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375080"/>
            <a:ext cx="907164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1960" y="437508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37508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9896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9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9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49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64569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37508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49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9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1960" y="437508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375080"/>
            <a:ext cx="907092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de-DE"/>
              <a:t>Klicken Sie, um das Format des Titeltextes zu bearbeiten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9892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de-DE"/>
              <a:t>Klicken Sie, um die Formate des Gliederungstextes zu bearbeiten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de-DE"/>
              <a:t>Zweite Gliederungsebene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de-DE"/>
              <a:t>Dritte Gliederungsebene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de-DE"/>
              <a:t>Vierte Gliederungsebene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de-DE"/>
              <a:t>Fünfte Gliederungsebene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de-DE"/>
              <a:t>Sechste Gliederungsebene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de-DE"/>
              <a:t>Siebente Gliederungsebene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de-DE"/>
              <a:t>Achte Gliederungsebene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de-DE"/>
              <a:t>Neunte Gliederungsebene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bIns="0" lIns="0" rIns="0" tIns="0" wrap="none"/>
          <a:p>
            <a:r>
              <a:rPr lang="de-DE"/>
              <a:t>&lt;Datum/Uhrzeit&gt;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bIns="0" lIns="0" rIns="0" tIns="0" wrap="none"/>
          <a:p>
            <a:pPr algn="ctr"/>
            <a:r>
              <a:rPr lang="de-DE"/>
              <a:t>&lt;Fußzeile&gt;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bIns="0" lIns="0" rIns="0" tIns="0" wrap="none"/>
          <a:p>
            <a:pPr algn="r"/>
            <a:fld id="{61A14191-2131-41F1-B1D1-E17111015181}" type="slidenum">
              <a:rPr lang="de-DE"/>
              <a:t>&lt;Nummer&gt;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de-DE"/>
              <a:t>Introduction</a:t>
            </a:r>
            <a:endParaRPr/>
          </a:p>
        </p:txBody>
      </p:sp>
      <p:sp>
        <p:nvSpPr>
          <p:cNvPr id="38" name="TextShape 2"/>
          <p:cNvSpPr txBox="1"/>
          <p:nvPr/>
        </p:nvSpPr>
        <p:spPr>
          <a:xfrm>
            <a:off x="504000" y="1769040"/>
            <a:ext cx="9071640" cy="49892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de-DE"/>
              <a:t>The most important thing</a:t>
            </a:r>
            <a:endParaRPr/>
          </a:p>
        </p:txBody>
      </p:sp>
      <p:sp>
        <p:nvSpPr>
          <p:cNvPr id="40" name="TextShape 2"/>
          <p:cNvSpPr txBox="1"/>
          <p:nvPr/>
        </p:nvSpPr>
        <p:spPr>
          <a:xfrm>
            <a:off x="504000" y="1769040"/>
            <a:ext cx="9071640" cy="49892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de-DE"/>
              <a:t>If there is only one thing that you need to understand about information, then it should be the difference between physical products and informational products. 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Physical products deteriorate through use, informational products become more valuable.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Informational products are subject to switching costs.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Switching costs create lock-in. 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de-DE"/>
              <a:t>Lock-in examples</a:t>
            </a:r>
            <a:endParaRPr/>
          </a:p>
        </p:txBody>
      </p:sp>
      <p:sp>
        <p:nvSpPr>
          <p:cNvPr id="42" name="TextShape 2"/>
          <p:cNvSpPr txBox="1"/>
          <p:nvPr/>
        </p:nvSpPr>
        <p:spPr>
          <a:xfrm>
            <a:off x="504000" y="1769040"/>
            <a:ext cx="9071640" cy="49892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de-DE"/>
              <a:t>Operating systems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Computer programs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Search interfaces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Social network sites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de-DE"/>
              <a:t>Ways out for programs</a:t>
            </a:r>
            <a:endParaRPr/>
          </a:p>
        </p:txBody>
      </p:sp>
      <p:sp>
        <p:nvSpPr>
          <p:cNvPr id="44" name="TextShape 2"/>
          <p:cNvSpPr txBox="1"/>
          <p:nvPr/>
        </p:nvSpPr>
        <p:spPr>
          <a:xfrm>
            <a:off x="504000" y="1769040"/>
            <a:ext cx="9071640" cy="49892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de-DE"/>
              <a:t>For computer programs, you can choose to use an open source program.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This reduces lock-in because you can do bug fixes and enhancements yourself. 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With a closed-source program you always have to ask the authors of the program for any change in its functionaly.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de-DE"/>
              <a:t>Ways out for computer systems</a:t>
            </a:r>
            <a:endParaRPr/>
          </a:p>
        </p:txBody>
      </p:sp>
      <p:sp>
        <p:nvSpPr>
          <p:cNvPr id="46" name="TextShape 2"/>
          <p:cNvSpPr txBox="1"/>
          <p:nvPr/>
        </p:nvSpPr>
        <p:spPr>
          <a:xfrm>
            <a:off x="504000" y="1769040"/>
            <a:ext cx="9071640" cy="49892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de-DE"/>
              <a:t>Strangely enough you can reduce lock-in for systems through outsourcing.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In recent years, a competive industry has developed providing rental computing services. This is sometimes refered to as "cloud computing". 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They use standardized operating systems.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If you rent two such systems, you have very little downime and minimal switching costs. </a:t>
            </a:r>
            <a:endParaRPr/>
          </a:p>
        </p:txBody>
      </p:sp>
    </p:spTree>
  </p:cSld>
  <p:timing>
    <p:tnLst>
      <p:par>
        <p:cTn dur="indefinite" id="3" nodeType="tmRoot" restart="never">
          <p:childTnLst>
            <p:seq>
              <p:cTn id="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de-DE"/>
              <a:t>Rented computers</a:t>
            </a:r>
            <a:endParaRPr/>
          </a:p>
        </p:txBody>
      </p:sp>
      <p:sp>
        <p:nvSpPr>
          <p:cNvPr id="48" name="TextShape 2"/>
          <p:cNvSpPr txBox="1"/>
          <p:nvPr/>
        </p:nvSpPr>
        <p:spPr>
          <a:xfrm>
            <a:off x="504000" y="1769040"/>
            <a:ext cx="9071640" cy="49892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de-DE"/>
              <a:t>Rented servers are not good when there is a high requirement of user privacy, because the hosting organization has physical access to the disks allowing them to see all data.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However this is not a problem in a low-privacy setting such as a digital library.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This opens unimaginable opportunities for information professionals.</a:t>
            </a:r>
            <a:endParaRPr/>
          </a:p>
        </p:txBody>
      </p:sp>
    </p:spTree>
  </p:cSld>
  <p:timing>
    <p:tnLst>
      <p:par>
        <p:cTn dur="indefinite" id="5" nodeType="tmRoot" restart="never">
          <p:childTnLst>
            <p:seq>
              <p:cTn id="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de-DE"/>
              <a:t>In days not long ago</a:t>
            </a:r>
            <a:endParaRPr/>
          </a:p>
        </p:txBody>
      </p:sp>
      <p:sp>
        <p:nvSpPr>
          <p:cNvPr id="50" name="TextShape 2"/>
          <p:cNvSpPr txBox="1"/>
          <p:nvPr/>
        </p:nvSpPr>
        <p:spPr>
          <a:xfrm>
            <a:off x="504000" y="1769040"/>
            <a:ext cx="9071640" cy="49892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de-DE"/>
              <a:t>If you wanted to run a web site, you have to have 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de-DE"/>
              <a:t>a special Internet connection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de-DE"/>
              <a:t>A physcially secured machine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de-DE"/>
              <a:t>With constant power supply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All of this can be outsourced now at little and falling costs.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Meaning you only need to learn system administration to run your system.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de-DE"/>
              <a:t>nowadays</a:t>
            </a:r>
            <a:endParaRPr/>
          </a:p>
        </p:txBody>
      </p:sp>
      <p:sp>
        <p:nvSpPr>
          <p:cNvPr id="52" name="TextShape 2"/>
          <p:cNvSpPr txBox="1"/>
          <p:nvPr/>
        </p:nvSpPr>
        <p:spPr>
          <a:xfrm>
            <a:off x="504000" y="1769040"/>
            <a:ext cx="9071640" cy="49892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de-DE"/>
              <a:t>There are many free components to deploy web information systems.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You can start with standard packages on rented systems.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Off-web services such as domains and email are also availble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/>
              <a:t>Security is the single larger headache left.</a:t>
            </a:r>
            <a:endParaRPr/>
          </a:p>
        </p:txBody>
      </p:sp>
    </p:spTree>
  </p:cSld>
  <p:timing>
    <p:tnLst>
      <p:par>
        <p:cTn dur="indefinite" id="7" nodeType="tmRoot" restart="never">
          <p:childTnLst>
            <p:seq>
              <p:cTn id="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4" name="TextShape 2"/>
          <p:cNvSpPr txBox="1"/>
          <p:nvPr/>
        </p:nvSpPr>
        <p:spPr>
          <a:xfrm>
            <a:off x="504000" y="1769040"/>
            <a:ext cx="9071640" cy="49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