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7"/>
  </p:handoutMasterIdLst>
  <p:sldIdLst>
    <p:sldId id="256" r:id="rId2"/>
    <p:sldId id="289" r:id="rId3"/>
    <p:sldId id="290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9" r:id="rId13"/>
    <p:sldId id="268" r:id="rId14"/>
    <p:sldId id="272" r:id="rId15"/>
    <p:sldId id="273" r:id="rId16"/>
    <p:sldId id="270" r:id="rId17"/>
    <p:sldId id="266" r:id="rId18"/>
    <p:sldId id="275" r:id="rId19"/>
    <p:sldId id="271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1" r:id="rId35"/>
    <p:sldId id="29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7E1C4-66F2-420D-B7DB-22F1DD1B8270}" type="datetimeFigureOut">
              <a:rPr lang="en-US" smtClean="0"/>
              <a:t>9/15/2010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8FC95-D3CF-43D8-AE6F-2323FD2116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53D7-B919-42F3-8F50-D39CAFAB8FC0}" type="datetimeFigureOut">
              <a:rPr lang="en-US" smtClean="0"/>
              <a:pPr/>
              <a:t>9/15/2010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4140F-BB66-467C-AEC5-9B847E7BE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LIS512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</a:t>
            </a:r>
            <a:r>
              <a:rPr lang="en-US" dirty="0" err="1" smtClean="0"/>
              <a:t>Krichel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cataloging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Cataloging in libraries is in the process of tremendous change. </a:t>
            </a:r>
          </a:p>
          <a:p>
            <a:pPr lvl="1"/>
            <a:r>
              <a:rPr lang="en-US" dirty="0" smtClean="0"/>
              <a:t>The old standard AACR2 is being phased out. </a:t>
            </a:r>
          </a:p>
          <a:p>
            <a:pPr lvl="1"/>
            <a:r>
              <a:rPr lang="en-US" dirty="0" smtClean="0"/>
              <a:t>A new one is coming along, RDA.  </a:t>
            </a:r>
          </a:p>
          <a:p>
            <a:r>
              <a:rPr lang="en-US" dirty="0" smtClean="0"/>
              <a:t>Copy cataloging solves most basic cataloging issues for common cataloging tasks.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cataloging critics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Detailed cataloging is a tremendously expensive task.</a:t>
            </a:r>
          </a:p>
          <a:p>
            <a:r>
              <a:rPr lang="en-US" dirty="0" smtClean="0"/>
              <a:t>It is not an idiot’s task. </a:t>
            </a:r>
          </a:p>
          <a:p>
            <a:r>
              <a:rPr lang="en-US" dirty="0" smtClean="0"/>
              <a:t>It does not scale beyond some library materials. </a:t>
            </a:r>
          </a:p>
          <a:p>
            <a:pPr lvl="1"/>
            <a:r>
              <a:rPr lang="en-US" dirty="0" smtClean="0"/>
              <a:t>For example, libraries have not usually done article level cataloging of serials material.</a:t>
            </a:r>
          </a:p>
          <a:p>
            <a:pPr lvl="1"/>
            <a:r>
              <a:rPr lang="en-US" dirty="0" smtClean="0"/>
              <a:t>They would just catalog what holdings they have of what serial. 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antiquated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critics charge that the cataloging rules embody a thinking about card cataloging. They have not changed fundamentally since then.</a:t>
            </a:r>
          </a:p>
          <a:p>
            <a:r>
              <a:rPr lang="en-US" dirty="0" smtClean="0"/>
              <a:t>The same critics can not agree on changes.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invaders into cataloging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some new kids on the cataloging front. </a:t>
            </a:r>
          </a:p>
          <a:p>
            <a:pPr lvl="1"/>
            <a:r>
              <a:rPr lang="en-US" dirty="0" smtClean="0"/>
              <a:t>Amazon </a:t>
            </a:r>
          </a:p>
          <a:p>
            <a:pPr lvl="1"/>
            <a:r>
              <a:rPr lang="en-US" dirty="0" err="1" smtClean="0"/>
              <a:t>LibraryThing</a:t>
            </a:r>
            <a:endParaRPr lang="en-US" dirty="0"/>
          </a:p>
          <a:p>
            <a:r>
              <a:rPr lang="en-US" dirty="0" smtClean="0"/>
              <a:t>They are not tied to all the past rules and make clever way of new technologies.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Printed books are ok to read but </a:t>
            </a:r>
          </a:p>
          <a:p>
            <a:pPr lvl="1"/>
            <a:r>
              <a:rPr lang="en-US" dirty="0" smtClean="0"/>
              <a:t>they are very costly to update</a:t>
            </a:r>
          </a:p>
          <a:p>
            <a:pPr lvl="1"/>
            <a:r>
              <a:rPr lang="en-US" dirty="0" smtClean="0"/>
              <a:t>they are difficult to search</a:t>
            </a:r>
          </a:p>
          <a:p>
            <a:r>
              <a:rPr lang="en-US" dirty="0" smtClean="0"/>
              <a:t>They may stay on for some leisure ready. Older books will be covered by the Google book project.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Ebook</a:t>
            </a:r>
            <a:r>
              <a:rPr lang="en-US" dirty="0" smtClean="0"/>
              <a:t> readers are slowly becoming popular. </a:t>
            </a:r>
          </a:p>
          <a:p>
            <a:r>
              <a:rPr lang="en-US" dirty="0" smtClean="0"/>
              <a:t>The capacity of such readers will increase over time. </a:t>
            </a:r>
          </a:p>
          <a:p>
            <a:r>
              <a:rPr lang="en-US" dirty="0" smtClean="0"/>
              <a:t>In our lifetimes, we will see people with the content equivalent of what is now a public library in their pocket. </a:t>
            </a:r>
          </a:p>
          <a:p>
            <a:r>
              <a:rPr lang="en-US" dirty="0" smtClean="0"/>
              <a:t>What will become of cataloging.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 towards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move, over time, from information being tied to physical assets.</a:t>
            </a:r>
          </a:p>
          <a:p>
            <a:r>
              <a:rPr lang="en-US" dirty="0" smtClean="0"/>
              <a:t>Libraries may be closest to our concern but they are not the biggest players that are in turmoil.</a:t>
            </a:r>
          </a:p>
          <a:p>
            <a:pPr lvl="1"/>
            <a:r>
              <a:rPr lang="en-US" dirty="0" smtClean="0"/>
              <a:t>the music industry</a:t>
            </a:r>
          </a:p>
          <a:p>
            <a:pPr lvl="1"/>
            <a:r>
              <a:rPr lang="en-US" dirty="0" smtClean="0"/>
              <a:t>the printed press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libraries are getting ready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some very interesting work out there to publish library data (mainly cataloging data) as linked open data.</a:t>
            </a:r>
          </a:p>
          <a:p>
            <a:pPr lvl="1"/>
            <a:r>
              <a:rPr lang="en-US" dirty="0" smtClean="0"/>
              <a:t>data is accessible on the web</a:t>
            </a:r>
          </a:p>
          <a:p>
            <a:pPr lvl="1"/>
            <a:r>
              <a:rPr lang="en-US" dirty="0" smtClean="0"/>
              <a:t>it has very flexible usage condition</a:t>
            </a:r>
          </a:p>
          <a:p>
            <a:pPr lvl="1"/>
            <a:r>
              <a:rPr lang="en-US" dirty="0" smtClean="0"/>
              <a:t>there is essentially one web address per </a:t>
            </a:r>
            <a:r>
              <a:rPr lang="en-US" dirty="0" smtClean="0"/>
              <a:t>item</a:t>
            </a:r>
          </a:p>
          <a:p>
            <a:r>
              <a:rPr lang="en-US" dirty="0" smtClean="0"/>
              <a:t>This would go beyond an intro course however. </a:t>
            </a: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</a:t>
            </a:r>
            <a:r>
              <a:rPr lang="en-US" dirty="0" smtClean="0"/>
              <a:t>ibraries expand their remit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Libraries took the lead in the development of Dublin Core, an effort to standardize descriptions of resources on the web.</a:t>
            </a:r>
          </a:p>
          <a:p>
            <a:r>
              <a:rPr lang="en-US" dirty="0" smtClean="0"/>
              <a:t>Libraries took the lead in the development of OAI protocol for metadata harvesting, a standard to exchange metadata.</a:t>
            </a:r>
          </a:p>
          <a:p>
            <a:r>
              <a:rPr lang="en-US" dirty="0" smtClean="0"/>
              <a:t>Libraries build digital repositories. </a:t>
            </a:r>
          </a:p>
          <a:p>
            <a:r>
              <a:rPr lang="en-US" dirty="0" smtClean="0"/>
              <a:t>None of these efforts use traditional cataloging.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ok for pieces of information to fly around. </a:t>
            </a:r>
          </a:p>
          <a:p>
            <a:r>
              <a:rPr lang="en-US" dirty="0" smtClean="0"/>
              <a:t>What is there can be gone tomorrow. </a:t>
            </a:r>
          </a:p>
          <a:p>
            <a:r>
              <a:rPr lang="en-US" dirty="0" smtClean="0"/>
              <a:t>The challenge is to make sure it stays at a place where we can access it tomorrow. </a:t>
            </a:r>
          </a:p>
          <a:p>
            <a:r>
              <a:rPr lang="en-US" dirty="0" smtClean="0"/>
              <a:t>This is what libraries have traditionally done.</a:t>
            </a:r>
          </a:p>
          <a:p>
            <a:r>
              <a:rPr lang="en-US" dirty="0" smtClean="0"/>
              <a:t>But cataloging methods will bring little to this task.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homepage http://wotan.liu.edu/ home/</a:t>
            </a:r>
            <a:r>
              <a:rPr lang="en-US" dirty="0" err="1" smtClean="0"/>
              <a:t>krichel</a:t>
            </a:r>
            <a:r>
              <a:rPr lang="en-US" dirty="0" smtClean="0"/>
              <a:t>/courses/lis512b10a</a:t>
            </a:r>
          </a:p>
          <a:p>
            <a:r>
              <a:rPr lang="en-US" dirty="0" smtClean="0"/>
              <a:t>Class mailing list https://</a:t>
            </a:r>
            <a:r>
              <a:rPr lang="en-US" dirty="0" smtClean="0"/>
              <a:t>lists-1.liu.edu/mailman/listinfo/cwp-lis512-krichel</a:t>
            </a:r>
          </a:p>
          <a:p>
            <a:r>
              <a:rPr lang="en-US" dirty="0" smtClean="0"/>
              <a:t>Me. Write to krichel@openlib.org or </a:t>
            </a:r>
            <a:r>
              <a:rPr lang="en-US" dirty="0" err="1" smtClean="0"/>
              <a:t>skype</a:t>
            </a:r>
            <a:r>
              <a:rPr lang="en-US" dirty="0" smtClean="0"/>
              <a:t>: </a:t>
            </a:r>
            <a:r>
              <a:rPr lang="en-US" dirty="0" err="1" smtClean="0"/>
              <a:t>thomaskrichel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own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have close to 20 years experience </a:t>
            </a:r>
            <a:r>
              <a:rPr lang="en-US" dirty="0" smtClean="0"/>
              <a:t>in scholarly communication documentation work.</a:t>
            </a:r>
          </a:p>
          <a:p>
            <a:r>
              <a:rPr lang="en-US" dirty="0" smtClean="0"/>
              <a:t>I built two metadata formats a transport format.</a:t>
            </a:r>
          </a:p>
          <a:p>
            <a:r>
              <a:rPr lang="en-US" dirty="0" smtClean="0"/>
              <a:t>I have been involved in subject classification through subject experts.</a:t>
            </a:r>
          </a:p>
          <a:p>
            <a:r>
              <a:rPr lang="en-US" dirty="0" smtClean="0"/>
              <a:t>My main area at this time is name authority control.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course tries to blend theory and practice and old and new.</a:t>
            </a:r>
          </a:p>
          <a:p>
            <a:r>
              <a:rPr lang="en-US" dirty="0" smtClean="0"/>
              <a:t>At this stage it is probably too theory heavy.</a:t>
            </a:r>
          </a:p>
          <a:p>
            <a:r>
              <a:rPr lang="en-US" dirty="0" smtClean="0"/>
              <a:t>It may also be to “non-cataloging” heavy.</a:t>
            </a:r>
          </a:p>
          <a:p>
            <a:r>
              <a:rPr lang="en-US" dirty="0" smtClean="0"/>
              <a:t>Let us look at the planned set of lectures.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entity-relationship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dirty="0" smtClean="0"/>
              <a:t>The entity relationship model has been developed in conjunction with relational databases.</a:t>
            </a:r>
          </a:p>
          <a:p>
            <a:r>
              <a:rPr lang="en-US" dirty="0" smtClean="0"/>
              <a:t>Basically, we define entities to be described and the relationships between them. </a:t>
            </a:r>
          </a:p>
          <a:p>
            <a:r>
              <a:rPr lang="en-US" dirty="0" smtClean="0"/>
              <a:t>Most formally structured information is held in relational database. </a:t>
            </a:r>
          </a:p>
          <a:p>
            <a:r>
              <a:rPr lang="en-US" dirty="0" smtClean="0"/>
              <a:t>This includes all the cataloging data we will create.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FRBR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r>
              <a:rPr lang="en-US" dirty="0" smtClean="0"/>
              <a:t>FRBR are the fundamental requirements for bibliographic records.</a:t>
            </a:r>
          </a:p>
          <a:p>
            <a:r>
              <a:rPr lang="en-US" dirty="0" smtClean="0"/>
              <a:t>It is a document issued and edited by IFLA.</a:t>
            </a:r>
          </a:p>
          <a:p>
            <a:r>
              <a:rPr lang="en-US" dirty="0" smtClean="0"/>
              <a:t>It is tremendously influential even outside libraries.  </a:t>
            </a:r>
          </a:p>
          <a:p>
            <a:r>
              <a:rPr lang="en-US" dirty="0" smtClean="0"/>
              <a:t>Basically, it applies an entity relationship model to the domain traditionally occupied by libraries. </a:t>
            </a:r>
          </a:p>
          <a:p>
            <a:r>
              <a:rPr lang="en-US" dirty="0" smtClean="0"/>
              <a:t>It is a fundamental conceptual framework.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characters records and identifiers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class we discuss the basic tools of the trade that we need to build a descriptive environment like the one that is described in FRBR.</a:t>
            </a:r>
          </a:p>
          <a:p>
            <a:r>
              <a:rPr lang="en-US" dirty="0" smtClean="0"/>
              <a:t>These are fundamental concepts that we need to understand to build digital record sets such as the one contained in a library catalog.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MARC &amp; </a:t>
            </a:r>
            <a:r>
              <a:rPr lang="en-US" dirty="0" err="1" smtClean="0"/>
              <a:t>koha</a:t>
            </a:r>
            <a:r>
              <a:rPr lang="en-US" dirty="0" smtClean="0"/>
              <a:t> copy cataloging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MARC is the basic format common to almost all library catalogs. </a:t>
            </a:r>
          </a:p>
          <a:p>
            <a:r>
              <a:rPr lang="en-US" dirty="0" smtClean="0"/>
              <a:t>As part of the course, each of you will compose a library catalog containing </a:t>
            </a:r>
            <a:r>
              <a:rPr lang="en-US" dirty="0" smtClean="0"/>
              <a:t>6</a:t>
            </a:r>
            <a:r>
              <a:rPr lang="en-US" dirty="0" smtClean="0"/>
              <a:t> records.</a:t>
            </a:r>
          </a:p>
          <a:p>
            <a:r>
              <a:rPr lang="en-US" dirty="0" smtClean="0"/>
              <a:t>Five of the records will be composed by copying MARC records from </a:t>
            </a:r>
            <a:r>
              <a:rPr lang="en-US" dirty="0" err="1" smtClean="0"/>
              <a:t>LoC</a:t>
            </a:r>
            <a:r>
              <a:rPr lang="en-US" dirty="0" smtClean="0"/>
              <a:t> or others.  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koha</a:t>
            </a:r>
            <a:r>
              <a:rPr lang="en-US" dirty="0" smtClean="0"/>
              <a:t> library and catalogs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koha</a:t>
            </a:r>
            <a:r>
              <a:rPr lang="en-US" dirty="0" smtClean="0"/>
              <a:t> is an open source library cataloging system. </a:t>
            </a:r>
          </a:p>
          <a:p>
            <a:r>
              <a:rPr lang="en-US" dirty="0" smtClean="0"/>
              <a:t>I have a running installation of the staff interface at http://wotan.liu.edu/koha.</a:t>
            </a:r>
          </a:p>
          <a:p>
            <a:r>
              <a:rPr lang="en-US" dirty="0" smtClean="0"/>
              <a:t>It is a federated system allowing you to maintain various branches. </a:t>
            </a:r>
          </a:p>
          <a:p>
            <a:r>
              <a:rPr lang="en-US" dirty="0" smtClean="0"/>
              <a:t>Each of you gets a branch. </a:t>
            </a:r>
          </a:p>
          <a:p>
            <a:r>
              <a:rPr lang="en-US" dirty="0" err="1" smtClean="0"/>
              <a:t>koha</a:t>
            </a:r>
            <a:r>
              <a:rPr lang="en-US" dirty="0" smtClean="0"/>
              <a:t> uses a relational database to operate.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XML based metadata &amp; MARC 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 am looking at metadata formats other than MARC.</a:t>
            </a:r>
          </a:p>
          <a:p>
            <a:r>
              <a:rPr lang="en-US" dirty="0" smtClean="0"/>
              <a:t>Almost all metadata formats out there that have some relevance to the libraries are written in XML.</a:t>
            </a:r>
          </a:p>
          <a:p>
            <a:r>
              <a:rPr lang="en-US" dirty="0" smtClean="0"/>
              <a:t>I will illustrate XML by discussing MARC  records in XML format (rather than the native, discussed earlier)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bibliographic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 until there , we have been looking at reading cataloging records.</a:t>
            </a:r>
          </a:p>
          <a:p>
            <a:r>
              <a:rPr lang="en-US" dirty="0" smtClean="0"/>
              <a:t>The remaining class time is spend on discussing what can be in the record. </a:t>
            </a:r>
          </a:p>
          <a:p>
            <a:r>
              <a:rPr lang="en-US" dirty="0" smtClean="0"/>
              <a:t>You may say: we have MARC.</a:t>
            </a:r>
          </a:p>
          <a:p>
            <a:r>
              <a:rPr lang="en-US" dirty="0" smtClean="0"/>
              <a:t>Yes but MARC gives us only a form. </a:t>
            </a:r>
          </a:p>
          <a:p>
            <a:r>
              <a:rPr lang="en-US" dirty="0" smtClean="0"/>
              <a:t>We need rules to fill out the form.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AACR2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Anglo American Cataloging Rules are used by most libraries in the </a:t>
            </a:r>
            <a:r>
              <a:rPr lang="en-US" smtClean="0"/>
              <a:t>English-speaking world.</a:t>
            </a:r>
            <a:endParaRPr lang="en-US" dirty="0" smtClean="0"/>
          </a:p>
          <a:p>
            <a:r>
              <a:rPr lang="en-US" dirty="0" smtClean="0"/>
              <a:t>These rules are not 100% precise there is a lot of room for local interpretation, and there has to be.</a:t>
            </a:r>
          </a:p>
          <a:p>
            <a:r>
              <a:rPr lang="en-US" dirty="0" smtClean="0"/>
              <a:t>The problem is that the rules are not freely available but cost $80 to buy.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the scene of the class topic</a:t>
            </a:r>
          </a:p>
          <a:p>
            <a:r>
              <a:rPr lang="en-US" dirty="0" smtClean="0"/>
              <a:t>explain the method behind the madness in the course structure</a:t>
            </a:r>
          </a:p>
          <a:p>
            <a:r>
              <a:rPr lang="en-US" dirty="0" smtClean="0"/>
              <a:t>discuss assignments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ISBD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International Standard for Bibliographic Description.</a:t>
            </a:r>
          </a:p>
          <a:p>
            <a:r>
              <a:rPr lang="en-US" dirty="0" smtClean="0"/>
              <a:t>It is an international version of what is AARC2.</a:t>
            </a:r>
          </a:p>
          <a:p>
            <a:r>
              <a:rPr lang="en-US" dirty="0" smtClean="0"/>
              <a:t>It is downloadable but I don’t think it can be printed. </a:t>
            </a:r>
          </a:p>
          <a:p>
            <a:r>
              <a:rPr lang="en-US" dirty="0" smtClean="0"/>
              <a:t>It deals with description only.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Within bibliographic records, access points are a complicated subject. </a:t>
            </a:r>
          </a:p>
          <a:p>
            <a:r>
              <a:rPr lang="en-US" dirty="0" smtClean="0"/>
              <a:t>Basically, once you have access point, you can find the bibliographic resources through the access point. </a:t>
            </a:r>
          </a:p>
          <a:p>
            <a:r>
              <a:rPr lang="en-US" dirty="0" smtClean="0"/>
              <a:t>names of authors, subject headings, and 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subject headings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Subject headings are a way to group items on the same subject together.</a:t>
            </a:r>
          </a:p>
          <a:p>
            <a:r>
              <a:rPr lang="en-US" dirty="0" smtClean="0"/>
              <a:t>This really comes into play when a consistent terminology is being used. 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LoC</a:t>
            </a:r>
            <a:r>
              <a:rPr lang="en-US" dirty="0" smtClean="0"/>
              <a:t> have such a system at the classificationweb.net. Login as “</a:t>
            </a:r>
            <a:r>
              <a:rPr lang="en-US" dirty="0" err="1" smtClean="0"/>
              <a:t>palmerschool</a:t>
            </a:r>
            <a:r>
              <a:rPr lang="en-US" dirty="0" smtClean="0"/>
              <a:t>” with the password “</a:t>
            </a:r>
            <a:r>
              <a:rPr lang="en-US" dirty="0" err="1" smtClean="0"/>
              <a:t>logcata</a:t>
            </a:r>
            <a:r>
              <a:rPr lang="en-US" dirty="0" smtClean="0"/>
              <a:t>”. 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Classification, when used in the cataloging  world, means that we set a code for the item.</a:t>
            </a:r>
          </a:p>
          <a:p>
            <a:r>
              <a:rPr lang="en-US" dirty="0" smtClean="0"/>
              <a:t>The code is constructed in such a way that related item by subjects have codes that are close to each other by order of the code.</a:t>
            </a:r>
          </a:p>
          <a:p>
            <a:r>
              <a:rPr lang="en-US" dirty="0" smtClean="0"/>
              <a:t>It is a tool that is used to align similar items along a self close to each other.</a:t>
            </a:r>
          </a:p>
          <a:p>
            <a:r>
              <a:rPr lang="en-US" dirty="0" smtClean="0"/>
              <a:t>It is extraordinarily complex.</a:t>
            </a:r>
          </a:p>
          <a:p>
            <a:r>
              <a:rPr lang="en-US" dirty="0" smtClean="0"/>
              <a:t>I intend to study the </a:t>
            </a:r>
            <a:r>
              <a:rPr lang="en-US" dirty="0" err="1" smtClean="0"/>
              <a:t>LoC</a:t>
            </a:r>
            <a:r>
              <a:rPr lang="en-US" dirty="0" smtClean="0"/>
              <a:t> classification scheme.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Q</a:t>
            </a:r>
            <a:r>
              <a:rPr lang="en-US" dirty="0" smtClean="0"/>
              <a:t>uizzes every week except next week and this week. </a:t>
            </a:r>
          </a:p>
          <a:p>
            <a:pPr lvl="1"/>
            <a:r>
              <a:rPr lang="en-US" dirty="0" smtClean="0"/>
              <a:t>This makes 12 quizzes.</a:t>
            </a:r>
          </a:p>
          <a:p>
            <a:pPr lvl="1"/>
            <a:r>
              <a:rPr lang="en-US" dirty="0" smtClean="0"/>
              <a:t>The two weakest performances are discarded.</a:t>
            </a:r>
          </a:p>
          <a:p>
            <a:r>
              <a:rPr lang="en-US" dirty="0" smtClean="0"/>
              <a:t>Copy cataloging exercise. Copy catalog 5 books (?), hopefully related, and report on your experience in 2 page paper. </a:t>
            </a:r>
          </a:p>
          <a:p>
            <a:r>
              <a:rPr lang="en-US" dirty="0" smtClean="0"/>
              <a:t>Create an original cataloging record.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your attention.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</a:t>
            </a:r>
            <a:r>
              <a:rPr lang="en-US" dirty="0" err="1" smtClean="0"/>
              <a:t>Krichel</a:t>
            </a:r>
            <a:endParaRPr lang="en-US" dirty="0" smtClean="0"/>
          </a:p>
          <a:p>
            <a:r>
              <a:rPr lang="en-US" dirty="0" smtClean="0"/>
              <a:t>http://openlib.org/home/krichel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LIS512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ways to deal with LIS512.</a:t>
            </a:r>
          </a:p>
          <a:p>
            <a:r>
              <a:rPr lang="en-US" dirty="0" smtClean="0"/>
              <a:t>Basically, there are two views of the subject.</a:t>
            </a:r>
          </a:p>
          <a:p>
            <a:r>
              <a:rPr lang="en-US" dirty="0" smtClean="0"/>
              <a:t>There is the practitioner’s view.</a:t>
            </a:r>
          </a:p>
          <a:p>
            <a:r>
              <a:rPr lang="en-US" dirty="0" smtClean="0"/>
              <a:t>There is the theorist’s view.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theorist’s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embodied in the course title, which I think dates back from times when Richard </a:t>
            </a:r>
            <a:r>
              <a:rPr lang="en-US" dirty="0" err="1" smtClean="0"/>
              <a:t>Smiraglia</a:t>
            </a:r>
            <a:r>
              <a:rPr lang="en-US" dirty="0" smtClean="0"/>
              <a:t> was the “course leader” for the course at the Palmer School. </a:t>
            </a:r>
          </a:p>
          <a:p>
            <a:r>
              <a:rPr lang="en-US" dirty="0" smtClean="0"/>
              <a:t>This view insists that the course should be about basic principles. It should not be an applied cataloging course. Cataloging should be dealt with in less basic courses.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course title is really problematic. “knowledge” is something that is in peoples’ head. It is not what is written down in books, or stored on computer disks.</a:t>
            </a:r>
          </a:p>
          <a:p>
            <a:r>
              <a:rPr lang="en-US" dirty="0" smtClean="0"/>
              <a:t>The latter is information.</a:t>
            </a:r>
          </a:p>
          <a:p>
            <a:r>
              <a:rPr lang="en-US" dirty="0" smtClean="0"/>
              <a:t>We really should be talking about “information organization”.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Librarians have been involved in knowledge organization, but only to a </a:t>
            </a:r>
            <a:r>
              <a:rPr lang="en-US" dirty="0" smtClean="0"/>
              <a:t>limited extent. </a:t>
            </a:r>
            <a:endParaRPr lang="en-US" dirty="0" smtClean="0"/>
          </a:p>
          <a:p>
            <a:r>
              <a:rPr lang="en-US" dirty="0" smtClean="0"/>
              <a:t>Librarians have also been involved in setting up classification scheme. For example the Library of Congress Subject headings are a way to organize knowledge.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Classifying an item by assigning it a call number in a library, depending on an analysis of the subject, is not knowledge organization, it is organizing information.</a:t>
            </a:r>
          </a:p>
          <a:p>
            <a:r>
              <a:rPr lang="en-US" dirty="0" smtClean="0"/>
              <a:t>You will organize knowledge if you devise a scheme that allows users to classify items. </a:t>
            </a:r>
          </a:p>
          <a:p>
            <a:pPr lvl="1"/>
            <a:r>
              <a:rPr lang="en-US" dirty="0" smtClean="0"/>
              <a:t>setting up classification codes</a:t>
            </a:r>
          </a:p>
          <a:p>
            <a:pPr lvl="1"/>
            <a:r>
              <a:rPr lang="en-US" dirty="0" smtClean="0"/>
              <a:t>devise rules how codes can be found from items.</a:t>
            </a:r>
          </a:p>
          <a:p>
            <a:r>
              <a:rPr lang="en-US" dirty="0" smtClean="0"/>
              <a:t>Who of us will get into that?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practioner’s</a:t>
            </a:r>
            <a:r>
              <a:rPr lang="en-US" dirty="0" smtClean="0"/>
              <a:t>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“oh, it’s the intro to cataloging”.</a:t>
            </a:r>
          </a:p>
          <a:p>
            <a:r>
              <a:rPr lang="en-US" dirty="0" smtClean="0"/>
              <a:t>Some times it has been a hands-on introduction to cataloging.</a:t>
            </a:r>
          </a:p>
          <a:p>
            <a:r>
              <a:rPr lang="en-US" dirty="0" smtClean="0"/>
              <a:t>This has been criticized as not being general enough. </a:t>
            </a:r>
          </a:p>
          <a:p>
            <a:r>
              <a:rPr lang="en-US" dirty="0" smtClean="0"/>
              <a:t>How many of us will get really involved in cataloging. </a:t>
            </a:r>
          </a:p>
          <a:p>
            <a:r>
              <a:rPr lang="en-US" dirty="0" smtClean="0"/>
              <a:t>Last time I asked class nobody wanted to become a cataloguer.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1623</Words>
  <Application>Microsoft Office PowerPoint</Application>
  <PresentationFormat>On-screen Show (4:3)</PresentationFormat>
  <Paragraphs>164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Introduction to LIS512</vt:lpstr>
      <vt:lpstr>course resources</vt:lpstr>
      <vt:lpstr>today</vt:lpstr>
      <vt:lpstr>LIS512</vt:lpstr>
      <vt:lpstr>theorist’s view</vt:lpstr>
      <vt:lpstr>course title</vt:lpstr>
      <vt:lpstr>knowledge organization</vt:lpstr>
      <vt:lpstr>classification</vt:lpstr>
      <vt:lpstr>practioner’s view</vt:lpstr>
      <vt:lpstr>cataloging</vt:lpstr>
      <vt:lpstr>cataloging critics</vt:lpstr>
      <vt:lpstr>antiquated standards</vt:lpstr>
      <vt:lpstr>invaders into cataloging</vt:lpstr>
      <vt:lpstr>the future of books</vt:lpstr>
      <vt:lpstr>ebooks</vt:lpstr>
      <vt:lpstr>move towards networks</vt:lpstr>
      <vt:lpstr>libraries are getting ready</vt:lpstr>
      <vt:lpstr>libraries expand their remit</vt:lpstr>
      <vt:lpstr>the big challenge</vt:lpstr>
      <vt:lpstr>my own work</vt:lpstr>
      <vt:lpstr>the course</vt:lpstr>
      <vt:lpstr>entity-relationship model</vt:lpstr>
      <vt:lpstr>FRBR</vt:lpstr>
      <vt:lpstr>characters records and identifiers</vt:lpstr>
      <vt:lpstr>MARC &amp; koha copy cataloging</vt:lpstr>
      <vt:lpstr>koha library and catalogs</vt:lpstr>
      <vt:lpstr>XML based metadata &amp; MARC XML</vt:lpstr>
      <vt:lpstr>creating a bibliographic record</vt:lpstr>
      <vt:lpstr>AACR2</vt:lpstr>
      <vt:lpstr>ISBD</vt:lpstr>
      <vt:lpstr>access</vt:lpstr>
      <vt:lpstr>subject headings</vt:lpstr>
      <vt:lpstr>classification</vt:lpstr>
      <vt:lpstr>assignment</vt:lpstr>
      <vt:lpstr>Thank you for your attention.</vt:lpstr>
    </vt:vector>
  </TitlesOfParts>
  <Company>Long Island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LIS512</dc:title>
  <dc:creator> </dc:creator>
  <cp:lastModifiedBy>tkrichel</cp:lastModifiedBy>
  <cp:revision>56</cp:revision>
  <dcterms:created xsi:type="dcterms:W3CDTF">2010-09-14T17:03:53Z</dcterms:created>
  <dcterms:modified xsi:type="dcterms:W3CDTF">2010-09-15T23:07:44Z</dcterms:modified>
</cp:coreProperties>
</file>