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8" r:id="rId2"/>
    <p:sldId id="359" r:id="rId3"/>
    <p:sldId id="337" r:id="rId4"/>
    <p:sldId id="340" r:id="rId5"/>
    <p:sldId id="344" r:id="rId6"/>
    <p:sldId id="360" r:id="rId7"/>
    <p:sldId id="350" r:id="rId8"/>
    <p:sldId id="351" r:id="rId9"/>
    <p:sldId id="343" r:id="rId10"/>
    <p:sldId id="356" r:id="rId11"/>
    <p:sldId id="355" r:id="rId12"/>
    <p:sldId id="338" r:id="rId13"/>
    <p:sldId id="353" r:id="rId14"/>
    <p:sldId id="361" r:id="rId15"/>
    <p:sldId id="345" r:id="rId16"/>
    <p:sldId id="347" r:id="rId17"/>
    <p:sldId id="346" r:id="rId18"/>
    <p:sldId id="348" r:id="rId19"/>
    <p:sldId id="339" r:id="rId20"/>
    <p:sldId id="342" r:id="rId21"/>
    <p:sldId id="323" r:id="rId22"/>
    <p:sldId id="324" r:id="rId23"/>
    <p:sldId id="358" r:id="rId24"/>
    <p:sldId id="326" r:id="rId25"/>
    <p:sldId id="327" r:id="rId26"/>
    <p:sldId id="325" r:id="rId27"/>
    <p:sldId id="357" r:id="rId28"/>
    <p:sldId id="329" r:id="rId29"/>
    <p:sldId id="305" r:id="rId30"/>
    <p:sldId id="306" r:id="rId31"/>
    <p:sldId id="307" r:id="rId32"/>
    <p:sldId id="308" r:id="rId33"/>
    <p:sldId id="309" r:id="rId34"/>
    <p:sldId id="330" r:id="rId35"/>
    <p:sldId id="310" r:id="rId36"/>
    <p:sldId id="311" r:id="rId37"/>
    <p:sldId id="332" r:id="rId38"/>
    <p:sldId id="317"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2" d="100"/>
          <a:sy n="62" d="100"/>
        </p:scale>
        <p:origin x="-144"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CA5A94-A430-416A-98E3-ADD8F074ED21}" type="datetimeFigureOut">
              <a:rPr lang="en-US" smtClean="0"/>
              <a:pPr/>
              <a:t>9/22/2010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BF5C52-D1C3-4EA5-BEFC-71F7CC28BBC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1" name="Rectangle 1"/>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51202" name="Rectangle 2"/>
          <p:cNvSpPr txBox="1">
            <a:spLocks noGrp="1" noChangeArrowheads="1"/>
          </p:cNvSpPr>
          <p:nvPr>
            <p:ph type="body" idx="1"/>
          </p:nvPr>
        </p:nvSpPr>
        <p:spPr bwMode="auto">
          <a:xfrm>
            <a:off x="914400" y="4343400"/>
            <a:ext cx="5029200" cy="4114800"/>
          </a:xfrm>
          <a:prstGeom prst="rect">
            <a:avLst/>
          </a:prstGeom>
          <a:noFill/>
          <a:ln>
            <a:miter lim="800000"/>
            <a:headEnd/>
            <a:tailEnd/>
          </a:ln>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0594" name="Rectangle 2"/>
          <p:cNvSpPr>
            <a:spLocks noGrp="1" noRot="1" noChangeAspect="1" noChangeArrowheads="1" noTextEdit="1"/>
          </p:cNvSpPr>
          <p:nvPr>
            <p:ph type="sldImg"/>
          </p:nvPr>
        </p:nvSpPr>
        <p:spPr bwMode="auto">
          <a:xfrm>
            <a:off x="-600075" y="0"/>
            <a:ext cx="4730750" cy="3548063"/>
          </a:xfrm>
          <a:prstGeom prst="rect">
            <a:avLst/>
          </a:prstGeom>
          <a:solidFill>
            <a:srgbClr val="FFFFFF"/>
          </a:solidFill>
          <a:ln>
            <a:solidFill>
              <a:srgbClr val="000000"/>
            </a:solidFill>
            <a:miter lim="800000"/>
            <a:headEnd/>
            <a:tailEnd/>
          </a:ln>
        </p:spPr>
      </p:sp>
      <p:sp>
        <p:nvSpPr>
          <p:cNvPr id="110595" name="Rectangle 3"/>
          <p:cNvSpPr txBox="1">
            <a:spLocks noGrp="1" noChangeArrowheads="1"/>
          </p:cNvSpPr>
          <p:nvPr>
            <p:ph type="body" idx="1"/>
          </p:nvPr>
        </p:nvSpPr>
        <p:spPr>
          <a:xfrm>
            <a:off x="504825" y="4314825"/>
            <a:ext cx="5856288" cy="4060825"/>
          </a:xfrm>
          <a:noFill/>
          <a:ln/>
        </p:spPr>
        <p:txBody>
          <a:bodyPr wrap="none" anchor="ct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42" name="Rectangle 2"/>
          <p:cNvSpPr>
            <a:spLocks noGrp="1" noRot="1" noChangeAspect="1" noChangeArrowheads="1" noTextEdit="1"/>
          </p:cNvSpPr>
          <p:nvPr>
            <p:ph type="sldImg"/>
          </p:nvPr>
        </p:nvSpPr>
        <p:spPr bwMode="auto">
          <a:xfrm>
            <a:off x="-600075" y="0"/>
            <a:ext cx="4730750" cy="3548063"/>
          </a:xfrm>
          <a:prstGeom prst="rect">
            <a:avLst/>
          </a:prstGeom>
          <a:solidFill>
            <a:srgbClr val="FFFFFF"/>
          </a:solidFill>
          <a:ln>
            <a:solidFill>
              <a:srgbClr val="000000"/>
            </a:solidFill>
            <a:miter lim="800000"/>
            <a:headEnd/>
            <a:tailEnd/>
          </a:ln>
        </p:spPr>
      </p:sp>
      <p:sp>
        <p:nvSpPr>
          <p:cNvPr id="112643" name="Rectangle 3"/>
          <p:cNvSpPr txBox="1">
            <a:spLocks noGrp="1" noChangeArrowheads="1"/>
          </p:cNvSpPr>
          <p:nvPr>
            <p:ph type="body" idx="1"/>
          </p:nvPr>
        </p:nvSpPr>
        <p:spPr>
          <a:xfrm>
            <a:off x="504825" y="4314825"/>
            <a:ext cx="5856288" cy="4060825"/>
          </a:xfrm>
          <a:noFill/>
          <a:ln/>
        </p:spPr>
        <p:txBody>
          <a:bodyPr wrap="none" anchor="ct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4690" name="Rectangle 2"/>
          <p:cNvSpPr>
            <a:spLocks noGrp="1" noRot="1" noChangeAspect="1" noChangeArrowheads="1" noTextEdit="1"/>
          </p:cNvSpPr>
          <p:nvPr>
            <p:ph type="sldImg"/>
          </p:nvPr>
        </p:nvSpPr>
        <p:spPr bwMode="auto">
          <a:xfrm>
            <a:off x="-600075" y="0"/>
            <a:ext cx="4730750" cy="3548063"/>
          </a:xfrm>
          <a:prstGeom prst="rect">
            <a:avLst/>
          </a:prstGeom>
          <a:solidFill>
            <a:srgbClr val="FFFFFF"/>
          </a:solidFill>
          <a:ln>
            <a:solidFill>
              <a:srgbClr val="000000"/>
            </a:solidFill>
            <a:miter lim="800000"/>
            <a:headEnd/>
            <a:tailEnd/>
          </a:ln>
        </p:spPr>
      </p:sp>
      <p:sp>
        <p:nvSpPr>
          <p:cNvPr id="114691" name="Rectangle 3"/>
          <p:cNvSpPr txBox="1">
            <a:spLocks noGrp="1" noChangeArrowheads="1"/>
          </p:cNvSpPr>
          <p:nvPr>
            <p:ph type="body" idx="1"/>
          </p:nvPr>
        </p:nvSpPr>
        <p:spPr>
          <a:xfrm>
            <a:off x="504825" y="4314825"/>
            <a:ext cx="5856288" cy="4060825"/>
          </a:xfrm>
          <a:noFill/>
          <a:ln/>
        </p:spPr>
        <p:txBody>
          <a:bodyPr wrap="none" anchor="ct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6738" name="Rectangle 2"/>
          <p:cNvSpPr>
            <a:spLocks noGrp="1" noRot="1" noChangeAspect="1" noChangeArrowheads="1" noTextEdit="1"/>
          </p:cNvSpPr>
          <p:nvPr>
            <p:ph type="sldImg"/>
          </p:nvPr>
        </p:nvSpPr>
        <p:spPr bwMode="auto">
          <a:xfrm>
            <a:off x="-600075" y="0"/>
            <a:ext cx="4730750" cy="3548063"/>
          </a:xfrm>
          <a:prstGeom prst="rect">
            <a:avLst/>
          </a:prstGeom>
          <a:solidFill>
            <a:srgbClr val="FFFFFF"/>
          </a:solidFill>
          <a:ln>
            <a:solidFill>
              <a:srgbClr val="000000"/>
            </a:solidFill>
            <a:miter lim="800000"/>
            <a:headEnd/>
            <a:tailEnd/>
          </a:ln>
        </p:spPr>
      </p:sp>
      <p:sp>
        <p:nvSpPr>
          <p:cNvPr id="116739" name="Rectangle 3"/>
          <p:cNvSpPr txBox="1">
            <a:spLocks noGrp="1" noChangeArrowheads="1"/>
          </p:cNvSpPr>
          <p:nvPr>
            <p:ph type="body" idx="1"/>
          </p:nvPr>
        </p:nvSpPr>
        <p:spPr>
          <a:xfrm>
            <a:off x="504825" y="4314825"/>
            <a:ext cx="5856288" cy="4060825"/>
          </a:xfrm>
          <a:noFill/>
          <a:ln/>
        </p:spPr>
        <p:txBody>
          <a:bodyPr wrap="none" anchor="ct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8786" name="Rectangle 2"/>
          <p:cNvSpPr>
            <a:spLocks noGrp="1" noRot="1" noChangeAspect="1" noChangeArrowheads="1" noTextEdit="1"/>
          </p:cNvSpPr>
          <p:nvPr>
            <p:ph type="sldImg"/>
          </p:nvPr>
        </p:nvSpPr>
        <p:spPr bwMode="auto">
          <a:xfrm>
            <a:off x="-600075" y="0"/>
            <a:ext cx="4730750" cy="3548063"/>
          </a:xfrm>
          <a:prstGeom prst="rect">
            <a:avLst/>
          </a:prstGeom>
          <a:solidFill>
            <a:srgbClr val="FFFFFF"/>
          </a:solidFill>
          <a:ln>
            <a:solidFill>
              <a:srgbClr val="000000"/>
            </a:solidFill>
            <a:miter lim="800000"/>
            <a:headEnd/>
            <a:tailEnd/>
          </a:ln>
        </p:spPr>
      </p:sp>
      <p:sp>
        <p:nvSpPr>
          <p:cNvPr id="118787" name="Rectangle 3"/>
          <p:cNvSpPr txBox="1">
            <a:spLocks noGrp="1" noChangeArrowheads="1"/>
          </p:cNvSpPr>
          <p:nvPr>
            <p:ph type="body" idx="1"/>
          </p:nvPr>
        </p:nvSpPr>
        <p:spPr>
          <a:xfrm>
            <a:off x="504825" y="4314825"/>
            <a:ext cx="5856288" cy="4060825"/>
          </a:xfrm>
          <a:noFill/>
          <a:ln/>
        </p:spPr>
        <p:txBody>
          <a:bodyPr wrap="none" anchor="ct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0834" name="Rectangle 2"/>
          <p:cNvSpPr>
            <a:spLocks noGrp="1" noRot="1" noChangeAspect="1" noChangeArrowheads="1" noTextEdit="1"/>
          </p:cNvSpPr>
          <p:nvPr>
            <p:ph type="sldImg"/>
          </p:nvPr>
        </p:nvSpPr>
        <p:spPr bwMode="auto">
          <a:xfrm>
            <a:off x="-600075" y="0"/>
            <a:ext cx="4730750" cy="3548063"/>
          </a:xfrm>
          <a:prstGeom prst="rect">
            <a:avLst/>
          </a:prstGeom>
          <a:solidFill>
            <a:srgbClr val="FFFFFF"/>
          </a:solidFill>
          <a:ln>
            <a:solidFill>
              <a:srgbClr val="000000"/>
            </a:solidFill>
            <a:miter lim="800000"/>
            <a:headEnd/>
            <a:tailEnd/>
          </a:ln>
        </p:spPr>
      </p:sp>
      <p:sp>
        <p:nvSpPr>
          <p:cNvPr id="120835" name="Rectangle 3"/>
          <p:cNvSpPr txBox="1">
            <a:spLocks noGrp="1" noChangeArrowheads="1"/>
          </p:cNvSpPr>
          <p:nvPr>
            <p:ph type="body" idx="1"/>
          </p:nvPr>
        </p:nvSpPr>
        <p:spPr>
          <a:xfrm>
            <a:off x="504825" y="4314825"/>
            <a:ext cx="5856288" cy="4060825"/>
          </a:xfrm>
          <a:noFill/>
          <a:ln/>
        </p:spPr>
        <p:txBody>
          <a:bodyPr wrap="none" anchor="ct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882" name="Rectangle 2"/>
          <p:cNvSpPr>
            <a:spLocks noGrp="1" noRot="1" noChangeAspect="1" noChangeArrowheads="1" noTextEdit="1"/>
          </p:cNvSpPr>
          <p:nvPr>
            <p:ph type="sldImg"/>
          </p:nvPr>
        </p:nvSpPr>
        <p:spPr bwMode="auto">
          <a:xfrm>
            <a:off x="-600075" y="0"/>
            <a:ext cx="4730750" cy="3548063"/>
          </a:xfrm>
          <a:prstGeom prst="rect">
            <a:avLst/>
          </a:prstGeom>
          <a:solidFill>
            <a:srgbClr val="FFFFFF"/>
          </a:solidFill>
          <a:ln>
            <a:solidFill>
              <a:srgbClr val="000000"/>
            </a:solidFill>
            <a:miter lim="800000"/>
            <a:headEnd/>
            <a:tailEnd/>
          </a:ln>
        </p:spPr>
      </p:sp>
      <p:sp>
        <p:nvSpPr>
          <p:cNvPr id="122883" name="Rectangle 3"/>
          <p:cNvSpPr txBox="1">
            <a:spLocks noGrp="1" noChangeArrowheads="1"/>
          </p:cNvSpPr>
          <p:nvPr>
            <p:ph type="body" idx="1"/>
          </p:nvPr>
        </p:nvSpPr>
        <p:spPr>
          <a:xfrm>
            <a:off x="504825" y="4314825"/>
            <a:ext cx="5856288" cy="4060825"/>
          </a:xfrm>
          <a:noFill/>
          <a:ln/>
        </p:spPr>
        <p:txBody>
          <a:bodyPr wrap="none" anchor="ct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5634"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325635" name="Rectangle 3"/>
          <p:cNvSpPr txBox="1">
            <a:spLocks noGrp="1" noChangeArrowheads="1"/>
          </p:cNvSpPr>
          <p:nvPr>
            <p:ph type="body" idx="1"/>
          </p:nvPr>
        </p:nvSpPr>
        <p:spPr>
          <a:noFill/>
          <a:ln/>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19CC3D3-E91B-4148-8A07-E4600C08ACA0}" type="datetimeFigureOut">
              <a:rPr lang="en-US" smtClean="0"/>
              <a:pPr/>
              <a:t>9/22/2010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94B1D-6279-4E77-A729-AD89E7BDD51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9CC3D3-E91B-4148-8A07-E4600C08ACA0}" type="datetimeFigureOut">
              <a:rPr lang="en-US" smtClean="0"/>
              <a:pPr/>
              <a:t>9/22/2010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94B1D-6279-4E77-A729-AD89E7BDD51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9CC3D3-E91B-4148-8A07-E4600C08ACA0}" type="datetimeFigureOut">
              <a:rPr lang="en-US" smtClean="0"/>
              <a:pPr/>
              <a:t>9/22/2010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94B1D-6279-4E77-A729-AD89E7BDD510}"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6425" cy="1139825"/>
          </a:xfrm>
        </p:spPr>
        <p:txBody>
          <a:bodyPr/>
          <a:lstStyle/>
          <a:p>
            <a:r>
              <a:rPr lang="en-US" smtClean="0"/>
              <a:t>Click to edit Master 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9CC3D3-E91B-4148-8A07-E4600C08ACA0}" type="datetimeFigureOut">
              <a:rPr lang="en-US" smtClean="0"/>
              <a:pPr/>
              <a:t>9/22/2010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94B1D-6279-4E77-A729-AD89E7BDD51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9CC3D3-E91B-4148-8A07-E4600C08ACA0}" type="datetimeFigureOut">
              <a:rPr lang="en-US" smtClean="0"/>
              <a:pPr/>
              <a:t>9/22/2010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94B1D-6279-4E77-A729-AD89E7BDD51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19CC3D3-E91B-4148-8A07-E4600C08ACA0}" type="datetimeFigureOut">
              <a:rPr lang="en-US" smtClean="0"/>
              <a:pPr/>
              <a:t>9/22/2010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94B1D-6279-4E77-A729-AD89E7BDD51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19CC3D3-E91B-4148-8A07-E4600C08ACA0}" type="datetimeFigureOut">
              <a:rPr lang="en-US" smtClean="0"/>
              <a:pPr/>
              <a:t>9/22/2010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94B1D-6279-4E77-A729-AD89E7BDD51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19CC3D3-E91B-4148-8A07-E4600C08ACA0}" type="datetimeFigureOut">
              <a:rPr lang="en-US" smtClean="0"/>
              <a:pPr/>
              <a:t>9/22/2010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94B1D-6279-4E77-A729-AD89E7BDD51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9CC3D3-E91B-4148-8A07-E4600C08ACA0}" type="datetimeFigureOut">
              <a:rPr lang="en-US" smtClean="0"/>
              <a:pPr/>
              <a:t>9/22/2010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94B1D-6279-4E77-A729-AD89E7BDD51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9CC3D3-E91B-4148-8A07-E4600C08ACA0}" type="datetimeFigureOut">
              <a:rPr lang="en-US" smtClean="0"/>
              <a:pPr/>
              <a:t>9/22/2010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94B1D-6279-4E77-A729-AD89E7BDD51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9CC3D3-E91B-4148-8A07-E4600C08ACA0}" type="datetimeFigureOut">
              <a:rPr lang="en-US" smtClean="0"/>
              <a:pPr/>
              <a:t>9/22/2010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94B1D-6279-4E77-A729-AD89E7BDD51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9CC3D3-E91B-4148-8A07-E4600C08ACA0}" type="datetimeFigureOut">
              <a:rPr lang="en-US" smtClean="0"/>
              <a:pPr/>
              <a:t>9/22/2010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B94B1D-6279-4E77-A729-AD89E7BDD510}"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xfrm>
            <a:off x="609600" y="1600200"/>
            <a:ext cx="7772400" cy="1828800"/>
          </a:xfrm>
          <a:ln/>
        </p:spPr>
        <p:txBody>
          <a:bodyPr lIns="90000" tIns="46800" rIns="90000" bIns="46800" anchor="t"/>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600" dirty="0" smtClean="0"/>
              <a:t>LIS512 </a:t>
            </a:r>
            <a:r>
              <a:rPr lang="en-GB" sz="3600" dirty="0"/>
              <a:t>lecture </a:t>
            </a:r>
            <a:r>
              <a:rPr lang="en-GB" sz="3600" dirty="0" smtClean="0"/>
              <a:t>1</a:t>
            </a:r>
            <a:r>
              <a:rPr lang="en-GB" sz="3600" dirty="0"/>
              <a:t/>
            </a:r>
            <a:br>
              <a:rPr lang="en-GB" sz="3600" dirty="0"/>
            </a:br>
            <a:r>
              <a:rPr lang="en-GB" sz="3600" dirty="0" smtClean="0"/>
              <a:t/>
            </a:r>
            <a:br>
              <a:rPr lang="en-GB" sz="3600" dirty="0" smtClean="0"/>
            </a:br>
            <a:r>
              <a:rPr lang="en-GB" sz="3600" dirty="0" smtClean="0"/>
              <a:t>the entity-relationship model</a:t>
            </a:r>
            <a:endParaRPr lang="en-GB" sz="3600" dirty="0"/>
          </a:p>
        </p:txBody>
      </p:sp>
      <p:sp>
        <p:nvSpPr>
          <p:cNvPr id="3074" name="Rectangle 2"/>
          <p:cNvSpPr>
            <a:spLocks noGrp="1" noChangeArrowheads="1"/>
          </p:cNvSpPr>
          <p:nvPr>
            <p:ph type="subTitle" idx="4294967295"/>
          </p:nvPr>
        </p:nvSpPr>
        <p:spPr bwMode="auto">
          <a:xfrm>
            <a:off x="1371600" y="4287838"/>
            <a:ext cx="6400800" cy="955675"/>
          </a:xfrm>
          <a:prstGeom prst="rect">
            <a:avLst/>
          </a:prstGeom>
          <a:noFill/>
          <a:ln/>
        </p:spPr>
        <p:txBody>
          <a:bodyPr lIns="0" tIns="0" rIns="0" bIns="0" anchor="ctr"/>
          <a:lstStyle/>
          <a:p>
            <a:pPr marL="457200" lvl="1" indent="0" algn="ctr">
              <a:spcBef>
                <a:spcPts val="700"/>
              </a:spcBef>
              <a:buFont typeface="Arial"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a:t>Thomas </a:t>
            </a:r>
            <a:r>
              <a:rPr lang="en-GB" sz="2800" dirty="0" err="1"/>
              <a:t>Krichel</a:t>
            </a:r>
            <a:endParaRPr lang="en-GB" sz="2800" dirty="0"/>
          </a:p>
          <a:p>
            <a:pPr marL="457200" lvl="1" indent="0" algn="ctr">
              <a:spcBef>
                <a:spcPts val="700"/>
              </a:spcBef>
              <a:buFont typeface="Arial"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dirty="0" smtClean="0"/>
              <a:t>2010-09-22</a:t>
            </a:r>
            <a:endParaRPr lang="en-GB" sz="2800"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073"/>
                                        </p:tgtEl>
                                        <p:attrNameLst>
                                          <p:attrName>style.visibility</p:attrName>
                                        </p:attrNameLst>
                                      </p:cBhvr>
                                      <p:to>
                                        <p:strVal val="visible"/>
                                      </p:to>
                                    </p:set>
                                    <p:animEffect transition="in" filter="dissolve">
                                      <p:cBhvr>
                                        <p:cTn id="7" dur="500"/>
                                        <p:tgtEl>
                                          <p:spTgt spid="307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074">
                                            <p:txEl>
                                              <p:pRg st="0" end="0"/>
                                            </p:txEl>
                                          </p:spTgt>
                                        </p:tgtEl>
                                        <p:attrNameLst>
                                          <p:attrName>style.visibility</p:attrName>
                                        </p:attrNameLst>
                                      </p:cBhvr>
                                      <p:to>
                                        <p:strVal val="visible"/>
                                      </p:to>
                                    </p:set>
                                    <p:animEffect transition="in" filter="dissolve">
                                      <p:cBhvr>
                                        <p:cTn id="12" dur="500"/>
                                        <p:tgtEl>
                                          <p:spTgt spid="3074">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3074">
                                            <p:txEl>
                                              <p:pRg st="1" end="1"/>
                                            </p:txEl>
                                          </p:spTgt>
                                        </p:tgtEl>
                                        <p:attrNameLst>
                                          <p:attrName>style.visibility</p:attrName>
                                        </p:attrNameLst>
                                      </p:cBhvr>
                                      <p:to>
                                        <p:strVal val="visible"/>
                                      </p:to>
                                    </p:set>
                                    <p:animEffect transition="in" filter="dissolve">
                                      <p:cBhvr>
                                        <p:cTn id="15" dur="500"/>
                                        <p:tgtEl>
                                          <p:spTgt spid="307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3" grpId="0" animBg="1" autoUpdateAnimBg="0"/>
      <p:bldP spid="3074"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a:t>
            </a:r>
            <a:endParaRPr lang="en-US" dirty="0"/>
          </a:p>
        </p:txBody>
      </p:sp>
      <p:sp>
        <p:nvSpPr>
          <p:cNvPr id="3" name="Content Placeholder 2"/>
          <p:cNvSpPr>
            <a:spLocks noGrp="1"/>
          </p:cNvSpPr>
          <p:nvPr>
            <p:ph idx="1"/>
          </p:nvPr>
        </p:nvSpPr>
        <p:spPr/>
        <p:txBody>
          <a:bodyPr/>
          <a:lstStyle/>
          <a:p>
            <a:r>
              <a:rPr lang="en-US" dirty="0" smtClean="0"/>
              <a:t>“set” is the most ambiguous word in the English language.</a:t>
            </a:r>
          </a:p>
          <a:p>
            <a:r>
              <a:rPr lang="en-US" dirty="0" smtClean="0"/>
              <a:t>In the mathematical set, it a set is a bunch of elements (or members) without any order between them. </a:t>
            </a:r>
          </a:p>
          <a:p>
            <a:r>
              <a:rPr lang="en-US" dirty="0" smtClean="0"/>
              <a:t>Most of the time, entities out there come in sets.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entity sets</a:t>
            </a:r>
            <a:endParaRPr lang="en-US" dirty="0"/>
          </a:p>
        </p:txBody>
      </p:sp>
      <p:sp>
        <p:nvSpPr>
          <p:cNvPr id="3" name="Content Placeholder 2"/>
          <p:cNvSpPr>
            <a:spLocks noGrp="1"/>
          </p:cNvSpPr>
          <p:nvPr>
            <p:ph idx="1"/>
          </p:nvPr>
        </p:nvSpPr>
        <p:spPr/>
        <p:txBody>
          <a:bodyPr>
            <a:normAutofit lnSpcReduction="10000"/>
          </a:bodyPr>
          <a:lstStyle/>
          <a:p>
            <a:r>
              <a:rPr lang="en-US" dirty="0" smtClean="0"/>
              <a:t>A group of entities is called an entity set. Each member in the set takes the same attributes. But the value that the attributes take may be different for different members in the set.</a:t>
            </a:r>
          </a:p>
          <a:p>
            <a:r>
              <a:rPr lang="en-US" dirty="0" smtClean="0"/>
              <a:t>Usually, entities in an entity set are commonly understood, such as users, books and libraries.</a:t>
            </a:r>
          </a:p>
          <a:p>
            <a:r>
              <a:rPr lang="en-US" dirty="0" smtClean="0"/>
              <a:t>But if you think about your problem a bit more, you realize that the issue is not that simple.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entity and entity set example</a:t>
            </a:r>
            <a:endParaRPr lang="en-US" dirty="0"/>
          </a:p>
        </p:txBody>
      </p:sp>
      <p:sp>
        <p:nvSpPr>
          <p:cNvPr id="3" name="Content Placeholder 2"/>
          <p:cNvSpPr>
            <a:spLocks noGrp="1"/>
          </p:cNvSpPr>
          <p:nvPr>
            <p:ph idx="1"/>
          </p:nvPr>
        </p:nvSpPr>
        <p:spPr/>
        <p:txBody>
          <a:bodyPr>
            <a:normAutofit/>
          </a:bodyPr>
          <a:lstStyle/>
          <a:p>
            <a:r>
              <a:rPr lang="en-US" dirty="0" smtClean="0"/>
              <a:t>A book is an entity.</a:t>
            </a:r>
          </a:p>
          <a:p>
            <a:r>
              <a:rPr lang="en-US" dirty="0" smtClean="0"/>
              <a:t>It has an attribute called “author”. The value is “Karl Marx”.   </a:t>
            </a:r>
          </a:p>
          <a:p>
            <a:r>
              <a:rPr lang="en-US" dirty="0" smtClean="0"/>
              <a:t>It has an attribute called “title”. The value is “Das </a:t>
            </a:r>
            <a:r>
              <a:rPr lang="en-US" dirty="0" err="1" smtClean="0"/>
              <a:t>Kapital</a:t>
            </a:r>
            <a:r>
              <a:rPr lang="en-US" dirty="0" smtClean="0"/>
              <a:t>”.</a:t>
            </a:r>
          </a:p>
          <a:p>
            <a:r>
              <a:rPr lang="en-US" dirty="0" smtClean="0"/>
              <a:t>A book is something that has a title, an author etc. </a:t>
            </a:r>
          </a:p>
          <a:p>
            <a:r>
              <a:rPr lang="en-US" dirty="0" smtClean="0"/>
              <a:t>All books form a set.</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relationships</a:t>
            </a:r>
            <a:endParaRPr lang="en-US" dirty="0"/>
          </a:p>
        </p:txBody>
      </p:sp>
      <p:sp>
        <p:nvSpPr>
          <p:cNvPr id="3" name="Content Placeholder 2"/>
          <p:cNvSpPr>
            <a:spLocks noGrp="1"/>
          </p:cNvSpPr>
          <p:nvPr>
            <p:ph idx="1"/>
          </p:nvPr>
        </p:nvSpPr>
        <p:spPr/>
        <p:txBody>
          <a:bodyPr/>
          <a:lstStyle/>
          <a:p>
            <a:r>
              <a:rPr lang="en-US" dirty="0" smtClean="0"/>
              <a:t>The entity relationship model comes to live when we look relationship.</a:t>
            </a:r>
          </a:p>
          <a:p>
            <a:r>
              <a:rPr lang="en-US" dirty="0" smtClean="0"/>
              <a:t>We have a relationship between entities sets when elements of one set may be related to elements in another entity set.  </a:t>
            </a:r>
          </a:p>
          <a:p>
            <a:r>
              <a:rPr lang="en-US" dirty="0" smtClean="0"/>
              <a:t>For example, consider books and people.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symmetric relationships</a:t>
            </a:r>
            <a:endParaRPr lang="en-US" dirty="0"/>
          </a:p>
        </p:txBody>
      </p:sp>
      <p:sp>
        <p:nvSpPr>
          <p:cNvPr id="3" name="Content Placeholder 2"/>
          <p:cNvSpPr>
            <a:spLocks noGrp="1"/>
          </p:cNvSpPr>
          <p:nvPr>
            <p:ph idx="1"/>
          </p:nvPr>
        </p:nvSpPr>
        <p:spPr/>
        <p:txBody>
          <a:bodyPr/>
          <a:lstStyle/>
          <a:p>
            <a:r>
              <a:rPr lang="en-US" dirty="0" smtClean="0"/>
              <a:t>Sometimes relationships are symmetric. When one entity is related to another, the other has exactly the same relationship with the one.</a:t>
            </a:r>
          </a:p>
          <a:p>
            <a:r>
              <a:rPr lang="en-US" dirty="0" smtClean="0"/>
              <a:t>“being married to” is a symmetric relationship.</a:t>
            </a:r>
          </a:p>
          <a:p>
            <a:r>
              <a:rPr lang="en-US" dirty="0" smtClean="0"/>
              <a:t>“being husband of” is mostly not.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relationship types</a:t>
            </a:r>
            <a:endParaRPr lang="en-US" dirty="0"/>
          </a:p>
        </p:txBody>
      </p:sp>
      <p:sp>
        <p:nvSpPr>
          <p:cNvPr id="3" name="Content Placeholder 2"/>
          <p:cNvSpPr>
            <a:spLocks noGrp="1"/>
          </p:cNvSpPr>
          <p:nvPr>
            <p:ph idx="1"/>
          </p:nvPr>
        </p:nvSpPr>
        <p:spPr/>
        <p:txBody>
          <a:bodyPr/>
          <a:lstStyle/>
          <a:p>
            <a:r>
              <a:rPr lang="en-US" dirty="0" smtClean="0"/>
              <a:t>Usually, relationships are grouped by three types. </a:t>
            </a:r>
          </a:p>
          <a:p>
            <a:r>
              <a:rPr lang="en-US" dirty="0" smtClean="0"/>
              <a:t>There are one-to-one relationships.</a:t>
            </a:r>
          </a:p>
          <a:p>
            <a:r>
              <a:rPr lang="en-US" dirty="0" smtClean="0"/>
              <a:t>There are one-to-many relationships.</a:t>
            </a:r>
          </a:p>
          <a:p>
            <a:r>
              <a:rPr lang="en-US" dirty="0" smtClean="0"/>
              <a:t>There are many-to-many relationships.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one-to-one relationship</a:t>
            </a:r>
            <a:endParaRPr lang="en-US" dirty="0"/>
          </a:p>
        </p:txBody>
      </p:sp>
      <p:sp>
        <p:nvSpPr>
          <p:cNvPr id="3" name="Content Placeholder 2"/>
          <p:cNvSpPr>
            <a:spLocks noGrp="1"/>
          </p:cNvSpPr>
          <p:nvPr>
            <p:ph idx="1"/>
          </p:nvPr>
        </p:nvSpPr>
        <p:spPr/>
        <p:txBody>
          <a:bodyPr/>
          <a:lstStyle/>
          <a:p>
            <a:r>
              <a:rPr lang="en-US" dirty="0" smtClean="0"/>
              <a:t>Look at two entity set.</a:t>
            </a:r>
          </a:p>
          <a:p>
            <a:r>
              <a:rPr lang="en-US" dirty="0" smtClean="0"/>
              <a:t>In a one-to-one relationship, each entity in one set is connected to one in the other set.</a:t>
            </a:r>
          </a:p>
          <a:p>
            <a:r>
              <a:rPr lang="en-US" dirty="0" smtClean="0"/>
              <a:t>In a library setting, I did not find an example.</a:t>
            </a:r>
          </a:p>
          <a:p>
            <a:r>
              <a:rPr lang="en-US" dirty="0" smtClean="0"/>
              <a:t>Look at cars on the road. </a:t>
            </a:r>
          </a:p>
          <a:p>
            <a:pPr lvl="1"/>
            <a:r>
              <a:rPr lang="en-US" dirty="0" smtClean="0"/>
              <a:t>each car has one driver</a:t>
            </a:r>
          </a:p>
          <a:p>
            <a:pPr lvl="1"/>
            <a:r>
              <a:rPr lang="en-US" dirty="0" smtClean="0"/>
              <a:t>there is one driver in each car</a:t>
            </a:r>
          </a:p>
          <a:p>
            <a:r>
              <a:rPr lang="en-US" dirty="0" smtClean="0"/>
              <a:t>one-to-one relationships are uncommon.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many-to-one relationship</a:t>
            </a:r>
            <a:endParaRPr lang="en-US" dirty="0"/>
          </a:p>
        </p:txBody>
      </p:sp>
      <p:sp>
        <p:nvSpPr>
          <p:cNvPr id="3" name="Content Placeholder 2"/>
          <p:cNvSpPr>
            <a:spLocks noGrp="1"/>
          </p:cNvSpPr>
          <p:nvPr>
            <p:ph idx="1"/>
          </p:nvPr>
        </p:nvSpPr>
        <p:spPr/>
        <p:txBody>
          <a:bodyPr/>
          <a:lstStyle/>
          <a:p>
            <a:r>
              <a:rPr lang="en-US" dirty="0" smtClean="0"/>
              <a:t>Consider two entity sets, people and books.</a:t>
            </a:r>
          </a:p>
          <a:p>
            <a:r>
              <a:rPr lang="en-US" dirty="0" smtClean="0"/>
              <a:t>Each person has a favorite book. </a:t>
            </a:r>
          </a:p>
          <a:p>
            <a:r>
              <a:rPr lang="en-US" dirty="0" smtClean="0"/>
              <a:t>But a book can be the favorite book of more than one person.  </a:t>
            </a:r>
          </a:p>
          <a:p>
            <a:r>
              <a:rPr lang="en-US" dirty="0" smtClean="0"/>
              <a:t>“is favorite-book of” is a many-to-one relationship between books and people. </a:t>
            </a:r>
          </a:p>
          <a:p>
            <a:r>
              <a:rPr lang="en-US" dirty="0" smtClean="0"/>
              <a:t>“has favorite book” is a one-to-many relationship between people and books.  </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many-to-many relationships</a:t>
            </a:r>
            <a:endParaRPr lang="en-US" dirty="0"/>
          </a:p>
        </p:txBody>
      </p:sp>
      <p:sp>
        <p:nvSpPr>
          <p:cNvPr id="3" name="Content Placeholder 2"/>
          <p:cNvSpPr>
            <a:spLocks noGrp="1"/>
          </p:cNvSpPr>
          <p:nvPr>
            <p:ph idx="1"/>
          </p:nvPr>
        </p:nvSpPr>
        <p:spPr/>
        <p:txBody>
          <a:bodyPr/>
          <a:lstStyle/>
          <a:p>
            <a:r>
              <a:rPr lang="en-US" dirty="0" smtClean="0"/>
              <a:t>Look at two entity sets, libraries and persons. </a:t>
            </a:r>
          </a:p>
          <a:p>
            <a:r>
              <a:rPr lang="en-US" dirty="0" smtClean="0"/>
              <a:t>The relationship “patronizes” is a many-to-many relationship between persons and libraries. </a:t>
            </a:r>
          </a:p>
          <a:p>
            <a:r>
              <a:rPr lang="en-US" dirty="0" smtClean="0"/>
              <a:t>The relationship “is patronized by” is a many-to-many relationship between libraries and persons.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relationship in the library world</a:t>
            </a:r>
            <a:endParaRPr lang="en-US" dirty="0"/>
          </a:p>
        </p:txBody>
      </p:sp>
      <p:sp>
        <p:nvSpPr>
          <p:cNvPr id="3" name="Content Placeholder 2"/>
          <p:cNvSpPr>
            <a:spLocks noGrp="1"/>
          </p:cNvSpPr>
          <p:nvPr>
            <p:ph idx="1"/>
          </p:nvPr>
        </p:nvSpPr>
        <p:spPr/>
        <p:txBody>
          <a:bodyPr/>
          <a:lstStyle/>
          <a:p>
            <a:r>
              <a:rPr lang="en-US" dirty="0" smtClean="0"/>
              <a:t>Imagine entity sets “libraries”, “books”, “users”.</a:t>
            </a:r>
          </a:p>
          <a:p>
            <a:r>
              <a:rPr lang="en-US" dirty="0" smtClean="0"/>
              <a:t>We can draw three relationships.</a:t>
            </a:r>
          </a:p>
          <a:p>
            <a:pPr lvl="1"/>
            <a:r>
              <a:rPr lang="en-US" dirty="0" smtClean="0"/>
              <a:t>Users read books. </a:t>
            </a:r>
          </a:p>
          <a:p>
            <a:pPr lvl="1"/>
            <a:r>
              <a:rPr lang="en-US" dirty="0" smtClean="0"/>
              <a:t>Users patronize libraries.</a:t>
            </a:r>
          </a:p>
          <a:p>
            <a:pPr lvl="1"/>
            <a:r>
              <a:rPr lang="en-US" dirty="0" smtClean="0"/>
              <a:t>Libraries store books.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today</a:t>
            </a:r>
            <a:endParaRPr lang="en-US" dirty="0"/>
          </a:p>
        </p:txBody>
      </p:sp>
      <p:sp>
        <p:nvSpPr>
          <p:cNvPr id="4" name="Content Placeholder 3"/>
          <p:cNvSpPr>
            <a:spLocks noGrp="1"/>
          </p:cNvSpPr>
          <p:nvPr>
            <p:ph idx="1"/>
          </p:nvPr>
        </p:nvSpPr>
        <p:spPr/>
        <p:txBody>
          <a:bodyPr/>
          <a:lstStyle/>
          <a:p>
            <a:r>
              <a:rPr lang="en-US" dirty="0" smtClean="0"/>
              <a:t>entities</a:t>
            </a:r>
          </a:p>
          <a:p>
            <a:r>
              <a:rPr lang="en-US" dirty="0" smtClean="0"/>
              <a:t>entity sets</a:t>
            </a:r>
          </a:p>
          <a:p>
            <a:r>
              <a:rPr lang="en-US" dirty="0" smtClean="0"/>
              <a:t>relations</a:t>
            </a:r>
          </a:p>
          <a:p>
            <a:r>
              <a:rPr lang="en-US" dirty="0" smtClean="0"/>
              <a:t>identifiers</a:t>
            </a:r>
          </a:p>
          <a:p>
            <a:r>
              <a:rPr lang="en-US" dirty="0" smtClean="0"/>
              <a:t>building a sophisticated description…</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sp>
        <p:nvSpPr>
          <p:cNvPr id="3" name="Content Placeholder 2"/>
          <p:cNvSpPr>
            <a:spLocks noGrp="1"/>
          </p:cNvSpPr>
          <p:nvPr>
            <p:ph idx="1"/>
          </p:nvPr>
        </p:nvSpPr>
        <p:spPr/>
        <p:txBody>
          <a:bodyPr/>
          <a:lstStyle/>
          <a:p>
            <a:r>
              <a:rPr lang="en-US" dirty="0" smtClean="0"/>
              <a:t>Brentwood Public Library has a copy of </a:t>
            </a:r>
            <a:r>
              <a:rPr lang="en-US" dirty="0" smtClean="0"/>
              <a:t>Moby </a:t>
            </a:r>
            <a:r>
              <a:rPr lang="en-US" dirty="0" smtClean="0"/>
              <a:t>Dick.</a:t>
            </a:r>
          </a:p>
          <a:p>
            <a:r>
              <a:rPr lang="en-US" dirty="0" smtClean="0"/>
              <a:t>Purchase Public Library has a copy of </a:t>
            </a:r>
            <a:r>
              <a:rPr lang="en-US" dirty="0" smtClean="0"/>
              <a:t>Moby </a:t>
            </a:r>
            <a:r>
              <a:rPr lang="en-US" dirty="0" smtClean="0"/>
              <a:t>Dick.</a:t>
            </a:r>
          </a:p>
          <a:p>
            <a:r>
              <a:rPr lang="en-US" dirty="0" smtClean="0"/>
              <a:t>Thomas reads </a:t>
            </a:r>
            <a:r>
              <a:rPr lang="en-US" dirty="0" smtClean="0"/>
              <a:t>Moby </a:t>
            </a:r>
            <a:r>
              <a:rPr lang="en-US" dirty="0" smtClean="0"/>
              <a:t>Dick.</a:t>
            </a:r>
          </a:p>
          <a:p>
            <a:r>
              <a:rPr lang="en-US" dirty="0" smtClean="0"/>
              <a:t>Thomas patronizes Brentwood Public Library.</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tables</a:t>
            </a:r>
            <a:endParaRPr lang="en-US" dirty="0"/>
          </a:p>
        </p:txBody>
      </p:sp>
      <p:sp>
        <p:nvSpPr>
          <p:cNvPr id="3" name="Content Placeholder 2"/>
          <p:cNvSpPr>
            <a:spLocks noGrp="1"/>
          </p:cNvSpPr>
          <p:nvPr>
            <p:ph idx="1"/>
          </p:nvPr>
        </p:nvSpPr>
        <p:spPr/>
        <p:txBody>
          <a:bodyPr/>
          <a:lstStyle/>
          <a:p>
            <a:r>
              <a:rPr lang="en-US" dirty="0" smtClean="0"/>
              <a:t>Remember that in a database records are represented as lines in a table.  The first line of the table lists the field names. Here is a sample table with two records</a:t>
            </a:r>
          </a:p>
          <a:p>
            <a:pPr>
              <a:buNone/>
            </a:pPr>
            <a:r>
              <a:rPr lang="en-US" dirty="0" smtClean="0"/>
              <a:t>   |</a:t>
            </a:r>
            <a:r>
              <a:rPr lang="en-US" i="1" dirty="0" smtClean="0"/>
              <a:t>name                  </a:t>
            </a:r>
            <a:r>
              <a:rPr lang="en-US" dirty="0" smtClean="0"/>
              <a:t>| </a:t>
            </a:r>
            <a:r>
              <a:rPr lang="en-US" i="1" dirty="0" smtClean="0"/>
              <a:t>birthday      </a:t>
            </a:r>
            <a:r>
              <a:rPr lang="en-US" dirty="0" smtClean="0"/>
              <a:t>|</a:t>
            </a:r>
          </a:p>
          <a:p>
            <a:pPr>
              <a:buNone/>
            </a:pPr>
            <a:r>
              <a:rPr lang="en-US" dirty="0" smtClean="0"/>
              <a:t>   | Thomas </a:t>
            </a:r>
            <a:r>
              <a:rPr lang="en-US" dirty="0" err="1" smtClean="0"/>
              <a:t>Krichel</a:t>
            </a:r>
            <a:r>
              <a:rPr lang="en-US" dirty="0" smtClean="0"/>
              <a:t>| 1965-06-05|</a:t>
            </a:r>
          </a:p>
          <a:p>
            <a:pPr>
              <a:buNone/>
            </a:pPr>
            <a:r>
              <a:rPr lang="en-US" dirty="0" smtClean="0"/>
              <a:t>   | Karl Marx           | 1818-05-13|</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identity</a:t>
            </a:r>
            <a:endParaRPr lang="en-US" dirty="0"/>
          </a:p>
        </p:txBody>
      </p:sp>
      <p:sp>
        <p:nvSpPr>
          <p:cNvPr id="3" name="Content Placeholder 2"/>
          <p:cNvSpPr>
            <a:spLocks noGrp="1"/>
          </p:cNvSpPr>
          <p:nvPr>
            <p:ph idx="1"/>
          </p:nvPr>
        </p:nvSpPr>
        <p:spPr/>
        <p:txBody>
          <a:bodyPr/>
          <a:lstStyle/>
          <a:p>
            <a:r>
              <a:rPr lang="en-US" dirty="0" smtClean="0"/>
              <a:t>Consider an extract from the same table</a:t>
            </a:r>
          </a:p>
          <a:p>
            <a:pPr>
              <a:buNone/>
            </a:pPr>
            <a:r>
              <a:rPr lang="en-US" dirty="0" smtClean="0"/>
              <a:t>   |</a:t>
            </a:r>
            <a:r>
              <a:rPr lang="en-US" i="1" dirty="0" smtClean="0"/>
              <a:t>name                   </a:t>
            </a:r>
            <a:r>
              <a:rPr lang="en-US" dirty="0" smtClean="0"/>
              <a:t>| </a:t>
            </a:r>
            <a:r>
              <a:rPr lang="en-US" i="1" dirty="0" smtClean="0"/>
              <a:t>birthday      </a:t>
            </a:r>
            <a:r>
              <a:rPr lang="en-US" dirty="0" smtClean="0"/>
              <a:t>|</a:t>
            </a:r>
          </a:p>
          <a:p>
            <a:pPr>
              <a:buNone/>
            </a:pPr>
            <a:r>
              <a:rPr lang="en-US" dirty="0" smtClean="0"/>
              <a:t>   | Thomas </a:t>
            </a:r>
            <a:r>
              <a:rPr lang="en-US" dirty="0" err="1" smtClean="0"/>
              <a:t>Krichel</a:t>
            </a:r>
            <a:r>
              <a:rPr lang="en-US" dirty="0" smtClean="0"/>
              <a:t> | 1965-06-05|</a:t>
            </a:r>
          </a:p>
          <a:p>
            <a:pPr>
              <a:buNone/>
            </a:pPr>
            <a:r>
              <a:rPr lang="en-US" dirty="0" smtClean="0"/>
              <a:t>   | Thomas </a:t>
            </a:r>
            <a:r>
              <a:rPr lang="en-US" dirty="0" err="1" smtClean="0"/>
              <a:t>Krichel</a:t>
            </a:r>
            <a:r>
              <a:rPr lang="en-US" dirty="0" smtClean="0"/>
              <a:t> | 1965-06-05|</a:t>
            </a:r>
          </a:p>
          <a:p>
            <a:r>
              <a:rPr lang="en-US" dirty="0" smtClean="0"/>
              <a:t>Is the record a duplicate?</a:t>
            </a:r>
          </a:p>
          <a:p>
            <a:r>
              <a:rPr lang="en-US" dirty="0" smtClean="0"/>
              <a:t>Without further information, we can not tell.</a:t>
            </a:r>
          </a:p>
          <a:p>
            <a:r>
              <a:rPr lang="en-US" dirty="0" smtClean="0"/>
              <a:t>Certainly, no computer can tell.  </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identity and key</a:t>
            </a:r>
            <a:endParaRPr lang="en-US" dirty="0"/>
          </a:p>
        </p:txBody>
      </p:sp>
      <p:sp>
        <p:nvSpPr>
          <p:cNvPr id="3" name="Content Placeholder 2"/>
          <p:cNvSpPr>
            <a:spLocks noGrp="1"/>
          </p:cNvSpPr>
          <p:nvPr>
            <p:ph idx="1"/>
          </p:nvPr>
        </p:nvSpPr>
        <p:spPr/>
        <p:txBody>
          <a:bodyPr/>
          <a:lstStyle/>
          <a:p>
            <a:r>
              <a:rPr lang="en-US" dirty="0" smtClean="0"/>
              <a:t>Identity can only be conferred by a human.</a:t>
            </a:r>
          </a:p>
          <a:p>
            <a:r>
              <a:rPr lang="en-US" dirty="0" smtClean="0"/>
              <a:t>Often that is some sort of information worker.</a:t>
            </a:r>
          </a:p>
          <a:p>
            <a:r>
              <a:rPr lang="en-US" dirty="0" smtClean="0"/>
              <a:t>A information processing system can not find identity.</a:t>
            </a:r>
          </a:p>
          <a:p>
            <a:r>
              <a:rPr lang="en-US" dirty="0" smtClean="0"/>
              <a:t>But there are there are tools that are used to encode the identity in an information system.</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a:t>
            </a:r>
            <a:endParaRPr lang="en-US" dirty="0"/>
          </a:p>
        </p:txBody>
      </p:sp>
      <p:sp>
        <p:nvSpPr>
          <p:cNvPr id="3" name="Content Placeholder 2"/>
          <p:cNvSpPr>
            <a:spLocks noGrp="1"/>
          </p:cNvSpPr>
          <p:nvPr>
            <p:ph idx="1"/>
          </p:nvPr>
        </p:nvSpPr>
        <p:spPr/>
        <p:txBody>
          <a:bodyPr>
            <a:normAutofit/>
          </a:bodyPr>
          <a:lstStyle/>
          <a:p>
            <a:r>
              <a:rPr lang="en-US" dirty="0" smtClean="0"/>
              <a:t>To be able to find what records describe the same entities, databases use a construct called </a:t>
            </a:r>
            <a:r>
              <a:rPr lang="en-US" dirty="0" smtClean="0"/>
              <a:t>a key.</a:t>
            </a:r>
            <a:endParaRPr lang="en-US" dirty="0" smtClean="0"/>
          </a:p>
          <a:p>
            <a:r>
              <a:rPr lang="en-US" dirty="0" smtClean="0"/>
              <a:t>An attribute is a key if the value taken by the attribute must be different for each entity.</a:t>
            </a:r>
          </a:p>
          <a:p>
            <a:r>
              <a:rPr lang="en-US" dirty="0" smtClean="0"/>
              <a:t>Unusually, there is only one key attribute. In that case the value taken by the key attribute is called the identifier of the entity.</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sp>
        <p:nvSpPr>
          <p:cNvPr id="3" name="Content Placeholder 2"/>
          <p:cNvSpPr>
            <a:spLocks noGrp="1"/>
          </p:cNvSpPr>
          <p:nvPr>
            <p:ph idx="1"/>
          </p:nvPr>
        </p:nvSpPr>
        <p:spPr/>
        <p:txBody>
          <a:bodyPr/>
          <a:lstStyle/>
          <a:p>
            <a:r>
              <a:rPr lang="en-US" dirty="0" smtClean="0"/>
              <a:t>Here is a correct example</a:t>
            </a:r>
          </a:p>
          <a:p>
            <a:pPr lvl="1">
              <a:buNone/>
            </a:pPr>
            <a:r>
              <a:rPr lang="en-US" dirty="0" smtClean="0"/>
              <a:t>|</a:t>
            </a:r>
            <a:r>
              <a:rPr lang="en-US" i="1" dirty="0" err="1" smtClean="0"/>
              <a:t>key</a:t>
            </a:r>
            <a:r>
              <a:rPr lang="en-US" dirty="0" err="1" smtClean="0"/>
              <a:t>|</a:t>
            </a:r>
            <a:r>
              <a:rPr lang="en-US" i="1" dirty="0" err="1" smtClean="0"/>
              <a:t>name</a:t>
            </a:r>
            <a:r>
              <a:rPr lang="en-US" i="1" dirty="0" smtClean="0"/>
              <a:t>                   </a:t>
            </a:r>
            <a:r>
              <a:rPr lang="en-US" dirty="0" smtClean="0"/>
              <a:t>| </a:t>
            </a:r>
            <a:r>
              <a:rPr lang="en-US" i="1" dirty="0" smtClean="0"/>
              <a:t>birthday      </a:t>
            </a:r>
            <a:r>
              <a:rPr lang="en-US" dirty="0" smtClean="0"/>
              <a:t>|</a:t>
            </a:r>
          </a:p>
          <a:p>
            <a:pPr lvl="1">
              <a:buNone/>
            </a:pPr>
            <a:r>
              <a:rPr lang="en-US" dirty="0" smtClean="0"/>
              <a:t>|2    | Thomas </a:t>
            </a:r>
            <a:r>
              <a:rPr lang="en-US" dirty="0" err="1" smtClean="0"/>
              <a:t>Krichel</a:t>
            </a:r>
            <a:r>
              <a:rPr lang="en-US" dirty="0" smtClean="0"/>
              <a:t> | 1965-06-05|</a:t>
            </a:r>
          </a:p>
          <a:p>
            <a:pPr lvl="1">
              <a:buNone/>
            </a:pPr>
            <a:r>
              <a:rPr lang="en-US" dirty="0" smtClean="0"/>
              <a:t>| 1   | Thomas </a:t>
            </a:r>
            <a:r>
              <a:rPr lang="en-US" dirty="0" err="1" smtClean="0"/>
              <a:t>Krichel</a:t>
            </a:r>
            <a:r>
              <a:rPr lang="en-US" dirty="0"/>
              <a:t> </a:t>
            </a:r>
            <a:r>
              <a:rPr lang="en-US" dirty="0" smtClean="0"/>
              <a:t>| 1965-06-05|</a:t>
            </a:r>
          </a:p>
          <a:p>
            <a:r>
              <a:rPr lang="en-US" dirty="0" smtClean="0"/>
              <a:t>Here is an incorrect example</a:t>
            </a:r>
          </a:p>
          <a:p>
            <a:pPr lvl="1">
              <a:buNone/>
            </a:pPr>
            <a:r>
              <a:rPr lang="en-US" dirty="0" smtClean="0"/>
              <a:t>|</a:t>
            </a:r>
            <a:r>
              <a:rPr lang="en-US" i="1" dirty="0" err="1" smtClean="0"/>
              <a:t>key</a:t>
            </a:r>
            <a:r>
              <a:rPr lang="en-US" dirty="0" err="1" smtClean="0"/>
              <a:t>|</a:t>
            </a:r>
            <a:r>
              <a:rPr lang="en-US" i="1" dirty="0" err="1" smtClean="0"/>
              <a:t>name</a:t>
            </a:r>
            <a:r>
              <a:rPr lang="en-US" i="1" dirty="0" smtClean="0"/>
              <a:t>                   </a:t>
            </a:r>
            <a:r>
              <a:rPr lang="en-US" dirty="0" smtClean="0"/>
              <a:t>| </a:t>
            </a:r>
            <a:r>
              <a:rPr lang="en-US" i="1" dirty="0" smtClean="0"/>
              <a:t>birthday      </a:t>
            </a:r>
            <a:r>
              <a:rPr lang="en-US" dirty="0" smtClean="0"/>
              <a:t>|</a:t>
            </a:r>
          </a:p>
          <a:p>
            <a:pPr lvl="1">
              <a:buNone/>
            </a:pPr>
            <a:r>
              <a:rPr lang="en-US" dirty="0" smtClean="0"/>
              <a:t>|1   | Thomas </a:t>
            </a:r>
            <a:r>
              <a:rPr lang="en-US" dirty="0" err="1" smtClean="0"/>
              <a:t>Krichel</a:t>
            </a:r>
            <a:r>
              <a:rPr lang="en-US" dirty="0" smtClean="0"/>
              <a:t> | 1965-06-05|</a:t>
            </a:r>
          </a:p>
          <a:p>
            <a:pPr lvl="1">
              <a:buNone/>
            </a:pPr>
            <a:r>
              <a:rPr lang="en-US" dirty="0" smtClean="0"/>
              <a:t>|1   | Thomas </a:t>
            </a:r>
            <a:r>
              <a:rPr lang="en-US" dirty="0" err="1" smtClean="0"/>
              <a:t>Krichel</a:t>
            </a:r>
            <a:r>
              <a:rPr lang="en-US" dirty="0" smtClean="0"/>
              <a:t> | 1965-06-05|</a:t>
            </a:r>
          </a:p>
          <a:p>
            <a:endParaRPr lang="en-US"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identity</a:t>
            </a:r>
            <a:endParaRPr lang="en-US" dirty="0"/>
          </a:p>
        </p:txBody>
      </p:sp>
      <p:sp>
        <p:nvSpPr>
          <p:cNvPr id="3" name="Content Placeholder 2"/>
          <p:cNvSpPr>
            <a:spLocks noGrp="1"/>
          </p:cNvSpPr>
          <p:nvPr>
            <p:ph idx="1"/>
          </p:nvPr>
        </p:nvSpPr>
        <p:spPr/>
        <p:txBody>
          <a:bodyPr/>
          <a:lstStyle/>
          <a:p>
            <a:r>
              <a:rPr lang="en-US" dirty="0" smtClean="0"/>
              <a:t>Identity is simple when it comes to person.</a:t>
            </a:r>
          </a:p>
          <a:p>
            <a:r>
              <a:rPr lang="en-US" dirty="0" smtClean="0"/>
              <a:t>But when it comes to other entities we are interested in the world of libraries.</a:t>
            </a:r>
          </a:p>
          <a:p>
            <a:r>
              <a:rPr lang="en-US" dirty="0" smtClean="0"/>
              <a:t>Identifiers and the handling of them is one of the most difficult issues of digital librarianship.</a:t>
            </a:r>
          </a:p>
          <a:p>
            <a:r>
              <a:rPr lang="en-US" dirty="0" smtClean="0"/>
              <a:t>If I have two copies of the same book are they the same book or are they different books?</a:t>
            </a:r>
          </a:p>
          <a:p>
            <a:r>
              <a:rPr lang="en-US" dirty="0" smtClean="0"/>
              <a:t>FRBR gives us some answer next week… </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bother with identity</a:t>
            </a:r>
            <a:endParaRPr lang="en-US" dirty="0"/>
          </a:p>
        </p:txBody>
      </p:sp>
      <p:sp>
        <p:nvSpPr>
          <p:cNvPr id="3" name="Content Placeholder 2"/>
          <p:cNvSpPr>
            <a:spLocks noGrp="1"/>
          </p:cNvSpPr>
          <p:nvPr>
            <p:ph idx="1"/>
          </p:nvPr>
        </p:nvSpPr>
        <p:spPr/>
        <p:txBody>
          <a:bodyPr/>
          <a:lstStyle/>
          <a:p>
            <a:r>
              <a:rPr lang="en-US" dirty="0" smtClean="0"/>
              <a:t>Once we have identified an entity in an entity set, we can create a relationship with an entity in another set, or in the same set.</a:t>
            </a:r>
          </a:p>
          <a:p>
            <a:r>
              <a:rPr lang="en-US" dirty="0" smtClean="0"/>
              <a:t>Once we have done this, we can</a:t>
            </a:r>
          </a:p>
          <a:p>
            <a:pPr lvl="1"/>
            <a:r>
              <a:rPr lang="en-US" dirty="0" smtClean="0"/>
              <a:t>encode a much richer description</a:t>
            </a:r>
          </a:p>
          <a:p>
            <a:pPr lvl="1"/>
            <a:r>
              <a:rPr lang="en-US" dirty="0" smtClean="0"/>
              <a:t>maintain it at relatively low cost.</a:t>
            </a:r>
          </a:p>
          <a:p>
            <a:r>
              <a:rPr lang="en-US" dirty="0" smtClean="0"/>
              <a:t>This can be illustrated with the introduction of a relational database.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relations</a:t>
            </a:r>
            <a:endParaRPr lang="en-US" dirty="0"/>
          </a:p>
        </p:txBody>
      </p:sp>
      <p:sp>
        <p:nvSpPr>
          <p:cNvPr id="3" name="Content Placeholder 2"/>
          <p:cNvSpPr>
            <a:spLocks noGrp="1"/>
          </p:cNvSpPr>
          <p:nvPr>
            <p:ph idx="1"/>
          </p:nvPr>
        </p:nvSpPr>
        <p:spPr/>
        <p:txBody>
          <a:bodyPr/>
          <a:lstStyle/>
          <a:p>
            <a:r>
              <a:rPr lang="en-US" dirty="0" smtClean="0"/>
              <a:t>Not all database system are relational.</a:t>
            </a:r>
          </a:p>
          <a:p>
            <a:r>
              <a:rPr lang="en-US" dirty="0" smtClean="0"/>
              <a:t>The most widely used ones are relational.</a:t>
            </a:r>
          </a:p>
          <a:p>
            <a:r>
              <a:rPr lang="en-US" dirty="0" smtClean="0"/>
              <a:t>That means you can build relationships between tables and enforce them. </a:t>
            </a:r>
          </a:p>
          <a:p>
            <a:r>
              <a:rPr lang="en-US" dirty="0" smtClean="0"/>
              <a:t>I am coming to this from an old example.</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a:xfrm>
            <a:off x="457200" y="228600"/>
            <a:ext cx="8229600" cy="1143000"/>
          </a:xfrm>
          <a:ln/>
        </p:spPr>
        <p:txBody>
          <a:bodyPr lIns="90000" tIns="46800" rIns="90000" bIns="468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relational databases</a:t>
            </a:r>
          </a:p>
        </p:txBody>
      </p:sp>
      <p:sp>
        <p:nvSpPr>
          <p:cNvPr id="109571" name="Rectangle 3"/>
          <p:cNvSpPr>
            <a:spLocks noGrp="1" noChangeArrowheads="1"/>
          </p:cNvSpPr>
          <p:nvPr>
            <p:ph type="body" idx="1"/>
          </p:nvPr>
        </p:nvSpPr>
        <p:spPr>
          <a:xfrm>
            <a:off x="457200" y="1600200"/>
            <a:ext cx="8228013" cy="4524375"/>
          </a:xfrm>
          <a:ln/>
        </p:spPr>
        <p:txBody>
          <a:bodyPr lIns="90000" tIns="46800" rIns="90000" bIns="46800"/>
          <a:lstStyle/>
          <a:p>
            <a:pPr marL="341313" indent="-341313">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A relational database is a set of tables. There may be relations between the tables. </a:t>
            </a:r>
          </a:p>
          <a:p>
            <a:pPr marL="341313" indent="-341313">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Each table has a number of </a:t>
            </a:r>
            <a:r>
              <a:rPr lang="en-GB" dirty="0" smtClean="0"/>
              <a:t>records. </a:t>
            </a:r>
            <a:r>
              <a:rPr lang="en-GB" dirty="0"/>
              <a:t>Each record </a:t>
            </a:r>
            <a:r>
              <a:rPr lang="en-GB" dirty="0" smtClean="0"/>
              <a:t>has a number of fields. They give us values that attributes take for the entity described.</a:t>
            </a:r>
          </a:p>
          <a:p>
            <a:pPr marL="341313" indent="-341313">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smtClean="0"/>
              <a:t>Let us look at this bottom up.</a:t>
            </a:r>
            <a:endParaRPr lang="en-GB" dirty="0"/>
          </a:p>
        </p:txBody>
      </p:sp>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entity</a:t>
            </a:r>
            <a:endParaRPr lang="en-US" dirty="0"/>
          </a:p>
        </p:txBody>
      </p:sp>
      <p:sp>
        <p:nvSpPr>
          <p:cNvPr id="4" name="Content Placeholder 3"/>
          <p:cNvSpPr>
            <a:spLocks noGrp="1"/>
          </p:cNvSpPr>
          <p:nvPr>
            <p:ph idx="1"/>
          </p:nvPr>
        </p:nvSpPr>
        <p:spPr>
          <a:xfrm>
            <a:off x="457200" y="1295400"/>
            <a:ext cx="8458200" cy="5410200"/>
          </a:xfrm>
        </p:spPr>
        <p:txBody>
          <a:bodyPr>
            <a:normAutofit lnSpcReduction="10000"/>
          </a:bodyPr>
          <a:lstStyle/>
          <a:p>
            <a:r>
              <a:rPr lang="en-US" dirty="0" smtClean="0"/>
              <a:t>An entity is something that is </a:t>
            </a:r>
          </a:p>
          <a:p>
            <a:pPr lvl="1"/>
            <a:r>
              <a:rPr lang="en-US" dirty="0" smtClean="0"/>
              <a:t>we are interested in to describe</a:t>
            </a:r>
          </a:p>
          <a:p>
            <a:pPr lvl="1"/>
            <a:r>
              <a:rPr lang="en-US" dirty="0" smtClean="0"/>
              <a:t>we can distinctly identify</a:t>
            </a:r>
          </a:p>
          <a:p>
            <a:r>
              <a:rPr lang="en-US" dirty="0" smtClean="0"/>
              <a:t>What you look at as an entity depends on what you want to be doing. </a:t>
            </a:r>
          </a:p>
          <a:p>
            <a:r>
              <a:rPr lang="en-US" dirty="0" smtClean="0"/>
              <a:t>For example, if you look at persons, you may restrict this to living people. Or you may included only people we think have actually lived. </a:t>
            </a:r>
          </a:p>
          <a:p>
            <a:r>
              <a:rPr lang="en-US" dirty="0" smtClean="0"/>
              <a:t>FRBR (next week) talks about entities in libraries.</a:t>
            </a:r>
          </a:p>
          <a:p>
            <a:pPr>
              <a:buNone/>
            </a:pPr>
            <a:endParaRPr lang="en-US" dirty="0" smtClean="0"/>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a:xfrm>
            <a:off x="457200" y="274638"/>
            <a:ext cx="8228013" cy="1141412"/>
          </a:xfrm>
          <a:ln/>
        </p:spPr>
        <p:txBody>
          <a:bodyPr lIns="90000" tIns="46800" rIns="90000" bIns="468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example: Movie database</a:t>
            </a:r>
          </a:p>
        </p:txBody>
      </p:sp>
      <p:sp>
        <p:nvSpPr>
          <p:cNvPr id="111619" name="Rectangle 3"/>
          <p:cNvSpPr>
            <a:spLocks noGrp="1" noChangeArrowheads="1"/>
          </p:cNvSpPr>
          <p:nvPr>
            <p:ph type="body" idx="1"/>
          </p:nvPr>
        </p:nvSpPr>
        <p:spPr>
          <a:xfrm>
            <a:off x="228600" y="1600200"/>
            <a:ext cx="8458200" cy="4525963"/>
          </a:xfrm>
          <a:ln/>
        </p:spPr>
        <p:txBody>
          <a:bodyPr lIns="90000" tIns="46800" rIns="90000" bIns="46800"/>
          <a:lstStyle/>
          <a:p>
            <a:pPr marL="341313" indent="-341313">
              <a:spcBef>
                <a:spcPts val="6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i="1" dirty="0"/>
              <a:t>ID		</a:t>
            </a:r>
            <a:r>
              <a:rPr lang="en-GB" sz="2000" dirty="0"/>
              <a:t>|</a:t>
            </a:r>
            <a:r>
              <a:rPr lang="en-GB" sz="2000" i="1" dirty="0"/>
              <a:t> title 			</a:t>
            </a:r>
            <a:r>
              <a:rPr lang="en-GB" sz="2000" dirty="0"/>
              <a:t>|</a:t>
            </a:r>
            <a:r>
              <a:rPr lang="en-GB" sz="2000" i="1" dirty="0"/>
              <a:t> director		</a:t>
            </a:r>
            <a:r>
              <a:rPr lang="en-GB" sz="2000" dirty="0"/>
              <a:t>| </a:t>
            </a:r>
            <a:r>
              <a:rPr lang="en-GB" sz="2000" i="1" dirty="0"/>
              <a:t>date</a:t>
            </a:r>
          </a:p>
          <a:p>
            <a:pPr marL="341313" indent="-341313">
              <a:spcBef>
                <a:spcPts val="6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dirty="0"/>
              <a:t>M1	| Gone with the wind 	| F. Ford Coppola	</a:t>
            </a:r>
            <a:r>
              <a:rPr lang="en-GB" sz="2000" dirty="0" smtClean="0"/>
              <a:t>                | </a:t>
            </a:r>
            <a:r>
              <a:rPr lang="en-GB" sz="2000" dirty="0"/>
              <a:t>1963</a:t>
            </a:r>
          </a:p>
          <a:p>
            <a:pPr marL="341313" indent="-341313">
              <a:spcBef>
                <a:spcPts val="6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dirty="0"/>
              <a:t>M2	| Room with a view	| Coppola, F Ford	</a:t>
            </a:r>
            <a:r>
              <a:rPr lang="en-GB" sz="2000" dirty="0" smtClean="0"/>
              <a:t>                | </a:t>
            </a:r>
            <a:r>
              <a:rPr lang="en-GB" sz="2000" dirty="0"/>
              <a:t>1985</a:t>
            </a:r>
          </a:p>
          <a:p>
            <a:pPr marL="341313" indent="-341313">
              <a:spcBef>
                <a:spcPts val="6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dirty="0"/>
              <a:t>M3	| High Noon		| Woody Allan		| 1974</a:t>
            </a:r>
          </a:p>
          <a:p>
            <a:pPr marL="341313" indent="-341313">
              <a:spcBef>
                <a:spcPts val="6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dirty="0"/>
              <a:t>M4 	| Star Wars		| Steve Spielberg	</a:t>
            </a:r>
            <a:r>
              <a:rPr lang="en-GB" sz="2000" dirty="0" smtClean="0"/>
              <a:t>                | </a:t>
            </a:r>
            <a:r>
              <a:rPr lang="en-GB" sz="2000" dirty="0"/>
              <a:t>1993</a:t>
            </a:r>
          </a:p>
          <a:p>
            <a:pPr marL="341313" indent="-341313">
              <a:spcBef>
                <a:spcPts val="6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dirty="0"/>
              <a:t>M5	| Alien			| Allen, Woody 		| 1987</a:t>
            </a:r>
          </a:p>
          <a:p>
            <a:pPr marL="341313" indent="-341313">
              <a:spcBef>
                <a:spcPts val="6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dirty="0"/>
              <a:t>M6	| Blowing in the Wind	| Spielberg, Steven	| 1962</a:t>
            </a:r>
          </a:p>
          <a:p>
            <a:pPr marL="341313" indent="-341313">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Single table</a:t>
            </a:r>
          </a:p>
          <a:p>
            <a:pPr marL="341313" indent="-341313">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No relations between tables, of course</a:t>
            </a:r>
          </a:p>
        </p:txBody>
      </p:sp>
    </p:spTree>
  </p:cSld>
  <p:clrMapOvr>
    <a:masterClrMapping/>
  </p:clrMapOvr>
  <p:transition spd="med"/>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a:xfrm>
            <a:off x="457200" y="274638"/>
            <a:ext cx="8228013" cy="1141412"/>
          </a:xfrm>
          <a:ln/>
        </p:spPr>
        <p:txBody>
          <a:bodyPr lIns="90000" tIns="46800" rIns="90000" bIns="468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problem with this database</a:t>
            </a:r>
          </a:p>
        </p:txBody>
      </p:sp>
      <p:sp>
        <p:nvSpPr>
          <p:cNvPr id="113667" name="Rectangle 3"/>
          <p:cNvSpPr>
            <a:spLocks noGrp="1" noChangeArrowheads="1"/>
          </p:cNvSpPr>
          <p:nvPr>
            <p:ph type="body" idx="1"/>
          </p:nvPr>
        </p:nvSpPr>
        <p:spPr>
          <a:xfrm>
            <a:off x="457200" y="1600200"/>
            <a:ext cx="8228013" cy="4524375"/>
          </a:xfrm>
          <a:ln/>
        </p:spPr>
        <p:txBody>
          <a:bodyPr lIns="90000" tIns="46800" rIns="90000" bIns="46800"/>
          <a:lstStyle/>
          <a:p>
            <a:pPr marL="341313" indent="-341313">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All data wrong, but this is just for illustration.</a:t>
            </a:r>
          </a:p>
          <a:p>
            <a:pPr marL="341313" indent="-341313">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Name covered inconsistently. There is no way to find films by Woody Allan without having to go through all spelling variations.</a:t>
            </a:r>
          </a:p>
          <a:p>
            <a:pPr marL="341313" indent="-341313">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Mistakes are difficult to correct. We have to wade through all records, a masochist’s pleasure. </a:t>
            </a:r>
          </a:p>
        </p:txBody>
      </p:sp>
    </p:spTree>
  </p:cSld>
  <p:clrMapOvr>
    <a:masterClrMapping/>
  </p:clrMapOvr>
  <p:transition spd="med"/>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a:xfrm>
            <a:off x="457200" y="274638"/>
            <a:ext cx="8228013" cy="1141412"/>
          </a:xfrm>
          <a:ln/>
        </p:spPr>
        <p:txBody>
          <a:bodyPr lIns="90000" tIns="46800" rIns="90000" bIns="468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Better movie database</a:t>
            </a:r>
          </a:p>
        </p:txBody>
      </p:sp>
      <p:sp>
        <p:nvSpPr>
          <p:cNvPr id="115715" name="Rectangle 3"/>
          <p:cNvSpPr>
            <a:spLocks noGrp="1" noChangeArrowheads="1"/>
          </p:cNvSpPr>
          <p:nvPr>
            <p:ph type="body" idx="1"/>
          </p:nvPr>
        </p:nvSpPr>
        <p:spPr>
          <a:xfrm>
            <a:off x="457200" y="1600200"/>
            <a:ext cx="8228013" cy="4800600"/>
          </a:xfrm>
          <a:ln/>
        </p:spPr>
        <p:txBody>
          <a:bodyPr lIns="90000" tIns="46800" rIns="90000" bIns="46800">
            <a:normAutofit/>
          </a:bodyPr>
          <a:lstStyle/>
          <a:p>
            <a:pPr marL="341313" indent="-341313">
              <a:spcBef>
                <a:spcPts val="5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i="1" dirty="0"/>
              <a:t>ID	| title 		</a:t>
            </a:r>
            <a:r>
              <a:rPr lang="en-GB" sz="2000" i="1" dirty="0" smtClean="0"/>
              <a:t>                </a:t>
            </a:r>
            <a:r>
              <a:rPr lang="en-GB" sz="2000" dirty="0" smtClean="0"/>
              <a:t>|</a:t>
            </a:r>
            <a:r>
              <a:rPr lang="en-GB" sz="2000" i="1" dirty="0" smtClean="0"/>
              <a:t>director</a:t>
            </a:r>
            <a:r>
              <a:rPr lang="en-GB" sz="2000" i="1" dirty="0"/>
              <a:t>	</a:t>
            </a:r>
            <a:r>
              <a:rPr lang="en-GB" sz="2000" dirty="0" smtClean="0"/>
              <a:t>|</a:t>
            </a:r>
            <a:r>
              <a:rPr lang="en-GB" sz="2000" i="1" dirty="0" smtClean="0"/>
              <a:t> </a:t>
            </a:r>
            <a:r>
              <a:rPr lang="en-GB" sz="2000" i="1" dirty="0"/>
              <a:t>year</a:t>
            </a:r>
          </a:p>
          <a:p>
            <a:pPr marL="341313" indent="-341313">
              <a:spcBef>
                <a:spcPts val="5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dirty="0"/>
              <a:t>M1	| Gone with the wind 	</a:t>
            </a:r>
            <a:r>
              <a:rPr lang="en-GB" sz="2000" dirty="0" smtClean="0"/>
              <a:t>| </a:t>
            </a:r>
            <a:r>
              <a:rPr lang="en-GB" sz="2000" dirty="0"/>
              <a:t>D1		| 1963</a:t>
            </a:r>
          </a:p>
          <a:p>
            <a:pPr marL="341313" indent="-341313">
              <a:spcBef>
                <a:spcPts val="5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dirty="0"/>
              <a:t>M2	| Room with a view	</a:t>
            </a:r>
            <a:r>
              <a:rPr lang="en-GB" sz="2000" dirty="0" smtClean="0"/>
              <a:t>| </a:t>
            </a:r>
            <a:r>
              <a:rPr lang="en-GB" sz="2000" dirty="0"/>
              <a:t>D1		| 1985</a:t>
            </a:r>
          </a:p>
          <a:p>
            <a:pPr marL="341313" indent="-341313">
              <a:spcBef>
                <a:spcPts val="5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dirty="0"/>
              <a:t>M3	| High Noon		</a:t>
            </a:r>
            <a:r>
              <a:rPr lang="en-GB" sz="2000" dirty="0" smtClean="0"/>
              <a:t>| </a:t>
            </a:r>
            <a:r>
              <a:rPr lang="en-GB" sz="2000" dirty="0"/>
              <a:t>D2		| 1974</a:t>
            </a:r>
          </a:p>
          <a:p>
            <a:pPr marL="341313" indent="-341313">
              <a:spcBef>
                <a:spcPts val="5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dirty="0"/>
              <a:t>M4 </a:t>
            </a:r>
            <a:r>
              <a:rPr lang="en-GB" sz="2000" dirty="0" smtClean="0"/>
              <a:t>         | </a:t>
            </a:r>
            <a:r>
              <a:rPr lang="en-GB" sz="2000" dirty="0"/>
              <a:t>Star Wars		</a:t>
            </a:r>
            <a:r>
              <a:rPr lang="en-GB" sz="2000" dirty="0" smtClean="0"/>
              <a:t>| </a:t>
            </a:r>
            <a:r>
              <a:rPr lang="en-GB" sz="2000" dirty="0"/>
              <a:t>D3		| 1993</a:t>
            </a:r>
          </a:p>
          <a:p>
            <a:pPr marL="341313" indent="-341313">
              <a:spcBef>
                <a:spcPts val="5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dirty="0"/>
              <a:t>M5	| Alien			| D2 		| 1987</a:t>
            </a:r>
          </a:p>
          <a:p>
            <a:pPr marL="341313" indent="-341313">
              <a:spcBef>
                <a:spcPts val="5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dirty="0"/>
              <a:t>M6	| Blowing in the Wind	</a:t>
            </a:r>
            <a:r>
              <a:rPr lang="en-GB" sz="2000" dirty="0" smtClean="0"/>
              <a:t>| </a:t>
            </a:r>
            <a:r>
              <a:rPr lang="en-GB" sz="2000" dirty="0"/>
              <a:t>D3		| 1962</a:t>
            </a:r>
          </a:p>
          <a:p>
            <a:pPr marL="341313" indent="-341313">
              <a:spcBef>
                <a:spcPts val="5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000" i="1" dirty="0"/>
          </a:p>
          <a:p>
            <a:pPr marL="341313" indent="-341313">
              <a:spcBef>
                <a:spcPts val="5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i="1" dirty="0"/>
              <a:t>ID		</a:t>
            </a:r>
            <a:r>
              <a:rPr lang="en-GB" sz="2000" dirty="0" smtClean="0"/>
              <a:t> |</a:t>
            </a:r>
            <a:r>
              <a:rPr lang="en-GB" sz="2000" i="1" dirty="0" smtClean="0"/>
              <a:t>director </a:t>
            </a:r>
            <a:r>
              <a:rPr lang="en-GB" sz="2000" i="1" dirty="0"/>
              <a:t>name		</a:t>
            </a:r>
            <a:r>
              <a:rPr lang="en-GB" sz="2000" dirty="0"/>
              <a:t>|</a:t>
            </a:r>
            <a:r>
              <a:rPr lang="en-GB" sz="2000" i="1" dirty="0"/>
              <a:t>  birth year</a:t>
            </a:r>
          </a:p>
          <a:p>
            <a:pPr marL="341313" indent="-341313">
              <a:spcBef>
                <a:spcPts val="5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dirty="0"/>
              <a:t>D1		| Ford Coppola, Francis	| 1942</a:t>
            </a:r>
          </a:p>
          <a:p>
            <a:pPr marL="341313" indent="-341313">
              <a:spcBef>
                <a:spcPts val="5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dirty="0"/>
              <a:t>D2		| Allan, Woody		| 1957</a:t>
            </a:r>
          </a:p>
          <a:p>
            <a:pPr marL="341313" indent="-341313">
              <a:spcBef>
                <a:spcPts val="5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dirty="0"/>
              <a:t>D3		| Spielberg, Steven	| 1942</a:t>
            </a:r>
          </a:p>
        </p:txBody>
      </p:sp>
    </p:spTree>
  </p:cSld>
  <p:clrMapOvr>
    <a:masterClrMapping/>
  </p:clrMapOvr>
  <p:transition spd="med"/>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a:xfrm>
            <a:off x="457200" y="274638"/>
            <a:ext cx="8228013" cy="1141412"/>
          </a:xfrm>
          <a:ln/>
        </p:spPr>
        <p:txBody>
          <a:bodyPr lIns="90000" tIns="46800" rIns="90000" bIns="468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Relational database</a:t>
            </a:r>
          </a:p>
        </p:txBody>
      </p:sp>
      <p:sp>
        <p:nvSpPr>
          <p:cNvPr id="117763" name="Rectangle 3"/>
          <p:cNvSpPr>
            <a:spLocks noGrp="1" noChangeArrowheads="1"/>
          </p:cNvSpPr>
          <p:nvPr>
            <p:ph type="body" idx="1"/>
          </p:nvPr>
        </p:nvSpPr>
        <p:spPr>
          <a:xfrm>
            <a:off x="457200" y="1600200"/>
            <a:ext cx="8228013" cy="4524375"/>
          </a:xfrm>
          <a:ln/>
        </p:spPr>
        <p:txBody>
          <a:bodyPr lIns="90000" tIns="46800" rIns="90000" bIns="46800"/>
          <a:lstStyle/>
          <a:p>
            <a:pPr marL="341313" indent="-341313">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We have a one to many relationship between directors and film</a:t>
            </a:r>
          </a:p>
          <a:p>
            <a:pPr marL="741363" lvl="1" indent="-284163">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Each film has one director</a:t>
            </a:r>
          </a:p>
          <a:p>
            <a:pPr marL="741363" lvl="1" indent="-284163">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Each director has produced many films</a:t>
            </a:r>
          </a:p>
          <a:p>
            <a:pPr marL="341313" indent="-341313">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Here it becomes possible for the computer</a:t>
            </a:r>
          </a:p>
          <a:p>
            <a:pPr marL="741363" lvl="1" indent="-284163">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To know which films have been directed by Woody Allen</a:t>
            </a:r>
          </a:p>
          <a:p>
            <a:pPr marL="741363" lvl="1" indent="-284163">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To find which films have been directed by a director born in 1942</a:t>
            </a:r>
          </a:p>
        </p:txBody>
      </p:sp>
    </p:spTree>
  </p:cSld>
  <p:clrMapOvr>
    <a:masterClrMapping/>
  </p:clrMapOvr>
  <p:transition spd="med"/>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enforcing relationships</a:t>
            </a:r>
            <a:endParaRPr lang="en-US" dirty="0"/>
          </a:p>
        </p:txBody>
      </p:sp>
      <p:sp>
        <p:nvSpPr>
          <p:cNvPr id="3" name="Content Placeholder 2"/>
          <p:cNvSpPr>
            <a:spLocks noGrp="1"/>
          </p:cNvSpPr>
          <p:nvPr>
            <p:ph idx="1"/>
          </p:nvPr>
        </p:nvSpPr>
        <p:spPr/>
        <p:txBody>
          <a:bodyPr/>
          <a:lstStyle/>
          <a:p>
            <a:r>
              <a:rPr lang="en-US" dirty="0" smtClean="0"/>
              <a:t>Relational database software has ways to enforce relationships.</a:t>
            </a:r>
          </a:p>
          <a:p>
            <a:r>
              <a:rPr lang="en-US" dirty="0" smtClean="0"/>
              <a:t>So when you change the record of M5 to say it was directed by director  D9, it will complain that no such director has been defined. </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a:xfrm>
            <a:off x="457200" y="274638"/>
            <a:ext cx="8228013" cy="1141412"/>
          </a:xfrm>
          <a:ln/>
        </p:spPr>
        <p:txBody>
          <a:bodyPr lIns="90000" tIns="46800" rIns="90000" bIns="468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Many-to-many relationships</a:t>
            </a:r>
          </a:p>
        </p:txBody>
      </p:sp>
      <p:sp>
        <p:nvSpPr>
          <p:cNvPr id="119811" name="Rectangle 3"/>
          <p:cNvSpPr>
            <a:spLocks noGrp="1" noChangeArrowheads="1"/>
          </p:cNvSpPr>
          <p:nvPr>
            <p:ph type="body" idx="1"/>
          </p:nvPr>
        </p:nvSpPr>
        <p:spPr>
          <a:xfrm>
            <a:off x="457200" y="1600200"/>
            <a:ext cx="8228013" cy="4524375"/>
          </a:xfrm>
          <a:ln/>
        </p:spPr>
        <p:txBody>
          <a:bodyPr lIns="90000" tIns="46800" rIns="90000" bIns="46800">
            <a:normAutofit/>
          </a:bodyPr>
          <a:lstStyle/>
          <a:p>
            <a:pPr marL="341313" indent="-341313">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Each film has one director, but many actors star in it. Relationship between actors and films is a many to many relationship. </a:t>
            </a:r>
          </a:p>
          <a:p>
            <a:pPr marL="341313" indent="-341313">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Here are a few actors</a:t>
            </a:r>
          </a:p>
          <a:p>
            <a:pPr marL="341313" indent="-341313">
              <a:spcBef>
                <a:spcPts val="600"/>
              </a:spcBef>
              <a:buFont typeface="Arial"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000" i="1" dirty="0"/>
              <a:t>	</a:t>
            </a:r>
            <a:r>
              <a:rPr lang="en-GB" sz="2800" i="1" dirty="0"/>
              <a:t>ID		</a:t>
            </a:r>
            <a:r>
              <a:rPr lang="en-GB" sz="2800" dirty="0"/>
              <a:t>|</a:t>
            </a:r>
            <a:r>
              <a:rPr lang="en-GB" sz="2800" i="1" dirty="0"/>
              <a:t> sex	</a:t>
            </a:r>
            <a:r>
              <a:rPr lang="en-GB" sz="2800" dirty="0"/>
              <a:t>|</a:t>
            </a:r>
            <a:r>
              <a:rPr lang="en-GB" sz="2800" i="1" dirty="0"/>
              <a:t> actor </a:t>
            </a:r>
            <a:r>
              <a:rPr lang="en-GB" sz="2800" i="1" dirty="0" smtClean="0"/>
              <a:t>name           </a:t>
            </a:r>
            <a:r>
              <a:rPr lang="en-GB" sz="2800" dirty="0" smtClean="0"/>
              <a:t>|</a:t>
            </a:r>
            <a:r>
              <a:rPr lang="en-GB" sz="2800" i="1" dirty="0" smtClean="0"/>
              <a:t>  </a:t>
            </a:r>
            <a:r>
              <a:rPr lang="en-GB" sz="2800" i="1" dirty="0"/>
              <a:t>birth year</a:t>
            </a:r>
          </a:p>
          <a:p>
            <a:pPr marL="341313" indent="-341313">
              <a:spcBef>
                <a:spcPts val="600"/>
              </a:spcBef>
              <a:buFont typeface="Arial"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dirty="0"/>
              <a:t>	A1		| f	| Brigitte Bardot 	</a:t>
            </a:r>
            <a:r>
              <a:rPr lang="en-GB" sz="2800" dirty="0" smtClean="0"/>
              <a:t>| </a:t>
            </a:r>
            <a:r>
              <a:rPr lang="en-GB" sz="2800" dirty="0"/>
              <a:t>1972</a:t>
            </a:r>
          </a:p>
          <a:p>
            <a:pPr marL="341313" indent="-341313">
              <a:spcBef>
                <a:spcPts val="600"/>
              </a:spcBef>
              <a:buFont typeface="Arial"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dirty="0"/>
              <a:t>	A2		| m	| George Clooney	</a:t>
            </a:r>
            <a:r>
              <a:rPr lang="en-GB" sz="2800" dirty="0" smtClean="0"/>
              <a:t>| </a:t>
            </a:r>
            <a:r>
              <a:rPr lang="en-GB" sz="2800" dirty="0"/>
              <a:t>1927</a:t>
            </a:r>
          </a:p>
          <a:p>
            <a:pPr marL="341313" indent="-341313">
              <a:spcBef>
                <a:spcPts val="600"/>
              </a:spcBef>
              <a:buFont typeface="Arial"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dirty="0"/>
              <a:t>	A3		| f	| Marilyn Monroe	| 1934</a:t>
            </a:r>
          </a:p>
          <a:p>
            <a:pPr marL="341313" indent="-341313">
              <a:spcBef>
                <a:spcPts val="600"/>
              </a:spcBef>
              <a:buFont typeface="Arial"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000" dirty="0"/>
          </a:p>
        </p:txBody>
      </p:sp>
    </p:spTree>
  </p:cSld>
  <p:clrMapOvr>
    <a:masterClrMapping/>
  </p:clrMapOvr>
  <p:transition spd="med"/>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xfrm>
            <a:off x="457200" y="274638"/>
            <a:ext cx="8228013" cy="1141412"/>
          </a:xfrm>
          <a:ln/>
        </p:spPr>
        <p:txBody>
          <a:bodyPr lIns="90000" tIns="46800" rIns="90000" bIns="46800"/>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Actor/Movie table</a:t>
            </a:r>
          </a:p>
        </p:txBody>
      </p:sp>
      <p:sp>
        <p:nvSpPr>
          <p:cNvPr id="121859" name="Rectangle 3"/>
          <p:cNvSpPr>
            <a:spLocks noGrp="1" noChangeArrowheads="1"/>
          </p:cNvSpPr>
          <p:nvPr>
            <p:ph type="body" idx="1"/>
          </p:nvPr>
        </p:nvSpPr>
        <p:spPr>
          <a:xfrm>
            <a:off x="457200" y="1600200"/>
            <a:ext cx="8228013" cy="4524375"/>
          </a:xfrm>
          <a:ln/>
        </p:spPr>
        <p:txBody>
          <a:bodyPr lIns="90000" tIns="46800" rIns="90000" bIns="46800">
            <a:noAutofit/>
          </a:bodyPr>
          <a:lstStyle/>
          <a:p>
            <a:pPr marL="341313" indent="-341313">
              <a:spcBef>
                <a:spcPts val="6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i="1" dirty="0"/>
              <a:t>	actor id	</a:t>
            </a:r>
            <a:r>
              <a:rPr lang="en-GB" sz="2800" dirty="0"/>
              <a:t>|</a:t>
            </a:r>
            <a:r>
              <a:rPr lang="en-GB" sz="2800" i="1" dirty="0"/>
              <a:t>  movie id</a:t>
            </a:r>
          </a:p>
          <a:p>
            <a:pPr marL="341313" indent="-341313">
              <a:spcBef>
                <a:spcPts val="6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dirty="0"/>
              <a:t>	A1		| M4</a:t>
            </a:r>
          </a:p>
          <a:p>
            <a:pPr marL="341313" indent="-341313">
              <a:spcBef>
                <a:spcPts val="6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dirty="0"/>
              <a:t>	A2		| M3</a:t>
            </a:r>
          </a:p>
          <a:p>
            <a:pPr marL="341313" indent="-341313">
              <a:spcBef>
                <a:spcPts val="6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dirty="0"/>
              <a:t>	A3		| M2</a:t>
            </a:r>
          </a:p>
          <a:p>
            <a:pPr marL="341313" indent="-341313">
              <a:spcBef>
                <a:spcPts val="6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dirty="0"/>
              <a:t>	A1		| M5</a:t>
            </a:r>
          </a:p>
          <a:p>
            <a:pPr marL="341313" indent="-341313">
              <a:spcBef>
                <a:spcPts val="6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dirty="0"/>
              <a:t>	A1		| M3</a:t>
            </a:r>
          </a:p>
          <a:p>
            <a:pPr marL="341313" indent="-341313">
              <a:spcBef>
                <a:spcPts val="6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dirty="0"/>
              <a:t>	A2		| M6</a:t>
            </a:r>
          </a:p>
          <a:p>
            <a:pPr marL="341313" indent="-341313">
              <a:spcBef>
                <a:spcPts val="6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dirty="0"/>
              <a:t>	A3		| M4</a:t>
            </a:r>
          </a:p>
          <a:p>
            <a:pPr marL="341313" indent="-341313">
              <a:spcBef>
                <a:spcPts val="6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dirty="0"/>
              <a:t>    … 	as many lines as required</a:t>
            </a:r>
          </a:p>
          <a:p>
            <a:pPr marL="341313" indent="-341313">
              <a:spcBef>
                <a:spcPts val="600"/>
              </a:spcBef>
              <a:buFont typeface="Arial" charset="0"/>
              <a:buNone/>
              <a:tabLst>
                <a:tab pos="341313" algn="l"/>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800" dirty="0"/>
          </a:p>
        </p:txBody>
      </p:sp>
    </p:spTree>
  </p:cSld>
  <p:clrMapOvr>
    <a:masterClrMapping/>
  </p:clrMapOvr>
  <p:transition spd="med"/>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relational databases </a:t>
            </a:r>
            <a:endParaRPr lang="en-US" dirty="0"/>
          </a:p>
        </p:txBody>
      </p:sp>
      <p:sp>
        <p:nvSpPr>
          <p:cNvPr id="3" name="Content Placeholder 2"/>
          <p:cNvSpPr>
            <a:spLocks noGrp="1"/>
          </p:cNvSpPr>
          <p:nvPr>
            <p:ph idx="1"/>
          </p:nvPr>
        </p:nvSpPr>
        <p:spPr/>
        <p:txBody>
          <a:bodyPr>
            <a:normAutofit lnSpcReduction="10000"/>
          </a:bodyPr>
          <a:lstStyle/>
          <a:p>
            <a:r>
              <a:rPr lang="en-US" dirty="0" smtClean="0"/>
              <a:t>Relational databases are powerful within organizations that have a relatively centralized command and control structure, i.e. within a company and / or a government department. </a:t>
            </a:r>
          </a:p>
          <a:p>
            <a:r>
              <a:rPr lang="en-US" dirty="0" smtClean="0"/>
              <a:t>The relational database model has problems when we are working in a coordinated fashion </a:t>
            </a:r>
            <a:r>
              <a:rPr lang="en-US" dirty="0" smtClean="0"/>
              <a:t>between several providers of information.</a:t>
            </a:r>
            <a:endParaRPr lang="en-US" dirty="0" smtClean="0"/>
          </a:p>
          <a:p>
            <a:r>
              <a:rPr lang="en-US" dirty="0" smtClean="0"/>
              <a:t>Imagine the web working an a relational database model! </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4610" name="Rectangle 2"/>
          <p:cNvSpPr>
            <a:spLocks noGrp="1" noChangeArrowheads="1"/>
          </p:cNvSpPr>
          <p:nvPr>
            <p:ph type="title"/>
          </p:nvPr>
        </p:nvSpPr>
        <p:spPr>
          <a:xfrm>
            <a:off x="685800" y="2130425"/>
            <a:ext cx="7772400" cy="1470025"/>
          </a:xfrm>
          <a:ln/>
        </p:spPr>
        <p:txBody>
          <a:bodyPr lIns="90000" tIns="46800" rIns="90000" bIns="46800"/>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t>http://openlib.org/home/krichel</a:t>
            </a:r>
          </a:p>
        </p:txBody>
      </p:sp>
      <p:sp>
        <p:nvSpPr>
          <p:cNvPr id="324611" name="Rectangle 3"/>
          <p:cNvSpPr>
            <a:spLocks noGrp="1" noChangeArrowheads="1"/>
          </p:cNvSpPr>
          <p:nvPr>
            <p:ph type="subTitle" idx="4294967295"/>
          </p:nvPr>
        </p:nvSpPr>
        <p:spPr bwMode="auto">
          <a:xfrm>
            <a:off x="327025" y="3886200"/>
            <a:ext cx="8240713" cy="1752600"/>
          </a:xfrm>
          <a:prstGeom prst="rect">
            <a:avLst/>
          </a:prstGeom>
          <a:noFill/>
          <a:ln/>
        </p:spPr>
        <p:txBody>
          <a:bodyPr lIns="90000" tIns="46800" rIns="90000" bIns="46800"/>
          <a:lstStyle/>
          <a:p>
            <a:pPr marL="457200" lvl="1" indent="0" algn="ctr">
              <a:spcBef>
                <a:spcPts val="700"/>
              </a:spcBef>
              <a:buFont typeface="Arial"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a:t>Thank you for your attention!</a:t>
            </a:r>
          </a:p>
          <a:p>
            <a:pPr marL="457200" lvl="1" indent="0" algn="ctr">
              <a:spcBef>
                <a:spcPts val="700"/>
              </a:spcBef>
              <a:buFont typeface="Arial"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a:p>
          <a:p>
            <a:pPr marL="457200" lvl="1" indent="0" algn="ctr">
              <a:spcBef>
                <a:spcPts val="700"/>
              </a:spcBef>
              <a:buFont typeface="Arial" charset="0"/>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a:t>Please switch off machines b4 leaving!</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24610"/>
                                        </p:tgtEl>
                                        <p:attrNameLst>
                                          <p:attrName>style.visibility</p:attrName>
                                        </p:attrNameLst>
                                      </p:cBhvr>
                                      <p:to>
                                        <p:strVal val="visible"/>
                                      </p:to>
                                    </p:set>
                                    <p:animEffect transition="in" filter="dissolve">
                                      <p:cBhvr>
                                        <p:cTn id="7" dur="500"/>
                                        <p:tgtEl>
                                          <p:spTgt spid="32461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24611">
                                            <p:txEl>
                                              <p:pRg st="0" end="0"/>
                                            </p:txEl>
                                          </p:spTgt>
                                        </p:tgtEl>
                                        <p:attrNameLst>
                                          <p:attrName>style.visibility</p:attrName>
                                        </p:attrNameLst>
                                      </p:cBhvr>
                                      <p:to>
                                        <p:strVal val="visible"/>
                                      </p:to>
                                    </p:set>
                                    <p:animEffect transition="in" filter="dissolve">
                                      <p:cBhvr>
                                        <p:cTn id="12" dur="500"/>
                                        <p:tgtEl>
                                          <p:spTgt spid="324611">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324611">
                                            <p:txEl>
                                              <p:pRg st="2" end="2"/>
                                            </p:txEl>
                                          </p:spTgt>
                                        </p:tgtEl>
                                        <p:attrNameLst>
                                          <p:attrName>style.visibility</p:attrName>
                                        </p:attrNameLst>
                                      </p:cBhvr>
                                      <p:to>
                                        <p:strVal val="visible"/>
                                      </p:to>
                                    </p:set>
                                    <p:animEffect transition="in" filter="dissolve">
                                      <p:cBhvr>
                                        <p:cTn id="15" dur="500"/>
                                        <p:tgtEl>
                                          <p:spTgt spid="3246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4610" grpId="0" animBg="1" autoUpdateAnimBg="0"/>
      <p:bldP spid="324611"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attributes to an entity</a:t>
            </a:r>
            <a:endParaRPr lang="en-US" dirty="0"/>
          </a:p>
        </p:txBody>
      </p:sp>
      <p:sp>
        <p:nvSpPr>
          <p:cNvPr id="3" name="Content Placeholder 2"/>
          <p:cNvSpPr>
            <a:spLocks noGrp="1"/>
          </p:cNvSpPr>
          <p:nvPr>
            <p:ph idx="1"/>
          </p:nvPr>
        </p:nvSpPr>
        <p:spPr/>
        <p:txBody>
          <a:bodyPr/>
          <a:lstStyle/>
          <a:p>
            <a:r>
              <a:rPr lang="en-US" dirty="0" smtClean="0"/>
              <a:t>Each entity is described by  a bunch of attributes. </a:t>
            </a:r>
          </a:p>
          <a:p>
            <a:r>
              <a:rPr lang="en-US" dirty="0" smtClean="0"/>
              <a:t>Each attributes has a name.</a:t>
            </a:r>
          </a:p>
          <a:p>
            <a:r>
              <a:rPr lang="en-US" dirty="0" smtClean="0"/>
              <a:t>Each attribute takes a value.</a:t>
            </a:r>
          </a:p>
          <a:p>
            <a:r>
              <a:rPr lang="en-US" dirty="0" smtClean="0"/>
              <a:t>We can say that we have an attribute/value pair.</a:t>
            </a:r>
          </a:p>
          <a:p>
            <a:r>
              <a:rPr lang="en-US" dirty="0" smtClean="0"/>
              <a:t>Example “birthday: 1965-06-05”.</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attribute example</a:t>
            </a:r>
            <a:endParaRPr lang="en-US" dirty="0"/>
          </a:p>
        </p:txBody>
      </p:sp>
      <p:sp>
        <p:nvSpPr>
          <p:cNvPr id="3" name="Content Placeholder 2"/>
          <p:cNvSpPr>
            <a:spLocks noGrp="1"/>
          </p:cNvSpPr>
          <p:nvPr>
            <p:ph idx="1"/>
          </p:nvPr>
        </p:nvSpPr>
        <p:spPr>
          <a:xfrm>
            <a:off x="457200" y="1600200"/>
            <a:ext cx="8229600" cy="4800600"/>
          </a:xfrm>
        </p:spPr>
        <p:txBody>
          <a:bodyPr>
            <a:normAutofit/>
          </a:bodyPr>
          <a:lstStyle/>
          <a:p>
            <a:r>
              <a:rPr lang="en-US" dirty="0" smtClean="0"/>
              <a:t>Let us say we have an entity called person.</a:t>
            </a:r>
          </a:p>
          <a:p>
            <a:r>
              <a:rPr lang="en-US" dirty="0" smtClean="0"/>
              <a:t>Each person has</a:t>
            </a:r>
          </a:p>
          <a:p>
            <a:pPr lvl="1"/>
            <a:r>
              <a:rPr lang="en-US" dirty="0" smtClean="0"/>
              <a:t>birthday</a:t>
            </a:r>
          </a:p>
          <a:p>
            <a:pPr lvl="1"/>
            <a:r>
              <a:rPr lang="en-US" smtClean="0"/>
              <a:t>sex </a:t>
            </a:r>
            <a:endParaRPr lang="en-US" dirty="0" smtClean="0"/>
          </a:p>
          <a:p>
            <a:pPr lvl="1"/>
            <a:r>
              <a:rPr lang="en-US" dirty="0" smtClean="0"/>
              <a:t>height</a:t>
            </a:r>
          </a:p>
          <a:p>
            <a:pPr lvl="1"/>
            <a:r>
              <a:rPr lang="en-US" dirty="0" smtClean="0"/>
              <a:t>weight</a:t>
            </a:r>
          </a:p>
          <a:p>
            <a:r>
              <a:rPr lang="en-US" dirty="0" smtClean="0"/>
              <a:t>We can use this data, together with the present time, to determine if the person is overweight.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idx="1"/>
          </p:nvPr>
        </p:nvSpPr>
        <p:spPr/>
        <p:txBody>
          <a:bodyPr>
            <a:normAutofit/>
          </a:bodyPr>
          <a:lstStyle/>
          <a:p>
            <a:r>
              <a:rPr lang="en-US" dirty="0" smtClean="0"/>
              <a:t>a person </a:t>
            </a:r>
          </a:p>
          <a:p>
            <a:pPr lvl="1"/>
            <a:r>
              <a:rPr lang="en-US" dirty="0" smtClean="0"/>
              <a:t>name: Thomas</a:t>
            </a:r>
          </a:p>
          <a:p>
            <a:pPr lvl="1"/>
            <a:r>
              <a:rPr lang="en-US" dirty="0" smtClean="0"/>
              <a:t>email: krichel@openlib.org</a:t>
            </a:r>
          </a:p>
          <a:p>
            <a:pPr lvl="1"/>
            <a:r>
              <a:rPr lang="en-US" dirty="0" smtClean="0"/>
              <a:t>age: 48</a:t>
            </a:r>
            <a:endParaRPr lang="en-US" dirty="0" smtClean="0"/>
          </a:p>
          <a:p>
            <a:r>
              <a:rPr lang="en-US" dirty="0" smtClean="0"/>
              <a:t>some other person</a:t>
            </a:r>
          </a:p>
          <a:p>
            <a:pPr lvl="1"/>
            <a:r>
              <a:rPr lang="en-US" dirty="0" smtClean="0"/>
              <a:t>name: Jose</a:t>
            </a:r>
          </a:p>
          <a:p>
            <a:pPr lvl="1"/>
            <a:r>
              <a:rPr lang="en-US" dirty="0" smtClean="0"/>
              <a:t>email: barrueco@uv.es</a:t>
            </a:r>
          </a:p>
          <a:p>
            <a:pPr lvl="1"/>
            <a:r>
              <a:rPr lang="en-US" dirty="0" smtClean="0"/>
              <a:t>age: 37</a:t>
            </a:r>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tables</a:t>
            </a:r>
            <a:endParaRPr lang="en-US" dirty="0"/>
          </a:p>
        </p:txBody>
      </p:sp>
      <p:sp>
        <p:nvSpPr>
          <p:cNvPr id="3" name="Content Placeholder 2"/>
          <p:cNvSpPr>
            <a:spLocks noGrp="1"/>
          </p:cNvSpPr>
          <p:nvPr>
            <p:ph idx="1"/>
          </p:nvPr>
        </p:nvSpPr>
        <p:spPr/>
        <p:txBody>
          <a:bodyPr/>
          <a:lstStyle/>
          <a:p>
            <a:r>
              <a:rPr lang="en-US" dirty="0" smtClean="0"/>
              <a:t>We often write information about entities in a table. </a:t>
            </a:r>
          </a:p>
          <a:p>
            <a:r>
              <a:rPr lang="en-US" dirty="0" smtClean="0"/>
              <a:t>Each row in the table describes an entity. </a:t>
            </a:r>
          </a:p>
          <a:p>
            <a:r>
              <a:rPr lang="en-US" dirty="0" smtClean="0"/>
              <a:t>The different </a:t>
            </a:r>
            <a:r>
              <a:rPr lang="en-US" dirty="0" smtClean="0"/>
              <a:t>columns</a:t>
            </a:r>
            <a:r>
              <a:rPr lang="en-US" dirty="0" smtClean="0"/>
              <a:t> </a:t>
            </a:r>
            <a:r>
              <a:rPr lang="en-US" dirty="0" smtClean="0"/>
              <a:t>contain </a:t>
            </a:r>
            <a:r>
              <a:rPr lang="en-US" dirty="0" smtClean="0"/>
              <a:t>values of attributes of </a:t>
            </a:r>
            <a:r>
              <a:rPr lang="en-US" dirty="0" smtClean="0"/>
              <a:t>the </a:t>
            </a:r>
            <a:r>
              <a:rPr lang="en-US" dirty="0" smtClean="0"/>
              <a:t>entity</a:t>
            </a:r>
            <a:r>
              <a:rPr lang="en-US" dirty="0" smtClean="0"/>
              <a:t>.</a:t>
            </a:r>
          </a:p>
          <a:p>
            <a:r>
              <a:rPr lang="en-US" dirty="0" smtClean="0"/>
              <a:t>Remember, this is just a way to write things.</a:t>
            </a:r>
            <a:r>
              <a:rPr lang="en-US" dirty="0" smtClean="0"/>
              <a:t>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lstStyle/>
          <a:p>
            <a:r>
              <a:rPr lang="en-US" i="1" dirty="0" smtClean="0"/>
              <a:t>name     </a:t>
            </a:r>
            <a:r>
              <a:rPr lang="en-US" dirty="0" smtClean="0"/>
              <a:t>| </a:t>
            </a:r>
            <a:r>
              <a:rPr lang="en-US" i="1" dirty="0" smtClean="0"/>
              <a:t>email address                  </a:t>
            </a:r>
            <a:r>
              <a:rPr lang="en-US" dirty="0" smtClean="0"/>
              <a:t>| </a:t>
            </a:r>
            <a:r>
              <a:rPr lang="en-US" i="1" dirty="0" smtClean="0"/>
              <a:t>age</a:t>
            </a:r>
          </a:p>
          <a:p>
            <a:r>
              <a:rPr lang="en-US" dirty="0" smtClean="0"/>
              <a:t>Thomas | krichel@openlib.org      | 48</a:t>
            </a:r>
          </a:p>
          <a:p>
            <a:r>
              <a:rPr lang="en-US" dirty="0" smtClean="0"/>
              <a:t>Jose        | barrueco@uv.es             | 37</a:t>
            </a:r>
          </a:p>
          <a:p>
            <a:r>
              <a:rPr lang="en-US" dirty="0" err="1" smtClean="0"/>
              <a:t>Feng</a:t>
            </a:r>
            <a:r>
              <a:rPr lang="en-US" dirty="0" smtClean="0"/>
              <a:t>       | feng.chen@gmail.com  | 42</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records in a table</a:t>
            </a:r>
            <a:endParaRPr lang="en-US" dirty="0"/>
          </a:p>
        </p:txBody>
      </p:sp>
      <p:sp>
        <p:nvSpPr>
          <p:cNvPr id="3" name="Content Placeholder 2"/>
          <p:cNvSpPr>
            <a:spLocks noGrp="1"/>
          </p:cNvSpPr>
          <p:nvPr>
            <p:ph idx="1"/>
          </p:nvPr>
        </p:nvSpPr>
        <p:spPr/>
        <p:txBody>
          <a:bodyPr/>
          <a:lstStyle/>
          <a:p>
            <a:r>
              <a:rPr lang="en-US" dirty="0" smtClean="0"/>
              <a:t>In fact, in the table we have a sequence of records.</a:t>
            </a:r>
          </a:p>
          <a:p>
            <a:r>
              <a:rPr lang="en-US" dirty="0" smtClean="0"/>
              <a:t>Each record describes an entity.</a:t>
            </a:r>
          </a:p>
          <a:p>
            <a:r>
              <a:rPr lang="en-US" dirty="0" smtClean="0"/>
              <a:t>The fact that there is a sequence is imposed by the fact that we list the records about each entity in a table.</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908</TotalTime>
  <Words>1611</Words>
  <Application>Microsoft Office PowerPoint</Application>
  <PresentationFormat>On-screen Show (4:3)</PresentationFormat>
  <Paragraphs>223</Paragraphs>
  <Slides>38</Slides>
  <Notes>9</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Office Theme</vt:lpstr>
      <vt:lpstr>LIS512 lecture 1  the entity-relationship model</vt:lpstr>
      <vt:lpstr>today</vt:lpstr>
      <vt:lpstr>entity</vt:lpstr>
      <vt:lpstr>attributes to an entity</vt:lpstr>
      <vt:lpstr>another attribute example</vt:lpstr>
      <vt:lpstr>another example</vt:lpstr>
      <vt:lpstr>tables</vt:lpstr>
      <vt:lpstr>example</vt:lpstr>
      <vt:lpstr>records in a table</vt:lpstr>
      <vt:lpstr>set</vt:lpstr>
      <vt:lpstr>entity sets</vt:lpstr>
      <vt:lpstr>entity and entity set example</vt:lpstr>
      <vt:lpstr>relationships</vt:lpstr>
      <vt:lpstr>symmetric relationships</vt:lpstr>
      <vt:lpstr>relationship types</vt:lpstr>
      <vt:lpstr>one-to-one relationship</vt:lpstr>
      <vt:lpstr>many-to-one relationship</vt:lpstr>
      <vt:lpstr>many-to-many relationships</vt:lpstr>
      <vt:lpstr>relationship in the library world</vt:lpstr>
      <vt:lpstr>examples</vt:lpstr>
      <vt:lpstr>tables</vt:lpstr>
      <vt:lpstr>identity</vt:lpstr>
      <vt:lpstr>identity and key</vt:lpstr>
      <vt:lpstr>key</vt:lpstr>
      <vt:lpstr>examples</vt:lpstr>
      <vt:lpstr>identity</vt:lpstr>
      <vt:lpstr>why bother with identity</vt:lpstr>
      <vt:lpstr>relations</vt:lpstr>
      <vt:lpstr>relational databases</vt:lpstr>
      <vt:lpstr>example: Movie database</vt:lpstr>
      <vt:lpstr>problem with this database</vt:lpstr>
      <vt:lpstr>Better movie database</vt:lpstr>
      <vt:lpstr>Relational database</vt:lpstr>
      <vt:lpstr>enforcing relationships</vt:lpstr>
      <vt:lpstr>Many-to-many relationships</vt:lpstr>
      <vt:lpstr>Actor/Movie table</vt:lpstr>
      <vt:lpstr>relational databases </vt:lpstr>
      <vt:lpstr>http://openlib.org/home/krichel</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LIS512 lecture 2  relational databases</dc:title>
  <dc:creator>student</dc:creator>
  <cp:lastModifiedBy>tkrichel</cp:lastModifiedBy>
  <cp:revision>105</cp:revision>
  <dcterms:created xsi:type="dcterms:W3CDTF">2010-02-03T17:21:20Z</dcterms:created>
  <dcterms:modified xsi:type="dcterms:W3CDTF">2010-09-22T23:12:14Z</dcterms:modified>
</cp:coreProperties>
</file>