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9" r:id="rId2"/>
    <p:sldId id="269" r:id="rId3"/>
    <p:sldId id="279" r:id="rId4"/>
    <p:sldId id="260" r:id="rId5"/>
    <p:sldId id="261" r:id="rId6"/>
    <p:sldId id="303" r:id="rId7"/>
    <p:sldId id="304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70" r:id="rId16"/>
    <p:sldId id="271" r:id="rId17"/>
    <p:sldId id="273" r:id="rId18"/>
    <p:sldId id="301" r:id="rId19"/>
    <p:sldId id="305" r:id="rId20"/>
    <p:sldId id="274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291" r:id="rId35"/>
    <p:sldId id="292" r:id="rId36"/>
    <p:sldId id="293" r:id="rId37"/>
    <p:sldId id="280" r:id="rId38"/>
    <p:sldId id="281" r:id="rId39"/>
    <p:sldId id="321" r:id="rId40"/>
    <p:sldId id="322" r:id="rId41"/>
    <p:sldId id="276" r:id="rId42"/>
    <p:sldId id="294" r:id="rId43"/>
    <p:sldId id="295" r:id="rId44"/>
    <p:sldId id="323" r:id="rId45"/>
    <p:sldId id="324" r:id="rId46"/>
    <p:sldId id="296" r:id="rId47"/>
    <p:sldId id="298" r:id="rId48"/>
    <p:sldId id="297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759" autoAdjust="0"/>
  </p:normalViewPr>
  <p:slideViewPr>
    <p:cSldViewPr>
      <p:cViewPr varScale="1">
        <p:scale>
          <a:sx n="63" d="100"/>
          <a:sy n="63" d="100"/>
        </p:scale>
        <p:origin x="-1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B17D7-3774-4F11-A1E2-91F3A000CDFA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5971F-5A2B-4A2E-8C83-45DA7B8B2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4DA07-B0CA-4111-8ABC-26652DEC1FDF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75143-B950-46D5-ACD9-74FCFD964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E6FD9D5-999B-4146-BDA7-4E0106622839}" type="slidenum">
              <a:rPr lang="en-GB"/>
              <a:pPr/>
              <a:t>1</a:t>
            </a:fld>
            <a:endParaRPr lang="en-GB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9F8A9EB6-A769-4109-A8F4-13CC5DD7911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2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2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A66E5E-3FFA-4C12-A431-3AEE0CC00404}" type="slidenum">
              <a:rPr lang="en-GB"/>
              <a:pPr/>
              <a:t>12</a:t>
            </a:fld>
            <a:endParaRPr lang="en-GB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9015147-4319-48A2-9F60-74012264D068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12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198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F405169-0D4F-49FD-B5C2-88965D8654FA}" type="slidenum">
              <a:rPr lang="en-GB"/>
              <a:pPr/>
              <a:t>13</a:t>
            </a:fld>
            <a:endParaRPr lang="en-GB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EF8B951-F40E-473B-A172-F9E5F65232DA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13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403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F70053D-D94B-467A-86D2-25C5238B5263}" type="slidenum">
              <a:rPr lang="en-GB"/>
              <a:pPr/>
              <a:t>14</a:t>
            </a:fld>
            <a:endParaRPr lang="en-GB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A842A88F-AB5B-4FE7-9316-430D4B472733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14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301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F4975C-6BA0-4F0E-83CE-99A0307DF92D}" type="slidenum">
              <a:rPr lang="en-GB"/>
              <a:pPr/>
              <a:t>15</a:t>
            </a:fld>
            <a:endParaRPr lang="en-GB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CAB85B6E-BA71-45A2-92DC-FA840655A8AC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15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608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6CAB911-3636-42E2-8ADF-D2484A764DDA}" type="slidenum">
              <a:rPr lang="en-GB"/>
              <a:pPr/>
              <a:t>16</a:t>
            </a:fld>
            <a:endParaRPr lang="en-GB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4DC42521-2F6B-46E1-B2CF-F3D1B42EC14F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16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35CFF7-B8D0-4B2F-AF56-09AC492FFF7D}" type="slidenum">
              <a:rPr lang="en-GB"/>
              <a:pPr/>
              <a:t>17</a:t>
            </a:fld>
            <a:endParaRPr lang="en-GB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F9A69DD6-3998-4040-A66B-080E31EC387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17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1A9775-341B-4265-A805-C9D4B45E08CC}" type="slidenum">
              <a:rPr lang="en-GB"/>
              <a:pPr/>
              <a:t>20</a:t>
            </a:fld>
            <a:endParaRPr lang="en-GB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BD024A62-E2A8-4F80-93E9-FCE52AAC09BF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20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5143-B950-46D5-ACD9-74FCFD96491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A1D6A07-F01C-4519-B167-0E86F0D07B4A}" type="slidenum">
              <a:rPr lang="en-GB"/>
              <a:pPr/>
              <a:t>37</a:t>
            </a:fld>
            <a:endParaRPr lang="en-GB"/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0B155067-6856-4FF4-BBBA-754F7E0F9821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37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632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DB38A06-182B-4692-8DB2-96A537A79989}" type="slidenum">
              <a:rPr lang="en-GB"/>
              <a:pPr/>
              <a:t>38</a:t>
            </a:fld>
            <a:endParaRPr lang="en-GB"/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AD9DC7A-80C8-4695-ADB3-836BABF7CFC5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38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734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F13661A-35EF-468D-A285-B709CB702ECF}" type="slidenum">
              <a:rPr lang="en-GB"/>
              <a:pPr/>
              <a:t>2</a:t>
            </a:fld>
            <a:endParaRPr lang="en-GB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DEA9163B-E1C9-431B-850C-9CD74666324B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2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2814D7-8883-49BA-84AF-C736EE5889DE}" type="slidenum">
              <a:rPr lang="en-GB"/>
              <a:pPr/>
              <a:t>41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1477A23-4C0F-48FB-9AE0-3AC134855DD3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41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222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F4B5C4E-C127-436C-88B7-0EAC9806FA79}" type="slidenum">
              <a:rPr lang="en-GB"/>
              <a:pPr/>
              <a:t>3</a:t>
            </a:fld>
            <a:endParaRPr lang="en-GB"/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ECFF369D-D729-40D0-B212-814A802E9756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530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F8CF82-8E8F-46EB-A30B-D884961F9AB3}" type="slidenum">
              <a:rPr lang="en-GB"/>
              <a:pPr/>
              <a:t>4</a:t>
            </a:fld>
            <a:endParaRPr lang="en-GB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0D93346-166E-41FA-B7DD-C97906639C7E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4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04BB25-3383-42E6-8A95-99148DA3B564}" type="slidenum">
              <a:rPr lang="en-GB"/>
              <a:pPr/>
              <a:t>5</a:t>
            </a:fld>
            <a:endParaRPr lang="en-GB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C5EC24FB-C1AA-4E65-A2A9-5B61255BBA2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5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2EF4E0D-1BE1-4D95-B30F-D8BD694A2DCC}" type="slidenum">
              <a:rPr lang="en-GB"/>
              <a:pPr/>
              <a:t>8</a:t>
            </a:fld>
            <a:endParaRPr lang="en-GB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666DF486-E2CB-4A01-B884-19F197D7735C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8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4854C59-2B47-4D0C-B2D6-2FF3D08B165C}" type="slidenum">
              <a:rPr lang="en-GB"/>
              <a:pPr/>
              <a:t>9</a:t>
            </a:fld>
            <a:endParaRPr lang="en-GB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01D5E137-7820-494D-B56A-8D5D57C7FF79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9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015DE8-8797-4517-B790-EF88D0F2DC78}" type="slidenum">
              <a:rPr lang="en-GB"/>
              <a:pPr/>
              <a:t>10</a:t>
            </a:fld>
            <a:endParaRPr lang="en-GB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7620FB1-50F3-427A-8F2D-D4E96FDA40CB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10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4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24511DF-FBF9-488C-8F6E-A5F8EE162B44}" type="slidenum">
              <a:rPr lang="en-GB"/>
              <a:pPr/>
              <a:t>11</a:t>
            </a:fld>
            <a:endParaRPr lang="en-GB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9898139-02AA-4EE5-9BB9-21900A219B81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11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6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8315F-643D-4145-898D-3628DE89FCF8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LIS512 lecture 2: FRBR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2010-09-29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expression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is an intellectual or artistic realization of the work in the form of alpha-numeric, musical or </a:t>
            </a:r>
            <a:r>
              <a:rPr lang="en-GB" sz="2900" dirty="0" smtClean="0">
                <a:solidFill>
                  <a:srgbClr val="FFFFFF"/>
                </a:solidFill>
              </a:rPr>
              <a:t>chorographical </a:t>
            </a:r>
            <a:r>
              <a:rPr lang="en-GB" sz="2900" dirty="0">
                <a:solidFill>
                  <a:srgbClr val="FFFFFF"/>
                </a:solidFill>
              </a:rPr>
              <a:t>notation, regardless of physical form that would not alter the contents.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Examples: 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 smtClean="0">
                <a:solidFill>
                  <a:srgbClr val="FFFFFF"/>
                </a:solidFill>
              </a:rPr>
              <a:t>the original text of Hamlet </a:t>
            </a:r>
            <a:endParaRPr lang="en-GB" sz="25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version of </a:t>
            </a:r>
            <a:r>
              <a:rPr lang="en-GB" sz="2500" dirty="0" smtClean="0">
                <a:solidFill>
                  <a:srgbClr val="FFFFFF"/>
                </a:solidFill>
              </a:rPr>
              <a:t>Bruckner’s fifth symphony</a:t>
            </a:r>
            <a:endParaRPr lang="en-GB" sz="25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</a:t>
            </a:r>
            <a:r>
              <a:rPr lang="en-GB" sz="2500" dirty="0" smtClean="0">
                <a:solidFill>
                  <a:srgbClr val="FFFFFF"/>
                </a:solidFill>
              </a:rPr>
              <a:t>Russian translation of the </a:t>
            </a:r>
            <a:r>
              <a:rPr lang="en-GB" sz="2500" dirty="0" smtClean="0">
                <a:solidFill>
                  <a:srgbClr val="FFFFFF"/>
                </a:solidFill>
              </a:rPr>
              <a:t>Iliad</a:t>
            </a: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manifestation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56696" y="1295401"/>
            <a:ext cx="8230608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manifestation is the particular physical form of the expression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 smtClean="0">
                <a:solidFill>
                  <a:srgbClr val="FFFFFF"/>
                </a:solidFill>
              </a:rPr>
              <a:t>a recorded performance of Hamlet</a:t>
            </a:r>
            <a:endParaRPr lang="en-GB" sz="25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published score of a </a:t>
            </a:r>
            <a:r>
              <a:rPr lang="en-GB" sz="2500" dirty="0" smtClean="0">
                <a:solidFill>
                  <a:srgbClr val="FFFFFF"/>
                </a:solidFill>
              </a:rPr>
              <a:t>version </a:t>
            </a:r>
            <a:r>
              <a:rPr lang="en-GB" sz="2500" dirty="0">
                <a:solidFill>
                  <a:srgbClr val="FFFFFF"/>
                </a:solidFill>
              </a:rPr>
              <a:t>of the fifth symphony of Bruckner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translation of </a:t>
            </a:r>
            <a:r>
              <a:rPr lang="en-GB" sz="2500" dirty="0" smtClean="0">
                <a:solidFill>
                  <a:srgbClr val="FFFFFF"/>
                </a:solidFill>
              </a:rPr>
              <a:t>the Iliad </a:t>
            </a:r>
            <a:r>
              <a:rPr lang="en-GB" sz="2500" dirty="0">
                <a:solidFill>
                  <a:srgbClr val="FFFFFF"/>
                </a:solidFill>
              </a:rPr>
              <a:t>published in </a:t>
            </a:r>
            <a:r>
              <a:rPr lang="en-GB" sz="2500" dirty="0" smtClean="0">
                <a:solidFill>
                  <a:srgbClr val="FFFFFF"/>
                </a:solidFill>
              </a:rPr>
              <a:t>Russian </a:t>
            </a:r>
            <a:endParaRPr lang="en-GB" sz="25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Difference between manifestations depend on </a:t>
            </a:r>
            <a:r>
              <a:rPr lang="en-GB" sz="2900" dirty="0" smtClean="0">
                <a:solidFill>
                  <a:srgbClr val="FFFFFF"/>
                </a:solidFill>
              </a:rPr>
              <a:t>physical </a:t>
            </a:r>
            <a:r>
              <a:rPr lang="en-GB" sz="2900" dirty="0">
                <a:solidFill>
                  <a:srgbClr val="FFFFFF"/>
                </a:solidFill>
              </a:rPr>
              <a:t>form and intellectual contents.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item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is a </a:t>
            </a:r>
            <a:r>
              <a:rPr lang="en-GB" sz="3200" dirty="0" smtClean="0">
                <a:solidFill>
                  <a:srgbClr val="FFFFFF"/>
                </a:solidFill>
              </a:rPr>
              <a:t>single physical  copy of the manifestation</a:t>
            </a:r>
            <a:endParaRPr lang="en-GB" sz="32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 smtClean="0">
                <a:solidFill>
                  <a:srgbClr val="FFFFFF"/>
                </a:solidFill>
              </a:rPr>
              <a:t>a DVD of a particular performance of Hamlet</a:t>
            </a:r>
            <a:endParaRPr lang="en-GB" sz="28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 physical copy of a score of a version of Bruckner's fifth symphony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 copy of the Russian translation of </a:t>
            </a:r>
            <a:r>
              <a:rPr lang="en-GB" sz="2800" dirty="0" smtClean="0">
                <a:solidFill>
                  <a:srgbClr val="FFFFFF"/>
                </a:solidFill>
              </a:rPr>
              <a:t>the Iliad </a:t>
            </a:r>
            <a:r>
              <a:rPr lang="en-GB" sz="2800" dirty="0" smtClean="0">
                <a:solidFill>
                  <a:srgbClr val="FFFFFF"/>
                </a:solidFill>
              </a:rPr>
              <a:t>on a web site.</a:t>
            </a:r>
            <a:endParaRPr lang="en-GB" sz="28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2: person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person is an individual person.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It does not matter whether they are alive or not.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main interest in persons is with their relationship with the work. </a:t>
            </a:r>
            <a:r>
              <a:rPr lang="en-GB" sz="2900" dirty="0" smtClean="0">
                <a:solidFill>
                  <a:srgbClr val="FFFFFF"/>
                </a:solidFill>
              </a:rPr>
              <a:t>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2: corporate body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corporate “Corporate Body” is a group of persons, an organization, or a group of organizations acting as a unit.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Usually the group has to have a name, even though they may have gathered only once for, say, a meeting.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Whether a corporate body is defunct or not does not matter.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concept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concept is an abstract notion or idea.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concept does not need to be precise.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Bibliographic records are interested in concepts </a:t>
            </a:r>
            <a:r>
              <a:rPr lang="en-GB" sz="2900" dirty="0" smtClean="0">
                <a:solidFill>
                  <a:srgbClr val="FFFFFF"/>
                </a:solidFill>
              </a:rPr>
              <a:t>because </a:t>
            </a:r>
            <a:r>
              <a:rPr lang="en-GB" sz="2900" dirty="0">
                <a:solidFill>
                  <a:srgbClr val="FFFFFF"/>
                </a:solidFill>
              </a:rPr>
              <a:t>they may be the subject of a work.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object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An object is a material thing.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Whether the object actually exists is not of concern.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We are interested in objects because they can be the subjects of works</a:t>
            </a:r>
            <a:r>
              <a:rPr lang="en-GB" sz="3200" dirty="0" smtClean="0">
                <a:solidFill>
                  <a:srgbClr val="FFFFFF"/>
                </a:solidFill>
              </a:rPr>
              <a:t>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Example in the FRBR document:  Apollo 11 </a:t>
            </a:r>
            <a:endParaRPr lang="en-GB" sz="3200" dirty="0">
              <a:solidFill>
                <a:srgbClr val="FFFFFF"/>
              </a:solidFill>
            </a:endParaRPr>
          </a:p>
          <a:p>
            <a:pPr marL="672565" lvl="1" indent="-257793">
              <a:spcAft>
                <a:spcPts val="1293"/>
              </a:spcAft>
              <a:buFont typeface="Times New Roman" pitchFamily="16" charset="0"/>
              <a:buChar char="–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place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800" baseline="-25000" dirty="0">
                <a:solidFill>
                  <a:srgbClr val="FFFFFF"/>
                </a:solidFill>
              </a:rPr>
              <a:t>A place is a geographical location.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800" baseline="-25000" dirty="0">
                <a:solidFill>
                  <a:srgbClr val="FFFFFF"/>
                </a:solidFill>
              </a:rPr>
              <a:t>The place includes geographical location, be </a:t>
            </a:r>
            <a:r>
              <a:rPr lang="en-GB" sz="4800" baseline="-25000" dirty="0" smtClean="0">
                <a:solidFill>
                  <a:srgbClr val="FFFFFF"/>
                </a:solidFill>
              </a:rPr>
              <a:t>they terrestrial </a:t>
            </a:r>
            <a:r>
              <a:rPr lang="en-GB" sz="4800" baseline="-25000" dirty="0">
                <a:solidFill>
                  <a:srgbClr val="FFFFFF"/>
                </a:solidFill>
              </a:rPr>
              <a:t>or not, and geo-political </a:t>
            </a:r>
            <a:r>
              <a:rPr lang="en-GB" sz="4800" baseline="-25000" dirty="0" smtClean="0">
                <a:solidFill>
                  <a:srgbClr val="FFFFFF"/>
                </a:solidFill>
              </a:rPr>
              <a:t>jurisdictions </a:t>
            </a:r>
            <a:r>
              <a:rPr lang="en-GB" sz="4800" baseline="-25000" dirty="0">
                <a:solidFill>
                  <a:srgbClr val="FFFFFF"/>
                </a:solidFill>
              </a:rPr>
              <a:t>e.g. the Holy See.</a:t>
            </a:r>
          </a:p>
          <a:p>
            <a:pPr marL="672565" lvl="1" indent="-257793">
              <a:spcAft>
                <a:spcPts val="1293"/>
              </a:spcAft>
              <a:buFont typeface="Times New Roman" pitchFamily="16" charset="0"/>
              <a:buChar char="–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4400" baseline="-25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3: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event is an action or occurrence. </a:t>
            </a:r>
          </a:p>
          <a:p>
            <a:r>
              <a:rPr lang="en-US" dirty="0" smtClean="0"/>
              <a:t>The entity defined as </a:t>
            </a:r>
            <a:r>
              <a:rPr lang="en-US" dirty="0" smtClean="0"/>
              <a:t>an event </a:t>
            </a:r>
            <a:r>
              <a:rPr lang="en-US" dirty="0" smtClean="0"/>
              <a:t>encompasses a comprehensive range of actions and occurrences that may be the subject of a work: historical events, epochs, periods of time, etc.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entities can be aggregates of other entities. </a:t>
            </a:r>
          </a:p>
          <a:p>
            <a:r>
              <a:rPr lang="en-US" dirty="0" smtClean="0"/>
              <a:t>The USA (place) has 50 states, each of them entities of type place. </a:t>
            </a:r>
          </a:p>
          <a:p>
            <a:r>
              <a:rPr lang="en-US" dirty="0" smtClean="0"/>
              <a:t>The Torah (work) has five </a:t>
            </a:r>
            <a:r>
              <a:rPr lang="en-US" dirty="0" smtClean="0"/>
              <a:t>books. Each is of </a:t>
            </a:r>
            <a:r>
              <a:rPr lang="en-US" dirty="0" smtClean="0"/>
              <a:t>type work.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reading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82629" y="1371601"/>
            <a:ext cx="8230608" cy="48126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Inter</a:t>
            </a:r>
            <a:r>
              <a:rPr lang="en-US" sz="3200" dirty="0" smtClean="0">
                <a:solidFill>
                  <a:srgbClr val="FFFFFF"/>
                </a:solidFill>
              </a:rPr>
              <a:t>n</a:t>
            </a:r>
            <a:r>
              <a:rPr lang="en-GB" sz="3200" dirty="0" err="1" smtClean="0">
                <a:solidFill>
                  <a:srgbClr val="FFFFFF"/>
                </a:solidFill>
              </a:rPr>
              <a:t>ational</a:t>
            </a:r>
            <a:r>
              <a:rPr lang="en-GB" sz="3200" dirty="0" smtClean="0">
                <a:solidFill>
                  <a:srgbClr val="FFFFFF"/>
                </a:solidFill>
              </a:rPr>
              <a:t> </a:t>
            </a:r>
            <a:r>
              <a:rPr lang="en-GB" sz="3200" dirty="0">
                <a:solidFill>
                  <a:srgbClr val="FFFFFF"/>
                </a:solidFill>
              </a:rPr>
              <a:t>Federation of Library Association “</a:t>
            </a:r>
            <a:r>
              <a:rPr lang="en-GB" sz="3200" dirty="0" smtClean="0">
                <a:solidFill>
                  <a:srgbClr val="FFFFFF"/>
                </a:solidFill>
              </a:rPr>
              <a:t>Fundamental </a:t>
            </a:r>
            <a:r>
              <a:rPr lang="en-GB" sz="3200" dirty="0">
                <a:solidFill>
                  <a:srgbClr val="FFFFFF"/>
                </a:solidFill>
              </a:rPr>
              <a:t>Requirements for Bibliographic Records”, revised </a:t>
            </a:r>
            <a:r>
              <a:rPr lang="en-GB" sz="3200" dirty="0" smtClean="0">
                <a:solidFill>
                  <a:srgbClr val="FFFFFF"/>
                </a:solidFill>
              </a:rPr>
              <a:t>2008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The version I used is on the course resource page</a:t>
            </a:r>
            <a:r>
              <a:rPr lang="en-GB" sz="3200" dirty="0">
                <a:solidFill>
                  <a:srgbClr val="FFFFFF"/>
                </a:solidFill>
              </a:rPr>
              <a:t> </a:t>
            </a:r>
            <a:r>
              <a:rPr lang="en-GB" sz="3200" dirty="0" smtClean="0">
                <a:solidFill>
                  <a:srgbClr val="FFFFFF"/>
                </a:solidFill>
              </a:rPr>
              <a:t>http://wotan.liu.edu/home/krichel/cou </a:t>
            </a:r>
            <a:r>
              <a:rPr lang="en-GB" sz="3200" dirty="0" err="1" smtClean="0">
                <a:solidFill>
                  <a:srgbClr val="FFFFFF"/>
                </a:solidFill>
              </a:rPr>
              <a:t>rses</a:t>
            </a:r>
            <a:r>
              <a:rPr lang="en-GB" sz="3200" dirty="0" smtClean="0">
                <a:solidFill>
                  <a:srgbClr val="FFFFFF"/>
                </a:solidFill>
              </a:rPr>
              <a:t>/lis512 under the </a:t>
            </a:r>
            <a:r>
              <a:rPr lang="en-GB" sz="3200" dirty="0" err="1" smtClean="0">
                <a:solidFill>
                  <a:srgbClr val="FFFFFF"/>
                </a:solidFill>
              </a:rPr>
              <a:t>external_doc</a:t>
            </a:r>
            <a:r>
              <a:rPr lang="en-GB" sz="3200" dirty="0" smtClean="0">
                <a:solidFill>
                  <a:srgbClr val="FFFFFF"/>
                </a:solidFill>
              </a:rPr>
              <a:t> folder.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You don’t need to read the 142 pages. Just refer to it to potentially clarify what I discuss here.</a:t>
            </a:r>
            <a:endParaRPr lang="en-GB" sz="3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attributes of a work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title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form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date (of creation)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other distinguishing </a:t>
            </a:r>
            <a:r>
              <a:rPr lang="en-GB" sz="2900" dirty="0" smtClean="0">
                <a:solidFill>
                  <a:srgbClr val="FFFFFF"/>
                </a:solidFill>
              </a:rPr>
              <a:t>characteristics (enabling distinction from other works with same title)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intended termination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intended </a:t>
            </a:r>
            <a:r>
              <a:rPr lang="en-GB" sz="2900" dirty="0" smtClean="0">
                <a:solidFill>
                  <a:srgbClr val="FFFFFF"/>
                </a:solidFill>
              </a:rPr>
              <a:t>audience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context</a:t>
            </a: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(at creation time)</a:t>
            </a:r>
            <a:endParaRPr lang="en-US" i="1" dirty="0" smtClean="0"/>
          </a:p>
          <a:p>
            <a:r>
              <a:rPr lang="en-US" dirty="0" smtClean="0"/>
              <a:t>[for musical works]</a:t>
            </a:r>
          </a:p>
          <a:p>
            <a:pPr lvl="1"/>
            <a:r>
              <a:rPr lang="en-US" dirty="0" smtClean="0"/>
              <a:t>medium of performance </a:t>
            </a:r>
          </a:p>
          <a:p>
            <a:pPr lvl="1"/>
            <a:r>
              <a:rPr lang="en-US" dirty="0" smtClean="0"/>
              <a:t>numeric designation</a:t>
            </a:r>
          </a:p>
          <a:p>
            <a:pPr lvl="1"/>
            <a:r>
              <a:rPr lang="en-US" dirty="0" smtClean="0"/>
              <a:t>key</a:t>
            </a:r>
          </a:p>
          <a:p>
            <a:r>
              <a:rPr lang="en-US" dirty="0" smtClean="0"/>
              <a:t>[for cartographical works]</a:t>
            </a:r>
          </a:p>
          <a:p>
            <a:pPr lvl="1"/>
            <a:r>
              <a:rPr lang="en-US" dirty="0" smtClean="0"/>
              <a:t>coordinates </a:t>
            </a:r>
          </a:p>
          <a:p>
            <a:pPr lvl="1"/>
            <a:r>
              <a:rPr lang="en-US" dirty="0" smtClean="0"/>
              <a:t>equinox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</a:t>
            </a:r>
            <a:endParaRPr lang="en-US" i="1" dirty="0" smtClean="0"/>
          </a:p>
          <a:p>
            <a:r>
              <a:rPr lang="en-US" dirty="0" smtClean="0"/>
              <a:t>form </a:t>
            </a:r>
          </a:p>
          <a:p>
            <a:r>
              <a:rPr lang="en-US" dirty="0" smtClean="0"/>
              <a:t>date </a:t>
            </a:r>
          </a:p>
          <a:p>
            <a:r>
              <a:rPr lang="en-US" dirty="0" smtClean="0"/>
              <a:t>language </a:t>
            </a:r>
          </a:p>
          <a:p>
            <a:r>
              <a:rPr lang="en-US" dirty="0" smtClean="0"/>
              <a:t>other distinguishing characteristic </a:t>
            </a:r>
          </a:p>
          <a:p>
            <a:r>
              <a:rPr lang="en-US" dirty="0" smtClean="0"/>
              <a:t>extensibility </a:t>
            </a:r>
          </a:p>
          <a:p>
            <a:r>
              <a:rPr lang="en-US" smtClean="0"/>
              <a:t>revisability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extent </a:t>
            </a:r>
          </a:p>
          <a:p>
            <a:r>
              <a:rPr lang="en-US" dirty="0" smtClean="0"/>
              <a:t>summarization of content </a:t>
            </a:r>
          </a:p>
          <a:p>
            <a:r>
              <a:rPr lang="en-US" dirty="0" smtClean="0"/>
              <a:t>context  </a:t>
            </a:r>
          </a:p>
          <a:p>
            <a:r>
              <a:rPr lang="en-US" dirty="0" smtClean="0"/>
              <a:t>critical response </a:t>
            </a:r>
          </a:p>
          <a:p>
            <a:r>
              <a:rPr lang="en-US" dirty="0" smtClean="0"/>
              <a:t>use restrictions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[for a serial expression]</a:t>
            </a:r>
          </a:p>
          <a:p>
            <a:pPr lvl="1"/>
            <a:r>
              <a:rPr lang="en-US" dirty="0" smtClean="0"/>
              <a:t>sequencing pattern </a:t>
            </a:r>
          </a:p>
          <a:p>
            <a:pPr lvl="1"/>
            <a:r>
              <a:rPr lang="en-US" dirty="0" smtClean="0"/>
              <a:t>expected regularity of issue  </a:t>
            </a:r>
          </a:p>
          <a:p>
            <a:pPr lvl="1"/>
            <a:r>
              <a:rPr lang="en-US" dirty="0" smtClean="0"/>
              <a:t>expected frequency of issue  </a:t>
            </a:r>
          </a:p>
          <a:p>
            <a:r>
              <a:rPr lang="en-US" dirty="0" smtClean="0"/>
              <a:t>[for musical expressions]</a:t>
            </a:r>
          </a:p>
          <a:p>
            <a:pPr lvl="1"/>
            <a:r>
              <a:rPr lang="en-US" dirty="0" smtClean="0"/>
              <a:t>type of score </a:t>
            </a:r>
          </a:p>
          <a:p>
            <a:pPr lvl="1"/>
            <a:r>
              <a:rPr lang="en-US" dirty="0" smtClean="0"/>
              <a:t>medium of performance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[for cartographic images or objects]</a:t>
            </a:r>
          </a:p>
          <a:p>
            <a:pPr lvl="1"/>
            <a:r>
              <a:rPr lang="en-US" dirty="0" smtClean="0"/>
              <a:t>scale  </a:t>
            </a:r>
          </a:p>
          <a:p>
            <a:pPr lvl="1"/>
            <a:r>
              <a:rPr lang="en-US" dirty="0" smtClean="0"/>
              <a:t>projection  </a:t>
            </a:r>
          </a:p>
          <a:p>
            <a:pPr lvl="1"/>
            <a:r>
              <a:rPr lang="en-US" dirty="0" smtClean="0"/>
              <a:t>presentation technique</a:t>
            </a:r>
          </a:p>
          <a:p>
            <a:pPr lvl="1"/>
            <a:r>
              <a:rPr lang="en-US" dirty="0" smtClean="0"/>
              <a:t>representation of relief</a:t>
            </a:r>
          </a:p>
          <a:p>
            <a:pPr lvl="1"/>
            <a:r>
              <a:rPr lang="en-US" dirty="0" smtClean="0"/>
              <a:t>geodetic, grid, and vertical measurement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images </a:t>
            </a:r>
          </a:p>
          <a:p>
            <a:pPr lvl="1"/>
            <a:r>
              <a:rPr lang="en-US" dirty="0" smtClean="0"/>
              <a:t>recording technique  </a:t>
            </a:r>
          </a:p>
          <a:p>
            <a:pPr lvl="1"/>
            <a:r>
              <a:rPr lang="en-US" dirty="0" smtClean="0"/>
              <a:t>special characteristics </a:t>
            </a:r>
          </a:p>
          <a:p>
            <a:pPr lvl="1"/>
            <a:r>
              <a:rPr lang="en-US" dirty="0" smtClean="0"/>
              <a:t>technique 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 </a:t>
            </a:r>
            <a:endParaRPr lang="en-US" i="1" dirty="0" smtClean="0"/>
          </a:p>
          <a:p>
            <a:r>
              <a:rPr lang="en-US" dirty="0" smtClean="0"/>
              <a:t>statement of responsibility </a:t>
            </a:r>
          </a:p>
          <a:p>
            <a:r>
              <a:rPr lang="en-US" dirty="0" smtClean="0"/>
              <a:t>edition/issue designation </a:t>
            </a:r>
          </a:p>
          <a:p>
            <a:r>
              <a:rPr lang="en-US" dirty="0" smtClean="0"/>
              <a:t>place of publication/distribution </a:t>
            </a:r>
          </a:p>
          <a:p>
            <a:r>
              <a:rPr lang="en-US" dirty="0" smtClean="0"/>
              <a:t>publisher/distributor </a:t>
            </a:r>
          </a:p>
          <a:p>
            <a:r>
              <a:rPr lang="en-US" dirty="0" smtClean="0"/>
              <a:t>date of publication/distribution </a:t>
            </a:r>
          </a:p>
          <a:p>
            <a:r>
              <a:rPr lang="en-US" dirty="0" smtClean="0"/>
              <a:t>fabricator/manufacturer </a:t>
            </a:r>
          </a:p>
          <a:p>
            <a:r>
              <a:rPr lang="en-US" dirty="0" smtClean="0"/>
              <a:t>series statement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of carrier </a:t>
            </a:r>
          </a:p>
          <a:p>
            <a:r>
              <a:rPr lang="en-US" dirty="0" smtClean="0"/>
              <a:t>extent of the carrier </a:t>
            </a:r>
          </a:p>
          <a:p>
            <a:r>
              <a:rPr lang="en-US" dirty="0" smtClean="0"/>
              <a:t>physical medium </a:t>
            </a:r>
          </a:p>
          <a:p>
            <a:r>
              <a:rPr lang="en-US" dirty="0" smtClean="0"/>
              <a:t>capture mode </a:t>
            </a:r>
          </a:p>
          <a:p>
            <a:r>
              <a:rPr lang="en-US" dirty="0" smtClean="0"/>
              <a:t>dimensions of the carrier </a:t>
            </a:r>
          </a:p>
          <a:p>
            <a:r>
              <a:rPr lang="en-US" dirty="0" smtClean="0"/>
              <a:t>manifestation identifier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source for acquisition/access authorization </a:t>
            </a:r>
          </a:p>
          <a:p>
            <a:r>
              <a:rPr lang="en-US" dirty="0" smtClean="0"/>
              <a:t>terms of availability </a:t>
            </a:r>
          </a:p>
          <a:p>
            <a:r>
              <a:rPr lang="en-US" dirty="0" smtClean="0"/>
              <a:t>access restrictions</a:t>
            </a:r>
          </a:p>
          <a:p>
            <a:r>
              <a:rPr lang="en-US" dirty="0" smtClean="0"/>
              <a:t>[for printed books]</a:t>
            </a:r>
          </a:p>
          <a:p>
            <a:pPr lvl="1"/>
            <a:r>
              <a:rPr lang="en-US" dirty="0" smtClean="0"/>
              <a:t>typeface	  </a:t>
            </a:r>
          </a:p>
          <a:p>
            <a:pPr lvl="1"/>
            <a:r>
              <a:rPr lang="en-US" dirty="0" smtClean="0"/>
              <a:t>type size 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[for hand-printed books]</a:t>
            </a:r>
          </a:p>
          <a:p>
            <a:pPr lvl="1"/>
            <a:r>
              <a:rPr lang="en-US" dirty="0" smtClean="0"/>
              <a:t>foliation</a:t>
            </a:r>
          </a:p>
          <a:p>
            <a:pPr lvl="1"/>
            <a:r>
              <a:rPr lang="en-US" dirty="0" smtClean="0"/>
              <a:t>collation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not looked at here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400" baseline="-25000" dirty="0">
                <a:solidFill>
                  <a:srgbClr val="FFFFFF"/>
                </a:solidFill>
              </a:rPr>
              <a:t>Some of the content relates to tasks that a user will perform on a retrieval system.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400" baseline="-25000" dirty="0">
                <a:solidFill>
                  <a:srgbClr val="FFFFFF"/>
                </a:solidFill>
              </a:rPr>
              <a:t>Thus there is some “</a:t>
            </a:r>
            <a:r>
              <a:rPr lang="en-GB" sz="4400" baseline="-25000" dirty="0" smtClean="0">
                <a:solidFill>
                  <a:srgbClr val="FFFFFF"/>
                </a:solidFill>
              </a:rPr>
              <a:t>modelling</a:t>
            </a:r>
            <a:r>
              <a:rPr lang="en-GB" sz="4400" baseline="-25000" dirty="0">
                <a:solidFill>
                  <a:srgbClr val="FFFFFF"/>
                </a:solidFill>
              </a:rPr>
              <a:t>” of what a user does.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400" baseline="-25000" dirty="0">
                <a:solidFill>
                  <a:srgbClr val="FFFFFF"/>
                </a:solidFill>
              </a:rPr>
              <a:t>This part is off-topic for us </a:t>
            </a:r>
            <a:r>
              <a:rPr lang="en-GB" sz="4400" baseline="-25000" dirty="0" smtClean="0">
                <a:solidFill>
                  <a:srgbClr val="FFFFFF"/>
                </a:solidFill>
              </a:rPr>
              <a:t>s</a:t>
            </a:r>
            <a:r>
              <a:rPr lang="en-US" sz="4400" baseline="-25000" dirty="0" err="1" smtClean="0">
                <a:solidFill>
                  <a:srgbClr val="FFFFFF"/>
                </a:solidFill>
              </a:rPr>
              <a:t>i</a:t>
            </a:r>
            <a:r>
              <a:rPr lang="en-GB" sz="4400" baseline="-25000" dirty="0" err="1" smtClean="0">
                <a:solidFill>
                  <a:srgbClr val="FFFFFF"/>
                </a:solidFill>
              </a:rPr>
              <a:t>nce</a:t>
            </a:r>
            <a:r>
              <a:rPr lang="en-GB" sz="4400" baseline="-25000" dirty="0" smtClean="0">
                <a:solidFill>
                  <a:srgbClr val="FFFFFF"/>
                </a:solidFill>
              </a:rPr>
              <a:t> </a:t>
            </a:r>
            <a:r>
              <a:rPr lang="en-GB" sz="4400" baseline="-25000" dirty="0">
                <a:solidFill>
                  <a:srgbClr val="FFFFFF"/>
                </a:solidFill>
              </a:rPr>
              <a:t>it deals with information retrieval. 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4000" baseline="-25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[for sound recordings]</a:t>
            </a:r>
          </a:p>
          <a:p>
            <a:pPr lvl="1"/>
            <a:r>
              <a:rPr lang="en-US" dirty="0" smtClean="0"/>
              <a:t>playing speed </a:t>
            </a:r>
          </a:p>
          <a:p>
            <a:pPr lvl="1"/>
            <a:r>
              <a:rPr lang="en-US" dirty="0" smtClean="0"/>
              <a:t>groove width </a:t>
            </a:r>
          </a:p>
          <a:p>
            <a:pPr lvl="1"/>
            <a:r>
              <a:rPr lang="en-US" dirty="0" smtClean="0"/>
              <a:t>kind of cutting </a:t>
            </a:r>
          </a:p>
          <a:p>
            <a:pPr lvl="1"/>
            <a:r>
              <a:rPr lang="en-US" dirty="0" smtClean="0"/>
              <a:t>tape configuration </a:t>
            </a:r>
          </a:p>
          <a:p>
            <a:pPr lvl="1"/>
            <a:r>
              <a:rPr lang="en-US" dirty="0" smtClean="0"/>
              <a:t>kind of sound </a:t>
            </a:r>
          </a:p>
          <a:p>
            <a:pPr lvl="1"/>
            <a:r>
              <a:rPr lang="en-US" dirty="0" smtClean="0"/>
              <a:t>special reproduction characteristic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[for serials]</a:t>
            </a:r>
          </a:p>
          <a:p>
            <a:pPr lvl="1"/>
            <a:r>
              <a:rPr lang="en-US" dirty="0" smtClean="0"/>
              <a:t>publication status  </a:t>
            </a:r>
          </a:p>
          <a:p>
            <a:pPr lvl="1"/>
            <a:r>
              <a:rPr lang="en-US" dirty="0" smtClean="0"/>
              <a:t>numbering </a:t>
            </a:r>
          </a:p>
          <a:p>
            <a:r>
              <a:rPr lang="en-US" dirty="0" smtClean="0"/>
              <a:t>[for microfilm and  visual projections]</a:t>
            </a:r>
          </a:p>
          <a:p>
            <a:pPr lvl="1"/>
            <a:r>
              <a:rPr lang="en-US" dirty="0" smtClean="0"/>
              <a:t>color </a:t>
            </a:r>
          </a:p>
          <a:p>
            <a:pPr lvl="1"/>
            <a:r>
              <a:rPr lang="en-US" dirty="0" smtClean="0"/>
              <a:t>reduction ratio</a:t>
            </a:r>
          </a:p>
          <a:p>
            <a:pPr lvl="1"/>
            <a:r>
              <a:rPr lang="en-US" dirty="0" smtClean="0"/>
              <a:t>polarity </a:t>
            </a:r>
          </a:p>
          <a:p>
            <a:pPr lvl="1"/>
            <a:r>
              <a:rPr lang="en-US" dirty="0" smtClean="0"/>
              <a:t>generation </a:t>
            </a:r>
          </a:p>
          <a:p>
            <a:pPr lvl="1"/>
            <a:r>
              <a:rPr lang="en-US" dirty="0" smtClean="0"/>
              <a:t>presentation format 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[for electronic resources]</a:t>
            </a:r>
          </a:p>
          <a:p>
            <a:pPr lvl="1"/>
            <a:r>
              <a:rPr lang="en-US" dirty="0" smtClean="0"/>
              <a:t>system requirements </a:t>
            </a:r>
          </a:p>
          <a:p>
            <a:pPr lvl="1"/>
            <a:r>
              <a:rPr lang="en-US" dirty="0" smtClean="0"/>
              <a:t>file characteristics </a:t>
            </a:r>
          </a:p>
          <a:p>
            <a:r>
              <a:rPr lang="en-US" dirty="0" smtClean="0"/>
              <a:t>[for remote electronic resources]</a:t>
            </a:r>
          </a:p>
          <a:p>
            <a:pPr lvl="1"/>
            <a:r>
              <a:rPr lang="en-US" dirty="0" smtClean="0"/>
              <a:t>mode of access </a:t>
            </a:r>
          </a:p>
          <a:p>
            <a:pPr lvl="1"/>
            <a:r>
              <a:rPr lang="en-US" dirty="0" smtClean="0"/>
              <a:t>access address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item identifier </a:t>
            </a:r>
          </a:p>
          <a:p>
            <a:r>
              <a:rPr lang="en-US" dirty="0" smtClean="0"/>
              <a:t>fingerprint </a:t>
            </a:r>
          </a:p>
          <a:p>
            <a:r>
              <a:rPr lang="en-US" dirty="0" smtClean="0"/>
              <a:t>provenance  </a:t>
            </a:r>
          </a:p>
          <a:p>
            <a:r>
              <a:rPr lang="en-US" dirty="0" smtClean="0"/>
              <a:t>marks/inscriptions </a:t>
            </a:r>
          </a:p>
          <a:p>
            <a:r>
              <a:rPr lang="en-US" dirty="0" smtClean="0"/>
              <a:t>exhibition history </a:t>
            </a:r>
          </a:p>
          <a:p>
            <a:r>
              <a:rPr lang="en-US" dirty="0" smtClean="0"/>
              <a:t>condition </a:t>
            </a:r>
          </a:p>
          <a:p>
            <a:r>
              <a:rPr lang="en-US" dirty="0" smtClean="0"/>
              <a:t>treatment history </a:t>
            </a:r>
          </a:p>
          <a:p>
            <a:r>
              <a:rPr lang="en-US" dirty="0" smtClean="0"/>
              <a:t>scheduled treatment </a:t>
            </a:r>
          </a:p>
          <a:p>
            <a:r>
              <a:rPr lang="en-US" dirty="0" smtClean="0"/>
              <a:t>access restrictions 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 a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 </a:t>
            </a:r>
            <a:r>
              <a:rPr lang="en-US" dirty="0" smtClean="0"/>
              <a:t>of the person e.g. “</a:t>
            </a:r>
            <a:r>
              <a:rPr lang="en-US" dirty="0" smtClean="0"/>
              <a:t>P.D.Q. </a:t>
            </a:r>
            <a:r>
              <a:rPr lang="en-US" dirty="0" smtClean="0"/>
              <a:t>Bach”</a:t>
            </a:r>
            <a:endParaRPr lang="en-US" i="1" dirty="0"/>
          </a:p>
          <a:p>
            <a:r>
              <a:rPr lang="en-US" dirty="0"/>
              <a:t>dates </a:t>
            </a:r>
            <a:r>
              <a:rPr lang="en-US" dirty="0" smtClean="0"/>
              <a:t>of the person e.g. “1742 to 1817”</a:t>
            </a:r>
            <a:endParaRPr lang="en-US" i="1" dirty="0"/>
          </a:p>
          <a:p>
            <a:r>
              <a:rPr lang="en-US" dirty="0"/>
              <a:t>title </a:t>
            </a:r>
            <a:r>
              <a:rPr lang="en-US" dirty="0" smtClean="0"/>
              <a:t>of the person e.g. “very reverend”</a:t>
            </a:r>
            <a:endParaRPr lang="en-US" i="1" dirty="0"/>
          </a:p>
          <a:p>
            <a:r>
              <a:rPr lang="en-US" dirty="0"/>
              <a:t>other designation associated with </a:t>
            </a:r>
            <a:r>
              <a:rPr lang="en-US" dirty="0" smtClean="0"/>
              <a:t>the person e.g. “junior”</a:t>
            </a:r>
            <a:r>
              <a:rPr lang="en-US" i="1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corporate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the corporate body </a:t>
            </a:r>
          </a:p>
          <a:p>
            <a:r>
              <a:rPr lang="en-US" dirty="0"/>
              <a:t>number associated with the corporate body </a:t>
            </a:r>
          </a:p>
          <a:p>
            <a:r>
              <a:rPr lang="en-US" dirty="0"/>
              <a:t>place associated with the corporate body </a:t>
            </a:r>
          </a:p>
          <a:p>
            <a:r>
              <a:rPr lang="en-US" dirty="0"/>
              <a:t>date associated with the corporate body </a:t>
            </a:r>
          </a:p>
          <a:p>
            <a:r>
              <a:rPr lang="en-US" dirty="0"/>
              <a:t>other </a:t>
            </a:r>
            <a:r>
              <a:rPr lang="en-US" dirty="0" smtClean="0"/>
              <a:t>designations </a:t>
            </a:r>
            <a:r>
              <a:rPr lang="en-US" dirty="0"/>
              <a:t>associated with the corporate body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attributes of </a:t>
            </a:r>
            <a:r>
              <a:rPr lang="en-US" dirty="0" smtClean="0"/>
              <a:t>concept </a:t>
            </a:r>
            <a:r>
              <a:rPr lang="en-US" dirty="0" smtClean="0"/>
              <a:t>/ </a:t>
            </a:r>
            <a:r>
              <a:rPr lang="en-US" dirty="0" smtClean="0"/>
              <a:t>object </a:t>
            </a:r>
            <a:r>
              <a:rPr lang="en-US" dirty="0" smtClean="0"/>
              <a:t>/ place /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three entities each just have one single, the “term”.</a:t>
            </a:r>
          </a:p>
          <a:p>
            <a:r>
              <a:rPr lang="en-US" dirty="0" smtClean="0"/>
              <a:t>The term </a:t>
            </a:r>
            <a:r>
              <a:rPr lang="en-US" dirty="0"/>
              <a:t>for the </a:t>
            </a:r>
            <a:r>
              <a:rPr lang="en-US" dirty="0" smtClean="0"/>
              <a:t>concept / object </a:t>
            </a:r>
            <a:r>
              <a:rPr lang="en-US" dirty="0" smtClean="0"/>
              <a:t>/ place / event </a:t>
            </a:r>
            <a:r>
              <a:rPr lang="en-US" dirty="0"/>
              <a:t>is the word, phrase, or group of characters used to name or designate the </a:t>
            </a:r>
            <a:r>
              <a:rPr lang="en-US" dirty="0" smtClean="0"/>
              <a:t>concept / object </a:t>
            </a:r>
            <a:r>
              <a:rPr lang="en-US" dirty="0" smtClean="0"/>
              <a:t>/ place / event.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primary relationships in group 1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work “is realized through” an expression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An expression “is a realization” of  a work.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“embodied in”  a manifestation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 manifestation “is an embodiment” of an expression.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manifestation “is exemplified by” an item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An item “exemplifies” a manifestation.</a:t>
            </a:r>
            <a:endParaRPr lang="en-GB" sz="29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1 to group 2 relationships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work “is created by” a person or corporate body (P/CB).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“is realized by” a P/CB.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manifestation “is produced by” a P/CB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item “is owned by” a P/CB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entity in group one can have a subject relationship with any entity, be it in group 1, 2 or 3. </a:t>
            </a:r>
          </a:p>
          <a:p>
            <a:r>
              <a:rPr lang="en-US" dirty="0" smtClean="0"/>
              <a:t>A work can be about </a:t>
            </a:r>
          </a:p>
          <a:p>
            <a:pPr lvl="1"/>
            <a:r>
              <a:rPr lang="en-US" dirty="0" smtClean="0"/>
              <a:t>another work</a:t>
            </a:r>
          </a:p>
          <a:p>
            <a:pPr lvl="1"/>
            <a:r>
              <a:rPr lang="en-US" dirty="0" smtClean="0"/>
              <a:t>a person</a:t>
            </a:r>
          </a:p>
          <a:p>
            <a:pPr lvl="1"/>
            <a:r>
              <a:rPr lang="en-US" dirty="0" smtClean="0"/>
              <a:t>a place / event etc…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step 1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800" baseline="-25000" dirty="0">
                <a:solidFill>
                  <a:srgbClr val="FFFFFF"/>
                </a:solidFill>
              </a:rPr>
              <a:t>Step 1: </a:t>
            </a:r>
            <a:r>
              <a:rPr lang="en-GB" sz="4800" baseline="-25000" dirty="0" smtClean="0">
                <a:solidFill>
                  <a:srgbClr val="FFFFFF"/>
                </a:solidFill>
              </a:rPr>
              <a:t>What </a:t>
            </a:r>
            <a:r>
              <a:rPr lang="en-GB" sz="4800" baseline="-25000" dirty="0">
                <a:solidFill>
                  <a:srgbClr val="FFFFFF"/>
                </a:solidFill>
              </a:rPr>
              <a:t>do we describe in the bibliographic universe? What are the things that are of interest to bibliographic data?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800" baseline="-25000" dirty="0">
                <a:solidFill>
                  <a:srgbClr val="FFFFFF"/>
                </a:solidFill>
              </a:rPr>
              <a:t>What we describe is called </a:t>
            </a:r>
            <a:r>
              <a:rPr lang="en-GB" sz="4800" baseline="-25000" dirty="0" smtClean="0">
                <a:solidFill>
                  <a:srgbClr val="FFFFFF"/>
                </a:solidFill>
              </a:rPr>
              <a:t>an entity by FRBR. In fact it is an entity set. The vocabulary is wrong but it is convenient. </a:t>
            </a:r>
            <a:endParaRPr lang="en-GB" sz="4800" baseline="-250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4800" baseline="-25000" dirty="0">
                <a:solidFill>
                  <a:srgbClr val="FFFFFF"/>
                </a:solidFill>
              </a:rPr>
              <a:t>Example </a:t>
            </a:r>
            <a:r>
              <a:rPr lang="en-GB" sz="4800" baseline="-25000" dirty="0" smtClean="0">
                <a:solidFill>
                  <a:srgbClr val="FFFFFF"/>
                </a:solidFill>
              </a:rPr>
              <a:t>entities are </a:t>
            </a:r>
            <a:r>
              <a:rPr lang="en-GB" sz="4800" baseline="-25000" dirty="0">
                <a:solidFill>
                  <a:srgbClr val="FFFFFF"/>
                </a:solidFill>
              </a:rPr>
              <a:t>“work” and “event”.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within 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Relationships within group one are a bit more difficult.</a:t>
            </a:r>
          </a:p>
          <a:p>
            <a:r>
              <a:rPr lang="en-US" dirty="0" smtClean="0"/>
              <a:t>Whole to part relationships hold for all entities in group one and they are easy to understand.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work to work relationships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306304" cy="48719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is a successor to | has </a:t>
            </a:r>
            <a:r>
              <a:rPr lang="en-GB" sz="2900" dirty="0">
                <a:solidFill>
                  <a:srgbClr val="FFFFFF"/>
                </a:solidFill>
              </a:rPr>
              <a:t>a </a:t>
            </a:r>
            <a:r>
              <a:rPr lang="en-GB" sz="2900" dirty="0" smtClean="0">
                <a:solidFill>
                  <a:srgbClr val="FFFFFF"/>
                </a:solidFill>
              </a:rPr>
              <a:t>successor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supplements | has a </a:t>
            </a:r>
            <a:r>
              <a:rPr lang="en-GB" sz="2900" dirty="0" smtClean="0">
                <a:solidFill>
                  <a:srgbClr val="FFFFFF"/>
                </a:solidFill>
              </a:rPr>
              <a:t>supplement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complements | has a complement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summary | </a:t>
            </a:r>
            <a:r>
              <a:rPr lang="en-GB" sz="2900" dirty="0" smtClean="0">
                <a:solidFill>
                  <a:srgbClr val="FFFFFF"/>
                </a:solidFill>
              </a:rPr>
              <a:t>is a summary </a:t>
            </a:r>
            <a:r>
              <a:rPr lang="en-GB" sz="2900" dirty="0">
                <a:solidFill>
                  <a:srgbClr val="FFFFFF"/>
                </a:solidFill>
              </a:rPr>
              <a:t>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</a:t>
            </a:r>
            <a:r>
              <a:rPr lang="en-GB" sz="2900" dirty="0" smtClean="0">
                <a:solidFill>
                  <a:srgbClr val="FFFFFF"/>
                </a:solidFill>
              </a:rPr>
              <a:t>an adaption | </a:t>
            </a:r>
            <a:r>
              <a:rPr lang="en-GB" sz="2900" dirty="0">
                <a:solidFill>
                  <a:srgbClr val="FFFFFF"/>
                </a:solidFill>
              </a:rPr>
              <a:t>is </a:t>
            </a:r>
            <a:r>
              <a:rPr lang="en-GB" sz="2900" dirty="0" smtClean="0">
                <a:solidFill>
                  <a:srgbClr val="FFFFFF"/>
                </a:solidFill>
              </a:rPr>
              <a:t>an adaptation </a:t>
            </a:r>
            <a:r>
              <a:rPr lang="en-GB" sz="2900" dirty="0">
                <a:solidFill>
                  <a:srgbClr val="FFFFFF"/>
                </a:solidFill>
              </a:rPr>
              <a:t>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transformation | </a:t>
            </a:r>
            <a:r>
              <a:rPr lang="en-GB" sz="2900" dirty="0" smtClean="0">
                <a:solidFill>
                  <a:srgbClr val="FFFFFF"/>
                </a:solidFill>
              </a:rPr>
              <a:t>is a </a:t>
            </a:r>
            <a:r>
              <a:rPr lang="en-GB" sz="2900" dirty="0">
                <a:solidFill>
                  <a:srgbClr val="FFFFFF"/>
                </a:solidFill>
              </a:rPr>
              <a:t>transformation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imitation | is </a:t>
            </a:r>
            <a:r>
              <a:rPr lang="en-GB" sz="2900" dirty="0" smtClean="0">
                <a:solidFill>
                  <a:srgbClr val="FFFFFF"/>
                </a:solidFill>
              </a:rPr>
              <a:t>an imitation </a:t>
            </a:r>
            <a:r>
              <a:rPr lang="en-GB" sz="2900" dirty="0">
                <a:solidFill>
                  <a:srgbClr val="FFFFFF"/>
                </a:solidFill>
              </a:rPr>
              <a:t>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part | is </a:t>
            </a:r>
            <a:r>
              <a:rPr lang="en-GB" sz="2900" dirty="0" smtClean="0">
                <a:solidFill>
                  <a:srgbClr val="FFFFFF"/>
                </a:solidFill>
              </a:rPr>
              <a:t>a part </a:t>
            </a:r>
            <a:r>
              <a:rPr lang="en-GB" sz="2900" dirty="0">
                <a:solidFill>
                  <a:srgbClr val="FFFFFF"/>
                </a:solidFill>
              </a:rPr>
              <a:t>of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to expression relationships, same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 </a:t>
            </a:r>
            <a:r>
              <a:rPr lang="en-US" dirty="0"/>
              <a:t>an abridgement  </a:t>
            </a:r>
            <a:r>
              <a:rPr lang="en-US" dirty="0" smtClean="0"/>
              <a:t>| is </a:t>
            </a:r>
            <a:r>
              <a:rPr lang="en-US" dirty="0"/>
              <a:t>an abridgement </a:t>
            </a:r>
            <a:r>
              <a:rPr lang="en-US" dirty="0" smtClean="0"/>
              <a:t>of</a:t>
            </a:r>
            <a:endParaRPr lang="en-US" dirty="0"/>
          </a:p>
          <a:p>
            <a:r>
              <a:rPr lang="en-US" dirty="0"/>
              <a:t>has a revision </a:t>
            </a:r>
            <a:r>
              <a:rPr lang="en-US" dirty="0" smtClean="0"/>
              <a:t>| is </a:t>
            </a:r>
            <a:r>
              <a:rPr lang="en-US" dirty="0"/>
              <a:t>a revision of 	</a:t>
            </a:r>
          </a:p>
          <a:p>
            <a:r>
              <a:rPr lang="en-US" dirty="0"/>
              <a:t>has a </a:t>
            </a:r>
            <a:r>
              <a:rPr lang="en-US" dirty="0" smtClean="0"/>
              <a:t>translation | is </a:t>
            </a:r>
            <a:r>
              <a:rPr lang="en-US" dirty="0"/>
              <a:t>a translation </a:t>
            </a:r>
            <a:r>
              <a:rPr lang="en-US" dirty="0" smtClean="0"/>
              <a:t>of</a:t>
            </a:r>
            <a:endParaRPr lang="en-US" dirty="0"/>
          </a:p>
          <a:p>
            <a:r>
              <a:rPr lang="en-US" dirty="0" smtClean="0"/>
              <a:t>[for musical works]</a:t>
            </a:r>
          </a:p>
          <a:p>
            <a:pPr lvl="1"/>
            <a:r>
              <a:rPr lang="en-US" dirty="0" smtClean="0"/>
              <a:t>has a transcription | is  a transcription of </a:t>
            </a:r>
          </a:p>
          <a:p>
            <a:pPr lvl="1"/>
            <a:r>
              <a:rPr lang="en-US" dirty="0" smtClean="0"/>
              <a:t>has </a:t>
            </a:r>
            <a:r>
              <a:rPr lang="en-US" dirty="0"/>
              <a:t>an arrangement |</a:t>
            </a:r>
            <a:r>
              <a:rPr lang="en-US" dirty="0" smtClean="0"/>
              <a:t> </a:t>
            </a:r>
            <a:r>
              <a:rPr lang="en-US" dirty="0"/>
              <a:t>is an arrangement of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to expression, different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has a successor </a:t>
            </a:r>
            <a:r>
              <a:rPr lang="en-US" dirty="0" smtClean="0"/>
              <a:t>|  </a:t>
            </a:r>
            <a:r>
              <a:rPr lang="en-US" dirty="0"/>
              <a:t>is a successor to 	</a:t>
            </a:r>
          </a:p>
          <a:p>
            <a:r>
              <a:rPr lang="en-US" dirty="0" smtClean="0"/>
              <a:t>has </a:t>
            </a:r>
            <a:r>
              <a:rPr lang="en-US" dirty="0"/>
              <a:t>a supplement  </a:t>
            </a:r>
            <a:r>
              <a:rPr lang="en-US" dirty="0" smtClean="0"/>
              <a:t>| supplements 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complement  </a:t>
            </a:r>
            <a:r>
              <a:rPr lang="en-US" dirty="0" smtClean="0"/>
              <a:t>| complements 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summary </a:t>
            </a:r>
            <a:r>
              <a:rPr lang="en-US" dirty="0" smtClean="0"/>
              <a:t>| is </a:t>
            </a:r>
            <a:r>
              <a:rPr lang="en-US" dirty="0"/>
              <a:t>a summary of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an adaptation </a:t>
            </a:r>
            <a:r>
              <a:rPr lang="en-US" dirty="0" smtClean="0"/>
              <a:t>| is </a:t>
            </a:r>
            <a:r>
              <a:rPr lang="en-US" dirty="0"/>
              <a:t>an adaptation </a:t>
            </a:r>
            <a:r>
              <a:rPr lang="en-US" dirty="0" smtClean="0"/>
              <a:t>of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transformation  </a:t>
            </a:r>
            <a:r>
              <a:rPr lang="en-US" dirty="0" smtClean="0"/>
              <a:t>| is </a:t>
            </a:r>
            <a:r>
              <a:rPr lang="en-US" dirty="0"/>
              <a:t>a transformation of </a:t>
            </a:r>
          </a:p>
          <a:p>
            <a:r>
              <a:rPr lang="en-US" dirty="0" smtClean="0"/>
              <a:t>has </a:t>
            </a:r>
            <a:r>
              <a:rPr lang="en-US" dirty="0"/>
              <a:t>an imitation </a:t>
            </a:r>
            <a:r>
              <a:rPr lang="en-US" dirty="0" smtClean="0"/>
              <a:t>| is </a:t>
            </a:r>
            <a:r>
              <a:rPr lang="en-US" dirty="0"/>
              <a:t>an imitation of 	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(of different work) to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Such relationships are used when we have a relationship between expressions, but we are not sure what expression of the work we are looking at.</a:t>
            </a:r>
          </a:p>
          <a:p>
            <a:r>
              <a:rPr lang="en-US" dirty="0" smtClean="0"/>
              <a:t>an expression “has a successor” in a work </a:t>
            </a:r>
          </a:p>
          <a:p>
            <a:r>
              <a:rPr lang="en-US" dirty="0" smtClean="0"/>
              <a:t>an expression “is a successor to” a work</a:t>
            </a:r>
          </a:p>
          <a:p>
            <a:r>
              <a:rPr lang="en-US" dirty="0" smtClean="0"/>
              <a:t>an expression “has a supplement” in a work</a:t>
            </a:r>
          </a:p>
          <a:p>
            <a:r>
              <a:rPr lang="en-US" dirty="0" smtClean="0"/>
              <a:t>an expression “supplements” a work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(of different work) to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expression “has a complement” in a work</a:t>
            </a:r>
          </a:p>
          <a:p>
            <a:r>
              <a:rPr lang="en-US" dirty="0" smtClean="0"/>
              <a:t>an expression “complements” a work</a:t>
            </a:r>
          </a:p>
          <a:p>
            <a:r>
              <a:rPr lang="en-US" dirty="0" smtClean="0"/>
              <a:t>an expression “has a summary” in a work</a:t>
            </a:r>
          </a:p>
          <a:p>
            <a:r>
              <a:rPr lang="en-US" dirty="0" smtClean="0"/>
              <a:t>an expression “is a summary” of a work</a:t>
            </a:r>
          </a:p>
          <a:p>
            <a:r>
              <a:rPr lang="en-US" dirty="0" smtClean="0"/>
              <a:t>an expression “has </a:t>
            </a:r>
            <a:r>
              <a:rPr lang="en-US" dirty="0" smtClean="0"/>
              <a:t>an adaptation</a:t>
            </a:r>
            <a:r>
              <a:rPr lang="en-US" dirty="0" smtClean="0"/>
              <a:t>” in a work</a:t>
            </a:r>
          </a:p>
          <a:p>
            <a:r>
              <a:rPr lang="en-US" dirty="0" smtClean="0"/>
              <a:t>an expression “is an adaptation” of a work</a:t>
            </a:r>
          </a:p>
          <a:p>
            <a:r>
              <a:rPr lang="en-US" dirty="0" smtClean="0"/>
              <a:t>an expression “has a transformation” of a work</a:t>
            </a:r>
          </a:p>
          <a:p>
            <a:r>
              <a:rPr lang="en-US" dirty="0" smtClean="0"/>
              <a:t>an expression  “is a transformation of” a work </a:t>
            </a:r>
          </a:p>
          <a:p>
            <a:r>
              <a:rPr lang="en-US" dirty="0" smtClean="0"/>
              <a:t>an expression  “has an imitation” in a work</a:t>
            </a:r>
          </a:p>
          <a:p>
            <a:r>
              <a:rPr lang="en-US" dirty="0" smtClean="0"/>
              <a:t>an expression  “is an imitation of” a work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manifestation to manifestation relationships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hold for manifestations of the same expression</a:t>
            </a:r>
          </a:p>
          <a:p>
            <a:r>
              <a:rPr lang="en-US" dirty="0" smtClean="0"/>
              <a:t>has </a:t>
            </a:r>
            <a:r>
              <a:rPr lang="en-US" dirty="0"/>
              <a:t>a reproduction  </a:t>
            </a:r>
            <a:r>
              <a:rPr lang="en-US" dirty="0" smtClean="0"/>
              <a:t>| is </a:t>
            </a:r>
            <a:r>
              <a:rPr lang="en-US" dirty="0"/>
              <a:t>a reproduction </a:t>
            </a:r>
            <a:r>
              <a:rPr lang="en-US" dirty="0" smtClean="0"/>
              <a:t>of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an alternate |</a:t>
            </a:r>
            <a:r>
              <a:rPr lang="en-US" dirty="0" smtClean="0"/>
              <a:t> </a:t>
            </a:r>
            <a:r>
              <a:rPr lang="en-US" dirty="0"/>
              <a:t>is an alternate to 	</a:t>
            </a:r>
          </a:p>
          <a:p>
            <a:r>
              <a:rPr lang="en-US" dirty="0" smtClean="0"/>
              <a:t>is part of | has part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manifestation to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manifestation “has </a:t>
            </a:r>
            <a:r>
              <a:rPr lang="en-US" dirty="0"/>
              <a:t>a </a:t>
            </a:r>
            <a:r>
              <a:rPr lang="en-US" dirty="0" smtClean="0"/>
              <a:t>reproduction” in an item</a:t>
            </a:r>
          </a:p>
          <a:p>
            <a:r>
              <a:rPr lang="en-US" dirty="0" smtClean="0"/>
              <a:t>an item “is a reproduction” of a manifestation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to item (same manifestation)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</a:t>
            </a:r>
            <a:r>
              <a:rPr lang="en-US" dirty="0" smtClean="0"/>
              <a:t>reconfiguration | is </a:t>
            </a:r>
            <a:r>
              <a:rPr lang="en-US" dirty="0"/>
              <a:t>a reconfiguration of </a:t>
            </a:r>
          </a:p>
          <a:p>
            <a:r>
              <a:rPr lang="en-US" dirty="0"/>
              <a:t>has reproduction </a:t>
            </a:r>
            <a:r>
              <a:rPr lang="en-US" dirty="0" smtClean="0"/>
              <a:t>| is </a:t>
            </a:r>
            <a:r>
              <a:rPr lang="en-US" dirty="0"/>
              <a:t>a reproduction of 	</a:t>
            </a:r>
            <a:endParaRPr lang="en-US" dirty="0" smtClean="0"/>
          </a:p>
          <a:p>
            <a:r>
              <a:rPr lang="en-US" dirty="0" smtClean="0"/>
              <a:t>is part of | has part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step 2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Once we know what entities we describe we can do two things. The order of the two does not matter. The two are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1: For each entity, what </a:t>
            </a:r>
            <a:r>
              <a:rPr lang="en-GB" sz="2900" dirty="0" smtClean="0">
                <a:solidFill>
                  <a:srgbClr val="FFFFFF"/>
                </a:solidFill>
              </a:rPr>
              <a:t> about it do we describe? Example</a:t>
            </a:r>
            <a:r>
              <a:rPr lang="en-GB" sz="2900" dirty="0">
                <a:solidFill>
                  <a:srgbClr val="FFFFFF"/>
                </a:solidFill>
              </a:rPr>
              <a:t>: title of a work, start time and end time of an event.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2: What are relationships between entities? Example: a work </a:t>
            </a:r>
            <a:r>
              <a:rPr lang="en-GB" sz="2900" dirty="0" smtClean="0">
                <a:solidFill>
                  <a:srgbClr val="FFFFFF"/>
                </a:solidFill>
              </a:rPr>
              <a:t>“is about” </a:t>
            </a:r>
            <a:r>
              <a:rPr lang="en-GB" sz="2900" dirty="0">
                <a:solidFill>
                  <a:srgbClr val="FFFFFF"/>
                </a:solidFill>
              </a:rPr>
              <a:t>an event.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--see next two slides--</a:t>
            </a: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to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we know what entity we are describing, we can define what we want to describe about it.</a:t>
            </a:r>
          </a:p>
          <a:p>
            <a:r>
              <a:rPr lang="en-US" dirty="0" smtClean="0"/>
              <a:t>The data elements we enter information about are called attributes.</a:t>
            </a:r>
          </a:p>
          <a:p>
            <a:r>
              <a:rPr lang="en-US" dirty="0" smtClean="0"/>
              <a:t>For example if the entity is a course, it could be the title of the course, the course number, etc…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between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 have two entities, I can define </a:t>
            </a:r>
            <a:r>
              <a:rPr lang="en-US" dirty="0" smtClean="0"/>
              <a:t>relationships </a:t>
            </a:r>
            <a:r>
              <a:rPr lang="en-US" dirty="0" smtClean="0"/>
              <a:t>between </a:t>
            </a:r>
            <a:r>
              <a:rPr lang="en-US" dirty="0" smtClean="0"/>
              <a:t>them.</a:t>
            </a:r>
            <a:endParaRPr lang="en-US" dirty="0" smtClean="0"/>
          </a:p>
          <a:p>
            <a:r>
              <a:rPr lang="en-US" dirty="0" smtClean="0"/>
              <a:t>Say if I have a course entity, and a person entity, I can define a relationship that a person is a student in a course, or a person is an instructor for a course. </a:t>
            </a:r>
          </a:p>
          <a:p>
            <a:r>
              <a:rPr lang="en-US" dirty="0" smtClean="0"/>
              <a:t>Entities and relationships form </a:t>
            </a:r>
            <a:r>
              <a:rPr lang="en-US" dirty="0" smtClean="0"/>
              <a:t>an entity-relationship </a:t>
            </a:r>
            <a:r>
              <a:rPr lang="en-US" dirty="0" smtClean="0"/>
              <a:t>model.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e</a:t>
            </a:r>
            <a:r>
              <a:rPr lang="en-GB" sz="4000" dirty="0" smtClean="0">
                <a:solidFill>
                  <a:srgbClr val="FFFFFF"/>
                </a:solidFill>
              </a:rPr>
              <a:t>ntity </a:t>
            </a:r>
            <a:r>
              <a:rPr lang="en-GB" sz="4000" dirty="0">
                <a:solidFill>
                  <a:srgbClr val="FFFFFF"/>
                </a:solidFill>
              </a:rPr>
              <a:t>groups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FRBR groups entities into groups. The groups are numbered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1: work, </a:t>
            </a:r>
            <a:r>
              <a:rPr lang="en-GB" sz="3200" dirty="0">
                <a:solidFill>
                  <a:srgbClr val="FFFFFF"/>
                </a:solidFill>
                <a:latin typeface="+mj-lt"/>
              </a:rPr>
              <a:t>expression</a:t>
            </a:r>
            <a:r>
              <a:rPr lang="en-GB" sz="3200" dirty="0">
                <a:solidFill>
                  <a:srgbClr val="FFFFFF"/>
                </a:solidFill>
              </a:rPr>
              <a:t>, manifestation, </a:t>
            </a:r>
            <a:r>
              <a:rPr lang="en-GB" sz="3200" dirty="0" smtClean="0">
                <a:solidFill>
                  <a:srgbClr val="FFFFFF"/>
                </a:solidFill>
              </a:rPr>
              <a:t>item</a:t>
            </a:r>
            <a:endParaRPr lang="en-GB" sz="32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2: person, corporate body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3: concept, object, event, place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3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</a:t>
            </a:r>
            <a:r>
              <a:rPr lang="en-GB" sz="4000" dirty="0" smtClean="0">
                <a:solidFill>
                  <a:srgbClr val="FFFFFF"/>
                </a:solidFill>
              </a:rPr>
              <a:t>work</a:t>
            </a: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work is a distinct artistic and intellectual </a:t>
            </a:r>
            <a:r>
              <a:rPr lang="en-GB" sz="2900" dirty="0" smtClean="0">
                <a:solidFill>
                  <a:srgbClr val="FFFFFF"/>
                </a:solidFill>
              </a:rPr>
              <a:t>creation. </a:t>
            </a:r>
            <a:r>
              <a:rPr lang="en-GB" sz="2900" dirty="0">
                <a:solidFill>
                  <a:srgbClr val="FFFFFF"/>
                </a:solidFill>
              </a:rPr>
              <a:t>It is </a:t>
            </a:r>
            <a:r>
              <a:rPr lang="en-GB" sz="2900" dirty="0" smtClean="0">
                <a:solidFill>
                  <a:srgbClr val="FFFFFF"/>
                </a:solidFill>
              </a:rPr>
              <a:t>an </a:t>
            </a:r>
            <a:r>
              <a:rPr lang="en-GB" sz="2900" dirty="0">
                <a:solidFill>
                  <a:srgbClr val="FFFFFF"/>
                </a:solidFill>
              </a:rPr>
              <a:t>abstract entity.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It is difficult to precisely define what a work is. Borders of works may be culturally diverse.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Examples: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Shakespeare’s Hamlet</a:t>
            </a: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Bruckner’s </a:t>
            </a:r>
            <a:r>
              <a:rPr lang="en-GB" sz="2900" dirty="0">
                <a:solidFill>
                  <a:srgbClr val="FFFFFF"/>
                </a:solidFill>
              </a:rPr>
              <a:t>fifth </a:t>
            </a:r>
            <a:r>
              <a:rPr lang="en-GB" sz="2900" dirty="0" smtClean="0">
                <a:solidFill>
                  <a:srgbClr val="FFFFFF"/>
                </a:solidFill>
              </a:rPr>
              <a:t>symphony</a:t>
            </a: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Homer’s Iliad</a:t>
            </a: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1927</Words>
  <Application>Microsoft Office PowerPoint</Application>
  <PresentationFormat>On-screen Show (4:3)</PresentationFormat>
  <Paragraphs>323</Paragraphs>
  <Slides>48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LIS512 lecture 2: FRBR</vt:lpstr>
      <vt:lpstr>Slide 2</vt:lpstr>
      <vt:lpstr>Slide 3</vt:lpstr>
      <vt:lpstr>Slide 4</vt:lpstr>
      <vt:lpstr>Slide 5</vt:lpstr>
      <vt:lpstr>attributes to entities</vt:lpstr>
      <vt:lpstr>relationship between entities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group 3: event</vt:lpstr>
      <vt:lpstr>aggregate entities</vt:lpstr>
      <vt:lpstr>Slide 20</vt:lpstr>
      <vt:lpstr>attributes of a work</vt:lpstr>
      <vt:lpstr>attributes of an expression</vt:lpstr>
      <vt:lpstr>attributes of an expression</vt:lpstr>
      <vt:lpstr>attributes of expressions</vt:lpstr>
      <vt:lpstr>attributes of expression</vt:lpstr>
      <vt:lpstr>attributes of expressions</vt:lpstr>
      <vt:lpstr>attributes of a manifestation</vt:lpstr>
      <vt:lpstr>attributes of a manifestation</vt:lpstr>
      <vt:lpstr>attributes of a manifestation</vt:lpstr>
      <vt:lpstr>attributes of a manifestation</vt:lpstr>
      <vt:lpstr>attributes of a manifestation</vt:lpstr>
      <vt:lpstr>attributes of a manifestation</vt:lpstr>
      <vt:lpstr>attributes of an item</vt:lpstr>
      <vt:lpstr>attributes of  a person</vt:lpstr>
      <vt:lpstr>attributes of a corporate body</vt:lpstr>
      <vt:lpstr>attributes of concept / object / place / event</vt:lpstr>
      <vt:lpstr>Slide 37</vt:lpstr>
      <vt:lpstr>Slide 38</vt:lpstr>
      <vt:lpstr>subject relationships</vt:lpstr>
      <vt:lpstr>relationships within group 1</vt:lpstr>
      <vt:lpstr>Slide 41</vt:lpstr>
      <vt:lpstr>expression to expression relationships, same work</vt:lpstr>
      <vt:lpstr>expression to expression, different work</vt:lpstr>
      <vt:lpstr>expression (of different work) to work</vt:lpstr>
      <vt:lpstr>expression (of different work) to work</vt:lpstr>
      <vt:lpstr>manifestation to manifestation relationships </vt:lpstr>
      <vt:lpstr>manifestation to item</vt:lpstr>
      <vt:lpstr>item to item (same manifestation)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tkrichel</cp:lastModifiedBy>
  <cp:revision>86</cp:revision>
  <dcterms:created xsi:type="dcterms:W3CDTF">2010-01-26T19:02:10Z</dcterms:created>
  <dcterms:modified xsi:type="dcterms:W3CDTF">2010-09-29T23:02:42Z</dcterms:modified>
</cp:coreProperties>
</file>