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8" r:id="rId2"/>
    <p:sldId id="351" r:id="rId3"/>
    <p:sldId id="349" r:id="rId4"/>
    <p:sldId id="350" r:id="rId5"/>
    <p:sldId id="318" r:id="rId6"/>
    <p:sldId id="352" r:id="rId7"/>
    <p:sldId id="353" r:id="rId8"/>
    <p:sldId id="323" r:id="rId9"/>
    <p:sldId id="354" r:id="rId10"/>
    <p:sldId id="324" r:id="rId11"/>
    <p:sldId id="325" r:id="rId12"/>
    <p:sldId id="355" r:id="rId13"/>
    <p:sldId id="356" r:id="rId14"/>
    <p:sldId id="326" r:id="rId15"/>
    <p:sldId id="363" r:id="rId16"/>
    <p:sldId id="319" r:id="rId17"/>
    <p:sldId id="321" r:id="rId18"/>
    <p:sldId id="327" r:id="rId19"/>
    <p:sldId id="357" r:id="rId20"/>
    <p:sldId id="358" r:id="rId21"/>
    <p:sldId id="322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62" r:id="rId30"/>
    <p:sldId id="340" r:id="rId31"/>
    <p:sldId id="342" r:id="rId32"/>
    <p:sldId id="341" r:id="rId33"/>
    <p:sldId id="335" r:id="rId34"/>
    <p:sldId id="336" r:id="rId35"/>
    <p:sldId id="337" r:id="rId36"/>
    <p:sldId id="338" r:id="rId37"/>
    <p:sldId id="339" r:id="rId38"/>
    <p:sldId id="359" r:id="rId39"/>
    <p:sldId id="360" r:id="rId40"/>
    <p:sldId id="361" r:id="rId41"/>
    <p:sldId id="343" r:id="rId42"/>
    <p:sldId id="344" r:id="rId43"/>
    <p:sldId id="345" r:id="rId44"/>
    <p:sldId id="346" r:id="rId45"/>
    <p:sldId id="347" r:id="rId46"/>
    <p:sldId id="317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7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5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2C23E-C1E6-46D4-85B9-6DCD7032301E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6C551-7D0A-4300-8676-70622C018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A5A94-A430-416A-98E3-ADD8F074ED21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F5C52-D1C3-4EA5-BEFC-71F7CC28B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72A2E7-0D15-47D9-95A9-687F0426591C}" type="slidenum">
              <a:rPr lang="en-GB"/>
              <a:pPr/>
              <a:t>21</a:t>
            </a:fld>
            <a:endParaRPr lang="en-GB"/>
          </a:p>
        </p:txBody>
      </p:sp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8D7AF7-5D1A-4592-9C1D-F5F63422072B}" type="slidenum">
              <a:rPr lang="en-GB"/>
              <a:pPr/>
              <a:t>22</a:t>
            </a:fld>
            <a:endParaRPr lang="en-GB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675B3B-F8B7-4135-86AC-D31B9F348697}" type="slidenum">
              <a:rPr lang="en-GB"/>
              <a:pPr/>
              <a:t>23</a:t>
            </a:fld>
            <a:endParaRPr lang="en-GB"/>
          </a:p>
        </p:txBody>
      </p:sp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D05F28-4D40-46A0-91E2-620544DA16F8}" type="slidenum">
              <a:rPr lang="en-GB"/>
              <a:pPr/>
              <a:t>24</a:t>
            </a:fld>
            <a:endParaRPr lang="en-GB"/>
          </a:p>
        </p:txBody>
      </p:sp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EB6BB3-2DAB-4EF4-A252-AAC6A6B763DA}" type="slidenum">
              <a:rPr lang="en-GB"/>
              <a:pPr/>
              <a:t>25</a:t>
            </a:fld>
            <a:endParaRPr lang="en-GB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6165E2-417F-4647-9077-215AA7D142E6}" type="slidenum">
              <a:rPr lang="en-GB"/>
              <a:pPr/>
              <a:t>26</a:t>
            </a:fld>
            <a:endParaRPr lang="en-GB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3EF68F5-EF39-465F-AB3A-1F3D71B3C55E}" type="slidenum">
              <a:rPr lang="en-GB"/>
              <a:pPr/>
              <a:t>27</a:t>
            </a:fld>
            <a:endParaRPr lang="en-GB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03AB22-EE20-43C6-9FBB-82C570815F0B}" type="slidenum">
              <a:rPr lang="en-GB"/>
              <a:pPr/>
              <a:t>28</a:t>
            </a:fld>
            <a:endParaRPr lang="en-GB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B793B7-BAFB-4698-AF36-2C912F0423BD}" type="slidenum">
              <a:rPr lang="en-GB"/>
              <a:pPr/>
              <a:t>30</a:t>
            </a:fld>
            <a:endParaRPr lang="en-GB"/>
          </a:p>
        </p:txBody>
      </p:sp>
      <p:sp>
        <p:nvSpPr>
          <p:cNvPr id="563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07D648-58EE-4A14-9E0B-2863995276D8}" type="slidenum">
              <a:rPr lang="en-GB"/>
              <a:pPr/>
              <a:t>31</a:t>
            </a:fld>
            <a:endParaRPr lang="en-GB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91B6B5-B7B1-4B5C-AAA3-79543BF6A48C}" type="slidenum">
              <a:rPr lang="en-GB"/>
              <a:pPr/>
              <a:t>5</a:t>
            </a:fld>
            <a:endParaRPr lang="en-GB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DF14EC-79F2-4937-89BA-F38DBB59E968}" type="slidenum">
              <a:rPr lang="en-GB"/>
              <a:pPr/>
              <a:t>32</a:t>
            </a:fld>
            <a:endParaRPr lang="en-GB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F8A575-05AD-4219-ACB1-A6FA3CC5DDFD}" type="slidenum">
              <a:rPr lang="en-GB"/>
              <a:pPr/>
              <a:t>33</a:t>
            </a:fld>
            <a:endParaRPr lang="en-GB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24F01A6-987C-4EC3-9C8C-96A13069B7F1}" type="slidenum">
              <a:rPr lang="en-GB"/>
              <a:pPr/>
              <a:t>34</a:t>
            </a:fld>
            <a:endParaRPr lang="en-GB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1B614C-3661-4471-966E-E3164AC464AD}" type="slidenum">
              <a:rPr lang="en-GB"/>
              <a:pPr/>
              <a:t>35</a:t>
            </a:fld>
            <a:endParaRPr lang="en-GB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B752A4-B07C-49DA-A8F4-910EF400D884}" type="slidenum">
              <a:rPr lang="en-GB"/>
              <a:pPr/>
              <a:t>36</a:t>
            </a:fld>
            <a:endParaRPr lang="en-GB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6DAADA-5268-454D-AE18-512795C89457}" type="slidenum">
              <a:rPr lang="en-GB"/>
              <a:pPr/>
              <a:t>37</a:t>
            </a:fld>
            <a:endParaRPr lang="en-GB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1DD4F2-9CC4-4F2D-AF0F-64D614A797F8}" type="slidenum">
              <a:rPr lang="en-GB"/>
              <a:pPr/>
              <a:t>41</a:t>
            </a:fld>
            <a:endParaRPr lang="en-GB"/>
          </a:p>
        </p:txBody>
      </p:sp>
      <p:sp>
        <p:nvSpPr>
          <p:cNvPr id="593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B99558-74BB-4692-A5A8-899D4A7CA91E}" type="slidenum">
              <a:rPr lang="en-GB"/>
              <a:pPr/>
              <a:t>42</a:t>
            </a:fld>
            <a:endParaRPr lang="en-GB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2DDFBF-62D9-46B4-87DD-C30B6083DB28}" type="slidenum">
              <a:rPr lang="en-GB"/>
              <a:pPr/>
              <a:t>43</a:t>
            </a:fld>
            <a:endParaRPr lang="en-GB"/>
          </a:p>
        </p:txBody>
      </p:sp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2BF5A78-0ED9-4AEC-978F-7E0D2F7F5DF8}" type="slidenum">
              <a:rPr lang="en-GB"/>
              <a:pPr/>
              <a:t>44</a:t>
            </a:fld>
            <a:endParaRPr lang="en-GB"/>
          </a:p>
        </p:txBody>
      </p:sp>
      <p:sp>
        <p:nvSpPr>
          <p:cNvPr id="624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8D746F-2E3A-4257-9401-41E44AC01B58}" type="slidenum">
              <a:rPr lang="en-GB"/>
              <a:pPr/>
              <a:t>8</a:t>
            </a:fld>
            <a:endParaRPr lang="en-GB"/>
          </a:p>
        </p:txBody>
      </p:sp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3B1F787-0B0D-497C-91C3-6B0F0A0A4F21}" type="slidenum">
              <a:rPr lang="en-GB"/>
              <a:pPr/>
              <a:t>45</a:t>
            </a:fld>
            <a:endParaRPr lang="en-GB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56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E31BDF-6FB6-424D-A802-EF921AA9E39E}" type="slidenum">
              <a:rPr lang="en-GB"/>
              <a:pPr/>
              <a:t>10</a:t>
            </a:fld>
            <a:endParaRPr lang="en-GB"/>
          </a:p>
        </p:txBody>
      </p:sp>
      <p:sp>
        <p:nvSpPr>
          <p:cNvPr id="399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DF93ED-C543-447E-B1AC-37096A186A1F}" type="slidenum">
              <a:rPr lang="en-GB"/>
              <a:pPr/>
              <a:t>11</a:t>
            </a:fld>
            <a:endParaRPr lang="en-GB"/>
          </a:p>
        </p:txBody>
      </p:sp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469021-89D8-4BF3-9E37-A9F2CE2A5666}" type="slidenum">
              <a:rPr lang="en-GB"/>
              <a:pPr/>
              <a:t>14</a:t>
            </a:fld>
            <a:endParaRPr lang="en-GB"/>
          </a:p>
        </p:txBody>
      </p:sp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89B12E-E1FD-406B-AAFA-F0FA60FDC839}" type="slidenum">
              <a:rPr lang="en-GB"/>
              <a:pPr/>
              <a:t>16</a:t>
            </a:fld>
            <a:endParaRPr lang="en-GB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5B07B5-6A88-4EDD-8895-B4CF0CDB202B}" type="slidenum">
              <a:rPr lang="en-GB"/>
              <a:pPr/>
              <a:t>17</a:t>
            </a:fld>
            <a:endParaRPr lang="en-GB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1A6E1B-A968-474A-B493-2C2393746E97}" type="slidenum">
              <a:rPr lang="en-GB"/>
              <a:pPr/>
              <a:t>18</a:t>
            </a:fld>
            <a:endParaRPr lang="en-GB"/>
          </a:p>
        </p:txBody>
      </p:sp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6425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CC3D3-E91B-4148-8A07-E4600C08ACA0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600200"/>
            <a:ext cx="7772400" cy="1828800"/>
          </a:xfrm>
          <a:ln/>
        </p:spPr>
        <p:txBody>
          <a:bodyPr lIns="90000" tIns="46800" rIns="90000" bIns="46800" anchor="t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 smtClean="0"/>
              <a:t>LIS512 </a:t>
            </a:r>
            <a:r>
              <a:rPr lang="en-GB" sz="3600" dirty="0"/>
              <a:t>lecture </a:t>
            </a:r>
            <a:r>
              <a:rPr lang="en-GB" sz="3600" dirty="0" smtClean="0"/>
              <a:t>3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numbers and </a:t>
            </a:r>
            <a:r>
              <a:rPr lang="en-US" sz="3600" dirty="0" smtClean="0"/>
              <a:t>characters</a:t>
            </a:r>
            <a:endParaRPr lang="en-GB" sz="36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4287838"/>
            <a:ext cx="6400800" cy="95567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/>
              <a:t>Thomas </a:t>
            </a:r>
            <a:r>
              <a:rPr lang="en-GB" sz="2800" dirty="0" err="1"/>
              <a:t>Krichel</a:t>
            </a:r>
            <a:endParaRPr lang="en-GB" sz="2800" dirty="0"/>
          </a:p>
          <a:p>
            <a:pPr marL="457200" lvl="1" indent="0" algn="ctr">
              <a:spcBef>
                <a:spcPts val="700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/>
              <a:t>2010</a:t>
            </a:r>
            <a:r>
              <a:rPr lang="en-US" dirty="0" smtClean="0"/>
              <a:t> – </a:t>
            </a:r>
            <a:r>
              <a:rPr lang="en-GB" smtClean="0"/>
              <a:t>10 – 06</a:t>
            </a:r>
            <a:endParaRPr lang="en-GB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nimBg="1" autoUpdateAnimBg="0"/>
      <p:bldP spid="3074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byte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byte is a sequence of 8 bits. '00000000' to '11111111'. There are 2 to the power 8, meaning 256 possibilities to write a byte.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If the byte is required to start with 0, then we can only write '0000000' to '01111111'. This leaves us with 2 to the power 7, meaning 128 possibilities</a:t>
            </a:r>
            <a:r>
              <a:rPr lang="en-GB" dirty="0" smtClean="0"/>
              <a:t>.</a:t>
            </a:r>
          </a:p>
          <a:p>
            <a:pPr marL="274320" indent="-274320">
              <a:buNone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hex numbers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Hex numbers contain the usual digits 0 to 9, as well as A to F. A means 10, B means 11, etc F means 15.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One hex number can represent 2 to the power 4, meaning 16 </a:t>
            </a:r>
            <a:r>
              <a:rPr lang="en-GB" dirty="0" smtClean="0"/>
              <a:t>possibilities </a:t>
            </a:r>
            <a:r>
              <a:rPr lang="en-GB" dirty="0"/>
              <a:t>(0 to 15).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Two hex numbers can represent 2 to the power 8 </a:t>
            </a:r>
            <a:r>
              <a:rPr lang="en-GB" dirty="0" smtClean="0"/>
              <a:t>possibilities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hex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0		</a:t>
            </a:r>
            <a:r>
              <a:rPr lang="en-US" dirty="0" smtClean="0"/>
              <a:t>0000</a:t>
            </a:r>
            <a:r>
              <a:rPr lang="en-US" dirty="0" smtClean="0"/>
              <a:t>		</a:t>
            </a:r>
            <a:r>
              <a:rPr lang="en-US" dirty="0" smtClean="0"/>
              <a:t>|	1</a:t>
            </a:r>
            <a:r>
              <a:rPr lang="en-US" dirty="0" smtClean="0"/>
              <a:t>		</a:t>
            </a:r>
            <a:r>
              <a:rPr lang="en-US" dirty="0" smtClean="0"/>
              <a:t>0001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2		</a:t>
            </a:r>
            <a:r>
              <a:rPr lang="en-US" dirty="0" smtClean="0"/>
              <a:t>0010</a:t>
            </a:r>
            <a:r>
              <a:rPr lang="en-US" dirty="0" smtClean="0"/>
              <a:t>		</a:t>
            </a:r>
            <a:r>
              <a:rPr lang="en-US" dirty="0" smtClean="0"/>
              <a:t>|	3</a:t>
            </a:r>
            <a:r>
              <a:rPr lang="en-US" dirty="0" smtClean="0"/>
              <a:t>		0011</a:t>
            </a:r>
          </a:p>
          <a:p>
            <a:pPr>
              <a:buNone/>
            </a:pPr>
            <a:r>
              <a:rPr lang="en-US" dirty="0" smtClean="0"/>
              <a:t>4		</a:t>
            </a:r>
            <a:r>
              <a:rPr lang="en-US" dirty="0" smtClean="0"/>
              <a:t>0100</a:t>
            </a:r>
            <a:r>
              <a:rPr lang="en-US" dirty="0" smtClean="0"/>
              <a:t>		</a:t>
            </a:r>
            <a:r>
              <a:rPr lang="en-US" dirty="0" smtClean="0"/>
              <a:t>|	5</a:t>
            </a:r>
            <a:r>
              <a:rPr lang="en-US" dirty="0" smtClean="0"/>
              <a:t>		0101</a:t>
            </a:r>
          </a:p>
          <a:p>
            <a:pPr>
              <a:buNone/>
            </a:pPr>
            <a:r>
              <a:rPr lang="en-US" dirty="0" smtClean="0"/>
              <a:t>6		</a:t>
            </a:r>
            <a:r>
              <a:rPr lang="en-US" dirty="0" smtClean="0"/>
              <a:t>0110</a:t>
            </a:r>
            <a:r>
              <a:rPr lang="en-US" dirty="0" smtClean="0"/>
              <a:t>		</a:t>
            </a:r>
            <a:r>
              <a:rPr lang="en-US" dirty="0" smtClean="0"/>
              <a:t>|	7</a:t>
            </a:r>
            <a:r>
              <a:rPr lang="en-US" dirty="0" smtClean="0"/>
              <a:t>		0111</a:t>
            </a:r>
          </a:p>
          <a:p>
            <a:pPr>
              <a:buNone/>
            </a:pPr>
            <a:r>
              <a:rPr lang="en-US" dirty="0" smtClean="0"/>
              <a:t>8		1000		</a:t>
            </a:r>
            <a:r>
              <a:rPr lang="en-US" dirty="0" smtClean="0"/>
              <a:t>|	9</a:t>
            </a:r>
            <a:r>
              <a:rPr lang="en-US" dirty="0" smtClean="0"/>
              <a:t>		1001</a:t>
            </a:r>
          </a:p>
          <a:p>
            <a:pPr>
              <a:buNone/>
            </a:pPr>
            <a:r>
              <a:rPr lang="en-US" dirty="0" smtClean="0"/>
              <a:t>a		1010		</a:t>
            </a:r>
            <a:r>
              <a:rPr lang="en-US" dirty="0" smtClean="0"/>
              <a:t>|	b</a:t>
            </a:r>
            <a:r>
              <a:rPr lang="en-US" dirty="0" smtClean="0"/>
              <a:t>		1011</a:t>
            </a:r>
          </a:p>
          <a:p>
            <a:pPr>
              <a:buNone/>
            </a:pPr>
            <a:r>
              <a:rPr lang="en-US" dirty="0" smtClean="0"/>
              <a:t>c		1100		</a:t>
            </a:r>
            <a:r>
              <a:rPr lang="en-US" dirty="0" smtClean="0"/>
              <a:t>|	d</a:t>
            </a:r>
            <a:r>
              <a:rPr lang="en-US" dirty="0" smtClean="0"/>
              <a:t>		1101</a:t>
            </a:r>
          </a:p>
          <a:p>
            <a:pPr>
              <a:buNone/>
            </a:pPr>
            <a:r>
              <a:rPr lang="en-US" dirty="0" smtClean="0"/>
              <a:t>e		1110		</a:t>
            </a:r>
            <a:r>
              <a:rPr lang="en-US" dirty="0" smtClean="0"/>
              <a:t>|	f</a:t>
            </a:r>
            <a:r>
              <a:rPr lang="en-US" dirty="0" smtClean="0"/>
              <a:t>		1111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in decimal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0		0000		 </a:t>
            </a:r>
            <a:r>
              <a:rPr lang="en-US" dirty="0" smtClean="0"/>
              <a:t>|	  1</a:t>
            </a:r>
            <a:r>
              <a:rPr lang="en-US" dirty="0" smtClean="0"/>
              <a:t>		0001		</a:t>
            </a:r>
          </a:p>
          <a:p>
            <a:pPr>
              <a:buNone/>
            </a:pPr>
            <a:r>
              <a:rPr lang="en-US" dirty="0" smtClean="0"/>
              <a:t>  2		0010		 </a:t>
            </a:r>
            <a:r>
              <a:rPr lang="en-US" dirty="0" smtClean="0"/>
              <a:t>|	  3</a:t>
            </a:r>
            <a:r>
              <a:rPr lang="en-US" dirty="0" smtClean="0"/>
              <a:t>		0011</a:t>
            </a:r>
          </a:p>
          <a:p>
            <a:pPr>
              <a:buNone/>
            </a:pPr>
            <a:r>
              <a:rPr lang="en-US" dirty="0" smtClean="0"/>
              <a:t>  4		0100	 	 </a:t>
            </a:r>
            <a:r>
              <a:rPr lang="en-US" dirty="0" smtClean="0"/>
              <a:t>|	  5</a:t>
            </a:r>
            <a:r>
              <a:rPr lang="en-US" dirty="0" smtClean="0"/>
              <a:t>		0101</a:t>
            </a:r>
          </a:p>
          <a:p>
            <a:pPr>
              <a:buNone/>
            </a:pPr>
            <a:r>
              <a:rPr lang="en-US" dirty="0" smtClean="0"/>
              <a:t>  6		0110	 	 </a:t>
            </a:r>
            <a:r>
              <a:rPr lang="en-US" dirty="0" smtClean="0"/>
              <a:t>| 	  7</a:t>
            </a:r>
            <a:r>
              <a:rPr lang="en-US" dirty="0" smtClean="0"/>
              <a:t>		0111</a:t>
            </a:r>
          </a:p>
          <a:p>
            <a:pPr>
              <a:buNone/>
            </a:pPr>
            <a:r>
              <a:rPr lang="en-US" dirty="0" smtClean="0"/>
              <a:t>  8		1000		 </a:t>
            </a:r>
            <a:r>
              <a:rPr lang="en-US" dirty="0" smtClean="0"/>
              <a:t>|	  9</a:t>
            </a:r>
            <a:r>
              <a:rPr lang="en-US" dirty="0" smtClean="0"/>
              <a:t>		1001</a:t>
            </a:r>
          </a:p>
          <a:p>
            <a:pPr>
              <a:buNone/>
            </a:pPr>
            <a:r>
              <a:rPr lang="en-US" dirty="0" smtClean="0"/>
              <a:t>10		1010		</a:t>
            </a:r>
            <a:r>
              <a:rPr lang="en-US" dirty="0" smtClean="0"/>
              <a:t> |	11</a:t>
            </a:r>
            <a:r>
              <a:rPr lang="en-US" dirty="0" smtClean="0"/>
              <a:t>		1011</a:t>
            </a:r>
          </a:p>
          <a:p>
            <a:pPr>
              <a:buNone/>
            </a:pPr>
            <a:r>
              <a:rPr lang="en-US" dirty="0" smtClean="0"/>
              <a:t>12		1100		</a:t>
            </a:r>
            <a:r>
              <a:rPr lang="en-US" dirty="0" smtClean="0"/>
              <a:t> |	13</a:t>
            </a:r>
            <a:r>
              <a:rPr lang="en-US" dirty="0" smtClean="0"/>
              <a:t>		1101</a:t>
            </a:r>
          </a:p>
          <a:p>
            <a:pPr>
              <a:buNone/>
            </a:pPr>
            <a:r>
              <a:rPr lang="en-US" dirty="0" smtClean="0"/>
              <a:t>14		1110		</a:t>
            </a:r>
            <a:r>
              <a:rPr lang="en-US" dirty="0" smtClean="0"/>
              <a:t> |	15</a:t>
            </a:r>
            <a:r>
              <a:rPr lang="en-US" dirty="0" smtClean="0"/>
              <a:t>		1111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bytes and hex numbers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Since two hex numbers convene the same number of </a:t>
            </a:r>
            <a:r>
              <a:rPr lang="en-GB" dirty="0" smtClean="0"/>
              <a:t>possibilities </a:t>
            </a:r>
            <a:r>
              <a:rPr lang="en-GB" dirty="0"/>
              <a:t>as a byte a byte is often represented as two hex numbers.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Thus, for example</a:t>
            </a:r>
          </a:p>
          <a:p>
            <a:pPr marL="674370" lvl="1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'00000000</a:t>
            </a:r>
            <a:r>
              <a:rPr lang="en-GB" dirty="0"/>
              <a:t>' in binary is 00 in hex, </a:t>
            </a:r>
            <a:endParaRPr lang="en-GB" dirty="0" smtClean="0"/>
          </a:p>
          <a:p>
            <a:pPr marL="674370" lvl="1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'11111111</a:t>
            </a:r>
            <a:r>
              <a:rPr lang="en-GB" dirty="0"/>
              <a:t>' in binary is 'FF' in </a:t>
            </a:r>
            <a:r>
              <a:rPr lang="en-GB" dirty="0" smtClean="0"/>
              <a:t>hex,</a:t>
            </a:r>
          </a:p>
          <a:p>
            <a:pPr marL="674370" lvl="1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'01111111' in binary is ‘7F‘ in hex  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way to see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 numbers are sometimes called base-2 numbers.</a:t>
            </a:r>
          </a:p>
          <a:p>
            <a:r>
              <a:rPr lang="en-US" dirty="0" smtClean="0"/>
              <a:t>decimal number are sometimes called </a:t>
            </a:r>
            <a:r>
              <a:rPr lang="en-US" smtClean="0"/>
              <a:t>base-10 numbers. </a:t>
            </a:r>
            <a:endParaRPr lang="en-US" dirty="0" smtClean="0"/>
          </a:p>
          <a:p>
            <a:r>
              <a:rPr lang="en-US" dirty="0" smtClean="0"/>
              <a:t>so hexadecimal (hex) numbers are just base-16 numbers.</a:t>
            </a:r>
          </a:p>
          <a:p>
            <a:pPr lvl="1"/>
            <a:r>
              <a:rPr lang="en-US" dirty="0" smtClean="0"/>
              <a:t>sometimes written using a 0x prefix.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273850"/>
            <a:ext cx="8227061" cy="114244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converting information to numbers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lot of problem in converting information comes from some part of the information encode in some form and some other part in some other from.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Example: “15 </a:t>
            </a:r>
            <a:r>
              <a:rPr lang="en-GB" dirty="0" err="1"/>
              <a:t>Julliet</a:t>
            </a:r>
            <a:r>
              <a:rPr lang="en-GB" dirty="0"/>
              <a:t> 1923” </a:t>
            </a:r>
            <a:r>
              <a:rPr lang="en-GB" dirty="0" err="1"/>
              <a:t>vs</a:t>
            </a:r>
            <a:r>
              <a:rPr lang="en-GB" dirty="0"/>
              <a:t> “July 17, 1923”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Often such inconsistencies require manual </a:t>
            </a:r>
            <a:r>
              <a:rPr lang="en-GB" dirty="0" smtClean="0"/>
              <a:t>reformatting</a:t>
            </a:r>
            <a:r>
              <a:rPr lang="en-GB" dirty="0"/>
              <a:t>, which is very expensive.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numerizing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>
            <a:normAutofit lnSpcReduction="10000"/>
          </a:bodyPr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the design of every information </a:t>
            </a:r>
            <a:r>
              <a:rPr lang="en-GB" dirty="0" smtClean="0"/>
              <a:t>systems, if possible </a:t>
            </a:r>
            <a:r>
              <a:rPr lang="en-GB" dirty="0"/>
              <a:t>it is a good idea to convert information into something that is directly a number.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There are examples where it is possible directly use a number, such as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colours </a:t>
            </a:r>
            <a:endParaRPr lang="en-GB" dirty="0"/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times and dates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locations.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example: colours on the web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0095" y="1451571"/>
            <a:ext cx="8227061" cy="50804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Colours </a:t>
            </a:r>
            <a:r>
              <a:rPr lang="en-GB" dirty="0"/>
              <a:t>on the world wide web follow the red/green/blue </a:t>
            </a:r>
            <a:r>
              <a:rPr lang="en-GB" dirty="0" smtClean="0"/>
              <a:t>colour </a:t>
            </a:r>
            <a:r>
              <a:rPr lang="en-GB" dirty="0"/>
              <a:t>model.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Each </a:t>
            </a:r>
            <a:r>
              <a:rPr lang="en-GB" dirty="0" smtClean="0"/>
              <a:t>colour </a:t>
            </a:r>
            <a:r>
              <a:rPr lang="en-GB" dirty="0"/>
              <a:t>is given as a number #</a:t>
            </a:r>
            <a:r>
              <a:rPr lang="en-GB" i="1" dirty="0" err="1"/>
              <a:t>rrggbb</a:t>
            </a:r>
            <a:r>
              <a:rPr lang="en-GB" dirty="0"/>
              <a:t>, where </a:t>
            </a:r>
            <a:r>
              <a:rPr lang="en-GB" i="1" dirty="0" err="1"/>
              <a:t>rr</a:t>
            </a:r>
            <a:r>
              <a:rPr lang="en-GB" dirty="0"/>
              <a:t> is the amount of red </a:t>
            </a:r>
            <a:r>
              <a:rPr lang="en-GB" i="1" dirty="0" err="1"/>
              <a:t>gg</a:t>
            </a:r>
            <a:r>
              <a:rPr lang="en-GB" i="1" dirty="0"/>
              <a:t> </a:t>
            </a:r>
            <a:r>
              <a:rPr lang="en-GB" dirty="0"/>
              <a:t>is the amount of green and </a:t>
            </a:r>
            <a:r>
              <a:rPr lang="en-GB" i="1" dirty="0"/>
              <a:t>bb</a:t>
            </a:r>
            <a:r>
              <a:rPr lang="en-GB" dirty="0"/>
              <a:t> in the amount of blue. All these numbers are hex numbers. Example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#FFFFFF white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#00FFFF aqua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way to “</a:t>
            </a:r>
            <a:r>
              <a:rPr lang="en-US" dirty="0" err="1" smtClean="0"/>
              <a:t>numerize</a:t>
            </a:r>
            <a:r>
              <a:rPr lang="en-US" dirty="0" smtClean="0"/>
              <a:t>” recent times in to take the number of seconds since the first of January 1970.</a:t>
            </a:r>
          </a:p>
          <a:p>
            <a:r>
              <a:rPr lang="en-US" dirty="0" smtClean="0"/>
              <a:t>This point in time is called the Unix epoch. </a:t>
            </a:r>
          </a:p>
          <a:p>
            <a:r>
              <a:rPr lang="en-US" dirty="0" smtClean="0"/>
              <a:t>Counting time like this has the advantage that it is straightforward to interpret and to convert it into a representation of time that the user can understand.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numbers</a:t>
            </a:r>
          </a:p>
          <a:p>
            <a:r>
              <a:rPr lang="en-US" dirty="0" smtClean="0"/>
              <a:t>numeric information</a:t>
            </a:r>
          </a:p>
          <a:p>
            <a:r>
              <a:rPr lang="en-US" dirty="0" smtClean="0"/>
              <a:t>character information</a:t>
            </a:r>
          </a:p>
          <a:p>
            <a:r>
              <a:rPr lang="en-US" dirty="0" smtClean="0"/>
              <a:t>the ASCII set</a:t>
            </a:r>
          </a:p>
          <a:p>
            <a:r>
              <a:rPr lang="en-US" dirty="0" smtClean="0"/>
              <a:t>Unicode</a:t>
            </a:r>
          </a:p>
          <a:p>
            <a:r>
              <a:rPr lang="en-US" dirty="0" smtClean="0"/>
              <a:t>encoding</a:t>
            </a:r>
          </a:p>
          <a:p>
            <a:r>
              <a:rPr lang="en-US" dirty="0" smtClean="0"/>
              <a:t>coda</a:t>
            </a:r>
          </a:p>
          <a:p>
            <a:pPr lvl="1"/>
            <a:r>
              <a:rPr lang="en-US" dirty="0" smtClean="0"/>
              <a:t>ligatures </a:t>
            </a:r>
          </a:p>
          <a:p>
            <a:pPr lvl="1"/>
            <a:r>
              <a:rPr lang="en-US" dirty="0" smtClean="0"/>
              <a:t>collations</a:t>
            </a:r>
          </a:p>
          <a:p>
            <a:pPr lvl="1"/>
            <a:r>
              <a:rPr lang="en-US" dirty="0" smtClean="0"/>
              <a:t>transliterations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earth, locations are best given by a longitude / latitude grid system.</a:t>
            </a:r>
          </a:p>
          <a:p>
            <a:r>
              <a:rPr lang="en-US" dirty="0" smtClean="0"/>
              <a:t>This for example, makes a rough calculation possible on how far two points are apart. </a:t>
            </a:r>
            <a:endParaRPr lang="en-US" dirty="0" smtClean="0"/>
          </a:p>
          <a:p>
            <a:r>
              <a:rPr lang="en-US" dirty="0" smtClean="0"/>
              <a:t>It also allows us to refer to a location independently of its current name. Remember, names of locations change.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non-numerical information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>
            <a:normAutofit/>
          </a:bodyPr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lot of information is not numerical by its nature. For example </a:t>
            </a:r>
          </a:p>
          <a:p>
            <a:pPr marL="548640" lvl="1" indent="-548640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name of a person</a:t>
            </a:r>
          </a:p>
          <a:p>
            <a:pPr marL="548640" lvl="1" indent="-548640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title of an expression of a work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information is of a character string nature.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To store character strings in an information system, each character has to be converted to a number.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character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character is an </a:t>
            </a:r>
            <a:r>
              <a:rPr lang="en-GB" dirty="0" smtClean="0"/>
              <a:t>indivisible </a:t>
            </a:r>
            <a:r>
              <a:rPr lang="en-GB" dirty="0"/>
              <a:t>unit of textual information.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Textual information is composed of characters, and nothing else.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characters and computer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0096" y="1209642"/>
            <a:ext cx="8228554" cy="5322426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Computers can not deal with characters directly. They can only deal with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There we need to associate a number with every character that we want to use in an information encoding system.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character set combines characters with number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ASCII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ASCII is an old character set developed in the United States. It is a seven bit </a:t>
            </a:r>
            <a:r>
              <a:rPr lang="en-GB" dirty="0" smtClean="0"/>
              <a:t>character </a:t>
            </a:r>
            <a:r>
              <a:rPr lang="en-GB" dirty="0"/>
              <a:t>set.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hex notation, it goes from '00' to '7F'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Because Anglo-Saxon cultural imperialism, </a:t>
            </a:r>
            <a:r>
              <a:rPr lang="en-GB" dirty="0" smtClean="0"/>
              <a:t>most other character set either include or extend the ASCII character set.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notable characters in ASCII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681038" indent="-681038">
              <a:buNone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 smtClean="0"/>
              <a:t> decimal  hex  </a:t>
            </a:r>
            <a:r>
              <a:rPr lang="en-GB" dirty="0"/>
              <a:t>byte  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  8     8      08      U+0008    backspace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  9     9      09      U+0009    horizontal tab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10     A     0A      U+000A   line feed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13     D     0D      U+000D   carriage return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32     20    20	</a:t>
            </a:r>
            <a:r>
              <a:rPr lang="en-GB" dirty="0" smtClean="0"/>
              <a:t>    U+0020   </a:t>
            </a:r>
            <a:r>
              <a:rPr lang="en-GB" dirty="0"/>
              <a:t>space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127     7F    </a:t>
            </a:r>
            <a:r>
              <a:rPr lang="en-GB" dirty="0" err="1"/>
              <a:t>7F</a:t>
            </a:r>
            <a:r>
              <a:rPr lang="en-GB" dirty="0"/>
              <a:t>      U+007F   delete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UCS / Unicode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UCS is a universal character set.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 is maintained by the International Standards Organization.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Unicode is an industry standard for characters. It is better documented than UCS.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For what we discuss here, UCS and Unicode are the same.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GB" dirty="0"/>
              <a:t>Basic multilingual </a:t>
            </a:r>
            <a:r>
              <a:rPr lang="en-GB" dirty="0" smtClean="0"/>
              <a:t>plane</a:t>
            </a:r>
            <a:r>
              <a:rPr lang="en-GB" dirty="0"/>
              <a:t>	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This is a name for the first </a:t>
            </a:r>
            <a:r>
              <a:rPr lang="en-GB" dirty="0" smtClean="0"/>
              <a:t>65536 </a:t>
            </a:r>
            <a:r>
              <a:rPr lang="en-GB" dirty="0"/>
              <a:t>characters in Unicode.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Each of these characters fits into two bytes and is conveniently represented by four hex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Even for these characters, there are numerous complications associated with them.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err="1"/>
              <a:t>wikipedia</a:t>
            </a:r>
            <a:r>
              <a:rPr lang="en-GB" dirty="0"/>
              <a:t> notation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6"/>
            <a:ext cx="8228554" cy="4796343"/>
          </a:xfrm>
          <a:ln/>
        </p:spPr>
        <p:txBody>
          <a:bodyPr>
            <a:normAutofit fontScale="92500" lnSpcReduction="10000"/>
          </a:bodyPr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Wikipedia denotes every character in the BMP as </a:t>
            </a:r>
            <a:r>
              <a:rPr lang="en-GB" dirty="0" err="1"/>
              <a:t>U+hhhh</a:t>
            </a:r>
            <a:r>
              <a:rPr lang="en-GB" dirty="0"/>
              <a:t> where h is a hex digit 0-F.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We will follow this notation here. </a:t>
            </a:r>
            <a:endParaRPr lang="en-GB" dirty="0" smtClean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This notation is also useful when you try to enter the characters on a computer. 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For example, in MS Windows, you </a:t>
            </a:r>
          </a:p>
          <a:p>
            <a:pPr marL="1081088" lvl="1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press and hold ALT</a:t>
            </a:r>
          </a:p>
          <a:p>
            <a:pPr marL="1081088" lvl="1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press + on the numeric keypad</a:t>
            </a:r>
          </a:p>
          <a:p>
            <a:pPr marL="1081088" lvl="1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enter the hex code</a:t>
            </a:r>
          </a:p>
          <a:p>
            <a:pPr marL="1081088" lvl="1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release ALT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ascii</a:t>
            </a:r>
            <a:r>
              <a:rPr lang="en-US" dirty="0" smtClean="0"/>
              <a:t> and </a:t>
            </a:r>
            <a:r>
              <a:rPr lang="en-US" dirty="0" err="1" smtClean="0"/>
              <a:t>unicode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128 characters of UCS/Unicode are the same as the ones used by ASCII.</a:t>
            </a:r>
          </a:p>
          <a:p>
            <a:r>
              <a:rPr lang="en-US" dirty="0" smtClean="0"/>
              <a:t>So you can think of UCS/Unicode as an extension of ASCII.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seen that databases store records.</a:t>
            </a:r>
          </a:p>
          <a:p>
            <a:r>
              <a:rPr lang="en-US" dirty="0" smtClean="0"/>
              <a:t>Records contain fields, fields have values.</a:t>
            </a:r>
          </a:p>
          <a:p>
            <a:r>
              <a:rPr lang="en-US" dirty="0" smtClean="0"/>
              <a:t>Here we talk about fundamentally, how do we compose those values.</a:t>
            </a:r>
          </a:p>
          <a:p>
            <a:pPr lvl="1"/>
            <a:r>
              <a:rPr lang="en-US" dirty="0" smtClean="0"/>
              <a:t>Numeric values are easy.</a:t>
            </a:r>
          </a:p>
          <a:p>
            <a:pPr lvl="1"/>
            <a:r>
              <a:rPr lang="en-US" dirty="0" smtClean="0"/>
              <a:t>Character values are harder.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67933"/>
            <a:ext cx="8227061" cy="104835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dashes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/>
              <a:t>figure dash 	‒ 	U+2012 to link numbers without a range  	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/>
              <a:t>en dash 	– 	U+2013  to link numbers with a range 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 err="1"/>
              <a:t>em</a:t>
            </a:r>
            <a:r>
              <a:rPr lang="en-GB" dirty="0"/>
              <a:t> dash 	— U+2014 for interjections in a sentence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 smtClean="0"/>
              <a:t>minus sign</a:t>
            </a:r>
            <a:r>
              <a:rPr lang="en-GB" dirty="0"/>
              <a:t>	− 	U+2212 for </a:t>
            </a:r>
            <a:r>
              <a:rPr lang="en-GB" dirty="0" smtClean="0"/>
              <a:t>mathematics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67933"/>
            <a:ext cx="8227061" cy="104835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“smart” quotes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U+201c  “  is the opening double quote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U+201d  ” is the closing 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U+2019 </a:t>
            </a:r>
            <a:r>
              <a:rPr lang="en-GB" dirty="0">
                <a:latin typeface="Courier 10 Pitch" pitchFamily="1" charset="0"/>
                <a:ea typeface="Courier 10 Pitch" pitchFamily="1" charset="0"/>
                <a:cs typeface="Courier 10 Pitch" pitchFamily="1" charset="0"/>
              </a:rPr>
              <a:t>’</a:t>
            </a:r>
            <a:r>
              <a:rPr lang="en-GB" dirty="0">
                <a:ea typeface="Courier 10 Pitch" pitchFamily="1" charset="0"/>
                <a:cs typeface="Courier 10 Pitch" pitchFamily="1" charset="0"/>
              </a:rPr>
              <a:t> is the </a:t>
            </a:r>
            <a:r>
              <a:rPr lang="en-GB" dirty="0" smtClean="0">
                <a:ea typeface="Courier 10 Pitch" pitchFamily="1" charset="0"/>
                <a:cs typeface="Courier 10 Pitch" pitchFamily="1" charset="0"/>
              </a:rPr>
              <a:t>apostrophe</a:t>
            </a:r>
            <a:endParaRPr lang="en-GB" dirty="0">
              <a:ea typeface="Courier 10 Pitch" pitchFamily="1" charset="0"/>
              <a:cs typeface="Courier 10 Pitch" pitchFamily="1" charset="0"/>
            </a:endParaRP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>
                <a:ea typeface="Courier 10 Pitch" pitchFamily="1" charset="0"/>
                <a:cs typeface="Courier 10 Pitch" pitchFamily="1" charset="0"/>
              </a:rPr>
              <a:t>The single quote of the </a:t>
            </a:r>
            <a:r>
              <a:rPr lang="en-GB" dirty="0" smtClean="0">
                <a:ea typeface="Courier 10 Pitch" pitchFamily="1" charset="0"/>
                <a:cs typeface="Courier 10 Pitch" pitchFamily="1" charset="0"/>
              </a:rPr>
              <a:t>ASCII character </a:t>
            </a:r>
            <a:r>
              <a:rPr lang="en-GB" dirty="0">
                <a:ea typeface="Courier 10 Pitch" pitchFamily="1" charset="0"/>
                <a:cs typeface="Courier 10 Pitch" pitchFamily="1" charset="0"/>
              </a:rPr>
              <a:t>set is considered to be of mixed usage, it should be avoided when a specific use can be done. 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>
                <a:ea typeface="Courier 10 Pitch" pitchFamily="1" charset="0"/>
                <a:cs typeface="Courier 10 Pitch" pitchFamily="1" charset="0"/>
              </a:rPr>
              <a:t>Similarly, the double quote of the </a:t>
            </a:r>
            <a:r>
              <a:rPr lang="en-GB" dirty="0" smtClean="0">
                <a:ea typeface="Courier 10 Pitch" pitchFamily="1" charset="0"/>
                <a:cs typeface="Courier 10 Pitch" pitchFamily="1" charset="0"/>
              </a:rPr>
              <a:t>ASCII </a:t>
            </a:r>
            <a:r>
              <a:rPr lang="en-GB" dirty="0">
                <a:ea typeface="Courier 10 Pitch" pitchFamily="1" charset="0"/>
                <a:cs typeface="Courier 10 Pitch" pitchFamily="1" charset="0"/>
              </a:rPr>
              <a:t>character set is imprecise.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spaces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non-breaking space, U+00A0 is used when you want to avoid a </a:t>
            </a:r>
            <a:r>
              <a:rPr lang="en-GB" dirty="0" smtClean="0"/>
              <a:t>line break </a:t>
            </a:r>
            <a:r>
              <a:rPr lang="en-GB" dirty="0"/>
              <a:t>between the two spaced items. For </a:t>
            </a:r>
            <a:r>
              <a:rPr lang="en-GB" dirty="0" smtClean="0"/>
              <a:t>example </a:t>
            </a:r>
            <a:r>
              <a:rPr lang="en-GB" dirty="0"/>
              <a:t>in hyperlink text, it is good practice to replace spaces with non-breaking spaces as to avoid there appearing to be two links.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whitespace collapsing contents, it can also be use to add extra space.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67934"/>
            <a:ext cx="8228554" cy="105003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in foreign </a:t>
            </a:r>
            <a:r>
              <a:rPr lang="en-GB" dirty="0"/>
              <a:t>languages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621841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Everything becomes difficult. 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As an example consider the characters 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o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ő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ö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latter two can be considered o with </a:t>
            </a:r>
            <a:r>
              <a:rPr lang="en-GB" dirty="0" err="1"/>
              <a:t>diarcitics</a:t>
            </a:r>
            <a:r>
              <a:rPr lang="en-GB" dirty="0"/>
              <a:t> or as separate characters.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most problematic: encoding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One issue is how to map characters to numbers. 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This is complicated for languages other than English.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But assume UCS/Unicode has solved this.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But this is not the main problem that we have when </a:t>
            </a:r>
            <a:r>
              <a:rPr lang="en-GB" dirty="0" smtClean="0"/>
              <a:t>working with </a:t>
            </a:r>
            <a:r>
              <a:rPr lang="en-GB" dirty="0" smtClean="0"/>
              <a:t>non-ASCII character data.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encoding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The encoding determines how the numbers of each character should be put into bytes.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have a character set that is has one byte for each character, you have no encoding issue.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 But then you are limited to 256 characters in your character set.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fixed-length encoding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have a fixed length encoding, all characters take the same number of bytes.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Say for the basic-multilingual plane of unicode, you need two bytes for each character, and then you are limited to that.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are writing only ASCII, it appears a waste.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variable length encoding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The most widely used scheme to encode Unicode is a variable length scheme, called UTF-8.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 smtClean="0"/>
              <a:t>It </a:t>
            </a:r>
            <a:r>
              <a:rPr lang="en-GB" dirty="0"/>
              <a:t>is important to understand that the encoding needs to known and correct.</a:t>
            </a:r>
          </a:p>
          <a:p>
            <a:pPr marL="684213" indent="-682625"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bascis</a:t>
            </a:r>
            <a:r>
              <a:rPr lang="en-US" dirty="0" smtClean="0"/>
              <a:t> of UTF-8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ASCII character, represented as a byte, starts with a zero. </a:t>
            </a:r>
          </a:p>
          <a:p>
            <a:r>
              <a:rPr lang="en-US" dirty="0" smtClean="0"/>
              <a:t>Characters that are beyond ASCII require two or three bytes to be complete.</a:t>
            </a:r>
          </a:p>
          <a:p>
            <a:r>
              <a:rPr lang="en-US" dirty="0" smtClean="0"/>
              <a:t>The first byte will tell you how many bytes are coming to make the character complete.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byte shapes in UTF-8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0??????       ASCII</a:t>
            </a:r>
          </a:p>
          <a:p>
            <a:r>
              <a:rPr lang="en-US" dirty="0" smtClean="0"/>
              <a:t>110????      first octet of two-byte character </a:t>
            </a:r>
          </a:p>
          <a:p>
            <a:r>
              <a:rPr lang="en-US" dirty="0" smtClean="0"/>
              <a:t>1110????     first byte of </a:t>
            </a:r>
            <a:r>
              <a:rPr lang="en-US" dirty="0" smtClean="0"/>
              <a:t>three-byte</a:t>
            </a:r>
            <a:r>
              <a:rPr lang="en-US" dirty="0" smtClean="0"/>
              <a:t> </a:t>
            </a:r>
            <a:r>
              <a:rPr lang="en-US" dirty="0" smtClean="0"/>
              <a:t>character </a:t>
            </a:r>
          </a:p>
          <a:p>
            <a:r>
              <a:rPr lang="en-US" dirty="0" smtClean="0"/>
              <a:t>11110???     first octet of </a:t>
            </a:r>
            <a:r>
              <a:rPr lang="en-US" dirty="0" smtClean="0"/>
              <a:t>four</a:t>
            </a:r>
            <a:r>
              <a:rPr lang="en-US" dirty="0" smtClean="0"/>
              <a:t>-</a:t>
            </a:r>
            <a:r>
              <a:rPr lang="en-US" dirty="0" smtClean="0"/>
              <a:t>byte </a:t>
            </a:r>
            <a:r>
              <a:rPr lang="en-US" dirty="0" smtClean="0"/>
              <a:t>character</a:t>
            </a:r>
          </a:p>
          <a:p>
            <a:r>
              <a:rPr lang="en-US" dirty="0" smtClean="0"/>
              <a:t>10???????    byte that is not the first </a:t>
            </a:r>
            <a:r>
              <a:rPr lang="en-US" dirty="0" smtClean="0"/>
              <a:t>byte</a:t>
            </a:r>
          </a:p>
          <a:p>
            <a:r>
              <a:rPr lang="en-US" dirty="0" smtClean="0"/>
              <a:t>as you can see, there ar</a:t>
            </a:r>
            <a:r>
              <a:rPr lang="en-US" dirty="0" smtClean="0"/>
              <a:t>e sequences of bytes that are not valid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The library textbooks are hopelessly short and confused about this topic.</a:t>
            </a:r>
          </a:p>
          <a:p>
            <a:r>
              <a:rPr lang="en-US" dirty="0" smtClean="0"/>
              <a:t>I have most of what I have here from my own experience.</a:t>
            </a:r>
          </a:p>
          <a:p>
            <a:r>
              <a:rPr lang="en-US" dirty="0" smtClean="0"/>
              <a:t>I recommend Wikipedia, it has fascinating articles about these topics. 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hex range to UTF-8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0000 to 007F      0???????</a:t>
            </a:r>
          </a:p>
          <a:p>
            <a:r>
              <a:rPr lang="en-US" dirty="0" smtClean="0"/>
              <a:t>0080 to 07FF      110????? 10??????</a:t>
            </a:r>
          </a:p>
          <a:p>
            <a:r>
              <a:rPr lang="en-US" dirty="0" smtClean="0"/>
              <a:t>0800 to FFFF       1110???? 10?????? 10??????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5567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ligature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5567" cy="4522718"/>
          </a:xfrm>
          <a:ln/>
        </p:spPr>
        <p:txBody>
          <a:bodyPr/>
          <a:lstStyle/>
          <a:p>
            <a:pPr marL="274320" indent="-274320">
              <a:spcBef>
                <a:spcPts val="1800"/>
              </a:spcBef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In fine traditional typography, certain characters appear to be linked to each other.</a:t>
            </a:r>
          </a:p>
          <a:p>
            <a:pPr marL="274320" indent="-274320">
              <a:spcBef>
                <a:spcPts val="1800"/>
              </a:spcBef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The most command examples in English usage are </a:t>
            </a:r>
            <a:r>
              <a:rPr lang="en-GB" dirty="0" err="1"/>
              <a:t>fi</a:t>
            </a:r>
            <a:r>
              <a:rPr lang="en-GB" dirty="0"/>
              <a:t>, ff, fl, </a:t>
            </a:r>
            <a:r>
              <a:rPr lang="en-GB" dirty="0" err="1"/>
              <a:t>ffi</a:t>
            </a:r>
            <a:r>
              <a:rPr lang="en-GB" dirty="0"/>
              <a:t>, </a:t>
            </a:r>
            <a:r>
              <a:rPr lang="en-GB" dirty="0" err="1" smtClean="0"/>
              <a:t>ffl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5567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ligatures growing up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5567" cy="452271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In certain cases, ligatures have become so common that they have become characters of their own.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A prominent </a:t>
            </a:r>
            <a:r>
              <a:rPr lang="en-GB" dirty="0" smtClean="0"/>
              <a:t>example </a:t>
            </a:r>
            <a:r>
              <a:rPr lang="en-GB" dirty="0"/>
              <a:t>is the German </a:t>
            </a:r>
            <a:r>
              <a:rPr lang="en-GB" dirty="0" err="1"/>
              <a:t>sz</a:t>
            </a:r>
            <a:r>
              <a:rPr lang="en-GB" dirty="0"/>
              <a:t> ligature the </a:t>
            </a:r>
            <a:r>
              <a:rPr lang="en-GB" dirty="0" err="1"/>
              <a:t>esszet</a:t>
            </a:r>
            <a:r>
              <a:rPr lang="en-GB" dirty="0"/>
              <a:t>. It looks a bit like a beta because it is derived from the </a:t>
            </a:r>
            <a:r>
              <a:rPr lang="en-GB" dirty="0" err="1"/>
              <a:t>fraktur</a:t>
            </a:r>
            <a:r>
              <a:rPr lang="en-GB" dirty="0"/>
              <a:t> font of the characters</a:t>
            </a:r>
            <a:r>
              <a:rPr lang="en-GB" dirty="0" smtClean="0"/>
              <a:t>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 smtClean="0"/>
              <a:t>Another example, apparently, is &amp;.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5567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collations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5567" cy="452271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Collations are topic that is related to characters.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A collation is a sorting order of character strings.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You may think this is trivial, just follow the alphabetic order.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But in many languages, diacritics come to complicate matters.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example German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5047" y="1451571"/>
            <a:ext cx="8601901" cy="5322426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Here are the extra letter of German: Ä/ä, Ö/ö, Ü/ü, ß 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In German, there are two collations.</a:t>
            </a:r>
          </a:p>
          <a:p>
            <a:pPr marL="1084263" lvl="1" indent="-625475">
              <a:spcAft>
                <a:spcPts val="1425"/>
              </a:spcAft>
              <a:buFont typeface="Times New Roman" pitchFamily="16" charset="0"/>
              <a:buChar char="–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3200"/>
              <a:t>DIN 5007-1 “dictionary collation” treats umlauted characters as if they did not have them, and ß as s. </a:t>
            </a:r>
          </a:p>
          <a:p>
            <a:pPr marL="1084263" lvl="1" indent="-625475">
              <a:spcAft>
                <a:spcPts val="1425"/>
              </a:spcAft>
              <a:buFont typeface="Times New Roman" pitchFamily="16" charset="0"/>
              <a:buChar char="–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3200"/>
              <a:t>DIN 5007-2 “phonebook collation” treats umlauted as letter and e (ex. ä --&gt; ae), and ß as ss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body"/>
          </p:nvPr>
        </p:nvSpPr>
        <p:spPr>
          <a:xfrm>
            <a:off x="456976" y="1604457"/>
            <a:ext cx="8225567" cy="4522718"/>
          </a:xfrm>
          <a:ln/>
        </p:spPr>
        <p:txBody>
          <a:bodyPr tIns="28080" anchor="t">
            <a:normAutofit fontScale="92500" lnSpcReduction="10000"/>
          </a:bodyPr>
          <a:lstStyle/>
          <a:p>
            <a:pPr marL="274320" indent="-274320" algn="l">
              <a:spcAft>
                <a:spcPts val="1425"/>
              </a:spcAft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3200" dirty="0"/>
              <a:t>When non-English characters are supposed to be entered in a system used by English speaking people, a transliteration might be used.</a:t>
            </a:r>
          </a:p>
          <a:p>
            <a:pPr marL="274320" indent="-274320" algn="l">
              <a:spcAft>
                <a:spcPts val="1425"/>
              </a:spcAft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3200" dirty="0"/>
              <a:t>This can also be the case if the original script may not be commonly understood. An example are Japanese road sign. </a:t>
            </a:r>
          </a:p>
          <a:p>
            <a:pPr marL="274320" indent="-274320" algn="l">
              <a:spcAft>
                <a:spcPts val="1425"/>
              </a:spcAft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3200" dirty="0"/>
              <a:t>Wikipedia lists 20 different ways to do that for Russian, say</a:t>
            </a:r>
            <a:r>
              <a:rPr lang="en-GB" sz="3200" dirty="0" smtClean="0"/>
              <a:t>. Library of Congress scheme is apparently the most widely used.</a:t>
            </a:r>
            <a:endParaRPr lang="en-GB" sz="3200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456976" y="320892"/>
            <a:ext cx="8225567" cy="1044997"/>
          </a:xfrm>
          <a:ln/>
        </p:spPr>
        <p:txBody>
          <a:bodyPr tIns="0" anchor="ctr"/>
          <a:lstStyle/>
          <a:p>
            <a:pPr marL="0" indent="0" algn="ctr">
              <a:spcAft>
                <a:spcPct val="0"/>
              </a:spcAft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dirty="0"/>
              <a:t>transliterations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http://openlib.org/home/krichel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327025" y="3886200"/>
            <a:ext cx="8240713" cy="17526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/>
              <a:t>Thank you for your attention!</a:t>
            </a:r>
          </a:p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/>
          </a:p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/>
              <a:t>Please switch off machines b4 leaving!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 animBg="1" autoUpdateAnimBg="0"/>
      <p:bldP spid="32461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all gone to a number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all modern information system, information is stored to be treated on a computer.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computer can only deal with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As a consequence all information has to be converted into a number.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It's a huge job. </a:t>
            </a:r>
            <a:endParaRPr lang="en-GB" dirty="0" smtClean="0"/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Let’s look at the ground, numbers.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computers process codes that is a sequence or zeros and ones.</a:t>
            </a:r>
          </a:p>
          <a:p>
            <a:r>
              <a:rPr lang="en-US" dirty="0" smtClean="0"/>
              <a:t>Such code is called binary. </a:t>
            </a:r>
          </a:p>
          <a:p>
            <a:r>
              <a:rPr lang="en-US" dirty="0" smtClean="0"/>
              <a:t>All digital information is somewhere written out as sequences of on/off binary signals.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and digital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Binary numbers can be converted to normal “decimal” numbers</a:t>
            </a:r>
          </a:p>
          <a:p>
            <a:pPr lvl="1"/>
            <a:r>
              <a:rPr lang="en-US" dirty="0" smtClean="0"/>
              <a:t>0 		0</a:t>
            </a:r>
          </a:p>
          <a:p>
            <a:pPr lvl="1"/>
            <a:r>
              <a:rPr lang="en-US" dirty="0" smtClean="0"/>
              <a:t>1		1</a:t>
            </a:r>
          </a:p>
          <a:p>
            <a:pPr lvl="1"/>
            <a:r>
              <a:rPr lang="en-US" dirty="0" smtClean="0"/>
              <a:t>10		2</a:t>
            </a:r>
          </a:p>
          <a:p>
            <a:pPr lvl="1"/>
            <a:r>
              <a:rPr lang="en-US" dirty="0" smtClean="0"/>
              <a:t>11		3</a:t>
            </a:r>
          </a:p>
          <a:p>
            <a:pPr lvl="1"/>
            <a:r>
              <a:rPr lang="en-US" dirty="0" smtClean="0"/>
              <a:t>100		4</a:t>
            </a:r>
          </a:p>
          <a:p>
            <a:pPr lvl="1"/>
            <a:r>
              <a:rPr lang="en-US" dirty="0" smtClean="0"/>
              <a:t>101		5</a:t>
            </a:r>
          </a:p>
          <a:p>
            <a:r>
              <a:rPr lang="en-US" dirty="0" smtClean="0"/>
              <a:t>etc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 bit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bit is the elementary unit of information.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 takes a binary value. We can label it true/false, black/white, +/-, etc.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Every piece of information in all modern information storage systems has to be reduced to a sequence of bits.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We will denote them 0/1 here.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2 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say that an piece of data is three bits long, we know it can hold 2 to the power 2 different numbers. </a:t>
            </a:r>
          </a:p>
          <a:p>
            <a:r>
              <a:rPr lang="en-US" dirty="0" smtClean="0"/>
              <a:t>In binary, they are </a:t>
            </a:r>
            <a:r>
              <a:rPr lang="en-US" dirty="0" smtClean="0"/>
              <a:t>00</a:t>
            </a:r>
            <a:r>
              <a:rPr lang="en-US" dirty="0" smtClean="0"/>
              <a:t>, </a:t>
            </a:r>
            <a:r>
              <a:rPr lang="en-US" dirty="0" smtClean="0"/>
              <a:t>01</a:t>
            </a:r>
            <a:r>
              <a:rPr lang="en-US" dirty="0" smtClean="0"/>
              <a:t>, 10, 11.</a:t>
            </a:r>
          </a:p>
          <a:p>
            <a:r>
              <a:rPr lang="en-US" dirty="0" smtClean="0"/>
              <a:t>In decimal, they are 0, 1, 2, 3.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ppt4.tmp</Template>
  <TotalTime>603</TotalTime>
  <Words>2041</Words>
  <Application>Microsoft Office PowerPoint</Application>
  <PresentationFormat>On-screen Show (4:3)</PresentationFormat>
  <Paragraphs>264</Paragraphs>
  <Slides>46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LIS512 lecture 3  numbers and characters</vt:lpstr>
      <vt:lpstr>structure</vt:lpstr>
      <vt:lpstr>introduction</vt:lpstr>
      <vt:lpstr>literature</vt:lpstr>
      <vt:lpstr>all gone to a number</vt:lpstr>
      <vt:lpstr>binary code</vt:lpstr>
      <vt:lpstr>binary and digital numbers</vt:lpstr>
      <vt:lpstr>a bit</vt:lpstr>
      <vt:lpstr>example: 2 bits</vt:lpstr>
      <vt:lpstr>byte</vt:lpstr>
      <vt:lpstr>hex numbers</vt:lpstr>
      <vt:lpstr>one hex number</vt:lpstr>
      <vt:lpstr>same in decimal number</vt:lpstr>
      <vt:lpstr>bytes and hex numbers</vt:lpstr>
      <vt:lpstr>another way to see this…</vt:lpstr>
      <vt:lpstr>converting information to numbers</vt:lpstr>
      <vt:lpstr>numerizing</vt:lpstr>
      <vt:lpstr>example: colours on the web</vt:lpstr>
      <vt:lpstr>example: times</vt:lpstr>
      <vt:lpstr>example: location</vt:lpstr>
      <vt:lpstr>non-numerical information</vt:lpstr>
      <vt:lpstr>character</vt:lpstr>
      <vt:lpstr>characters and computer</vt:lpstr>
      <vt:lpstr>ASCII</vt:lpstr>
      <vt:lpstr>notable characters in ASCII</vt:lpstr>
      <vt:lpstr>UCS / Unicode</vt:lpstr>
      <vt:lpstr>Basic multilingual plane </vt:lpstr>
      <vt:lpstr>wikipedia notation</vt:lpstr>
      <vt:lpstr>ascii and unicode</vt:lpstr>
      <vt:lpstr>dashes</vt:lpstr>
      <vt:lpstr>“smart” quotes</vt:lpstr>
      <vt:lpstr>spaces</vt:lpstr>
      <vt:lpstr>in foreign languages</vt:lpstr>
      <vt:lpstr>most problematic: encoding</vt:lpstr>
      <vt:lpstr>encoding</vt:lpstr>
      <vt:lpstr>fixed-length encoding</vt:lpstr>
      <vt:lpstr>variable length encoding</vt:lpstr>
      <vt:lpstr>bascis of UTF-8</vt:lpstr>
      <vt:lpstr>byte shapes in UTF-8 encoding</vt:lpstr>
      <vt:lpstr>hex range to UTF-8</vt:lpstr>
      <vt:lpstr>ligature</vt:lpstr>
      <vt:lpstr>ligatures growing up</vt:lpstr>
      <vt:lpstr>collations</vt:lpstr>
      <vt:lpstr>example German</vt:lpstr>
      <vt:lpstr>transliterations</vt:lpstr>
      <vt:lpstr>http://openlib.org/home/krichel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LIS512 lecture 2  relational databases</dc:title>
  <dc:creator>student</dc:creator>
  <cp:lastModifiedBy>tkrichel</cp:lastModifiedBy>
  <cp:revision>70</cp:revision>
  <dcterms:created xsi:type="dcterms:W3CDTF">2010-02-03T17:21:20Z</dcterms:created>
  <dcterms:modified xsi:type="dcterms:W3CDTF">2010-10-06T23:01:40Z</dcterms:modified>
</cp:coreProperties>
</file>