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67" r:id="rId3"/>
    <p:sldId id="330" r:id="rId4"/>
    <p:sldId id="317" r:id="rId5"/>
    <p:sldId id="329" r:id="rId6"/>
    <p:sldId id="288" r:id="rId7"/>
    <p:sldId id="331" r:id="rId8"/>
    <p:sldId id="289" r:id="rId9"/>
    <p:sldId id="334" r:id="rId10"/>
    <p:sldId id="335" r:id="rId11"/>
    <p:sldId id="336" r:id="rId12"/>
    <p:sldId id="338" r:id="rId13"/>
    <p:sldId id="337" r:id="rId14"/>
    <p:sldId id="300" r:id="rId15"/>
    <p:sldId id="311" r:id="rId16"/>
    <p:sldId id="342" r:id="rId17"/>
    <p:sldId id="343" r:id="rId18"/>
    <p:sldId id="301" r:id="rId19"/>
    <p:sldId id="319" r:id="rId20"/>
    <p:sldId id="320" r:id="rId21"/>
    <p:sldId id="318" r:id="rId22"/>
    <p:sldId id="316" r:id="rId23"/>
    <p:sldId id="315" r:id="rId24"/>
    <p:sldId id="345" r:id="rId25"/>
    <p:sldId id="308" r:id="rId26"/>
    <p:sldId id="310" r:id="rId27"/>
    <p:sldId id="309" r:id="rId28"/>
    <p:sldId id="340" r:id="rId29"/>
    <p:sldId id="306" r:id="rId30"/>
    <p:sldId id="344" r:id="rId31"/>
    <p:sldId id="339" r:id="rId32"/>
    <p:sldId id="290" r:id="rId33"/>
    <p:sldId id="341" r:id="rId34"/>
    <p:sldId id="321" r:id="rId35"/>
    <p:sldId id="332" r:id="rId36"/>
    <p:sldId id="323" r:id="rId37"/>
    <p:sldId id="313" r:id="rId38"/>
    <p:sldId id="312" r:id="rId39"/>
    <p:sldId id="305" r:id="rId40"/>
    <p:sldId id="304" r:id="rId41"/>
    <p:sldId id="303" r:id="rId42"/>
    <p:sldId id="302"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5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5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4C0F5-7E85-4E37-8361-3C0E58BA3E81}" type="datetimeFigureOut">
              <a:rPr lang="en-US" smtClean="0"/>
              <a:pPr/>
              <a:t>10/20/2010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81ACBF-EAA7-447A-B0BE-39A2354412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6FBA107-ABC2-4ECC-B1BA-BA5EEE0C60BA}" type="slidenum">
              <a:rPr lang="en-GB"/>
              <a:pPr/>
              <a:t>2</a:t>
            </a:fld>
            <a:endParaRPr lang="en-GB"/>
          </a:p>
        </p:txBody>
      </p:sp>
      <p:sp>
        <p:nvSpPr>
          <p:cNvPr id="4096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0962" name="Rectangle 2"/>
          <p:cNvSpPr txBox="1">
            <a:spLocks noGrp="1" noChangeArrowheads="1"/>
          </p:cNvSpPr>
          <p:nvPr>
            <p:ph type="body" idx="1"/>
          </p:nvPr>
        </p:nvSpPr>
        <p:spPr bwMode="auto">
          <a:xfrm>
            <a:off x="686360" y="4342535"/>
            <a:ext cx="5486681" cy="40322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B2FBE-63AB-423E-9358-4383241DBD97}" type="datetimeFigureOut">
              <a:rPr lang="en-US" smtClean="0"/>
              <a:pPr/>
              <a:t>10/20/2010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E0364-3D2D-41B3-905D-F8A952A9C9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lis512 lecture 4</a:t>
            </a:r>
            <a:endParaRPr lang="en-US" dirty="0"/>
          </a:p>
        </p:txBody>
      </p:sp>
      <p:sp>
        <p:nvSpPr>
          <p:cNvPr id="3" name="Subtitle 2"/>
          <p:cNvSpPr>
            <a:spLocks noGrp="1"/>
          </p:cNvSpPr>
          <p:nvPr>
            <p:ph type="subTitle" idx="1"/>
          </p:nvPr>
        </p:nvSpPr>
        <p:spPr/>
        <p:txBody>
          <a:bodyPr/>
          <a:lstStyle/>
          <a:p>
            <a:r>
              <a:rPr lang="en-US" dirty="0" smtClean="0"/>
              <a:t>the MARC format structure, leader, directory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sub-classification of boring bytes  </a:t>
            </a:r>
            <a:endParaRPr lang="en-US" dirty="0"/>
          </a:p>
        </p:txBody>
      </p:sp>
      <p:sp>
        <p:nvSpPr>
          <p:cNvPr id="3" name="Content Placeholder 2"/>
          <p:cNvSpPr>
            <a:spLocks noGrp="1"/>
          </p:cNvSpPr>
          <p:nvPr>
            <p:ph idx="1"/>
          </p:nvPr>
        </p:nvSpPr>
        <p:spPr/>
        <p:txBody>
          <a:bodyPr/>
          <a:lstStyle/>
          <a:p>
            <a:r>
              <a:rPr lang="en-US" dirty="0" smtClean="0"/>
              <a:t>Boring bytes can be classified as fixed boring bytes and variable boring bytes. </a:t>
            </a:r>
          </a:p>
          <a:p>
            <a:r>
              <a:rPr lang="en-US" dirty="0" smtClean="0"/>
              <a:t>Fixed boring bytes always contain the same value for any MARC record.</a:t>
            </a:r>
          </a:p>
          <a:p>
            <a:r>
              <a:rPr lang="en-US" dirty="0" smtClean="0"/>
              <a:t>Variable boring bytes contain potentially different values for every MARC record. </a:t>
            </a:r>
          </a:p>
          <a:p>
            <a:r>
              <a:rPr lang="en-US" dirty="0" smtClean="0"/>
              <a:t>I write “leader/</a:t>
            </a:r>
            <a:r>
              <a:rPr lang="en-US" i="1" dirty="0" smtClean="0"/>
              <a:t>??</a:t>
            </a:r>
            <a:r>
              <a:rPr lang="en-US" dirty="0" smtClean="0"/>
              <a:t>” when I want to refer to the byte </a:t>
            </a:r>
            <a:r>
              <a:rPr lang="en-US" i="1" dirty="0" smtClean="0"/>
              <a:t>?? </a:t>
            </a:r>
            <a:r>
              <a:rPr lang="en-US" dirty="0" smtClean="0"/>
              <a:t> in the leader.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boring byte positions</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r>
              <a:rPr lang="en-US" dirty="0" smtClean="0"/>
              <a:t>Here are all fixed boring bytes</a:t>
            </a:r>
          </a:p>
          <a:p>
            <a:pPr lvl="1"/>
            <a:r>
              <a:rPr lang="en-US" dirty="0" smtClean="0"/>
              <a:t>leader/10 always contains ‘2’</a:t>
            </a:r>
          </a:p>
          <a:p>
            <a:pPr lvl="1"/>
            <a:r>
              <a:rPr lang="en-US" dirty="0" smtClean="0"/>
              <a:t>leader/11 always contains ‘2’</a:t>
            </a:r>
          </a:p>
          <a:p>
            <a:pPr lvl="1"/>
            <a:r>
              <a:rPr lang="en-US" dirty="0" smtClean="0"/>
              <a:t>leader/20 always contains ‘4’</a:t>
            </a:r>
          </a:p>
          <a:p>
            <a:pPr lvl="1"/>
            <a:r>
              <a:rPr lang="en-US" dirty="0" smtClean="0"/>
              <a:t>leader/21 always contains ‘5’</a:t>
            </a:r>
          </a:p>
          <a:p>
            <a:pPr lvl="1"/>
            <a:r>
              <a:rPr lang="en-US" dirty="0" smtClean="0"/>
              <a:t>leader/22 always contains ‘0’</a:t>
            </a:r>
          </a:p>
          <a:p>
            <a:pPr lvl="1"/>
            <a:r>
              <a:rPr lang="en-US" dirty="0" smtClean="0"/>
              <a:t>leader/23 always contains ‘0’</a:t>
            </a:r>
          </a:p>
          <a:p>
            <a:r>
              <a:rPr lang="en-US" dirty="0" smtClean="0"/>
              <a:t>Here is an example with fixed boring bytes underlined: “</a:t>
            </a:r>
            <a:r>
              <a:rPr lang="en-US" dirty="0" smtClean="0"/>
              <a:t>01178cam a</a:t>
            </a:r>
            <a:r>
              <a:rPr lang="en-US" u="sng" dirty="0" smtClean="0"/>
              <a:t>22</a:t>
            </a:r>
            <a:r>
              <a:rPr lang="en-US" dirty="0" smtClean="0"/>
              <a:t>00313 a </a:t>
            </a:r>
            <a:r>
              <a:rPr lang="en-US" u="sng" dirty="0" smtClean="0"/>
              <a:t>4500</a:t>
            </a:r>
            <a:r>
              <a:rPr lang="en-US"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boring bytes</a:t>
            </a:r>
            <a:endParaRPr lang="en-US" dirty="0"/>
          </a:p>
        </p:txBody>
      </p:sp>
      <p:sp>
        <p:nvSpPr>
          <p:cNvPr id="3" name="Content Placeholder 2"/>
          <p:cNvSpPr>
            <a:spLocks noGrp="1"/>
          </p:cNvSpPr>
          <p:nvPr>
            <p:ph idx="1"/>
          </p:nvPr>
        </p:nvSpPr>
        <p:spPr/>
        <p:txBody>
          <a:bodyPr/>
          <a:lstStyle/>
          <a:p>
            <a:r>
              <a:rPr lang="en-US" dirty="0" smtClean="0"/>
              <a:t>For  fixed boring bytes, we need to be able to see where they are. </a:t>
            </a:r>
          </a:p>
          <a:p>
            <a:r>
              <a:rPr lang="en-US" dirty="0" smtClean="0"/>
              <a:t>We do not really need to know what they mean since we can’t change them anyway.</a:t>
            </a:r>
          </a:p>
          <a:p>
            <a:r>
              <a:rPr lang="en-US" dirty="0" smtClean="0"/>
              <a:t>For the curious, I have explanations in the appendix.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boring bytes</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These bytes contains length data about the record. </a:t>
            </a:r>
          </a:p>
          <a:p>
            <a:r>
              <a:rPr lang="en-US" dirty="0" smtClean="0"/>
              <a:t>Of course, for most records you will find different values.</a:t>
            </a:r>
          </a:p>
          <a:p>
            <a:r>
              <a:rPr lang="en-US" dirty="0" smtClean="0"/>
              <a:t>But the values hardly contain any useful information.</a:t>
            </a:r>
          </a:p>
          <a:p>
            <a:r>
              <a:rPr lang="en-US" dirty="0" smtClean="0"/>
              <a:t>The boring positions are 00–04 and 12–16.</a:t>
            </a:r>
          </a:p>
          <a:p>
            <a:r>
              <a:rPr lang="en-US" dirty="0" smtClean="0"/>
              <a:t>Both are 5 positions long and we study them in turn.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positions 00–04</a:t>
            </a:r>
            <a:endParaRPr lang="en-US" dirty="0"/>
          </a:p>
        </p:txBody>
      </p:sp>
      <p:sp>
        <p:nvSpPr>
          <p:cNvPr id="3" name="Content Placeholder 2"/>
          <p:cNvSpPr>
            <a:spLocks noGrp="1"/>
          </p:cNvSpPr>
          <p:nvPr>
            <p:ph idx="1"/>
          </p:nvPr>
        </p:nvSpPr>
        <p:spPr/>
        <p:txBody>
          <a:bodyPr/>
          <a:lstStyle/>
          <a:p>
            <a:r>
              <a:rPr lang="en-US" dirty="0" smtClean="0"/>
              <a:t>At that position, there appears the length of the </a:t>
            </a:r>
            <a:r>
              <a:rPr lang="en-US" dirty="0" smtClean="0"/>
              <a:t>entire MARC record</a:t>
            </a:r>
            <a:r>
              <a:rPr lang="en-US" dirty="0" smtClean="0"/>
              <a:t>. </a:t>
            </a:r>
          </a:p>
          <a:p>
            <a:r>
              <a:rPr lang="en-US" dirty="0" smtClean="0"/>
              <a:t>This is the number of bytes, not the number of characters!</a:t>
            </a:r>
          </a:p>
          <a:p>
            <a:r>
              <a:rPr lang="en-US" dirty="0" smtClean="0"/>
              <a:t>There are 5 numerical characters. The number is right justified and unused characters contain zeros, as in say “00234”</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positions 12–16</a:t>
            </a:r>
            <a:endParaRPr lang="en-US" dirty="0"/>
          </a:p>
        </p:txBody>
      </p:sp>
      <p:sp>
        <p:nvSpPr>
          <p:cNvPr id="3" name="Content Placeholder 2"/>
          <p:cNvSpPr>
            <a:spLocks noGrp="1"/>
          </p:cNvSpPr>
          <p:nvPr>
            <p:ph idx="1"/>
          </p:nvPr>
        </p:nvSpPr>
        <p:spPr/>
        <p:txBody>
          <a:bodyPr>
            <a:normAutofit/>
          </a:bodyPr>
          <a:lstStyle/>
          <a:p>
            <a:r>
              <a:rPr lang="en-US" dirty="0" smtClean="0"/>
              <a:t>This contains the position of the start of the data, after the leader and the directory. </a:t>
            </a:r>
          </a:p>
          <a:p>
            <a:r>
              <a:rPr lang="en-US" dirty="0" smtClean="0"/>
              <a:t>This is contains the length </a:t>
            </a:r>
            <a:r>
              <a:rPr lang="en-US" dirty="0" smtClean="0"/>
              <a:t>of </a:t>
            </a:r>
            <a:r>
              <a:rPr lang="en-US" dirty="0" smtClean="0"/>
              <a:t>the leader plus the length of the </a:t>
            </a:r>
            <a:r>
              <a:rPr lang="en-US" dirty="0" smtClean="0"/>
              <a:t>directory, plus 1.</a:t>
            </a:r>
            <a:endParaRPr lang="en-US" dirty="0" smtClean="0"/>
          </a:p>
          <a:p>
            <a:r>
              <a:rPr lang="en-US" dirty="0" smtClean="0"/>
              <a:t>It is encoded like positions </a:t>
            </a:r>
            <a:r>
              <a:rPr lang="en-US" dirty="0" smtClean="0"/>
              <a:t>00–04</a:t>
            </a:r>
            <a:r>
              <a:rPr lang="en-US" dirty="0" smtClean="0"/>
              <a:t>. </a:t>
            </a:r>
          </a:p>
          <a:p>
            <a:r>
              <a:rPr lang="en-US" dirty="0" smtClean="0"/>
              <a:t>The number should be much smaller than the number encountered at 00–04. If you subtract one, you should find a multiple of 12.</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finished with boredom</a:t>
            </a:r>
            <a:endParaRPr lang="en-US" dirty="0"/>
          </a:p>
        </p:txBody>
      </p:sp>
      <p:sp>
        <p:nvSpPr>
          <p:cNvPr id="3" name="Content Placeholder 2"/>
          <p:cNvSpPr>
            <a:spLocks noGrp="1"/>
          </p:cNvSpPr>
          <p:nvPr>
            <p:ph idx="1"/>
          </p:nvPr>
        </p:nvSpPr>
        <p:spPr/>
        <p:txBody>
          <a:bodyPr>
            <a:normAutofit/>
          </a:bodyPr>
          <a:lstStyle/>
          <a:p>
            <a:r>
              <a:rPr lang="en-US" dirty="0" smtClean="0"/>
              <a:t>Here </a:t>
            </a:r>
            <a:r>
              <a:rPr lang="en-US" dirty="0" smtClean="0"/>
              <a:t>is an example with fixed </a:t>
            </a:r>
            <a:r>
              <a:rPr lang="en-US" dirty="0" smtClean="0"/>
              <a:t>all boring </a:t>
            </a:r>
            <a:r>
              <a:rPr lang="en-US" dirty="0" smtClean="0"/>
              <a:t>bytes underlined: “</a:t>
            </a:r>
            <a:r>
              <a:rPr lang="en-US" u="sng" dirty="0" smtClean="0"/>
              <a:t>01178</a:t>
            </a:r>
            <a:r>
              <a:rPr lang="en-US" dirty="0" smtClean="0"/>
              <a:t>cam a</a:t>
            </a:r>
            <a:r>
              <a:rPr lang="en-US" u="sng" dirty="0" smtClean="0"/>
              <a:t>2200313</a:t>
            </a:r>
            <a:r>
              <a:rPr lang="en-US" dirty="0" smtClean="0"/>
              <a:t> a </a:t>
            </a:r>
            <a:r>
              <a:rPr lang="en-US" u="sng" dirty="0" smtClean="0"/>
              <a:t>4500</a:t>
            </a:r>
            <a:r>
              <a:rPr lang="en-US" dirty="0" smtClean="0"/>
              <a:t>”</a:t>
            </a:r>
          </a:p>
          <a:p>
            <a:r>
              <a:rPr lang="en-US" dirty="0" smtClean="0"/>
              <a:t>In the interesting bytes, we find </a:t>
            </a:r>
            <a:r>
              <a:rPr lang="en-US" dirty="0" err="1" smtClean="0"/>
              <a:t>codings</a:t>
            </a:r>
            <a:r>
              <a:rPr lang="en-US" dirty="0" smtClean="0"/>
              <a:t> that give us information about the MARC records. </a:t>
            </a:r>
          </a:p>
          <a:p>
            <a:r>
              <a:rPr lang="en-US" dirty="0" smtClean="0"/>
              <a:t>If we create a MARC record, we need to fill them out. </a:t>
            </a:r>
          </a:p>
          <a:p>
            <a:r>
              <a:rPr lang="en-US" dirty="0" smtClean="0"/>
              <a:t>Sometimes a system may </a:t>
            </a:r>
            <a:r>
              <a:rPr lang="en-US" dirty="0" err="1" smtClean="0"/>
              <a:t>prepopulate</a:t>
            </a:r>
            <a:r>
              <a:rPr lang="en-US" dirty="0" smtClean="0"/>
              <a:t> them but we still need to know what they are.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code positions</a:t>
            </a:r>
            <a:endParaRPr lang="en-US" dirty="0"/>
          </a:p>
        </p:txBody>
      </p:sp>
      <p:sp>
        <p:nvSpPr>
          <p:cNvPr id="3" name="Content Placeholder 2"/>
          <p:cNvSpPr>
            <a:spLocks noGrp="1"/>
          </p:cNvSpPr>
          <p:nvPr>
            <p:ph idx="1"/>
          </p:nvPr>
        </p:nvSpPr>
        <p:spPr/>
        <p:txBody>
          <a:bodyPr/>
          <a:lstStyle/>
          <a:p>
            <a:r>
              <a:rPr lang="en-US" dirty="0" smtClean="0"/>
              <a:t>From the example, you will see that the code positions that are interesting come in a rear part 17–19 and it a front part 05–09.</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05</a:t>
            </a:r>
            <a:endParaRPr lang="en-US" dirty="0"/>
          </a:p>
        </p:txBody>
      </p:sp>
      <p:sp>
        <p:nvSpPr>
          <p:cNvPr id="3" name="Content Placeholder 2"/>
          <p:cNvSpPr>
            <a:spLocks noGrp="1"/>
          </p:cNvSpPr>
          <p:nvPr>
            <p:ph idx="1"/>
          </p:nvPr>
        </p:nvSpPr>
        <p:spPr>
          <a:xfrm>
            <a:off x="457200" y="1295400"/>
            <a:ext cx="8229600" cy="5257800"/>
          </a:xfrm>
        </p:spPr>
        <p:txBody>
          <a:bodyPr>
            <a:normAutofit lnSpcReduction="10000"/>
          </a:bodyPr>
          <a:lstStyle/>
          <a:p>
            <a:r>
              <a:rPr lang="en-US" dirty="0" smtClean="0"/>
              <a:t>The records status indicates the relationship of the record to a set of records in a file. </a:t>
            </a:r>
          </a:p>
          <a:p>
            <a:pPr lvl="1"/>
            <a:r>
              <a:rPr lang="en-US" dirty="0" smtClean="0"/>
              <a:t>‘a’ </a:t>
            </a:r>
            <a:r>
              <a:rPr lang="en-US" dirty="0" smtClean="0">
                <a:sym typeface="Wingdings" pitchFamily="2" charset="2"/>
              </a:rPr>
              <a:t> </a:t>
            </a:r>
            <a:r>
              <a:rPr lang="en-US" dirty="0" smtClean="0"/>
              <a:t>The record has been changed to a higher encoding level as recorded in position 17.</a:t>
            </a:r>
          </a:p>
          <a:p>
            <a:pPr lvl="1"/>
            <a:r>
              <a:rPr lang="en-US" dirty="0" smtClean="0"/>
              <a:t>‘c’ </a:t>
            </a:r>
            <a:r>
              <a:rPr lang="en-US" dirty="0" smtClean="0">
                <a:sym typeface="Wingdings" pitchFamily="2" charset="2"/>
              </a:rPr>
              <a:t></a:t>
            </a:r>
            <a:r>
              <a:rPr lang="en-US" dirty="0" smtClean="0"/>
              <a:t> Corrected or revised Addition/change other than in the encoding level code has been made to the record. </a:t>
            </a:r>
          </a:p>
          <a:p>
            <a:pPr lvl="1"/>
            <a:r>
              <a:rPr lang="en-US" dirty="0" smtClean="0"/>
              <a:t>‘d’</a:t>
            </a:r>
            <a:r>
              <a:rPr lang="en-US" dirty="0" smtClean="0">
                <a:sym typeface="Wingdings" pitchFamily="2" charset="2"/>
              </a:rPr>
              <a:t></a:t>
            </a:r>
            <a:r>
              <a:rPr lang="en-US" dirty="0" smtClean="0"/>
              <a:t> Deleted Record has been deleted. </a:t>
            </a:r>
          </a:p>
          <a:p>
            <a:pPr lvl="1"/>
            <a:r>
              <a:rPr lang="en-US" dirty="0" smtClean="0"/>
              <a:t>‘n’ </a:t>
            </a:r>
            <a:r>
              <a:rPr lang="en-US" dirty="0" smtClean="0">
                <a:sym typeface="Wingdings" pitchFamily="2" charset="2"/>
              </a:rPr>
              <a:t></a:t>
            </a:r>
            <a:r>
              <a:rPr lang="en-US" dirty="0" smtClean="0"/>
              <a:t>New Record is newly input. </a:t>
            </a:r>
          </a:p>
          <a:p>
            <a:pPr lvl="1"/>
            <a:r>
              <a:rPr lang="en-US" dirty="0" smtClean="0"/>
              <a:t>‘p’ </a:t>
            </a:r>
            <a:r>
              <a:rPr lang="en-US" dirty="0" smtClean="0">
                <a:sym typeface="Wingdings" pitchFamily="2" charset="2"/>
              </a:rPr>
              <a:t></a:t>
            </a:r>
            <a:r>
              <a:rPr lang="en-US" dirty="0" smtClean="0"/>
              <a:t> Increase in encoding level from prepublication.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6, slide 1</a:t>
            </a:r>
            <a:endParaRPr lang="en-US" dirty="0"/>
          </a:p>
        </p:txBody>
      </p:sp>
      <p:sp>
        <p:nvSpPr>
          <p:cNvPr id="3" name="Content Placeholder 2"/>
          <p:cNvSpPr>
            <a:spLocks noGrp="1"/>
          </p:cNvSpPr>
          <p:nvPr>
            <p:ph idx="1"/>
          </p:nvPr>
        </p:nvSpPr>
        <p:spPr/>
        <p:txBody>
          <a:bodyPr>
            <a:normAutofit/>
          </a:bodyPr>
          <a:lstStyle/>
          <a:p>
            <a:r>
              <a:rPr lang="en-US" dirty="0" smtClean="0"/>
              <a:t>This gives the type of material. Values are </a:t>
            </a:r>
          </a:p>
          <a:p>
            <a:pPr lvl="1"/>
            <a:r>
              <a:rPr lang="en-US" dirty="0" smtClean="0"/>
              <a:t>‘a’ </a:t>
            </a:r>
            <a:r>
              <a:rPr lang="en-US" dirty="0" smtClean="0">
                <a:sym typeface="Wingdings" pitchFamily="2" charset="2"/>
              </a:rPr>
              <a:t> </a:t>
            </a:r>
            <a:r>
              <a:rPr lang="en-US" dirty="0" smtClean="0"/>
              <a:t>language material</a:t>
            </a:r>
          </a:p>
          <a:p>
            <a:pPr lvl="1"/>
            <a:r>
              <a:rPr lang="en-US" dirty="0" smtClean="0"/>
              <a:t>‘t’ </a:t>
            </a:r>
            <a:r>
              <a:rPr lang="en-US" dirty="0" smtClean="0">
                <a:sym typeface="Wingdings" pitchFamily="2" charset="2"/>
              </a:rPr>
              <a:t> </a:t>
            </a:r>
            <a:r>
              <a:rPr lang="en-US" dirty="0" smtClean="0"/>
              <a:t> manuscript language material</a:t>
            </a:r>
          </a:p>
          <a:p>
            <a:pPr lvl="1"/>
            <a:r>
              <a:rPr lang="en-US" dirty="0" smtClean="0"/>
              <a:t>‘c’ </a:t>
            </a:r>
            <a:r>
              <a:rPr lang="en-US" dirty="0" smtClean="0">
                <a:sym typeface="Wingdings" pitchFamily="2" charset="2"/>
              </a:rPr>
              <a:t> </a:t>
            </a:r>
            <a:r>
              <a:rPr lang="en-US" dirty="0" smtClean="0"/>
              <a:t>notated music</a:t>
            </a:r>
          </a:p>
          <a:p>
            <a:pPr lvl="1"/>
            <a:r>
              <a:rPr lang="en-US" dirty="0" smtClean="0"/>
              <a:t>‘d’ </a:t>
            </a:r>
            <a:r>
              <a:rPr lang="en-US" dirty="0" smtClean="0">
                <a:sym typeface="Wingdings" pitchFamily="2" charset="2"/>
              </a:rPr>
              <a:t> </a:t>
            </a:r>
            <a:r>
              <a:rPr lang="en-US" dirty="0" smtClean="0"/>
              <a:t>a manuscript notated music</a:t>
            </a:r>
          </a:p>
          <a:p>
            <a:pPr lvl="1"/>
            <a:r>
              <a:rPr lang="en-US" dirty="0" smtClean="0"/>
              <a:t>‘e’ </a:t>
            </a:r>
            <a:r>
              <a:rPr lang="en-US" dirty="0" smtClean="0">
                <a:sym typeface="Wingdings" pitchFamily="2" charset="2"/>
              </a:rPr>
              <a:t></a:t>
            </a:r>
            <a:r>
              <a:rPr lang="en-US" dirty="0" smtClean="0"/>
              <a:t> cartographic material</a:t>
            </a:r>
          </a:p>
          <a:p>
            <a:pPr lvl="1"/>
            <a:r>
              <a:rPr lang="en-US" dirty="0" smtClean="0"/>
              <a:t>‘f ‘ </a:t>
            </a:r>
            <a:r>
              <a:rPr lang="en-US" dirty="0" smtClean="0">
                <a:sym typeface="Wingdings" pitchFamily="2" charset="2"/>
              </a:rPr>
              <a:t></a:t>
            </a:r>
            <a:r>
              <a:rPr lang="en-US" dirty="0" smtClean="0"/>
              <a:t> manuscript cartographic material</a:t>
            </a:r>
          </a:p>
          <a:p>
            <a:pPr lvl="1"/>
            <a:r>
              <a:rPr lang="en-US" dirty="0" smtClean="0"/>
              <a:t>‘g’ </a:t>
            </a:r>
            <a:r>
              <a:rPr lang="en-US" dirty="0" smtClean="0">
                <a:sym typeface="Wingdings" pitchFamily="2" charset="2"/>
              </a:rPr>
              <a:t></a:t>
            </a:r>
            <a:r>
              <a:rPr lang="en-US" dirty="0" smtClean="0"/>
              <a:t> projected medium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6977" y="320892"/>
            <a:ext cx="8228554" cy="1050036"/>
          </a:xfrm>
          <a:ln/>
        </p:spPr>
        <p:txBody>
          <a:bodyPr tIns="38807"/>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MARC 21</a:t>
            </a:r>
            <a:endParaRPr lang="en-GB" dirty="0"/>
          </a:p>
        </p:txBody>
      </p:sp>
      <p:sp>
        <p:nvSpPr>
          <p:cNvPr id="11266" name="Rectangle 2"/>
          <p:cNvSpPr>
            <a:spLocks noGrp="1" noChangeArrowheads="1"/>
          </p:cNvSpPr>
          <p:nvPr>
            <p:ph type="body" idx="1"/>
          </p:nvPr>
        </p:nvSpPr>
        <p:spPr>
          <a:xfrm>
            <a:off x="456977" y="1209642"/>
            <a:ext cx="8228554" cy="492089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a:t>MARC </a:t>
            </a:r>
            <a:r>
              <a:rPr lang="en-GB" dirty="0" smtClean="0"/>
              <a:t>21 is </a:t>
            </a:r>
            <a:r>
              <a:rPr lang="en-GB" dirty="0"/>
              <a:t>as important example of a record format used in by the library community</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a:t>Integrated Library Systems (ILSs) all </a:t>
            </a:r>
          </a:p>
          <a:p>
            <a:pPr marL="863600" lvl="1"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a:t>import </a:t>
            </a:r>
            <a:r>
              <a:rPr lang="en-GB" dirty="0" smtClean="0"/>
              <a:t>MARC21 </a:t>
            </a:r>
            <a:r>
              <a:rPr lang="en-GB" dirty="0"/>
              <a:t>records into relational database system</a:t>
            </a:r>
          </a:p>
          <a:p>
            <a:pPr marL="863600" lvl="1"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a:t>export </a:t>
            </a:r>
            <a:r>
              <a:rPr lang="en-GB" dirty="0" smtClean="0"/>
              <a:t>MARC21 </a:t>
            </a:r>
            <a:r>
              <a:rPr lang="en-GB" dirty="0"/>
              <a:t>records from relational database systems</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MARC21 </a:t>
            </a:r>
            <a:r>
              <a:rPr lang="en-GB" dirty="0"/>
              <a:t>records describe records from library </a:t>
            </a:r>
            <a:r>
              <a:rPr lang="en-GB" dirty="0" smtClean="0"/>
              <a:t>catalogues</a:t>
            </a:r>
            <a:r>
              <a:rPr lang="en-GB" dirty="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6, slide 2 </a:t>
            </a:r>
            <a:endParaRPr lang="en-US" dirty="0"/>
          </a:p>
        </p:txBody>
      </p:sp>
      <p:sp>
        <p:nvSpPr>
          <p:cNvPr id="3" name="Content Placeholder 2"/>
          <p:cNvSpPr>
            <a:spLocks noGrp="1"/>
          </p:cNvSpPr>
          <p:nvPr>
            <p:ph idx="1"/>
          </p:nvPr>
        </p:nvSpPr>
        <p:spPr/>
        <p:txBody>
          <a:bodyPr>
            <a:normAutofit lnSpcReduction="10000"/>
          </a:bodyPr>
          <a:lstStyle/>
          <a:p>
            <a:r>
              <a:rPr lang="en-US" dirty="0" smtClean="0"/>
              <a:t>further values are </a:t>
            </a:r>
          </a:p>
          <a:p>
            <a:pPr lvl="1"/>
            <a:r>
              <a:rPr lang="en-US" dirty="0" smtClean="0"/>
              <a:t>‘I’  </a:t>
            </a:r>
            <a:r>
              <a:rPr lang="en-US" dirty="0" smtClean="0">
                <a:sym typeface="Wingdings" pitchFamily="2" charset="2"/>
              </a:rPr>
              <a:t></a:t>
            </a:r>
            <a:r>
              <a:rPr lang="en-US" dirty="0" smtClean="0"/>
              <a:t> nonmusical sound recording</a:t>
            </a:r>
          </a:p>
          <a:p>
            <a:pPr lvl="1"/>
            <a:r>
              <a:rPr lang="en-US" dirty="0" smtClean="0"/>
              <a:t>‘j’  </a:t>
            </a:r>
            <a:r>
              <a:rPr lang="en-US" dirty="0" smtClean="0">
                <a:sym typeface="Wingdings" pitchFamily="2" charset="2"/>
              </a:rPr>
              <a:t></a:t>
            </a:r>
            <a:r>
              <a:rPr lang="en-US" dirty="0" smtClean="0"/>
              <a:t> musical sound recording</a:t>
            </a:r>
          </a:p>
          <a:p>
            <a:pPr lvl="1"/>
            <a:r>
              <a:rPr lang="en-US" dirty="0" smtClean="0"/>
              <a:t>‘k’ </a:t>
            </a:r>
            <a:r>
              <a:rPr lang="en-US" dirty="0" smtClean="0">
                <a:sym typeface="Wingdings" pitchFamily="2" charset="2"/>
              </a:rPr>
              <a:t></a:t>
            </a:r>
            <a:r>
              <a:rPr lang="en-US" dirty="0" smtClean="0"/>
              <a:t> a two-dimensional non-projectable graphic</a:t>
            </a:r>
          </a:p>
          <a:p>
            <a:pPr lvl="1"/>
            <a:r>
              <a:rPr lang="en-US" dirty="0" smtClean="0"/>
              <a:t>‘m’ </a:t>
            </a:r>
            <a:r>
              <a:rPr lang="en-US" dirty="0" smtClean="0">
                <a:sym typeface="Wingdings" pitchFamily="2" charset="2"/>
              </a:rPr>
              <a:t> </a:t>
            </a:r>
            <a:r>
              <a:rPr lang="en-US" dirty="0" smtClean="0"/>
              <a:t>a computer file</a:t>
            </a:r>
          </a:p>
          <a:p>
            <a:pPr lvl="1"/>
            <a:r>
              <a:rPr lang="en-US" dirty="0" smtClean="0"/>
              <a:t>‘o’ </a:t>
            </a:r>
            <a:r>
              <a:rPr lang="en-US" dirty="0" smtClean="0">
                <a:sym typeface="Wingdings" pitchFamily="2" charset="2"/>
              </a:rPr>
              <a:t> </a:t>
            </a:r>
            <a:r>
              <a:rPr lang="en-US" dirty="0" smtClean="0"/>
              <a:t>a kit</a:t>
            </a:r>
          </a:p>
          <a:p>
            <a:pPr lvl="1"/>
            <a:r>
              <a:rPr lang="en-US" dirty="0" smtClean="0"/>
              <a:t>‘p’ </a:t>
            </a:r>
            <a:r>
              <a:rPr lang="en-US" dirty="0" smtClean="0">
                <a:sym typeface="Wingdings" pitchFamily="2" charset="2"/>
              </a:rPr>
              <a:t> </a:t>
            </a:r>
            <a:r>
              <a:rPr lang="en-US" dirty="0" smtClean="0"/>
              <a:t> mixed materials</a:t>
            </a:r>
          </a:p>
          <a:p>
            <a:pPr lvl="1"/>
            <a:r>
              <a:rPr lang="en-US" dirty="0" smtClean="0"/>
              <a:t>‘r’ </a:t>
            </a:r>
            <a:r>
              <a:rPr lang="en-US" dirty="0" smtClean="0">
                <a:sym typeface="Wingdings" pitchFamily="2" charset="2"/>
              </a:rPr>
              <a:t> </a:t>
            </a:r>
            <a:r>
              <a:rPr lang="en-US" dirty="0" smtClean="0"/>
              <a:t>a three-dimensional artifact or naturally occurring object</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7</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Bibliographic level of the description</a:t>
            </a:r>
          </a:p>
          <a:p>
            <a:pPr lvl="1"/>
            <a:r>
              <a:rPr lang="en-US" dirty="0" smtClean="0"/>
              <a:t>‘a’  </a:t>
            </a:r>
            <a:r>
              <a:rPr lang="en-US" dirty="0" smtClean="0">
                <a:sym typeface="Wingdings" pitchFamily="2" charset="2"/>
              </a:rPr>
              <a:t> </a:t>
            </a:r>
            <a:r>
              <a:rPr lang="en-US" dirty="0" smtClean="0"/>
              <a:t>monographic component part</a:t>
            </a:r>
          </a:p>
          <a:p>
            <a:pPr lvl="1"/>
            <a:r>
              <a:rPr lang="en-US" dirty="0" smtClean="0"/>
              <a:t>‘b’  </a:t>
            </a:r>
            <a:r>
              <a:rPr lang="en-US" dirty="0" smtClean="0">
                <a:sym typeface="Wingdings" pitchFamily="2" charset="2"/>
              </a:rPr>
              <a:t></a:t>
            </a:r>
            <a:r>
              <a:rPr lang="en-US" dirty="0" smtClean="0"/>
              <a:t> serial component part</a:t>
            </a:r>
          </a:p>
          <a:p>
            <a:pPr lvl="1"/>
            <a:r>
              <a:rPr lang="en-US" dirty="0" smtClean="0"/>
              <a:t>‘c’  </a:t>
            </a:r>
            <a:r>
              <a:rPr lang="en-US" dirty="0" smtClean="0">
                <a:sym typeface="Wingdings" pitchFamily="2" charset="2"/>
              </a:rPr>
              <a:t></a:t>
            </a:r>
            <a:r>
              <a:rPr lang="en-US" dirty="0" smtClean="0"/>
              <a:t> collection</a:t>
            </a:r>
          </a:p>
          <a:p>
            <a:pPr lvl="1"/>
            <a:r>
              <a:rPr lang="en-US" dirty="0" smtClean="0"/>
              <a:t>‘d’  </a:t>
            </a:r>
            <a:r>
              <a:rPr lang="en-US" dirty="0" smtClean="0">
                <a:sym typeface="Wingdings" pitchFamily="2" charset="2"/>
              </a:rPr>
              <a:t></a:t>
            </a:r>
            <a:r>
              <a:rPr lang="en-US" dirty="0" smtClean="0"/>
              <a:t> a subunit</a:t>
            </a:r>
          </a:p>
          <a:p>
            <a:pPr lvl="1"/>
            <a:r>
              <a:rPr lang="en-US" dirty="0" smtClean="0"/>
              <a:t>‘I’   </a:t>
            </a:r>
            <a:r>
              <a:rPr lang="en-US" dirty="0" smtClean="0">
                <a:sym typeface="Wingdings" pitchFamily="2" charset="2"/>
              </a:rPr>
              <a:t></a:t>
            </a:r>
            <a:r>
              <a:rPr lang="en-US" dirty="0" smtClean="0"/>
              <a:t> an integrating resource</a:t>
            </a:r>
          </a:p>
          <a:p>
            <a:pPr lvl="1"/>
            <a:r>
              <a:rPr lang="en-US" dirty="0" smtClean="0"/>
              <a:t>‘m’ </a:t>
            </a:r>
            <a:r>
              <a:rPr lang="en-US" dirty="0" smtClean="0">
                <a:sym typeface="Wingdings" pitchFamily="2" charset="2"/>
              </a:rPr>
              <a:t></a:t>
            </a:r>
            <a:r>
              <a:rPr lang="en-US" dirty="0" smtClean="0"/>
              <a:t> a monograph</a:t>
            </a:r>
          </a:p>
          <a:p>
            <a:pPr lvl="1"/>
            <a:r>
              <a:rPr lang="en-US" dirty="0" smtClean="0"/>
              <a:t>‘s’   </a:t>
            </a:r>
            <a:r>
              <a:rPr lang="en-US" dirty="0" smtClean="0">
                <a:sym typeface="Wingdings" pitchFamily="2" charset="2"/>
              </a:rPr>
              <a:t></a:t>
            </a:r>
            <a:r>
              <a:rPr lang="en-US" dirty="0" smtClean="0"/>
              <a:t> a serial</a:t>
            </a:r>
            <a:br>
              <a:rPr lang="en-US" dirty="0" smtClean="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8</a:t>
            </a:r>
            <a:endParaRPr lang="en-US" dirty="0"/>
          </a:p>
        </p:txBody>
      </p:sp>
      <p:sp>
        <p:nvSpPr>
          <p:cNvPr id="3" name="Content Placeholder 2"/>
          <p:cNvSpPr>
            <a:spLocks noGrp="1"/>
          </p:cNvSpPr>
          <p:nvPr>
            <p:ph idx="1"/>
          </p:nvPr>
        </p:nvSpPr>
        <p:spPr>
          <a:xfrm>
            <a:off x="457200" y="1295400"/>
            <a:ext cx="8229600" cy="5334000"/>
          </a:xfrm>
        </p:spPr>
        <p:txBody>
          <a:bodyPr>
            <a:normAutofit/>
          </a:bodyPr>
          <a:lstStyle/>
          <a:p>
            <a:r>
              <a:rPr lang="en-US" dirty="0" smtClean="0"/>
              <a:t>This gives the type of control. There are two valid values</a:t>
            </a:r>
          </a:p>
          <a:p>
            <a:pPr lvl="1"/>
            <a:r>
              <a:rPr lang="en-US" dirty="0" smtClean="0"/>
              <a:t>‘ ’ –&gt; not specified</a:t>
            </a:r>
          </a:p>
          <a:p>
            <a:pPr lvl="1"/>
            <a:r>
              <a:rPr lang="en-US" dirty="0" smtClean="0"/>
              <a:t>‘a’  </a:t>
            </a:r>
            <a:r>
              <a:rPr lang="en-US" dirty="0" smtClean="0">
                <a:sym typeface="Wingdings" pitchFamily="2" charset="2"/>
              </a:rPr>
              <a:t> </a:t>
            </a:r>
            <a:r>
              <a:rPr lang="en-US" dirty="0" smtClean="0"/>
              <a:t>the item is described according to archival descriptive rules, which focus on the contextual relationships between items and on their provenance rather than on bibliographic detail. All forms of material can be controlled </a:t>
            </a:r>
            <a:r>
              <a:rPr lang="en-US" dirty="0" err="1" smtClean="0"/>
              <a:t>archivally</a:t>
            </a:r>
            <a:r>
              <a:rPr lang="en-US" dirty="0" smtClean="0"/>
              <a:t>.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9</a:t>
            </a:r>
            <a:endParaRPr lang="en-US" dirty="0"/>
          </a:p>
        </p:txBody>
      </p:sp>
      <p:sp>
        <p:nvSpPr>
          <p:cNvPr id="3" name="Content Placeholder 2"/>
          <p:cNvSpPr>
            <a:spLocks noGrp="1"/>
          </p:cNvSpPr>
          <p:nvPr>
            <p:ph idx="1"/>
          </p:nvPr>
        </p:nvSpPr>
        <p:spPr/>
        <p:txBody>
          <a:bodyPr>
            <a:normAutofit/>
          </a:bodyPr>
          <a:lstStyle/>
          <a:p>
            <a:r>
              <a:rPr lang="en-US" dirty="0" smtClean="0"/>
              <a:t> This field indicates the character set and encoding scheme used in the record. There are two valid values</a:t>
            </a:r>
          </a:p>
          <a:p>
            <a:pPr lvl="1"/>
            <a:r>
              <a:rPr lang="en-US" dirty="0" smtClean="0"/>
              <a:t>‘  ’ </a:t>
            </a:r>
            <a:r>
              <a:rPr lang="en-US" dirty="0" smtClean="0">
                <a:sym typeface="Wingdings" pitchFamily="2" charset="2"/>
              </a:rPr>
              <a:t></a:t>
            </a:r>
            <a:r>
              <a:rPr lang="en-US" dirty="0" smtClean="0"/>
              <a:t> MARC-8 </a:t>
            </a:r>
          </a:p>
          <a:p>
            <a:pPr lvl="1"/>
            <a:r>
              <a:rPr lang="en-US" dirty="0" smtClean="0"/>
              <a:t>‘a’ </a:t>
            </a:r>
            <a:r>
              <a:rPr lang="en-US" dirty="0" smtClean="0">
                <a:sym typeface="Wingdings" pitchFamily="2" charset="2"/>
              </a:rPr>
              <a:t> </a:t>
            </a:r>
            <a:r>
              <a:rPr lang="en-US" dirty="0" smtClean="0"/>
              <a:t> the UTF-8 encoding of UCS/Unicode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 about the front part</a:t>
            </a:r>
            <a:endParaRPr lang="en-US" dirty="0"/>
          </a:p>
        </p:txBody>
      </p:sp>
      <p:sp>
        <p:nvSpPr>
          <p:cNvPr id="3" name="Content Placeholder 2"/>
          <p:cNvSpPr>
            <a:spLocks noGrp="1"/>
          </p:cNvSpPr>
          <p:nvPr>
            <p:ph idx="1"/>
          </p:nvPr>
        </p:nvSpPr>
        <p:spPr/>
        <p:txBody>
          <a:bodyPr/>
          <a:lstStyle/>
          <a:p>
            <a:r>
              <a:rPr lang="en-US" dirty="0" smtClean="0"/>
              <a:t>Normally, if we are cataloging books, and keep changing the records, we expect something like ‘cam a’. </a:t>
            </a:r>
          </a:p>
          <a:p>
            <a:r>
              <a:rPr lang="en-US" dirty="0" smtClean="0"/>
              <a:t>You are allowed to use that for your record provided you don’t go into multi-part resources.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17, slide 1</a:t>
            </a:r>
            <a:endParaRPr lang="en-US" dirty="0"/>
          </a:p>
        </p:txBody>
      </p:sp>
      <p:sp>
        <p:nvSpPr>
          <p:cNvPr id="3" name="Content Placeholder 2"/>
          <p:cNvSpPr>
            <a:spLocks noGrp="1"/>
          </p:cNvSpPr>
          <p:nvPr>
            <p:ph idx="1"/>
          </p:nvPr>
        </p:nvSpPr>
        <p:spPr>
          <a:xfrm>
            <a:off x="381000" y="1295400"/>
            <a:ext cx="8534400" cy="5334000"/>
          </a:xfrm>
        </p:spPr>
        <p:txBody>
          <a:bodyPr>
            <a:normAutofit fontScale="92500"/>
          </a:bodyPr>
          <a:lstStyle/>
          <a:p>
            <a:r>
              <a:rPr lang="en-US" dirty="0" smtClean="0"/>
              <a:t>This is the encoding level. It indicates the fullness of the bibliographic information in the record. </a:t>
            </a:r>
          </a:p>
          <a:p>
            <a:pPr lvl="1"/>
            <a:r>
              <a:rPr lang="en-US" dirty="0" smtClean="0"/>
              <a:t>‘  ’ </a:t>
            </a:r>
            <a:r>
              <a:rPr lang="en-US" dirty="0" smtClean="0">
                <a:sym typeface="Wingdings" pitchFamily="2" charset="2"/>
              </a:rPr>
              <a:t> </a:t>
            </a:r>
            <a:r>
              <a:rPr lang="en-US" dirty="0" smtClean="0"/>
              <a:t>“full level”. It is a complete MARC record created from information derived from an inspection of the physical item.  For serials, at least one issue of the serial is inspected. </a:t>
            </a:r>
          </a:p>
          <a:p>
            <a:pPr lvl="1"/>
            <a:r>
              <a:rPr lang="en-US" dirty="0" smtClean="0"/>
              <a:t>‘1’ </a:t>
            </a:r>
            <a:r>
              <a:rPr lang="en-US" dirty="0" smtClean="0">
                <a:sym typeface="Wingdings" pitchFamily="2" charset="2"/>
              </a:rPr>
              <a:t></a:t>
            </a:r>
            <a:r>
              <a:rPr lang="en-US" dirty="0" smtClean="0"/>
              <a:t>“full level, material not examined” </a:t>
            </a:r>
            <a:r>
              <a:rPr lang="en-US" dirty="0" smtClean="0">
                <a:sym typeface="Wingdings" pitchFamily="2" charset="2"/>
              </a:rPr>
              <a:t></a:t>
            </a:r>
            <a:r>
              <a:rPr lang="en-US" dirty="0" smtClean="0"/>
              <a:t> created from information derived from an extant description of the item, without </a:t>
            </a:r>
            <a:r>
              <a:rPr lang="en-US" dirty="0" err="1" smtClean="0"/>
              <a:t>reinspection</a:t>
            </a:r>
            <a:r>
              <a:rPr lang="en-US" dirty="0" smtClean="0"/>
              <a:t> of the item.</a:t>
            </a:r>
          </a:p>
          <a:p>
            <a:pPr lvl="1"/>
            <a:r>
              <a:rPr lang="en-US" dirty="0" smtClean="0"/>
              <a:t>“2” </a:t>
            </a:r>
            <a:r>
              <a:rPr lang="en-US" dirty="0" smtClean="0">
                <a:sym typeface="Wingdings" pitchFamily="2" charset="2"/>
              </a:rPr>
              <a:t> “</a:t>
            </a:r>
            <a:r>
              <a:rPr lang="en-US" dirty="0" smtClean="0"/>
              <a:t>Less-than-full level, material not examined” </a:t>
            </a:r>
            <a:r>
              <a:rPr lang="en-US" dirty="0" smtClean="0">
                <a:sym typeface="Wingdings" pitchFamily="2" charset="2"/>
              </a:rPr>
              <a:t> </a:t>
            </a:r>
            <a:r>
              <a:rPr lang="en-US" dirty="0" smtClean="0"/>
              <a:t>created from an extant description of the material without </a:t>
            </a:r>
            <a:r>
              <a:rPr lang="en-US" dirty="0" err="1" smtClean="0"/>
              <a:t>reinspection</a:t>
            </a:r>
            <a:r>
              <a:rPr lang="en-US" dirty="0" smtClean="0"/>
              <a:t> of the item.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17, slide 2</a:t>
            </a:r>
            <a:endParaRPr lang="en-US" dirty="0"/>
          </a:p>
        </p:txBody>
      </p:sp>
      <p:sp>
        <p:nvSpPr>
          <p:cNvPr id="3" name="Content Placeholder 2"/>
          <p:cNvSpPr>
            <a:spLocks noGrp="1"/>
          </p:cNvSpPr>
          <p:nvPr>
            <p:ph idx="1"/>
          </p:nvPr>
        </p:nvSpPr>
        <p:spPr>
          <a:xfrm>
            <a:off x="457200" y="1219200"/>
            <a:ext cx="8229600" cy="5410200"/>
          </a:xfrm>
        </p:spPr>
        <p:txBody>
          <a:bodyPr>
            <a:normAutofit/>
          </a:bodyPr>
          <a:lstStyle/>
          <a:p>
            <a:r>
              <a:rPr lang="en-US" dirty="0" smtClean="0"/>
              <a:t>More allowed values for position 17 are</a:t>
            </a:r>
          </a:p>
          <a:p>
            <a:pPr lvl="1"/>
            <a:r>
              <a:rPr lang="en-US" sz="3200" dirty="0" smtClean="0"/>
              <a:t>‘3’  </a:t>
            </a:r>
            <a:r>
              <a:rPr lang="en-US" sz="3200" dirty="0" smtClean="0">
                <a:sym typeface="Wingdings" pitchFamily="2" charset="2"/>
              </a:rPr>
              <a:t> “</a:t>
            </a:r>
            <a:r>
              <a:rPr lang="en-US" sz="3200" dirty="0" smtClean="0"/>
              <a:t>abbreviated level” </a:t>
            </a:r>
            <a:r>
              <a:rPr lang="en-US" sz="3200" dirty="0" smtClean="0">
                <a:sym typeface="Wingdings" pitchFamily="2" charset="2"/>
              </a:rPr>
              <a:t></a:t>
            </a:r>
            <a:r>
              <a:rPr lang="en-US" sz="3200" dirty="0" smtClean="0"/>
              <a:t> meaning a brief record that does not meet minimal level cataloging specifications. </a:t>
            </a:r>
          </a:p>
          <a:p>
            <a:pPr lvl="1"/>
            <a:r>
              <a:rPr lang="en-US" sz="3200" dirty="0" smtClean="0"/>
              <a:t>‘4’ </a:t>
            </a:r>
            <a:r>
              <a:rPr lang="en-US" sz="3200" dirty="0" smtClean="0">
                <a:sym typeface="Wingdings" pitchFamily="2" charset="2"/>
              </a:rPr>
              <a:t></a:t>
            </a:r>
            <a:r>
              <a:rPr lang="en-US" sz="3200" dirty="0" smtClean="0"/>
              <a:t>“core level” a less-than-full but greater-than-minimal level cataloging record </a:t>
            </a:r>
          </a:p>
          <a:p>
            <a:pPr lvl="1"/>
            <a:r>
              <a:rPr lang="en-US" sz="3200" dirty="0" smtClean="0"/>
              <a:t>‘5’  </a:t>
            </a:r>
            <a:r>
              <a:rPr lang="en-US" sz="3200" dirty="0" smtClean="0">
                <a:sym typeface="Wingdings" pitchFamily="2" charset="2"/>
              </a:rPr>
              <a:t> </a:t>
            </a:r>
            <a:r>
              <a:rPr lang="en-US" sz="3200" dirty="0" smtClean="0"/>
              <a:t>“partial (preliminary) level” a preliminary cataloging level record that is not considered final </a:t>
            </a:r>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17, slide 3</a:t>
            </a:r>
            <a:endParaRPr lang="en-US" dirty="0"/>
          </a:p>
        </p:txBody>
      </p:sp>
      <p:sp>
        <p:nvSpPr>
          <p:cNvPr id="3" name="Content Placeholder 2"/>
          <p:cNvSpPr>
            <a:spLocks noGrp="1"/>
          </p:cNvSpPr>
          <p:nvPr>
            <p:ph idx="1"/>
          </p:nvPr>
        </p:nvSpPr>
        <p:spPr>
          <a:xfrm>
            <a:off x="381000" y="1219200"/>
            <a:ext cx="8229600" cy="5638800"/>
          </a:xfrm>
        </p:spPr>
        <p:txBody>
          <a:bodyPr>
            <a:normAutofit/>
          </a:bodyPr>
          <a:lstStyle/>
          <a:p>
            <a:r>
              <a:rPr lang="en-US" dirty="0" smtClean="0"/>
              <a:t>More allowed values for position 17 are</a:t>
            </a:r>
          </a:p>
          <a:p>
            <a:pPr lvl="1"/>
            <a:r>
              <a:rPr lang="en-US" dirty="0" smtClean="0"/>
              <a:t>‘7’  </a:t>
            </a:r>
            <a:r>
              <a:rPr lang="en-US" dirty="0" smtClean="0">
                <a:sym typeface="Wingdings" pitchFamily="2" charset="2"/>
              </a:rPr>
              <a:t> “</a:t>
            </a:r>
            <a:r>
              <a:rPr lang="en-US" dirty="0" smtClean="0"/>
              <a:t>minimal level” </a:t>
            </a:r>
            <a:r>
              <a:rPr lang="en-US" dirty="0" smtClean="0">
                <a:sym typeface="Wingdings" pitchFamily="2" charset="2"/>
              </a:rPr>
              <a:t></a:t>
            </a:r>
            <a:r>
              <a:rPr lang="en-US" dirty="0" smtClean="0"/>
              <a:t> Record that meets the U.S. National Level Bibliographic Record minimal level cataloging specifications and is considered final</a:t>
            </a:r>
          </a:p>
          <a:p>
            <a:pPr lvl="1"/>
            <a:r>
              <a:rPr lang="en-US" dirty="0" smtClean="0"/>
              <a:t>‘8’ </a:t>
            </a:r>
            <a:r>
              <a:rPr lang="en-US" dirty="0" smtClean="0">
                <a:sym typeface="Wingdings" pitchFamily="2" charset="2"/>
              </a:rPr>
              <a:t> “</a:t>
            </a:r>
            <a:r>
              <a:rPr lang="en-US" dirty="0" smtClean="0"/>
              <a:t>prepublication level” </a:t>
            </a:r>
            <a:r>
              <a:rPr lang="en-US" dirty="0" smtClean="0">
                <a:sym typeface="Wingdings" pitchFamily="2" charset="2"/>
              </a:rPr>
              <a:t> p</a:t>
            </a:r>
            <a:r>
              <a:rPr lang="en-US" dirty="0" smtClean="0"/>
              <a:t>republication level record. Includes records created in cataloging in publication programs. </a:t>
            </a:r>
          </a:p>
          <a:p>
            <a:pPr lvl="1"/>
            <a:r>
              <a:rPr lang="en-US" dirty="0" smtClean="0"/>
              <a:t>‘u’ </a:t>
            </a:r>
            <a:r>
              <a:rPr lang="en-US" dirty="0" smtClean="0">
                <a:sym typeface="Wingdings" pitchFamily="2" charset="2"/>
              </a:rPr>
              <a:t> “</a:t>
            </a:r>
            <a:r>
              <a:rPr lang="en-US" dirty="0" smtClean="0"/>
              <a:t>unknown”  </a:t>
            </a:r>
          </a:p>
          <a:p>
            <a:pPr lvl="1"/>
            <a:r>
              <a:rPr lang="en-US" dirty="0" smtClean="0"/>
              <a:t>‘z’ </a:t>
            </a:r>
            <a:r>
              <a:rPr lang="en-US" dirty="0" smtClean="0">
                <a:sym typeface="Wingdings" pitchFamily="2" charset="2"/>
              </a:rPr>
              <a:t> “</a:t>
            </a:r>
            <a:r>
              <a:rPr lang="en-US" dirty="0" smtClean="0"/>
              <a:t>not applicable” the concept of encoding level does not apply to the record. </a:t>
            </a:r>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18</a:t>
            </a:r>
            <a:endParaRPr lang="en-US" dirty="0"/>
          </a:p>
        </p:txBody>
      </p:sp>
      <p:sp>
        <p:nvSpPr>
          <p:cNvPr id="3" name="Content Placeholder 2"/>
          <p:cNvSpPr>
            <a:spLocks noGrp="1"/>
          </p:cNvSpPr>
          <p:nvPr>
            <p:ph idx="1"/>
          </p:nvPr>
        </p:nvSpPr>
        <p:spPr>
          <a:xfrm>
            <a:off x="457200" y="1295400"/>
            <a:ext cx="8229600" cy="5334000"/>
          </a:xfrm>
        </p:spPr>
        <p:txBody>
          <a:bodyPr>
            <a:normAutofit lnSpcReduction="10000"/>
          </a:bodyPr>
          <a:lstStyle/>
          <a:p>
            <a:r>
              <a:rPr lang="en-US" dirty="0" smtClean="0"/>
              <a:t>This field say what cataloging rules were applied in the descriptive part. Allowed values are </a:t>
            </a:r>
          </a:p>
          <a:p>
            <a:pPr lvl="1"/>
            <a:r>
              <a:rPr lang="en-US" dirty="0" smtClean="0"/>
              <a:t>‘  ’ </a:t>
            </a:r>
            <a:r>
              <a:rPr lang="en-US" dirty="0" smtClean="0">
                <a:sym typeface="Wingdings" pitchFamily="2" charset="2"/>
              </a:rPr>
              <a:t> </a:t>
            </a:r>
            <a:r>
              <a:rPr lang="en-US" dirty="0" smtClean="0"/>
              <a:t>the description does not follow the </a:t>
            </a:r>
            <a:r>
              <a:rPr lang="en-US" i="1" dirty="0" smtClean="0"/>
              <a:t>International Standard Bibliographic Description</a:t>
            </a:r>
            <a:r>
              <a:rPr lang="en-US" dirty="0" smtClean="0"/>
              <a:t> (ISBD) cataloging and punctuation provisions. </a:t>
            </a:r>
          </a:p>
          <a:p>
            <a:pPr lvl="1"/>
            <a:r>
              <a:rPr lang="en-US" dirty="0" smtClean="0"/>
              <a:t>‘a’ </a:t>
            </a:r>
            <a:r>
              <a:rPr lang="en-US" dirty="0" smtClean="0">
                <a:sym typeface="Wingdings" pitchFamily="2" charset="2"/>
              </a:rPr>
              <a:t> </a:t>
            </a:r>
            <a:r>
              <a:rPr lang="en-US" dirty="0" smtClean="0"/>
              <a:t>the description uses the AACR2</a:t>
            </a:r>
          </a:p>
          <a:p>
            <a:pPr lvl="1"/>
            <a:r>
              <a:rPr lang="en-US" dirty="0" smtClean="0"/>
              <a:t>‘c’  </a:t>
            </a:r>
            <a:r>
              <a:rPr lang="en-US" dirty="0" smtClean="0">
                <a:sym typeface="Wingdings" pitchFamily="2" charset="2"/>
              </a:rPr>
              <a:t> </a:t>
            </a:r>
            <a:r>
              <a:rPr lang="en-US" dirty="0" smtClean="0"/>
              <a:t>the description follows the ISBD, but the end of subfield punctuation is omitted. </a:t>
            </a:r>
          </a:p>
          <a:p>
            <a:pPr lvl="1"/>
            <a:r>
              <a:rPr lang="en-US" dirty="0" smtClean="0"/>
              <a:t>‘</a:t>
            </a:r>
            <a:r>
              <a:rPr lang="en-US" dirty="0" err="1" smtClean="0"/>
              <a:t>i</a:t>
            </a:r>
            <a:r>
              <a:rPr lang="en-US" dirty="0" smtClean="0"/>
              <a:t>’  </a:t>
            </a:r>
            <a:r>
              <a:rPr lang="en-US" dirty="0" smtClean="0">
                <a:sym typeface="Wingdings" pitchFamily="2" charset="2"/>
              </a:rPr>
              <a:t> </a:t>
            </a:r>
            <a:r>
              <a:rPr lang="en-US" dirty="0" smtClean="0"/>
              <a:t>the description follows the ISBD including end of subfield punctuation</a:t>
            </a:r>
          </a:p>
          <a:p>
            <a:pPr lvl="1"/>
            <a:r>
              <a:rPr lang="en-US" dirty="0" smtClean="0"/>
              <a:t>‘u’ </a:t>
            </a:r>
            <a:r>
              <a:rPr lang="en-US" dirty="0" smtClean="0">
                <a:sym typeface="Wingdings" pitchFamily="2" charset="2"/>
              </a:rPr>
              <a:t> </a:t>
            </a:r>
            <a:r>
              <a:rPr lang="en-US" dirty="0" smtClean="0"/>
              <a:t>unknown</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normAutofit fontScale="90000"/>
          </a:bodyPr>
          <a:lstStyle/>
          <a:p>
            <a:r>
              <a:rPr lang="en-US" dirty="0" smtClean="0"/>
              <a:t>leader position 19</a:t>
            </a:r>
            <a:endParaRPr lang="en-US" dirty="0"/>
          </a:p>
        </p:txBody>
      </p:sp>
      <p:sp>
        <p:nvSpPr>
          <p:cNvPr id="3" name="Content Placeholder 2"/>
          <p:cNvSpPr>
            <a:spLocks noGrp="1"/>
          </p:cNvSpPr>
          <p:nvPr>
            <p:ph idx="1"/>
          </p:nvPr>
        </p:nvSpPr>
        <p:spPr>
          <a:xfrm>
            <a:off x="152400" y="1066800"/>
            <a:ext cx="8839200" cy="5562600"/>
          </a:xfrm>
        </p:spPr>
        <p:txBody>
          <a:bodyPr>
            <a:normAutofit lnSpcReduction="10000"/>
          </a:bodyPr>
          <a:lstStyle/>
          <a:p>
            <a:r>
              <a:rPr lang="en-US" dirty="0" smtClean="0"/>
              <a:t>This has the multipart resource record level. This pertains to the situation where the record describes part of a resource or a resource that has many parts.</a:t>
            </a:r>
          </a:p>
          <a:p>
            <a:pPr lvl="1"/>
            <a:r>
              <a:rPr lang="en-US" dirty="0" smtClean="0"/>
              <a:t>‘  ’ </a:t>
            </a:r>
            <a:r>
              <a:rPr lang="en-US" dirty="0" smtClean="0">
                <a:sym typeface="Wingdings" pitchFamily="2" charset="2"/>
              </a:rPr>
              <a:t> </a:t>
            </a:r>
            <a:r>
              <a:rPr lang="en-US" dirty="0" smtClean="0"/>
              <a:t>not specified or not applicable</a:t>
            </a:r>
          </a:p>
          <a:p>
            <a:pPr lvl="1"/>
            <a:r>
              <a:rPr lang="en-US" dirty="0" smtClean="0"/>
              <a:t>‘a’ </a:t>
            </a:r>
            <a:r>
              <a:rPr lang="en-US" dirty="0" smtClean="0">
                <a:sym typeface="Wingdings" pitchFamily="2" charset="2"/>
              </a:rPr>
              <a:t> </a:t>
            </a:r>
            <a:r>
              <a:rPr lang="en-US" dirty="0" smtClean="0"/>
              <a:t>the record describes a set of resources</a:t>
            </a:r>
          </a:p>
          <a:p>
            <a:pPr lvl="1"/>
            <a:r>
              <a:rPr lang="en-US" dirty="0" smtClean="0"/>
              <a:t>‘b’ </a:t>
            </a:r>
            <a:r>
              <a:rPr lang="en-US" dirty="0" smtClean="0">
                <a:sym typeface="Wingdings" pitchFamily="2" charset="2"/>
              </a:rPr>
              <a:t> </a:t>
            </a:r>
            <a:r>
              <a:rPr lang="en-US" dirty="0" smtClean="0"/>
              <a:t>the record describes a resource which is part of a set. The resource has a title that allows it to be independent of the set. </a:t>
            </a:r>
          </a:p>
          <a:p>
            <a:pPr lvl="1"/>
            <a:r>
              <a:rPr lang="en-US" dirty="0" smtClean="0"/>
              <a:t>‘c’  </a:t>
            </a:r>
            <a:r>
              <a:rPr lang="en-US" dirty="0" smtClean="0">
                <a:sym typeface="Wingdings" pitchFamily="2" charset="2"/>
              </a:rPr>
              <a:t> </a:t>
            </a:r>
            <a:r>
              <a:rPr lang="en-US" dirty="0" smtClean="0"/>
              <a:t>the record describes a resource that is part of a set. The resource does not have a title that makes it understandable separately.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sp>
        <p:nvSpPr>
          <p:cNvPr id="3" name="Content Placeholder 2"/>
          <p:cNvSpPr>
            <a:spLocks noGrp="1"/>
          </p:cNvSpPr>
          <p:nvPr>
            <p:ph idx="1"/>
          </p:nvPr>
        </p:nvSpPr>
        <p:spPr/>
        <p:txBody>
          <a:bodyPr/>
          <a:lstStyle/>
          <a:p>
            <a:r>
              <a:rPr lang="en-US" dirty="0" smtClean="0"/>
              <a:t>I use the documentation provided by the library of congress at http://www.loc.gov/marc/.</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about the rear part</a:t>
            </a:r>
            <a:endParaRPr lang="en-US" dirty="0"/>
          </a:p>
        </p:txBody>
      </p:sp>
      <p:sp>
        <p:nvSpPr>
          <p:cNvPr id="3" name="Content Placeholder 2"/>
          <p:cNvSpPr>
            <a:spLocks noGrp="1"/>
          </p:cNvSpPr>
          <p:nvPr>
            <p:ph idx="1"/>
          </p:nvPr>
        </p:nvSpPr>
        <p:spPr/>
        <p:txBody>
          <a:bodyPr/>
          <a:lstStyle/>
          <a:p>
            <a:r>
              <a:rPr lang="en-US" dirty="0" smtClean="0"/>
              <a:t>Normally, when we download a MARC record, we expect the rear part to be ‘ a ’, with two blanks surrounding an ‘a’. </a:t>
            </a:r>
          </a:p>
          <a:p>
            <a:r>
              <a:rPr lang="en-US" dirty="0" smtClean="0"/>
              <a:t>In the record that we create for class we make it ‘7a ’. Let’s avoid complications with multi-part resources. ;-)</a:t>
            </a:r>
          </a:p>
          <a:p>
            <a:pPr>
              <a:buNone/>
            </a:pPr>
            <a:r>
              <a:rPr lang="en-US" dirty="0" smtClean="0"/>
              <a:t>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Thank you for your attention.</a:t>
            </a:r>
            <a:endParaRPr lang="en-US" dirty="0"/>
          </a:p>
        </p:txBody>
      </p:sp>
      <p:sp>
        <p:nvSpPr>
          <p:cNvPr id="7" name="Subtitle 6"/>
          <p:cNvSpPr>
            <a:spLocks noGrp="1"/>
          </p:cNvSpPr>
          <p:nvPr>
            <p:ph type="subTitle" idx="1"/>
          </p:nvPr>
        </p:nvSpPr>
        <p:spPr/>
        <p:txBody>
          <a:bodyPr/>
          <a:lstStyle/>
          <a:p>
            <a:r>
              <a:rPr lang="en-US" dirty="0" smtClean="0"/>
              <a:t>http://openlib.org/home/krichel</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directory</a:t>
            </a:r>
            <a:endParaRPr lang="en-US" dirty="0"/>
          </a:p>
        </p:txBody>
      </p:sp>
      <p:sp>
        <p:nvSpPr>
          <p:cNvPr id="3" name="Content Placeholder 2"/>
          <p:cNvSpPr>
            <a:spLocks noGrp="1"/>
          </p:cNvSpPr>
          <p:nvPr>
            <p:ph idx="1"/>
          </p:nvPr>
        </p:nvSpPr>
        <p:spPr/>
        <p:txBody>
          <a:bodyPr>
            <a:normAutofit/>
          </a:bodyPr>
          <a:lstStyle/>
          <a:p>
            <a:r>
              <a:rPr lang="en-US" dirty="0" smtClean="0"/>
              <a:t>The MARC directory follows the leader.</a:t>
            </a:r>
          </a:p>
          <a:p>
            <a:r>
              <a:rPr lang="en-US" dirty="0" smtClean="0"/>
              <a:t>The directory contains fixed-length information about the variable-length fields.</a:t>
            </a:r>
          </a:p>
          <a:p>
            <a:r>
              <a:rPr lang="en-US" dirty="0" smtClean="0"/>
              <a:t>Each directory entry has 12 bytes numbered 0 to 11.</a:t>
            </a:r>
          </a:p>
          <a:p>
            <a:r>
              <a:rPr lang="en-US" dirty="0" smtClean="0"/>
              <a:t>For each variable field appearing in the record, there is a directory entry. </a:t>
            </a:r>
          </a:p>
          <a:p>
            <a:r>
              <a:rPr lang="en-US" dirty="0" smtClean="0"/>
              <a:t>The MARC directory contains no information.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r>
              <a:rPr lang="en-US" dirty="0" smtClean="0"/>
              <a:t>This is an appendix to the slides.</a:t>
            </a:r>
          </a:p>
          <a:p>
            <a:r>
              <a:rPr lang="en-US" dirty="0" smtClean="0"/>
              <a:t>It contains a description of the MARC directory</a:t>
            </a:r>
          </a:p>
          <a:p>
            <a:r>
              <a:rPr lang="en-US" dirty="0" smtClean="0"/>
              <a:t>It contains a partial rationale for the fixed boring bytes.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directory bytes 0–2</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r>
              <a:rPr lang="en-US" dirty="0" smtClean="0"/>
              <a:t>Bytes 00–02 give the field name.</a:t>
            </a:r>
          </a:p>
          <a:p>
            <a:r>
              <a:rPr lang="en-US" dirty="0" smtClean="0"/>
              <a:t>The field names used in MARC are numbers. </a:t>
            </a:r>
          </a:p>
          <a:p>
            <a:r>
              <a:rPr lang="en-US" dirty="0" smtClean="0"/>
              <a:t>So you will find three ASCII numeric characters at that place. </a:t>
            </a:r>
          </a:p>
          <a:p>
            <a:pPr>
              <a:buNone/>
            </a:pPr>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MARC directory bytes 03–06</a:t>
            </a:r>
            <a:endParaRPr lang="en-US" dirty="0"/>
          </a:p>
        </p:txBody>
      </p:sp>
      <p:sp>
        <p:nvSpPr>
          <p:cNvPr id="3" name="Content Placeholder 2"/>
          <p:cNvSpPr>
            <a:spLocks noGrp="1"/>
          </p:cNvSpPr>
          <p:nvPr>
            <p:ph idx="1"/>
          </p:nvPr>
        </p:nvSpPr>
        <p:spPr>
          <a:xfrm>
            <a:off x="457200" y="1219200"/>
            <a:ext cx="8229600" cy="5334000"/>
          </a:xfrm>
        </p:spPr>
        <p:txBody>
          <a:bodyPr>
            <a:normAutofit lnSpcReduction="10000"/>
          </a:bodyPr>
          <a:lstStyle/>
          <a:p>
            <a:r>
              <a:rPr lang="en-US" dirty="0" smtClean="0"/>
              <a:t>They give the field length.</a:t>
            </a:r>
          </a:p>
          <a:p>
            <a:r>
              <a:rPr lang="en-US" dirty="0" smtClean="0"/>
              <a:t>This is 4 (four) ASCII numeric characters.</a:t>
            </a:r>
          </a:p>
          <a:p>
            <a:r>
              <a:rPr lang="en-US" dirty="0" smtClean="0"/>
              <a:t>The fact that there are four of them is determined by character 20 in the MARC leader. </a:t>
            </a:r>
          </a:p>
          <a:p>
            <a:r>
              <a:rPr lang="en-US" dirty="0" smtClean="0"/>
              <a:t>The number is right justified and filled by 0s if required. </a:t>
            </a:r>
          </a:p>
          <a:p>
            <a:r>
              <a:rPr lang="en-US" dirty="0" smtClean="0"/>
              <a:t> The field length of the variable field, including the field names, the field indicators, subfield codes, data, and the field terminator character.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MARC directory bytes 07–11</a:t>
            </a:r>
            <a:endParaRPr lang="en-US" dirty="0"/>
          </a:p>
        </p:txBody>
      </p:sp>
      <p:sp>
        <p:nvSpPr>
          <p:cNvPr id="3" name="Content Placeholder 2"/>
          <p:cNvSpPr>
            <a:spLocks noGrp="1"/>
          </p:cNvSpPr>
          <p:nvPr>
            <p:ph idx="1"/>
          </p:nvPr>
        </p:nvSpPr>
        <p:spPr/>
        <p:txBody>
          <a:bodyPr>
            <a:normAutofit lnSpcReduction="10000"/>
          </a:bodyPr>
          <a:lstStyle/>
          <a:p>
            <a:r>
              <a:rPr lang="en-US" dirty="0" smtClean="0"/>
              <a:t>Bytes 07–11 give the starting character position. This five ASCII numeric characters that specify the starting character position of the variable field relative to the base address.</a:t>
            </a:r>
          </a:p>
          <a:p>
            <a:r>
              <a:rPr lang="en-US" dirty="0" smtClean="0"/>
              <a:t>The fact that there are five of them is determined by character 21 in the MARC leader. </a:t>
            </a:r>
          </a:p>
          <a:p>
            <a:r>
              <a:rPr lang="en-US" dirty="0" smtClean="0"/>
              <a:t>The number is right justified and filled by 0s if required.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10 </a:t>
            </a:r>
            <a:endParaRPr lang="en-US" dirty="0"/>
          </a:p>
        </p:txBody>
      </p:sp>
      <p:sp>
        <p:nvSpPr>
          <p:cNvPr id="3" name="Content Placeholder 2"/>
          <p:cNvSpPr>
            <a:spLocks noGrp="1"/>
          </p:cNvSpPr>
          <p:nvPr>
            <p:ph idx="1"/>
          </p:nvPr>
        </p:nvSpPr>
        <p:spPr/>
        <p:txBody>
          <a:bodyPr>
            <a:normAutofit/>
          </a:bodyPr>
          <a:lstStyle/>
          <a:p>
            <a:r>
              <a:rPr lang="en-US" dirty="0" smtClean="0"/>
              <a:t>This is the indicator count.</a:t>
            </a:r>
          </a:p>
          <a:p>
            <a:r>
              <a:rPr lang="en-US" dirty="0" smtClean="0"/>
              <a:t>It says how many bytes are used by indicators to a field.  </a:t>
            </a:r>
          </a:p>
          <a:p>
            <a:r>
              <a:rPr lang="en-US" dirty="0" smtClean="0"/>
              <a:t>The indicator count is always 2.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11</a:t>
            </a:r>
            <a:endParaRPr lang="en-US" dirty="0"/>
          </a:p>
        </p:txBody>
      </p:sp>
      <p:sp>
        <p:nvSpPr>
          <p:cNvPr id="3" name="Content Placeholder 2"/>
          <p:cNvSpPr>
            <a:spLocks noGrp="1"/>
          </p:cNvSpPr>
          <p:nvPr>
            <p:ph idx="1"/>
          </p:nvPr>
        </p:nvSpPr>
        <p:spPr>
          <a:xfrm>
            <a:off x="457200" y="1371600"/>
            <a:ext cx="8229600" cy="5181600"/>
          </a:xfrm>
        </p:spPr>
        <p:txBody>
          <a:bodyPr>
            <a:normAutofit/>
          </a:bodyPr>
          <a:lstStyle/>
          <a:p>
            <a:r>
              <a:rPr lang="en-US" dirty="0" smtClean="0"/>
              <a:t>This indicates the number of character positions used for each subfield code in a variable data field. </a:t>
            </a:r>
          </a:p>
          <a:p>
            <a:r>
              <a:rPr lang="en-US" dirty="0" smtClean="0"/>
              <a:t>This always ‘2’.</a:t>
            </a:r>
          </a:p>
          <a:p>
            <a:r>
              <a:rPr lang="en-US" dirty="0" smtClean="0"/>
              <a:t>There are two characters in each subfield. First there is the delimiter ‘$’ and then there is a lowercase or number code for the field.</a:t>
            </a:r>
          </a:p>
          <a:p>
            <a:pPr>
              <a:buNone/>
            </a:pP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20</a:t>
            </a:r>
            <a:endParaRPr lang="en-US" dirty="0"/>
          </a:p>
        </p:txBody>
      </p:sp>
      <p:sp>
        <p:nvSpPr>
          <p:cNvPr id="3" name="Content Placeholder 2"/>
          <p:cNvSpPr>
            <a:spLocks noGrp="1"/>
          </p:cNvSpPr>
          <p:nvPr>
            <p:ph idx="1"/>
          </p:nvPr>
        </p:nvSpPr>
        <p:spPr/>
        <p:txBody>
          <a:bodyPr/>
          <a:lstStyle/>
          <a:p>
            <a:r>
              <a:rPr lang="en-US" dirty="0" smtClean="0"/>
              <a:t>This is the length of the length-of-field portion.</a:t>
            </a:r>
          </a:p>
          <a:p>
            <a:r>
              <a:rPr lang="en-US" dirty="0" smtClean="0"/>
              <a:t>Meaning how long is the length of a field.</a:t>
            </a:r>
          </a:p>
          <a:p>
            <a:r>
              <a:rPr lang="en-US" dirty="0" smtClean="0"/>
              <a:t>It is always “4”.</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warning: the blank</a:t>
            </a:r>
            <a:endParaRPr lang="en-US" dirty="0"/>
          </a:p>
        </p:txBody>
      </p:sp>
      <p:sp>
        <p:nvSpPr>
          <p:cNvPr id="3" name="Content Placeholder 2"/>
          <p:cNvSpPr>
            <a:spLocks noGrp="1"/>
          </p:cNvSpPr>
          <p:nvPr>
            <p:ph idx="1"/>
          </p:nvPr>
        </p:nvSpPr>
        <p:spPr/>
        <p:txBody>
          <a:bodyPr>
            <a:normAutofit/>
          </a:bodyPr>
          <a:lstStyle/>
          <a:p>
            <a:r>
              <a:rPr lang="en-US" dirty="0" smtClean="0"/>
              <a:t>The MARC record format uses blanks as values. </a:t>
            </a:r>
          </a:p>
          <a:p>
            <a:r>
              <a:rPr lang="en-US" dirty="0" smtClean="0"/>
              <a:t>Since blanks are not usually seen on a slide, I may  denote them here by a special sign </a:t>
            </a:r>
            <a:r>
              <a:rPr lang="en-US" sz="2800" dirty="0" smtClean="0"/>
              <a:t>␢</a:t>
            </a:r>
            <a:r>
              <a:rPr lang="en-US" dirty="0" smtClean="0"/>
              <a:t>. Most of the time ‘ ’ does the job.</a:t>
            </a:r>
            <a:endParaRPr lang="en-US" dirty="0" smtClean="0"/>
          </a:p>
          <a:p>
            <a:r>
              <a:rPr lang="en-US" dirty="0" smtClean="0"/>
              <a:t>In the documentation at the </a:t>
            </a:r>
            <a:r>
              <a:rPr lang="en-US" dirty="0" err="1" smtClean="0"/>
              <a:t>LoC</a:t>
            </a:r>
            <a:r>
              <a:rPr lang="en-US" dirty="0" smtClean="0"/>
              <a:t>, they use the # character.</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21</a:t>
            </a:r>
            <a:endParaRPr lang="en-US" dirty="0"/>
          </a:p>
        </p:txBody>
      </p:sp>
      <p:sp>
        <p:nvSpPr>
          <p:cNvPr id="3" name="Content Placeholder 2"/>
          <p:cNvSpPr>
            <a:spLocks noGrp="1"/>
          </p:cNvSpPr>
          <p:nvPr>
            <p:ph idx="1"/>
          </p:nvPr>
        </p:nvSpPr>
        <p:spPr/>
        <p:txBody>
          <a:bodyPr/>
          <a:lstStyle/>
          <a:p>
            <a:r>
              <a:rPr lang="en-US" dirty="0" smtClean="0"/>
              <a:t>Length of the starting-character-position portion.</a:t>
            </a:r>
          </a:p>
          <a:p>
            <a:r>
              <a:rPr lang="en-US" dirty="0" smtClean="0"/>
              <a:t>At this position, we always find the value “5”. </a:t>
            </a:r>
          </a:p>
          <a:p>
            <a:r>
              <a:rPr lang="en-US" dirty="0" smtClean="0"/>
              <a:t>This says that in each entry in the MARC directory (to be covered later) the starting character position part is 5 numbers long.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22</a:t>
            </a:r>
            <a:endParaRPr lang="en-US" dirty="0"/>
          </a:p>
        </p:txBody>
      </p:sp>
      <p:sp>
        <p:nvSpPr>
          <p:cNvPr id="3" name="Content Placeholder 2"/>
          <p:cNvSpPr>
            <a:spLocks noGrp="1"/>
          </p:cNvSpPr>
          <p:nvPr>
            <p:ph idx="1"/>
          </p:nvPr>
        </p:nvSpPr>
        <p:spPr/>
        <p:txBody>
          <a:bodyPr/>
          <a:lstStyle/>
          <a:p>
            <a:r>
              <a:rPr lang="en-US" dirty="0" smtClean="0"/>
              <a:t>This gives the length of the implementation dependent part of the record.</a:t>
            </a:r>
          </a:p>
          <a:p>
            <a:r>
              <a:rPr lang="en-US" dirty="0" smtClean="0"/>
              <a:t>This is always 0.</a:t>
            </a:r>
          </a:p>
          <a:p>
            <a:r>
              <a:rPr lang="en-US" dirty="0" smtClean="0"/>
              <a:t>This means that the record is done according to the specification and there is no additional part that is custom made for use on the information system you are working with. </a:t>
            </a:r>
          </a:p>
          <a:p>
            <a:r>
              <a:rPr lang="en-US" dirty="0" smtClean="0"/>
              <a:t>If it were there, it would have to be short!</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 position 23</a:t>
            </a:r>
            <a:endParaRPr lang="en-US" dirty="0"/>
          </a:p>
        </p:txBody>
      </p:sp>
      <p:sp>
        <p:nvSpPr>
          <p:cNvPr id="3" name="Content Placeholder 2"/>
          <p:cNvSpPr>
            <a:spLocks noGrp="1"/>
          </p:cNvSpPr>
          <p:nvPr>
            <p:ph idx="1"/>
          </p:nvPr>
        </p:nvSpPr>
        <p:spPr/>
        <p:txBody>
          <a:bodyPr/>
          <a:lstStyle/>
          <a:p>
            <a:r>
              <a:rPr lang="en-US" dirty="0" smtClean="0"/>
              <a:t>This is the last position.</a:t>
            </a:r>
          </a:p>
          <a:p>
            <a:r>
              <a:rPr lang="en-US" dirty="0" smtClean="0"/>
              <a:t>The meaning of the data at this position is undefined. </a:t>
            </a:r>
          </a:p>
          <a:p>
            <a:r>
              <a:rPr lang="en-US" dirty="0" smtClean="0"/>
              <a:t>I suppose it could be defined later when we find a need for it.</a:t>
            </a:r>
          </a:p>
          <a:p>
            <a:r>
              <a:rPr lang="en-US" dirty="0" smtClean="0"/>
              <a:t>This position is always occupied by a 0.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21 formats</a:t>
            </a:r>
            <a:endParaRPr lang="en-US" dirty="0"/>
          </a:p>
        </p:txBody>
      </p:sp>
      <p:sp>
        <p:nvSpPr>
          <p:cNvPr id="3" name="Content Placeholder 2"/>
          <p:cNvSpPr>
            <a:spLocks noGrp="1"/>
          </p:cNvSpPr>
          <p:nvPr>
            <p:ph idx="1"/>
          </p:nvPr>
        </p:nvSpPr>
        <p:spPr>
          <a:xfrm>
            <a:off x="457200" y="1600200"/>
            <a:ext cx="8229600" cy="4953000"/>
          </a:xfrm>
        </p:spPr>
        <p:txBody>
          <a:bodyPr/>
          <a:lstStyle/>
          <a:p>
            <a:r>
              <a:rPr lang="en-US" dirty="0" smtClean="0"/>
              <a:t>There are different format of MARC21 records</a:t>
            </a:r>
          </a:p>
          <a:p>
            <a:pPr lvl="1"/>
            <a:r>
              <a:rPr lang="en-US" dirty="0" smtClean="0"/>
              <a:t>MARC 21 format for bibliographic data</a:t>
            </a:r>
          </a:p>
          <a:p>
            <a:pPr lvl="1"/>
            <a:r>
              <a:rPr lang="en-US" dirty="0" smtClean="0"/>
              <a:t>MARC 21 format for authority data</a:t>
            </a:r>
          </a:p>
          <a:p>
            <a:pPr lvl="1"/>
            <a:r>
              <a:rPr lang="en-US" dirty="0" smtClean="0"/>
              <a:t>MARC 21 format for holdings data</a:t>
            </a:r>
          </a:p>
          <a:p>
            <a:pPr lvl="1"/>
            <a:r>
              <a:rPr lang="en-US" dirty="0" smtClean="0"/>
              <a:t>MARC 21 format for classification data</a:t>
            </a:r>
          </a:p>
          <a:p>
            <a:r>
              <a:rPr lang="en-US" dirty="0" smtClean="0"/>
              <a:t>We are only studying the first one here and call this the “MARC format” in what follows.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format</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dirty="0" smtClean="0"/>
              <a:t>The MARC format is very complicated. </a:t>
            </a:r>
          </a:p>
          <a:p>
            <a:r>
              <a:rPr lang="en-US" dirty="0" smtClean="0"/>
              <a:t>The basic structure is </a:t>
            </a:r>
          </a:p>
          <a:p>
            <a:pPr lvl="1"/>
            <a:r>
              <a:rPr lang="en-US" dirty="0" smtClean="0"/>
              <a:t>leader</a:t>
            </a:r>
          </a:p>
          <a:p>
            <a:pPr lvl="1"/>
            <a:r>
              <a:rPr lang="en-US" dirty="0" smtClean="0"/>
              <a:t>directory</a:t>
            </a:r>
          </a:p>
          <a:p>
            <a:pPr lvl="1"/>
            <a:r>
              <a:rPr lang="en-US" dirty="0" smtClean="0"/>
              <a:t>control fields</a:t>
            </a:r>
          </a:p>
          <a:p>
            <a:pPr lvl="1"/>
            <a:r>
              <a:rPr lang="en-US" dirty="0" smtClean="0"/>
              <a:t>data fields</a:t>
            </a:r>
          </a:p>
          <a:p>
            <a:r>
              <a:rPr lang="en-US" dirty="0" smtClean="0"/>
              <a:t>The leader and directory are fixed fields. That means they have fixed length.</a:t>
            </a:r>
          </a:p>
          <a:p>
            <a:r>
              <a:rPr lang="en-US" dirty="0" smtClean="0"/>
              <a:t>The control and data fields are called variable fields. That means they have variable length.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fields</a:t>
            </a:r>
            <a:endParaRPr lang="en-US" dirty="0"/>
          </a:p>
        </p:txBody>
      </p:sp>
      <p:sp>
        <p:nvSpPr>
          <p:cNvPr id="3" name="Content Placeholder 2"/>
          <p:cNvSpPr>
            <a:spLocks noGrp="1"/>
          </p:cNvSpPr>
          <p:nvPr>
            <p:ph idx="1"/>
          </p:nvPr>
        </p:nvSpPr>
        <p:spPr/>
        <p:txBody>
          <a:bodyPr/>
          <a:lstStyle/>
          <a:p>
            <a:r>
              <a:rPr lang="en-US" dirty="0" smtClean="0"/>
              <a:t>The leader is 24 characters/bytes long. It can not be repeated.</a:t>
            </a:r>
          </a:p>
          <a:p>
            <a:r>
              <a:rPr lang="en-US" dirty="0" smtClean="0"/>
              <a:t>Each directory entry is 12 characters/bytes  long. </a:t>
            </a:r>
            <a:endParaRPr lang="en-US" dirty="0" smtClean="0"/>
          </a:p>
          <a:p>
            <a:r>
              <a:rPr lang="en-US" dirty="0" smtClean="0"/>
              <a:t>Both parts can only contain ASCII characters. </a:t>
            </a:r>
            <a:endParaRPr lang="en-US" dirty="0" smtClean="0"/>
          </a:p>
          <a:p>
            <a:r>
              <a:rPr lang="en-US" dirty="0" smtClean="0"/>
              <a:t>There may be many directory entries. Therefore the total length of the directory is not fixed.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leader</a:t>
            </a:r>
            <a:endParaRPr lang="en-US" dirty="0"/>
          </a:p>
        </p:txBody>
      </p:sp>
      <p:sp>
        <p:nvSpPr>
          <p:cNvPr id="3" name="Content Placeholder 2"/>
          <p:cNvSpPr>
            <a:spLocks noGrp="1"/>
          </p:cNvSpPr>
          <p:nvPr>
            <p:ph idx="1"/>
          </p:nvPr>
        </p:nvSpPr>
        <p:spPr/>
        <p:txBody>
          <a:bodyPr/>
          <a:lstStyle/>
          <a:p>
            <a:r>
              <a:rPr lang="en-US" dirty="0" smtClean="0"/>
              <a:t>Described in http://www.loc.gov/marc/bibliographic/bdleader.html</a:t>
            </a:r>
          </a:p>
          <a:p>
            <a:r>
              <a:rPr lang="en-US" dirty="0" smtClean="0"/>
              <a:t>The leader is 24 bytes long. </a:t>
            </a:r>
          </a:p>
          <a:p>
            <a:r>
              <a:rPr lang="en-US" dirty="0" smtClean="0"/>
              <a:t>Each byte houses one ASCII character, so we can also say that it is 24 characters long. </a:t>
            </a:r>
          </a:p>
          <a:p>
            <a:r>
              <a:rPr lang="en-US" dirty="0" smtClean="0"/>
              <a:t>We count them from 0 to 23.</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grouping of leader bytes</a:t>
            </a:r>
            <a:endParaRPr lang="en-US" dirty="0"/>
          </a:p>
        </p:txBody>
      </p:sp>
      <p:sp>
        <p:nvSpPr>
          <p:cNvPr id="3" name="Content Placeholder 2"/>
          <p:cNvSpPr>
            <a:spLocks noGrp="1"/>
          </p:cNvSpPr>
          <p:nvPr>
            <p:ph idx="1"/>
          </p:nvPr>
        </p:nvSpPr>
        <p:spPr/>
        <p:txBody>
          <a:bodyPr/>
          <a:lstStyle/>
          <a:p>
            <a:r>
              <a:rPr lang="en-US" dirty="0" smtClean="0"/>
              <a:t>I have grouped the bytes into “boring” and “interesting” bytes.</a:t>
            </a:r>
          </a:p>
          <a:p>
            <a:r>
              <a:rPr lang="en-US" dirty="0" smtClean="0"/>
              <a:t>Boring bytes contain no information. Their values can be calculated by a computer.</a:t>
            </a:r>
          </a:p>
          <a:p>
            <a:r>
              <a:rPr lang="en-US" dirty="0" smtClean="0"/>
              <a:t>Interesting bytes contain some information. They have to be filled in by a human.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1349</TotalTime>
  <Words>2295</Words>
  <Application>Microsoft Office PowerPoint</Application>
  <PresentationFormat>On-screen Show (4:3)</PresentationFormat>
  <Paragraphs>216</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lis512 lecture 4</vt:lpstr>
      <vt:lpstr>MARC 21</vt:lpstr>
      <vt:lpstr>documentation</vt:lpstr>
      <vt:lpstr>warning: the blank</vt:lpstr>
      <vt:lpstr>MARC 21 formats</vt:lpstr>
      <vt:lpstr>MARC format</vt:lpstr>
      <vt:lpstr>fixed fields</vt:lpstr>
      <vt:lpstr>MARC leader</vt:lpstr>
      <vt:lpstr>grouping of leader bytes</vt:lpstr>
      <vt:lpstr>sub-classification of boring bytes  </vt:lpstr>
      <vt:lpstr>fixed boring byte positions</vt:lpstr>
      <vt:lpstr>fixed boring bytes</vt:lpstr>
      <vt:lpstr>Variable boring bytes</vt:lpstr>
      <vt:lpstr>leader positions 00–04</vt:lpstr>
      <vt:lpstr>leader positions 12–16</vt:lpstr>
      <vt:lpstr>finished with boredom</vt:lpstr>
      <vt:lpstr>interesting code positions</vt:lpstr>
      <vt:lpstr>leader position 05</vt:lpstr>
      <vt:lpstr>leader position 6, slide 1</vt:lpstr>
      <vt:lpstr>leader position 6, slide 2 </vt:lpstr>
      <vt:lpstr>leader position 7</vt:lpstr>
      <vt:lpstr>leader position 8</vt:lpstr>
      <vt:lpstr>leader position 9</vt:lpstr>
      <vt:lpstr>conclusion about the front part</vt:lpstr>
      <vt:lpstr>leader position 17, slide 1</vt:lpstr>
      <vt:lpstr>leader position 17, slide 2</vt:lpstr>
      <vt:lpstr>leader position 17, slide 3</vt:lpstr>
      <vt:lpstr>leader position 18</vt:lpstr>
      <vt:lpstr>leader position 19</vt:lpstr>
      <vt:lpstr>conclusion about the rear part</vt:lpstr>
      <vt:lpstr>Thank you for your attention.</vt:lpstr>
      <vt:lpstr>MARC directory</vt:lpstr>
      <vt:lpstr>appendix</vt:lpstr>
      <vt:lpstr>MARC directory bytes 0–2</vt:lpstr>
      <vt:lpstr>the MARC directory bytes 03–06</vt:lpstr>
      <vt:lpstr>the MARC directory bytes 07–11</vt:lpstr>
      <vt:lpstr>leader position 10 </vt:lpstr>
      <vt:lpstr>leader position 11</vt:lpstr>
      <vt:lpstr>leader position 20</vt:lpstr>
      <vt:lpstr>leader position 21</vt:lpstr>
      <vt:lpstr>leader position 22</vt:lpstr>
      <vt:lpstr>leader position 23</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lis512 lecture 4</dc:title>
  <dc:creator>student</dc:creator>
  <cp:lastModifiedBy>tkrichel</cp:lastModifiedBy>
  <cp:revision>137</cp:revision>
  <dcterms:created xsi:type="dcterms:W3CDTF">2010-02-24T17:28:54Z</dcterms:created>
  <dcterms:modified xsi:type="dcterms:W3CDTF">2010-10-20T18:27:58Z</dcterms:modified>
</cp:coreProperties>
</file>