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314" r:id="rId3"/>
    <p:sldId id="365" r:id="rId4"/>
    <p:sldId id="291" r:id="rId5"/>
    <p:sldId id="293" r:id="rId6"/>
    <p:sldId id="338" r:id="rId7"/>
    <p:sldId id="324" r:id="rId8"/>
    <p:sldId id="325" r:id="rId9"/>
    <p:sldId id="326" r:id="rId10"/>
    <p:sldId id="328" r:id="rId11"/>
    <p:sldId id="327" r:id="rId12"/>
    <p:sldId id="366" r:id="rId13"/>
    <p:sldId id="347" r:id="rId14"/>
    <p:sldId id="348" r:id="rId15"/>
    <p:sldId id="350" r:id="rId16"/>
    <p:sldId id="351" r:id="rId17"/>
    <p:sldId id="352" r:id="rId18"/>
    <p:sldId id="353" r:id="rId19"/>
    <p:sldId id="355" r:id="rId20"/>
    <p:sldId id="356" r:id="rId21"/>
    <p:sldId id="349" r:id="rId22"/>
    <p:sldId id="357" r:id="rId23"/>
    <p:sldId id="358" r:id="rId24"/>
    <p:sldId id="359" r:id="rId25"/>
    <p:sldId id="360" r:id="rId26"/>
    <p:sldId id="362" r:id="rId27"/>
    <p:sldId id="361" r:id="rId28"/>
    <p:sldId id="363" r:id="rId29"/>
    <p:sldId id="364" r:id="rId30"/>
    <p:sldId id="368" r:id="rId31"/>
    <p:sldId id="369" r:id="rId32"/>
    <p:sldId id="371" r:id="rId33"/>
    <p:sldId id="385" r:id="rId34"/>
    <p:sldId id="386" r:id="rId35"/>
    <p:sldId id="387" r:id="rId36"/>
    <p:sldId id="389" r:id="rId37"/>
    <p:sldId id="390" r:id="rId38"/>
    <p:sldId id="391" r:id="rId39"/>
    <p:sldId id="372" r:id="rId40"/>
    <p:sldId id="392" r:id="rId41"/>
    <p:sldId id="393" r:id="rId42"/>
    <p:sldId id="375" r:id="rId43"/>
    <p:sldId id="378" r:id="rId44"/>
    <p:sldId id="379" r:id="rId45"/>
    <p:sldId id="381" r:id="rId46"/>
    <p:sldId id="377" r:id="rId47"/>
    <p:sldId id="382" r:id="rId48"/>
    <p:sldId id="383" r:id="rId49"/>
    <p:sldId id="384"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55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4C0F5-7E85-4E37-8361-3C0E58BA3E81}" type="datetimeFigureOut">
              <a:rPr lang="en-US" smtClean="0"/>
              <a:pPr/>
              <a:t>10/13/2010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81ACBF-EAA7-447A-B0BE-39A2354412D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8B2FBE-63AB-423E-9358-4383241DBD97}"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6E0364-3D2D-41B3-905D-F8A952A9C9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8B2FBE-63AB-423E-9358-4383241DBD97}" type="datetimeFigureOut">
              <a:rPr lang="en-US" smtClean="0"/>
              <a:pPr/>
              <a:t>10/13/2010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E0364-3D2D-41B3-905D-F8A952A9C90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lis512 lecture 5</a:t>
            </a:r>
            <a:endParaRPr lang="en-US" dirty="0"/>
          </a:p>
        </p:txBody>
      </p:sp>
      <p:sp>
        <p:nvSpPr>
          <p:cNvPr id="3" name="Subtitle 2"/>
          <p:cNvSpPr>
            <a:spLocks noGrp="1"/>
          </p:cNvSpPr>
          <p:nvPr>
            <p:ph type="subTitle" idx="1"/>
          </p:nvPr>
        </p:nvSpPr>
        <p:spPr/>
        <p:txBody>
          <a:bodyPr/>
          <a:lstStyle/>
          <a:p>
            <a:r>
              <a:rPr lang="en-US" dirty="0" smtClean="0"/>
              <a:t>the </a:t>
            </a:r>
            <a:r>
              <a:rPr lang="en-US" smtClean="0"/>
              <a:t>MARC format control fields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record</a:t>
            </a:r>
            <a:endParaRPr lang="en-US" dirty="0"/>
          </a:p>
        </p:txBody>
      </p:sp>
      <p:sp>
        <p:nvSpPr>
          <p:cNvPr id="3" name="Content Placeholder 2"/>
          <p:cNvSpPr>
            <a:spLocks noGrp="1"/>
          </p:cNvSpPr>
          <p:nvPr>
            <p:ph idx="1"/>
          </p:nvPr>
        </p:nvSpPr>
        <p:spPr/>
        <p:txBody>
          <a:bodyPr/>
          <a:lstStyle/>
          <a:p>
            <a:r>
              <a:rPr lang="en-US" dirty="0" smtClean="0"/>
              <a:t>I have applied to the Library of Congress for the record for the Palmer School. </a:t>
            </a:r>
          </a:p>
          <a:p>
            <a:r>
              <a:rPr lang="en-US" dirty="0" smtClean="0"/>
              <a:t>I read nothing from them and the record appears not to have been created. </a:t>
            </a:r>
          </a:p>
          <a:p>
            <a:r>
              <a:rPr lang="en-US" dirty="0" smtClean="0"/>
              <a:t>Therefore we use “lis512” as our code for our organization.</a:t>
            </a:r>
          </a:p>
          <a:p>
            <a:r>
              <a:rPr lang="en-US" dirty="0" smtClean="0"/>
              <a:t>In FRBR terms, we are an organization.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005 </a:t>
            </a:r>
            <a:r>
              <a:rPr lang="en-US" dirty="0" smtClean="0"/>
              <a:t>“</a:t>
            </a:r>
            <a:r>
              <a:rPr lang="en-US" smtClean="0"/>
              <a:t>date &amp; </a:t>
            </a:r>
            <a:r>
              <a:rPr lang="en-US" dirty="0" smtClean="0"/>
              <a:t>time of last transaction”</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r>
              <a:rPr lang="en-US" dirty="0" smtClean="0"/>
              <a:t>This is the time of the last transaction on the record, of the form </a:t>
            </a:r>
            <a:r>
              <a:rPr lang="en-US" i="1" dirty="0" err="1" smtClean="0"/>
              <a:t>yyyymmddhhiiss</a:t>
            </a:r>
            <a:r>
              <a:rPr lang="en-US" dirty="0" smtClean="0"/>
              <a:t> where</a:t>
            </a:r>
          </a:p>
          <a:p>
            <a:pPr lvl="1"/>
            <a:r>
              <a:rPr lang="en-US" i="1" dirty="0" err="1" smtClean="0"/>
              <a:t>yyyy</a:t>
            </a:r>
            <a:r>
              <a:rPr lang="en-US" i="1" dirty="0" smtClean="0"/>
              <a:t> </a:t>
            </a:r>
            <a:r>
              <a:rPr lang="en-US" dirty="0" smtClean="0"/>
              <a:t>is the year</a:t>
            </a:r>
          </a:p>
          <a:p>
            <a:pPr lvl="1"/>
            <a:r>
              <a:rPr lang="en-US" i="1" dirty="0" smtClean="0"/>
              <a:t>mm </a:t>
            </a:r>
            <a:r>
              <a:rPr lang="en-US" dirty="0" smtClean="0"/>
              <a:t> is the month</a:t>
            </a:r>
          </a:p>
          <a:p>
            <a:pPr lvl="1"/>
            <a:r>
              <a:rPr lang="en-US" i="1" dirty="0" err="1" smtClean="0"/>
              <a:t>dd</a:t>
            </a:r>
            <a:r>
              <a:rPr lang="en-US" i="1" dirty="0" smtClean="0"/>
              <a:t>    </a:t>
            </a:r>
            <a:r>
              <a:rPr lang="en-US" dirty="0" smtClean="0"/>
              <a:t>is the day</a:t>
            </a:r>
          </a:p>
          <a:p>
            <a:pPr lvl="1"/>
            <a:r>
              <a:rPr lang="en-US" i="1" dirty="0" err="1" smtClean="0"/>
              <a:t>hh</a:t>
            </a:r>
            <a:r>
              <a:rPr lang="en-US" i="1" dirty="0" smtClean="0"/>
              <a:t> </a:t>
            </a:r>
            <a:r>
              <a:rPr lang="en-US" dirty="0" smtClean="0"/>
              <a:t>   is the hour</a:t>
            </a:r>
          </a:p>
          <a:p>
            <a:pPr lvl="1"/>
            <a:r>
              <a:rPr lang="en-US" i="1" dirty="0" smtClean="0"/>
              <a:t>ii      </a:t>
            </a:r>
            <a:r>
              <a:rPr lang="en-US" dirty="0" smtClean="0"/>
              <a:t>is the minute</a:t>
            </a:r>
          </a:p>
          <a:p>
            <a:pPr lvl="1"/>
            <a:r>
              <a:rPr lang="en-US" i="1" dirty="0" err="1" smtClean="0"/>
              <a:t>ss</a:t>
            </a:r>
            <a:r>
              <a:rPr lang="en-US" i="1" dirty="0" smtClean="0"/>
              <a:t> </a:t>
            </a:r>
            <a:r>
              <a:rPr lang="en-US" dirty="0" smtClean="0"/>
              <a:t>    is the second</a:t>
            </a:r>
          </a:p>
          <a:p>
            <a:r>
              <a:rPr lang="en-US" dirty="0" smtClean="0"/>
              <a:t>optionally, there can be a ‘.’ with fractions of a second. No time zone indication appears.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fields 006 and 007</a:t>
            </a:r>
            <a:endParaRPr lang="en-US" dirty="0"/>
          </a:p>
        </p:txBody>
      </p:sp>
      <p:sp>
        <p:nvSpPr>
          <p:cNvPr id="3" name="Content Placeholder 2"/>
          <p:cNvSpPr>
            <a:spLocks noGrp="1"/>
          </p:cNvSpPr>
          <p:nvPr>
            <p:ph idx="1"/>
          </p:nvPr>
        </p:nvSpPr>
        <p:spPr/>
        <p:txBody>
          <a:bodyPr/>
          <a:lstStyle/>
          <a:p>
            <a:r>
              <a:rPr lang="en-US" dirty="0" smtClean="0"/>
              <a:t>These two fields</a:t>
            </a:r>
          </a:p>
          <a:p>
            <a:pPr lvl="1"/>
            <a:r>
              <a:rPr lang="en-US" dirty="0" smtClean="0"/>
              <a:t>006 </a:t>
            </a:r>
            <a:r>
              <a:rPr lang="en-US" dirty="0" smtClean="0">
                <a:sym typeface="Wingdings" pitchFamily="2" charset="2"/>
              </a:rPr>
              <a:t></a:t>
            </a:r>
            <a:r>
              <a:rPr lang="en-US" dirty="0" smtClean="0"/>
              <a:t> “Fixed-Length Data Elements - Additional Material Characteristics” </a:t>
            </a:r>
          </a:p>
          <a:p>
            <a:pPr lvl="1"/>
            <a:r>
              <a:rPr lang="en-US" dirty="0" smtClean="0"/>
              <a:t>007 </a:t>
            </a:r>
            <a:r>
              <a:rPr lang="en-US" dirty="0" smtClean="0">
                <a:sym typeface="Wingdings" pitchFamily="2" charset="2"/>
              </a:rPr>
              <a:t></a:t>
            </a:r>
            <a:r>
              <a:rPr lang="en-US" dirty="0" smtClean="0"/>
              <a:t> “Physical Description Fixed Field” </a:t>
            </a:r>
          </a:p>
          <a:p>
            <a:r>
              <a:rPr lang="en-US" dirty="0" smtClean="0"/>
              <a:t>are optional even in a full record, according to my interpretation of the national level full and minimal requirements</a:t>
            </a:r>
          </a:p>
          <a:p>
            <a:r>
              <a:rPr lang="en-US" dirty="0" smtClean="0"/>
              <a:t>I am leaving out further discussions of these.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008</a:t>
            </a:r>
            <a:endParaRPr lang="en-US" dirty="0"/>
          </a:p>
        </p:txBody>
      </p:sp>
      <p:sp>
        <p:nvSpPr>
          <p:cNvPr id="3" name="Content Placeholder 2"/>
          <p:cNvSpPr>
            <a:spLocks noGrp="1"/>
          </p:cNvSpPr>
          <p:nvPr>
            <p:ph idx="1"/>
          </p:nvPr>
        </p:nvSpPr>
        <p:spPr/>
        <p:txBody>
          <a:bodyPr/>
          <a:lstStyle/>
          <a:p>
            <a:r>
              <a:rPr lang="en-US" dirty="0" smtClean="0"/>
              <a:t>This field has mandatory components but the mandatory nature depends on what type of material it is.</a:t>
            </a:r>
          </a:p>
          <a:p>
            <a:r>
              <a:rPr lang="en-US" dirty="0" smtClean="0"/>
              <a:t>I will first review mandatory fields for all types of materials. </a:t>
            </a:r>
          </a:p>
          <a:p>
            <a:r>
              <a:rPr lang="en-US" dirty="0" smtClean="0"/>
              <a:t>Bytes in a field are often reported as </a:t>
            </a:r>
            <a:r>
              <a:rPr lang="en-US" i="1" dirty="0" smtClean="0"/>
              <a:t>field</a:t>
            </a:r>
            <a:r>
              <a:rPr lang="en-US" dirty="0" smtClean="0"/>
              <a:t>/</a:t>
            </a:r>
            <a:r>
              <a:rPr lang="en-US" i="1" dirty="0" smtClean="0"/>
              <a:t>byte</a:t>
            </a:r>
            <a:r>
              <a:rPr lang="en-US" dirty="0" smtClean="0"/>
              <a:t> and we follow that here.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008 byte 0–5</a:t>
            </a:r>
            <a:endParaRPr lang="en-US" dirty="0"/>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sym typeface="Wingdings" pitchFamily="2" charset="2"/>
              </a:rPr>
              <a:t>It is the date “</a:t>
            </a:r>
            <a:r>
              <a:rPr lang="en-US" dirty="0" smtClean="0"/>
              <a:t>Date entered on file”.</a:t>
            </a:r>
          </a:p>
          <a:p>
            <a:r>
              <a:rPr lang="en-US" dirty="0" smtClean="0"/>
              <a:t>It is a six-character numeric string date, using the pattern using </a:t>
            </a:r>
            <a:r>
              <a:rPr lang="en-US" i="1" dirty="0" err="1" smtClean="0"/>
              <a:t>yy</a:t>
            </a:r>
            <a:r>
              <a:rPr lang="en-US" i="1" dirty="0" smtClean="0"/>
              <a:t>  </a:t>
            </a:r>
            <a:r>
              <a:rPr lang="en-US" dirty="0" smtClean="0"/>
              <a:t>for the year, </a:t>
            </a:r>
            <a:r>
              <a:rPr lang="en-US" i="1" dirty="0" smtClean="0"/>
              <a:t>mm</a:t>
            </a:r>
            <a:r>
              <a:rPr lang="en-US" dirty="0" smtClean="0"/>
              <a:t> for the month and </a:t>
            </a:r>
            <a:r>
              <a:rPr lang="en-US" i="1" dirty="0" err="1" smtClean="0"/>
              <a:t>dd</a:t>
            </a:r>
            <a:r>
              <a:rPr lang="en-US" i="1" dirty="0" smtClean="0"/>
              <a:t> </a:t>
            </a:r>
            <a:r>
              <a:rPr lang="en-US" dirty="0" smtClean="0"/>
              <a:t> for the day.</a:t>
            </a:r>
          </a:p>
          <a:p>
            <a:r>
              <a:rPr lang="en-US" dirty="0" smtClean="0"/>
              <a:t>It indicates the date the MARC record was entered into the file. It is therefore never changed. </a:t>
            </a:r>
          </a:p>
          <a:p>
            <a:r>
              <a:rPr lang="en-US" dirty="0" smtClean="0"/>
              <a:t>When you enter a record into the catalog, change it.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07–10 and byte 11–14</a:t>
            </a:r>
            <a:endParaRPr lang="en-US" dirty="0"/>
          </a:p>
        </p:txBody>
      </p:sp>
      <p:sp>
        <p:nvSpPr>
          <p:cNvPr id="3" name="Content Placeholder 2"/>
          <p:cNvSpPr>
            <a:spLocks noGrp="1"/>
          </p:cNvSpPr>
          <p:nvPr>
            <p:ph idx="1"/>
          </p:nvPr>
        </p:nvSpPr>
        <p:spPr/>
        <p:txBody>
          <a:bodyPr/>
          <a:lstStyle/>
          <a:p>
            <a:r>
              <a:rPr lang="en-US" dirty="0" smtClean="0"/>
              <a:t>These are two dates, referred to as date 1 and date 2. </a:t>
            </a:r>
          </a:p>
          <a:p>
            <a:r>
              <a:rPr lang="en-US" dirty="0" smtClean="0"/>
              <a:t>Both of these dates are simple year numbers, i.e. following pattern </a:t>
            </a:r>
            <a:r>
              <a:rPr lang="en-US" i="1" dirty="0" err="1" smtClean="0"/>
              <a:t>yyyy</a:t>
            </a:r>
            <a:r>
              <a:rPr lang="en-US" dirty="0" smtClean="0"/>
              <a:t>.</a:t>
            </a:r>
          </a:p>
          <a:p>
            <a:r>
              <a:rPr lang="en-US" dirty="0" smtClean="0"/>
              <a:t>What they mean is encoded in the preceding byte, 008 byte 06 or 008/6 in short notation.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008/6 values, slide 1</a:t>
            </a:r>
            <a:endParaRPr lang="en-US" dirty="0"/>
          </a:p>
        </p:txBody>
      </p:sp>
      <p:sp>
        <p:nvSpPr>
          <p:cNvPr id="3" name="Content Placeholder 2"/>
          <p:cNvSpPr>
            <a:spLocks noGrp="1"/>
          </p:cNvSpPr>
          <p:nvPr>
            <p:ph idx="1"/>
          </p:nvPr>
        </p:nvSpPr>
        <p:spPr/>
        <p:txBody>
          <a:bodyPr>
            <a:normAutofit/>
          </a:bodyPr>
          <a:lstStyle/>
          <a:p>
            <a:r>
              <a:rPr lang="en-US" dirty="0" smtClean="0"/>
              <a:t>‘b’ </a:t>
            </a:r>
            <a:r>
              <a:rPr lang="en-US" dirty="0" smtClean="0">
                <a:sym typeface="Wingdings" pitchFamily="2" charset="2"/>
              </a:rPr>
              <a:t></a:t>
            </a:r>
            <a:r>
              <a:rPr lang="en-US" dirty="0" smtClean="0"/>
              <a:t> Neither date1 nor date2 are given because one of them is a B.C. date </a:t>
            </a:r>
          </a:p>
          <a:p>
            <a:r>
              <a:rPr lang="en-US" dirty="0" smtClean="0"/>
              <a:t>‘c’ </a:t>
            </a:r>
            <a:r>
              <a:rPr lang="en-US" dirty="0" smtClean="0">
                <a:sym typeface="Wingdings" pitchFamily="2" charset="2"/>
              </a:rPr>
              <a:t></a:t>
            </a:r>
            <a:r>
              <a:rPr lang="en-US" dirty="0" smtClean="0"/>
              <a:t> both dates are for a continuing resource currently published. Here “Currently published” is defined as an item for which an issue has been received within the last three years. You enter the start date as date1 and 9999 as date2. </a:t>
            </a:r>
          </a:p>
          <a:p>
            <a:endParaRPr lang="en-US" dirty="0" smtClean="0"/>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008/6 values, slide 2 </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‘d’ </a:t>
            </a:r>
            <a:r>
              <a:rPr lang="en-US" dirty="0" smtClean="0">
                <a:sym typeface="Wingdings" pitchFamily="2" charset="2"/>
              </a:rPr>
              <a:t></a:t>
            </a:r>
            <a:r>
              <a:rPr lang="en-US" dirty="0" smtClean="0"/>
              <a:t>‘continuing resource ceased publication’ </a:t>
            </a:r>
            <a:r>
              <a:rPr lang="en-US" dirty="0" smtClean="0">
                <a:sym typeface="Wingdings" pitchFamily="2" charset="2"/>
              </a:rPr>
              <a:t> </a:t>
            </a:r>
            <a:r>
              <a:rPr lang="en-US" dirty="0" smtClean="0"/>
              <a:t>date1 is for the start year and date2 is for the end year. </a:t>
            </a:r>
          </a:p>
          <a:p>
            <a:r>
              <a:rPr lang="en-US" dirty="0" smtClean="0"/>
              <a:t>‘e’ </a:t>
            </a:r>
            <a:r>
              <a:rPr lang="en-US" dirty="0" smtClean="0">
                <a:sym typeface="Wingdings" pitchFamily="2" charset="2"/>
              </a:rPr>
              <a:t></a:t>
            </a:r>
            <a:r>
              <a:rPr lang="en-US" dirty="0" smtClean="0"/>
              <a:t> ‘detailed date’ </a:t>
            </a:r>
            <a:r>
              <a:rPr lang="en-US" dirty="0" smtClean="0">
                <a:sym typeface="Wingdings" pitchFamily="2" charset="2"/>
              </a:rPr>
              <a:t></a:t>
            </a:r>
            <a:r>
              <a:rPr lang="en-US" dirty="0" smtClean="0"/>
              <a:t> date1 contains the year and date2 contains month and day, in that order. If the day in unknown, “</a:t>
            </a:r>
            <a:r>
              <a:rPr lang="en-US" dirty="0" err="1" smtClean="0"/>
              <a:t>uu</a:t>
            </a:r>
            <a:r>
              <a:rPr lang="en-US" dirty="0" smtClean="0"/>
              <a:t>” is used, if the day is not indicated “  ” is used for the day. </a:t>
            </a:r>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008/6 values, slide 3 </a:t>
            </a:r>
            <a:endParaRPr lang="en-US" dirty="0"/>
          </a:p>
        </p:txBody>
      </p:sp>
      <p:sp>
        <p:nvSpPr>
          <p:cNvPr id="3" name="Content Placeholder 2"/>
          <p:cNvSpPr>
            <a:spLocks noGrp="1"/>
          </p:cNvSpPr>
          <p:nvPr>
            <p:ph idx="1"/>
          </p:nvPr>
        </p:nvSpPr>
        <p:spPr>
          <a:xfrm>
            <a:off x="457200" y="1371600"/>
            <a:ext cx="8229600" cy="4754563"/>
          </a:xfrm>
        </p:spPr>
        <p:txBody>
          <a:bodyPr>
            <a:normAutofit fontScale="92500" lnSpcReduction="10000"/>
          </a:bodyPr>
          <a:lstStyle/>
          <a:p>
            <a:r>
              <a:rPr lang="en-US" dirty="0" smtClean="0"/>
              <a:t>‘m’ </a:t>
            </a:r>
            <a:r>
              <a:rPr lang="en-US" dirty="0" smtClean="0">
                <a:sym typeface="Wingdings" pitchFamily="2" charset="2"/>
              </a:rPr>
              <a:t></a:t>
            </a:r>
            <a:r>
              <a:rPr lang="en-US" dirty="0" smtClean="0"/>
              <a:t> ‘inclusive dates for a collection’ </a:t>
            </a:r>
            <a:r>
              <a:rPr lang="en-US" dirty="0" smtClean="0">
                <a:sym typeface="Wingdings" pitchFamily="2" charset="2"/>
              </a:rPr>
              <a:t> </a:t>
            </a:r>
            <a:r>
              <a:rPr lang="en-US" dirty="0" smtClean="0"/>
              <a:t>date1 is for the start year and date2 is for the end year.  They may be the same year.</a:t>
            </a:r>
          </a:p>
          <a:p>
            <a:r>
              <a:rPr lang="en-US" dirty="0" smtClean="0"/>
              <a:t>‘k’ </a:t>
            </a:r>
            <a:r>
              <a:rPr lang="en-US" dirty="0" smtClean="0">
                <a:sym typeface="Wingdings" pitchFamily="2" charset="2"/>
              </a:rPr>
              <a:t> </a:t>
            </a:r>
            <a:r>
              <a:rPr lang="en-US" dirty="0" smtClean="0"/>
              <a:t>‘Range of years of bulk of collection’ </a:t>
            </a:r>
            <a:r>
              <a:rPr lang="en-US" dirty="0" smtClean="0">
                <a:sym typeface="Wingdings" pitchFamily="2" charset="2"/>
              </a:rPr>
              <a:t></a:t>
            </a:r>
            <a:r>
              <a:rPr lang="en-US" dirty="0" smtClean="0"/>
              <a:t> date1 contains the year and date2 contains a year in which most of the collection lies in. </a:t>
            </a:r>
          </a:p>
          <a:p>
            <a:r>
              <a:rPr lang="en-US" dirty="0" smtClean="0"/>
              <a:t>‘n’ </a:t>
            </a:r>
            <a:r>
              <a:rPr lang="en-US" dirty="0" smtClean="0">
                <a:sym typeface="Wingdings" pitchFamily="2" charset="2"/>
              </a:rPr>
              <a:t></a:t>
            </a:r>
            <a:r>
              <a:rPr lang="en-US" dirty="0" smtClean="0"/>
              <a:t> ‘unknown dates’ </a:t>
            </a:r>
            <a:r>
              <a:rPr lang="en-US" dirty="0" smtClean="0">
                <a:sym typeface="Wingdings" pitchFamily="2" charset="2"/>
              </a:rPr>
              <a:t> </a:t>
            </a:r>
            <a:r>
              <a:rPr lang="en-US" dirty="0" smtClean="0"/>
              <a:t>date1 and date2 are not known. </a:t>
            </a:r>
          </a:p>
          <a:p>
            <a:r>
              <a:rPr lang="en-US" dirty="0" smtClean="0"/>
              <a:t>‘p’ </a:t>
            </a:r>
            <a:r>
              <a:rPr lang="en-US" dirty="0" smtClean="0">
                <a:sym typeface="Wingdings" pitchFamily="2" charset="2"/>
              </a:rPr>
              <a:t></a:t>
            </a:r>
            <a:r>
              <a:rPr lang="en-US" dirty="0" smtClean="0"/>
              <a:t> ‘date of distribution/release/issue and production/recording session’ in years. </a:t>
            </a:r>
          </a:p>
          <a:p>
            <a:endParaRPr lang="en-US" dirty="0" smtClean="0"/>
          </a:p>
          <a:p>
            <a:pPr>
              <a:buNone/>
            </a:pP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008/6 values, slide 4 </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dirty="0" smtClean="0"/>
              <a:t>‘q’ </a:t>
            </a:r>
            <a:r>
              <a:rPr lang="en-US" dirty="0" smtClean="0">
                <a:sym typeface="Wingdings" pitchFamily="2" charset="2"/>
              </a:rPr>
              <a:t> ‘questionable date’  date1 and date2 contain a start and end year range for a date of the item. </a:t>
            </a:r>
            <a:endParaRPr lang="en-US" dirty="0" smtClean="0"/>
          </a:p>
          <a:p>
            <a:r>
              <a:rPr lang="en-US" dirty="0" smtClean="0"/>
              <a:t>‘r’ </a:t>
            </a:r>
            <a:r>
              <a:rPr lang="en-US" dirty="0" smtClean="0">
                <a:sym typeface="Wingdings" pitchFamily="2" charset="2"/>
              </a:rPr>
              <a:t></a:t>
            </a:r>
            <a:r>
              <a:rPr lang="en-US" dirty="0" smtClean="0"/>
              <a:t> ‘reprint/reissue date and original date’ </a:t>
            </a:r>
            <a:r>
              <a:rPr lang="en-US" dirty="0" smtClean="0">
                <a:sym typeface="Wingdings" pitchFamily="2" charset="2"/>
              </a:rPr>
              <a:t> </a:t>
            </a:r>
            <a:r>
              <a:rPr lang="en-US" dirty="0" smtClean="0"/>
              <a:t>date1 is for the reprint and date2 is for the year of the original. If not known it is ‘</a:t>
            </a:r>
            <a:r>
              <a:rPr lang="en-US" dirty="0" err="1" smtClean="0"/>
              <a:t>uuuu</a:t>
            </a:r>
            <a:r>
              <a:rPr lang="en-US" dirty="0" smtClean="0"/>
              <a:t>’. </a:t>
            </a:r>
          </a:p>
          <a:p>
            <a:r>
              <a:rPr lang="en-US" dirty="0" smtClean="0"/>
              <a:t>‘s’ </a:t>
            </a:r>
            <a:r>
              <a:rPr lang="en-US" dirty="0" smtClean="0">
                <a:sym typeface="Wingdings" pitchFamily="2" charset="2"/>
              </a:rPr>
              <a:t></a:t>
            </a:r>
            <a:r>
              <a:rPr lang="en-US" dirty="0" smtClean="0"/>
              <a:t> ‘unknown dates’ </a:t>
            </a:r>
            <a:r>
              <a:rPr lang="en-US" dirty="0" smtClean="0">
                <a:sym typeface="Wingdings" pitchFamily="2" charset="2"/>
              </a:rPr>
              <a:t> </a:t>
            </a:r>
            <a:r>
              <a:rPr lang="en-US" dirty="0" smtClean="0"/>
              <a:t>date1 and date2 are not known. </a:t>
            </a:r>
          </a:p>
          <a:p>
            <a:pPr>
              <a:buNone/>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variable fields</a:t>
            </a:r>
            <a:endParaRPr lang="en-US" dirty="0"/>
          </a:p>
        </p:txBody>
      </p:sp>
      <p:sp>
        <p:nvSpPr>
          <p:cNvPr id="3" name="Content Placeholder 2"/>
          <p:cNvSpPr>
            <a:spLocks noGrp="1"/>
          </p:cNvSpPr>
          <p:nvPr>
            <p:ph idx="1"/>
          </p:nvPr>
        </p:nvSpPr>
        <p:spPr/>
        <p:txBody>
          <a:bodyPr/>
          <a:lstStyle/>
          <a:p>
            <a:r>
              <a:rPr lang="en-US" dirty="0" smtClean="0"/>
              <a:t>MARC fields have names that are, in fact, numbers. </a:t>
            </a:r>
          </a:p>
          <a:p>
            <a:r>
              <a:rPr lang="en-US" dirty="0" smtClean="0"/>
              <a:t>Each field name has three digits.</a:t>
            </a:r>
          </a:p>
          <a:p>
            <a:r>
              <a:rPr lang="en-US" dirty="0" smtClean="0"/>
              <a:t>It is always quoted with all three of them.</a:t>
            </a:r>
          </a:p>
          <a:p>
            <a:r>
              <a:rPr lang="en-US" dirty="0" smtClean="0"/>
              <a:t>So we say “field 005”, not “field 5”.</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008/6 values slide 5 </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dirty="0" smtClean="0"/>
              <a:t>‘t’ </a:t>
            </a:r>
            <a:r>
              <a:rPr lang="en-US" dirty="0" smtClean="0">
                <a:sym typeface="Wingdings" pitchFamily="2" charset="2"/>
              </a:rPr>
              <a:t> ‘Publication date and copyright date’  date1 contains the publication year and date2 contains the copyright year. </a:t>
            </a:r>
            <a:endParaRPr lang="en-US" dirty="0" smtClean="0"/>
          </a:p>
          <a:p>
            <a:r>
              <a:rPr lang="en-US" dirty="0" smtClean="0"/>
              <a:t>‘u’ </a:t>
            </a:r>
            <a:r>
              <a:rPr lang="en-US" dirty="0" smtClean="0">
                <a:sym typeface="Wingdings" pitchFamily="2" charset="2"/>
              </a:rPr>
              <a:t></a:t>
            </a:r>
            <a:r>
              <a:rPr lang="en-US" dirty="0" smtClean="0"/>
              <a:t> ‘continuing resource status unknown’ </a:t>
            </a:r>
            <a:r>
              <a:rPr lang="en-US" dirty="0" smtClean="0">
                <a:sym typeface="Wingdings" pitchFamily="2" charset="2"/>
              </a:rPr>
              <a:t> </a:t>
            </a:r>
            <a:r>
              <a:rPr lang="en-US" dirty="0" smtClean="0"/>
              <a:t>date1 is for the start of the resource and date2 is ‘</a:t>
            </a:r>
            <a:r>
              <a:rPr lang="en-US" dirty="0" err="1" smtClean="0"/>
              <a:t>uuuu</a:t>
            </a:r>
            <a:r>
              <a:rPr lang="en-US" dirty="0" smtClean="0"/>
              <a:t>’. </a:t>
            </a:r>
          </a:p>
          <a:p>
            <a:r>
              <a:rPr lang="en-US" dirty="0" smtClean="0"/>
              <a:t>‘|’ </a:t>
            </a:r>
            <a:r>
              <a:rPr lang="en-US" dirty="0" smtClean="0">
                <a:sym typeface="Wingdings" pitchFamily="2" charset="2"/>
              </a:rPr>
              <a:t></a:t>
            </a:r>
            <a:r>
              <a:rPr lang="en-US" dirty="0" smtClean="0"/>
              <a:t> ‘no attempt to code’ </a:t>
            </a:r>
            <a:r>
              <a:rPr lang="en-US" dirty="0" smtClean="0">
                <a:sym typeface="Wingdings" pitchFamily="2" charset="2"/>
              </a:rPr>
              <a:t> the cataloguer is lazy.</a:t>
            </a:r>
            <a:endParaRPr lang="en-US" dirty="0" smtClean="0"/>
          </a:p>
          <a:p>
            <a:pPr>
              <a:buNone/>
            </a:pP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when we have choices</a:t>
            </a:r>
            <a:endParaRPr lang="en-US" dirty="0"/>
          </a:p>
        </p:txBody>
      </p:sp>
      <p:sp>
        <p:nvSpPr>
          <p:cNvPr id="3" name="Content Placeholder 2"/>
          <p:cNvSpPr>
            <a:spLocks noGrp="1"/>
          </p:cNvSpPr>
          <p:nvPr>
            <p:ph idx="1"/>
          </p:nvPr>
        </p:nvSpPr>
        <p:spPr/>
        <p:txBody>
          <a:bodyPr>
            <a:normAutofit/>
          </a:bodyPr>
          <a:lstStyle/>
          <a:p>
            <a:r>
              <a:rPr lang="en-US" sz="3600" dirty="0" smtClean="0"/>
              <a:t>Single part/multipart items complete in one year, use ‘b’, ‘r’, ‘e’, ‘s’ , ‘p’, ‘t’, ‘q’, ‘n’ as the order of preference.</a:t>
            </a:r>
          </a:p>
          <a:p>
            <a:r>
              <a:rPr lang="en-US" sz="3600" dirty="0" smtClean="0"/>
              <a:t>Collections/multipart items complete in more than one year use ‘b’, ‘</a:t>
            </a:r>
            <a:r>
              <a:rPr lang="en-US" sz="3600" dirty="0" err="1" smtClean="0"/>
              <a:t>i</a:t>
            </a:r>
            <a:r>
              <a:rPr lang="en-US" sz="3600" dirty="0" smtClean="0"/>
              <a:t>’, ‘k’, ‘r’, ‘m’, ‘t’, ‘n’ as the sequence of preference.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008 bytes 15–17 place </a:t>
            </a:r>
            <a:endParaRPr lang="en-US" dirty="0"/>
          </a:p>
        </p:txBody>
      </p:sp>
      <p:sp>
        <p:nvSpPr>
          <p:cNvPr id="3" name="Content Placeholder 2"/>
          <p:cNvSpPr>
            <a:spLocks noGrp="1"/>
          </p:cNvSpPr>
          <p:nvPr>
            <p:ph idx="1"/>
          </p:nvPr>
        </p:nvSpPr>
        <p:spPr/>
        <p:txBody>
          <a:bodyPr/>
          <a:lstStyle/>
          <a:p>
            <a:r>
              <a:rPr lang="en-US" dirty="0" smtClean="0"/>
              <a:t>This is the place of publication, production, or execution. </a:t>
            </a:r>
          </a:p>
          <a:p>
            <a:r>
              <a:rPr lang="en-US" dirty="0" smtClean="0"/>
              <a:t>Use the codes that are in http://www.loc.gov/ marc/countries/</a:t>
            </a:r>
          </a:p>
          <a:p>
            <a:r>
              <a:rPr lang="en-US" dirty="0" smtClean="0"/>
              <a:t>If the code has only two positions, you fill the remaining position with a blank. </a:t>
            </a:r>
          </a:p>
          <a:p>
            <a:r>
              <a:rPr lang="en-US" dirty="0" smtClean="0"/>
              <a:t>If unknown use ‘xx ’, yes, with a blank. </a:t>
            </a:r>
          </a:p>
          <a:p>
            <a:r>
              <a:rPr lang="en-US" dirty="0" smtClean="0"/>
              <a:t>Use ‘</a:t>
            </a:r>
            <a:r>
              <a:rPr lang="en-US" dirty="0" err="1" smtClean="0"/>
              <a:t>vp</a:t>
            </a:r>
            <a:r>
              <a:rPr lang="en-US" dirty="0" smtClean="0"/>
              <a:t> ’, yes, with a blank for various places.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35–37 language</a:t>
            </a:r>
            <a:endParaRPr lang="en-US" dirty="0"/>
          </a:p>
        </p:txBody>
      </p:sp>
      <p:sp>
        <p:nvSpPr>
          <p:cNvPr id="3" name="Content Placeholder 2"/>
          <p:cNvSpPr>
            <a:spLocks noGrp="1"/>
          </p:cNvSpPr>
          <p:nvPr>
            <p:ph idx="1"/>
          </p:nvPr>
        </p:nvSpPr>
        <p:spPr>
          <a:xfrm>
            <a:off x="457200" y="1371600"/>
            <a:ext cx="8229600" cy="5105400"/>
          </a:xfrm>
        </p:spPr>
        <p:txBody>
          <a:bodyPr>
            <a:normAutofit/>
          </a:bodyPr>
          <a:lstStyle/>
          <a:p>
            <a:r>
              <a:rPr lang="en-US" dirty="0" smtClean="0"/>
              <a:t>Three-character alphabetic code that indicates the language of the item. </a:t>
            </a:r>
          </a:p>
          <a:p>
            <a:r>
              <a:rPr lang="en-US" dirty="0" smtClean="0"/>
              <a:t>Choose codes from http://www.loc.gov/marc /languages/, or  write </a:t>
            </a:r>
          </a:p>
          <a:p>
            <a:pPr lvl="1"/>
            <a:r>
              <a:rPr lang="en-US" dirty="0" smtClean="0"/>
              <a:t>‘|||’ </a:t>
            </a:r>
            <a:r>
              <a:rPr lang="en-US" dirty="0" smtClean="0">
                <a:sym typeface="Wingdings" pitchFamily="2" charset="2"/>
              </a:rPr>
              <a:t> </a:t>
            </a:r>
            <a:r>
              <a:rPr lang="en-US" dirty="0" smtClean="0"/>
              <a:t>no coding</a:t>
            </a:r>
          </a:p>
          <a:p>
            <a:pPr lvl="1"/>
            <a:r>
              <a:rPr lang="en-US" dirty="0" smtClean="0"/>
              <a:t>‘</a:t>
            </a:r>
            <a:r>
              <a:rPr lang="en-US" dirty="0" err="1" smtClean="0"/>
              <a:t>zzx</a:t>
            </a:r>
            <a:r>
              <a:rPr lang="en-US" dirty="0" smtClean="0"/>
              <a:t>’  </a:t>
            </a:r>
            <a:r>
              <a:rPr lang="en-US" dirty="0" smtClean="0">
                <a:sym typeface="Wingdings" pitchFamily="2" charset="2"/>
              </a:rPr>
              <a:t> </a:t>
            </a:r>
            <a:r>
              <a:rPr lang="en-US" dirty="0" smtClean="0"/>
              <a:t>no linguistic contents</a:t>
            </a:r>
          </a:p>
          <a:p>
            <a:pPr lvl="1"/>
            <a:r>
              <a:rPr lang="en-US" dirty="0" smtClean="0"/>
              <a:t>‘</a:t>
            </a:r>
            <a:r>
              <a:rPr lang="en-US" dirty="0" err="1" smtClean="0"/>
              <a:t>mul</a:t>
            </a:r>
            <a:r>
              <a:rPr lang="en-US" dirty="0" smtClean="0"/>
              <a:t>’ </a:t>
            </a:r>
            <a:r>
              <a:rPr lang="en-US" dirty="0" smtClean="0">
                <a:sym typeface="Wingdings" pitchFamily="2" charset="2"/>
              </a:rPr>
              <a:t> </a:t>
            </a:r>
            <a:r>
              <a:rPr lang="en-US" dirty="0" smtClean="0"/>
              <a:t>multiple, no predominant language</a:t>
            </a:r>
          </a:p>
          <a:p>
            <a:pPr lvl="1"/>
            <a:r>
              <a:rPr lang="en-US" dirty="0" smtClean="0"/>
              <a:t>‘</a:t>
            </a:r>
            <a:r>
              <a:rPr lang="en-US" dirty="0" err="1" smtClean="0"/>
              <a:t>sgn</a:t>
            </a:r>
            <a:r>
              <a:rPr lang="en-US" dirty="0" smtClean="0"/>
              <a:t>’  </a:t>
            </a:r>
            <a:r>
              <a:rPr lang="en-US" dirty="0" smtClean="0">
                <a:sym typeface="Wingdings" pitchFamily="2" charset="2"/>
              </a:rPr>
              <a:t> </a:t>
            </a:r>
            <a:r>
              <a:rPr lang="en-US" dirty="0" smtClean="0"/>
              <a:t>sign language</a:t>
            </a:r>
          </a:p>
          <a:p>
            <a:pPr lvl="1"/>
            <a:r>
              <a:rPr lang="en-US" dirty="0" smtClean="0"/>
              <a:t>‘und’ </a:t>
            </a:r>
            <a:r>
              <a:rPr lang="en-US" dirty="0" smtClean="0">
                <a:sym typeface="Wingdings" pitchFamily="2" charset="2"/>
              </a:rPr>
              <a:t> </a:t>
            </a:r>
            <a:r>
              <a:rPr lang="en-US" dirty="0" smtClean="0"/>
              <a:t>undetermined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38 modified record</a:t>
            </a:r>
            <a:endParaRPr lang="en-US" dirty="0"/>
          </a:p>
        </p:txBody>
      </p:sp>
      <p:sp>
        <p:nvSpPr>
          <p:cNvPr id="3" name="Content Placeholder 2"/>
          <p:cNvSpPr>
            <a:spLocks noGrp="1"/>
          </p:cNvSpPr>
          <p:nvPr>
            <p:ph idx="1"/>
          </p:nvPr>
        </p:nvSpPr>
        <p:spPr/>
        <p:txBody>
          <a:bodyPr/>
          <a:lstStyle/>
          <a:p>
            <a:r>
              <a:rPr lang="en-US" dirty="0" smtClean="0"/>
              <a:t>It’s a code that indicates whether any data in a bibliographic record is a modification of information that appeared on the item being cataloged or that was intended to be included in the MARC record.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008/38 code values slide 1</a:t>
            </a:r>
            <a:endParaRPr lang="en-US" dirty="0"/>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smtClean="0"/>
              <a:t>‘  ‘ </a:t>
            </a:r>
            <a:r>
              <a:rPr lang="en-US" dirty="0" smtClean="0">
                <a:sym typeface="Wingdings" pitchFamily="2" charset="2"/>
              </a:rPr>
              <a:t></a:t>
            </a:r>
            <a:r>
              <a:rPr lang="en-US" dirty="0" smtClean="0"/>
              <a:t> ‘Not modified’ </a:t>
            </a:r>
            <a:r>
              <a:rPr lang="en-US" dirty="0" smtClean="0">
                <a:sym typeface="Wingdings" pitchFamily="2" charset="2"/>
              </a:rPr>
              <a:t> </a:t>
            </a:r>
            <a:r>
              <a:rPr lang="en-US" dirty="0" smtClean="0"/>
              <a:t>no modification</a:t>
            </a:r>
          </a:p>
          <a:p>
            <a:r>
              <a:rPr lang="en-US" dirty="0" smtClean="0"/>
              <a:t>‘o’ </a:t>
            </a:r>
            <a:r>
              <a:rPr lang="en-US" dirty="0" smtClean="0">
                <a:sym typeface="Wingdings" pitchFamily="2" charset="2"/>
              </a:rPr>
              <a:t></a:t>
            </a:r>
            <a:r>
              <a:rPr lang="en-US" dirty="0" smtClean="0"/>
              <a:t> ‘Completely </a:t>
            </a:r>
            <a:r>
              <a:rPr lang="en-US" dirty="0" err="1" smtClean="0"/>
              <a:t>romanized</a:t>
            </a:r>
            <a:r>
              <a:rPr lang="en-US" dirty="0" smtClean="0"/>
              <a:t>/printed cards </a:t>
            </a:r>
            <a:r>
              <a:rPr lang="en-US" dirty="0" err="1" smtClean="0"/>
              <a:t>romanized</a:t>
            </a:r>
            <a:r>
              <a:rPr lang="en-US" dirty="0" smtClean="0"/>
              <a:t>’ </a:t>
            </a:r>
            <a:r>
              <a:rPr lang="en-US" dirty="0" smtClean="0">
                <a:sym typeface="Wingdings" pitchFamily="2" charset="2"/>
              </a:rPr>
              <a:t> the b</a:t>
            </a:r>
            <a:r>
              <a:rPr lang="en-US" dirty="0" smtClean="0"/>
              <a:t>ibliographic data in the MARC record is completely </a:t>
            </a:r>
            <a:r>
              <a:rPr lang="en-US" dirty="0" err="1" smtClean="0"/>
              <a:t>romanized</a:t>
            </a:r>
            <a:r>
              <a:rPr lang="en-US" dirty="0" smtClean="0"/>
              <a:t> and any printed cards produced are also in </a:t>
            </a:r>
            <a:r>
              <a:rPr lang="en-US" dirty="0" err="1" smtClean="0"/>
              <a:t>romanized</a:t>
            </a:r>
            <a:r>
              <a:rPr lang="en-US" dirty="0" smtClean="0"/>
              <a:t> form. </a:t>
            </a:r>
          </a:p>
          <a:p>
            <a:r>
              <a:rPr lang="en-US" dirty="0" smtClean="0"/>
              <a:t>‘r’ </a:t>
            </a:r>
            <a:r>
              <a:rPr lang="en-US" dirty="0" smtClean="0">
                <a:sym typeface="Wingdings" pitchFamily="2" charset="2"/>
              </a:rPr>
              <a:t></a:t>
            </a:r>
            <a:r>
              <a:rPr lang="en-US" dirty="0" smtClean="0"/>
              <a:t> ‘completely </a:t>
            </a:r>
            <a:r>
              <a:rPr lang="en-US" dirty="0" err="1" smtClean="0"/>
              <a:t>romanized</a:t>
            </a:r>
            <a:r>
              <a:rPr lang="en-US" dirty="0" smtClean="0"/>
              <a:t>/printed cards in script’ </a:t>
            </a:r>
            <a:r>
              <a:rPr lang="en-US" dirty="0" smtClean="0">
                <a:sym typeface="Wingdings" pitchFamily="2" charset="2"/>
              </a:rPr>
              <a:t></a:t>
            </a:r>
            <a:r>
              <a:rPr lang="en-US" dirty="0" smtClean="0"/>
              <a:t> bibliographic data in the MARC record is completely </a:t>
            </a:r>
            <a:r>
              <a:rPr lang="en-US" dirty="0" err="1" smtClean="0"/>
              <a:t>romanized</a:t>
            </a:r>
            <a:r>
              <a:rPr lang="en-US" dirty="0" smtClean="0"/>
              <a:t> but the printed cards are available in the original script. </a:t>
            </a:r>
          </a:p>
          <a:p>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008/38 code values slide 2</a:t>
            </a:r>
            <a:endParaRPr lang="en-US" dirty="0"/>
          </a:p>
        </p:txBody>
      </p:sp>
      <p:sp>
        <p:nvSpPr>
          <p:cNvPr id="3" name="Content Placeholder 2"/>
          <p:cNvSpPr>
            <a:spLocks noGrp="1"/>
          </p:cNvSpPr>
          <p:nvPr>
            <p:ph idx="1"/>
          </p:nvPr>
        </p:nvSpPr>
        <p:spPr>
          <a:xfrm>
            <a:off x="457200" y="1295400"/>
            <a:ext cx="8229600" cy="5257800"/>
          </a:xfrm>
        </p:spPr>
        <p:txBody>
          <a:bodyPr>
            <a:normAutofit fontScale="92500" lnSpcReduction="10000"/>
          </a:bodyPr>
          <a:lstStyle/>
          <a:p>
            <a:r>
              <a:rPr lang="en-US" dirty="0" smtClean="0"/>
              <a:t>‘d’ </a:t>
            </a:r>
            <a:r>
              <a:rPr lang="en-US" dirty="0" smtClean="0">
                <a:sym typeface="Wingdings" pitchFamily="2" charset="2"/>
              </a:rPr>
              <a:t></a:t>
            </a:r>
            <a:r>
              <a:rPr lang="en-US" dirty="0" smtClean="0"/>
              <a:t> ‘dashed-on information omitted’ </a:t>
            </a:r>
            <a:r>
              <a:rPr lang="en-US" dirty="0" smtClean="0">
                <a:sym typeface="Wingdings" pitchFamily="2" charset="2"/>
              </a:rPr>
              <a:t></a:t>
            </a:r>
            <a:r>
              <a:rPr lang="en-US" dirty="0" smtClean="0"/>
              <a:t>MARC record does not contain “dashed-on” information found on the corresponding printed record, either because </a:t>
            </a:r>
          </a:p>
          <a:p>
            <a:pPr lvl="1"/>
            <a:r>
              <a:rPr lang="en-US" dirty="0" smtClean="0"/>
              <a:t>the dashed-on information was input as a separate record</a:t>
            </a:r>
          </a:p>
          <a:p>
            <a:pPr lvl="1"/>
            <a:r>
              <a:rPr lang="en-US" dirty="0" smtClean="0"/>
              <a:t>recorded in field 500 (notes, to be seen later)</a:t>
            </a:r>
          </a:p>
          <a:p>
            <a:pPr lvl="1"/>
            <a:r>
              <a:rPr lang="en-US" dirty="0" smtClean="0"/>
              <a:t>or because it was omitted. “Dashed-on” information is generally the brief description of material related to a main item being cataloged that is not considered important enough to catalog separately. </a:t>
            </a:r>
          </a:p>
          <a:p>
            <a:r>
              <a:rPr lang="en-US" dirty="0" smtClean="0"/>
              <a:t>The "dashed-on" technique is rare.</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008/38 code values slide 3</a:t>
            </a:r>
            <a:endParaRPr lang="en-US" dirty="0"/>
          </a:p>
        </p:txBody>
      </p:sp>
      <p:sp>
        <p:nvSpPr>
          <p:cNvPr id="3" name="Content Placeholder 2"/>
          <p:cNvSpPr>
            <a:spLocks noGrp="1"/>
          </p:cNvSpPr>
          <p:nvPr>
            <p:ph idx="1"/>
          </p:nvPr>
        </p:nvSpPr>
        <p:spPr/>
        <p:txBody>
          <a:bodyPr>
            <a:normAutofit lnSpcReduction="10000"/>
          </a:bodyPr>
          <a:lstStyle/>
          <a:p>
            <a:r>
              <a:rPr lang="en-US" dirty="0" smtClean="0"/>
              <a:t>‘s’ </a:t>
            </a:r>
            <a:r>
              <a:rPr lang="en-US" dirty="0" smtClean="0">
                <a:sym typeface="Wingdings" pitchFamily="2" charset="2"/>
              </a:rPr>
              <a:t> ‘s</a:t>
            </a:r>
            <a:r>
              <a:rPr lang="en-US" dirty="0" smtClean="0"/>
              <a:t>hortened’ </a:t>
            </a:r>
            <a:r>
              <a:rPr lang="en-US" dirty="0" smtClean="0">
                <a:sym typeface="Wingdings" pitchFamily="2" charset="2"/>
              </a:rPr>
              <a:t> s</a:t>
            </a:r>
            <a:r>
              <a:rPr lang="en-US" dirty="0" smtClean="0"/>
              <a:t>ome of the data was omitted because the data exceeded a maximum character length </a:t>
            </a:r>
          </a:p>
          <a:p>
            <a:r>
              <a:rPr lang="en-US" dirty="0" smtClean="0"/>
              <a:t>‘x’ </a:t>
            </a:r>
            <a:r>
              <a:rPr lang="en-US" dirty="0" smtClean="0">
                <a:sym typeface="Wingdings" pitchFamily="2" charset="2"/>
              </a:rPr>
              <a:t></a:t>
            </a:r>
            <a:r>
              <a:rPr lang="en-US" dirty="0" smtClean="0"/>
              <a:t> ‘Missing characters’ </a:t>
            </a:r>
            <a:r>
              <a:rPr lang="en-US" dirty="0" smtClean="0">
                <a:sym typeface="Wingdings" pitchFamily="2" charset="2"/>
              </a:rPr>
              <a:t></a:t>
            </a:r>
            <a:r>
              <a:rPr lang="en-US" dirty="0" smtClean="0"/>
              <a:t> the record contained characters that could not be converted to machine-readable form. Since most cataloguers prefer to </a:t>
            </a:r>
            <a:r>
              <a:rPr lang="en-US" dirty="0" err="1" smtClean="0"/>
              <a:t>romanize</a:t>
            </a:r>
            <a:r>
              <a:rPr lang="en-US" dirty="0" smtClean="0"/>
              <a:t>, value ‘x’ is rare.</a:t>
            </a:r>
          </a:p>
          <a:p>
            <a:r>
              <a:rPr lang="en-US" dirty="0" smtClean="0"/>
              <a:t>‘|’ </a:t>
            </a:r>
            <a:r>
              <a:rPr lang="en-US" dirty="0" smtClean="0">
                <a:sym typeface="Wingdings" pitchFamily="2" charset="2"/>
              </a:rPr>
              <a:t></a:t>
            </a:r>
            <a:r>
              <a:rPr lang="en-US" dirty="0" smtClean="0"/>
              <a:t> ‘No attempt to code’ </a:t>
            </a:r>
            <a:r>
              <a:rPr lang="en-US" dirty="0" smtClean="0">
                <a:sym typeface="Wingdings" pitchFamily="2" charset="2"/>
              </a:rPr>
              <a:t> cataloger lazy</a:t>
            </a: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008/39 slide 1</a:t>
            </a:r>
            <a:endParaRPr lang="en-US" dirty="0"/>
          </a:p>
        </p:txBody>
      </p:sp>
      <p:sp>
        <p:nvSpPr>
          <p:cNvPr id="3" name="Content Placeholder 2"/>
          <p:cNvSpPr>
            <a:spLocks noGrp="1"/>
          </p:cNvSpPr>
          <p:nvPr>
            <p:ph idx="1"/>
          </p:nvPr>
        </p:nvSpPr>
        <p:spPr>
          <a:xfrm>
            <a:off x="457200" y="1295400"/>
            <a:ext cx="8229600" cy="5257800"/>
          </a:xfrm>
        </p:spPr>
        <p:txBody>
          <a:bodyPr>
            <a:normAutofit/>
          </a:bodyPr>
          <a:lstStyle/>
          <a:p>
            <a:r>
              <a:rPr lang="en-US" dirty="0" smtClean="0"/>
              <a:t>Byte 39 is the “cataloging source”. It indicates the original cataloging source of the record. Values are </a:t>
            </a:r>
          </a:p>
          <a:p>
            <a:pPr lvl="1"/>
            <a:r>
              <a:rPr lang="en-US" dirty="0" smtClean="0"/>
              <a:t>‘</a:t>
            </a:r>
            <a:r>
              <a:rPr lang="en-US" dirty="0" smtClean="0">
                <a:sym typeface="Wingdings" pitchFamily="2" charset="2"/>
              </a:rPr>
              <a:t>  ’ “</a:t>
            </a:r>
            <a:r>
              <a:rPr lang="en-US" dirty="0" smtClean="0"/>
              <a:t>National bibliographic agency” </a:t>
            </a:r>
            <a:r>
              <a:rPr lang="en-US" dirty="0" smtClean="0">
                <a:sym typeface="Wingdings" pitchFamily="2" charset="2"/>
              </a:rPr>
              <a:t> c</a:t>
            </a:r>
            <a:r>
              <a:rPr lang="en-US" dirty="0" smtClean="0"/>
              <a:t>reator of the original cataloging data is a national bibliographic agency</a:t>
            </a:r>
          </a:p>
          <a:p>
            <a:pPr lvl="1"/>
            <a:r>
              <a:rPr lang="en-US" dirty="0" smtClean="0"/>
              <a:t>‘c’ </a:t>
            </a:r>
            <a:r>
              <a:rPr lang="en-US" dirty="0" smtClean="0">
                <a:sym typeface="Wingdings" pitchFamily="2" charset="2"/>
              </a:rPr>
              <a:t> “</a:t>
            </a:r>
            <a:r>
              <a:rPr lang="en-US" dirty="0" smtClean="0"/>
              <a:t>Cooperative cataloging program” </a:t>
            </a:r>
            <a:r>
              <a:rPr lang="en-US" dirty="0" smtClean="0">
                <a:sym typeface="Wingdings" pitchFamily="2" charset="2"/>
              </a:rPr>
              <a:t> </a:t>
            </a:r>
            <a:r>
              <a:rPr lang="en-US" dirty="0" smtClean="0"/>
              <a:t>the creator of the cataloging data is a participant  in a cooperative cataloging program. </a:t>
            </a:r>
          </a:p>
          <a:p>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008/39, slide 2</a:t>
            </a:r>
            <a:endParaRPr lang="en-US" dirty="0"/>
          </a:p>
        </p:txBody>
      </p:sp>
      <p:sp>
        <p:nvSpPr>
          <p:cNvPr id="3" name="Content Placeholder 2"/>
          <p:cNvSpPr>
            <a:spLocks noGrp="1"/>
          </p:cNvSpPr>
          <p:nvPr>
            <p:ph idx="1"/>
          </p:nvPr>
        </p:nvSpPr>
        <p:spPr/>
        <p:txBody>
          <a:bodyPr>
            <a:normAutofit/>
          </a:bodyPr>
          <a:lstStyle/>
          <a:p>
            <a:r>
              <a:rPr lang="en-US" dirty="0" smtClean="0"/>
              <a:t>More allowed values are</a:t>
            </a:r>
          </a:p>
          <a:p>
            <a:pPr lvl="1"/>
            <a:r>
              <a:rPr lang="en-US" dirty="0" smtClean="0"/>
              <a:t>‘d’ </a:t>
            </a:r>
            <a:r>
              <a:rPr lang="en-US" dirty="0" smtClean="0">
                <a:sym typeface="Wingdings" pitchFamily="2" charset="2"/>
              </a:rPr>
              <a:t></a:t>
            </a:r>
            <a:r>
              <a:rPr lang="en-US" dirty="0" smtClean="0"/>
              <a:t> “other” </a:t>
            </a:r>
            <a:r>
              <a:rPr lang="en-US" dirty="0" smtClean="0">
                <a:sym typeface="Wingdings" pitchFamily="2" charset="2"/>
              </a:rPr>
              <a:t> the creator </a:t>
            </a:r>
            <a:r>
              <a:rPr lang="en-US" dirty="0" smtClean="0"/>
              <a:t>of the cataloging data is a national bibliographic agency nor a participant in a cooperative cataloging program. </a:t>
            </a:r>
          </a:p>
          <a:p>
            <a:pPr lvl="1"/>
            <a:r>
              <a:rPr lang="en-US" dirty="0" smtClean="0"/>
              <a:t>‘u’ </a:t>
            </a:r>
            <a:r>
              <a:rPr lang="en-US" dirty="0" smtClean="0">
                <a:sym typeface="Wingdings" pitchFamily="2" charset="2"/>
              </a:rPr>
              <a:t></a:t>
            </a:r>
            <a:r>
              <a:rPr lang="en-US" dirty="0" smtClean="0"/>
              <a:t> “Unknown”</a:t>
            </a:r>
          </a:p>
          <a:p>
            <a:pPr lvl="1"/>
            <a:r>
              <a:rPr lang="en-US" dirty="0" smtClean="0"/>
              <a:t>‘|’  </a:t>
            </a:r>
            <a:r>
              <a:rPr lang="en-US" dirty="0" smtClean="0">
                <a:sym typeface="Wingdings" pitchFamily="2" charset="2"/>
              </a:rPr>
              <a:t> “</a:t>
            </a:r>
            <a:r>
              <a:rPr lang="en-US" dirty="0" smtClean="0"/>
              <a:t>No attempt to code” </a:t>
            </a:r>
            <a:r>
              <a:rPr lang="en-US" dirty="0" smtClean="0">
                <a:sym typeface="Wingdings" pitchFamily="2" charset="2"/>
              </a:rPr>
              <a:t> cataloger is lazy. </a:t>
            </a:r>
            <a:r>
              <a:rPr lang="en-US" dirty="0" smtClean="0"/>
              <a:t> </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subfields</a:t>
            </a:r>
            <a:endParaRPr lang="en-US" dirty="0"/>
          </a:p>
        </p:txBody>
      </p:sp>
      <p:sp>
        <p:nvSpPr>
          <p:cNvPr id="3" name="Content Placeholder 2"/>
          <p:cNvSpPr>
            <a:spLocks noGrp="1"/>
          </p:cNvSpPr>
          <p:nvPr>
            <p:ph idx="1"/>
          </p:nvPr>
        </p:nvSpPr>
        <p:spPr/>
        <p:txBody>
          <a:bodyPr/>
          <a:lstStyle/>
          <a:p>
            <a:r>
              <a:rPr lang="en-US" dirty="0" smtClean="0"/>
              <a:t>Each variable field can have a number of subfields. Each subfield has a name that is a lowercase letter or number.</a:t>
            </a:r>
          </a:p>
          <a:p>
            <a:r>
              <a:rPr lang="en-US" dirty="0" smtClean="0"/>
              <a:t>So we say “subfield b of field 453”. </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bytes 18–34</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in those bytes depend on the form of the material. Within each form, there is a different coding. </a:t>
            </a:r>
          </a:p>
          <a:p>
            <a:r>
              <a:rPr lang="en-US" dirty="0" smtClean="0"/>
              <a:t>Since books are the most common, I cover all bytes required for a full record. </a:t>
            </a:r>
          </a:p>
          <a:p>
            <a:r>
              <a:rPr lang="en-US" dirty="0" smtClean="0"/>
              <a:t>For the other types, I only cover those bytes required for a minimal record. For computer files and mixed materials nothing is required for a minimal record.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18–34 for books</a:t>
            </a:r>
            <a:endParaRPr lang="en-US" dirty="0"/>
          </a:p>
        </p:txBody>
      </p:sp>
      <p:sp>
        <p:nvSpPr>
          <p:cNvPr id="3" name="Content Placeholder 2"/>
          <p:cNvSpPr>
            <a:spLocks noGrp="1"/>
          </p:cNvSpPr>
          <p:nvPr>
            <p:ph idx="1"/>
          </p:nvPr>
        </p:nvSpPr>
        <p:spPr/>
        <p:txBody>
          <a:bodyPr>
            <a:normAutofit/>
          </a:bodyPr>
          <a:lstStyle/>
          <a:p>
            <a:r>
              <a:rPr lang="en-US" dirty="0" smtClean="0"/>
              <a:t>A book is when leader 06 contains code ‘a’ or ‘t’ and leader 07 is ‘a’, ‘c’, ‘d’, or ‘m’.</a:t>
            </a:r>
          </a:p>
          <a:p>
            <a:r>
              <a:rPr lang="en-US" dirty="0" smtClean="0"/>
              <a:t>Required for a full record are </a:t>
            </a:r>
          </a:p>
          <a:p>
            <a:pPr lvl="1"/>
            <a:r>
              <a:rPr lang="en-US" dirty="0" smtClean="0"/>
              <a:t>22 Target audience</a:t>
            </a:r>
          </a:p>
          <a:p>
            <a:pPr lvl="1"/>
            <a:r>
              <a:rPr lang="en-US" dirty="0" smtClean="0"/>
              <a:t>23 Form of item</a:t>
            </a:r>
          </a:p>
          <a:p>
            <a:pPr lvl="1"/>
            <a:r>
              <a:rPr lang="en-US" dirty="0" smtClean="0"/>
              <a:t>28 Government publication </a:t>
            </a:r>
          </a:p>
          <a:p>
            <a:pPr lvl="1"/>
            <a:r>
              <a:rPr lang="en-US" dirty="0" smtClean="0"/>
              <a:t>33 Literary form </a:t>
            </a:r>
          </a:p>
          <a:p>
            <a:pPr lvl="1"/>
            <a:r>
              <a:rPr lang="en-US" dirty="0" smtClean="0"/>
              <a:t>34 Biography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22 for books</a:t>
            </a:r>
            <a:endParaRPr lang="en-US" dirty="0"/>
          </a:p>
        </p:txBody>
      </p:sp>
      <p:sp>
        <p:nvSpPr>
          <p:cNvPr id="3" name="Content Placeholder 2"/>
          <p:cNvSpPr>
            <a:spLocks noGrp="1"/>
          </p:cNvSpPr>
          <p:nvPr>
            <p:ph idx="1"/>
          </p:nvPr>
        </p:nvSpPr>
        <p:spPr>
          <a:xfrm>
            <a:off x="457200" y="1295400"/>
            <a:ext cx="8229600" cy="5334000"/>
          </a:xfrm>
        </p:spPr>
        <p:txBody>
          <a:bodyPr>
            <a:normAutofit lnSpcReduction="10000"/>
          </a:bodyPr>
          <a:lstStyle/>
          <a:p>
            <a:r>
              <a:rPr lang="en-US" dirty="0" smtClean="0"/>
              <a:t>This is the audience code. Values are</a:t>
            </a:r>
          </a:p>
          <a:p>
            <a:pPr lvl="1"/>
            <a:r>
              <a:rPr lang="en-US" dirty="0" smtClean="0"/>
              <a:t>‘  ‘ </a:t>
            </a:r>
            <a:r>
              <a:rPr lang="en-US" dirty="0" smtClean="0">
                <a:sym typeface="Wingdings" pitchFamily="2" charset="2"/>
              </a:rPr>
              <a:t> “unknown or not specified”</a:t>
            </a:r>
            <a:r>
              <a:rPr lang="en-US" dirty="0" smtClean="0"/>
              <a:t> </a:t>
            </a:r>
          </a:p>
          <a:p>
            <a:pPr lvl="1"/>
            <a:r>
              <a:rPr lang="en-US" dirty="0" smtClean="0"/>
              <a:t>'a' </a:t>
            </a:r>
            <a:r>
              <a:rPr lang="en-US" dirty="0" smtClean="0">
                <a:sym typeface="Wingdings" pitchFamily="2" charset="2"/>
              </a:rPr>
              <a:t></a:t>
            </a:r>
            <a:r>
              <a:rPr lang="en-US" dirty="0" smtClean="0"/>
              <a:t> “preschool” , age 0–5 </a:t>
            </a:r>
          </a:p>
          <a:p>
            <a:pPr lvl="1"/>
            <a:r>
              <a:rPr lang="en-US" dirty="0" smtClean="0"/>
              <a:t>'b' </a:t>
            </a:r>
            <a:r>
              <a:rPr lang="en-US" dirty="0" smtClean="0">
                <a:sym typeface="Wingdings" pitchFamily="2" charset="2"/>
              </a:rPr>
              <a:t></a:t>
            </a:r>
            <a:r>
              <a:rPr lang="en-US" dirty="0" smtClean="0"/>
              <a:t> “primary”, age 6–8</a:t>
            </a:r>
          </a:p>
          <a:p>
            <a:pPr lvl="1"/>
            <a:r>
              <a:rPr lang="en-US" dirty="0" smtClean="0"/>
              <a:t>'c'  </a:t>
            </a:r>
            <a:r>
              <a:rPr lang="en-US" dirty="0" smtClean="0">
                <a:sym typeface="Wingdings" pitchFamily="2" charset="2"/>
              </a:rPr>
              <a:t></a:t>
            </a:r>
            <a:r>
              <a:rPr lang="en-US" dirty="0" smtClean="0"/>
              <a:t> “pre-adolescent”, age 8–13</a:t>
            </a:r>
          </a:p>
          <a:p>
            <a:pPr lvl="1"/>
            <a:r>
              <a:rPr lang="en-US" dirty="0" smtClean="0"/>
              <a:t>'d'  </a:t>
            </a:r>
            <a:r>
              <a:rPr lang="en-US" dirty="0" smtClean="0">
                <a:sym typeface="Wingdings" pitchFamily="2" charset="2"/>
              </a:rPr>
              <a:t></a:t>
            </a:r>
            <a:r>
              <a:rPr lang="en-US" dirty="0" smtClean="0"/>
              <a:t> “adolescent”, age 13–17</a:t>
            </a:r>
          </a:p>
          <a:p>
            <a:pPr lvl="1"/>
            <a:r>
              <a:rPr lang="en-US" dirty="0" smtClean="0"/>
              <a:t>'e'  </a:t>
            </a:r>
            <a:r>
              <a:rPr lang="en-US" dirty="0" smtClean="0">
                <a:sym typeface="Wingdings" pitchFamily="2" charset="2"/>
              </a:rPr>
              <a:t></a:t>
            </a:r>
            <a:r>
              <a:rPr lang="en-US" dirty="0" smtClean="0"/>
              <a:t> “adult”</a:t>
            </a:r>
          </a:p>
          <a:p>
            <a:pPr lvl="1"/>
            <a:r>
              <a:rPr lang="en-US" dirty="0" smtClean="0"/>
              <a:t>'f'   </a:t>
            </a:r>
            <a:r>
              <a:rPr lang="en-US" dirty="0" smtClean="0">
                <a:sym typeface="Wingdings" pitchFamily="2" charset="2"/>
              </a:rPr>
              <a:t> “</a:t>
            </a:r>
            <a:r>
              <a:rPr lang="en-US" dirty="0" smtClean="0"/>
              <a:t>specialized”   (a special case of adult)</a:t>
            </a:r>
          </a:p>
          <a:p>
            <a:pPr lvl="1"/>
            <a:r>
              <a:rPr lang="en-US" dirty="0" smtClean="0"/>
              <a:t>'g'  </a:t>
            </a:r>
            <a:r>
              <a:rPr lang="en-US" dirty="0" smtClean="0">
                <a:sym typeface="Wingdings" pitchFamily="2" charset="2"/>
              </a:rPr>
              <a:t> “g</a:t>
            </a:r>
            <a:r>
              <a:rPr lang="en-US" dirty="0" smtClean="0"/>
              <a:t>eneral”   (a special case of adult)</a:t>
            </a:r>
          </a:p>
          <a:p>
            <a:pPr lvl="1"/>
            <a:r>
              <a:rPr lang="en-US" dirty="0" smtClean="0"/>
              <a:t>'j'   </a:t>
            </a:r>
            <a:r>
              <a:rPr lang="en-US" dirty="0" smtClean="0">
                <a:sym typeface="Wingdings" pitchFamily="2" charset="2"/>
              </a:rPr>
              <a:t> “</a:t>
            </a:r>
            <a:r>
              <a:rPr lang="en-US" dirty="0" smtClean="0"/>
              <a:t>juvenile”, age 0 – 15 </a:t>
            </a:r>
          </a:p>
          <a:p>
            <a:pPr lvl="1"/>
            <a:r>
              <a:rPr lang="en-US" dirty="0" smtClean="0"/>
              <a:t>'|'  </a:t>
            </a:r>
            <a:r>
              <a:rPr lang="en-US" dirty="0" smtClean="0">
                <a:sym typeface="Wingdings" pitchFamily="2" charset="2"/>
              </a:rPr>
              <a:t></a:t>
            </a:r>
            <a:r>
              <a:rPr lang="en-US" dirty="0" smtClean="0"/>
              <a:t> “no attempt to code”</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23 for books</a:t>
            </a:r>
            <a:endParaRPr lang="en-US" dirty="0"/>
          </a:p>
        </p:txBody>
      </p:sp>
      <p:sp>
        <p:nvSpPr>
          <p:cNvPr id="3" name="Content Placeholder 2"/>
          <p:cNvSpPr>
            <a:spLocks noGrp="1"/>
          </p:cNvSpPr>
          <p:nvPr>
            <p:ph idx="1"/>
          </p:nvPr>
        </p:nvSpPr>
        <p:spPr>
          <a:xfrm>
            <a:off x="457200" y="1143000"/>
            <a:ext cx="8229600" cy="5486400"/>
          </a:xfrm>
        </p:spPr>
        <p:txBody>
          <a:bodyPr>
            <a:normAutofit fontScale="92500" lnSpcReduction="10000"/>
          </a:bodyPr>
          <a:lstStyle/>
          <a:p>
            <a:r>
              <a:rPr lang="en-US" dirty="0" smtClean="0"/>
              <a:t>This is the form of the item code. Values are</a:t>
            </a:r>
          </a:p>
          <a:p>
            <a:pPr lvl="1"/>
            <a:r>
              <a:rPr lang="en-US" dirty="0" smtClean="0"/>
              <a:t>‘ ‘  </a:t>
            </a:r>
            <a:r>
              <a:rPr lang="en-US" dirty="0" smtClean="0">
                <a:sym typeface="Wingdings" pitchFamily="2" charset="2"/>
              </a:rPr>
              <a:t></a:t>
            </a:r>
            <a:r>
              <a:rPr lang="en-US" dirty="0" smtClean="0"/>
              <a:t>none of these </a:t>
            </a:r>
          </a:p>
          <a:p>
            <a:pPr lvl="1"/>
            <a:r>
              <a:rPr lang="en-US" dirty="0" smtClean="0"/>
              <a:t>'a' </a:t>
            </a:r>
            <a:r>
              <a:rPr lang="en-US" dirty="0" smtClean="0">
                <a:sym typeface="Wingdings" pitchFamily="2" charset="2"/>
              </a:rPr>
              <a:t></a:t>
            </a:r>
            <a:r>
              <a:rPr lang="en-US" dirty="0" smtClean="0"/>
              <a:t> Microfilm</a:t>
            </a:r>
          </a:p>
          <a:p>
            <a:pPr lvl="1"/>
            <a:r>
              <a:rPr lang="en-US" dirty="0" smtClean="0"/>
              <a:t>'b' </a:t>
            </a:r>
            <a:r>
              <a:rPr lang="en-US" dirty="0" smtClean="0">
                <a:sym typeface="Wingdings" pitchFamily="2" charset="2"/>
              </a:rPr>
              <a:t></a:t>
            </a:r>
            <a:r>
              <a:rPr lang="en-US" dirty="0" smtClean="0"/>
              <a:t> Microfiche</a:t>
            </a:r>
          </a:p>
          <a:p>
            <a:pPr lvl="1"/>
            <a:r>
              <a:rPr lang="en-US" dirty="0" smtClean="0"/>
              <a:t>'c' </a:t>
            </a:r>
            <a:r>
              <a:rPr lang="en-US" dirty="0" smtClean="0">
                <a:sym typeface="Wingdings" pitchFamily="2" charset="2"/>
              </a:rPr>
              <a:t></a:t>
            </a:r>
            <a:r>
              <a:rPr lang="en-US" dirty="0" smtClean="0"/>
              <a:t> </a:t>
            </a:r>
            <a:r>
              <a:rPr lang="en-US" dirty="0" err="1" smtClean="0"/>
              <a:t>Microopaque</a:t>
            </a:r>
            <a:endParaRPr lang="en-US" dirty="0" smtClean="0"/>
          </a:p>
          <a:p>
            <a:pPr lvl="1"/>
            <a:r>
              <a:rPr lang="en-US" dirty="0" smtClean="0"/>
              <a:t>'d' </a:t>
            </a:r>
            <a:r>
              <a:rPr lang="en-US" dirty="0" smtClean="0">
                <a:sym typeface="Wingdings" pitchFamily="2" charset="2"/>
              </a:rPr>
              <a:t> </a:t>
            </a:r>
            <a:r>
              <a:rPr lang="en-US" dirty="0" smtClean="0"/>
              <a:t>Large print</a:t>
            </a:r>
          </a:p>
          <a:p>
            <a:pPr lvl="1"/>
            <a:r>
              <a:rPr lang="en-US" dirty="0" smtClean="0"/>
              <a:t>'f' </a:t>
            </a:r>
            <a:r>
              <a:rPr lang="en-US" dirty="0" smtClean="0">
                <a:sym typeface="Wingdings" pitchFamily="2" charset="2"/>
              </a:rPr>
              <a:t> </a:t>
            </a:r>
            <a:r>
              <a:rPr lang="en-US" dirty="0" smtClean="0"/>
              <a:t>Braille</a:t>
            </a:r>
          </a:p>
          <a:p>
            <a:pPr lvl="1"/>
            <a:r>
              <a:rPr lang="en-US" dirty="0" smtClean="0"/>
              <a:t>'r' </a:t>
            </a:r>
            <a:r>
              <a:rPr lang="en-US" dirty="0" smtClean="0">
                <a:sym typeface="Wingdings" pitchFamily="2" charset="2"/>
              </a:rPr>
              <a:t> </a:t>
            </a:r>
            <a:r>
              <a:rPr lang="en-US" dirty="0" smtClean="0"/>
              <a:t>Regular print reproduction (e.g. photocopy)</a:t>
            </a:r>
          </a:p>
          <a:p>
            <a:pPr lvl="1"/>
            <a:r>
              <a:rPr lang="en-US" dirty="0" smtClean="0"/>
              <a:t>'s'  </a:t>
            </a:r>
            <a:r>
              <a:rPr lang="en-US" dirty="0" smtClean="0">
                <a:sym typeface="Wingdings" pitchFamily="2" charset="2"/>
              </a:rPr>
              <a:t></a:t>
            </a:r>
            <a:r>
              <a:rPr lang="en-US" dirty="0" smtClean="0"/>
              <a:t>Electronic</a:t>
            </a:r>
          </a:p>
          <a:p>
            <a:pPr lvl="1"/>
            <a:r>
              <a:rPr lang="en-US" dirty="0" smtClean="0"/>
              <a:t>'o'  </a:t>
            </a:r>
            <a:r>
              <a:rPr lang="en-US" dirty="0" smtClean="0">
                <a:sym typeface="Wingdings" pitchFamily="2" charset="2"/>
              </a:rPr>
              <a:t></a:t>
            </a:r>
            <a:r>
              <a:rPr lang="en-US" dirty="0" smtClean="0"/>
              <a:t> Online (special case of 's')</a:t>
            </a:r>
          </a:p>
          <a:p>
            <a:pPr lvl="1"/>
            <a:r>
              <a:rPr lang="en-US" dirty="0" smtClean="0"/>
              <a:t>'q'  </a:t>
            </a:r>
            <a:r>
              <a:rPr lang="en-US" dirty="0" smtClean="0">
                <a:sym typeface="Wingdings" pitchFamily="2" charset="2"/>
              </a:rPr>
              <a:t></a:t>
            </a:r>
            <a:r>
              <a:rPr lang="en-US" dirty="0" smtClean="0"/>
              <a:t> Direct electronic (special case of 's')</a:t>
            </a:r>
          </a:p>
          <a:p>
            <a:pPr lvl="1"/>
            <a:r>
              <a:rPr lang="en-US" dirty="0" smtClean="0"/>
              <a:t>'|'   </a:t>
            </a:r>
            <a:r>
              <a:rPr lang="en-US" dirty="0" smtClean="0">
                <a:sym typeface="Wingdings" pitchFamily="2" charset="2"/>
              </a:rPr>
              <a:t></a:t>
            </a:r>
            <a:r>
              <a:rPr lang="en-US" dirty="0" smtClean="0"/>
              <a:t> No attempt to code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28 for books (slide 1)</a:t>
            </a:r>
            <a:endParaRPr lang="en-US" dirty="0"/>
          </a:p>
        </p:txBody>
      </p:sp>
      <p:sp>
        <p:nvSpPr>
          <p:cNvPr id="3" name="Content Placeholder 2"/>
          <p:cNvSpPr>
            <a:spLocks noGrp="1"/>
          </p:cNvSpPr>
          <p:nvPr>
            <p:ph idx="1"/>
          </p:nvPr>
        </p:nvSpPr>
        <p:spPr>
          <a:xfrm>
            <a:off x="609600" y="1143000"/>
            <a:ext cx="8305800" cy="5486400"/>
          </a:xfrm>
        </p:spPr>
        <p:txBody>
          <a:bodyPr>
            <a:normAutofit/>
          </a:bodyPr>
          <a:lstStyle/>
          <a:p>
            <a:r>
              <a:rPr lang="en-US" dirty="0" smtClean="0"/>
              <a:t>This is the government publication field. Allowed values are </a:t>
            </a:r>
          </a:p>
          <a:p>
            <a:pPr lvl="1"/>
            <a:r>
              <a:rPr lang="en-US" dirty="0" smtClean="0"/>
              <a:t>‘  ’ </a:t>
            </a:r>
            <a:r>
              <a:rPr lang="en-US" dirty="0" smtClean="0">
                <a:sym typeface="Wingdings" pitchFamily="2" charset="2"/>
              </a:rPr>
              <a:t></a:t>
            </a:r>
            <a:r>
              <a:rPr lang="en-US" dirty="0" smtClean="0"/>
              <a:t> Not a government publication</a:t>
            </a:r>
          </a:p>
          <a:p>
            <a:pPr lvl="1"/>
            <a:r>
              <a:rPr lang="en-US" dirty="0" smtClean="0"/>
              <a:t>‘a’  </a:t>
            </a:r>
            <a:r>
              <a:rPr lang="en-US" dirty="0" smtClean="0">
                <a:sym typeface="Wingdings" pitchFamily="2" charset="2"/>
              </a:rPr>
              <a:t></a:t>
            </a:r>
            <a:r>
              <a:rPr lang="en-US" dirty="0" smtClean="0"/>
              <a:t> Autonomous or semi-autonomous component</a:t>
            </a:r>
          </a:p>
          <a:p>
            <a:pPr lvl="1"/>
            <a:r>
              <a:rPr lang="en-US" dirty="0" smtClean="0"/>
              <a:t>‘c’  </a:t>
            </a:r>
            <a:r>
              <a:rPr lang="en-US" dirty="0" smtClean="0">
                <a:sym typeface="Wingdings" pitchFamily="2" charset="2"/>
              </a:rPr>
              <a:t></a:t>
            </a:r>
            <a:r>
              <a:rPr lang="en-US" dirty="0" smtClean="0"/>
              <a:t> </a:t>
            </a:r>
            <a:r>
              <a:rPr lang="en-US" dirty="0" err="1" smtClean="0"/>
              <a:t>Multilocal</a:t>
            </a:r>
            <a:endParaRPr lang="en-US" dirty="0" smtClean="0"/>
          </a:p>
          <a:p>
            <a:pPr lvl="1"/>
            <a:r>
              <a:rPr lang="en-US" dirty="0" smtClean="0"/>
              <a:t>‘f’  </a:t>
            </a:r>
            <a:r>
              <a:rPr lang="en-US" dirty="0" smtClean="0">
                <a:sym typeface="Wingdings" pitchFamily="2" charset="2"/>
              </a:rPr>
              <a:t></a:t>
            </a:r>
            <a:r>
              <a:rPr lang="en-US" dirty="0" smtClean="0"/>
              <a:t>Federal/national</a:t>
            </a:r>
          </a:p>
          <a:p>
            <a:pPr lvl="1"/>
            <a:r>
              <a:rPr lang="en-US" dirty="0" smtClean="0"/>
              <a:t>‘</a:t>
            </a:r>
            <a:r>
              <a:rPr lang="en-US" dirty="0" err="1" smtClean="0"/>
              <a:t>i</a:t>
            </a:r>
            <a:r>
              <a:rPr lang="en-US" dirty="0" smtClean="0"/>
              <a:t>’   </a:t>
            </a:r>
            <a:r>
              <a:rPr lang="en-US" dirty="0" smtClean="0">
                <a:sym typeface="Wingdings" pitchFamily="2" charset="2"/>
              </a:rPr>
              <a:t> </a:t>
            </a:r>
            <a:r>
              <a:rPr lang="en-US" dirty="0" smtClean="0"/>
              <a:t>International intergovernmental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28 for books (slide 2)</a:t>
            </a:r>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t>More allowed values are </a:t>
            </a:r>
          </a:p>
          <a:p>
            <a:pPr lvl="1"/>
            <a:r>
              <a:rPr lang="en-US" dirty="0" smtClean="0"/>
              <a:t>‘l’ </a:t>
            </a:r>
            <a:r>
              <a:rPr lang="en-US" dirty="0" smtClean="0">
                <a:sym typeface="Wingdings" pitchFamily="2" charset="2"/>
              </a:rPr>
              <a:t></a:t>
            </a:r>
            <a:r>
              <a:rPr lang="en-US" dirty="0" smtClean="0"/>
              <a:t> Local</a:t>
            </a:r>
          </a:p>
          <a:p>
            <a:pPr lvl="1"/>
            <a:r>
              <a:rPr lang="en-US" dirty="0" smtClean="0"/>
              <a:t>‘m’ </a:t>
            </a:r>
            <a:r>
              <a:rPr lang="en-US" dirty="0" smtClean="0">
                <a:sym typeface="Wingdings" pitchFamily="2" charset="2"/>
              </a:rPr>
              <a:t></a:t>
            </a:r>
            <a:r>
              <a:rPr lang="en-US" dirty="0" smtClean="0"/>
              <a:t> Multistate</a:t>
            </a:r>
          </a:p>
          <a:p>
            <a:pPr lvl="1"/>
            <a:r>
              <a:rPr lang="en-US" dirty="0" smtClean="0"/>
              <a:t>‘o’ </a:t>
            </a:r>
            <a:r>
              <a:rPr lang="en-US" dirty="0" smtClean="0">
                <a:sym typeface="Wingdings" pitchFamily="2" charset="2"/>
              </a:rPr>
              <a:t></a:t>
            </a:r>
            <a:r>
              <a:rPr lang="en-US" dirty="0" smtClean="0"/>
              <a:t> Government publication-level undetermined</a:t>
            </a:r>
          </a:p>
          <a:p>
            <a:pPr lvl="1"/>
            <a:r>
              <a:rPr lang="en-US" dirty="0" smtClean="0"/>
              <a:t>‘s’  </a:t>
            </a:r>
            <a:r>
              <a:rPr lang="en-US" dirty="0" smtClean="0">
                <a:sym typeface="Wingdings" pitchFamily="2" charset="2"/>
              </a:rPr>
              <a:t></a:t>
            </a:r>
            <a:r>
              <a:rPr lang="en-US" dirty="0" smtClean="0"/>
              <a:t>State, provincial, territorial, dependent, etc.</a:t>
            </a:r>
          </a:p>
          <a:p>
            <a:pPr lvl="1"/>
            <a:r>
              <a:rPr lang="en-US" dirty="0" smtClean="0"/>
              <a:t>‘u’ </a:t>
            </a:r>
            <a:r>
              <a:rPr lang="en-US" dirty="0" smtClean="0">
                <a:sym typeface="Wingdings" pitchFamily="2" charset="2"/>
              </a:rPr>
              <a:t></a:t>
            </a:r>
            <a:r>
              <a:rPr lang="en-US" dirty="0" smtClean="0"/>
              <a:t> Unknown if item is government publication</a:t>
            </a:r>
          </a:p>
          <a:p>
            <a:pPr lvl="1"/>
            <a:r>
              <a:rPr lang="en-US" dirty="0" smtClean="0"/>
              <a:t>‘z’ </a:t>
            </a:r>
            <a:r>
              <a:rPr lang="en-US" dirty="0" smtClean="0">
                <a:sym typeface="Wingdings" pitchFamily="2" charset="2"/>
              </a:rPr>
              <a:t></a:t>
            </a:r>
            <a:r>
              <a:rPr lang="en-US" dirty="0" smtClean="0"/>
              <a:t> Other</a:t>
            </a:r>
          </a:p>
          <a:p>
            <a:pPr lvl="1"/>
            <a:r>
              <a:rPr lang="en-US" dirty="0" smtClean="0"/>
              <a:t>‘|’ </a:t>
            </a:r>
            <a:r>
              <a:rPr lang="en-US" dirty="0" smtClean="0">
                <a:sym typeface="Wingdings" pitchFamily="2" charset="2"/>
              </a:rPr>
              <a:t></a:t>
            </a:r>
            <a:r>
              <a:rPr lang="en-US" dirty="0" smtClean="0"/>
              <a:t>No attempt to code</a:t>
            </a:r>
          </a:p>
          <a:p>
            <a:pPr lvl="1"/>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33 for books (slide 1)</a:t>
            </a:r>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t>This is the form of the literary form code. Values are</a:t>
            </a:r>
          </a:p>
          <a:p>
            <a:pPr lvl="1"/>
            <a:r>
              <a:rPr lang="en-US" dirty="0" smtClean="0"/>
              <a:t>‘0’</a:t>
            </a:r>
            <a:r>
              <a:rPr lang="en-US" dirty="0" smtClean="0">
                <a:sym typeface="Wingdings" pitchFamily="2" charset="2"/>
              </a:rPr>
              <a:t></a:t>
            </a:r>
            <a:r>
              <a:rPr lang="en-US" dirty="0" smtClean="0"/>
              <a:t> Not fiction (not further specified)</a:t>
            </a:r>
          </a:p>
          <a:p>
            <a:pPr lvl="1"/>
            <a:r>
              <a:rPr lang="en-US" dirty="0" smtClean="0"/>
              <a:t>‘1’ </a:t>
            </a:r>
            <a:r>
              <a:rPr lang="en-US" dirty="0" smtClean="0">
                <a:sym typeface="Wingdings" pitchFamily="2" charset="2"/>
              </a:rPr>
              <a:t></a:t>
            </a:r>
            <a:r>
              <a:rPr lang="en-US" dirty="0" smtClean="0"/>
              <a:t>Fiction (not further specified)</a:t>
            </a:r>
          </a:p>
          <a:p>
            <a:pPr lvl="1"/>
            <a:r>
              <a:rPr lang="en-US" dirty="0" smtClean="0"/>
              <a:t>‘d’ </a:t>
            </a:r>
            <a:r>
              <a:rPr lang="en-US" dirty="0" smtClean="0">
                <a:sym typeface="Wingdings" pitchFamily="2" charset="2"/>
              </a:rPr>
              <a:t></a:t>
            </a:r>
            <a:r>
              <a:rPr lang="en-US" dirty="0" smtClean="0"/>
              <a:t> Dramas</a:t>
            </a:r>
          </a:p>
          <a:p>
            <a:pPr lvl="1"/>
            <a:r>
              <a:rPr lang="en-US" dirty="0" smtClean="0"/>
              <a:t>‘e’ </a:t>
            </a:r>
            <a:r>
              <a:rPr lang="en-US" dirty="0" smtClean="0">
                <a:sym typeface="Wingdings" pitchFamily="2" charset="2"/>
              </a:rPr>
              <a:t></a:t>
            </a:r>
            <a:r>
              <a:rPr lang="en-US" dirty="0" smtClean="0"/>
              <a:t>Essays</a:t>
            </a:r>
          </a:p>
          <a:p>
            <a:pPr lvl="1"/>
            <a:r>
              <a:rPr lang="en-US" dirty="0" smtClean="0"/>
              <a:t>‘f ‘ </a:t>
            </a:r>
            <a:r>
              <a:rPr lang="en-US" dirty="0" smtClean="0">
                <a:sym typeface="Wingdings" pitchFamily="2" charset="2"/>
              </a:rPr>
              <a:t></a:t>
            </a:r>
            <a:r>
              <a:rPr lang="en-US" dirty="0" smtClean="0"/>
              <a:t>Novels</a:t>
            </a:r>
          </a:p>
          <a:p>
            <a:pPr lvl="1"/>
            <a:r>
              <a:rPr lang="en-US" dirty="0" smtClean="0"/>
              <a:t>‘h’ </a:t>
            </a:r>
            <a:r>
              <a:rPr lang="en-US" dirty="0" smtClean="0">
                <a:sym typeface="Wingdings" pitchFamily="2" charset="2"/>
              </a:rPr>
              <a:t></a:t>
            </a:r>
            <a:r>
              <a:rPr lang="en-US" dirty="0" smtClean="0"/>
              <a:t> Humor, satires, etc.</a:t>
            </a:r>
          </a:p>
          <a:p>
            <a:pPr lvl="1"/>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33 for books (slide 2)</a:t>
            </a:r>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t>More values are</a:t>
            </a:r>
          </a:p>
          <a:p>
            <a:pPr lvl="1"/>
            <a:r>
              <a:rPr lang="en-US" dirty="0" err="1" smtClean="0"/>
              <a:t>i</a:t>
            </a:r>
            <a:r>
              <a:rPr lang="en-US" dirty="0" smtClean="0"/>
              <a:t> - Letters</a:t>
            </a:r>
          </a:p>
          <a:p>
            <a:pPr lvl="1"/>
            <a:r>
              <a:rPr lang="en-US" dirty="0" smtClean="0"/>
              <a:t>j - Short stories</a:t>
            </a:r>
          </a:p>
          <a:p>
            <a:pPr lvl="1"/>
            <a:r>
              <a:rPr lang="en-US" dirty="0" smtClean="0"/>
              <a:t>m - Mixed forms</a:t>
            </a:r>
          </a:p>
          <a:p>
            <a:pPr lvl="1"/>
            <a:r>
              <a:rPr lang="en-US" dirty="0" smtClean="0"/>
              <a:t>p - Poetry</a:t>
            </a:r>
          </a:p>
          <a:p>
            <a:pPr lvl="1"/>
            <a:r>
              <a:rPr lang="en-US" dirty="0" smtClean="0"/>
              <a:t>s - Speeches</a:t>
            </a:r>
          </a:p>
          <a:p>
            <a:pPr lvl="1"/>
            <a:r>
              <a:rPr lang="en-US" dirty="0" smtClean="0"/>
              <a:t>u - Unknown</a:t>
            </a:r>
          </a:p>
          <a:p>
            <a:pPr lvl="1"/>
            <a:r>
              <a:rPr lang="en-US" dirty="0" smtClean="0"/>
              <a:t>| - No attempt to code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036638"/>
          </a:xfrm>
        </p:spPr>
        <p:txBody>
          <a:bodyPr/>
          <a:lstStyle/>
          <a:p>
            <a:r>
              <a:rPr lang="en-US" dirty="0" smtClean="0"/>
              <a:t>008 byte 34 for books</a:t>
            </a:r>
            <a:endParaRPr lang="en-US" dirty="0"/>
          </a:p>
        </p:txBody>
      </p:sp>
      <p:sp>
        <p:nvSpPr>
          <p:cNvPr id="3" name="Content Placeholder 2"/>
          <p:cNvSpPr>
            <a:spLocks noGrp="1"/>
          </p:cNvSpPr>
          <p:nvPr>
            <p:ph idx="1"/>
          </p:nvPr>
        </p:nvSpPr>
        <p:spPr>
          <a:xfrm>
            <a:off x="457200" y="1143000"/>
            <a:ext cx="8229600" cy="5486400"/>
          </a:xfrm>
        </p:spPr>
        <p:txBody>
          <a:bodyPr>
            <a:normAutofit/>
          </a:bodyPr>
          <a:lstStyle/>
          <a:p>
            <a:r>
              <a:rPr lang="en-US" dirty="0" smtClean="0"/>
              <a:t>This is the bibliography code. Values are</a:t>
            </a:r>
          </a:p>
          <a:p>
            <a:pPr lvl="1"/>
            <a:r>
              <a:rPr lang="en-US" dirty="0" smtClean="0"/>
              <a:t>‘   ’ </a:t>
            </a:r>
            <a:r>
              <a:rPr lang="en-US" dirty="0" smtClean="0">
                <a:sym typeface="Wingdings" pitchFamily="2" charset="2"/>
              </a:rPr>
              <a:t></a:t>
            </a:r>
            <a:r>
              <a:rPr lang="en-US" dirty="0" smtClean="0"/>
              <a:t> No biographical material</a:t>
            </a:r>
          </a:p>
          <a:p>
            <a:pPr lvl="1"/>
            <a:r>
              <a:rPr lang="en-US" dirty="0" smtClean="0"/>
              <a:t>‘a’  </a:t>
            </a:r>
            <a:r>
              <a:rPr lang="en-US" dirty="0" smtClean="0">
                <a:sym typeface="Wingdings" pitchFamily="2" charset="2"/>
              </a:rPr>
              <a:t></a:t>
            </a:r>
            <a:r>
              <a:rPr lang="en-US" dirty="0" smtClean="0"/>
              <a:t> Autobiography</a:t>
            </a:r>
          </a:p>
          <a:p>
            <a:pPr lvl="1"/>
            <a:r>
              <a:rPr lang="en-US" dirty="0" smtClean="0"/>
              <a:t>‘b’  </a:t>
            </a:r>
            <a:r>
              <a:rPr lang="en-US" dirty="0" smtClean="0">
                <a:sym typeface="Wingdings" pitchFamily="2" charset="2"/>
              </a:rPr>
              <a:t></a:t>
            </a:r>
            <a:r>
              <a:rPr lang="en-US" dirty="0" smtClean="0"/>
              <a:t>Individual biography</a:t>
            </a:r>
          </a:p>
          <a:p>
            <a:pPr lvl="1"/>
            <a:r>
              <a:rPr lang="en-US" dirty="0" smtClean="0"/>
              <a:t>‘c’  </a:t>
            </a:r>
            <a:r>
              <a:rPr lang="en-US" dirty="0" smtClean="0">
                <a:sym typeface="Wingdings" pitchFamily="2" charset="2"/>
              </a:rPr>
              <a:t></a:t>
            </a:r>
            <a:r>
              <a:rPr lang="en-US" dirty="0" smtClean="0"/>
              <a:t>Collective biography</a:t>
            </a:r>
          </a:p>
          <a:p>
            <a:pPr lvl="1"/>
            <a:r>
              <a:rPr lang="en-US" dirty="0" smtClean="0"/>
              <a:t>‘d’  </a:t>
            </a:r>
            <a:r>
              <a:rPr lang="en-US" dirty="0" smtClean="0">
                <a:sym typeface="Wingdings" pitchFamily="2" charset="2"/>
              </a:rPr>
              <a:t></a:t>
            </a:r>
            <a:r>
              <a:rPr lang="en-US" dirty="0" smtClean="0"/>
              <a:t> Contains biographical information</a:t>
            </a:r>
          </a:p>
          <a:p>
            <a:pPr lvl="1"/>
            <a:r>
              <a:rPr lang="en-US" dirty="0" smtClean="0"/>
              <a:t>‘|’  </a:t>
            </a:r>
            <a:r>
              <a:rPr lang="en-US" dirty="0" smtClean="0">
                <a:sym typeface="Wingdings" pitchFamily="2" charset="2"/>
              </a:rPr>
              <a:t></a:t>
            </a:r>
            <a:r>
              <a:rPr lang="en-US" dirty="0" smtClean="0"/>
              <a:t> No attempt to code</a:t>
            </a:r>
          </a:p>
          <a:p>
            <a:pPr lvl="1"/>
            <a:endParaRPr lang="en-US" dirty="0" smtClean="0"/>
          </a:p>
          <a:p>
            <a:pPr lvl="1"/>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18–34 for maps</a:t>
            </a:r>
            <a:endParaRPr lang="en-US" dirty="0"/>
          </a:p>
        </p:txBody>
      </p:sp>
      <p:sp>
        <p:nvSpPr>
          <p:cNvPr id="3" name="Content Placeholder 2"/>
          <p:cNvSpPr>
            <a:spLocks noGrp="1"/>
          </p:cNvSpPr>
          <p:nvPr>
            <p:ph idx="1"/>
          </p:nvPr>
        </p:nvSpPr>
        <p:spPr/>
        <p:txBody>
          <a:bodyPr>
            <a:normAutofit/>
          </a:bodyPr>
          <a:lstStyle/>
          <a:p>
            <a:r>
              <a:rPr lang="en-US" dirty="0" smtClean="0"/>
              <a:t>Used when leader 06 is ‘e’ or ‘f’.</a:t>
            </a:r>
          </a:p>
          <a:p>
            <a:r>
              <a:rPr lang="en-US" dirty="0" smtClean="0"/>
              <a:t>Byte 25 for the type of cartographic material is required there. It can take value </a:t>
            </a:r>
          </a:p>
          <a:p>
            <a:r>
              <a:rPr lang="en-US" dirty="0" smtClean="0"/>
              <a:t>‘a’ </a:t>
            </a:r>
            <a:r>
              <a:rPr lang="en-US" dirty="0" smtClean="0">
                <a:sym typeface="Wingdings" pitchFamily="2" charset="2"/>
              </a:rPr>
              <a:t></a:t>
            </a:r>
            <a:r>
              <a:rPr lang="en-US" dirty="0" smtClean="0"/>
              <a:t> “Single map”</a:t>
            </a:r>
          </a:p>
          <a:p>
            <a:r>
              <a:rPr lang="en-US" dirty="0" smtClean="0"/>
              <a:t>‘b’ </a:t>
            </a:r>
            <a:r>
              <a:rPr lang="en-US" dirty="0" smtClean="0">
                <a:sym typeface="Wingdings" pitchFamily="2" charset="2"/>
              </a:rPr>
              <a:t></a:t>
            </a:r>
            <a:r>
              <a:rPr lang="en-US" dirty="0" smtClean="0"/>
              <a:t> “Map series”, i.e., the item described is a series of maps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 special variable fields</a:t>
            </a:r>
            <a:endParaRPr lang="en-US" dirty="0"/>
          </a:p>
        </p:txBody>
      </p:sp>
      <p:sp>
        <p:nvSpPr>
          <p:cNvPr id="3" name="Content Placeholder 2"/>
          <p:cNvSpPr>
            <a:spLocks noGrp="1"/>
          </p:cNvSpPr>
          <p:nvPr>
            <p:ph idx="1"/>
          </p:nvPr>
        </p:nvSpPr>
        <p:spPr/>
        <p:txBody>
          <a:bodyPr/>
          <a:lstStyle/>
          <a:p>
            <a:r>
              <a:rPr lang="en-US" dirty="0" smtClean="0"/>
              <a:t>Fields that start with 00 are for fields that are called “control fields”.</a:t>
            </a:r>
          </a:p>
          <a:p>
            <a:r>
              <a:rPr lang="en-US" dirty="0" smtClean="0"/>
              <a:t>Fields that start with 0 but not with 00 are called “numbers and code fields”. </a:t>
            </a:r>
            <a:endParaRPr lang="en-US" dirty="0"/>
          </a:p>
          <a:p>
            <a:r>
              <a:rPr lang="en-US" dirty="0" smtClean="0"/>
              <a:t>Fields that do not start with 0 are the main field we study in cataloging.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25 for maps</a:t>
            </a:r>
            <a:endParaRPr lang="en-US" dirty="0"/>
          </a:p>
        </p:txBody>
      </p:sp>
      <p:sp>
        <p:nvSpPr>
          <p:cNvPr id="3" name="Content Placeholder 2"/>
          <p:cNvSpPr>
            <a:spLocks noGrp="1"/>
          </p:cNvSpPr>
          <p:nvPr>
            <p:ph idx="1"/>
          </p:nvPr>
        </p:nvSpPr>
        <p:spPr/>
        <p:txBody>
          <a:bodyPr>
            <a:normAutofit/>
          </a:bodyPr>
          <a:lstStyle/>
          <a:p>
            <a:r>
              <a:rPr lang="en-US" dirty="0" smtClean="0"/>
              <a:t>Other codes  are </a:t>
            </a:r>
          </a:p>
          <a:p>
            <a:pPr lvl="1"/>
            <a:r>
              <a:rPr lang="en-US" dirty="0" smtClean="0"/>
              <a:t>‘c’  </a:t>
            </a:r>
            <a:r>
              <a:rPr lang="en-US" dirty="0" smtClean="0">
                <a:sym typeface="Wingdings" pitchFamily="2" charset="2"/>
              </a:rPr>
              <a:t> “m</a:t>
            </a:r>
            <a:r>
              <a:rPr lang="en-US" dirty="0" smtClean="0"/>
              <a:t>ap” serial Issued in successive parts bearing a numeric succession code. </a:t>
            </a:r>
          </a:p>
          <a:p>
            <a:pPr lvl="1"/>
            <a:r>
              <a:rPr lang="en-US" dirty="0" smtClean="0"/>
              <a:t>‘d’  </a:t>
            </a:r>
            <a:r>
              <a:rPr lang="en-US" dirty="0" smtClean="0">
                <a:sym typeface="Wingdings" pitchFamily="2" charset="2"/>
              </a:rPr>
              <a:t> “globe”</a:t>
            </a:r>
            <a:endParaRPr lang="en-US" dirty="0" smtClean="0"/>
          </a:p>
          <a:p>
            <a:pPr lvl="1"/>
            <a:r>
              <a:rPr lang="en-US" dirty="0" smtClean="0"/>
              <a:t>‘e’  </a:t>
            </a:r>
            <a:r>
              <a:rPr lang="en-US" dirty="0" smtClean="0">
                <a:sym typeface="Wingdings" pitchFamily="2" charset="2"/>
              </a:rPr>
              <a:t></a:t>
            </a:r>
            <a:r>
              <a:rPr lang="en-US" dirty="0" smtClean="0"/>
              <a:t> “Atlas” (Includes atlas series, and serially issued atlases) </a:t>
            </a:r>
          </a:p>
          <a:p>
            <a:pPr lvl="1"/>
            <a:r>
              <a:rPr lang="en-US" dirty="0" smtClean="0"/>
              <a:t>‘f’ </a:t>
            </a:r>
            <a:r>
              <a:rPr lang="en-US" dirty="0" smtClean="0">
                <a:sym typeface="Wingdings" pitchFamily="2" charset="2"/>
              </a:rPr>
              <a:t></a:t>
            </a:r>
            <a:r>
              <a:rPr lang="en-US" dirty="0" smtClean="0"/>
              <a:t>Separate supplement to another item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25 for maps</a:t>
            </a:r>
            <a:endParaRPr lang="en-US" dirty="0"/>
          </a:p>
        </p:txBody>
      </p:sp>
      <p:sp>
        <p:nvSpPr>
          <p:cNvPr id="3" name="Content Placeholder 2"/>
          <p:cNvSpPr>
            <a:spLocks noGrp="1"/>
          </p:cNvSpPr>
          <p:nvPr>
            <p:ph idx="1"/>
          </p:nvPr>
        </p:nvSpPr>
        <p:spPr/>
        <p:txBody>
          <a:bodyPr>
            <a:normAutofit/>
          </a:bodyPr>
          <a:lstStyle/>
          <a:p>
            <a:r>
              <a:rPr lang="en-US" dirty="0" smtClean="0"/>
              <a:t>Other codes  are </a:t>
            </a:r>
          </a:p>
          <a:p>
            <a:pPr lvl="1"/>
            <a:r>
              <a:rPr lang="en-US" dirty="0" smtClean="0"/>
              <a:t>‘g’ </a:t>
            </a:r>
            <a:r>
              <a:rPr lang="en-US" dirty="0" smtClean="0">
                <a:sym typeface="Wingdings" pitchFamily="2" charset="2"/>
              </a:rPr>
              <a:t></a:t>
            </a:r>
            <a:r>
              <a:rPr lang="en-US" dirty="0" smtClean="0"/>
              <a:t> “Bound as part of another work”</a:t>
            </a:r>
          </a:p>
          <a:p>
            <a:pPr lvl="1"/>
            <a:r>
              <a:rPr lang="en-US" dirty="0" smtClean="0"/>
              <a:t>‘u’ </a:t>
            </a:r>
            <a:r>
              <a:rPr lang="en-US" dirty="0" smtClean="0">
                <a:sym typeface="Wingdings" pitchFamily="2" charset="2"/>
              </a:rPr>
              <a:t> “</a:t>
            </a:r>
            <a:r>
              <a:rPr lang="en-US" dirty="0" smtClean="0"/>
              <a:t>Unknown” </a:t>
            </a:r>
          </a:p>
          <a:p>
            <a:pPr lvl="1"/>
            <a:r>
              <a:rPr lang="en-US" dirty="0" smtClean="0"/>
              <a:t>‘z’ </a:t>
            </a:r>
            <a:r>
              <a:rPr lang="en-US" dirty="0" smtClean="0">
                <a:sym typeface="Wingdings" pitchFamily="2" charset="2"/>
              </a:rPr>
              <a:t> “</a:t>
            </a:r>
            <a:r>
              <a:rPr lang="en-US" dirty="0" smtClean="0"/>
              <a:t>Other” </a:t>
            </a:r>
            <a:r>
              <a:rPr lang="en-US" dirty="0" smtClean="0">
                <a:sym typeface="Wingdings" pitchFamily="2" charset="2"/>
              </a:rPr>
              <a:t></a:t>
            </a:r>
            <a:r>
              <a:rPr lang="en-US" dirty="0" smtClean="0"/>
              <a:t> None of the other defined codes are appropriate. </a:t>
            </a:r>
          </a:p>
          <a:p>
            <a:pPr lvl="1"/>
            <a:r>
              <a:rPr lang="en-US" dirty="0" smtClean="0"/>
              <a:t>‘|’ </a:t>
            </a:r>
            <a:r>
              <a:rPr lang="en-US" dirty="0" smtClean="0">
                <a:sym typeface="Wingdings" pitchFamily="2" charset="2"/>
              </a:rPr>
              <a:t></a:t>
            </a:r>
            <a:r>
              <a:rPr lang="en-US" dirty="0" smtClean="0"/>
              <a:t> “No attempt to code” </a:t>
            </a:r>
            <a:r>
              <a:rPr lang="en-US" dirty="0" smtClean="0">
                <a:sym typeface="Wingdings" pitchFamily="2" charset="2"/>
              </a:rPr>
              <a:t> cataloger lazy.</a:t>
            </a:r>
            <a:endParaRPr lang="en-US"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dirty="0" smtClean="0"/>
              <a:t>18–34 for music </a:t>
            </a:r>
            <a:endParaRPr lang="en-US" dirty="0"/>
          </a:p>
        </p:txBody>
      </p:sp>
      <p:sp>
        <p:nvSpPr>
          <p:cNvPr id="3" name="Content Placeholder 2"/>
          <p:cNvSpPr>
            <a:spLocks noGrp="1"/>
          </p:cNvSpPr>
          <p:nvPr>
            <p:ph idx="1"/>
          </p:nvPr>
        </p:nvSpPr>
        <p:spPr>
          <a:xfrm>
            <a:off x="457200" y="1295400"/>
            <a:ext cx="8229600" cy="5334000"/>
          </a:xfrm>
        </p:spPr>
        <p:txBody>
          <a:bodyPr>
            <a:normAutofit lnSpcReduction="10000"/>
          </a:bodyPr>
          <a:lstStyle/>
          <a:p>
            <a:r>
              <a:rPr lang="en-US" dirty="0" smtClean="0"/>
              <a:t>Used when leader byte 6 is ‘c’, ‘d’ , ‘</a:t>
            </a:r>
            <a:r>
              <a:rPr lang="en-US" dirty="0" err="1" smtClean="0"/>
              <a:t>i</a:t>
            </a:r>
            <a:r>
              <a:rPr lang="en-US" dirty="0" smtClean="0"/>
              <a:t>’ or ‘j’.</a:t>
            </a:r>
          </a:p>
          <a:p>
            <a:r>
              <a:rPr lang="en-US" dirty="0" smtClean="0"/>
              <a:t>008/</a:t>
            </a:r>
            <a:r>
              <a:rPr lang="en-US" dirty="0" smtClean="0"/>
              <a:t>20</a:t>
            </a:r>
            <a:r>
              <a:rPr lang="en-US" dirty="0" smtClean="0"/>
              <a:t>, “Format of music” is require for a minimal record.  It takes the following values</a:t>
            </a:r>
          </a:p>
          <a:p>
            <a:pPr lvl="1"/>
            <a:r>
              <a:rPr lang="en-US" dirty="0" smtClean="0"/>
              <a:t>‘a’ </a:t>
            </a:r>
            <a:r>
              <a:rPr lang="en-US" dirty="0" smtClean="0">
                <a:sym typeface="Wingdings" pitchFamily="2" charset="2"/>
              </a:rPr>
              <a:t> “</a:t>
            </a:r>
            <a:r>
              <a:rPr lang="en-US" dirty="0" smtClean="0"/>
              <a:t>Full score”</a:t>
            </a:r>
          </a:p>
          <a:p>
            <a:pPr lvl="1"/>
            <a:r>
              <a:rPr lang="en-US" dirty="0" smtClean="0"/>
              <a:t>‘b’ </a:t>
            </a:r>
            <a:r>
              <a:rPr lang="en-US" dirty="0" smtClean="0">
                <a:sym typeface="Wingdings" pitchFamily="2" charset="2"/>
              </a:rPr>
              <a:t> “</a:t>
            </a:r>
            <a:r>
              <a:rPr lang="en-US" dirty="0" smtClean="0"/>
              <a:t>Full score, miniature or study size”</a:t>
            </a:r>
          </a:p>
          <a:p>
            <a:pPr lvl="1"/>
            <a:r>
              <a:rPr lang="en-US" dirty="0" smtClean="0"/>
              <a:t>‘c’ </a:t>
            </a:r>
            <a:r>
              <a:rPr lang="en-US" dirty="0" smtClean="0">
                <a:sym typeface="Wingdings" pitchFamily="2" charset="2"/>
              </a:rPr>
              <a:t></a:t>
            </a:r>
            <a:r>
              <a:rPr lang="en-US" dirty="0" smtClean="0"/>
              <a:t> “Accompaniment reduced for keyboard”</a:t>
            </a:r>
          </a:p>
          <a:p>
            <a:pPr lvl="1"/>
            <a:r>
              <a:rPr lang="en-US" dirty="0" smtClean="0"/>
              <a:t>‘d’  </a:t>
            </a:r>
            <a:r>
              <a:rPr lang="en-US" dirty="0" smtClean="0">
                <a:sym typeface="Wingdings" pitchFamily="2" charset="2"/>
              </a:rPr>
              <a:t>  “V</a:t>
            </a:r>
            <a:r>
              <a:rPr lang="en-US" dirty="0" smtClean="0"/>
              <a:t>oice score”</a:t>
            </a:r>
          </a:p>
          <a:p>
            <a:pPr lvl="1"/>
            <a:r>
              <a:rPr lang="en-US" dirty="0" smtClean="0"/>
              <a:t>‘e’ </a:t>
            </a:r>
            <a:r>
              <a:rPr lang="en-US" dirty="0" smtClean="0">
                <a:sym typeface="Wingdings" pitchFamily="2" charset="2"/>
              </a:rPr>
              <a:t>  “</a:t>
            </a:r>
            <a:r>
              <a:rPr lang="en-US" dirty="0" smtClean="0"/>
              <a:t>Condensed score or piano-conductor score”</a:t>
            </a:r>
          </a:p>
          <a:p>
            <a:pPr lvl="1"/>
            <a:r>
              <a:rPr lang="en-US" dirty="0" smtClean="0"/>
              <a:t>‘g’ </a:t>
            </a:r>
            <a:r>
              <a:rPr lang="en-US" dirty="0" smtClean="0">
                <a:sym typeface="Wingdings" pitchFamily="2" charset="2"/>
              </a:rPr>
              <a:t> “</a:t>
            </a:r>
            <a:r>
              <a:rPr lang="en-US" dirty="0" smtClean="0"/>
              <a:t>Close score”</a:t>
            </a:r>
            <a:br>
              <a:rPr lang="en-US" dirty="0" smtClean="0"/>
            </a:br>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dirty="0" smtClean="0"/>
              <a:t>008/20 values  </a:t>
            </a:r>
            <a:endParaRPr lang="en-US" dirty="0"/>
          </a:p>
        </p:txBody>
      </p:sp>
      <p:sp>
        <p:nvSpPr>
          <p:cNvPr id="3" name="Content Placeholder 2"/>
          <p:cNvSpPr>
            <a:spLocks noGrp="1"/>
          </p:cNvSpPr>
          <p:nvPr>
            <p:ph idx="1"/>
          </p:nvPr>
        </p:nvSpPr>
        <p:spPr>
          <a:xfrm>
            <a:off x="457200" y="1295400"/>
            <a:ext cx="8229600" cy="5334000"/>
          </a:xfrm>
        </p:spPr>
        <p:txBody>
          <a:bodyPr>
            <a:normAutofit/>
          </a:bodyPr>
          <a:lstStyle/>
          <a:p>
            <a:r>
              <a:rPr lang="en-US" dirty="0" smtClean="0"/>
              <a:t>008/20 take the following value</a:t>
            </a:r>
          </a:p>
          <a:p>
            <a:pPr lvl="1"/>
            <a:r>
              <a:rPr lang="en-US" dirty="0" smtClean="0"/>
              <a:t>‘h’ </a:t>
            </a:r>
            <a:r>
              <a:rPr lang="en-US" dirty="0" smtClean="0">
                <a:sym typeface="Wingdings" pitchFamily="2" charset="2"/>
              </a:rPr>
              <a:t> “</a:t>
            </a:r>
            <a:r>
              <a:rPr lang="en-US" dirty="0" smtClean="0"/>
              <a:t>Chorus score”</a:t>
            </a:r>
          </a:p>
          <a:p>
            <a:pPr lvl="1"/>
            <a:r>
              <a:rPr lang="en-US" dirty="0" smtClean="0"/>
              <a:t>‘</a:t>
            </a:r>
            <a:r>
              <a:rPr lang="en-US" dirty="0" err="1" smtClean="0"/>
              <a:t>i</a:t>
            </a:r>
            <a:r>
              <a:rPr lang="en-US" dirty="0" smtClean="0"/>
              <a:t>’ </a:t>
            </a:r>
            <a:r>
              <a:rPr lang="en-US" dirty="0" smtClean="0">
                <a:sym typeface="Wingdings" pitchFamily="2" charset="2"/>
              </a:rPr>
              <a:t> “</a:t>
            </a:r>
            <a:r>
              <a:rPr lang="en-US" dirty="0" smtClean="0"/>
              <a:t>Condensed score”</a:t>
            </a:r>
          </a:p>
          <a:p>
            <a:pPr lvl="1"/>
            <a:r>
              <a:rPr lang="en-US" dirty="0" smtClean="0"/>
              <a:t>‘j’ </a:t>
            </a:r>
            <a:r>
              <a:rPr lang="en-US" dirty="0" smtClean="0">
                <a:sym typeface="Wingdings" pitchFamily="2" charset="2"/>
              </a:rPr>
              <a:t> “</a:t>
            </a:r>
            <a:r>
              <a:rPr lang="en-US" dirty="0" smtClean="0"/>
              <a:t>Performer-conductor part”</a:t>
            </a:r>
          </a:p>
          <a:p>
            <a:pPr lvl="1"/>
            <a:r>
              <a:rPr lang="en-US" dirty="0" smtClean="0"/>
              <a:t>‘m’ </a:t>
            </a:r>
            <a:r>
              <a:rPr lang="en-US" dirty="0" smtClean="0">
                <a:sym typeface="Wingdings" pitchFamily="2" charset="2"/>
              </a:rPr>
              <a:t> “</a:t>
            </a:r>
            <a:r>
              <a:rPr lang="en-US" dirty="0" smtClean="0"/>
              <a:t>Multiple score formats”</a:t>
            </a:r>
          </a:p>
          <a:p>
            <a:pPr lvl="1"/>
            <a:r>
              <a:rPr lang="en-US" dirty="0" smtClean="0"/>
              <a:t>‘n’ </a:t>
            </a:r>
            <a:r>
              <a:rPr lang="en-US" dirty="0" smtClean="0">
                <a:sym typeface="Wingdings" pitchFamily="2" charset="2"/>
              </a:rPr>
              <a:t></a:t>
            </a:r>
            <a:r>
              <a:rPr lang="en-US" dirty="0" smtClean="0"/>
              <a:t> “Not applicable”</a:t>
            </a:r>
          </a:p>
          <a:p>
            <a:pPr lvl="1"/>
            <a:r>
              <a:rPr lang="en-US" dirty="0" smtClean="0"/>
              <a:t>‘u’ </a:t>
            </a:r>
            <a:r>
              <a:rPr lang="en-US" dirty="0" smtClean="0">
                <a:sym typeface="Wingdings" pitchFamily="2" charset="2"/>
              </a:rPr>
              <a:t> “</a:t>
            </a:r>
            <a:r>
              <a:rPr lang="en-US" dirty="0" smtClean="0"/>
              <a:t>Unknown”</a:t>
            </a:r>
          </a:p>
          <a:p>
            <a:pPr lvl="1"/>
            <a:r>
              <a:rPr lang="en-US" dirty="0" smtClean="0"/>
              <a:t>‘z’ </a:t>
            </a:r>
            <a:r>
              <a:rPr lang="en-US" dirty="0" smtClean="0">
                <a:sym typeface="Wingdings" pitchFamily="2" charset="2"/>
              </a:rPr>
              <a:t> “</a:t>
            </a:r>
            <a:r>
              <a:rPr lang="en-US" dirty="0" smtClean="0"/>
              <a:t>Other”</a:t>
            </a:r>
          </a:p>
          <a:p>
            <a:pPr lvl="1"/>
            <a:r>
              <a:rPr lang="en-US" dirty="0" smtClean="0"/>
              <a:t>‘|’ </a:t>
            </a:r>
            <a:r>
              <a:rPr lang="en-US" dirty="0" smtClean="0">
                <a:sym typeface="Wingdings" pitchFamily="2" charset="2"/>
              </a:rPr>
              <a:t></a:t>
            </a:r>
            <a:r>
              <a:rPr lang="en-US" dirty="0" smtClean="0"/>
              <a:t> “No attempt to code”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18–34 for continuing resources </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It means that leader byte 6 contains is ‘a’ and leader 07 is ‘b’, ‘</a:t>
            </a:r>
            <a:r>
              <a:rPr lang="en-US" dirty="0" err="1" smtClean="0"/>
              <a:t>i</a:t>
            </a:r>
            <a:r>
              <a:rPr lang="en-US" dirty="0" smtClean="0"/>
              <a:t>’, ‘s’.</a:t>
            </a:r>
          </a:p>
          <a:p>
            <a:r>
              <a:rPr lang="en-US" dirty="0" smtClean="0"/>
              <a:t>008/34 the “entry convention” is required in a minimal record.  It can take the values as follows</a:t>
            </a:r>
          </a:p>
          <a:p>
            <a:pPr lvl="1"/>
            <a:r>
              <a:rPr lang="en-US" dirty="0" smtClean="0"/>
              <a:t>‘0’ </a:t>
            </a:r>
            <a:r>
              <a:rPr lang="en-US" dirty="0" smtClean="0">
                <a:sym typeface="Wingdings" pitchFamily="2" charset="2"/>
              </a:rPr>
              <a:t> “</a:t>
            </a:r>
            <a:r>
              <a:rPr lang="en-US" dirty="0" smtClean="0"/>
              <a:t>Successive entry” </a:t>
            </a:r>
            <a:r>
              <a:rPr lang="en-US" dirty="0" smtClean="0">
                <a:sym typeface="Wingdings" pitchFamily="2" charset="2"/>
              </a:rPr>
              <a:t></a:t>
            </a:r>
            <a:r>
              <a:rPr lang="en-US" dirty="0" smtClean="0"/>
              <a:t> New bibliographic record is created each time </a:t>
            </a:r>
          </a:p>
          <a:p>
            <a:pPr lvl="2"/>
            <a:r>
              <a:rPr lang="en-US" dirty="0" smtClean="0"/>
              <a:t>a title changes</a:t>
            </a:r>
          </a:p>
          <a:p>
            <a:pPr lvl="2"/>
            <a:r>
              <a:rPr lang="en-US" dirty="0" smtClean="0"/>
              <a:t>a corporate body used as main entry or uniform title qualifier, changes</a:t>
            </a:r>
          </a:p>
          <a:p>
            <a:pPr marL="971550" lvl="1" indent="-514350">
              <a:buNone/>
            </a:pPr>
            <a:r>
              <a:rPr lang="en-US" dirty="0" smtClean="0"/>
              <a:t>     This is the AARC2 way to do things.</a:t>
            </a:r>
          </a:p>
          <a:p>
            <a:endParaRPr 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008/34 values  </a:t>
            </a:r>
            <a:endParaRPr lang="en-US" dirty="0"/>
          </a:p>
        </p:txBody>
      </p:sp>
      <p:sp>
        <p:nvSpPr>
          <p:cNvPr id="3" name="Content Placeholder 2"/>
          <p:cNvSpPr>
            <a:spLocks noGrp="1"/>
          </p:cNvSpPr>
          <p:nvPr>
            <p:ph idx="1"/>
          </p:nvPr>
        </p:nvSpPr>
        <p:spPr>
          <a:xfrm>
            <a:off x="457200" y="1295400"/>
            <a:ext cx="8229600" cy="5334000"/>
          </a:xfrm>
        </p:spPr>
        <p:txBody>
          <a:bodyPr>
            <a:normAutofit fontScale="92500" lnSpcReduction="10000"/>
          </a:bodyPr>
          <a:lstStyle/>
          <a:p>
            <a:r>
              <a:rPr lang="en-US" dirty="0" smtClean="0"/>
              <a:t>‘1’ </a:t>
            </a:r>
            <a:r>
              <a:rPr lang="en-US" dirty="0" smtClean="0">
                <a:sym typeface="Wingdings" pitchFamily="2" charset="2"/>
              </a:rPr>
              <a:t> ‘</a:t>
            </a:r>
            <a:r>
              <a:rPr lang="en-US" dirty="0" smtClean="0"/>
              <a:t>Latest entry’ </a:t>
            </a:r>
            <a:r>
              <a:rPr lang="en-US" dirty="0" smtClean="0">
                <a:sym typeface="Wingdings" pitchFamily="2" charset="2"/>
              </a:rPr>
              <a:t></a:t>
            </a:r>
            <a:r>
              <a:rPr lang="en-US" dirty="0" smtClean="0"/>
              <a:t> Cataloged under its latest (most recent) title or issuing body. This is pre-AARC.</a:t>
            </a:r>
          </a:p>
          <a:p>
            <a:r>
              <a:rPr lang="en-US" dirty="0" smtClean="0"/>
              <a:t>‘2’ </a:t>
            </a:r>
            <a:r>
              <a:rPr lang="en-US" dirty="0" smtClean="0">
                <a:sym typeface="Wingdings" pitchFamily="2" charset="2"/>
              </a:rPr>
              <a:t></a:t>
            </a:r>
            <a:r>
              <a:rPr lang="en-US" dirty="0" smtClean="0"/>
              <a:t> Integrated entry </a:t>
            </a:r>
            <a:r>
              <a:rPr lang="en-US" dirty="0" smtClean="0">
                <a:sym typeface="Wingdings" pitchFamily="2" charset="2"/>
              </a:rPr>
              <a:t></a:t>
            </a:r>
            <a:r>
              <a:rPr lang="en-US" dirty="0" smtClean="0"/>
              <a:t> Cataloged under its latest (most recent) title and/or responsible person or corporate body. This is used for integrating resources and electronic serials that do not retain their earlier titles. A new record is made only when there is a major change in edition or it is determined that there is a new work, and for title mergers and splits. </a:t>
            </a:r>
          </a:p>
          <a:p>
            <a:r>
              <a:rPr lang="en-US" dirty="0" smtClean="0"/>
              <a:t>‘|’  - No attempt to code </a:t>
            </a:r>
          </a:p>
          <a:p>
            <a:endParaRPr lang="en-US"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18–34 for </a:t>
            </a:r>
            <a:r>
              <a:rPr lang="en-US" dirty="0" smtClean="0"/>
              <a:t>visual materials</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This is applicable when leader byte 6 is ‘g’, ‘k’, or ‘r’</a:t>
            </a:r>
          </a:p>
          <a:p>
            <a:r>
              <a:rPr lang="en-US" dirty="0" smtClean="0"/>
              <a:t>Here, </a:t>
            </a:r>
            <a:r>
              <a:rPr lang="en-US" dirty="0" smtClean="0"/>
              <a:t> 008/33 “Type </a:t>
            </a:r>
            <a:r>
              <a:rPr lang="en-US" dirty="0" smtClean="0"/>
              <a:t>of </a:t>
            </a:r>
            <a:r>
              <a:rPr lang="en-US" dirty="0" smtClean="0"/>
              <a:t>visual” </a:t>
            </a:r>
            <a:r>
              <a:rPr lang="en-US" dirty="0" smtClean="0"/>
              <a:t>material is required. It can take values</a:t>
            </a:r>
          </a:p>
          <a:p>
            <a:pPr lvl="1"/>
            <a:r>
              <a:rPr lang="en-US" dirty="0" smtClean="0"/>
              <a:t>‘a’ </a:t>
            </a:r>
            <a:r>
              <a:rPr lang="en-US" dirty="0" smtClean="0">
                <a:sym typeface="Wingdings" pitchFamily="2" charset="2"/>
              </a:rPr>
              <a:t></a:t>
            </a:r>
            <a:r>
              <a:rPr lang="en-US" dirty="0" smtClean="0"/>
              <a:t> “Art original” </a:t>
            </a:r>
          </a:p>
          <a:p>
            <a:pPr lvl="1"/>
            <a:r>
              <a:rPr lang="en-US" dirty="0" smtClean="0"/>
              <a:t>‘b’ </a:t>
            </a:r>
            <a:r>
              <a:rPr lang="en-US" dirty="0" smtClean="0">
                <a:sym typeface="Wingdings" pitchFamily="2" charset="2"/>
              </a:rPr>
              <a:t></a:t>
            </a:r>
            <a:r>
              <a:rPr lang="en-US" dirty="0" smtClean="0"/>
              <a:t> “Kit” Mixture of components from two or more categories, that is, sound recording, maps, filmstrips, etc., no one of which is the predominant constituent of the item.  </a:t>
            </a:r>
          </a:p>
          <a:p>
            <a:pPr lvl="1"/>
            <a:r>
              <a:rPr lang="en-US" dirty="0" smtClean="0"/>
              <a:t>‘c’ </a:t>
            </a:r>
            <a:r>
              <a:rPr lang="en-US" dirty="0" smtClean="0">
                <a:sym typeface="Wingdings" pitchFamily="2" charset="2"/>
              </a:rPr>
              <a:t></a:t>
            </a:r>
            <a:r>
              <a:rPr lang="en-US" dirty="0" smtClean="0"/>
              <a:t> “Art reproduction” </a:t>
            </a:r>
          </a:p>
          <a:p>
            <a:endParaRPr lang="en-US"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33 for visual materials</a:t>
            </a:r>
            <a:endParaRPr lang="en-US" dirty="0"/>
          </a:p>
        </p:txBody>
      </p:sp>
      <p:sp>
        <p:nvSpPr>
          <p:cNvPr id="3" name="Content Placeholder 2"/>
          <p:cNvSpPr>
            <a:spLocks noGrp="1"/>
          </p:cNvSpPr>
          <p:nvPr>
            <p:ph idx="1"/>
          </p:nvPr>
        </p:nvSpPr>
        <p:spPr>
          <a:xfrm>
            <a:off x="457200" y="1219200"/>
            <a:ext cx="8229600" cy="5334000"/>
          </a:xfrm>
        </p:spPr>
        <p:txBody>
          <a:bodyPr>
            <a:normAutofit/>
          </a:bodyPr>
          <a:lstStyle/>
          <a:p>
            <a:r>
              <a:rPr lang="en-US" dirty="0" smtClean="0"/>
              <a:t>field 33 can take more values</a:t>
            </a:r>
          </a:p>
          <a:p>
            <a:pPr lvl="1"/>
            <a:r>
              <a:rPr lang="en-US" dirty="0" smtClean="0"/>
              <a:t>‘f ‘ </a:t>
            </a:r>
            <a:r>
              <a:rPr lang="en-US" dirty="0" smtClean="0">
                <a:sym typeface="Wingdings" pitchFamily="2" charset="2"/>
              </a:rPr>
              <a:t> </a:t>
            </a:r>
            <a:r>
              <a:rPr lang="en-US" dirty="0" smtClean="0"/>
              <a:t>“Filmstrip” </a:t>
            </a:r>
          </a:p>
          <a:p>
            <a:pPr lvl="1"/>
            <a:r>
              <a:rPr lang="en-US" dirty="0" smtClean="0"/>
              <a:t>‘g’ </a:t>
            </a:r>
            <a:r>
              <a:rPr lang="en-US" dirty="0" smtClean="0">
                <a:sym typeface="Wingdings" pitchFamily="2" charset="2"/>
              </a:rPr>
              <a:t></a:t>
            </a:r>
            <a:r>
              <a:rPr lang="en-US" dirty="0" smtClean="0"/>
              <a:t> “Game”</a:t>
            </a:r>
          </a:p>
          <a:p>
            <a:pPr lvl="1"/>
            <a:r>
              <a:rPr lang="en-US" dirty="0" smtClean="0"/>
              <a:t>‘</a:t>
            </a:r>
            <a:r>
              <a:rPr lang="en-US" dirty="0" err="1" smtClean="0"/>
              <a:t>i</a:t>
            </a:r>
            <a:r>
              <a:rPr lang="en-US" dirty="0" smtClean="0"/>
              <a:t>’  </a:t>
            </a:r>
            <a:r>
              <a:rPr lang="en-US" dirty="0" smtClean="0">
                <a:sym typeface="Wingdings" pitchFamily="2" charset="2"/>
              </a:rPr>
              <a:t> “</a:t>
            </a:r>
            <a:r>
              <a:rPr lang="en-US" dirty="0" smtClean="0"/>
              <a:t>Picture”</a:t>
            </a:r>
          </a:p>
          <a:p>
            <a:pPr lvl="1"/>
            <a:r>
              <a:rPr lang="en-US" dirty="0" smtClean="0"/>
              <a:t>‘k’  </a:t>
            </a:r>
            <a:r>
              <a:rPr lang="en-US" dirty="0" smtClean="0">
                <a:sym typeface="Wingdings" pitchFamily="2" charset="2"/>
              </a:rPr>
              <a:t></a:t>
            </a:r>
            <a:r>
              <a:rPr lang="en-US" dirty="0" smtClean="0"/>
              <a:t> “Graphic” Used for original or historical graphic material.</a:t>
            </a:r>
          </a:p>
          <a:p>
            <a:pPr lvl="1"/>
            <a:r>
              <a:rPr lang="en-US" dirty="0" smtClean="0"/>
              <a:t>‘l’  </a:t>
            </a:r>
            <a:r>
              <a:rPr lang="en-US" dirty="0" smtClean="0">
                <a:sym typeface="Wingdings" pitchFamily="2" charset="2"/>
              </a:rPr>
              <a:t> “</a:t>
            </a:r>
            <a:r>
              <a:rPr lang="en-US" dirty="0" smtClean="0"/>
              <a:t>Technical drawing”</a:t>
            </a:r>
          </a:p>
          <a:p>
            <a:pPr lvl="1"/>
            <a:r>
              <a:rPr lang="en-US" dirty="0" smtClean="0"/>
              <a:t>‘m’ </a:t>
            </a:r>
            <a:r>
              <a:rPr lang="en-US" dirty="0" smtClean="0">
                <a:sym typeface="Wingdings" pitchFamily="2" charset="2"/>
              </a:rPr>
              <a:t></a:t>
            </a:r>
            <a:r>
              <a:rPr lang="en-US" dirty="0" smtClean="0"/>
              <a:t> “Motion picture”</a:t>
            </a:r>
          </a:p>
          <a:p>
            <a:pPr lvl="1"/>
            <a:r>
              <a:rPr lang="en-US" dirty="0" smtClean="0"/>
              <a:t>‘n’ </a:t>
            </a:r>
            <a:r>
              <a:rPr lang="en-US" dirty="0" smtClean="0">
                <a:sym typeface="Wingdings" pitchFamily="2" charset="2"/>
              </a:rPr>
              <a:t></a:t>
            </a:r>
            <a:r>
              <a:rPr lang="en-US" dirty="0" smtClean="0"/>
              <a:t> “Chart”</a:t>
            </a:r>
          </a:p>
          <a:p>
            <a:endParaRPr lang="en-US"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33 for visual materials</a:t>
            </a:r>
            <a:endParaRPr lang="en-US" dirty="0"/>
          </a:p>
        </p:txBody>
      </p:sp>
      <p:sp>
        <p:nvSpPr>
          <p:cNvPr id="3" name="Content Placeholder 2"/>
          <p:cNvSpPr>
            <a:spLocks noGrp="1"/>
          </p:cNvSpPr>
          <p:nvPr>
            <p:ph idx="1"/>
          </p:nvPr>
        </p:nvSpPr>
        <p:spPr>
          <a:xfrm>
            <a:off x="457200" y="1295400"/>
            <a:ext cx="8229600" cy="5334000"/>
          </a:xfrm>
        </p:spPr>
        <p:txBody>
          <a:bodyPr>
            <a:normAutofit fontScale="92500"/>
          </a:bodyPr>
          <a:lstStyle/>
          <a:p>
            <a:r>
              <a:rPr lang="en-US" dirty="0" smtClean="0"/>
              <a:t>field 33 can take more values</a:t>
            </a:r>
          </a:p>
          <a:p>
            <a:pPr lvl="1"/>
            <a:r>
              <a:rPr lang="en-US" dirty="0" smtClean="0"/>
              <a:t>‘o’ </a:t>
            </a:r>
            <a:r>
              <a:rPr lang="en-US" dirty="0" smtClean="0">
                <a:sym typeface="Wingdings" pitchFamily="2" charset="2"/>
              </a:rPr>
              <a:t></a:t>
            </a:r>
            <a:r>
              <a:rPr lang="en-US" dirty="0" smtClean="0"/>
              <a:t> “Flash card”  </a:t>
            </a:r>
            <a:r>
              <a:rPr lang="en-US" dirty="0" smtClean="0">
                <a:sym typeface="Wingdings" pitchFamily="2" charset="2"/>
              </a:rPr>
              <a:t> </a:t>
            </a:r>
            <a:r>
              <a:rPr lang="en-US" dirty="0" smtClean="0"/>
              <a:t>Card or other opaque material printed with words, numerals, or pictures and designed for rapid display. </a:t>
            </a:r>
          </a:p>
          <a:p>
            <a:pPr lvl="1"/>
            <a:r>
              <a:rPr lang="en-US" dirty="0" smtClean="0"/>
              <a:t>‘p’ </a:t>
            </a:r>
            <a:r>
              <a:rPr lang="en-US" dirty="0" smtClean="0">
                <a:sym typeface="Wingdings" pitchFamily="2" charset="2"/>
              </a:rPr>
              <a:t></a:t>
            </a:r>
            <a:r>
              <a:rPr lang="en-US" dirty="0" smtClean="0"/>
              <a:t>“Microscope slide” </a:t>
            </a:r>
            <a:r>
              <a:rPr lang="en-US" dirty="0" smtClean="0">
                <a:sym typeface="Wingdings" pitchFamily="2" charset="2"/>
              </a:rPr>
              <a:t> </a:t>
            </a:r>
            <a:r>
              <a:rPr lang="en-US" dirty="0" smtClean="0"/>
              <a:t>Transparent mount, usually glass, containing a minute object </a:t>
            </a:r>
          </a:p>
          <a:p>
            <a:pPr lvl="1"/>
            <a:r>
              <a:rPr lang="en-US" dirty="0" smtClean="0"/>
              <a:t>‘q’ </a:t>
            </a:r>
            <a:r>
              <a:rPr lang="en-US" dirty="0" smtClean="0">
                <a:sym typeface="Wingdings" pitchFamily="2" charset="2"/>
              </a:rPr>
              <a:t></a:t>
            </a:r>
            <a:r>
              <a:rPr lang="en-US" dirty="0" smtClean="0"/>
              <a:t> “Model” </a:t>
            </a:r>
            <a:r>
              <a:rPr lang="en-US" dirty="0" smtClean="0">
                <a:sym typeface="Wingdings" pitchFamily="2" charset="2"/>
              </a:rPr>
              <a:t> </a:t>
            </a:r>
            <a:r>
              <a:rPr lang="en-US" dirty="0" smtClean="0"/>
              <a:t>Three-dimensional representation of a real thing</a:t>
            </a:r>
          </a:p>
          <a:p>
            <a:pPr lvl="1"/>
            <a:r>
              <a:rPr lang="en-US" dirty="0" smtClean="0"/>
              <a:t>‘r’ </a:t>
            </a:r>
            <a:r>
              <a:rPr lang="en-US" dirty="0" smtClean="0">
                <a:sym typeface="Wingdings" pitchFamily="2" charset="2"/>
              </a:rPr>
              <a:t></a:t>
            </a:r>
            <a:r>
              <a:rPr lang="en-US" dirty="0" smtClean="0"/>
              <a:t> “</a:t>
            </a:r>
            <a:r>
              <a:rPr lang="en-US" dirty="0" err="1" smtClean="0"/>
              <a:t>Realia</a:t>
            </a:r>
            <a:r>
              <a:rPr lang="en-US" dirty="0" smtClean="0"/>
              <a:t>” </a:t>
            </a:r>
            <a:r>
              <a:rPr lang="en-US" dirty="0" smtClean="0">
                <a:sym typeface="Wingdings" pitchFamily="2" charset="2"/>
              </a:rPr>
              <a:t> </a:t>
            </a:r>
            <a:r>
              <a:rPr lang="en-US" dirty="0" smtClean="0"/>
              <a:t>Includes </a:t>
            </a:r>
          </a:p>
          <a:p>
            <a:pPr lvl="2"/>
            <a:r>
              <a:rPr lang="en-US" dirty="0" smtClean="0"/>
              <a:t>all other three-dimensional items not covered by the other codes (e.g., clothing, stitchery, fabrics, tools, utensils)</a:t>
            </a:r>
          </a:p>
          <a:p>
            <a:pPr lvl="2"/>
            <a:r>
              <a:rPr lang="en-US" dirty="0" smtClean="0"/>
              <a:t>naturally occurring objects. </a:t>
            </a:r>
          </a:p>
          <a:p>
            <a:pPr>
              <a:buNone/>
            </a:pPr>
            <a:endParaRPr lang="en-US"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008 byte 33 for visual materials</a:t>
            </a:r>
            <a:endParaRPr lang="en-US" dirty="0"/>
          </a:p>
        </p:txBody>
      </p:sp>
      <p:sp>
        <p:nvSpPr>
          <p:cNvPr id="3" name="Content Placeholder 2"/>
          <p:cNvSpPr>
            <a:spLocks noGrp="1"/>
          </p:cNvSpPr>
          <p:nvPr>
            <p:ph idx="1"/>
          </p:nvPr>
        </p:nvSpPr>
        <p:spPr/>
        <p:txBody>
          <a:bodyPr>
            <a:normAutofit/>
          </a:bodyPr>
          <a:lstStyle/>
          <a:p>
            <a:r>
              <a:rPr lang="en-US" dirty="0" smtClean="0"/>
              <a:t>byte 33 can take more values</a:t>
            </a:r>
          </a:p>
          <a:p>
            <a:pPr lvl="1"/>
            <a:r>
              <a:rPr lang="en-US" dirty="0" smtClean="0"/>
              <a:t>‘s’  </a:t>
            </a:r>
            <a:r>
              <a:rPr lang="en-US" dirty="0" smtClean="0">
                <a:sym typeface="Wingdings" pitchFamily="2" charset="2"/>
              </a:rPr>
              <a:t> “s</a:t>
            </a:r>
            <a:r>
              <a:rPr lang="en-US" dirty="0" smtClean="0"/>
              <a:t>lide transparent”</a:t>
            </a:r>
          </a:p>
          <a:p>
            <a:pPr lvl="1"/>
            <a:r>
              <a:rPr lang="en-US" dirty="0" smtClean="0"/>
              <a:t>‘t’ </a:t>
            </a:r>
            <a:r>
              <a:rPr lang="en-US" dirty="0" smtClean="0">
                <a:sym typeface="Wingdings" pitchFamily="2" charset="2"/>
              </a:rPr>
              <a:t></a:t>
            </a:r>
            <a:r>
              <a:rPr lang="en-US" dirty="0" smtClean="0"/>
              <a:t> “Transparency”</a:t>
            </a:r>
          </a:p>
          <a:p>
            <a:pPr lvl="1"/>
            <a:r>
              <a:rPr lang="en-US" dirty="0" smtClean="0"/>
              <a:t>‘v’ </a:t>
            </a:r>
            <a:r>
              <a:rPr lang="en-US" dirty="0" smtClean="0">
                <a:sym typeface="Wingdings" pitchFamily="2" charset="2"/>
              </a:rPr>
              <a:t></a:t>
            </a:r>
            <a:r>
              <a:rPr lang="en-US" dirty="0" smtClean="0"/>
              <a:t> “</a:t>
            </a:r>
            <a:r>
              <a:rPr lang="en-US" dirty="0" err="1" smtClean="0"/>
              <a:t>Videorecording</a:t>
            </a:r>
            <a:r>
              <a:rPr lang="en-US" dirty="0" smtClean="0"/>
              <a:t>” </a:t>
            </a:r>
          </a:p>
          <a:p>
            <a:pPr lvl="1"/>
            <a:r>
              <a:rPr lang="en-US" dirty="0" smtClean="0"/>
              <a:t>‘w’ </a:t>
            </a:r>
            <a:r>
              <a:rPr lang="en-US" dirty="0" smtClean="0">
                <a:sym typeface="Wingdings" pitchFamily="2" charset="2"/>
              </a:rPr>
              <a:t> “</a:t>
            </a:r>
            <a:r>
              <a:rPr lang="en-US" dirty="0" smtClean="0"/>
              <a:t>Toy” </a:t>
            </a:r>
          </a:p>
          <a:p>
            <a:pPr lvl="1"/>
            <a:r>
              <a:rPr lang="en-US" dirty="0" smtClean="0"/>
              <a:t>‘z’ </a:t>
            </a:r>
            <a:r>
              <a:rPr lang="en-US" dirty="0" smtClean="0">
                <a:sym typeface="Wingdings" pitchFamily="2" charset="2"/>
              </a:rPr>
              <a:t> “</a:t>
            </a:r>
            <a:r>
              <a:rPr lang="en-US" dirty="0" smtClean="0"/>
              <a:t>Other” </a:t>
            </a:r>
          </a:p>
          <a:p>
            <a:pPr lvl="1"/>
            <a:r>
              <a:rPr lang="en-US" dirty="0" smtClean="0"/>
              <a:t>‘|’ </a:t>
            </a:r>
            <a:r>
              <a:rPr lang="en-US" dirty="0" smtClean="0">
                <a:sym typeface="Wingdings" pitchFamily="2" charset="2"/>
              </a:rPr>
              <a:t></a:t>
            </a:r>
            <a:r>
              <a:rPr lang="en-US" dirty="0" smtClean="0"/>
              <a:t> No attempt to code </a:t>
            </a:r>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indicators</a:t>
            </a:r>
            <a:endParaRPr lang="en-US" dirty="0"/>
          </a:p>
        </p:txBody>
      </p:sp>
      <p:sp>
        <p:nvSpPr>
          <p:cNvPr id="3" name="Content Placeholder 2"/>
          <p:cNvSpPr>
            <a:spLocks noGrp="1"/>
          </p:cNvSpPr>
          <p:nvPr>
            <p:ph idx="1"/>
          </p:nvPr>
        </p:nvSpPr>
        <p:spPr/>
        <p:txBody>
          <a:bodyPr/>
          <a:lstStyle/>
          <a:p>
            <a:r>
              <a:rPr lang="en-US" dirty="0" smtClean="0"/>
              <a:t>Each variable field other than those starting with 00 can have zero, one or two field indicators. </a:t>
            </a:r>
          </a:p>
          <a:p>
            <a:r>
              <a:rPr lang="en-US" dirty="0" smtClean="0"/>
              <a:t>The field indicator says something additional about the field.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a:t>
            </a:r>
            <a:r>
              <a:rPr lang="en-US" dirty="0" err="1" smtClean="0"/>
              <a:t>freakism</a:t>
            </a:r>
            <a:endParaRPr lang="en-US" dirty="0"/>
          </a:p>
        </p:txBody>
      </p:sp>
      <p:sp>
        <p:nvSpPr>
          <p:cNvPr id="3" name="Content Placeholder 2"/>
          <p:cNvSpPr>
            <a:spLocks noGrp="1"/>
          </p:cNvSpPr>
          <p:nvPr>
            <p:ph idx="1"/>
          </p:nvPr>
        </p:nvSpPr>
        <p:spPr/>
        <p:txBody>
          <a:bodyPr/>
          <a:lstStyle/>
          <a:p>
            <a:r>
              <a:rPr lang="en-US" dirty="0" smtClean="0"/>
              <a:t>Studying all the parts of the control fields will leave us to become control freaks. </a:t>
            </a:r>
          </a:p>
          <a:p>
            <a:r>
              <a:rPr lang="en-US" dirty="0" smtClean="0"/>
              <a:t>Therefore I will mention here only those fields that are required for a full record, but US national requirements.</a:t>
            </a:r>
          </a:p>
          <a:p>
            <a:r>
              <a:rPr lang="en-US" dirty="0" smtClean="0"/>
              <a:t>http://www.loc.gov/marc/bibliographic/nlr/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field 001 “control number”</a:t>
            </a:r>
            <a:endParaRPr lang="en-US" dirty="0"/>
          </a:p>
        </p:txBody>
      </p:sp>
      <p:sp>
        <p:nvSpPr>
          <p:cNvPr id="3" name="Content Placeholder 2"/>
          <p:cNvSpPr>
            <a:spLocks noGrp="1"/>
          </p:cNvSpPr>
          <p:nvPr>
            <p:ph idx="1"/>
          </p:nvPr>
        </p:nvSpPr>
        <p:spPr/>
        <p:txBody>
          <a:bodyPr>
            <a:normAutofit lnSpcReduction="10000"/>
          </a:bodyPr>
          <a:lstStyle/>
          <a:p>
            <a:r>
              <a:rPr lang="en-US" dirty="0" smtClean="0"/>
              <a:t>This is the record identifier assigned to the MARC record by the organization that creating using or distributing the record.</a:t>
            </a:r>
          </a:p>
          <a:p>
            <a:r>
              <a:rPr lang="en-US" dirty="0" smtClean="0"/>
              <a:t>When you get a record from elsewhere you are allowed to move the 001 contents to fields </a:t>
            </a:r>
          </a:p>
          <a:p>
            <a:pPr lvl="1"/>
            <a:r>
              <a:rPr lang="en-US" dirty="0" smtClean="0"/>
              <a:t>035 system control number</a:t>
            </a:r>
          </a:p>
          <a:p>
            <a:pPr lvl="1"/>
            <a:r>
              <a:rPr lang="en-US" dirty="0" smtClean="0"/>
              <a:t>010 </a:t>
            </a:r>
            <a:r>
              <a:rPr lang="en-US" dirty="0" err="1" smtClean="0"/>
              <a:t>LoC</a:t>
            </a:r>
            <a:r>
              <a:rPr lang="en-US" dirty="0" smtClean="0"/>
              <a:t> control number</a:t>
            </a:r>
          </a:p>
          <a:p>
            <a:pPr lvl="1"/>
            <a:r>
              <a:rPr lang="en-US" dirty="0" smtClean="0"/>
              <a:t>016 National Bibliographic Agency control number</a:t>
            </a:r>
          </a:p>
          <a:p>
            <a:r>
              <a:rPr lang="en-US" dirty="0" smtClean="0"/>
              <a:t>and place your own number in 001</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field 003 “control number identifier”</a:t>
            </a:r>
            <a:endParaRPr lang="en-US" dirty="0"/>
          </a:p>
        </p:txBody>
      </p:sp>
      <p:sp>
        <p:nvSpPr>
          <p:cNvPr id="3" name="Content Placeholder 2"/>
          <p:cNvSpPr>
            <a:spLocks noGrp="1"/>
          </p:cNvSpPr>
          <p:nvPr>
            <p:ph idx="1"/>
          </p:nvPr>
        </p:nvSpPr>
        <p:spPr/>
        <p:txBody>
          <a:bodyPr>
            <a:normAutofit/>
          </a:bodyPr>
          <a:lstStyle/>
          <a:p>
            <a:r>
              <a:rPr lang="en-US" dirty="0" smtClean="0"/>
              <a:t>This is the MARC code for the organization whose control number is in 001. </a:t>
            </a:r>
          </a:p>
          <a:p>
            <a:r>
              <a:rPr lang="en-US" dirty="0" smtClean="0"/>
              <a:t>You can find codes at http://www.loc.gov/mar c/organizations/.</a:t>
            </a:r>
          </a:p>
          <a:p>
            <a:r>
              <a:rPr lang="en-US" dirty="0" smtClean="0"/>
              <a:t>When you change 001, you have to change 003 too!</a:t>
            </a:r>
          </a:p>
          <a:p>
            <a:r>
              <a:rPr lang="en-US" dirty="0" smtClean="0"/>
              <a:t>I produce the record for CW Post as of 2010-09-29 on the next slide.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CW Post record </a:t>
            </a:r>
            <a:endParaRPr lang="en-US" dirty="0"/>
          </a:p>
        </p:txBody>
      </p:sp>
      <p:sp>
        <p:nvSpPr>
          <p:cNvPr id="3" name="Content Placeholder 2"/>
          <p:cNvSpPr>
            <a:spLocks noGrp="1"/>
          </p:cNvSpPr>
          <p:nvPr>
            <p:ph idx="1"/>
          </p:nvPr>
        </p:nvSpPr>
        <p:spPr>
          <a:xfrm>
            <a:off x="457200" y="1371600"/>
            <a:ext cx="8458200" cy="5257800"/>
          </a:xfrm>
        </p:spPr>
        <p:txBody>
          <a:bodyPr>
            <a:normAutofit fontScale="92500" lnSpcReduction="10000"/>
          </a:bodyPr>
          <a:lstStyle/>
          <a:p>
            <a:r>
              <a:rPr lang="en-US" i="1" dirty="0" smtClean="0"/>
              <a:t>id</a:t>
            </a:r>
            <a:r>
              <a:rPr lang="en-US" dirty="0" smtClean="0"/>
              <a:t>: 12678 </a:t>
            </a:r>
          </a:p>
          <a:p>
            <a:r>
              <a:rPr lang="en-US" i="1" dirty="0" smtClean="0"/>
              <a:t>code</a:t>
            </a:r>
            <a:r>
              <a:rPr lang="en-US" dirty="0" smtClean="0"/>
              <a:t>: </a:t>
            </a:r>
            <a:r>
              <a:rPr lang="en-US" dirty="0" err="1" smtClean="0"/>
              <a:t>NGvP</a:t>
            </a:r>
            <a:r>
              <a:rPr lang="en-US" dirty="0" smtClean="0"/>
              <a:t>, normalized: </a:t>
            </a:r>
            <a:r>
              <a:rPr lang="en-US" dirty="0" err="1" smtClean="0"/>
              <a:t>ngvp</a:t>
            </a:r>
            <a:r>
              <a:rPr lang="en-US" dirty="0" smtClean="0"/>
              <a:t> </a:t>
            </a:r>
          </a:p>
          <a:p>
            <a:r>
              <a:rPr lang="en-US" i="1" dirty="0" smtClean="0"/>
              <a:t>name</a:t>
            </a:r>
            <a:r>
              <a:rPr lang="en-US" dirty="0" smtClean="0"/>
              <a:t>: C. W. Post Center of Long Island University</a:t>
            </a:r>
          </a:p>
          <a:p>
            <a:r>
              <a:rPr lang="en-US" i="1" dirty="0" smtClean="0"/>
              <a:t>Variant name(s) </a:t>
            </a:r>
            <a:r>
              <a:rPr lang="en-US" dirty="0" smtClean="0"/>
              <a:t>:  C. W. Post College</a:t>
            </a:r>
            <a:br>
              <a:rPr lang="en-US" dirty="0" smtClean="0"/>
            </a:br>
            <a:r>
              <a:rPr lang="en-US" dirty="0" smtClean="0"/>
              <a:t>Long Island University, C. W. Post Center</a:t>
            </a:r>
            <a:br>
              <a:rPr lang="en-US" dirty="0" smtClean="0"/>
            </a:br>
            <a:r>
              <a:rPr lang="en-US" dirty="0" smtClean="0"/>
              <a:t>Post Center </a:t>
            </a:r>
          </a:p>
          <a:p>
            <a:r>
              <a:rPr lang="en-US" i="1" dirty="0" smtClean="0"/>
              <a:t>Address</a:t>
            </a:r>
            <a:r>
              <a:rPr lang="en-US" dirty="0" smtClean="0"/>
              <a:t>: Northern Blvd.</a:t>
            </a:r>
            <a:br>
              <a:rPr lang="en-US" dirty="0" smtClean="0"/>
            </a:br>
            <a:r>
              <a:rPr lang="en-US" dirty="0" smtClean="0"/>
              <a:t>Greenvale, New York 11548</a:t>
            </a:r>
            <a:br>
              <a:rPr lang="en-US" dirty="0" smtClean="0"/>
            </a:br>
            <a:r>
              <a:rPr lang="en-US" dirty="0" smtClean="0"/>
              <a:t>United States </a:t>
            </a:r>
          </a:p>
          <a:p>
            <a:r>
              <a:rPr lang="en-US" i="1" dirty="0" smtClean="0"/>
              <a:t>record created</a:t>
            </a:r>
            <a:r>
              <a:rPr lang="en-US" dirty="0" smtClean="0"/>
              <a:t>: 1984-08-13 00:00:00</a:t>
            </a:r>
          </a:p>
          <a:p>
            <a:r>
              <a:rPr lang="en-US" i="1" dirty="0" smtClean="0"/>
              <a:t>record modified</a:t>
            </a:r>
            <a:r>
              <a:rPr lang="en-US"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1850</TotalTime>
  <Words>3207</Words>
  <Application>Microsoft Office PowerPoint</Application>
  <PresentationFormat>On-screen Show (4:3)</PresentationFormat>
  <Paragraphs>293</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lis512 lecture 5</vt:lpstr>
      <vt:lpstr>MARC variable fields</vt:lpstr>
      <vt:lpstr>MARC subfields</vt:lpstr>
      <vt:lpstr>MARC special variable fields</vt:lpstr>
      <vt:lpstr>field indicators</vt:lpstr>
      <vt:lpstr>control freakism</vt:lpstr>
      <vt:lpstr>field 001 “control number”</vt:lpstr>
      <vt:lpstr>field 003 “control number identifier”</vt:lpstr>
      <vt:lpstr>CW Post record </vt:lpstr>
      <vt:lpstr>our record</vt:lpstr>
      <vt:lpstr>005 “date &amp; time of last transaction”</vt:lpstr>
      <vt:lpstr>fields 006 and 007</vt:lpstr>
      <vt:lpstr>field 008</vt:lpstr>
      <vt:lpstr>field 008 byte 0–5</vt:lpstr>
      <vt:lpstr>008 byte 07–10 and byte 11–14</vt:lpstr>
      <vt:lpstr>008/6 values, slide 1</vt:lpstr>
      <vt:lpstr>008/6 values, slide 2 </vt:lpstr>
      <vt:lpstr>008/6 values, slide 3 </vt:lpstr>
      <vt:lpstr>008/6 values, slide 4 </vt:lpstr>
      <vt:lpstr>008/6 values slide 5 </vt:lpstr>
      <vt:lpstr>what to do when we have choices</vt:lpstr>
      <vt:lpstr>008 bytes 15–17 place </vt:lpstr>
      <vt:lpstr>008 byte 35–37 language</vt:lpstr>
      <vt:lpstr>008 byte 38 modified record</vt:lpstr>
      <vt:lpstr>008/38 code values slide 1</vt:lpstr>
      <vt:lpstr>008/38 code values slide 2</vt:lpstr>
      <vt:lpstr>008/38 code values slide 3</vt:lpstr>
      <vt:lpstr>008/39 slide 1</vt:lpstr>
      <vt:lpstr>008/39, slide 2</vt:lpstr>
      <vt:lpstr>008 bytes 18–34</vt:lpstr>
      <vt:lpstr>008 byte 18–34 for books</vt:lpstr>
      <vt:lpstr>008 byte 22 for books</vt:lpstr>
      <vt:lpstr>008 byte 23 for books</vt:lpstr>
      <vt:lpstr>008 byte 28 for books (slide 1)</vt:lpstr>
      <vt:lpstr>008 byte 28 for books (slide 2)</vt:lpstr>
      <vt:lpstr>008 byte 33 for books (slide 1)</vt:lpstr>
      <vt:lpstr>008 byte 33 for books (slide 2)</vt:lpstr>
      <vt:lpstr>008 byte 34 for books</vt:lpstr>
      <vt:lpstr>18–34 for maps</vt:lpstr>
      <vt:lpstr>008 byte 25 for maps</vt:lpstr>
      <vt:lpstr>008 byte 25 for maps</vt:lpstr>
      <vt:lpstr>18–34 for music </vt:lpstr>
      <vt:lpstr>008/20 values  </vt:lpstr>
      <vt:lpstr>18–34 for continuing resources </vt:lpstr>
      <vt:lpstr>008/34 values  </vt:lpstr>
      <vt:lpstr>18–34 for visual materials</vt:lpstr>
      <vt:lpstr>008 byte 33 for visual materials</vt:lpstr>
      <vt:lpstr>008 byte 33 for visual materials</vt:lpstr>
      <vt:lpstr>008 byte 33 for visual materials</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lis512 lecture 4</dc:title>
  <dc:creator>student</dc:creator>
  <cp:lastModifiedBy>tkrichel</cp:lastModifiedBy>
  <cp:revision>176</cp:revision>
  <dcterms:created xsi:type="dcterms:W3CDTF">2010-02-24T17:28:54Z</dcterms:created>
  <dcterms:modified xsi:type="dcterms:W3CDTF">2010-10-13T23:07:44Z</dcterms:modified>
</cp:coreProperties>
</file>