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Override PartName="/ppt/notesSlides/notesSlide17.xml" ContentType="application/vnd.openxmlformats-officedocument.presentationml.notesSlid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2"/>
  </p:notesMasterIdLst>
  <p:handoutMasterIdLst>
    <p:handoutMasterId r:id="rId23"/>
  </p:handoutMasterIdLst>
  <p:sldIdLst>
    <p:sldId id="256" r:id="rId2"/>
    <p:sldId id="269" r:id="rId3"/>
    <p:sldId id="257" r:id="rId4"/>
    <p:sldId id="258" r:id="rId5"/>
    <p:sldId id="261" r:id="rId6"/>
    <p:sldId id="260" r:id="rId7"/>
    <p:sldId id="262" r:id="rId8"/>
    <p:sldId id="263" r:id="rId9"/>
    <p:sldId id="264" r:id="rId10"/>
    <p:sldId id="267" r:id="rId11"/>
    <p:sldId id="270" r:id="rId12"/>
    <p:sldId id="271" r:id="rId13"/>
    <p:sldId id="272" r:id="rId14"/>
    <p:sldId id="273" r:id="rId15"/>
    <p:sldId id="274" r:id="rId16"/>
    <p:sldId id="279" r:id="rId17"/>
    <p:sldId id="276" r:id="rId18"/>
    <p:sldId id="277" r:id="rId19"/>
    <p:sldId id="278" r:id="rId20"/>
    <p:sldId id="268" r:id="rId21"/>
  </p:sldIdLst>
  <p:sldSz cx="9144000" cy="6858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21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6CF1145-155D-4B77-96E7-822EE3B2CD38}" type="datetimeFigureOut">
              <a:rPr lang="en-US" smtClean="0"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46AFB61-988F-4FA5-8868-16CC91B141FB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7BD4C0F5-7E85-4E37-8361-3C0E58BA3E81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F281ACBF-EAA7-447A-B0BE-39A2354412D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81ACBF-EAA7-447A-B0BE-39A2354412D2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68B2FBE-63AB-423E-9358-4383241DBD97}" type="datetimeFigureOut">
              <a:rPr lang="en-US" smtClean="0"/>
              <a:pPr/>
              <a:t>10/26/2010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56E0364-3D2D-41B3-905D-F8A952A9C905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lis512 lecture 6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the MARC format number and code fields.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022 ISSN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257800"/>
          </a:xfrm>
        </p:spPr>
        <p:txBody>
          <a:bodyPr>
            <a:normAutofit/>
          </a:bodyPr>
          <a:lstStyle/>
          <a:p>
            <a:r>
              <a:rPr lang="en-US" dirty="0" smtClean="0"/>
              <a:t> The ISSN is given in 022$a. </a:t>
            </a:r>
            <a:r>
              <a:rPr lang="en-US" dirty="0" smtClean="0"/>
              <a:t>Incorrect ISSNs are in 020$y, and cancelled ISSNs in 020$z</a:t>
            </a:r>
            <a:r>
              <a:rPr lang="en-US" dirty="0" smtClean="0"/>
              <a:t>. </a:t>
            </a:r>
          </a:p>
          <a:p>
            <a:r>
              <a:rPr lang="en-US" dirty="0" smtClean="0"/>
              <a:t>A linking ISSN, that may give the same serial but in a different media, may be given in 022$l. (ell for link). If a linking ISSN is cancelled, it is in 022$m. </a:t>
            </a:r>
          </a:p>
          <a:p>
            <a:r>
              <a:rPr lang="en-US" dirty="0" smtClean="0"/>
              <a:t>020$2 has a code for the issuing ISSN center.  </a:t>
            </a:r>
            <a:r>
              <a:rPr lang="en-US" dirty="0" smtClean="0"/>
              <a:t>http://</a:t>
            </a:r>
            <a:r>
              <a:rPr lang="en-US" dirty="0" smtClean="0"/>
              <a:t>www.issn.or g/2-22666-National-Centres.php?id=28 suggests that the code for the US center is “1”.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024 other standard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If your item is not a book or a serial, you have to try to find another standard identifier. </a:t>
            </a:r>
          </a:p>
          <a:p>
            <a:r>
              <a:rPr lang="en-US" dirty="0" smtClean="0"/>
              <a:t>The type of identifier is coded in the first indicator of the field. I have written them down in the next slide. </a:t>
            </a:r>
          </a:p>
          <a:p>
            <a:r>
              <a:rPr lang="en-US" dirty="0" smtClean="0"/>
              <a:t>024$c has the terms of availability.</a:t>
            </a:r>
          </a:p>
          <a:p>
            <a:r>
              <a:rPr lang="en-US" dirty="0" smtClean="0"/>
              <a:t>024$z has a cancelled standard code.</a:t>
            </a:r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024 identifier types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0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“International </a:t>
            </a:r>
            <a:r>
              <a:rPr lang="en-US" dirty="0" smtClean="0"/>
              <a:t>Standard Recording </a:t>
            </a:r>
            <a:r>
              <a:rPr lang="en-US" dirty="0" smtClean="0"/>
              <a:t>Code”</a:t>
            </a:r>
          </a:p>
          <a:p>
            <a:r>
              <a:rPr lang="en-US" dirty="0" smtClean="0"/>
              <a:t>1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“Universal </a:t>
            </a:r>
            <a:r>
              <a:rPr lang="en-US" dirty="0" smtClean="0"/>
              <a:t>Product </a:t>
            </a:r>
            <a:r>
              <a:rPr lang="en-US" dirty="0" smtClean="0"/>
              <a:t>Code”</a:t>
            </a:r>
          </a:p>
          <a:p>
            <a:r>
              <a:rPr lang="en-US" dirty="0" smtClean="0"/>
              <a:t>2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International </a:t>
            </a:r>
            <a:r>
              <a:rPr lang="en-US" dirty="0" smtClean="0"/>
              <a:t>Standard Music </a:t>
            </a:r>
            <a:r>
              <a:rPr lang="en-US" dirty="0" smtClean="0"/>
              <a:t>Number”</a:t>
            </a:r>
          </a:p>
          <a:p>
            <a:r>
              <a:rPr lang="en-US" dirty="0" smtClean="0"/>
              <a:t>3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International </a:t>
            </a:r>
            <a:r>
              <a:rPr lang="en-US" dirty="0" smtClean="0"/>
              <a:t>Article </a:t>
            </a:r>
            <a:r>
              <a:rPr lang="en-US" dirty="0" smtClean="0"/>
              <a:t>Number”</a:t>
            </a:r>
          </a:p>
          <a:p>
            <a:r>
              <a:rPr lang="en-US" dirty="0" smtClean="0"/>
              <a:t>4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Serial </a:t>
            </a:r>
            <a:r>
              <a:rPr lang="en-US" dirty="0" smtClean="0"/>
              <a:t>Item and Contribution </a:t>
            </a:r>
            <a:r>
              <a:rPr lang="en-US" dirty="0" smtClean="0"/>
              <a:t>Identifier”</a:t>
            </a:r>
          </a:p>
          <a:p>
            <a:r>
              <a:rPr lang="en-US" dirty="0" smtClean="0"/>
              <a:t>7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Source </a:t>
            </a:r>
            <a:r>
              <a:rPr lang="en-US" dirty="0" smtClean="0"/>
              <a:t>specified in subfield $</a:t>
            </a:r>
            <a:r>
              <a:rPr lang="en-US" dirty="0" smtClean="0"/>
              <a:t>2”</a:t>
            </a:r>
          </a:p>
          <a:p>
            <a:r>
              <a:rPr lang="en-US" dirty="0" smtClean="0"/>
              <a:t>8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Unspecified </a:t>
            </a:r>
            <a:r>
              <a:rPr lang="en-US" dirty="0" smtClean="0"/>
              <a:t>type of standard number or </a:t>
            </a:r>
            <a:r>
              <a:rPr lang="en-US" dirty="0" smtClean="0"/>
              <a:t>code”</a:t>
            </a:r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024$2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you decide to put a 7 into the first indicator, you look up a standard identifier for the source from the </a:t>
            </a:r>
            <a:r>
              <a:rPr lang="en-US" dirty="0" err="1" smtClean="0"/>
              <a:t>LoC</a:t>
            </a:r>
            <a:r>
              <a:rPr lang="en-US" dirty="0" smtClean="0"/>
              <a:t> </a:t>
            </a:r>
            <a:r>
              <a:rPr lang="en-US" dirty="0" smtClean="0"/>
              <a:t>at http</a:t>
            </a:r>
            <a:r>
              <a:rPr lang="en-US" dirty="0" smtClean="0"/>
              <a:t>://</a:t>
            </a:r>
            <a:r>
              <a:rPr lang="en-US" dirty="0" smtClean="0"/>
              <a:t>www.loc.gov/st </a:t>
            </a:r>
            <a:r>
              <a:rPr lang="en-US" dirty="0" err="1" smtClean="0"/>
              <a:t>andards</a:t>
            </a:r>
            <a:r>
              <a:rPr lang="en-US" dirty="0" smtClean="0"/>
              <a:t>/</a:t>
            </a:r>
            <a:r>
              <a:rPr lang="en-US" dirty="0" err="1" smtClean="0"/>
              <a:t>sourcelist</a:t>
            </a:r>
            <a:r>
              <a:rPr lang="en-US" dirty="0" smtClean="0"/>
              <a:t>/standard-identifier.html.</a:t>
            </a:r>
          </a:p>
          <a:p>
            <a:r>
              <a:rPr lang="en-US" dirty="0" smtClean="0"/>
              <a:t>That allows for a value “local” if all else fails. </a:t>
            </a:r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028 publisher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publisher number is a number that a publisher has given to an item. </a:t>
            </a:r>
          </a:p>
          <a:p>
            <a:r>
              <a:rPr lang="en-US" dirty="0" smtClean="0"/>
              <a:t>It is almost exclusively used for sheet music and sound or video recordings. </a:t>
            </a:r>
          </a:p>
          <a:p>
            <a:r>
              <a:rPr lang="en-US" dirty="0" smtClean="0"/>
              <a:t>If you have such an item, you have to try to find it, it is mandatory for a minimal record.</a:t>
            </a:r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028 required subfields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028$a has the publisher number as assigned by the publisher.</a:t>
            </a:r>
          </a:p>
          <a:p>
            <a:r>
              <a:rPr lang="en-US" dirty="0" smtClean="0"/>
              <a:t>028$b has the source of that number. Just put the name of the record label, or name of the publisher, as it is most commonly known.  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034 cartographic mathematical data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219200"/>
            <a:ext cx="8534400" cy="5334000"/>
          </a:xfrm>
        </p:spPr>
        <p:txBody>
          <a:bodyPr>
            <a:normAutofit/>
          </a:bodyPr>
          <a:lstStyle/>
          <a:p>
            <a:r>
              <a:rPr lang="en-US" dirty="0" smtClean="0"/>
              <a:t>This is the code scale data on maps.</a:t>
            </a:r>
          </a:p>
          <a:p>
            <a:r>
              <a:rPr lang="en-US" dirty="0" smtClean="0"/>
              <a:t>034$a has the type of scale. It takes values</a:t>
            </a:r>
          </a:p>
          <a:p>
            <a:pPr lvl="1"/>
            <a:r>
              <a:rPr lang="en-US" dirty="0" smtClean="0"/>
              <a:t>‘a’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Linear scale (normal case)</a:t>
            </a:r>
          </a:p>
          <a:p>
            <a:pPr lvl="1"/>
            <a:r>
              <a:rPr lang="en-US" dirty="0" smtClean="0"/>
              <a:t>‘b’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Angular scale (used for celestial charts) </a:t>
            </a:r>
          </a:p>
          <a:p>
            <a:pPr lvl="1"/>
            <a:r>
              <a:rPr lang="en-US" dirty="0" smtClean="0"/>
              <a:t>‘z’ </a:t>
            </a:r>
            <a:r>
              <a:rPr lang="en-US" dirty="0" smtClean="0">
                <a:sym typeface="Wingdings" pitchFamily="2" charset="2"/>
              </a:rPr>
              <a:t></a:t>
            </a:r>
            <a:r>
              <a:rPr lang="en-US" dirty="0" smtClean="0"/>
              <a:t> Other type of scale</a:t>
            </a:r>
          </a:p>
          <a:p>
            <a:r>
              <a:rPr lang="en-US" dirty="0" smtClean="0"/>
              <a:t>034$b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Constant ratio linear horizontal scale” has the denominator for the horizontal scale.</a:t>
            </a:r>
          </a:p>
          <a:p>
            <a:r>
              <a:rPr lang="en-US" dirty="0" smtClean="0"/>
              <a:t>034$c </a:t>
            </a:r>
            <a:r>
              <a:rPr lang="en-US" dirty="0" smtClean="0">
                <a:sym typeface="Wingdings" pitchFamily="2" charset="2"/>
              </a:rPr>
              <a:t> “</a:t>
            </a:r>
            <a:r>
              <a:rPr lang="en-US" dirty="0" smtClean="0"/>
              <a:t>Constant ratio linear vertical scale” has the denominator for the vertical scale. This only applies to reliefs models. 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040 the cataloging source, slide 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is very strictly mandatory for a minimal record. </a:t>
            </a:r>
          </a:p>
          <a:p>
            <a:r>
              <a:rPr lang="en-US" dirty="0" smtClean="0"/>
              <a:t>040$a has the MARC code or name of the cataloging agency. Enter “lis512” in your MARC record. </a:t>
            </a:r>
            <a:endParaRPr lang="en-US" dirty="0" smtClean="0"/>
          </a:p>
          <a:p>
            <a:r>
              <a:rPr lang="en-US" dirty="0" smtClean="0"/>
              <a:t>040$b has the MARC language code for the record. </a:t>
            </a: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040 the cataloging source, slide 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/>
          <a:lstStyle/>
          <a:p>
            <a:r>
              <a:rPr lang="en-US" dirty="0" smtClean="0"/>
              <a:t>040$c has the transcribing agency. This is strictly required. It is the MARC organization code of the agency that transcribed the record into machine-readable form. Again this is “lis512”.</a:t>
            </a:r>
            <a:endParaRPr lang="en-US" dirty="0" smtClean="0"/>
          </a:p>
          <a:p>
            <a:r>
              <a:rPr lang="en-US" dirty="0" smtClean="0"/>
              <a:t>040$d has the MARC organization code for the modifying agency. You should put “lis512” in </a:t>
            </a:r>
            <a:r>
              <a:rPr lang="en-US" u="sng" dirty="0" smtClean="0"/>
              <a:t>all</a:t>
            </a:r>
            <a:r>
              <a:rPr lang="en-US" dirty="0" smtClean="0"/>
              <a:t> records there. </a:t>
            </a: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042 the authentication code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042$a says that the record has been reviewed in a certain way. </a:t>
            </a:r>
          </a:p>
          <a:p>
            <a:r>
              <a:rPr lang="en-US" dirty="0" smtClean="0"/>
              <a:t>If applicable, it is required for a minimal record. </a:t>
            </a:r>
          </a:p>
          <a:p>
            <a:r>
              <a:rPr lang="en-US" dirty="0" smtClean="0"/>
              <a:t>Codes are at http://</a:t>
            </a:r>
            <a:r>
              <a:rPr lang="en-US" dirty="0" smtClean="0"/>
              <a:t>www.loc.gov/standards/va </a:t>
            </a:r>
            <a:r>
              <a:rPr lang="en-US" dirty="0" err="1" smtClean="0"/>
              <a:t>luelist</a:t>
            </a:r>
            <a:r>
              <a:rPr lang="en-US" dirty="0" smtClean="0"/>
              <a:t>/marcauthen.html.</a:t>
            </a:r>
          </a:p>
          <a:p>
            <a:r>
              <a:rPr lang="en-US" dirty="0" smtClean="0"/>
              <a:t>But the field is not in </a:t>
            </a:r>
            <a:r>
              <a:rPr lang="en-US" dirty="0" err="1" smtClean="0"/>
              <a:t>koha</a:t>
            </a:r>
            <a:r>
              <a:rPr lang="en-US" dirty="0" smtClean="0"/>
              <a:t>. Just let’s forget about it. </a:t>
            </a: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0?? numbers and controls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Here I discuss all the numbers and controls that are required for a minimal record if applicable.</a:t>
            </a:r>
          </a:p>
          <a:p>
            <a:r>
              <a:rPr lang="en-US" dirty="0" smtClean="0"/>
              <a:t>A number of the fields take a $6 linkage subfield that only applies in multi-script scenarios. It is also required if applicable. I leave that one out!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060 character set present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field is mandatory in a minimal record if applicable.</a:t>
            </a:r>
          </a:p>
          <a:p>
            <a:r>
              <a:rPr lang="en-US" dirty="0" smtClean="0"/>
              <a:t>It </a:t>
            </a:r>
            <a:r>
              <a:rPr lang="en-US" dirty="0" smtClean="0"/>
              <a:t>says that that indicates that the records were encoded with characters from sets other than </a:t>
            </a:r>
            <a:r>
              <a:rPr lang="en-US" dirty="0" smtClean="0"/>
              <a:t>UCS/Unicode.</a:t>
            </a:r>
          </a:p>
          <a:p>
            <a:r>
              <a:rPr lang="en-US" dirty="0" smtClean="0"/>
              <a:t>This should never ever happen in </a:t>
            </a:r>
            <a:r>
              <a:rPr lang="en-US" dirty="0" err="1" smtClean="0"/>
              <a:t>koha</a:t>
            </a:r>
            <a:r>
              <a:rPr lang="en-US" dirty="0" smtClean="0"/>
              <a:t>. This will screw up everything in the most royal fashion.  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variable 0?? </a:t>
            </a:r>
            <a:r>
              <a:rPr lang="en-US" dirty="0" smtClean="0"/>
              <a:t>fields indicators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The 00? fields don’t have indicators.</a:t>
            </a:r>
          </a:p>
          <a:p>
            <a:r>
              <a:rPr lang="en-US" dirty="0" smtClean="0"/>
              <a:t>The 0?? have them. You see them as little </a:t>
            </a:r>
            <a:r>
              <a:rPr lang="en-US" dirty="0" smtClean="0"/>
              <a:t>boxes </a:t>
            </a:r>
            <a:r>
              <a:rPr lang="en-US" dirty="0" smtClean="0"/>
              <a:t>next to </a:t>
            </a:r>
            <a:r>
              <a:rPr lang="en-US" dirty="0" smtClean="0"/>
              <a:t>the </a:t>
            </a:r>
            <a:r>
              <a:rPr lang="en-US" dirty="0" smtClean="0"/>
              <a:t>field. </a:t>
            </a:r>
          </a:p>
          <a:p>
            <a:r>
              <a:rPr lang="en-US" dirty="0" smtClean="0"/>
              <a:t>The rules on minimal records say nothing about if the indicator are required. I discuss them when I feel they should be there.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010$a </a:t>
            </a:r>
            <a:r>
              <a:rPr lang="en-US" dirty="0" err="1" smtClean="0"/>
              <a:t>LoC</a:t>
            </a:r>
            <a:r>
              <a:rPr lang="en-US" dirty="0" smtClean="0"/>
              <a:t> control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copy-cataloged records, we find the Library of Congress control number </a:t>
            </a:r>
            <a:r>
              <a:rPr lang="en-US" dirty="0" err="1" smtClean="0"/>
              <a:t>LoCCN</a:t>
            </a:r>
            <a:r>
              <a:rPr lang="en-US" dirty="0" smtClean="0"/>
              <a:t>.</a:t>
            </a:r>
          </a:p>
          <a:p>
            <a:r>
              <a:rPr lang="en-US" dirty="0" smtClean="0"/>
              <a:t>This is an intelligent identifier that carries all sorts of information. </a:t>
            </a:r>
          </a:p>
          <a:p>
            <a:r>
              <a:rPr lang="en-US" dirty="0" smtClean="0"/>
              <a:t>For records that we compose ourselves, we don’t have a </a:t>
            </a:r>
            <a:r>
              <a:rPr lang="en-US" dirty="0" err="1" smtClean="0"/>
              <a:t>LoCCN</a:t>
            </a:r>
            <a:r>
              <a:rPr lang="en-US" dirty="0" smtClean="0"/>
              <a:t>. We skip over this field.</a:t>
            </a:r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010$b NUCMC control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If the record describes a manuscript, we find an entry number for the item being described as found in National Union Catalog of Manuscript Collections (NUCMC). The number begins with the prefix </a:t>
            </a:r>
            <a:r>
              <a:rPr lang="en-US" i="1" dirty="0" err="1" smtClean="0"/>
              <a:t>ms</a:t>
            </a:r>
            <a:r>
              <a:rPr lang="en-US" dirty="0" err="1" smtClean="0"/>
              <a:t>.</a:t>
            </a:r>
            <a:r>
              <a:rPr lang="en-US" dirty="0" smtClean="0"/>
              <a:t> </a:t>
            </a:r>
          </a:p>
          <a:p>
            <a:r>
              <a:rPr lang="en-US" dirty="0" smtClean="0"/>
              <a:t>For records that we compose ourselves, we don’t have a NUCMC number. We skip over this field. 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010$z invalid </a:t>
            </a:r>
            <a:r>
              <a:rPr lang="en-US" dirty="0" err="1" smtClean="0"/>
              <a:t>LoC</a:t>
            </a:r>
            <a:r>
              <a:rPr lang="en-US" dirty="0" smtClean="0"/>
              <a:t> control number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For copy-cataloged records, we may find an </a:t>
            </a:r>
            <a:r>
              <a:rPr lang="en-US" dirty="0" err="1" smtClean="0"/>
              <a:t>LoCCN</a:t>
            </a:r>
            <a:r>
              <a:rPr lang="en-US" dirty="0" smtClean="0"/>
              <a:t> or NUCMC number </a:t>
            </a:r>
            <a:r>
              <a:rPr lang="en-US" dirty="0" smtClean="0"/>
              <a:t>here that has become invalid. </a:t>
            </a:r>
            <a:endParaRPr lang="en-US" dirty="0" smtClean="0"/>
          </a:p>
          <a:p>
            <a:r>
              <a:rPr lang="en-US" dirty="0" smtClean="0"/>
              <a:t>For records that we compose ourselves, we don’t have this. We don’t touch this field. </a:t>
            </a:r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016 </a:t>
            </a:r>
            <a:r>
              <a:rPr lang="en-US" dirty="0" smtClean="0"/>
              <a:t>National </a:t>
            </a:r>
            <a:r>
              <a:rPr lang="en-US" dirty="0" smtClean="0"/>
              <a:t>Bib. Agency Cont. Nu.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This gives </a:t>
            </a:r>
            <a:r>
              <a:rPr lang="en-US" dirty="0" smtClean="0"/>
              <a:t>National Bibliographic Agency Control </a:t>
            </a:r>
            <a:r>
              <a:rPr lang="en-US" dirty="0" smtClean="0"/>
              <a:t>Number for agency other than the library of Congress.</a:t>
            </a:r>
          </a:p>
          <a:p>
            <a:r>
              <a:rPr lang="en-US" dirty="0" smtClean="0"/>
              <a:t>Since we are not such an agency, we don’t need to fill in anything here.</a:t>
            </a:r>
            <a:endParaRPr lang="en-US" dirty="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020 ISBN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020$a gives the ISBN, plus, in parenthesis, any qualifying information. Leave out the punctuation in the ISBN.</a:t>
            </a:r>
          </a:p>
          <a:p>
            <a:r>
              <a:rPr lang="en-US" dirty="0" smtClean="0"/>
              <a:t>You can add qualifying </a:t>
            </a:r>
            <a:r>
              <a:rPr lang="en-US" dirty="0" smtClean="0"/>
              <a:t>information, such as the publisher/distributor, binding/format, and volume </a:t>
            </a:r>
            <a:r>
              <a:rPr lang="en-US" dirty="0" smtClean="0"/>
              <a:t>numbers</a:t>
            </a:r>
            <a:r>
              <a:rPr lang="en-US" dirty="0" smtClean="0"/>
              <a:t> </a:t>
            </a:r>
            <a:r>
              <a:rPr lang="en-US" dirty="0" smtClean="0"/>
              <a:t>in parenthesis</a:t>
            </a:r>
          </a:p>
          <a:p>
            <a:r>
              <a:rPr lang="en-US" dirty="0" smtClean="0"/>
              <a:t>020$z has a cancelled ISBN.</a:t>
            </a:r>
          </a:p>
          <a:p>
            <a:pPr>
              <a:buNone/>
            </a:pP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020$c terms of availability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This is usually the price of the item. </a:t>
            </a:r>
          </a:p>
          <a:p>
            <a:r>
              <a:rPr lang="en-US" dirty="0" smtClean="0"/>
              <a:t>Add </a:t>
            </a:r>
            <a:r>
              <a:rPr lang="en-US" dirty="0" smtClean="0"/>
              <a:t>“ : ” at the </a:t>
            </a:r>
            <a:r>
              <a:rPr lang="en-US" dirty="0" smtClean="0"/>
              <a:t>end  of 020$a, </a:t>
            </a:r>
            <a:r>
              <a:rPr lang="en-US" dirty="0" smtClean="0"/>
              <a:t>if you put something in 020$c. </a:t>
            </a:r>
            <a:endParaRPr lang="en-US" dirty="0" smtClean="0"/>
          </a:p>
          <a:p>
            <a:r>
              <a:rPr lang="en-US" dirty="0" smtClean="0"/>
              <a:t>Given in the US as $</a:t>
            </a:r>
            <a:r>
              <a:rPr lang="en-US" i="1" dirty="0" err="1" smtClean="0"/>
              <a:t>dollar.cents</a:t>
            </a:r>
            <a:r>
              <a:rPr lang="en-US" dirty="0" smtClean="0"/>
              <a:t> where </a:t>
            </a:r>
            <a:r>
              <a:rPr lang="en-US" i="1" dirty="0" smtClean="0"/>
              <a:t>dollar</a:t>
            </a:r>
            <a:r>
              <a:rPr lang="en-US" dirty="0" smtClean="0"/>
              <a:t> </a:t>
            </a:r>
            <a:r>
              <a:rPr lang="en-US" dirty="0" smtClean="0"/>
              <a:t>is the dollar amount and </a:t>
            </a:r>
            <a:r>
              <a:rPr lang="en-US" i="1" dirty="0" smtClean="0"/>
              <a:t>cents</a:t>
            </a:r>
            <a:r>
              <a:rPr lang="en-US" dirty="0" smtClean="0"/>
              <a:t> is the cents amount. </a:t>
            </a:r>
          </a:p>
          <a:p>
            <a:r>
              <a:rPr lang="en-US" dirty="0" smtClean="0"/>
              <a:t>If it’s free or you are not sure, leave the field blank.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2100</TotalTime>
  <Words>1108</Words>
  <Application>Microsoft Office PowerPoint</Application>
  <PresentationFormat>On-screen Show (4:3)</PresentationFormat>
  <Paragraphs>102</Paragraphs>
  <Slides>20</Slides>
  <Notes>20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1" baseType="lpstr">
      <vt:lpstr>Office Theme</vt:lpstr>
      <vt:lpstr>lis512 lecture 6</vt:lpstr>
      <vt:lpstr>0?? numbers and controls</vt:lpstr>
      <vt:lpstr>variable 0?? fields indicators</vt:lpstr>
      <vt:lpstr>010$a LoC control number</vt:lpstr>
      <vt:lpstr>010$b NUCMC control number</vt:lpstr>
      <vt:lpstr>010$z invalid LoC control number</vt:lpstr>
      <vt:lpstr>016 National Bib. Agency Cont. Nu.</vt:lpstr>
      <vt:lpstr>020 ISBN</vt:lpstr>
      <vt:lpstr>020$c terms of availability</vt:lpstr>
      <vt:lpstr>022 ISSN </vt:lpstr>
      <vt:lpstr>024 other standard code</vt:lpstr>
      <vt:lpstr>024 identifier types</vt:lpstr>
      <vt:lpstr>024$2</vt:lpstr>
      <vt:lpstr>028 publisher number</vt:lpstr>
      <vt:lpstr>028 required subfields</vt:lpstr>
      <vt:lpstr>034 cartographic mathematical data </vt:lpstr>
      <vt:lpstr>040 the cataloging source, slide 1</vt:lpstr>
      <vt:lpstr>040 the cataloging source, slide 2</vt:lpstr>
      <vt:lpstr>042 the authentication code</vt:lpstr>
      <vt:lpstr>060 character set present</vt:lpstr>
    </vt:vector>
  </TitlesOfParts>
  <Company>LIU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lis512 lecture 4</dc:title>
  <dc:creator>student</dc:creator>
  <cp:lastModifiedBy>tkrichel</cp:lastModifiedBy>
  <cp:revision>213</cp:revision>
  <dcterms:created xsi:type="dcterms:W3CDTF">2010-02-24T17:28:54Z</dcterms:created>
  <dcterms:modified xsi:type="dcterms:W3CDTF">2010-10-26T18:45:03Z</dcterms:modified>
</cp:coreProperties>
</file>