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63" r:id="rId3"/>
    <p:sldId id="264" r:id="rId4"/>
    <p:sldId id="265" r:id="rId5"/>
    <p:sldId id="266" r:id="rId6"/>
    <p:sldId id="268" r:id="rId7"/>
    <p:sldId id="269" r:id="rId8"/>
    <p:sldId id="275" r:id="rId9"/>
    <p:sldId id="276" r:id="rId10"/>
    <p:sldId id="277" r:id="rId11"/>
    <p:sldId id="278" r:id="rId12"/>
    <p:sldId id="279" r:id="rId13"/>
    <p:sldId id="280" r:id="rId14"/>
    <p:sldId id="299" r:id="rId15"/>
    <p:sldId id="281" r:id="rId16"/>
    <p:sldId id="282" r:id="rId17"/>
    <p:sldId id="283" r:id="rId18"/>
    <p:sldId id="284" r:id="rId19"/>
    <p:sldId id="285" r:id="rId20"/>
    <p:sldId id="286" r:id="rId21"/>
    <p:sldId id="294" r:id="rId22"/>
    <p:sldId id="296" r:id="rId23"/>
    <p:sldId id="297" r:id="rId24"/>
    <p:sldId id="29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2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4C0F5-7E85-4E37-8361-3C0E58BA3E81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1ACBF-EAA7-447A-B0BE-39A2354412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E8D6A76-B991-42A4-B6E2-01C3F13B9565}" type="slidenum">
              <a:rPr lang="en-GB"/>
              <a:pPr/>
              <a:t>10</a:t>
            </a:fld>
            <a:endParaRPr lang="en-GB"/>
          </a:p>
        </p:txBody>
      </p:sp>
      <p:sp>
        <p:nvSpPr>
          <p:cNvPr id="512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32890" y="694171"/>
            <a:ext cx="4992221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A3D4D4D-35B9-4F8C-831F-30C20A1942BE}" type="slidenum">
              <a:rPr lang="en-GB"/>
              <a:pPr/>
              <a:t>11</a:t>
            </a:fld>
            <a:endParaRPr lang="en-GB"/>
          </a:p>
        </p:txBody>
      </p:sp>
      <p:sp>
        <p:nvSpPr>
          <p:cNvPr id="522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96E5FC0-D329-495D-BB8E-7EE010DB3123}" type="slidenum">
              <a:rPr lang="en-GB"/>
              <a:pPr/>
              <a:t>12</a:t>
            </a:fld>
            <a:endParaRPr lang="en-GB"/>
          </a:p>
        </p:txBody>
      </p:sp>
      <p:sp>
        <p:nvSpPr>
          <p:cNvPr id="532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32890" y="694171"/>
            <a:ext cx="4992221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925184E-35AC-47AB-AEAC-BDE8BD91936B}" type="slidenum">
              <a:rPr lang="en-GB"/>
              <a:pPr/>
              <a:t>13</a:t>
            </a:fld>
            <a:endParaRPr lang="en-GB"/>
          </a:p>
        </p:txBody>
      </p:sp>
      <p:sp>
        <p:nvSpPr>
          <p:cNvPr id="542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12C4BC3-D4DA-49D2-A514-739EDABC3A34}" type="slidenum">
              <a:rPr lang="en-GB"/>
              <a:pPr/>
              <a:t>15</a:t>
            </a:fld>
            <a:endParaRPr lang="en-GB"/>
          </a:p>
        </p:txBody>
      </p:sp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54006BE-CF90-44F1-AEBC-70D0F997280F}" type="slidenum">
              <a:rPr lang="en-GB"/>
              <a:pPr/>
              <a:t>16</a:t>
            </a:fld>
            <a:endParaRPr lang="en-GB"/>
          </a:p>
        </p:txBody>
      </p:sp>
      <p:sp>
        <p:nvSpPr>
          <p:cNvPr id="563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BFDB910-6B52-4067-BA55-07319CB2E40E}" type="slidenum">
              <a:rPr lang="en-GB"/>
              <a:pPr/>
              <a:t>17</a:t>
            </a:fld>
            <a:endParaRPr lang="en-GB"/>
          </a:p>
        </p:txBody>
      </p:sp>
      <p:sp>
        <p:nvSpPr>
          <p:cNvPr id="573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FB7D9A1-2095-44F6-B2A4-7210D5D1023B}" type="slidenum">
              <a:rPr lang="en-GB"/>
              <a:pPr/>
              <a:t>18</a:t>
            </a:fld>
            <a:endParaRPr lang="en-GB"/>
          </a:p>
        </p:txBody>
      </p:sp>
      <p:sp>
        <p:nvSpPr>
          <p:cNvPr id="583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136760C-A62F-4A83-8464-4880EABC9D26}" type="slidenum">
              <a:rPr lang="en-GB"/>
              <a:pPr/>
              <a:t>19</a:t>
            </a:fld>
            <a:endParaRPr lang="en-GB"/>
          </a:p>
        </p:txBody>
      </p:sp>
      <p:sp>
        <p:nvSpPr>
          <p:cNvPr id="593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73FB367-7FD1-471A-8379-3743B4CBF6AE}" type="slidenum">
              <a:rPr lang="en-GB"/>
              <a:pPr/>
              <a:t>2</a:t>
            </a:fld>
            <a:endParaRPr lang="en-GB"/>
          </a:p>
        </p:txBody>
      </p:sp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8622ED1-18E1-4CA7-AB38-888EFAC09682}" type="slidenum">
              <a:rPr lang="en-GB"/>
              <a:pPr/>
              <a:t>20</a:t>
            </a:fld>
            <a:endParaRPr lang="en-GB"/>
          </a:p>
        </p:txBody>
      </p:sp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577BA4-A034-4CBB-92A5-A19F64DFCE87}" type="slidenum">
              <a:rPr lang="en-GB"/>
              <a:pPr/>
              <a:t>3</a:t>
            </a:fld>
            <a:endParaRPr lang="en-GB"/>
          </a:p>
        </p:txBody>
      </p:sp>
      <p:sp>
        <p:nvSpPr>
          <p:cNvPr id="378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0E2F99B-FC45-4E42-93DA-F1C6794D158D}" type="slidenum">
              <a:rPr lang="en-GB"/>
              <a:pPr/>
              <a:t>4</a:t>
            </a:fld>
            <a:endParaRPr lang="en-GB"/>
          </a:p>
        </p:txBody>
      </p:sp>
      <p:sp>
        <p:nvSpPr>
          <p:cNvPr id="389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4E83CF1-0692-4EAD-87BE-D65C5F360B34}" type="slidenum">
              <a:rPr lang="en-GB"/>
              <a:pPr/>
              <a:t>5</a:t>
            </a:fld>
            <a:endParaRPr lang="en-GB"/>
          </a:p>
        </p:txBody>
      </p:sp>
      <p:sp>
        <p:nvSpPr>
          <p:cNvPr id="399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C3466AC-8AA5-43D1-8C65-FFECB70E83A0}" type="slidenum">
              <a:rPr lang="en-GB"/>
              <a:pPr/>
              <a:t>6</a:t>
            </a:fld>
            <a:endParaRPr lang="en-GB"/>
          </a:p>
        </p:txBody>
      </p:sp>
      <p:sp>
        <p:nvSpPr>
          <p:cNvPr id="419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A5A59B2-A061-4E03-AB5E-8E1EDCEB43F9}" type="slidenum">
              <a:rPr lang="en-GB"/>
              <a:pPr/>
              <a:t>7</a:t>
            </a:fld>
            <a:endParaRPr lang="en-GB"/>
          </a:p>
        </p:txBody>
      </p:sp>
      <p:sp>
        <p:nvSpPr>
          <p:cNvPr id="430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32890" y="694171"/>
            <a:ext cx="4992221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9E723F4-8EE6-40DC-B3F1-AF41AB70DC02}" type="slidenum">
              <a:rPr lang="en-GB"/>
              <a:pPr/>
              <a:t>8</a:t>
            </a:fld>
            <a:endParaRPr lang="en-GB"/>
          </a:p>
        </p:txBody>
      </p:sp>
      <p:sp>
        <p:nvSpPr>
          <p:cNvPr id="491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F16947C-7A07-4143-8ED1-501AAC03EF43}" type="slidenum">
              <a:rPr lang="en-GB"/>
              <a:pPr/>
              <a:t>9</a:t>
            </a:fld>
            <a:endParaRPr lang="en-GB"/>
          </a:p>
        </p:txBody>
      </p:sp>
      <p:sp>
        <p:nvSpPr>
          <p:cNvPr id="501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B2FBE-63AB-423E-9358-4383241DBD97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lis512 lecture 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metadata, XML and MARCXML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XML elements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If you write an element, write something of the form.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&lt;</a:t>
            </a:r>
            <a:r>
              <a:rPr lang="en-GB" i="1" dirty="0"/>
              <a:t>name</a:t>
            </a:r>
            <a:r>
              <a:rPr lang="en-GB" dirty="0"/>
              <a:t>&gt;</a:t>
            </a:r>
            <a:r>
              <a:rPr lang="en-GB" i="1" dirty="0"/>
              <a:t>contents&lt;</a:t>
            </a:r>
            <a:r>
              <a:rPr lang="en-GB" dirty="0"/>
              <a:t>/</a:t>
            </a:r>
            <a:r>
              <a:rPr lang="en-GB" i="1" dirty="0"/>
              <a:t>name&gt;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here </a:t>
            </a:r>
            <a:r>
              <a:rPr lang="en-GB" i="1" dirty="0"/>
              <a:t>name</a:t>
            </a:r>
            <a:r>
              <a:rPr lang="en-GB" dirty="0"/>
              <a:t> is the name of the element and </a:t>
            </a:r>
            <a:r>
              <a:rPr lang="en-GB" i="1" dirty="0"/>
              <a:t>contents</a:t>
            </a:r>
            <a:r>
              <a:rPr lang="en-GB" dirty="0"/>
              <a:t> is the contents of the element.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The contents can be character data and or other elements.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XML tags</a:t>
            </a:r>
            <a:endParaRPr lang="en-GB" dirty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&lt;</a:t>
            </a:r>
            <a:r>
              <a:rPr lang="en-GB" i="1" dirty="0"/>
              <a:t>name</a:t>
            </a:r>
            <a:r>
              <a:rPr lang="en-GB" dirty="0"/>
              <a:t>&gt; is the start tag of an element that is called </a:t>
            </a:r>
            <a:r>
              <a:rPr lang="en-GB" i="1" dirty="0"/>
              <a:t>name.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&lt;/</a:t>
            </a:r>
            <a:r>
              <a:rPr lang="en-GB" i="1" dirty="0"/>
              <a:t>name</a:t>
            </a:r>
            <a:r>
              <a:rPr lang="en-GB" dirty="0"/>
              <a:t>&gt; is the end tag of an element that is called name</a:t>
            </a:r>
            <a:r>
              <a:rPr lang="en-GB" dirty="0" smtClean="0"/>
              <a:t>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XML tags a syntactic feature of XML. They are not nodes.</a:t>
            </a:r>
            <a:endParaRPr lang="en-GB" dirty="0"/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empty elements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If an element has no contents whatsoever, it can be written as</a:t>
            </a:r>
          </a:p>
          <a:p>
            <a:pPr marL="431800" indent="-32385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   &lt;foo&gt;&lt;/foo&gt;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or</a:t>
            </a:r>
          </a:p>
          <a:p>
            <a:pPr marL="431800" indent="-32385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  &lt;foo/&gt;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in the latter case it is an empty element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element examples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&lt;name&gt;Thomas </a:t>
            </a:r>
            <a:r>
              <a:rPr lang="en-GB" dirty="0" err="1"/>
              <a:t>Krichel</a:t>
            </a:r>
            <a:r>
              <a:rPr lang="en-GB" dirty="0"/>
              <a:t>&lt;/name&gt;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&lt;</a:t>
            </a:r>
            <a:r>
              <a:rPr lang="en-GB" dirty="0" err="1" smtClean="0"/>
              <a:t>foo</a:t>
            </a:r>
            <a:r>
              <a:rPr lang="en-GB" dirty="0" smtClean="0"/>
              <a:t>&gt;&lt;bar&gt;hello world&lt;/bar&gt;&lt;/</a:t>
            </a:r>
            <a:r>
              <a:rPr lang="en-GB" dirty="0" err="1" smtClean="0"/>
              <a:t>foo</a:t>
            </a:r>
            <a:r>
              <a:rPr lang="en-GB" dirty="0" smtClean="0"/>
              <a:t>&gt;</a:t>
            </a:r>
            <a:endParaRPr lang="en-GB" dirty="0"/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&lt;name&gt;Mr. &lt;first&gt;Thomas&lt;/first&gt; &lt;last&gt;</a:t>
            </a:r>
            <a:r>
              <a:rPr lang="en-GB" dirty="0" err="1" smtClean="0"/>
              <a:t>Krichel</a:t>
            </a:r>
            <a:r>
              <a:rPr lang="en-GB" dirty="0" smtClean="0"/>
              <a:t>&lt;/last&gt;&lt;/name&gt;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&lt;</a:t>
            </a:r>
            <a:r>
              <a:rPr lang="en-GB" dirty="0" err="1" smtClean="0"/>
              <a:t>thomaskrichel</a:t>
            </a:r>
            <a:r>
              <a:rPr lang="en-GB" dirty="0" smtClean="0"/>
              <a:t>/&gt;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an element is in the contents of another element, it is called a child element.</a:t>
            </a:r>
          </a:p>
          <a:p>
            <a:r>
              <a:rPr lang="en-US" dirty="0" smtClean="0"/>
              <a:t>When you write an XML document all elements much be children of one single element.  That single element is the called the root element.</a:t>
            </a:r>
            <a:r>
              <a:rPr lang="en-US" dirty="0"/>
              <a:t> </a:t>
            </a:r>
            <a:r>
              <a:rPr lang="en-US" dirty="0" smtClean="0"/>
              <a:t>The root element is the only element without a parent element.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attributes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Attributes attach name=value pairs to element</a:t>
            </a:r>
            <a:r>
              <a:rPr lang="en-GB" dirty="0" smtClean="0"/>
              <a:t>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Values are enclosed in single or double quotes. Double quotes are more common. </a:t>
            </a:r>
            <a:endParaRPr lang="en-GB" dirty="0"/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These attribute value pairs appears written at the start </a:t>
            </a:r>
            <a:r>
              <a:rPr lang="en-GB" dirty="0" smtClean="0"/>
              <a:t>tag. It is not written into the end tag.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attribute examples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&lt;name </a:t>
            </a:r>
            <a:r>
              <a:rPr lang="en-GB" dirty="0" smtClean="0"/>
              <a:t>type="full"&gt;Thomas </a:t>
            </a:r>
            <a:r>
              <a:rPr lang="en-GB" dirty="0" err="1"/>
              <a:t>Krichel</a:t>
            </a:r>
            <a:r>
              <a:rPr lang="en-GB" dirty="0"/>
              <a:t>&lt;/name&gt;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&lt;</a:t>
            </a:r>
            <a:r>
              <a:rPr lang="en-GB" dirty="0"/>
              <a:t>name </a:t>
            </a:r>
            <a:r>
              <a:rPr lang="en-GB" dirty="0" smtClean="0"/>
              <a:t>string="Thomas </a:t>
            </a:r>
            <a:r>
              <a:rPr lang="en-GB" dirty="0" err="1" smtClean="0"/>
              <a:t>Krichel</a:t>
            </a:r>
            <a:r>
              <a:rPr lang="en-GB" dirty="0" smtClean="0"/>
              <a:t>"/&gt;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&lt;name type="reverse"&gt;</a:t>
            </a:r>
            <a:r>
              <a:rPr lang="en-GB" dirty="0" err="1" smtClean="0"/>
              <a:t>Krichel</a:t>
            </a:r>
            <a:r>
              <a:rPr lang="en-GB" dirty="0" smtClean="0"/>
              <a:t>, Thomas</a:t>
            </a:r>
            <a:r>
              <a:rPr lang="en-GB" dirty="0" smtClean="0"/>
              <a:t>&lt;/name&gt;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more on attributes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Attributes names and values are strings.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Attributes </a:t>
            </a:r>
            <a:r>
              <a:rPr lang="en-GB" dirty="0"/>
              <a:t>names are separated from values by the = sign</a:t>
            </a:r>
            <a:r>
              <a:rPr lang="en-GB" dirty="0" smtClean="0"/>
              <a:t>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Attribute names and vales may be surrounded by whitespace.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XML application </a:t>
            </a:r>
            <a:r>
              <a:rPr lang="en-GB" dirty="0"/>
              <a:t>examples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HTML is the language used to encode a specific type of documents known as a web page.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It has a vocabulary on element names and attribute names.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HTML is written in XML syntax or a syntax that is close to it.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example HTML element &lt;a&gt;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The &lt;a&gt; element creates an anchor. This is a part of the document that leads to another.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Where it leads to is  given by an attribute called </a:t>
            </a:r>
            <a:r>
              <a:rPr lang="en-GB" dirty="0" err="1"/>
              <a:t>href</a:t>
            </a:r>
            <a:r>
              <a:rPr lang="en-GB" dirty="0"/>
              <a:t>. Example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&lt;a </a:t>
            </a:r>
            <a:r>
              <a:rPr lang="en-GB" dirty="0" err="1" smtClean="0"/>
              <a:t>href</a:t>
            </a:r>
            <a:r>
              <a:rPr lang="en-GB" dirty="0" smtClean="0"/>
              <a:t>="http</a:t>
            </a:r>
            <a:r>
              <a:rPr lang="en-GB" dirty="0"/>
              <a:t>://</a:t>
            </a:r>
            <a:r>
              <a:rPr lang="en-GB" dirty="0" smtClean="0"/>
              <a:t>openlib.org/home/krichel"&gt;</a:t>
            </a:r>
            <a:endParaRPr lang="en-GB" dirty="0"/>
          </a:p>
          <a:p>
            <a:pPr marL="431800" indent="-32385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    Thomas </a:t>
            </a:r>
            <a:r>
              <a:rPr lang="en-GB" dirty="0" err="1"/>
              <a:t>Krichel</a:t>
            </a:r>
            <a:r>
              <a:rPr lang="en-GB" dirty="0"/>
              <a:t>&lt;/a&gt;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metadata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>
            <a:normAutofit/>
          </a:bodyPr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The </a:t>
            </a:r>
            <a:r>
              <a:rPr lang="en-GB" dirty="0"/>
              <a:t>term metadata is usually defined as “data about data”. As such it is controversial what is metadata and what is data.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As far as we are concerned metadata are records that are attached to documents</a:t>
            </a:r>
            <a:r>
              <a:rPr lang="en-GB" dirty="0" smtClean="0"/>
              <a:t>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Meaning records about something of interest. We can say that a MARC record is metadata, although it may not. 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example HTML element &lt;</a:t>
            </a:r>
            <a:r>
              <a:rPr lang="en-GB" dirty="0" err="1" smtClean="0"/>
              <a:t>img</a:t>
            </a:r>
            <a:r>
              <a:rPr lang="en-GB" dirty="0" smtClean="0"/>
              <a:t>/&gt;</a:t>
            </a:r>
            <a:endParaRPr lang="en-GB" dirty="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604457"/>
            <a:ext cx="8456931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The HTML element </a:t>
            </a:r>
            <a:r>
              <a:rPr lang="en-GB" dirty="0" smtClean="0"/>
              <a:t>&lt;</a:t>
            </a:r>
            <a:r>
              <a:rPr lang="en-GB" dirty="0" err="1" smtClean="0"/>
              <a:t>img</a:t>
            </a:r>
            <a:r>
              <a:rPr lang="en-GB" dirty="0" smtClean="0"/>
              <a:t>/&gt; requests </a:t>
            </a:r>
            <a:r>
              <a:rPr lang="en-GB" dirty="0"/>
              <a:t>an image to be included in the web page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&lt;</a:t>
            </a:r>
            <a:r>
              <a:rPr lang="en-GB" dirty="0" err="1"/>
              <a:t>img</a:t>
            </a:r>
            <a:r>
              <a:rPr lang="en-GB" dirty="0"/>
              <a:t> </a:t>
            </a:r>
            <a:r>
              <a:rPr lang="en-GB" dirty="0" err="1" smtClean="0"/>
              <a:t>src</a:t>
            </a:r>
            <a:r>
              <a:rPr lang="en-GB" dirty="0" smtClean="0"/>
              <a:t>="http</a:t>
            </a:r>
            <a:r>
              <a:rPr lang="en-GB" dirty="0"/>
              <a:t>://</a:t>
            </a:r>
            <a:r>
              <a:rPr lang="en-GB" dirty="0" smtClean="0"/>
              <a:t>openlib.org/home/krichel/ToK.gif" alt="picture </a:t>
            </a:r>
            <a:r>
              <a:rPr lang="en-GB" dirty="0"/>
              <a:t>of Thomas </a:t>
            </a:r>
            <a:r>
              <a:rPr lang="en-GB" dirty="0" err="1" smtClean="0"/>
              <a:t>Krichel</a:t>
            </a:r>
            <a:r>
              <a:rPr lang="en-GB" dirty="0" smtClean="0"/>
              <a:t>"/&gt;</a:t>
            </a:r>
            <a:endParaRPr lang="en-GB" dirty="0"/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Note that this element is empty.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MARC 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In order to increase the interoperability of MARC defined a mapping of the MARC format into the XML syntax. </a:t>
            </a:r>
            <a:endParaRPr lang="en-US" dirty="0"/>
          </a:p>
          <a:p>
            <a:r>
              <a:rPr lang="en-US" dirty="0" smtClean="0"/>
              <a:t>Not everybody thinks it is a good idea. http://serials.infomotions.com/ngc4lib/archive/2009/200909/1450.html</a:t>
            </a:r>
          </a:p>
          <a:p>
            <a:r>
              <a:rPr lang="en-US" dirty="0" smtClean="0"/>
              <a:t>A shamelessly copied example is at http://wotan.liu.edu/home/krichel/courses/lis512/external_doc/sandburg.xml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 of the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724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&lt;collection&gt;</a:t>
            </a:r>
          </a:p>
          <a:p>
            <a:pPr>
              <a:buNone/>
            </a:pPr>
            <a:r>
              <a:rPr lang="en-US" sz="2400" dirty="0" smtClean="0"/>
              <a:t>&lt;record&gt;</a:t>
            </a:r>
          </a:p>
          <a:p>
            <a:pPr>
              <a:buNone/>
            </a:pPr>
            <a:r>
              <a:rPr lang="en-US" sz="2400" dirty="0" smtClean="0"/>
              <a:t>&lt;leader&gt;01142cam  2200301 a 4500&lt;/leader&gt;</a:t>
            </a:r>
          </a:p>
          <a:p>
            <a:pPr>
              <a:buNone/>
            </a:pPr>
            <a:r>
              <a:rPr lang="en-US" sz="2400" dirty="0" smtClean="0"/>
              <a:t>&lt;</a:t>
            </a:r>
            <a:r>
              <a:rPr lang="en-US" sz="2400" dirty="0" err="1" smtClean="0"/>
              <a:t>controlfield</a:t>
            </a:r>
            <a:r>
              <a:rPr lang="en-US" sz="2400" dirty="0" smtClean="0"/>
              <a:t> tag="001"&gt;  92005291 &lt;/</a:t>
            </a:r>
            <a:r>
              <a:rPr lang="en-US" sz="2400" dirty="0" err="1" smtClean="0"/>
              <a:t>controlfield</a:t>
            </a:r>
            <a:r>
              <a:rPr lang="en-US" sz="2400" dirty="0" smtClean="0"/>
              <a:t>&gt;</a:t>
            </a:r>
          </a:p>
          <a:p>
            <a:pPr>
              <a:buNone/>
            </a:pPr>
            <a:r>
              <a:rPr lang="en-US" sz="2400" dirty="0" smtClean="0"/>
              <a:t>&lt;</a:t>
            </a:r>
            <a:r>
              <a:rPr lang="en-US" sz="2400" dirty="0" err="1" smtClean="0"/>
              <a:t>controlfield</a:t>
            </a:r>
            <a:r>
              <a:rPr lang="en-US" sz="2400" dirty="0" smtClean="0"/>
              <a:t> tag="003"&gt;DLC&lt;/</a:t>
            </a:r>
            <a:r>
              <a:rPr lang="en-US" sz="2400" dirty="0" err="1" smtClean="0"/>
              <a:t>controlfield</a:t>
            </a:r>
            <a:r>
              <a:rPr lang="en-US" sz="2400" dirty="0" smtClean="0"/>
              <a:t>&gt;</a:t>
            </a:r>
          </a:p>
          <a:p>
            <a:pPr>
              <a:buNone/>
            </a:pPr>
            <a:r>
              <a:rPr lang="en-US" sz="2400" dirty="0" smtClean="0"/>
              <a:t>&lt;</a:t>
            </a:r>
            <a:r>
              <a:rPr lang="en-US" sz="2400" dirty="0" err="1" smtClean="0"/>
              <a:t>controlfield</a:t>
            </a:r>
            <a:r>
              <a:rPr lang="en-US" sz="2400" dirty="0" smtClean="0"/>
              <a:t> tag="005"&gt;19930521155141.9&lt;/</a:t>
            </a:r>
            <a:r>
              <a:rPr lang="en-US" sz="2400" dirty="0" err="1" smtClean="0"/>
              <a:t>controlfield</a:t>
            </a:r>
            <a:r>
              <a:rPr lang="en-US" sz="2400" dirty="0" smtClean="0"/>
              <a:t>&gt;</a:t>
            </a:r>
          </a:p>
          <a:p>
            <a:pPr>
              <a:buNone/>
            </a:pPr>
            <a:r>
              <a:rPr lang="en-US" sz="2400" dirty="0" smtClean="0"/>
              <a:t>&lt;</a:t>
            </a:r>
            <a:r>
              <a:rPr lang="en-US" sz="2400" dirty="0" err="1" smtClean="0"/>
              <a:t>controlfield</a:t>
            </a:r>
            <a:r>
              <a:rPr lang="en-US" sz="2400" dirty="0" smtClean="0"/>
              <a:t> tag="008"&gt;920219s1993    </a:t>
            </a:r>
            <a:r>
              <a:rPr lang="en-US" sz="2400" dirty="0" err="1" smtClean="0"/>
              <a:t>caua</a:t>
            </a:r>
            <a:r>
              <a:rPr lang="en-US" sz="2400" dirty="0" smtClean="0"/>
              <a:t>   j      000 0 eng  &lt;/</a:t>
            </a:r>
            <a:r>
              <a:rPr lang="en-US" sz="2400" dirty="0" err="1" smtClean="0"/>
              <a:t>controlfield</a:t>
            </a:r>
            <a:r>
              <a:rPr lang="en-US" sz="2400" dirty="0" smtClean="0"/>
              <a:t>&gt;</a:t>
            </a:r>
          </a:p>
          <a:p>
            <a:pPr>
              <a:buNone/>
            </a:pPr>
            <a:r>
              <a:rPr lang="en-US" sz="2400" dirty="0" smtClean="0"/>
              <a:t>&lt;</a:t>
            </a:r>
            <a:r>
              <a:rPr lang="en-US" sz="2400" dirty="0" err="1" smtClean="0"/>
              <a:t>datafield</a:t>
            </a:r>
            <a:r>
              <a:rPr lang="en-US" sz="2400" dirty="0" smtClean="0"/>
              <a:t> tag="010" ind1=" " ind2=" "&gt;</a:t>
            </a:r>
          </a:p>
          <a:p>
            <a:pPr>
              <a:buNone/>
            </a:pPr>
            <a:r>
              <a:rPr lang="en-US" sz="2400" dirty="0" smtClean="0"/>
              <a:t>&lt;subfield code="a"&gt;   92005291 &lt;/subfield&gt;</a:t>
            </a:r>
          </a:p>
          <a:p>
            <a:pPr>
              <a:buNone/>
            </a:pPr>
            <a:r>
              <a:rPr lang="en-US" sz="2400" dirty="0" smtClean="0"/>
              <a:t>&lt;/</a:t>
            </a:r>
            <a:r>
              <a:rPr lang="en-US" sz="2400" dirty="0" err="1" smtClean="0"/>
              <a:t>datafield</a:t>
            </a:r>
            <a:r>
              <a:rPr lang="en-US" sz="2400" dirty="0" smtClean="0"/>
              <a:t>&gt;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</a:t>
            </a:r>
            <a:r>
              <a:rPr lang="en-US" smtClean="0"/>
              <a:t>the </a:t>
            </a:r>
            <a:r>
              <a:rPr lang="en-US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&lt;</a:t>
            </a:r>
            <a:r>
              <a:rPr lang="en-US" sz="2400" dirty="0" err="1" smtClean="0"/>
              <a:t>datafield</a:t>
            </a:r>
            <a:r>
              <a:rPr lang="en-US" sz="2400" dirty="0" smtClean="0"/>
              <a:t> tag="650" ind1=" " ind2="1"&gt;</a:t>
            </a:r>
          </a:p>
          <a:p>
            <a:pPr>
              <a:buNone/>
            </a:pPr>
            <a:r>
              <a:rPr lang="en-US" sz="2400" dirty="0" smtClean="0"/>
              <a:t>&lt;subfield code="a"&gt;Visual perception.&lt;/subfield&gt;</a:t>
            </a:r>
          </a:p>
          <a:p>
            <a:pPr>
              <a:buNone/>
            </a:pPr>
            <a:r>
              <a:rPr lang="en-US" sz="2400" dirty="0" smtClean="0"/>
              <a:t>&lt;/</a:t>
            </a:r>
            <a:r>
              <a:rPr lang="en-US" sz="2400" dirty="0" err="1" smtClean="0"/>
              <a:t>datafield</a:t>
            </a:r>
            <a:r>
              <a:rPr lang="en-US" sz="2400" dirty="0" smtClean="0"/>
              <a:t>&gt;</a:t>
            </a:r>
          </a:p>
          <a:p>
            <a:pPr>
              <a:buNone/>
            </a:pPr>
            <a:r>
              <a:rPr lang="en-US" sz="2400" dirty="0" smtClean="0"/>
              <a:t>&lt;</a:t>
            </a:r>
            <a:r>
              <a:rPr lang="en-US" sz="2400" dirty="0" err="1" smtClean="0"/>
              <a:t>datafield</a:t>
            </a:r>
            <a:r>
              <a:rPr lang="en-US" sz="2400" dirty="0" smtClean="0"/>
              <a:t> tag="700" ind1="1" ind2=" "&gt;</a:t>
            </a:r>
          </a:p>
          <a:p>
            <a:pPr>
              <a:buNone/>
            </a:pPr>
            <a:r>
              <a:rPr lang="en-US" sz="2400" dirty="0" smtClean="0"/>
              <a:t>&lt;subfield code="a"&gt;Rand, Ted,&lt;/subfield&gt;</a:t>
            </a:r>
          </a:p>
          <a:p>
            <a:pPr>
              <a:buNone/>
            </a:pPr>
            <a:r>
              <a:rPr lang="en-US" sz="2400" dirty="0" smtClean="0"/>
              <a:t>&lt;subfield code="e"&gt;ill.&lt;/subfield&gt;</a:t>
            </a:r>
          </a:p>
          <a:p>
            <a:pPr>
              <a:buNone/>
            </a:pPr>
            <a:r>
              <a:rPr lang="en-US" sz="2400" dirty="0" smtClean="0"/>
              <a:t>&lt;/</a:t>
            </a:r>
            <a:r>
              <a:rPr lang="en-US" sz="2400" dirty="0" err="1" smtClean="0"/>
              <a:t>datafield</a:t>
            </a:r>
            <a:r>
              <a:rPr lang="en-US" sz="2400" dirty="0" smtClean="0"/>
              <a:t>&gt;</a:t>
            </a:r>
          </a:p>
          <a:p>
            <a:pPr>
              <a:buNone/>
            </a:pPr>
            <a:r>
              <a:rPr lang="en-US" sz="2400" dirty="0" smtClean="0"/>
              <a:t>&lt;/record&gt;</a:t>
            </a:r>
          </a:p>
          <a:p>
            <a:pPr>
              <a:buNone/>
            </a:pPr>
            <a:r>
              <a:rPr lang="en-US" sz="2400" dirty="0" smtClean="0"/>
              <a:t>&lt;/collection&gt;</a:t>
            </a:r>
            <a:endParaRPr 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 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an XML document, there must be one element that all other elements are children of.</a:t>
            </a:r>
          </a:p>
          <a:p>
            <a:r>
              <a:rPr lang="en-US" dirty="0" smtClean="0"/>
              <a:t>In this case this is the &lt;collection&gt; element.</a:t>
            </a:r>
          </a:p>
          <a:p>
            <a:r>
              <a:rPr lang="en-US" dirty="0" smtClean="0"/>
              <a:t>The &lt;collection&gt; can contain many &lt;record&gt; elements. In the example, there is just one.</a:t>
            </a:r>
          </a:p>
          <a:p>
            <a:r>
              <a:rPr lang="en-US" dirty="0" smtClean="0"/>
              <a:t>Find the features of MARC as set out in the description of MARC.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metadata </a:t>
            </a:r>
            <a:r>
              <a:rPr lang="en-GB" dirty="0" smtClean="0"/>
              <a:t>example: email</a:t>
            </a:r>
            <a:endParaRPr lang="en-GB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If you send and receive email, you will sometimes see what is </a:t>
            </a:r>
            <a:r>
              <a:rPr lang="en-GB" dirty="0" smtClean="0"/>
              <a:t>known as </a:t>
            </a:r>
            <a:r>
              <a:rPr lang="en-GB" dirty="0"/>
              <a:t>email headers.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These collection of fields are of the form attribute: value.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Example on next slide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457200"/>
            <a:ext cx="8228554" cy="6172200"/>
          </a:xfrm>
          <a:ln/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From krichel@openlib.org Sun Jul 12 14:55:16 2009</a:t>
            </a:r>
          </a:p>
          <a:p>
            <a:pPr>
              <a:buNone/>
            </a:pPr>
            <a:r>
              <a:rPr lang="en-US" dirty="0" smtClean="0"/>
              <a:t>Date: Sun, 12 Jul 2009 14:55:16 +0700</a:t>
            </a:r>
          </a:p>
          <a:p>
            <a:pPr>
              <a:buNone/>
            </a:pPr>
            <a:r>
              <a:rPr lang="en-US" dirty="0" smtClean="0"/>
              <a:t>From: Thomas </a:t>
            </a:r>
            <a:r>
              <a:rPr lang="en-US" dirty="0" err="1" smtClean="0"/>
              <a:t>Krichel</a:t>
            </a:r>
            <a:r>
              <a:rPr lang="en-US" dirty="0" smtClean="0"/>
              <a:t> &lt;krichel@openlib.org&gt;</a:t>
            </a:r>
          </a:p>
          <a:p>
            <a:pPr>
              <a:buNone/>
            </a:pPr>
            <a:r>
              <a:rPr lang="en-US" dirty="0" smtClean="0"/>
              <a:t>To: krichel@lilrc.org</a:t>
            </a:r>
          </a:p>
          <a:p>
            <a:pPr>
              <a:buNone/>
            </a:pPr>
            <a:r>
              <a:rPr lang="en-US" dirty="0" smtClean="0"/>
              <a:t>Message-ID: &lt;20090712075516.GA25777@trabbi.openlib.org&gt;</a:t>
            </a:r>
          </a:p>
          <a:p>
            <a:pPr>
              <a:buNone/>
            </a:pPr>
            <a:r>
              <a:rPr lang="en-US" dirty="0" smtClean="0"/>
              <a:t>MIME-Version: 1.0</a:t>
            </a:r>
          </a:p>
          <a:p>
            <a:pPr>
              <a:buNone/>
            </a:pPr>
            <a:r>
              <a:rPr lang="en-US" dirty="0" smtClean="0"/>
              <a:t>Content-Type: text/plain; </a:t>
            </a:r>
            <a:r>
              <a:rPr lang="en-US" dirty="0" err="1" smtClean="0"/>
              <a:t>charset</a:t>
            </a:r>
            <a:r>
              <a:rPr lang="en-US" dirty="0" smtClean="0"/>
              <a:t>=us-</a:t>
            </a:r>
            <a:r>
              <a:rPr lang="en-US" dirty="0" err="1" smtClean="0"/>
              <a:t>ascii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Content-Disposition: inline</a:t>
            </a:r>
          </a:p>
          <a:p>
            <a:pPr>
              <a:buNone/>
            </a:pPr>
            <a:r>
              <a:rPr lang="en-US" dirty="0" smtClean="0"/>
              <a:t>Envelope-to: Thomas </a:t>
            </a:r>
            <a:r>
              <a:rPr lang="en-US" dirty="0" err="1" smtClean="0"/>
              <a:t>Krichel</a:t>
            </a:r>
            <a:r>
              <a:rPr lang="en-US" dirty="0" smtClean="0"/>
              <a:t> &lt;krichel@openlib.org&gt;</a:t>
            </a:r>
          </a:p>
          <a:p>
            <a:pPr>
              <a:buNone/>
            </a:pPr>
            <a:r>
              <a:rPr lang="en-US" dirty="0" smtClean="0"/>
              <a:t>Return-Path: Thomas </a:t>
            </a:r>
            <a:r>
              <a:rPr lang="en-US" dirty="0" err="1" smtClean="0"/>
              <a:t>Krichel</a:t>
            </a:r>
            <a:r>
              <a:rPr lang="en-US" dirty="0" smtClean="0"/>
              <a:t> &lt;krichel@openlib.org&gt;</a:t>
            </a:r>
          </a:p>
          <a:p>
            <a:pPr>
              <a:buNone/>
            </a:pPr>
            <a:r>
              <a:rPr lang="en-US" dirty="0" smtClean="0"/>
              <a:t>User-Agent: Mutt/1.5.18 (2008-05-17)</a:t>
            </a:r>
          </a:p>
          <a:p>
            <a:pPr>
              <a:buNone/>
            </a:pPr>
            <a:r>
              <a:rPr lang="en-US" dirty="0" smtClean="0"/>
              <a:t>Status: RO</a:t>
            </a:r>
          </a:p>
          <a:p>
            <a:pPr>
              <a:buNone/>
            </a:pPr>
            <a:r>
              <a:rPr lang="en-US" dirty="0" smtClean="0"/>
              <a:t>Content-Length: 5</a:t>
            </a:r>
          </a:p>
          <a:p>
            <a:pPr>
              <a:buNone/>
            </a:pPr>
            <a:r>
              <a:rPr lang="en-US" dirty="0" smtClean="0"/>
              <a:t>Lines: 1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metadata example: http headers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HTTP/1.1 200 OK</a:t>
            </a:r>
          </a:p>
          <a:p>
            <a:r>
              <a:rPr lang="en-US" dirty="0" smtClean="0"/>
              <a:t>Date: Wed, 24 Feb 2010 17:34:33 GMT</a:t>
            </a:r>
          </a:p>
          <a:p>
            <a:r>
              <a:rPr lang="en-US" dirty="0" smtClean="0"/>
              <a:t>Server: Apache/2.2.14 (</a:t>
            </a:r>
            <a:r>
              <a:rPr lang="en-US" dirty="0" err="1" smtClean="0"/>
              <a:t>Debian</a:t>
            </a:r>
            <a:r>
              <a:rPr lang="en-US" dirty="0" smtClean="0"/>
              <a:t>)</a:t>
            </a:r>
          </a:p>
          <a:p>
            <a:r>
              <a:rPr lang="en-US" dirty="0" smtClean="0"/>
              <a:t>Last-Modified: Sun, 13 Dec 2009 08:03:42 GMT</a:t>
            </a:r>
          </a:p>
          <a:p>
            <a:r>
              <a:rPr lang="en-US" dirty="0" err="1" smtClean="0"/>
              <a:t>ETag</a:t>
            </a:r>
            <a:r>
              <a:rPr lang="en-US" dirty="0" smtClean="0"/>
              <a:t>: "5f8271-f76-47a9798613380"</a:t>
            </a:r>
          </a:p>
          <a:p>
            <a:r>
              <a:rPr lang="en-US" dirty="0" smtClean="0"/>
              <a:t>Accept-Ranges: bytes</a:t>
            </a:r>
          </a:p>
          <a:p>
            <a:r>
              <a:rPr lang="en-US" dirty="0" smtClean="0"/>
              <a:t>Content-Length: 3958</a:t>
            </a:r>
          </a:p>
          <a:p>
            <a:r>
              <a:rPr lang="en-US" dirty="0" smtClean="0"/>
              <a:t>Connection: close</a:t>
            </a:r>
          </a:p>
          <a:p>
            <a:r>
              <a:rPr lang="en-US" dirty="0" smtClean="0"/>
              <a:t>Content-Type: text/html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r>
              <a:rPr lang="en-US" dirty="0" smtClean="0"/>
              <a:t>example id3v1</a:t>
            </a:r>
            <a:endParaRPr lang="en-US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295400"/>
            <a:ext cx="8228554" cy="5181599"/>
          </a:xfrm>
          <a:ln/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fixed 128 byte format. </a:t>
            </a:r>
          </a:p>
          <a:p>
            <a:pPr lvl="1"/>
            <a:r>
              <a:rPr lang="en-US" dirty="0" smtClean="0"/>
              <a:t>header    3 bytes "TAG" </a:t>
            </a:r>
          </a:p>
          <a:p>
            <a:pPr lvl="1"/>
            <a:r>
              <a:rPr lang="en-US" dirty="0" smtClean="0"/>
              <a:t>title       30 bytes of the title </a:t>
            </a:r>
          </a:p>
          <a:p>
            <a:pPr lvl="1"/>
            <a:r>
              <a:rPr lang="en-US" dirty="0" smtClean="0"/>
              <a:t>artist     30 bytes of the artist name </a:t>
            </a:r>
          </a:p>
          <a:p>
            <a:pPr lvl="1"/>
            <a:r>
              <a:rPr lang="en-US" dirty="0" smtClean="0"/>
              <a:t>album   30 bytes of the album name </a:t>
            </a:r>
          </a:p>
          <a:p>
            <a:pPr lvl="1"/>
            <a:r>
              <a:rPr lang="en-US" dirty="0" smtClean="0"/>
              <a:t>year       4   byte  year</a:t>
            </a:r>
          </a:p>
          <a:p>
            <a:pPr lvl="1"/>
            <a:r>
              <a:rPr lang="en-US" dirty="0" smtClean="0"/>
              <a:t>comment  30  bytes</a:t>
            </a:r>
          </a:p>
          <a:p>
            <a:pPr lvl="1"/>
            <a:r>
              <a:rPr lang="en-US" dirty="0" smtClean="0"/>
              <a:t>zero-byte 1 If a track number is stored, this byte contains a binary 0.</a:t>
            </a:r>
          </a:p>
          <a:p>
            <a:pPr lvl="1"/>
            <a:r>
              <a:rPr lang="en-US" dirty="0" smtClean="0"/>
              <a:t>track</a:t>
            </a:r>
            <a:r>
              <a:rPr lang="en-US" baseline="30000" dirty="0" smtClean="0"/>
              <a:t> </a:t>
            </a:r>
            <a:r>
              <a:rPr lang="en-US" dirty="0" smtClean="0"/>
              <a:t>  1 The number of the track on the album, or 0. </a:t>
            </a:r>
          </a:p>
          <a:p>
            <a:pPr lvl="1"/>
            <a:r>
              <a:rPr lang="en-US" dirty="0" smtClean="0"/>
              <a:t>genre  1 Index in a list of genres, or 255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markup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Markup is the information contained in a document that is not its contents.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Markup mainly comes with two types of information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information related to the structure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information related to the appearance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In good documents, structure and appearance are related.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430096" y="241929"/>
            <a:ext cx="8228554" cy="1050037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XML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XML is a syntax to encode information as documents.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XML is not really a language since it has no vocabulary.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You can use any vocabulary you like</a:t>
            </a:r>
            <a:r>
              <a:rPr lang="en-GB" dirty="0" smtClean="0"/>
              <a:t>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XML is used to format records and to provide markup in a document. 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XML nodes</a:t>
            </a:r>
            <a:endParaRPr lang="en-GB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XML is written in the form of nodes. I will only discuss </a:t>
            </a:r>
            <a:r>
              <a:rPr lang="en-GB" dirty="0" smtClean="0"/>
              <a:t>three </a:t>
            </a:r>
            <a:r>
              <a:rPr lang="en-GB" dirty="0"/>
              <a:t>types of nodes </a:t>
            </a:r>
            <a:r>
              <a:rPr lang="en-GB" dirty="0" smtClean="0"/>
              <a:t>here</a:t>
            </a:r>
            <a:endParaRPr lang="en-GB" dirty="0"/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character data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XML </a:t>
            </a:r>
            <a:r>
              <a:rPr lang="en-GB" dirty="0"/>
              <a:t>elements</a:t>
            </a:r>
          </a:p>
          <a:p>
            <a:pPr marL="863600" lvl="1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attributes to </a:t>
            </a:r>
            <a:r>
              <a:rPr lang="en-GB" dirty="0" smtClean="0"/>
              <a:t>elements</a:t>
            </a:r>
          </a:p>
          <a:p>
            <a:pPr marL="46355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Character data as just that: characters. </a:t>
            </a:r>
          </a:p>
          <a:p>
            <a:pPr marL="863600" lvl="1" indent="-323850">
              <a:buSzPct val="4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1204</Words>
  <Application>Microsoft Office PowerPoint</Application>
  <PresentationFormat>On-screen Show (4:3)</PresentationFormat>
  <Paragraphs>164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lis512 lecture 7</vt:lpstr>
      <vt:lpstr>metadata</vt:lpstr>
      <vt:lpstr>metadata example: email</vt:lpstr>
      <vt:lpstr>Slide 4</vt:lpstr>
      <vt:lpstr>metadata example: http headers</vt:lpstr>
      <vt:lpstr>example id3v1</vt:lpstr>
      <vt:lpstr>markup</vt:lpstr>
      <vt:lpstr>XML</vt:lpstr>
      <vt:lpstr>XML nodes</vt:lpstr>
      <vt:lpstr>XML elements</vt:lpstr>
      <vt:lpstr>XML tags</vt:lpstr>
      <vt:lpstr>empty elements</vt:lpstr>
      <vt:lpstr>element examples</vt:lpstr>
      <vt:lpstr>child elements</vt:lpstr>
      <vt:lpstr>attributes</vt:lpstr>
      <vt:lpstr>attribute examples</vt:lpstr>
      <vt:lpstr>more on attributes</vt:lpstr>
      <vt:lpstr>XML application examples</vt:lpstr>
      <vt:lpstr>example HTML element &lt;a&gt;</vt:lpstr>
      <vt:lpstr>example HTML element &lt;img/&gt;</vt:lpstr>
      <vt:lpstr>MARC XML</vt:lpstr>
      <vt:lpstr>start of the example</vt:lpstr>
      <vt:lpstr>end of the example</vt:lpstr>
      <vt:lpstr>comments on example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lis512 lecture 4</dc:title>
  <dc:creator>student</dc:creator>
  <cp:lastModifiedBy>tkrichel</cp:lastModifiedBy>
  <cp:revision>27</cp:revision>
  <dcterms:created xsi:type="dcterms:W3CDTF">2010-02-24T17:28:54Z</dcterms:created>
  <dcterms:modified xsi:type="dcterms:W3CDTF">2010-11-05T20:22:04Z</dcterms:modified>
</cp:coreProperties>
</file>