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84" r:id="rId3"/>
    <p:sldId id="385" r:id="rId4"/>
    <p:sldId id="386" r:id="rId5"/>
    <p:sldId id="387" r:id="rId6"/>
    <p:sldId id="388" r:id="rId7"/>
    <p:sldId id="389" r:id="rId8"/>
    <p:sldId id="390" r:id="rId9"/>
    <p:sldId id="391" r:id="rId10"/>
    <p:sldId id="392" r:id="rId11"/>
    <p:sldId id="394" r:id="rId12"/>
    <p:sldId id="395" r:id="rId13"/>
    <p:sldId id="397" r:id="rId14"/>
    <p:sldId id="400" r:id="rId15"/>
    <p:sldId id="398" r:id="rId16"/>
    <p:sldId id="399" r:id="rId17"/>
    <p:sldId id="401" r:id="rId18"/>
    <p:sldId id="40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4C0F5-7E85-4E37-8361-3C0E58BA3E81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1ACBF-EAA7-447A-B0BE-39A2354412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B2FBE-63AB-423E-9358-4383241DBD97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lis512 lecture </a:t>
            </a:r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access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MARC entries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MARC has the following sections</a:t>
            </a:r>
          </a:p>
          <a:p>
            <a:pPr lvl="1"/>
            <a:r>
              <a:rPr lang="en-US" dirty="0" smtClean="0"/>
              <a:t>1??  </a:t>
            </a:r>
            <a:r>
              <a:rPr lang="en-US" dirty="0" smtClean="0">
                <a:sym typeface="Wingdings" pitchFamily="2" charset="2"/>
              </a:rPr>
              <a:t> “</a:t>
            </a:r>
            <a:r>
              <a:rPr lang="en-US" dirty="0" smtClean="0"/>
              <a:t>main entry”</a:t>
            </a:r>
          </a:p>
          <a:p>
            <a:pPr lvl="1"/>
            <a:r>
              <a:rPr lang="en-US" dirty="0" smtClean="0"/>
              <a:t>6??  </a:t>
            </a:r>
            <a:r>
              <a:rPr lang="en-US" dirty="0" smtClean="0">
                <a:sym typeface="Wingdings" pitchFamily="2" charset="2"/>
              </a:rPr>
              <a:t>  “</a:t>
            </a:r>
            <a:r>
              <a:rPr lang="en-US" dirty="0" smtClean="0"/>
              <a:t>subject access”</a:t>
            </a:r>
            <a:endParaRPr lang="en-US" dirty="0" smtClean="0"/>
          </a:p>
          <a:p>
            <a:pPr lvl="1"/>
            <a:r>
              <a:rPr lang="en-US" dirty="0" smtClean="0"/>
              <a:t>7??  </a:t>
            </a:r>
            <a:r>
              <a:rPr lang="en-US" dirty="0" smtClean="0">
                <a:sym typeface="Wingdings" pitchFamily="2" charset="2"/>
              </a:rPr>
              <a:t>  “</a:t>
            </a:r>
            <a:r>
              <a:rPr lang="en-US" dirty="0" smtClean="0"/>
              <a:t>added entry”</a:t>
            </a:r>
            <a:endParaRPr lang="en-US" dirty="0" smtClean="0"/>
          </a:p>
          <a:p>
            <a:pPr lvl="1"/>
            <a:r>
              <a:rPr lang="en-US" dirty="0" smtClean="0"/>
              <a:t>8?? 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 “</a:t>
            </a:r>
            <a:r>
              <a:rPr lang="en-US" dirty="0" smtClean="0"/>
              <a:t>series </a:t>
            </a:r>
            <a:r>
              <a:rPr lang="en-US" dirty="0" smtClean="0"/>
              <a:t>added </a:t>
            </a:r>
            <a:r>
              <a:rPr lang="en-US" dirty="0" smtClean="0"/>
              <a:t>entry”</a:t>
            </a:r>
          </a:p>
          <a:p>
            <a:r>
              <a:rPr lang="en-US" dirty="0" smtClean="0"/>
              <a:t>Within these you have </a:t>
            </a:r>
            <a:endParaRPr lang="en-US" dirty="0" smtClean="0"/>
          </a:p>
          <a:p>
            <a:pPr lvl="1"/>
            <a:r>
              <a:rPr lang="en-US" dirty="0" smtClean="0"/>
              <a:t>?00  </a:t>
            </a:r>
            <a:r>
              <a:rPr lang="en-US" dirty="0" smtClean="0">
                <a:sym typeface="Wingdings" pitchFamily="2" charset="2"/>
              </a:rPr>
              <a:t> “personal name</a:t>
            </a:r>
            <a:r>
              <a:rPr lang="en-US" dirty="0" smtClean="0"/>
              <a:t>” </a:t>
            </a:r>
            <a:endParaRPr lang="en-US" dirty="0" smtClean="0"/>
          </a:p>
          <a:p>
            <a:pPr lvl="1"/>
            <a:r>
              <a:rPr lang="en-US" dirty="0" smtClean="0"/>
              <a:t>?10  </a:t>
            </a:r>
            <a:r>
              <a:rPr lang="en-US" dirty="0" smtClean="0">
                <a:sym typeface="Wingdings" pitchFamily="2" charset="2"/>
              </a:rPr>
              <a:t> “</a:t>
            </a:r>
            <a:r>
              <a:rPr lang="en-US" dirty="0" smtClean="0"/>
              <a:t>corporate name” </a:t>
            </a:r>
          </a:p>
          <a:p>
            <a:pPr lvl="1"/>
            <a:r>
              <a:rPr lang="en-US" dirty="0" smtClean="0"/>
              <a:t>?</a:t>
            </a:r>
            <a:r>
              <a:rPr lang="en-US" dirty="0" smtClean="0"/>
              <a:t>11  </a:t>
            </a:r>
            <a:r>
              <a:rPr lang="en-US" dirty="0" smtClean="0">
                <a:sym typeface="Wingdings" pitchFamily="2" charset="2"/>
              </a:rPr>
              <a:t> “</a:t>
            </a:r>
            <a:r>
              <a:rPr lang="en-US" dirty="0" smtClean="0"/>
              <a:t>meeting name”</a:t>
            </a:r>
            <a:endParaRPr lang="en-US" dirty="0" smtClean="0"/>
          </a:p>
          <a:p>
            <a:pPr lvl="1"/>
            <a:r>
              <a:rPr lang="en-US" dirty="0" smtClean="0"/>
              <a:t>?30  </a:t>
            </a:r>
            <a:r>
              <a:rPr lang="en-US" dirty="0" smtClean="0">
                <a:sym typeface="Wingdings" pitchFamily="2" charset="2"/>
              </a:rPr>
              <a:t> “</a:t>
            </a:r>
            <a:r>
              <a:rPr lang="en-US" dirty="0" smtClean="0"/>
              <a:t>uniform title”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the main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rule 23A to determine the main entry. </a:t>
            </a:r>
          </a:p>
          <a:p>
            <a:r>
              <a:rPr lang="en-US" dirty="0" smtClean="0"/>
              <a:t>This will be put in what is the 1?? fields.</a:t>
            </a:r>
          </a:p>
          <a:p>
            <a:r>
              <a:rPr lang="en-US" dirty="0" smtClean="0"/>
              <a:t>We use rules 23 to 29 to find out what the other entries are that we should set. </a:t>
            </a:r>
          </a:p>
          <a:p>
            <a:r>
              <a:rPr lang="en-US" dirty="0" smtClean="0"/>
              <a:t>These rules say “under the heading of … ”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a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Concise AACR2 rules tell us how to construct a heading for persons, corporate bodies, geographic names and uniform titles.</a:t>
            </a:r>
          </a:p>
          <a:p>
            <a:r>
              <a:rPr lang="en-US" dirty="0" smtClean="0"/>
              <a:t>We do not apply these rules unless we have to.</a:t>
            </a:r>
          </a:p>
          <a:p>
            <a:r>
              <a:rPr lang="en-US" dirty="0" smtClean="0"/>
              <a:t>Instead we look up headings in the </a:t>
            </a:r>
            <a:r>
              <a:rPr lang="en-US" dirty="0" err="1" smtClean="0"/>
              <a:t>LoC</a:t>
            </a:r>
            <a:r>
              <a:rPr lang="en-US" dirty="0" smtClean="0"/>
              <a:t> and copy the entries from there, because we are lazy 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actually we are not lazy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important functions of headings is to bring various names of the same thing together. </a:t>
            </a:r>
            <a:endParaRPr lang="en-US" dirty="0" smtClean="0"/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Bob Dylan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de-DE" dirty="0" smtClean="0"/>
              <a:t>Robert Allan Zimmerman</a:t>
            </a:r>
          </a:p>
          <a:p>
            <a:pPr lvl="1"/>
            <a:r>
              <a:rPr lang="de-DE" dirty="0" smtClean="0"/>
              <a:t>Zimbabwe vs Rhodesia </a:t>
            </a:r>
          </a:p>
          <a:p>
            <a:r>
              <a:rPr lang="de-DE" dirty="0" smtClean="0"/>
              <a:t>We want to find out what is the best way to name the entity.</a:t>
            </a: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headers involving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</a:t>
            </a:r>
            <a:r>
              <a:rPr lang="en-US" dirty="0" smtClean="0"/>
              <a:t>ames come as corporate names and as personal names. </a:t>
            </a:r>
          </a:p>
          <a:p>
            <a:r>
              <a:rPr lang="en-US" dirty="0" smtClean="0"/>
              <a:t>We first look here at personal names.</a:t>
            </a:r>
          </a:p>
          <a:p>
            <a:r>
              <a:rPr lang="en-US" dirty="0" smtClean="0"/>
              <a:t>Generally, we record works by an author under the heading of the author. </a:t>
            </a:r>
          </a:p>
          <a:p>
            <a:r>
              <a:rPr lang="en-US" dirty="0" smtClean="0"/>
              <a:t>We find the heading under in the </a:t>
            </a:r>
            <a:r>
              <a:rPr lang="en-US" dirty="0" err="1" smtClean="0"/>
              <a:t>LoC.</a:t>
            </a:r>
            <a:endParaRPr lang="en-US" dirty="0" smtClean="0"/>
          </a:p>
          <a:p>
            <a:r>
              <a:rPr lang="en-US" dirty="0" smtClean="0"/>
              <a:t>If we don’t find it we need to build a heading.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http://authorities.loc.gov/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we can perform searches, to find authorized headings for names.</a:t>
            </a:r>
          </a:p>
          <a:p>
            <a:r>
              <a:rPr lang="en-US" dirty="0" smtClean="0"/>
              <a:t>Names are used in the ?00 and ?10 field for persons and corporate bodies.</a:t>
            </a:r>
          </a:p>
          <a:p>
            <a:r>
              <a:rPr lang="en-US" dirty="0" smtClean="0"/>
              <a:t>We only use the name as it is written in the Library of Congress record. </a:t>
            </a:r>
          </a:p>
          <a:p>
            <a:r>
              <a:rPr lang="en-US" dirty="0" smtClean="0"/>
              <a:t>Sample search “Thomas </a:t>
            </a:r>
            <a:r>
              <a:rPr lang="en-US" dirty="0" err="1" smtClean="0"/>
              <a:t>Krichel</a:t>
            </a:r>
            <a:r>
              <a:rPr lang="en-US" dirty="0" smtClean="0"/>
              <a:t>” is easy.</a:t>
            </a:r>
          </a:p>
          <a:p>
            <a:r>
              <a:rPr lang="en-US" dirty="0" smtClean="0"/>
              <a:t>Now search for pope John Paul II.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authorized heading personal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We click trough in the authority to the MARC record for the person and we find values in the 100 field for the authority MARC. </a:t>
            </a:r>
          </a:p>
          <a:p>
            <a:r>
              <a:rPr lang="en-US" dirty="0" smtClean="0"/>
              <a:t>We copy those into our MARC record for the item that we have cataloged. </a:t>
            </a:r>
          </a:p>
          <a:p>
            <a:r>
              <a:rPr lang="en-US" dirty="0" smtClean="0"/>
              <a:t>If we have copy-cataloged, we check the item. We check if the heading that we find for the name is a current heading.</a:t>
            </a:r>
          </a:p>
          <a:p>
            <a:r>
              <a:rPr lang="en-US" dirty="0" smtClean="0"/>
              <a:t>Example:  </a:t>
            </a:r>
            <a:r>
              <a:rPr lang="en-US" dirty="0" smtClean="0"/>
              <a:t>Joseph Ratzinger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MARC subfields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Transcribe them as you find them in the </a:t>
            </a:r>
            <a:r>
              <a:rPr lang="en-US" dirty="0" err="1" smtClean="0"/>
              <a:t>LoC</a:t>
            </a:r>
            <a:r>
              <a:rPr lang="en-US" dirty="0" smtClean="0"/>
              <a:t> record</a:t>
            </a:r>
          </a:p>
          <a:p>
            <a:pPr lvl="1"/>
            <a:r>
              <a:rPr lang="en-US" dirty="0" smtClean="0"/>
              <a:t>$a is for the name in it’s authorized form. </a:t>
            </a:r>
          </a:p>
          <a:p>
            <a:pPr lvl="1"/>
            <a:r>
              <a:rPr lang="en-US" dirty="0" smtClean="0"/>
              <a:t>$c are titles associated with the name</a:t>
            </a:r>
          </a:p>
          <a:p>
            <a:pPr lvl="1"/>
            <a:r>
              <a:rPr lang="en-US" dirty="0" smtClean="0"/>
              <a:t>$b is the numeration</a:t>
            </a:r>
          </a:p>
          <a:p>
            <a:pPr lvl="1"/>
            <a:r>
              <a:rPr lang="en-US" dirty="0" smtClean="0"/>
              <a:t>$d are the dates associated with the person</a:t>
            </a:r>
          </a:p>
          <a:p>
            <a:pPr lvl="1"/>
            <a:r>
              <a:rPr lang="en-US" dirty="0" smtClean="0"/>
              <a:t>$q is the fuller form of the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$a Hitler, Adolf $d 1889-1945</a:t>
            </a:r>
          </a:p>
          <a:p>
            <a:r>
              <a:rPr lang="en-US" dirty="0" smtClean="0"/>
              <a:t>$a Jesus Christ</a:t>
            </a:r>
          </a:p>
          <a:p>
            <a:r>
              <a:rPr lang="en-US" dirty="0" smtClean="0"/>
              <a:t>$a </a:t>
            </a:r>
            <a:r>
              <a:rPr lang="en-US" dirty="0" err="1" smtClean="0"/>
              <a:t>Confuzius</a:t>
            </a:r>
            <a:endParaRPr lang="en-US" dirty="0" smtClean="0"/>
          </a:p>
          <a:p>
            <a:r>
              <a:rPr lang="en-US" dirty="0" smtClean="0"/>
              <a:t>$a Carter, Jimmy $d 1924-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</a:t>
            </a:r>
            <a:r>
              <a:rPr lang="en-US" dirty="0" err="1" smtClean="0"/>
              <a:t>vs</a:t>
            </a:r>
            <a:r>
              <a:rPr lang="en-US" dirty="0" smtClean="0"/>
              <a:t>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are two part to cataloging, called description and access.</a:t>
            </a:r>
          </a:p>
          <a:p>
            <a:r>
              <a:rPr lang="en-US" dirty="0" smtClean="0"/>
              <a:t>The distinction between description and access is peculiar to cataloging. It is not encountered as such in other areas of information organization. </a:t>
            </a:r>
          </a:p>
          <a:p>
            <a:r>
              <a:rPr lang="en-US" dirty="0" smtClean="0"/>
              <a:t>The origin of the distinction, like much of cataloging, goes back to card cataloging.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on a 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description, you describe the item.</a:t>
            </a:r>
          </a:p>
          <a:p>
            <a:r>
              <a:rPr lang="en-US" dirty="0" smtClean="0"/>
              <a:t>Basically, you create a card catalog for it. The result is a description on a card.  </a:t>
            </a:r>
          </a:p>
          <a:p>
            <a:r>
              <a:rPr lang="en-US" dirty="0" smtClean="0"/>
              <a:t>If you just have one card, that’s ok.</a:t>
            </a:r>
          </a:p>
          <a:p>
            <a:r>
              <a:rPr lang="en-US" dirty="0" smtClean="0"/>
              <a:t>But if you have several cards, you need to determine how to have users find the cards they may be interested in.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in a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describe an item in a database table, then, each item is a row in the database.</a:t>
            </a:r>
          </a:p>
          <a:p>
            <a:r>
              <a:rPr lang="en-US" dirty="0" smtClean="0"/>
              <a:t>Each, say, MARC subfield is a column in the database (roughly).</a:t>
            </a:r>
          </a:p>
          <a:p>
            <a:r>
              <a:rPr lang="en-US" dirty="0" smtClean="0"/>
              <a:t>Thus users can search for something that appears in fields using queries to the database.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the card 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a large number of cards, each describing an item in the library, you can arrange the cards in a box.</a:t>
            </a:r>
          </a:p>
          <a:p>
            <a:r>
              <a:rPr lang="en-US" dirty="0" smtClean="0"/>
              <a:t>What arrangement will you use?</a:t>
            </a:r>
          </a:p>
          <a:p>
            <a:r>
              <a:rPr lang="en-US" dirty="0" smtClean="0"/>
              <a:t>Typically, you will have to choose one criteria to be the one you list things by.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are a car dealership. You want to prepare a list of cars. You could list them by</a:t>
            </a:r>
          </a:p>
          <a:p>
            <a:pPr lvl="1"/>
            <a:r>
              <a:rPr lang="en-US" dirty="0" smtClean="0"/>
              <a:t>brand</a:t>
            </a:r>
          </a:p>
          <a:p>
            <a:pPr lvl="1"/>
            <a:r>
              <a:rPr lang="en-US" dirty="0" smtClean="0"/>
              <a:t>color</a:t>
            </a:r>
          </a:p>
          <a:p>
            <a:pPr lvl="1"/>
            <a:r>
              <a:rPr lang="en-US" dirty="0" smtClean="0"/>
              <a:t>price</a:t>
            </a:r>
          </a:p>
          <a:p>
            <a:pPr lvl="1"/>
            <a:r>
              <a:rPr lang="en-US" dirty="0" smtClean="0"/>
              <a:t>time they are sitting in the show room</a:t>
            </a:r>
          </a:p>
          <a:p>
            <a:pPr lvl="1"/>
            <a:r>
              <a:rPr lang="en-US" dirty="0" smtClean="0"/>
              <a:t>an attractiveness score made up by a random customer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a library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library setting the criterion to list all items in a library by is hard to find. </a:t>
            </a:r>
          </a:p>
          <a:p>
            <a:r>
              <a:rPr lang="en-US" dirty="0" smtClean="0"/>
              <a:t>Ideally, we would like to use order all our items, by the criterion that users would like to search for most frequently.</a:t>
            </a:r>
          </a:p>
          <a:p>
            <a:r>
              <a:rPr lang="en-US" dirty="0" smtClean="0"/>
              <a:t>But this criterion is not constant for each item type. This is a serious complication.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call access point any criterion that allows an alphabetic listing of items. </a:t>
            </a:r>
          </a:p>
          <a:p>
            <a:r>
              <a:rPr lang="en-US" dirty="0" smtClean="0"/>
              <a:t>We call a heading the value that is taken by the access point for an item that we have in our catalog. </a:t>
            </a:r>
          </a:p>
          <a:p>
            <a:r>
              <a:rPr lang="en-US" dirty="0" smtClean="0"/>
              <a:t>An catalog may have several access points.</a:t>
            </a:r>
          </a:p>
          <a:p>
            <a:r>
              <a:rPr lang="en-US" dirty="0" smtClean="0"/>
              <a:t>Accordingly an item may have several headings. </a:t>
            </a:r>
          </a:p>
          <a:p>
            <a:r>
              <a:rPr lang="en-US" dirty="0" smtClean="0"/>
              <a:t>An entry is a MARC term for a heading.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has been a long-standing debate in cataloging whether </a:t>
            </a:r>
          </a:p>
          <a:p>
            <a:pPr lvl="1"/>
            <a:r>
              <a:rPr lang="en-US" dirty="0" smtClean="0"/>
              <a:t>one access point is the main access point. In that case, each cataloging record has a main heading, or</a:t>
            </a:r>
          </a:p>
          <a:p>
            <a:pPr lvl="1"/>
            <a:r>
              <a:rPr lang="en-US" dirty="0" smtClean="0"/>
              <a:t>there is a range of access points, each of them is treated equal. In that case all headings have the same status. </a:t>
            </a:r>
          </a:p>
          <a:p>
            <a:r>
              <a:rPr lang="en-US" dirty="0" smtClean="0"/>
              <a:t>We follow MARC records to have a main heading.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2058</TotalTime>
  <Words>977</Words>
  <Application>Microsoft Office PowerPoint</Application>
  <PresentationFormat>On-screen Show (4:3)</PresentationFormat>
  <Paragraphs>96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lis512 lecture 8</vt:lpstr>
      <vt:lpstr>description vs access</vt:lpstr>
      <vt:lpstr>description on a card</vt:lpstr>
      <vt:lpstr>description in a database</vt:lpstr>
      <vt:lpstr>back to the card situation</vt:lpstr>
      <vt:lpstr>example</vt:lpstr>
      <vt:lpstr>in a library setting</vt:lpstr>
      <vt:lpstr>definitions</vt:lpstr>
      <vt:lpstr>main heading</vt:lpstr>
      <vt:lpstr>MARC entries</vt:lpstr>
      <vt:lpstr>finding the main entry</vt:lpstr>
      <vt:lpstr>constructing a heading</vt:lpstr>
      <vt:lpstr>actually we are not lazy</vt:lpstr>
      <vt:lpstr>headers involving names</vt:lpstr>
      <vt:lpstr>http://authorities.loc.gov/</vt:lpstr>
      <vt:lpstr>authorized heading personal name</vt:lpstr>
      <vt:lpstr>MARC subfields</vt:lpstr>
      <vt:lpstr>Examples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lis512 lecture 4</dc:title>
  <dc:creator>student</dc:creator>
  <cp:lastModifiedBy>tkrichel</cp:lastModifiedBy>
  <cp:revision>199</cp:revision>
  <dcterms:created xsi:type="dcterms:W3CDTF">2010-02-24T17:28:54Z</dcterms:created>
  <dcterms:modified xsi:type="dcterms:W3CDTF">2010-11-03T19:52:20Z</dcterms:modified>
</cp:coreProperties>
</file>