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312" r:id="rId2"/>
    <p:sldId id="313" r:id="rId3"/>
    <p:sldId id="380" r:id="rId4"/>
    <p:sldId id="391" r:id="rId5"/>
    <p:sldId id="382" r:id="rId6"/>
    <p:sldId id="383" r:id="rId7"/>
    <p:sldId id="385" r:id="rId8"/>
    <p:sldId id="386" r:id="rId9"/>
    <p:sldId id="857" r:id="rId10"/>
    <p:sldId id="389" r:id="rId11"/>
    <p:sldId id="396" r:id="rId12"/>
    <p:sldId id="400" r:id="rId13"/>
    <p:sldId id="401" r:id="rId14"/>
    <p:sldId id="402" r:id="rId15"/>
    <p:sldId id="403" r:id="rId16"/>
    <p:sldId id="404" r:id="rId17"/>
    <p:sldId id="405" r:id="rId18"/>
    <p:sldId id="406" r:id="rId19"/>
    <p:sldId id="407" r:id="rId20"/>
    <p:sldId id="408" r:id="rId21"/>
    <p:sldId id="409" r:id="rId22"/>
    <p:sldId id="410" r:id="rId23"/>
    <p:sldId id="411" r:id="rId24"/>
    <p:sldId id="412" r:id="rId25"/>
    <p:sldId id="416" r:id="rId26"/>
    <p:sldId id="417" r:id="rId27"/>
    <p:sldId id="423" r:id="rId28"/>
    <p:sldId id="424" r:id="rId29"/>
    <p:sldId id="425" r:id="rId30"/>
    <p:sldId id="861" r:id="rId31"/>
    <p:sldId id="859" r:id="rId32"/>
    <p:sldId id="860" r:id="rId33"/>
    <p:sldId id="422" r:id="rId34"/>
    <p:sldId id="418" r:id="rId35"/>
    <p:sldId id="419" r:id="rId36"/>
    <p:sldId id="420" r:id="rId37"/>
    <p:sldId id="862" r:id="rId38"/>
    <p:sldId id="421" r:id="rId39"/>
    <p:sldId id="426" r:id="rId40"/>
    <p:sldId id="427" r:id="rId41"/>
    <p:sldId id="371"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283" autoAdjust="0"/>
  </p:normalViewPr>
  <p:slideViewPr>
    <p:cSldViewPr>
      <p:cViewPr varScale="1">
        <p:scale>
          <a:sx n="54" d="100"/>
          <a:sy n="54" d="100"/>
        </p:scale>
        <p:origin x="-85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9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1622ED6-C6B0-4FBB-AE75-FCAEFA9700CF}" type="datetimeFigureOut">
              <a:rPr lang="en-US" smtClean="0"/>
              <a:pPr/>
              <a:t>11/17/2010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DF19BBF-7F32-4367-A275-BE41F5B4508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2F77A0D-0143-41AB-B89B-0553AC7466A2}" type="datetimeFigureOut">
              <a:rPr lang="en-US" smtClean="0"/>
              <a:pPr/>
              <a:t>11/17/2010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D7F2FA5-F4DB-47F7-B662-E27C6AFE98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
          <p:cNvSpPr>
            <a:spLocks noGrp="1" noRot="1" noChangeAspect="1" noChangeArrowheads="1" noTextEdit="1"/>
          </p:cNvSpPr>
          <p:nvPr>
            <p:ph type="sldImg"/>
          </p:nvPr>
        </p:nvSpPr>
        <p:spPr>
          <a:ln/>
        </p:spPr>
      </p:sp>
      <p:sp>
        <p:nvSpPr>
          <p:cNvPr id="64515" name="Rectangle 2"/>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Rot="1" noChangeAspect="1" noChangeArrowheads="1" noTextEdit="1"/>
          </p:cNvSpPr>
          <p:nvPr>
            <p:ph type="sldImg"/>
          </p:nvPr>
        </p:nvSpPr>
        <p:spPr>
          <a:ln/>
        </p:spPr>
      </p:sp>
      <p:sp>
        <p:nvSpPr>
          <p:cNvPr id="95234" name="Rectangle 3"/>
          <p:cNvSpPr>
            <a:spLocks noGrp="1" noChangeArrowheads="1"/>
          </p:cNvSpPr>
          <p:nvPr>
            <p:ph type="body" idx="1"/>
          </p:nvPr>
        </p:nvSpPr>
        <p:spPr>
          <a:noFill/>
          <a:ln/>
        </p:spPr>
        <p:txBody>
          <a:bodyPr/>
          <a:lstStyle/>
          <a:p>
            <a:pPr eaLnBrk="1" hangingPunct="1"/>
            <a:r>
              <a:rPr lang="en-US" b="1" smtClean="0"/>
              <a:t>Intro</a:t>
            </a:r>
            <a:r>
              <a:rPr lang="en-US" smtClean="0"/>
              <a:t>: A question that is often raised: why bother with controlled vocabularies when keyword searching is so widely available and so powerful?</a:t>
            </a:r>
          </a:p>
          <a:p>
            <a:pPr eaLnBrk="1" hangingPunct="1"/>
            <a:r>
              <a:rPr lang="en-US" b="1" smtClean="0"/>
              <a:t>1</a:t>
            </a:r>
            <a:r>
              <a:rPr lang="en-US" b="1" baseline="30000" smtClean="0"/>
              <a:t>st</a:t>
            </a:r>
            <a:r>
              <a:rPr lang="en-US" b="1" smtClean="0"/>
              <a:t> bullet</a:t>
            </a:r>
            <a:r>
              <a:rPr lang="en-US" smtClean="0"/>
              <a:t>: </a:t>
            </a:r>
            <a:r>
              <a:rPr lang="en-US" i="1" smtClean="0"/>
              <a:t>[text from slide]  </a:t>
            </a:r>
            <a:r>
              <a:rPr lang="en-US" smtClean="0"/>
              <a:t>especially important in a language rich with synonyms</a:t>
            </a:r>
          </a:p>
          <a:p>
            <a:pPr eaLnBrk="1" hangingPunct="1"/>
            <a:r>
              <a:rPr lang="en-US" b="1" smtClean="0"/>
              <a:t>2</a:t>
            </a:r>
            <a:r>
              <a:rPr lang="en-US" b="1" baseline="30000" smtClean="0"/>
              <a:t>nd</a:t>
            </a:r>
            <a:r>
              <a:rPr lang="en-US" b="1" smtClean="0"/>
              <a:t> bullet</a:t>
            </a:r>
            <a:r>
              <a:rPr lang="en-US" smtClean="0"/>
              <a:t>: </a:t>
            </a:r>
            <a:r>
              <a:rPr lang="en-US" i="1" smtClean="0"/>
              <a:t>[text from slide]</a:t>
            </a:r>
            <a:r>
              <a:rPr lang="en-US" smtClean="0"/>
              <a:t>  Multiple entry points include synonyms, inversions of terms, other variant forms.</a:t>
            </a:r>
          </a:p>
          <a:p>
            <a:pPr eaLnBrk="1" hangingPunct="1"/>
            <a:r>
              <a:rPr lang="en-US" b="1" smtClean="0"/>
              <a:t>3</a:t>
            </a:r>
            <a:r>
              <a:rPr lang="en-US" b="1" baseline="30000" smtClean="0"/>
              <a:t>rd</a:t>
            </a:r>
            <a:r>
              <a:rPr lang="en-US" b="1" smtClean="0"/>
              <a:t> bullet</a:t>
            </a:r>
            <a:r>
              <a:rPr lang="en-US" smtClean="0"/>
              <a:t>: </a:t>
            </a:r>
            <a:r>
              <a:rPr lang="en-US" i="1" smtClean="0"/>
              <a:t>[text from slide]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a:ln/>
        </p:spPr>
      </p:sp>
      <p:sp>
        <p:nvSpPr>
          <p:cNvPr id="109570" name="Rectangle 3"/>
          <p:cNvSpPr>
            <a:spLocks noGrp="1" noChangeArrowheads="1"/>
          </p:cNvSpPr>
          <p:nvPr>
            <p:ph type="body" idx="1"/>
          </p:nvPr>
        </p:nvSpPr>
        <p:spPr>
          <a:xfrm>
            <a:off x="657224" y="4279296"/>
            <a:ext cx="5842000" cy="4319260"/>
          </a:xfrm>
          <a:noFill/>
          <a:ln/>
        </p:spPr>
        <p:txBody>
          <a:bodyPr/>
          <a:lstStyle/>
          <a:p>
            <a:r>
              <a:rPr lang="en-US" i="1" smtClean="0"/>
              <a:t>[text from entire slide]</a:t>
            </a:r>
          </a:p>
          <a:p>
            <a:endParaRPr lang="en-US" i="1" smtClean="0"/>
          </a:p>
          <a:p>
            <a:r>
              <a:rPr lang="en-US" b="1" i="1" smtClean="0"/>
              <a:t>**[ALERT ATTENDEES</a:t>
            </a:r>
            <a:r>
              <a:rPr lang="en-US" i="1" smtClean="0"/>
              <a:t> that Appendix A provides a chronology of key dates in the origin and development of LCSH with more detailed information.  The following slides highlight just a few of those dates.]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Rot="1" noChangeAspect="1" noChangeArrowheads="1" noTextEdit="1"/>
          </p:cNvSpPr>
          <p:nvPr>
            <p:ph type="sldImg"/>
          </p:nvPr>
        </p:nvSpPr>
        <p:spPr>
          <a:ln/>
        </p:spPr>
      </p:sp>
      <p:sp>
        <p:nvSpPr>
          <p:cNvPr id="117762"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Subject headings are used to identify items on a specific topic and to collocate items on the same topic.  Basic principles help to achieve those two purposes.</a:t>
            </a:r>
          </a:p>
          <a:p>
            <a:r>
              <a:rPr lang="en-US" smtClean="0"/>
              <a:t>We’ll discuss each of these principles in the following slides.</a:t>
            </a:r>
          </a:p>
          <a:p>
            <a:r>
              <a:rPr lang="en-US" i="1" smtClean="0"/>
              <a:t>[text from slide]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Rot="1" noChangeAspect="1" noChangeArrowheads="1" noTextEdit="1"/>
          </p:cNvSpPr>
          <p:nvPr>
            <p:ph type="sldImg"/>
          </p:nvPr>
        </p:nvSpPr>
        <p:spPr>
          <a:ln/>
        </p:spPr>
      </p:sp>
      <p:sp>
        <p:nvSpPr>
          <p:cNvPr id="119810" name="Rectangle 3"/>
          <p:cNvSpPr>
            <a:spLocks noGrp="1" noChangeArrowheads="1"/>
          </p:cNvSpPr>
          <p:nvPr>
            <p:ph type="body" idx="1"/>
          </p:nvPr>
        </p:nvSpPr>
        <p:spPr>
          <a:xfrm>
            <a:off x="657224" y="4279296"/>
            <a:ext cx="5842000" cy="4319260"/>
          </a:xfrm>
          <a:noFill/>
          <a:ln/>
        </p:spPr>
        <p:txBody>
          <a:bodyPr/>
          <a:lstStyle/>
          <a:p>
            <a:r>
              <a:rPr lang="en-US" b="1" smtClean="0"/>
              <a:t>Intro: </a:t>
            </a:r>
            <a:r>
              <a:rPr lang="en-US" smtClean="0"/>
              <a:t>There are two aspects to the principle of literary warrant for subject headings: the need for their use and the terminology selected.</a:t>
            </a:r>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LC subject headings were developed for the cataloging of LC’s own collections, so they reflect its acquisitions and collection development policies.  More recently, other libraries have contributed subject headings needed for the cataloging of their varied collections.</a:t>
            </a:r>
          </a:p>
          <a:p>
            <a:r>
              <a:rPr lang="en-US" b="1" smtClean="0"/>
              <a:t>2</a:t>
            </a:r>
            <a:r>
              <a:rPr lang="en-US" b="1" baseline="30000" smtClean="0"/>
              <a:t>nd</a:t>
            </a:r>
            <a:r>
              <a:rPr lang="en-US" b="1" smtClean="0"/>
              <a:t> bullet</a:t>
            </a:r>
            <a:r>
              <a:rPr lang="en-US" smtClean="0"/>
              <a:t>: </a:t>
            </a:r>
            <a:r>
              <a:rPr lang="en-US" i="1" smtClean="0"/>
              <a:t>[text from slide] </a:t>
            </a:r>
            <a:r>
              <a:rPr lang="en-US" smtClean="0"/>
              <a:t> </a:t>
            </a:r>
          </a:p>
          <a:p>
            <a:r>
              <a:rPr lang="en-US" smtClean="0"/>
              <a:t>The terminology also reflects the language, construction and style used in LCSH.</a:t>
            </a:r>
            <a:endParaRPr lang="en-US" i="1"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Rot="1" noChangeAspect="1" noChangeArrowheads="1" noTextEdit="1"/>
          </p:cNvSpPr>
          <p:nvPr>
            <p:ph type="sldImg"/>
          </p:nvPr>
        </p:nvSpPr>
        <p:spPr>
          <a:ln/>
        </p:spPr>
      </p:sp>
      <p:sp>
        <p:nvSpPr>
          <p:cNvPr id="121858"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Next, the principle of uniform heading.</a:t>
            </a:r>
          </a:p>
          <a:p>
            <a:r>
              <a:rPr lang="en-US" i="1" smtClean="0"/>
              <a:t>[text from entire slide]</a:t>
            </a:r>
            <a:r>
              <a:rPr lang="en-US" smtClean="0"/>
              <a:t> </a:t>
            </a:r>
          </a:p>
          <a:p>
            <a:r>
              <a:rPr lang="en-US" smtClean="0"/>
              <a:t>Example: The terms “Watersheds” and “River basins” represent the same topic.  One is chosen as the heading (</a:t>
            </a:r>
            <a:r>
              <a:rPr lang="en-US" b="1" smtClean="0"/>
              <a:t>Watersheds</a:t>
            </a:r>
            <a:r>
              <a:rPr lang="en-US" smtClean="0"/>
              <a:t>).  If a patron searches under the term “River basins,” s/he will be guided to the preferred term, </a:t>
            </a:r>
            <a:r>
              <a:rPr lang="en-US" b="1" smtClean="0"/>
              <a:t>Watersheds</a:t>
            </a:r>
            <a:r>
              <a:rPr lang="en-US" smtClean="0"/>
              <a:t>.</a:t>
            </a:r>
          </a:p>
          <a:p>
            <a:r>
              <a:rPr lang="en-US" b="1" i="1" smtClean="0"/>
              <a:t>**[NOTE</a:t>
            </a:r>
            <a:r>
              <a:rPr lang="en-US" i="1" smtClean="0"/>
              <a:t>: there is an exception, which is discussed in a later session.  In a few instances, duplicate entry or reciprocal headings, which consist of the same words in different orders, are used to provide access to embedded terms by placing them in the entry position of an alphabetical listing, for example, </a:t>
            </a:r>
            <a:r>
              <a:rPr lang="en-US" b="1" i="1" smtClean="0"/>
              <a:t>United States—Foreign relations—France</a:t>
            </a:r>
            <a:r>
              <a:rPr lang="en-US" i="1" smtClean="0"/>
              <a:t> and </a:t>
            </a:r>
            <a:r>
              <a:rPr lang="en-US" b="1" i="1" smtClean="0"/>
              <a:t>France—Foreign relations—United States</a:t>
            </a:r>
            <a:r>
              <a:rPr lang="en-US" i="1" smtClean="0"/>
              <a: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Rot="1" noChangeAspect="1" noChangeArrowheads="1" noTextEdit="1"/>
          </p:cNvSpPr>
          <p:nvPr>
            <p:ph type="sldImg"/>
          </p:nvPr>
        </p:nvSpPr>
        <p:spPr>
          <a:ln/>
        </p:spPr>
      </p:sp>
      <p:sp>
        <p:nvSpPr>
          <p:cNvPr id="123906"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Given that only one heading may be used to represent a topic, how is that term chosen?  </a:t>
            </a:r>
          </a:p>
          <a:p>
            <a:r>
              <a:rPr lang="en-US" b="1" smtClean="0"/>
              <a:t>1</a:t>
            </a:r>
            <a:r>
              <a:rPr lang="en-US" b="1" baseline="30000" smtClean="0"/>
              <a:t>st</a:t>
            </a:r>
            <a:r>
              <a:rPr lang="en-US" b="1" smtClean="0"/>
              <a:t> bullet</a:t>
            </a:r>
            <a:r>
              <a:rPr lang="en-US" smtClean="0"/>
              <a:t>: The audience of users that a subject heading system serves determines its choice of terms.  LCSH is a general subject heading system intended to serve the general public as well as specialists in various disciplines. </a:t>
            </a:r>
          </a:p>
          <a:p>
            <a:r>
              <a:rPr lang="en-US" i="1" smtClean="0"/>
              <a:t>[text from slide]</a:t>
            </a:r>
          </a:p>
          <a:p>
            <a:r>
              <a:rPr lang="en-US" b="1" smtClean="0"/>
              <a:t>2</a:t>
            </a:r>
            <a:r>
              <a:rPr lang="en-US" b="1" baseline="30000" smtClean="0"/>
              <a:t>nd</a:t>
            </a:r>
            <a:r>
              <a:rPr lang="en-US" b="1" smtClean="0"/>
              <a:t> bullet</a:t>
            </a:r>
            <a:r>
              <a:rPr lang="en-US" smtClean="0"/>
              <a:t>: Like any system based on language, LCSH reflects the cultural context of its users, but it should not display biases or prejudices. </a:t>
            </a:r>
            <a:r>
              <a:rPr lang="en-US" i="1" smtClean="0"/>
              <a:t>[text from slide]</a:t>
            </a:r>
          </a:p>
          <a:p>
            <a:r>
              <a:rPr lang="en-US" smtClean="0"/>
              <a:t> In situations in which longstanding headings reflect cultural biases of the past, or where common usage changes significantly, headings are being revised based on perceived need and available resources.   One example of such change is the former heading </a:t>
            </a:r>
            <a:r>
              <a:rPr lang="en-US" b="1" smtClean="0"/>
              <a:t>Negroes</a:t>
            </a:r>
            <a:r>
              <a:rPr lang="en-US" smtClean="0"/>
              <a:t>, which was changed to </a:t>
            </a:r>
            <a:r>
              <a:rPr lang="en-US" b="1" smtClean="0"/>
              <a:t>Afro-Americans</a:t>
            </a:r>
            <a:r>
              <a:rPr lang="en-US" smtClean="0"/>
              <a:t>, and was changed again in 2001 to </a:t>
            </a:r>
            <a:r>
              <a:rPr lang="en-US" b="1" smtClean="0"/>
              <a:t>African Americans</a:t>
            </a:r>
            <a:r>
              <a:rPr lang="en-US" smtClean="0"/>
              <a: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Rot="1" noChangeAspect="1" noChangeArrowheads="1" noTextEdit="1"/>
          </p:cNvSpPr>
          <p:nvPr>
            <p:ph type="sldImg"/>
          </p:nvPr>
        </p:nvSpPr>
        <p:spPr>
          <a:ln/>
        </p:spPr>
      </p:sp>
      <p:sp>
        <p:nvSpPr>
          <p:cNvPr id="125954" name="Rectangle 3"/>
          <p:cNvSpPr>
            <a:spLocks noGrp="1" noChangeArrowheads="1"/>
          </p:cNvSpPr>
          <p:nvPr>
            <p:ph type="body" idx="1"/>
          </p:nvPr>
        </p:nvSpPr>
        <p:spPr>
          <a:xfrm>
            <a:off x="657224" y="4279296"/>
            <a:ext cx="5842000" cy="4319260"/>
          </a:xfrm>
          <a:noFill/>
          <a:ln/>
        </p:spPr>
        <p:txBody>
          <a:bodyPr/>
          <a:lstStyle/>
          <a:p>
            <a:r>
              <a:rPr lang="en-US" b="1" dirty="0" smtClean="0"/>
              <a:t>Intro: </a:t>
            </a:r>
            <a:r>
              <a:rPr lang="en-US" dirty="0" smtClean="0"/>
              <a:t>The principle of unique heading is a corollary to that of uniform heading.</a:t>
            </a:r>
            <a:endParaRPr lang="en-US" b="1" dirty="0" smtClean="0"/>
          </a:p>
          <a:p>
            <a:r>
              <a:rPr lang="en-US" b="1" dirty="0" smtClean="0"/>
              <a:t>1</a:t>
            </a:r>
            <a:r>
              <a:rPr lang="en-US" b="1" baseline="30000" dirty="0" smtClean="0"/>
              <a:t>st</a:t>
            </a:r>
            <a:r>
              <a:rPr lang="en-US" b="1" dirty="0" smtClean="0"/>
              <a:t> bullet</a:t>
            </a:r>
            <a:r>
              <a:rPr lang="en-US" dirty="0" smtClean="0"/>
              <a:t>: </a:t>
            </a:r>
            <a:r>
              <a:rPr lang="en-US" i="1" dirty="0" smtClean="0"/>
              <a:t>[text from slide]</a:t>
            </a:r>
          </a:p>
          <a:p>
            <a:r>
              <a:rPr lang="en-US" b="1" dirty="0" smtClean="0"/>
              <a:t>2</a:t>
            </a:r>
            <a:r>
              <a:rPr lang="en-US" b="1" baseline="30000" dirty="0" smtClean="0"/>
              <a:t>nd</a:t>
            </a:r>
            <a:r>
              <a:rPr lang="en-US" b="1" dirty="0" smtClean="0"/>
              <a:t> bullet</a:t>
            </a:r>
            <a:r>
              <a:rPr lang="en-US" dirty="0" smtClean="0"/>
              <a:t>: </a:t>
            </a:r>
            <a:r>
              <a:rPr lang="en-US" i="1" dirty="0" smtClean="0"/>
              <a:t>[text from slide]</a:t>
            </a:r>
            <a:r>
              <a:rPr lang="en-US" dirty="0" smtClean="0"/>
              <a:t>  </a:t>
            </a:r>
          </a:p>
          <a:p>
            <a:r>
              <a:rPr lang="en-US" dirty="0" smtClean="0"/>
              <a:t>Modifiers are parenthetical or adjectival qualifiers that indicate the intended use of the term.  In some cases, only one of the terms is modified, as shown here with </a:t>
            </a:r>
            <a:r>
              <a:rPr lang="en-US" b="1" dirty="0" smtClean="0"/>
              <a:t>Stilts</a:t>
            </a:r>
            <a:r>
              <a:rPr lang="en-US" dirty="0" smtClean="0"/>
              <a:t> and </a:t>
            </a:r>
            <a:r>
              <a:rPr lang="en-US" b="1" dirty="0" smtClean="0"/>
              <a:t>Stilts (Birds</a:t>
            </a:r>
            <a:r>
              <a:rPr lang="en-US" dirty="0" smtClean="0"/>
              <a:t>) – the meaning of the unqualified term in this case is obvious. </a:t>
            </a:r>
          </a:p>
          <a:p>
            <a:r>
              <a:rPr lang="en-US" b="1" i="1" dirty="0" smtClean="0"/>
              <a:t>**[NOTE</a:t>
            </a:r>
            <a:r>
              <a:rPr lang="en-US" i="1" dirty="0" smtClean="0"/>
              <a:t>: SHM H 357 Parenthetical Qualifiers in Subject Headings specifies: Do not add a qualifier to a term used in its commonly accepted meaning even though it may have other meanings as well, although obscure.]</a:t>
            </a:r>
            <a:r>
              <a:rPr lang="en-US" dirty="0" smtClean="0"/>
              <a:t> </a:t>
            </a:r>
          </a:p>
          <a:p>
            <a:r>
              <a:rPr lang="en-US" b="1" dirty="0" smtClean="0"/>
              <a:t>3</a:t>
            </a:r>
            <a:r>
              <a:rPr lang="en-US" b="1" baseline="30000" dirty="0" smtClean="0"/>
              <a:t>rd</a:t>
            </a:r>
            <a:r>
              <a:rPr lang="en-US" b="1" dirty="0" smtClean="0"/>
              <a:t> bullet</a:t>
            </a:r>
            <a:r>
              <a:rPr lang="en-US" dirty="0" smtClean="0"/>
              <a:t>: </a:t>
            </a:r>
            <a:r>
              <a:rPr lang="en-US" i="1" dirty="0" smtClean="0"/>
              <a:t>SHM H 357 1(c)</a:t>
            </a:r>
            <a:r>
              <a:rPr lang="en-US" dirty="0" smtClean="0"/>
              <a:t>: “</a:t>
            </a:r>
            <a:r>
              <a:rPr lang="en-US" b="1" i="1" dirty="0" smtClean="0"/>
              <a:t>Phrase headings vs. qualifiers</a:t>
            </a:r>
            <a:r>
              <a:rPr lang="en-US" i="1" dirty="0" smtClean="0"/>
              <a:t>.</a:t>
            </a:r>
            <a:r>
              <a:rPr lang="en-US" dirty="0" smtClean="0"/>
              <a:t>  In many cases the </a:t>
            </a:r>
            <a:r>
              <a:rPr lang="en-US" b="1" dirty="0" smtClean="0"/>
              <a:t>parenthetical</a:t>
            </a:r>
            <a:r>
              <a:rPr lang="en-US" dirty="0" smtClean="0"/>
              <a:t> qualifier can be avoided by adding an adjectival qualifier to create a phrase heading instead. Prefer phrase headings of this type to </a:t>
            </a:r>
            <a:r>
              <a:rPr lang="en-US" b="1" dirty="0" smtClean="0"/>
              <a:t>parenthetical</a:t>
            </a:r>
            <a:r>
              <a:rPr lang="en-US" dirty="0" smtClean="0"/>
              <a:t> qualifiers”</a:t>
            </a:r>
          </a:p>
          <a:p>
            <a:r>
              <a:rPr lang="en-US" dirty="0" smtClean="0"/>
              <a:t>The heading Roads $x Shoulders preserves the preferred phrase heading, and in addition, allows for machine validation because of the separately subfield coded $x Shoulders.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Rot="1" noChangeAspect="1" noChangeArrowheads="1" noTextEdit="1"/>
          </p:cNvSpPr>
          <p:nvPr>
            <p:ph type="sldImg"/>
          </p:nvPr>
        </p:nvSpPr>
        <p:spPr>
          <a:ln/>
        </p:spPr>
      </p:sp>
      <p:sp>
        <p:nvSpPr>
          <p:cNvPr id="128002"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here is one exception to the principle of unique heading in </a:t>
            </a:r>
            <a:r>
              <a:rPr lang="en-US" i="1" smtClean="0"/>
              <a:t>LCSH</a:t>
            </a:r>
            <a:r>
              <a:rPr lang="en-US" smtClean="0"/>
              <a:t>.</a:t>
            </a:r>
          </a:p>
          <a:p>
            <a:r>
              <a:rPr lang="en-US" smtClean="0"/>
              <a:t>There are some cases in which a deliberate decision is made to allow a heading to represent more than one concept.  For example, the heading </a:t>
            </a:r>
            <a:r>
              <a:rPr lang="en-US" b="1" smtClean="0"/>
              <a:t>Letter writing</a:t>
            </a:r>
            <a:r>
              <a:rPr lang="en-US" smtClean="0"/>
              <a:t> is used for works on the general process of letter writing (regardless of language) and also for works on letter writing in English.</a:t>
            </a:r>
          </a:p>
          <a:p>
            <a:r>
              <a:rPr lang="en-US" smtClean="0"/>
              <a:t>In such cases, a scope note is generally provided.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Rot="1" noChangeAspect="1" noChangeArrowheads="1" noTextEdit="1"/>
          </p:cNvSpPr>
          <p:nvPr>
            <p:ph type="sldImg"/>
          </p:nvPr>
        </p:nvSpPr>
        <p:spPr>
          <a:ln/>
        </p:spPr>
      </p:sp>
      <p:sp>
        <p:nvSpPr>
          <p:cNvPr id="130050" name="Rectangle 3"/>
          <p:cNvSpPr>
            <a:spLocks noGrp="1" noChangeArrowheads="1"/>
          </p:cNvSpPr>
          <p:nvPr>
            <p:ph type="body" idx="1"/>
          </p:nvPr>
        </p:nvSpPr>
        <p:spPr>
          <a:xfrm>
            <a:off x="657224" y="4279296"/>
            <a:ext cx="5842000" cy="4319260"/>
          </a:xfrm>
          <a:noFill/>
          <a:ln/>
        </p:spPr>
        <p:txBody>
          <a:bodyPr/>
          <a:lstStyle/>
          <a:p>
            <a:r>
              <a:rPr lang="en-US" b="1" smtClean="0"/>
              <a:t>1</a:t>
            </a:r>
            <a:r>
              <a:rPr lang="en-US" b="1" baseline="30000" smtClean="0"/>
              <a:t>st</a:t>
            </a:r>
            <a:r>
              <a:rPr lang="en-US" b="1" smtClean="0"/>
              <a:t> &amp; 2</a:t>
            </a:r>
            <a:r>
              <a:rPr lang="en-US" b="1" baseline="30000" smtClean="0"/>
              <a:t>nd</a:t>
            </a:r>
            <a:r>
              <a:rPr lang="en-US" b="1" smtClean="0"/>
              <a:t> bullets</a:t>
            </a:r>
            <a:r>
              <a:rPr lang="en-US" i="1" smtClean="0"/>
              <a:t>: [text from slide]</a:t>
            </a:r>
          </a:p>
          <a:p>
            <a:endParaRPr lang="en-US" b="1"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Rot="1" noChangeAspect="1" noChangeArrowheads="1" noTextEdit="1"/>
          </p:cNvSpPr>
          <p:nvPr>
            <p:ph type="sldImg"/>
          </p:nvPr>
        </p:nvSpPr>
        <p:spPr>
          <a:ln/>
        </p:spPr>
      </p:sp>
      <p:sp>
        <p:nvSpPr>
          <p:cNvPr id="132098"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Here are some examples of the principle of specificity.</a:t>
            </a:r>
          </a:p>
          <a:p>
            <a:r>
              <a:rPr lang="en-US" b="1" smtClean="0"/>
              <a:t>***ANIMATED SLIDE: CLICK TO BRING IN EACH LINE</a:t>
            </a:r>
          </a:p>
          <a:p>
            <a:r>
              <a:rPr lang="en-US" smtClean="0"/>
              <a:t>If you were cataloging a work on systems librarians, you would assign the heading </a:t>
            </a:r>
            <a:r>
              <a:rPr lang="en-US" b="1" smtClean="0"/>
              <a:t>Systems librarians</a:t>
            </a:r>
            <a:r>
              <a:rPr lang="en-US" smtClean="0"/>
              <a:t> rather than the broader heading </a:t>
            </a:r>
            <a:r>
              <a:rPr lang="en-US" b="1" smtClean="0"/>
              <a:t>Librarians.</a:t>
            </a:r>
            <a:r>
              <a:rPr lang="en-US" smtClean="0"/>
              <a:t>  </a:t>
            </a:r>
          </a:p>
          <a:p>
            <a:r>
              <a:rPr lang="en-US" smtClean="0"/>
              <a:t>For a work on low-carbohydrate diets, you would assign the heading </a:t>
            </a:r>
            <a:r>
              <a:rPr lang="en-US" b="1" smtClean="0"/>
              <a:t>Low-carbohydrate diet</a:t>
            </a:r>
            <a:r>
              <a:rPr lang="en-US" smtClean="0"/>
              <a:t> rather than broader terms such as </a:t>
            </a:r>
            <a:r>
              <a:rPr lang="en-US" b="1" smtClean="0"/>
              <a:t>Carbohydrates</a:t>
            </a:r>
            <a:r>
              <a:rPr lang="en-US" smtClean="0"/>
              <a:t>, </a:t>
            </a:r>
            <a:r>
              <a:rPr lang="en-US" b="1" smtClean="0"/>
              <a:t>Reducing diets</a:t>
            </a:r>
            <a:r>
              <a:rPr lang="en-US" smtClean="0"/>
              <a:t>, or </a:t>
            </a:r>
            <a:r>
              <a:rPr lang="en-US" b="1" smtClean="0"/>
              <a:t>Weight loss</a:t>
            </a:r>
            <a:r>
              <a:rPr lang="en-US" smtClean="0"/>
              <a:t>.</a:t>
            </a:r>
          </a:p>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a:ln/>
        </p:spPr>
      </p:sp>
      <p:sp>
        <p:nvSpPr>
          <p:cNvPr id="65539" name="Rectangle 2"/>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Grp="1" noRot="1" noChangeAspect="1" noChangeArrowheads="1" noTextEdit="1"/>
          </p:cNvSpPr>
          <p:nvPr>
            <p:ph type="sldImg"/>
          </p:nvPr>
        </p:nvSpPr>
        <p:spPr>
          <a:ln/>
        </p:spPr>
      </p:sp>
      <p:sp>
        <p:nvSpPr>
          <p:cNvPr id="134146"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Here is an exception to the principle of specific entry.</a:t>
            </a:r>
          </a:p>
          <a:p>
            <a:r>
              <a:rPr lang="en-US" b="1" smtClean="0"/>
              <a:t>1</a:t>
            </a:r>
            <a:r>
              <a:rPr lang="en-US" b="1" baseline="30000" smtClean="0"/>
              <a:t>st</a:t>
            </a:r>
            <a:r>
              <a:rPr lang="en-US" b="1" smtClean="0"/>
              <a:t> bullet</a:t>
            </a:r>
            <a:r>
              <a:rPr lang="en-US" smtClean="0"/>
              <a:t>: </a:t>
            </a:r>
            <a:r>
              <a:rPr lang="en-US" i="1" smtClean="0"/>
              <a:t>[text from slide]</a:t>
            </a:r>
          </a:p>
          <a:p>
            <a:r>
              <a:rPr lang="en-US" b="1" smtClean="0"/>
              <a:t>2</a:t>
            </a:r>
            <a:r>
              <a:rPr lang="en-US" b="1" baseline="30000" smtClean="0"/>
              <a:t>nd</a:t>
            </a:r>
            <a:r>
              <a:rPr lang="en-US" b="1" smtClean="0"/>
              <a:t> bullet:</a:t>
            </a:r>
          </a:p>
          <a:p>
            <a:r>
              <a:rPr lang="en-US" smtClean="0"/>
              <a:t>Example: the term </a:t>
            </a:r>
            <a:r>
              <a:rPr lang="en-US" b="1" smtClean="0"/>
              <a:t>Bait fishing</a:t>
            </a:r>
            <a:r>
              <a:rPr lang="en-US" smtClean="0"/>
              <a:t> is an authorized heading in LCSH.  It is used for the more specific term Worm fishing, as it seems unlikely that catalog users would search under that very narrow term.  However, there is a cross-reference from Worm fishing to </a:t>
            </a:r>
            <a:r>
              <a:rPr lang="en-US" b="1" smtClean="0"/>
              <a:t>Bait fishing</a:t>
            </a:r>
            <a:r>
              <a:rPr lang="en-US" smtClean="0"/>
              <a:t> that would guide a catalog user to the authorized term if they happened to search that way.</a:t>
            </a:r>
          </a:p>
          <a:p>
            <a:r>
              <a:rPr lang="en-US" b="1" i="1" smtClean="0"/>
              <a:t>**[NOTE</a:t>
            </a:r>
            <a:r>
              <a:rPr lang="en-US" i="1" smtClean="0"/>
              <a:t>: A see reference from a specific term to a broader heading is called an “upward see reference”; see H 373 section 5]</a:t>
            </a:r>
          </a:p>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Rot="1" noChangeAspect="1" noChangeArrowheads="1" noTextEdit="1"/>
          </p:cNvSpPr>
          <p:nvPr>
            <p:ph type="sldImg"/>
          </p:nvPr>
        </p:nvSpPr>
        <p:spPr>
          <a:ln/>
        </p:spPr>
      </p:sp>
      <p:sp>
        <p:nvSpPr>
          <p:cNvPr id="136194"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Consistency is another principle of LCSH.</a:t>
            </a:r>
            <a:endParaRPr lang="en-US" b="1" smtClean="0"/>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One way to achieve consistency is through use of recurring patterns; for example the use of a subdivision to represent the same aspect of different topics.  Example: the use of the subdivision </a:t>
            </a:r>
            <a:r>
              <a:rPr lang="en-US" b="1" smtClean="0"/>
              <a:t>–Civil rights</a:t>
            </a:r>
            <a:r>
              <a:rPr lang="en-US" smtClean="0"/>
              <a:t> under classes of persons to express concepts such as rights of migrant workers, rights of people with disabilities, etc.</a:t>
            </a:r>
          </a:p>
          <a:p>
            <a:r>
              <a:rPr lang="en-US" b="1" smtClean="0"/>
              <a:t>2</a:t>
            </a:r>
            <a:r>
              <a:rPr lang="en-US" b="1" baseline="30000" smtClean="0"/>
              <a:t>nd</a:t>
            </a:r>
            <a:r>
              <a:rPr lang="en-US" b="1" smtClean="0"/>
              <a:t> bullet</a:t>
            </a:r>
            <a:r>
              <a:rPr lang="en-US" smtClean="0"/>
              <a:t>: </a:t>
            </a:r>
            <a:r>
              <a:rPr lang="en-US" i="1" smtClean="0"/>
              <a:t>[text of slide]</a:t>
            </a:r>
            <a:r>
              <a:rPr lang="en-US" smtClean="0"/>
              <a:t>  </a:t>
            </a:r>
          </a:p>
          <a:p>
            <a:r>
              <a:rPr lang="en-US" smtClean="0"/>
              <a:t>When policies have changed, it has not always been possible for LC to revise headings to bring them in line with current policy, due to lack of resources.  For example, in 1983 when it was decided to establish most headings in natural language order, it was not possible to revise all the existing topical headings that were constructed in inverted order.  Headings get revised on a case by case basis as they are used in new cataloging, by catalogers at LC or by SACO proposals from outside.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noRot="1" noChangeAspect="1" noChangeArrowheads="1" noTextEdit="1"/>
          </p:cNvSpPr>
          <p:nvPr>
            <p:ph type="sldImg"/>
          </p:nvPr>
        </p:nvSpPr>
        <p:spPr>
          <a:ln/>
        </p:spPr>
      </p:sp>
      <p:sp>
        <p:nvSpPr>
          <p:cNvPr id="138242"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i="1" smtClean="0"/>
              <a:t>: </a:t>
            </a:r>
            <a:r>
              <a:rPr lang="en-US" smtClean="0"/>
              <a:t>Consistency and predictability facilitate the retrieval of information.</a:t>
            </a:r>
            <a:endParaRPr lang="en-US" i="1" smtClean="0"/>
          </a:p>
          <a:p>
            <a:r>
              <a:rPr lang="en-US" i="1" smtClean="0"/>
              <a:t>[text from entire slide]</a:t>
            </a:r>
            <a:endParaRPr lang="en-US" smtClean="0"/>
          </a:p>
          <a:p>
            <a:r>
              <a:rPr lang="en-US" b="1" smtClean="0"/>
              <a:t>Updating bibliographic records</a:t>
            </a:r>
            <a:r>
              <a:rPr lang="en-US" smtClean="0"/>
              <a:t>: the Library of Congress updates headings in bibliographic records in its database.  Other libraries may do such updating locally or through an authority control vendor, but there are many libraries that do not update headings to reflect changes.  Bibliographic utilities have not kept headings on records up to date when the authorized form changes (this is starting to change with OCLC Connexion, which allows headings in bib records to be linked to authorities).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Rot="1" noChangeAspect="1" noChangeArrowheads="1" noTextEdit="1"/>
          </p:cNvSpPr>
          <p:nvPr>
            <p:ph type="sldImg"/>
          </p:nvPr>
        </p:nvSpPr>
        <p:spPr>
          <a:ln/>
        </p:spPr>
      </p:sp>
      <p:sp>
        <p:nvSpPr>
          <p:cNvPr id="140290" name="Rectangle 3"/>
          <p:cNvSpPr>
            <a:spLocks noGrp="1" noChangeArrowheads="1"/>
          </p:cNvSpPr>
          <p:nvPr>
            <p:ph type="body" idx="1"/>
          </p:nvPr>
        </p:nvSpPr>
        <p:spPr>
          <a:xfrm>
            <a:off x="657224" y="4279296"/>
            <a:ext cx="5842000" cy="4319260"/>
          </a:xfrm>
          <a:noFill/>
          <a:ln/>
        </p:spPr>
        <p:txBody>
          <a:bodyPr/>
          <a:lstStyle/>
          <a:p>
            <a:r>
              <a:rPr lang="en-US" i="1" smtClean="0"/>
              <a:t>[text from entire slide]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Rot="1" noChangeAspect="1" noChangeArrowheads="1" noTextEdit="1"/>
          </p:cNvSpPr>
          <p:nvPr>
            <p:ph type="sldImg"/>
          </p:nvPr>
        </p:nvSpPr>
        <p:spPr>
          <a:ln/>
        </p:spPr>
      </p:sp>
      <p:sp>
        <p:nvSpPr>
          <p:cNvPr id="142338" name="Rectangle 3"/>
          <p:cNvSpPr>
            <a:spLocks noGrp="1" noChangeArrowheads="1"/>
          </p:cNvSpPr>
          <p:nvPr>
            <p:ph type="body" idx="1"/>
          </p:nvPr>
        </p:nvSpPr>
        <p:spPr>
          <a:xfrm>
            <a:off x="657224" y="4279296"/>
            <a:ext cx="5842000" cy="4319260"/>
          </a:xfrm>
          <a:noFill/>
          <a:ln/>
        </p:spPr>
        <p:txBody>
          <a:bodyPr/>
          <a:lstStyle/>
          <a:p>
            <a:r>
              <a:rPr lang="en-US" b="1" smtClean="0"/>
              <a:t>Intro</a:t>
            </a:r>
            <a:r>
              <a:rPr lang="en-US" smtClean="0"/>
              <a:t>: Here are just a few examples of headings that have recently changed in LCSH.</a:t>
            </a:r>
          </a:p>
          <a:p>
            <a:r>
              <a:rPr lang="en-US" b="1" smtClean="0"/>
              <a:t>***ANIMATED SLIDE: CLICK TO BRING IN EACH LINE</a:t>
            </a:r>
          </a:p>
          <a:p>
            <a:r>
              <a:rPr lang="en-US" i="1" smtClean="0"/>
              <a:t>[text from slide]</a:t>
            </a:r>
          </a:p>
          <a:p>
            <a:r>
              <a:rPr lang="en-US" smtClean="0"/>
              <a:t>Changes to existing headings can be proposed through SACO, the Subject Authority Cooperative Program.  The final session in this workshop provides an introduction to SACO.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Rot="1" noChangeAspect="1" noChangeArrowheads="1" noTextEdit="1"/>
          </p:cNvSpPr>
          <p:nvPr>
            <p:ph type="sldImg"/>
          </p:nvPr>
        </p:nvSpPr>
        <p:spPr>
          <a:ln/>
        </p:spPr>
      </p:sp>
      <p:sp>
        <p:nvSpPr>
          <p:cNvPr id="150530" name="Rectangle 3"/>
          <p:cNvSpPr>
            <a:spLocks noGrp="1" noChangeArrowheads="1"/>
          </p:cNvSpPr>
          <p:nvPr>
            <p:ph type="body" idx="1"/>
          </p:nvPr>
        </p:nvSpPr>
        <p:spPr>
          <a:xfrm>
            <a:off x="544646" y="4416099"/>
            <a:ext cx="5921111" cy="4182457"/>
          </a:xfrm>
          <a:noFill/>
          <a:ln/>
        </p:spPr>
        <p:txBody>
          <a:bodyPr/>
          <a:lstStyle/>
          <a:p>
            <a:r>
              <a:rPr lang="en-US" b="1" smtClean="0"/>
              <a:t>Intro</a:t>
            </a:r>
            <a:r>
              <a:rPr lang="en-US" smtClean="0"/>
              <a:t>:  As we learned in the first module, a controlled vocabulary is a collection or list of selected terms that shows the relationships among them.  As an alphabetic subject heading list, LCSH is one type of controlled vocabulary.  It consists of main headings that may be assigned by themselves, or with subdivisions, and references that lead to or link those headings.  In this session, we'll talk about the different types of main headings that are used in subject cataloging and about their syntax.  Then we'll look at the role of subdivisions and the different types of subdivisions that may be used.  Finally, we'll focus on the syndetic structure of LCSH:  the references that lead to authorized headings and the references that show the relationships among authorized headings.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noRot="1" noChangeAspect="1" noChangeArrowheads="1" noTextEdit="1"/>
          </p:cNvSpPr>
          <p:nvPr>
            <p:ph type="sldImg"/>
          </p:nvPr>
        </p:nvSpPr>
        <p:spPr>
          <a:ln/>
        </p:spPr>
      </p:sp>
      <p:sp>
        <p:nvSpPr>
          <p:cNvPr id="152578"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r>
              <a:rPr lang="en-US" smtClean="0"/>
              <a:t>The heading(s) should correlate to the primary concept(s) embodied in the work.</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Rot="1" noChangeAspect="1" noChangeArrowheads="1" noTextEdit="1"/>
          </p:cNvSpPr>
          <p:nvPr>
            <p:ph type="sldImg"/>
          </p:nvPr>
        </p:nvSpPr>
        <p:spPr>
          <a:ln/>
        </p:spPr>
      </p:sp>
      <p:sp>
        <p:nvSpPr>
          <p:cNvPr id="164866" name="Rectangle 3"/>
          <p:cNvSpPr>
            <a:spLocks noGrp="1" noChangeArrowheads="1"/>
          </p:cNvSpPr>
          <p:nvPr>
            <p:ph type="body" idx="1"/>
          </p:nvPr>
        </p:nvSpPr>
        <p:spPr>
          <a:xfrm>
            <a:off x="544646" y="4416099"/>
            <a:ext cx="5921111" cy="4182457"/>
          </a:xfrm>
          <a:noFill/>
          <a:ln/>
        </p:spPr>
        <p:txBody>
          <a:bodyPr/>
          <a:lstStyle/>
          <a:p>
            <a:r>
              <a:rPr lang="en-US" b="1" smtClean="0"/>
              <a:t>***ANIMATED SLIDE: CLICK TO BRING IN EACH BULLET</a:t>
            </a:r>
          </a:p>
          <a:p>
            <a:r>
              <a:rPr lang="en-US" i="1" smtClean="0"/>
              <a:t>[text from slide]</a:t>
            </a:r>
          </a:p>
          <a:p>
            <a:endParaRPr lang="en-US" i="1" smtClean="0"/>
          </a:p>
          <a:p>
            <a:r>
              <a:rPr lang="en-US" b="1" i="1" smtClean="0"/>
              <a:t>**[NOTE</a:t>
            </a:r>
            <a:r>
              <a:rPr lang="en-US" i="1" smtClean="0"/>
              <a:t>: In case it comes up, be aware that headings for fictitious persons are constructed as if they were personal names (inverted last name, first name) but coded as topical headings.  This is covered later in the workshop.]</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Rot="1" noChangeAspect="1" noChangeArrowheads="1" noTextEdit="1"/>
          </p:cNvSpPr>
          <p:nvPr>
            <p:ph type="sldImg"/>
          </p:nvPr>
        </p:nvSpPr>
        <p:spPr>
          <a:ln/>
        </p:spPr>
      </p:sp>
      <p:sp>
        <p:nvSpPr>
          <p:cNvPr id="166914" name="Rectangle 3"/>
          <p:cNvSpPr>
            <a:spLocks noGrp="1" noChangeArrowheads="1"/>
          </p:cNvSpPr>
          <p:nvPr>
            <p:ph type="body" idx="1"/>
          </p:nvPr>
        </p:nvSpPr>
        <p:spPr>
          <a:xfrm>
            <a:off x="544646" y="4416099"/>
            <a:ext cx="5921111" cy="4182457"/>
          </a:xfrm>
          <a:noFill/>
          <a:ln/>
        </p:spPr>
        <p:txBody>
          <a:bodyPr/>
          <a:lstStyle/>
          <a:p>
            <a:r>
              <a:rPr lang="en-US" b="1" smtClean="0"/>
              <a:t>Intro:</a:t>
            </a:r>
            <a:r>
              <a:rPr lang="en-US" smtClean="0"/>
              <a:t> Corporate bodies can also be subjects of works, and as such would receive subject headings. </a:t>
            </a:r>
          </a:p>
          <a:p>
            <a:r>
              <a:rPr lang="en-US" b="1" smtClean="0"/>
              <a:t>***ANIMATED SLIDE: CLICK TO BRING IN EACH BULLET</a:t>
            </a:r>
          </a:p>
          <a:p>
            <a:r>
              <a:rPr lang="en-US" i="1" smtClean="0"/>
              <a:t>[text from slide]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Rot="1" noChangeAspect="1" noChangeArrowheads="1" noTextEdit="1"/>
          </p:cNvSpPr>
          <p:nvPr>
            <p:ph type="sldImg"/>
          </p:nvPr>
        </p:nvSpPr>
        <p:spPr>
          <a:ln/>
        </p:spPr>
      </p:sp>
      <p:sp>
        <p:nvSpPr>
          <p:cNvPr id="168962"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Rot="1" noChangeAspect="1" noChangeArrowheads="1" noTextEdit="1"/>
          </p:cNvSpPr>
          <p:nvPr>
            <p:ph type="sldImg"/>
          </p:nvPr>
        </p:nvSpPr>
        <p:spPr>
          <a:ln/>
        </p:spPr>
      </p:sp>
      <p:sp>
        <p:nvSpPr>
          <p:cNvPr id="76802" name="Rectangle 3"/>
          <p:cNvSpPr>
            <a:spLocks noGrp="1" noChangeArrowheads="1"/>
          </p:cNvSpPr>
          <p:nvPr>
            <p:ph type="body" idx="1"/>
          </p:nvPr>
        </p:nvSpPr>
        <p:spPr>
          <a:noFill/>
          <a:ln/>
        </p:spPr>
        <p:txBody>
          <a:bodyPr/>
          <a:lstStyle/>
          <a:p>
            <a:pPr eaLnBrk="1" hangingPunct="1"/>
            <a:r>
              <a:rPr lang="en-US" b="1" smtClean="0"/>
              <a:t>Intro</a:t>
            </a:r>
            <a:r>
              <a:rPr lang="en-US" smtClean="0"/>
              <a:t>: First, some definitions. </a:t>
            </a:r>
            <a:endParaRPr lang="en-US" i="1" smtClean="0"/>
          </a:p>
          <a:p>
            <a:pPr eaLnBrk="1" hangingPunct="1"/>
            <a:r>
              <a:rPr lang="en-US" smtClean="0"/>
              <a:t>These definitions are drawn from </a:t>
            </a:r>
            <a:r>
              <a:rPr lang="en-US" i="1" smtClean="0"/>
              <a:t>The Organization of Information</a:t>
            </a:r>
            <a:r>
              <a:rPr lang="en-US" smtClean="0"/>
              <a:t>, 2nd ed., by Arlene Taylor (a full citation is given in the bibliography, in Appendix E).</a:t>
            </a:r>
          </a:p>
          <a:p>
            <a:pPr eaLnBrk="1" hangingPunct="1"/>
            <a:r>
              <a:rPr lang="en-US" i="1" smtClean="0"/>
              <a:t>[text from entire slide]</a:t>
            </a:r>
            <a:r>
              <a:rPr lang="en-US" smtClean="0"/>
              <a:t> </a:t>
            </a:r>
          </a:p>
          <a:p>
            <a:pPr eaLnBrk="1" hangingPunct="1"/>
            <a:r>
              <a:rPr lang="en-US" smtClean="0"/>
              <a:t>Though this workshop is based on Library of Congress Subject Headings, the concepts presented in this session apply to any subject heading system (Sears, MeSH, AAT).</a:t>
            </a:r>
          </a:p>
          <a:p>
            <a:pPr eaLnBrk="1" hangingPunct="1"/>
            <a:endParaRPr lang="en-US" smtClean="0"/>
          </a:p>
          <a:p>
            <a:pPr eaLnBrk="1" hangingPunct="1"/>
            <a:r>
              <a:rPr lang="en-US" b="1" i="1" smtClean="0"/>
              <a:t>**[NOTE</a:t>
            </a:r>
            <a:r>
              <a:rPr lang="en-US" i="1" smtClean="0"/>
              <a:t>: see The Organization of Information, pp. 242-243.]</a:t>
            </a:r>
            <a:r>
              <a:rPr lang="en-US" smtClean="0"/>
              <a:t>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7F2FA5-F4DB-47F7-B662-E27C6AFE981F}"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7F2FA5-F4DB-47F7-B662-E27C6AFE981F}"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7F2FA5-F4DB-47F7-B662-E27C6AFE981F}"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Rot="1" noChangeAspect="1" noChangeArrowheads="1" noTextEdit="1"/>
          </p:cNvSpPr>
          <p:nvPr>
            <p:ph type="sldImg"/>
          </p:nvPr>
        </p:nvSpPr>
        <p:spPr>
          <a:ln/>
        </p:spPr>
      </p:sp>
      <p:sp>
        <p:nvSpPr>
          <p:cNvPr id="162818"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r>
              <a:rPr lang="en-US" smtClean="0"/>
              <a:t>Many name headings are constructed according to descriptive cataloging rules, using </a:t>
            </a:r>
            <a:r>
              <a:rPr lang="en-US" i="1" smtClean="0"/>
              <a:t>AACR2 </a:t>
            </a:r>
            <a:r>
              <a:rPr lang="en-US" smtClean="0"/>
              <a:t>and the </a:t>
            </a:r>
            <a:r>
              <a:rPr lang="en-US" i="1" smtClean="0"/>
              <a:t>Library of Congress Rule Interpretations</a:t>
            </a:r>
            <a:r>
              <a:rPr lang="en-US" smtClean="0"/>
              <a:t>, but may also be used as subjects.  Some name headings are constructed according to subject cataloging rules.  Later in the workshop there is a session which explores the use of names as subject headings in much greater depth.  In this session we will highlight some of the types of name headings you will use in subject cataloging.</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Rot="1" noChangeAspect="1" noChangeArrowheads="1" noTextEdit="1"/>
          </p:cNvSpPr>
          <p:nvPr>
            <p:ph type="sldImg"/>
          </p:nvPr>
        </p:nvSpPr>
        <p:spPr>
          <a:ln/>
        </p:spPr>
      </p:sp>
      <p:sp>
        <p:nvSpPr>
          <p:cNvPr id="154626"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Rot="1" noChangeAspect="1" noChangeArrowheads="1" noTextEdit="1"/>
          </p:cNvSpPr>
          <p:nvPr>
            <p:ph type="sldImg"/>
          </p:nvPr>
        </p:nvSpPr>
        <p:spPr>
          <a:ln/>
        </p:spPr>
      </p:sp>
      <p:sp>
        <p:nvSpPr>
          <p:cNvPr id="156674" name="Rectangle 3"/>
          <p:cNvSpPr>
            <a:spLocks noGrp="1" noChangeArrowheads="1"/>
          </p:cNvSpPr>
          <p:nvPr>
            <p:ph type="body" idx="1"/>
          </p:nvPr>
        </p:nvSpPr>
        <p:spPr>
          <a:xfrm>
            <a:off x="544646" y="4416099"/>
            <a:ext cx="5921111" cy="4182457"/>
          </a:xfrm>
          <a:noFill/>
          <a:ln/>
        </p:spPr>
        <p:txBody>
          <a:bodyPr/>
          <a:lstStyle/>
          <a:p>
            <a:r>
              <a:rPr lang="en-US" sz="900" b="1" dirty="0" smtClean="0"/>
              <a:t>1</a:t>
            </a:r>
            <a:r>
              <a:rPr lang="en-US" sz="900" b="1" baseline="30000" dirty="0" smtClean="0"/>
              <a:t>st</a:t>
            </a:r>
            <a:r>
              <a:rPr lang="en-US" sz="900" b="1" dirty="0" smtClean="0"/>
              <a:t> and 2</a:t>
            </a:r>
            <a:r>
              <a:rPr lang="en-US" sz="900" b="1" baseline="30000" dirty="0" smtClean="0"/>
              <a:t>nd</a:t>
            </a:r>
            <a:r>
              <a:rPr lang="en-US" sz="900" b="1" dirty="0" smtClean="0"/>
              <a:t> bullets: </a:t>
            </a:r>
            <a:r>
              <a:rPr lang="en-US" i="1" dirty="0" smtClean="0"/>
              <a:t>[text from slide]</a:t>
            </a:r>
            <a:endParaRPr lang="en-US" sz="900" b="1" dirty="0" smtClean="0"/>
          </a:p>
          <a:p>
            <a:r>
              <a:rPr lang="en-US" sz="900" b="1" dirty="0" smtClean="0"/>
              <a:t>3</a:t>
            </a:r>
            <a:r>
              <a:rPr lang="en-US" sz="900" b="1" baseline="30000" dirty="0" smtClean="0"/>
              <a:t>rd</a:t>
            </a:r>
            <a:r>
              <a:rPr lang="en-US" sz="900" b="1" dirty="0" smtClean="0"/>
              <a:t> bullet: </a:t>
            </a:r>
            <a:r>
              <a:rPr lang="en-US" i="1" dirty="0" smtClean="0"/>
              <a:t>[text from slide]</a:t>
            </a:r>
            <a:r>
              <a:rPr lang="en-US" sz="900" b="1" dirty="0" smtClean="0"/>
              <a:t>  Organisms</a:t>
            </a:r>
            <a:r>
              <a:rPr lang="en-US" sz="900" dirty="0" smtClean="0"/>
              <a:t> include animals, plants, microbes, etc.</a:t>
            </a:r>
          </a:p>
          <a:p>
            <a:r>
              <a:rPr lang="en-US" sz="900" b="1" i="1" dirty="0" smtClean="0"/>
              <a:t>**[NOTE</a:t>
            </a:r>
            <a:r>
              <a:rPr lang="en-US" sz="900" i="1" dirty="0" smtClean="0"/>
              <a:t>: </a:t>
            </a:r>
            <a:r>
              <a:rPr lang="en-US" sz="900" b="1" i="1" dirty="0" smtClean="0"/>
              <a:t>Escherichia coli</a:t>
            </a:r>
            <a:r>
              <a:rPr lang="en-US" sz="900" i="1" dirty="0" smtClean="0"/>
              <a:t>  is pronounced </a:t>
            </a:r>
            <a:r>
              <a:rPr lang="en-US" sz="900" i="1" dirty="0" err="1" smtClean="0"/>
              <a:t>esh’er</a:t>
            </a:r>
            <a:r>
              <a:rPr lang="en-US" sz="900" i="1" dirty="0" smtClean="0"/>
              <a:t>-</a:t>
            </a:r>
            <a:r>
              <a:rPr lang="en-US" sz="900" i="1" dirty="0" err="1" smtClean="0"/>
              <a:t>ik’e</a:t>
            </a:r>
            <a:r>
              <a:rPr lang="en-US" sz="900" i="1" dirty="0" smtClean="0"/>
              <a:t>-ah co’-lie; short form E. coli]</a:t>
            </a:r>
          </a:p>
          <a:p>
            <a:r>
              <a:rPr lang="en-US" sz="900" b="1" dirty="0" smtClean="0"/>
              <a:t>4</a:t>
            </a:r>
            <a:r>
              <a:rPr lang="en-US" sz="900" b="1" baseline="30000" dirty="0" smtClean="0"/>
              <a:t>th</a:t>
            </a:r>
            <a:r>
              <a:rPr lang="en-US" sz="900" b="1" dirty="0" smtClean="0"/>
              <a:t> bullet: Events</a:t>
            </a:r>
            <a:r>
              <a:rPr lang="en-US" sz="900" dirty="0" smtClean="0"/>
              <a:t>: Some events are significant enough that they become known by proper names; these are generally unique events such as riots or natural disasters.</a:t>
            </a:r>
          </a:p>
          <a:p>
            <a:r>
              <a:rPr lang="en-US" sz="900" dirty="0" smtClean="0"/>
              <a:t>Some events are established as name headings – we’ll see examples of those later– but events that generally can’t be repeated, such as natural disasters, strikes, massacres, and funerals, are established as topical subject headings. Additional example: </a:t>
            </a:r>
            <a:r>
              <a:rPr lang="en-US" sz="900" b="1" dirty="0" smtClean="0"/>
              <a:t>San Francisco Earthquake, Calif., 1906</a:t>
            </a:r>
            <a:r>
              <a:rPr lang="en-US" sz="900" dirty="0" smtClean="0"/>
              <a:t>.</a:t>
            </a:r>
          </a:p>
          <a:p>
            <a:r>
              <a:rPr lang="en-US" sz="900" b="1" i="1" dirty="0" smtClean="0"/>
              <a:t>**[NOTE</a:t>
            </a:r>
            <a:r>
              <a:rPr lang="en-US" sz="900" i="1" dirty="0" smtClean="0"/>
              <a:t>: since there is more on names as subject headings later in the workshop, and this session is meant to give an overview of the structure of LCSH, it’s not necessary to go into detail about headings for events here.  For your reference, the following sentences are excerpted from the definition of a corporate body in AACR2 21.1B1:</a:t>
            </a:r>
          </a:p>
          <a:p>
            <a:r>
              <a:rPr lang="en-US" sz="900" i="1" dirty="0" smtClean="0"/>
              <a:t>“A corporate body is an organization or a group of persons that is identified by a particular name and that acts, or may act, as an entity.</a:t>
            </a:r>
          </a:p>
          <a:p>
            <a:r>
              <a:rPr lang="en-US" sz="900" i="1" dirty="0" smtClean="0"/>
              <a:t>[several sentences omitted]</a:t>
            </a:r>
          </a:p>
          <a:p>
            <a:r>
              <a:rPr lang="en-US" sz="900" i="1" dirty="0" smtClean="0"/>
              <a:t>Consider ad hoc events (such as athletic contests, exhibitions, expeditions, fairs, and festivals) and vessels (e.g., ships and spacecraft) to be corporate bodies.”]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Rot="1" noChangeAspect="1" noChangeArrowheads="1" noTextEdit="1"/>
          </p:cNvSpPr>
          <p:nvPr>
            <p:ph type="sldImg"/>
          </p:nvPr>
        </p:nvSpPr>
        <p:spPr>
          <a:ln/>
        </p:spPr>
      </p:sp>
      <p:sp>
        <p:nvSpPr>
          <p:cNvPr id="158722"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r>
              <a:rPr lang="en-US" smtClean="0"/>
              <a:t>Later in this session we’ll take a closer look at the syntax of topical main headings, but next we’ll take a look at the other categories of main headings.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7F2FA5-F4DB-47F7-B662-E27C6AFE981F}"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2"/>
          <p:cNvSpPr>
            <a:spLocks noGrp="1" noRot="1" noChangeAspect="1" noChangeArrowheads="1" noTextEdit="1"/>
          </p:cNvSpPr>
          <p:nvPr>
            <p:ph type="sldImg"/>
          </p:nvPr>
        </p:nvSpPr>
        <p:spPr>
          <a:ln/>
        </p:spPr>
      </p:sp>
      <p:sp>
        <p:nvSpPr>
          <p:cNvPr id="160770" name="Rectangle 3"/>
          <p:cNvSpPr>
            <a:spLocks noGrp="1" noChangeArrowheads="1"/>
          </p:cNvSpPr>
          <p:nvPr>
            <p:ph type="body" idx="1"/>
          </p:nvPr>
        </p:nvSpPr>
        <p:spPr>
          <a:xfrm>
            <a:off x="544646" y="4416099"/>
            <a:ext cx="5921111" cy="4182457"/>
          </a:xfrm>
          <a:noFill/>
          <a:ln/>
        </p:spPr>
        <p:txBody>
          <a:bodyPr/>
          <a:lstStyle/>
          <a:p>
            <a:r>
              <a:rPr lang="en-US" i="1" smtClean="0"/>
              <a:t>[text from slide]</a:t>
            </a:r>
          </a:p>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Rot="1" noChangeAspect="1" noChangeArrowheads="1" noTextEdit="1"/>
          </p:cNvSpPr>
          <p:nvPr>
            <p:ph type="sldImg"/>
          </p:nvPr>
        </p:nvSpPr>
        <p:spPr>
          <a:ln/>
        </p:spPr>
      </p:sp>
      <p:sp>
        <p:nvSpPr>
          <p:cNvPr id="171010" name="Rectangle 3"/>
          <p:cNvSpPr>
            <a:spLocks noGrp="1" noChangeArrowheads="1"/>
          </p:cNvSpPr>
          <p:nvPr>
            <p:ph type="body" idx="1"/>
          </p:nvPr>
        </p:nvSpPr>
        <p:spPr>
          <a:xfrm>
            <a:off x="544646" y="4416099"/>
            <a:ext cx="5921111" cy="4182457"/>
          </a:xfrm>
          <a:noFill/>
          <a:ln/>
        </p:spPr>
        <p:txBody>
          <a:bodyPr/>
          <a:lstStyle/>
          <a:p>
            <a:r>
              <a:rPr lang="en-US" b="1" smtClean="0"/>
              <a:t>***ANIMATED SLIDE: CLICK TO BRING IN EACH BULLET</a:t>
            </a:r>
          </a:p>
          <a:p>
            <a:r>
              <a:rPr lang="en-US" b="1" smtClean="0"/>
              <a:t>1</a:t>
            </a:r>
            <a:r>
              <a:rPr lang="en-US" b="1" baseline="30000" smtClean="0"/>
              <a:t>st</a:t>
            </a:r>
            <a:r>
              <a:rPr lang="en-US" b="1" smtClean="0"/>
              <a:t> bullet</a:t>
            </a:r>
            <a:r>
              <a:rPr lang="en-US" smtClean="0"/>
              <a:t>: </a:t>
            </a:r>
            <a:r>
              <a:rPr lang="en-US" i="1" smtClean="0"/>
              <a:t>[text from slide]</a:t>
            </a:r>
            <a:r>
              <a:rPr lang="en-US" smtClean="0"/>
              <a:t> </a:t>
            </a:r>
          </a:p>
          <a:p>
            <a:r>
              <a:rPr lang="en-US" smtClean="0"/>
              <a:t>For example, a guidebook about Albuquerque, New Mexico would be assigned a geographic main heading, </a:t>
            </a:r>
            <a:r>
              <a:rPr lang="en-US" b="1" smtClean="0"/>
              <a:t>Albuquerque (N.M.).</a:t>
            </a:r>
            <a:r>
              <a:rPr lang="en-US" smtClean="0"/>
              <a:t>  We will talk about MARC tags for subject headings in later sessions, but for now we’ll just note that there is specific tagging for geographic subject headings.</a:t>
            </a:r>
          </a:p>
          <a:p>
            <a:r>
              <a:rPr lang="en-US" b="1" smtClean="0"/>
              <a:t>2</a:t>
            </a:r>
            <a:r>
              <a:rPr lang="en-US" b="1" baseline="30000" smtClean="0"/>
              <a:t>nd</a:t>
            </a:r>
            <a:r>
              <a:rPr lang="en-US" b="1" smtClean="0"/>
              <a:t> bullet</a:t>
            </a:r>
            <a:r>
              <a:rPr lang="en-US" smtClean="0"/>
              <a:t>: </a:t>
            </a:r>
            <a:r>
              <a:rPr lang="en-US" i="1" smtClean="0"/>
              <a:t>[text from slide]</a:t>
            </a:r>
            <a:r>
              <a:rPr lang="en-US" smtClean="0"/>
              <a:t>  </a:t>
            </a:r>
          </a:p>
          <a:p>
            <a:r>
              <a:rPr lang="en-US" smtClean="0"/>
              <a:t>For example, a book about the Albuquerque Fire Department would have a corporate body subject heading as a corporate name.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Rot="1" noChangeAspect="1" noChangeArrowheads="1" noTextEdit="1"/>
          </p:cNvSpPr>
          <p:nvPr>
            <p:ph type="sldImg"/>
          </p:nvPr>
        </p:nvSpPr>
        <p:spPr>
          <a:ln/>
        </p:spPr>
      </p:sp>
      <p:sp>
        <p:nvSpPr>
          <p:cNvPr id="99330" name="Rectangle 3"/>
          <p:cNvSpPr>
            <a:spLocks noGrp="1" noChangeArrowheads="1"/>
          </p:cNvSpPr>
          <p:nvPr>
            <p:ph type="body" idx="1"/>
          </p:nvPr>
        </p:nvSpPr>
        <p:spPr>
          <a:noFill/>
          <a:ln/>
        </p:spPr>
        <p:txBody>
          <a:bodyPr/>
          <a:lstStyle/>
          <a:p>
            <a:pPr eaLnBrk="1" hangingPunct="1"/>
            <a:r>
              <a:rPr lang="en-US" b="1" dirty="0" smtClean="0"/>
              <a:t>Intro</a:t>
            </a:r>
            <a:r>
              <a:rPr lang="en-US" dirty="0" smtClean="0"/>
              <a:t>: Here are some examples of titles for which keyword searching would be problematic.</a:t>
            </a:r>
          </a:p>
          <a:p>
            <a:pPr eaLnBrk="1" hangingPunct="1"/>
            <a:r>
              <a:rPr lang="en-US" b="1" dirty="0" smtClean="0"/>
              <a:t>***ANIMATED SLIDE: CLICK MOUSE TO ADD EACH TITLE</a:t>
            </a:r>
            <a:endParaRPr lang="en-US" dirty="0" smtClean="0"/>
          </a:p>
          <a:p>
            <a:pPr eaLnBrk="1" hangingPunct="1"/>
            <a:endParaRPr lang="en-US" i="1" dirty="0" smtClean="0"/>
          </a:p>
          <a:p>
            <a:pPr eaLnBrk="1" hangingPunct="1"/>
            <a:r>
              <a:rPr lang="en-US" i="1" dirty="0" smtClean="0"/>
              <a:t>**[</a:t>
            </a:r>
            <a:r>
              <a:rPr lang="en-US" b="1" i="1" dirty="0" smtClean="0"/>
              <a:t>NOTE</a:t>
            </a:r>
            <a:r>
              <a:rPr lang="en-US" i="1" dirty="0" smtClean="0"/>
              <a:t>: Instructors might give the titles and ask attendees what they think the work is about, based on the title]</a:t>
            </a:r>
            <a:r>
              <a:rPr lang="en-US" dirty="0" smtClean="0"/>
              <a:t>  </a:t>
            </a:r>
          </a:p>
          <a:p>
            <a:pPr eaLnBrk="1" hangingPunct="1"/>
            <a:endParaRPr lang="en-US" i="1" dirty="0" smtClean="0"/>
          </a:p>
          <a:p>
            <a:pPr eaLnBrk="1" hangingPunct="1"/>
            <a:r>
              <a:rPr lang="en-US" i="1" dirty="0" smtClean="0"/>
              <a:t>Above all, don’t flush! : adventures in valorous living</a:t>
            </a:r>
            <a:r>
              <a:rPr lang="en-US" dirty="0" smtClean="0"/>
              <a:t> (a biography of a single parent)</a:t>
            </a:r>
          </a:p>
          <a:p>
            <a:pPr eaLnBrk="1" hangingPunct="1"/>
            <a:r>
              <a:rPr lang="en-US" i="1" dirty="0" smtClean="0"/>
              <a:t>Let’s rejoin the human race!</a:t>
            </a:r>
            <a:r>
              <a:rPr lang="en-US" dirty="0" smtClean="0"/>
              <a:t> (a work on retirement)</a:t>
            </a:r>
          </a:p>
          <a:p>
            <a:pPr eaLnBrk="1" hangingPunct="1"/>
            <a:r>
              <a:rPr lang="en-US" i="1" dirty="0" smtClean="0"/>
              <a:t>Dawn; the herald of a new and better day</a:t>
            </a:r>
            <a:r>
              <a:rPr lang="en-US" dirty="0" smtClean="0"/>
              <a:t> (as seen in an earlier slide on objectivity, a weekly publication of the Ku Klux Klan)</a:t>
            </a:r>
          </a:p>
          <a:p>
            <a:pPr eaLnBrk="1" hangingPunct="1"/>
            <a:r>
              <a:rPr lang="en-US" i="1" dirty="0" smtClean="0"/>
              <a:t>Phantom limb</a:t>
            </a:r>
            <a:r>
              <a:rPr lang="en-US" dirty="0" smtClean="0"/>
              <a:t> (a work on caring for aging parents and coping with loss)</a:t>
            </a:r>
          </a:p>
          <a:p>
            <a:pPr eaLnBrk="1" hangingPunct="1"/>
            <a:r>
              <a:rPr lang="en-US" dirty="0" smtClean="0"/>
              <a:t>With the </a:t>
            </a:r>
            <a:r>
              <a:rPr lang="en-US" i="1" dirty="0" smtClean="0"/>
              <a:t>Phantom limb</a:t>
            </a:r>
            <a:r>
              <a:rPr lang="en-US" dirty="0" smtClean="0"/>
              <a:t> example, we can see that keyword searches would be problematic in two respects.  Someone looking for works on the medical phenomenon of “phantom limb” would retrieve this work even though it is not relevant; someone looking for information on caring for aging parents or coping with loss would not find this work through a keyword search.</a:t>
            </a:r>
          </a:p>
          <a:p>
            <a:pPr eaLnBrk="1" hangingPunct="1"/>
            <a:endParaRPr 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2"/>
          <p:cNvSpPr>
            <a:spLocks noGrp="1" noRot="1" noChangeAspect="1" noChangeArrowheads="1" noTextEdit="1"/>
          </p:cNvSpPr>
          <p:nvPr>
            <p:ph type="sldImg"/>
          </p:nvPr>
        </p:nvSpPr>
        <p:spPr>
          <a:ln/>
        </p:spPr>
      </p:sp>
      <p:sp>
        <p:nvSpPr>
          <p:cNvPr id="173058" name="Rectangle 3"/>
          <p:cNvSpPr>
            <a:spLocks noGrp="1" noChangeArrowheads="1"/>
          </p:cNvSpPr>
          <p:nvPr>
            <p:ph type="body" idx="1"/>
          </p:nvPr>
        </p:nvSpPr>
        <p:spPr>
          <a:xfrm>
            <a:off x="544646" y="4416099"/>
            <a:ext cx="5921111" cy="4182457"/>
          </a:xfrm>
          <a:noFill/>
          <a:ln/>
        </p:spPr>
        <p:txBody>
          <a:bodyPr/>
          <a:lstStyle/>
          <a:p>
            <a:r>
              <a:rPr lang="en-US" b="1" smtClean="0"/>
              <a:t>Intro</a:t>
            </a:r>
            <a:r>
              <a:rPr lang="en-US" smtClean="0"/>
              <a:t>: Titles may also be used as subject headings.</a:t>
            </a:r>
          </a:p>
          <a:p>
            <a:r>
              <a:rPr lang="en-US" smtClean="0"/>
              <a:t>If the work being discussed has main entry under a personal or corporate name, the subject heading will be a name-title heading.</a:t>
            </a:r>
          </a:p>
          <a:p>
            <a:r>
              <a:rPr lang="en-US" smtClean="0"/>
              <a:t>If the work being discussed has a uniform title main entry, the subject heading is also entered as a uniform title.</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txBox="1">
            <a:spLocks noGrp="1" noChangeArrowheads="1"/>
          </p:cNvSpPr>
          <p:nvPr>
            <p:ph type="body" idx="1"/>
          </p:nvPr>
        </p:nvSpPr>
        <p:spPr>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Rot="1" noChangeAspect="1" noChangeArrowheads="1" noTextEdit="1"/>
          </p:cNvSpPr>
          <p:nvPr>
            <p:ph type="sldImg"/>
          </p:nvPr>
        </p:nvSpPr>
        <p:spPr>
          <a:ln/>
        </p:spPr>
      </p:sp>
      <p:sp>
        <p:nvSpPr>
          <p:cNvPr id="80898" name="Rectangle 3"/>
          <p:cNvSpPr>
            <a:spLocks noGrp="1" noChangeArrowheads="1"/>
          </p:cNvSpPr>
          <p:nvPr>
            <p:ph type="body" idx="1"/>
          </p:nvPr>
        </p:nvSpPr>
        <p:spPr>
          <a:noFill/>
          <a:ln/>
        </p:spPr>
        <p:txBody>
          <a:bodyPr/>
          <a:lstStyle/>
          <a:p>
            <a:pPr eaLnBrk="1" hangingPunct="1"/>
            <a:r>
              <a:rPr lang="en-US" i="1" dirty="0" smtClean="0"/>
              <a:t>[text from entire slide]</a:t>
            </a:r>
          </a:p>
          <a:p>
            <a:pPr eaLnBrk="1" hangingPunct="1"/>
            <a:r>
              <a:rPr lang="en-US" dirty="0" smtClean="0"/>
              <a:t>Containers are especially important for non-book materials.</a:t>
            </a:r>
          </a:p>
          <a:p>
            <a:pPr eaLnBrk="1" hangingPunct="1"/>
            <a:r>
              <a:rPr lang="en-US" dirty="0" smtClean="0"/>
              <a:t>At this point, you’re not trying to come up with actual subject headings – that will come later.  The goal is to capture the key words and concepts that you will later translate into the controlled vocabulary.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Rot="1" noChangeAspect="1" noChangeArrowheads="1" noTextEdit="1"/>
          </p:cNvSpPr>
          <p:nvPr>
            <p:ph type="sldImg"/>
          </p:nvPr>
        </p:nvSpPr>
        <p:spPr>
          <a:ln/>
        </p:spPr>
      </p:sp>
      <p:sp>
        <p:nvSpPr>
          <p:cNvPr id="82946" name="Rectangle 3"/>
          <p:cNvSpPr>
            <a:spLocks noGrp="1" noChangeArrowheads="1"/>
          </p:cNvSpPr>
          <p:nvPr>
            <p:ph type="body" idx="1"/>
          </p:nvPr>
        </p:nvSpPr>
        <p:spPr>
          <a:noFill/>
          <a:ln/>
        </p:spPr>
        <p:txBody>
          <a:bodyPr/>
          <a:lstStyle/>
          <a:p>
            <a:pPr eaLnBrk="1" hangingPunct="1"/>
            <a:r>
              <a:rPr lang="en-US" b="1" smtClean="0"/>
              <a:t>Intro</a:t>
            </a:r>
            <a:r>
              <a:rPr lang="en-US" smtClean="0"/>
              <a:t>: These are types of concepts that you may notice as you think about the primary subject focus of a work.  </a:t>
            </a:r>
          </a:p>
          <a:p>
            <a:pPr eaLnBrk="1" hangingPunct="1"/>
            <a:r>
              <a:rPr lang="en-US" i="1" smtClean="0"/>
              <a:t>[text from entire slide]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Rot="1" noChangeAspect="1" noChangeArrowheads="1" noTextEdit="1"/>
          </p:cNvSpPr>
          <p:nvPr>
            <p:ph type="sldImg"/>
          </p:nvPr>
        </p:nvSpPr>
        <p:spPr>
          <a:ln/>
        </p:spPr>
      </p:sp>
      <p:sp>
        <p:nvSpPr>
          <p:cNvPr id="87042" name="Rectangle 3"/>
          <p:cNvSpPr>
            <a:spLocks noGrp="1" noChangeArrowheads="1"/>
          </p:cNvSpPr>
          <p:nvPr>
            <p:ph type="body" idx="1"/>
          </p:nvPr>
        </p:nvSpPr>
        <p:spPr>
          <a:noFill/>
          <a:ln/>
        </p:spPr>
        <p:txBody>
          <a:bodyPr/>
          <a:lstStyle/>
          <a:p>
            <a:pPr eaLnBrk="1" hangingPunct="1"/>
            <a:r>
              <a:rPr lang="en-US" b="1" smtClean="0"/>
              <a:t>Intro</a:t>
            </a:r>
            <a:r>
              <a:rPr lang="en-US" smtClean="0"/>
              <a:t>: the next slides outline some important factors to keep in mind as you analyze the contents of a work.  The first is objectivity.</a:t>
            </a:r>
          </a:p>
          <a:p>
            <a:pPr eaLnBrk="1" hangingPunct="1"/>
            <a:r>
              <a:rPr lang="en-US" i="1" smtClean="0"/>
              <a:t>[text from entire slide]</a:t>
            </a:r>
          </a:p>
          <a:p>
            <a:pPr eaLnBrk="1" hangingPunct="1"/>
            <a:r>
              <a:rPr lang="en-US" smtClean="0"/>
              <a:t>Examples of situations catalogers might encounter:</a:t>
            </a:r>
          </a:p>
          <a:p>
            <a:pPr eaLnBrk="1" hangingPunct="1"/>
            <a:r>
              <a:rPr lang="en-US" smtClean="0"/>
              <a:t>Author’s intent: fiction or non-fiction? </a:t>
            </a:r>
          </a:p>
          <a:p>
            <a:pPr eaLnBrk="1" hangingPunct="1"/>
            <a:r>
              <a:rPr lang="en-US" smtClean="0"/>
              <a:t>Topics you might consider frivolous: works on alien abduction, Bigfoot</a:t>
            </a:r>
          </a:p>
          <a:p>
            <a:pPr eaLnBrk="1" hangingPunct="1"/>
            <a:r>
              <a:rPr lang="en-US" smtClean="0"/>
              <a:t>Works with which you don’t agree: representing a political viewpoint, religious perspective different from your own</a:t>
            </a:r>
          </a:p>
          <a:p>
            <a:pPr eaLnBrk="1" hangingPunct="1"/>
            <a:r>
              <a:rPr lang="en-US" smtClean="0"/>
              <a:t>Remember: if a library has purchased an item or decided to add it to its collection, it’s worth cataloging on its own terms.</a:t>
            </a:r>
          </a:p>
          <a:p>
            <a:pPr eaLnBrk="1" hangingPunct="1"/>
            <a:r>
              <a:rPr lang="en-US" b="1" i="1" smtClean="0"/>
              <a:t>**[NOTE</a:t>
            </a:r>
            <a:r>
              <a:rPr lang="en-US" i="1" smtClean="0"/>
              <a:t>: SHM H 180 provides guidance on maintaining objectivity in the assignment of subject headings; this is helpful also to keep in mind at the analysis stage as well.]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Rot="1" noChangeAspect="1" noChangeArrowheads="1" noTextEdit="1"/>
          </p:cNvSpPr>
          <p:nvPr>
            <p:ph type="sldImg"/>
          </p:nvPr>
        </p:nvSpPr>
        <p:spPr>
          <a:ln/>
        </p:spPr>
      </p:sp>
      <p:sp>
        <p:nvSpPr>
          <p:cNvPr id="89090" name="Rectangle 3"/>
          <p:cNvSpPr>
            <a:spLocks noGrp="1" noChangeArrowheads="1"/>
          </p:cNvSpPr>
          <p:nvPr>
            <p:ph type="body" idx="1"/>
          </p:nvPr>
        </p:nvSpPr>
        <p:spPr>
          <a:noFill/>
          <a:ln/>
        </p:spPr>
        <p:txBody>
          <a:bodyPr/>
          <a:lstStyle/>
          <a:p>
            <a:pPr eaLnBrk="1" hangingPunct="1"/>
            <a:r>
              <a:rPr lang="en-US" sz="900" b="1" dirty="0" smtClean="0"/>
              <a:t>Intro</a:t>
            </a:r>
            <a:r>
              <a:rPr lang="en-US" sz="900" dirty="0" smtClean="0"/>
              <a:t>: These examples illustrate cases where catalogers might be required to exercise objectivity.  </a:t>
            </a:r>
          </a:p>
          <a:p>
            <a:pPr eaLnBrk="1" hangingPunct="1"/>
            <a:r>
              <a:rPr lang="en-US" sz="900" b="1" dirty="0" smtClean="0"/>
              <a:t>***ANIMATED SLIDE: CLICK MOUSE TO ADD EACH TITLE</a:t>
            </a:r>
          </a:p>
          <a:p>
            <a:pPr eaLnBrk="1" hangingPunct="1"/>
            <a:endParaRPr lang="en-US" sz="900" i="1" dirty="0" smtClean="0"/>
          </a:p>
          <a:p>
            <a:pPr eaLnBrk="1" hangingPunct="1"/>
            <a:r>
              <a:rPr lang="en-US" sz="900" i="1" dirty="0" smtClean="0"/>
              <a:t>**[</a:t>
            </a:r>
            <a:r>
              <a:rPr lang="en-US" sz="900" b="1" i="1" dirty="0" smtClean="0"/>
              <a:t>NOTE</a:t>
            </a:r>
            <a:r>
              <a:rPr lang="en-US" sz="900" i="1" dirty="0" smtClean="0"/>
              <a:t>: it is not necessary to talk about the actual subject headings that were assigned to these works, but they are provided here for your information.  Instructors might describe in general terms the concepts that could be brought out for each work.]</a:t>
            </a:r>
          </a:p>
          <a:p>
            <a:pPr eaLnBrk="1" hangingPunct="1"/>
            <a:r>
              <a:rPr lang="en-US" sz="900" i="1" dirty="0" smtClean="0"/>
              <a:t>The big lie : the Pentagon plane crash that never happened</a:t>
            </a:r>
          </a:p>
          <a:p>
            <a:pPr eaLnBrk="1" hangingPunct="1"/>
            <a:r>
              <a:rPr lang="en-US" sz="900" dirty="0" smtClean="0"/>
              <a:t>	</a:t>
            </a:r>
            <a:r>
              <a:rPr lang="en-US" sz="900" b="1" dirty="0" smtClean="0"/>
              <a:t>American Airlines Flight 77 Hijacking Incident, 2001</a:t>
            </a:r>
          </a:p>
          <a:p>
            <a:pPr eaLnBrk="1" hangingPunct="1"/>
            <a:r>
              <a:rPr lang="en-US" sz="900" b="1" dirty="0" smtClean="0"/>
              <a:t>	Terrorism $x Government policy $z United States</a:t>
            </a:r>
          </a:p>
          <a:p>
            <a:pPr eaLnBrk="1" hangingPunct="1"/>
            <a:r>
              <a:rPr lang="en-US" sz="900" i="1" dirty="0" smtClean="0"/>
              <a:t>Dawn; the herald of a new and better day</a:t>
            </a:r>
            <a:r>
              <a:rPr lang="en-US" sz="900" dirty="0" smtClean="0"/>
              <a:t> [weekly publication, a note in the bib record indicates that it is the organ of the Ku Klux Klan of Illinois]</a:t>
            </a:r>
          </a:p>
          <a:p>
            <a:pPr eaLnBrk="1" hangingPunct="1"/>
            <a:r>
              <a:rPr lang="en-US" sz="900" dirty="0" smtClean="0"/>
              <a:t>	</a:t>
            </a:r>
            <a:r>
              <a:rPr lang="en-US" sz="900" b="1" dirty="0" smtClean="0"/>
              <a:t>Ku Klux Klan (1915- )</a:t>
            </a:r>
            <a:endParaRPr lang="en-US" sz="900" dirty="0" smtClean="0"/>
          </a:p>
          <a:p>
            <a:pPr eaLnBrk="1" hangingPunct="1"/>
            <a:r>
              <a:rPr lang="en-US" sz="900" i="1" dirty="0" smtClean="0"/>
              <a:t>The silent subject : reflections on the unborn in American culture</a:t>
            </a:r>
            <a:r>
              <a:rPr lang="en-US" sz="900" dirty="0" smtClean="0"/>
              <a:t>:</a:t>
            </a:r>
          </a:p>
          <a:p>
            <a:pPr eaLnBrk="1" hangingPunct="1"/>
            <a:r>
              <a:rPr lang="en-US" sz="900" dirty="0" smtClean="0"/>
              <a:t>	</a:t>
            </a:r>
            <a:r>
              <a:rPr lang="en-US" sz="900" b="1" dirty="0" smtClean="0"/>
              <a:t>Abortion $x Moral and ethical aspects $z United States</a:t>
            </a:r>
            <a:r>
              <a:rPr lang="en-US" sz="900" dirty="0" smtClean="0"/>
              <a:t> </a:t>
            </a:r>
          </a:p>
          <a:p>
            <a:pPr eaLnBrk="1" hangingPunct="1"/>
            <a:r>
              <a:rPr lang="en-US" sz="900" dirty="0" smtClean="0"/>
              <a:t>	</a:t>
            </a:r>
            <a:r>
              <a:rPr lang="en-US" sz="900" b="1" dirty="0" smtClean="0"/>
              <a:t>Abortion $x Social aspects $z United States</a:t>
            </a:r>
          </a:p>
          <a:p>
            <a:pPr eaLnBrk="1" hangingPunct="1"/>
            <a:r>
              <a:rPr lang="en-US" sz="900" dirty="0" smtClean="0"/>
              <a:t>	</a:t>
            </a:r>
            <a:r>
              <a:rPr lang="en-US" sz="900" b="1" dirty="0" smtClean="0"/>
              <a:t>Fetus $x Moral and ethical aspects</a:t>
            </a:r>
          </a:p>
          <a:p>
            <a:pPr eaLnBrk="1" hangingPunct="1"/>
            <a:r>
              <a:rPr lang="en-US" sz="900" dirty="0" smtClean="0"/>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7F2FA5-F4DB-47F7-B662-E27C6AFE981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463550"/>
            <a:ext cx="7770813" cy="1433513"/>
          </a:xfrm>
        </p:spPr>
        <p:txBody>
          <a:bodyPr/>
          <a:lstStyle/>
          <a:p>
            <a:r>
              <a:rPr lang="en-US" smtClean="0"/>
              <a:t>Click to edit Master title style</a:t>
            </a:r>
            <a:endParaRPr lang="en-US"/>
          </a:p>
        </p:txBody>
      </p:sp>
      <p:sp>
        <p:nvSpPr>
          <p:cNvPr id="3" name="Date Placeholder 2"/>
          <p:cNvSpPr>
            <a:spLocks noGrp="1"/>
          </p:cNvSpPr>
          <p:nvPr>
            <p:ph type="dt" idx="10"/>
          </p:nvPr>
        </p:nvSpPr>
        <p:spPr>
          <a:xfrm>
            <a:off x="685800" y="6248400"/>
            <a:ext cx="1903413" cy="455613"/>
          </a:xfrm>
        </p:spPr>
        <p:txBody>
          <a:bodyPr/>
          <a:lstStyle>
            <a:lvl1pPr>
              <a:defRPr/>
            </a:lvl1pPr>
          </a:lstStyle>
          <a:p>
            <a:endParaRPr lang="en-GB"/>
          </a:p>
        </p:txBody>
      </p:sp>
      <p:sp>
        <p:nvSpPr>
          <p:cNvPr id="4" name="Footer Placeholder 3"/>
          <p:cNvSpPr>
            <a:spLocks noGrp="1"/>
          </p:cNvSpPr>
          <p:nvPr>
            <p:ph type="ftr" idx="11"/>
          </p:nvPr>
        </p:nvSpPr>
        <p:spPr>
          <a:xfrm>
            <a:off x="3124200" y="6248400"/>
            <a:ext cx="2894013" cy="455613"/>
          </a:xfrm>
        </p:spPr>
        <p:txBody>
          <a:bodyPr/>
          <a:lstStyle>
            <a:lvl1pPr>
              <a:defRPr/>
            </a:lvl1pPr>
          </a:lstStyle>
          <a:p>
            <a:endParaRPr lang="en-GB"/>
          </a:p>
        </p:txBody>
      </p:sp>
      <p:sp>
        <p:nvSpPr>
          <p:cNvPr id="5" name="Slide Number Placeholder 4"/>
          <p:cNvSpPr>
            <a:spLocks noGrp="1"/>
          </p:cNvSpPr>
          <p:nvPr>
            <p:ph type="sldNum" idx="12"/>
          </p:nvPr>
        </p:nvSpPr>
        <p:spPr>
          <a:xfrm>
            <a:off x="6553200" y="6248400"/>
            <a:ext cx="1903413" cy="455613"/>
          </a:xfrm>
        </p:spPr>
        <p:txBody>
          <a:bodyPr/>
          <a:lstStyle>
            <a:lvl1pPr>
              <a:defRPr/>
            </a:lvl1pPr>
          </a:lstStyle>
          <a:p>
            <a:fld id="{CFD6A806-269F-43A7-A1E9-39E12A4C9CFB}"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703443-0608-46FC-970E-3C972D34C6C0}" type="datetimeFigureOut">
              <a:rPr lang="en-US" smtClean="0"/>
              <a:pPr/>
              <a:t>11/17/2010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24ADE-D1E7-45B3-B1D9-E877E4ED25C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03443-0608-46FC-970E-3C972D34C6C0}" type="datetimeFigureOut">
              <a:rPr lang="en-US" smtClean="0"/>
              <a:pPr/>
              <a:t>11/17/2010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24ADE-D1E7-45B3-B1D9-E877E4ED25C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09600" y="1600200"/>
            <a:ext cx="7772400" cy="1828800"/>
          </a:xfrm>
        </p:spPr>
        <p:txBody>
          <a:bodyPr lIns="90000" tIns="46800" rIns="90000" bIns="46800" anchor="t"/>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600" dirty="0" smtClean="0"/>
              <a:t>LIS512 </a:t>
            </a:r>
            <a:r>
              <a:rPr lang="en-GB" sz="3600" smtClean="0"/>
              <a:t>lecture 09</a:t>
            </a:r>
            <a:r>
              <a:rPr lang="en-GB" sz="3600" dirty="0" smtClean="0"/>
              <a:t/>
            </a:r>
            <a:br>
              <a:rPr lang="en-GB" sz="3600" dirty="0" smtClean="0"/>
            </a:br>
            <a:r>
              <a:rPr lang="en-GB" sz="3600" dirty="0" smtClean="0"/>
              <a:t/>
            </a:r>
            <a:br>
              <a:rPr lang="en-GB" sz="3600" dirty="0" smtClean="0"/>
            </a:br>
            <a:r>
              <a:rPr lang="en-GB" sz="3600" dirty="0" smtClean="0"/>
              <a:t>LCSH basics</a:t>
            </a:r>
            <a:r>
              <a:rPr lang="en-US" sz="3600" dirty="0" smtClean="0"/>
              <a:t> </a:t>
            </a:r>
            <a:endParaRPr lang="en-GB" sz="3600" dirty="0" smtClean="0"/>
          </a:p>
        </p:txBody>
      </p:sp>
      <p:sp>
        <p:nvSpPr>
          <p:cNvPr id="3074" name="Rectangle 2"/>
          <p:cNvSpPr>
            <a:spLocks noGrp="1" noChangeArrowheads="1"/>
          </p:cNvSpPr>
          <p:nvPr>
            <p:ph type="subTitle" idx="4294967295"/>
          </p:nvPr>
        </p:nvSpPr>
        <p:spPr>
          <a:xfrm>
            <a:off x="914400" y="4287838"/>
            <a:ext cx="6858000" cy="955675"/>
          </a:xfrm>
        </p:spPr>
        <p:txBody>
          <a:bodyPr anchor="ctr">
            <a:normAutofit lnSpcReduction="10000"/>
          </a:bodyPr>
          <a:lstStyle/>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t>Thomas </a:t>
            </a:r>
            <a:r>
              <a:rPr lang="en-GB" sz="2800" dirty="0" err="1" smtClean="0"/>
              <a:t>Krichel</a:t>
            </a:r>
            <a:endParaRPr lang="en-GB" sz="2800" dirty="0" smtClean="0"/>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t>2010-11-16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dissolve">
                                      <p:cBhvr>
                                        <p:cTn id="7" dur="500"/>
                                        <p:tgtEl>
                                          <p:spTgt spid="307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xEl>
                                              <p:pRg st="0" end="0"/>
                                            </p:txEl>
                                          </p:spTgt>
                                        </p:tgtEl>
                                        <p:attrNameLst>
                                          <p:attrName>style.visibility</p:attrName>
                                        </p:attrNameLst>
                                      </p:cBhvr>
                                      <p:to>
                                        <p:strVal val="visible"/>
                                      </p:to>
                                    </p:set>
                                    <p:animEffect transition="in" filter="dissolve">
                                      <p:cBhvr>
                                        <p:cTn id="12" dur="500"/>
                                        <p:tgtEl>
                                          <p:spTgt spid="3074">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074">
                                            <p:txEl>
                                              <p:pRg st="1" end="1"/>
                                            </p:txEl>
                                          </p:spTgt>
                                        </p:tgtEl>
                                        <p:attrNameLst>
                                          <p:attrName>style.visibility</p:attrName>
                                        </p:attrNameLst>
                                      </p:cBhvr>
                                      <p:to>
                                        <p:strVal val="visible"/>
                                      </p:to>
                                    </p:set>
                                    <p:animEffect transition="in" filter="dissolve">
                                      <p:cBhvr>
                                        <p:cTn id="15" dur="500"/>
                                        <p:tgtEl>
                                          <p:spTgt spid="30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autoUpdateAnimBg="0"/>
      <p:bldP spid="3074"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Number Placeholder 5"/>
          <p:cNvSpPr>
            <a:spLocks noGrp="1"/>
          </p:cNvSpPr>
          <p:nvPr>
            <p:ph type="sldNum" sz="quarter" idx="12"/>
          </p:nvPr>
        </p:nvSpPr>
        <p:spPr>
          <a:noFill/>
        </p:spPr>
        <p:txBody>
          <a:bodyPr/>
          <a:lstStyle/>
          <a:p>
            <a:r>
              <a:rPr lang="en-US"/>
              <a:t>14</a:t>
            </a:r>
          </a:p>
        </p:txBody>
      </p:sp>
      <p:sp>
        <p:nvSpPr>
          <p:cNvPr id="94210" name="Rectangle 2"/>
          <p:cNvSpPr>
            <a:spLocks noGrp="1" noChangeArrowheads="1"/>
          </p:cNvSpPr>
          <p:nvPr>
            <p:ph type="title"/>
          </p:nvPr>
        </p:nvSpPr>
        <p:spPr/>
        <p:txBody>
          <a:bodyPr/>
          <a:lstStyle/>
          <a:p>
            <a:pPr eaLnBrk="1" hangingPunct="1"/>
            <a:r>
              <a:rPr lang="en-US" sz="4000" dirty="0" smtClean="0">
                <a:latin typeface="Arial" charset="0"/>
              </a:rPr>
              <a:t>Why use subject headings?</a:t>
            </a:r>
          </a:p>
        </p:txBody>
      </p:sp>
      <p:sp>
        <p:nvSpPr>
          <p:cNvPr id="94211" name="Rectangle 3"/>
          <p:cNvSpPr>
            <a:spLocks noGrp="1" noChangeArrowheads="1"/>
          </p:cNvSpPr>
          <p:nvPr>
            <p:ph type="body" idx="1"/>
          </p:nvPr>
        </p:nvSpPr>
        <p:spPr>
          <a:xfrm>
            <a:off x="457200" y="1981200"/>
            <a:ext cx="8305800" cy="4114800"/>
          </a:xfrm>
        </p:spPr>
        <p:txBody>
          <a:bodyPr/>
          <a:lstStyle/>
          <a:p>
            <a:pPr eaLnBrk="1" hangingPunct="1">
              <a:buFont typeface="Wingdings" pitchFamily="2" charset="2"/>
              <a:buNone/>
            </a:pPr>
            <a:r>
              <a:rPr lang="en-US" dirty="0" smtClean="0">
                <a:latin typeface="Arial" charset="0"/>
              </a:rPr>
              <a:t>Subject headings</a:t>
            </a:r>
          </a:p>
          <a:p>
            <a:pPr eaLnBrk="1" hangingPunct="1"/>
            <a:r>
              <a:rPr lang="en-US" dirty="0" smtClean="0">
                <a:latin typeface="Arial" charset="0"/>
              </a:rPr>
              <a:t>identify a preferred way of expressing a concept</a:t>
            </a:r>
          </a:p>
          <a:p>
            <a:pPr eaLnBrk="1" hangingPunct="1"/>
            <a:r>
              <a:rPr lang="en-US" dirty="0" smtClean="0">
                <a:latin typeface="Arial" charset="0"/>
              </a:rPr>
              <a:t>allow for multiple entry points (i.e., cross-references) leading to the preferred term</a:t>
            </a:r>
          </a:p>
          <a:p>
            <a:pPr eaLnBrk="1" hangingPunct="1"/>
            <a:r>
              <a:rPr lang="en-US" dirty="0" smtClean="0">
                <a:latin typeface="Arial" charset="0"/>
              </a:rPr>
              <a:t>identify a term’s relationship to broader, narrower, and related terms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ChangeArrowheads="1"/>
          </p:cNvSpPr>
          <p:nvPr>
            <p:ph type="title"/>
          </p:nvPr>
        </p:nvSpPr>
        <p:spPr/>
        <p:txBody>
          <a:bodyPr/>
          <a:lstStyle/>
          <a:p>
            <a:pPr eaLnBrk="1" hangingPunct="1"/>
            <a:r>
              <a:rPr lang="en-US" dirty="0" smtClean="0">
                <a:latin typeface="Arial" charset="0"/>
              </a:rPr>
              <a:t>origin of LCSH</a:t>
            </a:r>
          </a:p>
        </p:txBody>
      </p:sp>
      <p:sp>
        <p:nvSpPr>
          <p:cNvPr id="108546" name="Rectangle 3"/>
          <p:cNvSpPr>
            <a:spLocks noGrp="1" noChangeArrowheads="1"/>
          </p:cNvSpPr>
          <p:nvPr>
            <p:ph type="body" idx="1"/>
          </p:nvPr>
        </p:nvSpPr>
        <p:spPr/>
        <p:txBody>
          <a:bodyPr/>
          <a:lstStyle/>
          <a:p>
            <a:pPr eaLnBrk="1" hangingPunct="1">
              <a:buFont typeface="Wingdings" pitchFamily="2" charset="2"/>
              <a:buNone/>
            </a:pPr>
            <a:r>
              <a:rPr lang="en-US" dirty="0" smtClean="0">
                <a:latin typeface="Arial" charset="0"/>
              </a:rPr>
              <a:t>Library of Congress Subject Headings (LCSH) is an accumulation of the subject headings that have been established at the Library of Congress since 1898 and used in its cataloging.</a:t>
            </a:r>
          </a:p>
          <a:p>
            <a:pPr eaLnBrk="1" hangingPunct="1">
              <a:buFont typeface="Wingdings" pitchFamily="2" charset="2"/>
              <a:buNone/>
            </a:pPr>
            <a:r>
              <a:rPr lang="en-US" dirty="0" smtClean="0">
                <a:latin typeface="Arial" charset="0"/>
              </a:rPr>
              <a:t>Since 1988, other libraries have contributed subject headings to LCSH as well.</a:t>
            </a:r>
          </a:p>
        </p:txBody>
      </p:sp>
      <p:sp>
        <p:nvSpPr>
          <p:cNvPr id="1085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ChangeArrowheads="1"/>
          </p:cNvSpPr>
          <p:nvPr>
            <p:ph type="title"/>
          </p:nvPr>
        </p:nvSpPr>
        <p:spPr/>
        <p:txBody>
          <a:bodyPr/>
          <a:lstStyle/>
          <a:p>
            <a:pPr eaLnBrk="1" hangingPunct="1"/>
            <a:r>
              <a:rPr lang="en-US" smtClean="0">
                <a:latin typeface="Arial" charset="0"/>
              </a:rPr>
              <a:t>Principles of LCSH</a:t>
            </a:r>
          </a:p>
        </p:txBody>
      </p:sp>
      <p:sp>
        <p:nvSpPr>
          <p:cNvPr id="116738" name="Rectangle 3"/>
          <p:cNvSpPr>
            <a:spLocks noGrp="1" noChangeArrowheads="1"/>
          </p:cNvSpPr>
          <p:nvPr>
            <p:ph type="body" idx="1"/>
          </p:nvPr>
        </p:nvSpPr>
        <p:spPr/>
        <p:txBody>
          <a:bodyPr/>
          <a:lstStyle/>
          <a:p>
            <a:pPr eaLnBrk="1" hangingPunct="1"/>
            <a:r>
              <a:rPr lang="en-US" smtClean="0">
                <a:latin typeface="Arial" charset="0"/>
              </a:rPr>
              <a:t>Literary warrant</a:t>
            </a:r>
          </a:p>
          <a:p>
            <a:pPr eaLnBrk="1" hangingPunct="1"/>
            <a:r>
              <a:rPr lang="en-US" smtClean="0">
                <a:latin typeface="Arial" charset="0"/>
              </a:rPr>
              <a:t>Uniform heading</a:t>
            </a:r>
          </a:p>
          <a:p>
            <a:pPr eaLnBrk="1" hangingPunct="1"/>
            <a:r>
              <a:rPr lang="en-US" smtClean="0">
                <a:latin typeface="Arial" charset="0"/>
              </a:rPr>
              <a:t>Unique heading</a:t>
            </a:r>
          </a:p>
          <a:p>
            <a:pPr eaLnBrk="1" hangingPunct="1"/>
            <a:r>
              <a:rPr lang="en-US" smtClean="0">
                <a:latin typeface="Arial" charset="0"/>
              </a:rPr>
              <a:t>Specific entry</a:t>
            </a:r>
          </a:p>
          <a:p>
            <a:pPr eaLnBrk="1" hangingPunct="1"/>
            <a:r>
              <a:rPr lang="en-US" smtClean="0">
                <a:latin typeface="Arial" charset="0"/>
              </a:rPr>
              <a:t>Consistency</a:t>
            </a:r>
          </a:p>
          <a:p>
            <a:pPr eaLnBrk="1" hangingPunct="1"/>
            <a:r>
              <a:rPr lang="en-US" smtClean="0">
                <a:latin typeface="Arial" charset="0"/>
              </a:rPr>
              <a:t>Dynamism</a:t>
            </a:r>
          </a:p>
          <a:p>
            <a:pPr eaLnBrk="1" hangingPunct="1"/>
            <a:r>
              <a:rPr lang="en-US" smtClean="0">
                <a:latin typeface="Arial" charset="0"/>
              </a:rPr>
              <a:t>Precoordination and postcoordination </a:t>
            </a:r>
          </a:p>
        </p:txBody>
      </p:sp>
      <p:sp>
        <p:nvSpPr>
          <p:cNvPr id="1167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p:txBody>
          <a:bodyPr/>
          <a:lstStyle/>
          <a:p>
            <a:pPr eaLnBrk="1" hangingPunct="1"/>
            <a:r>
              <a:rPr lang="en-US" dirty="0" smtClean="0">
                <a:latin typeface="Arial" charset="0"/>
              </a:rPr>
              <a:t>literary warrant</a:t>
            </a:r>
          </a:p>
        </p:txBody>
      </p:sp>
      <p:sp>
        <p:nvSpPr>
          <p:cNvPr id="118786" name="Rectangle 3"/>
          <p:cNvSpPr>
            <a:spLocks noGrp="1" noChangeArrowheads="1"/>
          </p:cNvSpPr>
          <p:nvPr>
            <p:ph type="body" idx="1"/>
          </p:nvPr>
        </p:nvSpPr>
        <p:spPr>
          <a:xfrm>
            <a:off x="457200" y="1295400"/>
            <a:ext cx="8229600" cy="4830763"/>
          </a:xfrm>
        </p:spPr>
        <p:txBody>
          <a:bodyPr>
            <a:normAutofit/>
          </a:bodyPr>
          <a:lstStyle/>
          <a:p>
            <a:pPr eaLnBrk="1" hangingPunct="1"/>
            <a:r>
              <a:rPr lang="en-US" dirty="0" smtClean="0">
                <a:latin typeface="Arial" charset="0"/>
              </a:rPr>
              <a:t>Subject headings don’t organize knowledge, but items that embody that knowledge. </a:t>
            </a:r>
          </a:p>
          <a:p>
            <a:pPr eaLnBrk="1" hangingPunct="1"/>
            <a:r>
              <a:rPr lang="en-US" dirty="0" smtClean="0">
                <a:latin typeface="Arial" charset="0"/>
              </a:rPr>
              <a:t>Subject headings are created for use in cataloging and reflect the topics covered in a given collection.</a:t>
            </a:r>
          </a:p>
          <a:p>
            <a:pPr eaLnBrk="1" hangingPunct="1"/>
            <a:r>
              <a:rPr lang="en-US" dirty="0" smtClean="0">
                <a:latin typeface="Arial" charset="0"/>
              </a:rPr>
              <a:t>The terminology selected to formulate individual subject headings reflects the terminology used in current literature.</a:t>
            </a:r>
          </a:p>
        </p:txBody>
      </p:sp>
      <p:sp>
        <p:nvSpPr>
          <p:cNvPr id="1187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title"/>
          </p:nvPr>
        </p:nvSpPr>
        <p:spPr/>
        <p:txBody>
          <a:bodyPr/>
          <a:lstStyle/>
          <a:p>
            <a:pPr eaLnBrk="1" hangingPunct="1"/>
            <a:r>
              <a:rPr lang="en-US" dirty="0" smtClean="0">
                <a:latin typeface="Arial" charset="0"/>
              </a:rPr>
              <a:t>uniform heading, 1</a:t>
            </a:r>
          </a:p>
        </p:txBody>
      </p:sp>
      <p:sp>
        <p:nvSpPr>
          <p:cNvPr id="120834" name="Rectangle 3"/>
          <p:cNvSpPr>
            <a:spLocks noGrp="1" noChangeArrowheads="1"/>
          </p:cNvSpPr>
          <p:nvPr>
            <p:ph type="body" idx="1"/>
          </p:nvPr>
        </p:nvSpPr>
        <p:spPr/>
        <p:txBody>
          <a:bodyPr/>
          <a:lstStyle/>
          <a:p>
            <a:pPr eaLnBrk="1" hangingPunct="1">
              <a:lnSpc>
                <a:spcPct val="90000"/>
              </a:lnSpc>
            </a:pPr>
            <a:r>
              <a:rPr lang="en-US" dirty="0" smtClean="0">
                <a:latin typeface="Arial" charset="0"/>
              </a:rPr>
              <a:t>One heading is chosen to represent a topic. This allows materials about a topic to be retrieved together, even if they contain different terms for the topic</a:t>
            </a:r>
          </a:p>
          <a:p>
            <a:pPr eaLnBrk="1" hangingPunct="1">
              <a:lnSpc>
                <a:spcPct val="90000"/>
              </a:lnSpc>
            </a:pPr>
            <a:r>
              <a:rPr lang="en-US" dirty="0" smtClean="0">
                <a:latin typeface="Arial" charset="0"/>
              </a:rPr>
              <a:t>References to headings are made from synonyms and variant forms. Catalog users are guided from their entry vocabulary to the authorized headings.</a:t>
            </a:r>
          </a:p>
          <a:p>
            <a:pPr eaLnBrk="1" hangingPunct="1">
              <a:lnSpc>
                <a:spcPct val="90000"/>
              </a:lnSpc>
            </a:pPr>
            <a:r>
              <a:rPr lang="en-US" dirty="0" smtClean="0">
                <a:latin typeface="Arial" charset="0"/>
              </a:rPr>
              <a:t>There are few exceptions to this principle.</a:t>
            </a:r>
          </a:p>
        </p:txBody>
      </p:sp>
      <p:sp>
        <p:nvSpPr>
          <p:cNvPr id="1208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p:txBody>
          <a:bodyPr/>
          <a:lstStyle/>
          <a:p>
            <a:pPr eaLnBrk="1" hangingPunct="1"/>
            <a:r>
              <a:rPr lang="en-US" dirty="0" smtClean="0">
                <a:latin typeface="Arial" charset="0"/>
              </a:rPr>
              <a:t>uniform heading, 2</a:t>
            </a:r>
          </a:p>
        </p:txBody>
      </p:sp>
      <p:sp>
        <p:nvSpPr>
          <p:cNvPr id="122882" name="Rectangle 3"/>
          <p:cNvSpPr>
            <a:spLocks noGrp="1" noChangeArrowheads="1"/>
          </p:cNvSpPr>
          <p:nvPr>
            <p:ph type="body" idx="1"/>
          </p:nvPr>
        </p:nvSpPr>
        <p:spPr>
          <a:xfrm>
            <a:off x="457200" y="1371600"/>
            <a:ext cx="8229600" cy="5105400"/>
          </a:xfrm>
        </p:spPr>
        <p:txBody>
          <a:bodyPr/>
          <a:lstStyle/>
          <a:p>
            <a:pPr eaLnBrk="1" hangingPunct="1"/>
            <a:r>
              <a:rPr lang="en-US" dirty="0" smtClean="0">
                <a:latin typeface="Arial" charset="0"/>
              </a:rPr>
              <a:t>Choice among terms:</a:t>
            </a:r>
          </a:p>
          <a:p>
            <a:pPr lvl="1" eaLnBrk="1" hangingPunct="1"/>
            <a:r>
              <a:rPr lang="en-US" dirty="0" smtClean="0">
                <a:latin typeface="Arial" charset="0"/>
              </a:rPr>
              <a:t>based on standard, contemporary American English-language usage</a:t>
            </a:r>
          </a:p>
          <a:p>
            <a:pPr lvl="1"/>
            <a:r>
              <a:rPr lang="en-US" dirty="0" smtClean="0">
                <a:latin typeface="Arial" charset="0"/>
              </a:rPr>
              <a:t>preference given to terms in general use over technical terms or jargon where possible</a:t>
            </a:r>
          </a:p>
          <a:p>
            <a:pPr eaLnBrk="1" hangingPunct="1"/>
            <a:r>
              <a:rPr lang="en-US" dirty="0" smtClean="0">
                <a:latin typeface="Arial" charset="0"/>
              </a:rPr>
              <a:t>Vocabulary</a:t>
            </a:r>
          </a:p>
          <a:p>
            <a:pPr lvl="1" eaLnBrk="1" hangingPunct="1"/>
            <a:r>
              <a:rPr lang="en-US" dirty="0" smtClean="0">
                <a:latin typeface="Arial" charset="0"/>
              </a:rPr>
              <a:t>attempts are made to choose neutral, inclusive, or unbiased terminology, especially regarding topics that might be controversial</a:t>
            </a:r>
          </a:p>
        </p:txBody>
      </p:sp>
      <p:sp>
        <p:nvSpPr>
          <p:cNvPr id="12288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2"/>
          <p:cNvSpPr>
            <a:spLocks noGrp="1" noChangeArrowheads="1"/>
          </p:cNvSpPr>
          <p:nvPr>
            <p:ph type="title"/>
          </p:nvPr>
        </p:nvSpPr>
        <p:spPr>
          <a:xfrm>
            <a:off x="685800" y="457200"/>
            <a:ext cx="7772400" cy="914400"/>
          </a:xfrm>
        </p:spPr>
        <p:txBody>
          <a:bodyPr/>
          <a:lstStyle/>
          <a:p>
            <a:pPr eaLnBrk="1" hangingPunct="1"/>
            <a:r>
              <a:rPr lang="en-US" sz="4000" dirty="0" smtClean="0">
                <a:latin typeface="Arial" charset="0"/>
              </a:rPr>
              <a:t>unique heading</a:t>
            </a:r>
          </a:p>
        </p:txBody>
      </p:sp>
      <p:sp>
        <p:nvSpPr>
          <p:cNvPr id="124930" name="Rectangle 3"/>
          <p:cNvSpPr>
            <a:spLocks noGrp="1" noChangeArrowheads="1"/>
          </p:cNvSpPr>
          <p:nvPr>
            <p:ph type="body" idx="1"/>
          </p:nvPr>
        </p:nvSpPr>
        <p:spPr>
          <a:xfrm>
            <a:off x="533400" y="1295400"/>
            <a:ext cx="7848600" cy="5181600"/>
          </a:xfrm>
        </p:spPr>
        <p:txBody>
          <a:bodyPr>
            <a:normAutofit/>
          </a:bodyPr>
          <a:lstStyle/>
          <a:p>
            <a:pPr>
              <a:lnSpc>
                <a:spcPct val="90000"/>
              </a:lnSpc>
            </a:pPr>
            <a:r>
              <a:rPr lang="en-US" dirty="0" smtClean="0">
                <a:latin typeface="Arial" charset="0"/>
              </a:rPr>
              <a:t>Each heading in LCSH represents only one topic. If a term could represent more than one concept, either </a:t>
            </a:r>
            <a:r>
              <a:rPr lang="en-US" sz="3200" dirty="0" smtClean="0">
                <a:latin typeface="Arial" charset="0"/>
              </a:rPr>
              <a:t>it is modified:</a:t>
            </a:r>
          </a:p>
          <a:p>
            <a:pPr lvl="1">
              <a:lnSpc>
                <a:spcPct val="90000"/>
              </a:lnSpc>
              <a:buNone/>
            </a:pPr>
            <a:r>
              <a:rPr lang="en-US" sz="2400" dirty="0" smtClean="0">
                <a:latin typeface="Arial" charset="0"/>
              </a:rPr>
              <a:t>	</a:t>
            </a:r>
            <a:r>
              <a:rPr lang="en-US" dirty="0" smtClean="0">
                <a:latin typeface="Arial" charset="0"/>
              </a:rPr>
              <a:t>Venus (Planet)		Stilts</a:t>
            </a:r>
          </a:p>
          <a:p>
            <a:pPr lvl="1">
              <a:lnSpc>
                <a:spcPct val="90000"/>
              </a:lnSpc>
              <a:buNone/>
            </a:pPr>
            <a:r>
              <a:rPr lang="en-US" dirty="0" smtClean="0">
                <a:latin typeface="Arial" charset="0"/>
              </a:rPr>
              <a:t>	Venus (Roman deity)	Stilts (Birds)</a:t>
            </a:r>
          </a:p>
          <a:p>
            <a:pPr>
              <a:lnSpc>
                <a:spcPct val="90000"/>
              </a:lnSpc>
            </a:pPr>
            <a:r>
              <a:rPr lang="en-US" dirty="0" smtClean="0">
                <a:latin typeface="Arial" charset="0"/>
              </a:rPr>
              <a:t>Or, a [heading]—[subdivision] combination is created to provide context</a:t>
            </a:r>
          </a:p>
          <a:p>
            <a:pPr>
              <a:lnSpc>
                <a:spcPct val="90000"/>
              </a:lnSpc>
              <a:buNone/>
            </a:pPr>
            <a:r>
              <a:rPr lang="en-US" sz="2800" dirty="0" smtClean="0">
                <a:latin typeface="Arial" charset="0"/>
              </a:rPr>
              <a:t>		Roads $x Shoulders</a:t>
            </a:r>
          </a:p>
          <a:p>
            <a:pPr>
              <a:lnSpc>
                <a:spcPct val="90000"/>
              </a:lnSpc>
              <a:buNone/>
            </a:pPr>
            <a:r>
              <a:rPr lang="en-US" sz="2800" dirty="0" smtClean="0">
                <a:latin typeface="Arial" charset="0"/>
              </a:rPr>
              <a:t>		</a:t>
            </a:r>
            <a:r>
              <a:rPr lang="en-US" sz="2800" i="1" dirty="0" smtClean="0">
                <a:latin typeface="Arial" charset="0"/>
              </a:rPr>
              <a:t>not</a:t>
            </a:r>
            <a:r>
              <a:rPr lang="en-US" sz="2800" dirty="0" smtClean="0">
                <a:latin typeface="Arial" charset="0"/>
              </a:rPr>
              <a:t> Shoulders (Roads)</a:t>
            </a:r>
          </a:p>
          <a:p>
            <a:pPr eaLnBrk="1" hangingPunct="1">
              <a:lnSpc>
                <a:spcPct val="90000"/>
              </a:lnSpc>
            </a:pPr>
            <a:endParaRPr lang="en-US" sz="2800" dirty="0" smtClean="0">
              <a:latin typeface="Arial" charset="0"/>
            </a:endParaRPr>
          </a:p>
        </p:txBody>
      </p:sp>
      <p:sp>
        <p:nvSpPr>
          <p:cNvPr id="12493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p:txBody>
          <a:bodyPr/>
          <a:lstStyle/>
          <a:p>
            <a:pPr eaLnBrk="1" hangingPunct="1"/>
            <a:r>
              <a:rPr lang="en-US" dirty="0" smtClean="0">
                <a:latin typeface="Arial" charset="0"/>
              </a:rPr>
              <a:t>unique heading: exception</a:t>
            </a:r>
          </a:p>
        </p:txBody>
      </p:sp>
      <p:sp>
        <p:nvSpPr>
          <p:cNvPr id="126978" name="Rectangle 3"/>
          <p:cNvSpPr>
            <a:spLocks noGrp="1" noChangeArrowheads="1"/>
          </p:cNvSpPr>
          <p:nvPr>
            <p:ph type="body" idx="1"/>
          </p:nvPr>
        </p:nvSpPr>
        <p:spPr/>
        <p:txBody>
          <a:bodyPr/>
          <a:lstStyle/>
          <a:p>
            <a:pPr eaLnBrk="1" hangingPunct="1"/>
            <a:r>
              <a:rPr lang="en-US" dirty="0" smtClean="0">
                <a:latin typeface="Arial" charset="0"/>
              </a:rPr>
              <a:t>In cases where a deliberate decision is made to allow a heading to represent more than one concept, a scope note is generally provided.  For example:</a:t>
            </a:r>
          </a:p>
          <a:p>
            <a:pPr eaLnBrk="1" hangingPunct="1">
              <a:buFont typeface="Wingdings" pitchFamily="2" charset="2"/>
              <a:buNone/>
            </a:pPr>
            <a:r>
              <a:rPr lang="en-US" dirty="0" smtClean="0">
                <a:latin typeface="Arial" charset="0"/>
              </a:rPr>
              <a:t> “Letter writing”</a:t>
            </a:r>
          </a:p>
          <a:p>
            <a:pPr eaLnBrk="1" hangingPunct="1">
              <a:buFont typeface="Wingdings" pitchFamily="2" charset="2"/>
              <a:buNone/>
            </a:pPr>
            <a:r>
              <a:rPr lang="en-US" dirty="0" smtClean="0">
                <a:latin typeface="Arial" charset="0"/>
              </a:rPr>
              <a:t>	</a:t>
            </a:r>
            <a:r>
              <a:rPr lang="en-US" i="1" dirty="0" smtClean="0">
                <a:latin typeface="Arial" charset="0"/>
              </a:rPr>
              <a:t>Scope note:</a:t>
            </a:r>
            <a:r>
              <a:rPr lang="en-US" dirty="0" smtClean="0">
                <a:latin typeface="Arial" charset="0"/>
              </a:rPr>
              <a:t>  Here are entered general works and works on English letter writing.</a:t>
            </a:r>
          </a:p>
          <a:p>
            <a:pPr eaLnBrk="1" hangingPunct="1"/>
            <a:endParaRPr lang="en-US" dirty="0" smtClean="0">
              <a:latin typeface="Arial" charset="0"/>
            </a:endParaRPr>
          </a:p>
        </p:txBody>
      </p:sp>
      <p:sp>
        <p:nvSpPr>
          <p:cNvPr id="12697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a:xfrm>
            <a:off x="1150938" y="617538"/>
            <a:ext cx="7793037" cy="914400"/>
          </a:xfrm>
        </p:spPr>
        <p:txBody>
          <a:bodyPr/>
          <a:lstStyle/>
          <a:p>
            <a:pPr eaLnBrk="1" hangingPunct="1"/>
            <a:r>
              <a:rPr lang="en-US" sz="4000" dirty="0" smtClean="0">
                <a:latin typeface="Arial" charset="0"/>
              </a:rPr>
              <a:t>specific entry</a:t>
            </a:r>
          </a:p>
        </p:txBody>
      </p:sp>
      <p:sp>
        <p:nvSpPr>
          <p:cNvPr id="129026" name="Rectangle 3"/>
          <p:cNvSpPr>
            <a:spLocks noGrp="1" noChangeArrowheads="1"/>
          </p:cNvSpPr>
          <p:nvPr>
            <p:ph type="body" idx="1"/>
          </p:nvPr>
        </p:nvSpPr>
        <p:spPr>
          <a:xfrm>
            <a:off x="762000" y="1905000"/>
            <a:ext cx="8077200" cy="4191000"/>
          </a:xfrm>
        </p:spPr>
        <p:txBody>
          <a:bodyPr/>
          <a:lstStyle/>
          <a:p>
            <a:pPr eaLnBrk="1" hangingPunct="1"/>
            <a:r>
              <a:rPr lang="en-US" dirty="0" smtClean="0">
                <a:latin typeface="Arial" charset="0"/>
              </a:rPr>
              <a:t>Terms are co-extensive with subjects</a:t>
            </a:r>
          </a:p>
          <a:p>
            <a:pPr eaLnBrk="1" hangingPunct="1"/>
            <a:endParaRPr lang="en-US" dirty="0" smtClean="0">
              <a:latin typeface="Arial" charset="0"/>
            </a:endParaRPr>
          </a:p>
          <a:p>
            <a:pPr eaLnBrk="1" hangingPunct="1"/>
            <a:r>
              <a:rPr lang="en-US" dirty="0" smtClean="0">
                <a:latin typeface="Arial" charset="0"/>
              </a:rPr>
              <a:t>In other words, each subject is represented by the most precise term naming the subject, rather than a broader or generic term that encompasses it</a:t>
            </a:r>
          </a:p>
        </p:txBody>
      </p:sp>
      <p:sp>
        <p:nvSpPr>
          <p:cNvPr id="12902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3" name="Rectangle 2"/>
          <p:cNvSpPr>
            <a:spLocks noGrp="1" noChangeArrowheads="1"/>
          </p:cNvSpPr>
          <p:nvPr>
            <p:ph type="title"/>
          </p:nvPr>
        </p:nvSpPr>
        <p:spPr/>
        <p:txBody>
          <a:bodyPr/>
          <a:lstStyle/>
          <a:p>
            <a:pPr eaLnBrk="1" hangingPunct="1"/>
            <a:r>
              <a:rPr lang="en-US" dirty="0" smtClean="0">
                <a:latin typeface="Arial" charset="0"/>
              </a:rPr>
              <a:t>specific entry examples</a:t>
            </a:r>
          </a:p>
        </p:txBody>
      </p:sp>
      <p:sp>
        <p:nvSpPr>
          <p:cNvPr id="86019" name="Rectangle 3"/>
          <p:cNvSpPr>
            <a:spLocks noGrp="1" noChangeArrowheads="1"/>
          </p:cNvSpPr>
          <p:nvPr>
            <p:ph type="body" idx="1"/>
          </p:nvPr>
        </p:nvSpPr>
        <p:spPr/>
        <p:txBody>
          <a:bodyPr/>
          <a:lstStyle/>
          <a:p>
            <a:pPr eaLnBrk="1" hangingPunct="1">
              <a:buFont typeface="Wingdings" pitchFamily="2" charset="2"/>
              <a:buNone/>
            </a:pPr>
            <a:r>
              <a:rPr lang="en-US" sz="2800" dirty="0" smtClean="0">
                <a:latin typeface="Arial" charset="0"/>
              </a:rPr>
              <a:t>For a work on systems librarians, use:</a:t>
            </a:r>
          </a:p>
          <a:p>
            <a:pPr eaLnBrk="1" hangingPunct="1">
              <a:buFont typeface="Wingdings" pitchFamily="2" charset="2"/>
              <a:buNone/>
            </a:pPr>
            <a:r>
              <a:rPr lang="en-US" sz="2800" dirty="0" smtClean="0">
                <a:latin typeface="Arial" charset="0"/>
              </a:rPr>
              <a:t>	</a:t>
            </a:r>
            <a:r>
              <a:rPr lang="en-US" sz="2800" b="1" dirty="0" smtClean="0">
                <a:latin typeface="Arial" charset="0"/>
              </a:rPr>
              <a:t>Systems librarians</a:t>
            </a:r>
          </a:p>
          <a:p>
            <a:pPr eaLnBrk="1" hangingPunct="1">
              <a:buFont typeface="Wingdings" pitchFamily="2" charset="2"/>
              <a:buNone/>
            </a:pPr>
            <a:r>
              <a:rPr lang="en-US" sz="2800" dirty="0" smtClean="0">
                <a:latin typeface="Arial" charset="0"/>
              </a:rPr>
              <a:t>		</a:t>
            </a:r>
            <a:r>
              <a:rPr lang="en-US" sz="2800" i="1" dirty="0" smtClean="0">
                <a:latin typeface="Arial" charset="0"/>
              </a:rPr>
              <a:t>not</a:t>
            </a:r>
            <a:r>
              <a:rPr lang="en-US" sz="2800" dirty="0" smtClean="0">
                <a:latin typeface="Arial" charset="0"/>
              </a:rPr>
              <a:t>   Librarians</a:t>
            </a:r>
          </a:p>
          <a:p>
            <a:pPr eaLnBrk="1" hangingPunct="1">
              <a:buFont typeface="Wingdings" pitchFamily="2" charset="2"/>
              <a:buNone/>
            </a:pPr>
            <a:r>
              <a:rPr lang="en-US" sz="2800" dirty="0" smtClean="0">
                <a:latin typeface="Arial" charset="0"/>
              </a:rPr>
              <a:t>For a work on low-carbohydrate diets, use:</a:t>
            </a:r>
          </a:p>
          <a:p>
            <a:pPr eaLnBrk="1" hangingPunct="1">
              <a:buFont typeface="Wingdings" pitchFamily="2" charset="2"/>
              <a:buNone/>
            </a:pPr>
            <a:r>
              <a:rPr lang="en-US" sz="2800" dirty="0" smtClean="0">
                <a:latin typeface="Arial" charset="0"/>
              </a:rPr>
              <a:t>	</a:t>
            </a:r>
            <a:r>
              <a:rPr lang="en-US" sz="2800" b="1" dirty="0" smtClean="0">
                <a:latin typeface="Arial" charset="0"/>
              </a:rPr>
              <a:t>Low-carbohydrate diet</a:t>
            </a:r>
          </a:p>
          <a:p>
            <a:pPr eaLnBrk="1" hangingPunct="1">
              <a:buFont typeface="Wingdings" pitchFamily="2" charset="2"/>
              <a:buNone/>
            </a:pPr>
            <a:r>
              <a:rPr lang="en-US" sz="2800" dirty="0" smtClean="0">
                <a:latin typeface="Arial" charset="0"/>
              </a:rPr>
              <a:t>		</a:t>
            </a:r>
            <a:r>
              <a:rPr lang="en-US" sz="2800" i="1" dirty="0" smtClean="0">
                <a:latin typeface="Arial" charset="0"/>
              </a:rPr>
              <a:t>not</a:t>
            </a:r>
            <a:r>
              <a:rPr lang="en-US" sz="2800" dirty="0" smtClean="0">
                <a:latin typeface="Arial" charset="0"/>
              </a:rPr>
              <a:t>   Carbohydrates</a:t>
            </a:r>
          </a:p>
          <a:p>
            <a:pPr eaLnBrk="1" hangingPunct="1">
              <a:buFont typeface="Wingdings" pitchFamily="2" charset="2"/>
              <a:buNone/>
            </a:pPr>
            <a:r>
              <a:rPr lang="en-US" sz="2800" dirty="0" smtClean="0">
                <a:latin typeface="Arial" charset="0"/>
              </a:rPr>
              <a:t>		</a:t>
            </a:r>
            <a:r>
              <a:rPr lang="en-US" sz="2800" i="1" dirty="0" smtClean="0">
                <a:latin typeface="Arial" charset="0"/>
              </a:rPr>
              <a:t>not</a:t>
            </a:r>
            <a:r>
              <a:rPr lang="en-US" sz="2800" dirty="0" smtClean="0">
                <a:latin typeface="Arial" charset="0"/>
              </a:rPr>
              <a:t>   Reducing diets</a:t>
            </a:r>
          </a:p>
          <a:p>
            <a:pPr eaLnBrk="1" hangingPunct="1">
              <a:buFont typeface="Wingdings" pitchFamily="2" charset="2"/>
              <a:buNone/>
            </a:pPr>
            <a:r>
              <a:rPr lang="en-US" sz="2800" dirty="0" smtClean="0">
                <a:latin typeface="Arial" charset="0"/>
              </a:rPr>
              <a:t>		</a:t>
            </a:r>
            <a:r>
              <a:rPr lang="en-US" sz="2800" i="1" dirty="0" smtClean="0">
                <a:latin typeface="Arial" charset="0"/>
              </a:rPr>
              <a:t>not</a:t>
            </a:r>
            <a:r>
              <a:rPr lang="en-US" sz="2800" dirty="0" smtClean="0">
                <a:latin typeface="Arial" charset="0"/>
              </a:rPr>
              <a:t>   Weight loss</a:t>
            </a:r>
          </a:p>
        </p:txBody>
      </p:sp>
      <p:sp>
        <p:nvSpPr>
          <p:cNvPr id="13107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0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6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60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860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60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860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8601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860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bldLvl="3"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457200" y="274638"/>
            <a:ext cx="8228013" cy="1141412"/>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today</a:t>
            </a:r>
          </a:p>
        </p:txBody>
      </p:sp>
      <p:sp>
        <p:nvSpPr>
          <p:cNvPr id="3075" name="Rectangle 2"/>
          <p:cNvSpPr>
            <a:spLocks noGrp="1" noChangeArrowheads="1"/>
          </p:cNvSpPr>
          <p:nvPr>
            <p:ph type="body" idx="1"/>
          </p:nvPr>
        </p:nvSpPr>
        <p:spPr>
          <a:xfrm>
            <a:off x="457200" y="1600200"/>
            <a:ext cx="8228013" cy="4525963"/>
          </a:xfrm>
        </p:spPr>
        <p:txBody>
          <a:bodyPr>
            <a:normAutofit/>
          </a:bodyPr>
          <a:lstStyle/>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Definitions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Principles of headings</a:t>
            </a:r>
          </a:p>
          <a:p>
            <a:pPr eaLnBrk="1" hangingPunct="1">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mtClean="0"/>
              <a:t>Types of headings</a:t>
            </a:r>
            <a:endParaRPr lang="en-GB" dirty="0" smtClean="0"/>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p:txBody>
          <a:bodyPr/>
          <a:lstStyle/>
          <a:p>
            <a:pPr eaLnBrk="1" hangingPunct="1"/>
            <a:r>
              <a:rPr lang="en-US" dirty="0" smtClean="0">
                <a:latin typeface="Arial" charset="0"/>
              </a:rPr>
              <a:t>specific entry: exception</a:t>
            </a:r>
          </a:p>
        </p:txBody>
      </p:sp>
      <p:sp>
        <p:nvSpPr>
          <p:cNvPr id="133122" name="Rectangle 3"/>
          <p:cNvSpPr>
            <a:spLocks noGrp="1" noChangeArrowheads="1"/>
          </p:cNvSpPr>
          <p:nvPr>
            <p:ph type="body" idx="1"/>
          </p:nvPr>
        </p:nvSpPr>
        <p:spPr>
          <a:xfrm>
            <a:off x="685800" y="1981200"/>
            <a:ext cx="8001000" cy="4114800"/>
          </a:xfrm>
        </p:spPr>
        <p:txBody>
          <a:bodyPr>
            <a:normAutofit/>
          </a:bodyPr>
          <a:lstStyle/>
          <a:p>
            <a:pPr eaLnBrk="1" hangingPunct="1"/>
            <a:r>
              <a:rPr lang="en-US" dirty="0" smtClean="0">
                <a:latin typeface="Arial" charset="0"/>
              </a:rPr>
              <a:t>Some terms may be deemed too narrow, and therefore not likely to be sought by catalog users</a:t>
            </a:r>
          </a:p>
          <a:p>
            <a:pPr eaLnBrk="1" hangingPunct="1"/>
            <a:r>
              <a:rPr lang="en-US" dirty="0" smtClean="0">
                <a:latin typeface="Arial" charset="0"/>
              </a:rPr>
              <a:t>Example: “</a:t>
            </a:r>
            <a:r>
              <a:rPr lang="en-US" sz="2800" dirty="0" smtClean="0">
                <a:latin typeface="Arial" charset="0"/>
              </a:rPr>
              <a:t>Bait fishing” is an authorized heading in </a:t>
            </a:r>
            <a:r>
              <a:rPr lang="en-US" sz="2800" i="1" dirty="0" smtClean="0">
                <a:latin typeface="Arial" charset="0"/>
              </a:rPr>
              <a:t>LCSH</a:t>
            </a:r>
          </a:p>
          <a:p>
            <a:pPr eaLnBrk="1" hangingPunct="1"/>
            <a:r>
              <a:rPr lang="en-US" sz="2800" dirty="0" smtClean="0">
                <a:latin typeface="Arial" charset="0"/>
              </a:rPr>
              <a:t>“worm fishing” is a specific type of bait fishing, but the heading “bait fishing” is used to represent it.</a:t>
            </a:r>
            <a:endParaRPr lang="en-US" dirty="0" smtClean="0">
              <a:latin typeface="Arial" charset="0"/>
            </a:endParaRPr>
          </a:p>
        </p:txBody>
      </p:sp>
      <p:sp>
        <p:nvSpPr>
          <p:cNvPr id="13312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a:xfrm>
            <a:off x="457200" y="228600"/>
            <a:ext cx="8229600" cy="1036638"/>
          </a:xfrm>
        </p:spPr>
        <p:txBody>
          <a:bodyPr/>
          <a:lstStyle/>
          <a:p>
            <a:pPr eaLnBrk="1" hangingPunct="1"/>
            <a:r>
              <a:rPr lang="en-US" dirty="0" smtClean="0">
                <a:latin typeface="Arial" charset="0"/>
              </a:rPr>
              <a:t>consistency</a:t>
            </a:r>
          </a:p>
        </p:txBody>
      </p:sp>
      <p:sp>
        <p:nvSpPr>
          <p:cNvPr id="135170" name="Rectangle 3"/>
          <p:cNvSpPr>
            <a:spLocks noGrp="1" noChangeArrowheads="1"/>
          </p:cNvSpPr>
          <p:nvPr>
            <p:ph type="body" idx="1"/>
          </p:nvPr>
        </p:nvSpPr>
        <p:spPr>
          <a:xfrm>
            <a:off x="533400" y="1219200"/>
            <a:ext cx="8153400" cy="5257800"/>
          </a:xfrm>
        </p:spPr>
        <p:txBody>
          <a:bodyPr>
            <a:normAutofit/>
          </a:bodyPr>
          <a:lstStyle/>
          <a:p>
            <a:pPr eaLnBrk="1" hangingPunct="1"/>
            <a:r>
              <a:rPr lang="en-US" dirty="0" smtClean="0">
                <a:latin typeface="Arial" charset="0"/>
              </a:rPr>
              <a:t>Attempts are made to maintain consistency in form and structure among similar headings.</a:t>
            </a:r>
          </a:p>
          <a:p>
            <a:pPr eaLnBrk="1" hangingPunct="1"/>
            <a:r>
              <a:rPr lang="en-US" dirty="0" smtClean="0">
                <a:latin typeface="Arial" charset="0"/>
              </a:rPr>
              <a:t>Because LCSH was developed over the past century, it contains numerous inconsistencies in styles of headings.</a:t>
            </a:r>
          </a:p>
          <a:p>
            <a:r>
              <a:rPr lang="en-US" dirty="0" smtClean="0">
                <a:latin typeface="Arial" charset="0"/>
              </a:rPr>
              <a:t>Individual headings, unless they have been revised, reflect the prevailing philosophy in force at the time they were created.</a:t>
            </a:r>
          </a:p>
        </p:txBody>
      </p:sp>
      <p:sp>
        <p:nvSpPr>
          <p:cNvPr id="13517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title"/>
          </p:nvPr>
        </p:nvSpPr>
        <p:spPr/>
        <p:txBody>
          <a:bodyPr/>
          <a:lstStyle/>
          <a:p>
            <a:pPr eaLnBrk="1" hangingPunct="1"/>
            <a:r>
              <a:rPr lang="en-US" dirty="0" smtClean="0">
                <a:latin typeface="Arial" charset="0"/>
              </a:rPr>
              <a:t>consistency &amp; predictability</a:t>
            </a:r>
          </a:p>
        </p:txBody>
      </p:sp>
      <p:sp>
        <p:nvSpPr>
          <p:cNvPr id="137218" name="Rectangle 3"/>
          <p:cNvSpPr>
            <a:spLocks noGrp="1" noChangeArrowheads="1"/>
          </p:cNvSpPr>
          <p:nvPr>
            <p:ph type="body" idx="1"/>
          </p:nvPr>
        </p:nvSpPr>
        <p:spPr>
          <a:xfrm>
            <a:off x="457200" y="1371600"/>
            <a:ext cx="8229600" cy="4754563"/>
          </a:xfrm>
        </p:spPr>
        <p:txBody>
          <a:bodyPr>
            <a:noAutofit/>
          </a:bodyPr>
          <a:lstStyle/>
          <a:p>
            <a:pPr eaLnBrk="1" hangingPunct="1"/>
            <a:r>
              <a:rPr lang="en-US" dirty="0" smtClean="0">
                <a:latin typeface="Arial" charset="0"/>
              </a:rPr>
              <a:t>Consistency in the form and structure of headings promotes predictability for subject heading users.</a:t>
            </a:r>
          </a:p>
          <a:p>
            <a:pPr eaLnBrk="1" hangingPunct="1"/>
            <a:r>
              <a:rPr lang="en-US" dirty="0" smtClean="0">
                <a:latin typeface="Arial" charset="0"/>
              </a:rPr>
              <a:t>Predictability is enhanced when the terms chosen for a topic are those most widely used to refer to that topic.</a:t>
            </a:r>
          </a:p>
          <a:p>
            <a:pPr eaLnBrk="1" hangingPunct="1"/>
            <a:r>
              <a:rPr lang="en-US" dirty="0" smtClean="0">
                <a:latin typeface="Arial" charset="0"/>
              </a:rPr>
              <a:t>When headings are changed or new headings established, headings in bibliographic records need to be updated.</a:t>
            </a:r>
          </a:p>
        </p:txBody>
      </p:sp>
      <p:sp>
        <p:nvSpPr>
          <p:cNvPr id="13721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p:txBody>
          <a:bodyPr/>
          <a:lstStyle/>
          <a:p>
            <a:pPr eaLnBrk="1" hangingPunct="1"/>
            <a:r>
              <a:rPr lang="en-US" dirty="0" smtClean="0">
                <a:latin typeface="Arial" charset="0"/>
              </a:rPr>
              <a:t>dynamism</a:t>
            </a:r>
          </a:p>
        </p:txBody>
      </p:sp>
      <p:sp>
        <p:nvSpPr>
          <p:cNvPr id="139266" name="Rectangle 3"/>
          <p:cNvSpPr>
            <a:spLocks noGrp="1" noChangeArrowheads="1"/>
          </p:cNvSpPr>
          <p:nvPr>
            <p:ph type="body" idx="1"/>
          </p:nvPr>
        </p:nvSpPr>
        <p:spPr/>
        <p:txBody>
          <a:bodyPr/>
          <a:lstStyle/>
          <a:p>
            <a:pPr eaLnBrk="1" hangingPunct="1"/>
            <a:r>
              <a:rPr lang="en-US" dirty="0" smtClean="0">
                <a:latin typeface="Arial" charset="0"/>
              </a:rPr>
              <a:t>Changes to headings are made continuously to maintain the currency and viability of LCSH.</a:t>
            </a:r>
          </a:p>
          <a:p>
            <a:pPr eaLnBrk="1" hangingPunct="1"/>
            <a:r>
              <a:rPr lang="en-US" dirty="0" smtClean="0">
                <a:latin typeface="Arial" charset="0"/>
              </a:rPr>
              <a:t>The benefit of making a change is weighed against its impact on the authority and bibliographic databases and the resources needed to carry it out.</a:t>
            </a:r>
          </a:p>
        </p:txBody>
      </p:sp>
      <p:sp>
        <p:nvSpPr>
          <p:cNvPr id="13926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3" name="Rectangle 2"/>
          <p:cNvSpPr>
            <a:spLocks noGrp="1" noChangeArrowheads="1"/>
          </p:cNvSpPr>
          <p:nvPr>
            <p:ph type="title"/>
          </p:nvPr>
        </p:nvSpPr>
        <p:spPr/>
        <p:txBody>
          <a:bodyPr/>
          <a:lstStyle/>
          <a:p>
            <a:pPr eaLnBrk="1" hangingPunct="1"/>
            <a:r>
              <a:rPr lang="en-US" smtClean="0">
                <a:latin typeface="Arial" charset="0"/>
              </a:rPr>
              <a:t>Examples of recent changes</a:t>
            </a:r>
          </a:p>
        </p:txBody>
      </p:sp>
      <p:sp>
        <p:nvSpPr>
          <p:cNvPr id="96259" name="Rectangle 3"/>
          <p:cNvSpPr>
            <a:spLocks noGrp="1" noChangeArrowheads="1"/>
          </p:cNvSpPr>
          <p:nvPr>
            <p:ph type="body" idx="1"/>
          </p:nvPr>
        </p:nvSpPr>
        <p:spPr/>
        <p:txBody>
          <a:bodyPr/>
          <a:lstStyle/>
          <a:p>
            <a:pPr eaLnBrk="1" hangingPunct="1">
              <a:buFont typeface="Wingdings" pitchFamily="2" charset="2"/>
              <a:buNone/>
            </a:pPr>
            <a:r>
              <a:rPr lang="en-US" sz="2800" dirty="0" smtClean="0">
                <a:latin typeface="Arial" charset="0"/>
              </a:rPr>
              <a:t>“Handicapped”  </a:t>
            </a:r>
            <a:r>
              <a:rPr lang="en-US" sz="2800" dirty="0" smtClean="0">
                <a:latin typeface="Arial" charset="0"/>
                <a:sym typeface="Wingdings" pitchFamily="2" charset="2"/>
              </a:rPr>
              <a:t> </a:t>
            </a:r>
            <a:r>
              <a:rPr lang="en-US" sz="2800" dirty="0" smtClean="0">
                <a:latin typeface="Arial" charset="0"/>
              </a:rPr>
              <a:t> “People with disabilities”</a:t>
            </a:r>
          </a:p>
          <a:p>
            <a:pPr eaLnBrk="1" hangingPunct="1">
              <a:buFont typeface="Wingdings" pitchFamily="2" charset="2"/>
              <a:buNone/>
            </a:pPr>
            <a:r>
              <a:rPr lang="en-US" sz="2800" dirty="0" smtClean="0">
                <a:latin typeface="Arial" charset="0"/>
              </a:rPr>
              <a:t>“Internet (Computer network)”  </a:t>
            </a:r>
            <a:r>
              <a:rPr lang="en-US" sz="2800" dirty="0" smtClean="0">
                <a:latin typeface="Arial" charset="0"/>
                <a:sym typeface="Wingdings" pitchFamily="2" charset="2"/>
              </a:rPr>
              <a:t>  </a:t>
            </a:r>
            <a:r>
              <a:rPr lang="en-US" sz="2800" dirty="0" smtClean="0">
                <a:latin typeface="Arial" charset="0"/>
              </a:rPr>
              <a:t> “Internet”</a:t>
            </a:r>
          </a:p>
          <a:p>
            <a:pPr eaLnBrk="1" hangingPunct="1">
              <a:buFont typeface="Wingdings" pitchFamily="2" charset="2"/>
              <a:buNone/>
            </a:pPr>
            <a:r>
              <a:rPr lang="en-US" sz="2800" dirty="0" smtClean="0">
                <a:latin typeface="Arial" charset="0"/>
              </a:rPr>
              <a:t>“Machine-readable dictionaries” </a:t>
            </a:r>
            <a:r>
              <a:rPr lang="en-US" sz="2800" dirty="0" smtClean="0">
                <a:latin typeface="Arial" charset="0"/>
                <a:sym typeface="Wingdings" pitchFamily="2" charset="2"/>
              </a:rPr>
              <a:t>  “Electronic dictionaries”</a:t>
            </a:r>
          </a:p>
          <a:p>
            <a:pPr eaLnBrk="1" hangingPunct="1">
              <a:buFont typeface="Wingdings" pitchFamily="2" charset="2"/>
              <a:buNone/>
            </a:pPr>
            <a:r>
              <a:rPr lang="en-US" sz="2800" dirty="0" smtClean="0">
                <a:latin typeface="Arial" charset="0"/>
              </a:rPr>
              <a:t>“Medicine, State” </a:t>
            </a:r>
            <a:r>
              <a:rPr lang="en-US" sz="2800" smtClean="0">
                <a:latin typeface="Arial" charset="0"/>
                <a:sym typeface="Wingdings" pitchFamily="2" charset="2"/>
              </a:rPr>
              <a:t>  “</a:t>
            </a:r>
            <a:r>
              <a:rPr lang="en-US" sz="2800" smtClean="0">
                <a:latin typeface="Arial" charset="0"/>
              </a:rPr>
              <a:t>National health services”</a:t>
            </a:r>
            <a:endParaRPr lang="en-US" sz="2800" dirty="0" smtClean="0">
              <a:latin typeface="Arial" charset="0"/>
            </a:endParaRPr>
          </a:p>
        </p:txBody>
      </p:sp>
      <p:sp>
        <p:nvSpPr>
          <p:cNvPr id="14131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wipe(left)">
                                      <p:cBhvr>
                                        <p:cTn id="7" dur="500"/>
                                        <p:tgtEl>
                                          <p:spTgt spid="96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6259">
                                            <p:txEl>
                                              <p:pRg st="1" end="1"/>
                                            </p:txEl>
                                          </p:spTgt>
                                        </p:tgtEl>
                                        <p:attrNameLst>
                                          <p:attrName>style.visibility</p:attrName>
                                        </p:attrNameLst>
                                      </p:cBhvr>
                                      <p:to>
                                        <p:strVal val="visible"/>
                                      </p:to>
                                    </p:set>
                                    <p:animEffect transition="in" filter="wipe(left)">
                                      <p:cBhvr>
                                        <p:cTn id="12" dur="500"/>
                                        <p:tgtEl>
                                          <p:spTgt spid="962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6259">
                                            <p:txEl>
                                              <p:pRg st="2" end="2"/>
                                            </p:txEl>
                                          </p:spTgt>
                                        </p:tgtEl>
                                        <p:attrNameLst>
                                          <p:attrName>style.visibility</p:attrName>
                                        </p:attrNameLst>
                                      </p:cBhvr>
                                      <p:to>
                                        <p:strVal val="visible"/>
                                      </p:to>
                                    </p:set>
                                    <p:animEffect transition="in" filter="wipe(left)">
                                      <p:cBhvr>
                                        <p:cTn id="17" dur="500"/>
                                        <p:tgtEl>
                                          <p:spTgt spid="962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6259">
                                            <p:txEl>
                                              <p:pRg st="3" end="3"/>
                                            </p:txEl>
                                          </p:spTgt>
                                        </p:tgtEl>
                                        <p:attrNameLst>
                                          <p:attrName>style.visibility</p:attrName>
                                        </p:attrNameLst>
                                      </p:cBhvr>
                                      <p:to>
                                        <p:strVal val="visible"/>
                                      </p:to>
                                    </p:set>
                                    <p:animEffect transition="in" filter="wipe(left)">
                                      <p:cBhvr>
                                        <p:cTn id="22" dur="500"/>
                                        <p:tgtEl>
                                          <p:spTgt spid="962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ChangeArrowheads="1"/>
          </p:cNvSpPr>
          <p:nvPr>
            <p:ph type="title"/>
          </p:nvPr>
        </p:nvSpPr>
        <p:spPr/>
        <p:txBody>
          <a:bodyPr/>
          <a:lstStyle/>
          <a:p>
            <a:pPr eaLnBrk="1" hangingPunct="1"/>
            <a:r>
              <a:rPr lang="en-US" smtClean="0">
                <a:latin typeface="Arial" charset="0"/>
              </a:rPr>
              <a:t>Structure and syntax</a:t>
            </a:r>
          </a:p>
        </p:txBody>
      </p:sp>
      <p:sp>
        <p:nvSpPr>
          <p:cNvPr id="149506" name="Rectangle 3"/>
          <p:cNvSpPr>
            <a:spLocks noGrp="1" noChangeArrowheads="1"/>
          </p:cNvSpPr>
          <p:nvPr>
            <p:ph type="body" idx="1"/>
          </p:nvPr>
        </p:nvSpPr>
        <p:spPr/>
        <p:txBody>
          <a:bodyPr>
            <a:normAutofit/>
          </a:bodyPr>
          <a:lstStyle/>
          <a:p>
            <a:pPr eaLnBrk="1" hangingPunct="1"/>
            <a:r>
              <a:rPr lang="en-US" dirty="0" smtClean="0">
                <a:latin typeface="Arial" charset="0"/>
              </a:rPr>
              <a:t>What are the important features of the structure and syntax of LCSH?</a:t>
            </a:r>
          </a:p>
          <a:p>
            <a:pPr eaLnBrk="1" hangingPunct="1"/>
            <a:r>
              <a:rPr lang="en-US" dirty="0" smtClean="0">
                <a:latin typeface="Arial" charset="0"/>
              </a:rPr>
              <a:t>What are the different types of main headings?</a:t>
            </a:r>
          </a:p>
          <a:p>
            <a:pPr eaLnBrk="1" hangingPunct="1"/>
            <a:r>
              <a:rPr lang="en-US" dirty="0" smtClean="0">
                <a:latin typeface="Arial" charset="0"/>
              </a:rPr>
              <a:t>What are subdivisions?  What function do they serve?</a:t>
            </a:r>
          </a:p>
          <a:p>
            <a:pPr eaLnBrk="1" hangingPunct="1"/>
            <a:r>
              <a:rPr lang="en-US" dirty="0" smtClean="0">
                <a:latin typeface="Arial" charset="0"/>
              </a:rPr>
              <a:t>What are the different types of references?  What functions do they serve?</a:t>
            </a:r>
          </a:p>
        </p:txBody>
      </p:sp>
      <p:sp>
        <p:nvSpPr>
          <p:cNvPr id="14950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p:cNvSpPr>
            <a:spLocks noGrp="1" noChangeArrowheads="1"/>
          </p:cNvSpPr>
          <p:nvPr>
            <p:ph type="title"/>
          </p:nvPr>
        </p:nvSpPr>
        <p:spPr/>
        <p:txBody>
          <a:bodyPr/>
          <a:lstStyle/>
          <a:p>
            <a:pPr eaLnBrk="1" hangingPunct="1"/>
            <a:r>
              <a:rPr lang="en-US" dirty="0" smtClean="0">
                <a:latin typeface="Arial" charset="0"/>
              </a:rPr>
              <a:t>heading types</a:t>
            </a:r>
          </a:p>
        </p:txBody>
      </p:sp>
      <p:sp>
        <p:nvSpPr>
          <p:cNvPr id="151554" name="Rectangle 3"/>
          <p:cNvSpPr>
            <a:spLocks noGrp="1" noChangeArrowheads="1"/>
          </p:cNvSpPr>
          <p:nvPr>
            <p:ph type="body" idx="1"/>
          </p:nvPr>
        </p:nvSpPr>
        <p:spPr/>
        <p:txBody>
          <a:bodyPr>
            <a:normAutofit/>
          </a:bodyPr>
          <a:lstStyle/>
          <a:p>
            <a:pPr eaLnBrk="1" hangingPunct="1">
              <a:lnSpc>
                <a:spcPct val="110000"/>
              </a:lnSpc>
            </a:pPr>
            <a:r>
              <a:rPr lang="en-US" sz="2800" dirty="0" smtClean="0">
                <a:latin typeface="Arial" charset="0"/>
              </a:rPr>
              <a:t>Three general categories of headings:</a:t>
            </a:r>
          </a:p>
          <a:p>
            <a:pPr lvl="1" eaLnBrk="1" hangingPunct="1">
              <a:lnSpc>
                <a:spcPct val="110000"/>
              </a:lnSpc>
            </a:pPr>
            <a:r>
              <a:rPr lang="en-US" sz="2400" dirty="0" smtClean="0">
                <a:latin typeface="Arial" charset="0"/>
              </a:rPr>
              <a:t>Names</a:t>
            </a:r>
          </a:p>
          <a:p>
            <a:pPr lvl="1" eaLnBrk="1" hangingPunct="1">
              <a:lnSpc>
                <a:spcPct val="110000"/>
              </a:lnSpc>
            </a:pPr>
            <a:r>
              <a:rPr lang="en-US" sz="2400" dirty="0" smtClean="0">
                <a:latin typeface="Arial" charset="0"/>
              </a:rPr>
              <a:t>Topical</a:t>
            </a:r>
          </a:p>
          <a:p>
            <a:pPr lvl="1" eaLnBrk="1" hangingPunct="1">
              <a:lnSpc>
                <a:spcPct val="110000"/>
              </a:lnSpc>
            </a:pPr>
            <a:r>
              <a:rPr lang="en-US" sz="2400" dirty="0" smtClean="0">
                <a:latin typeface="Arial" charset="0"/>
              </a:rPr>
              <a:t>Form/genre</a:t>
            </a:r>
          </a:p>
          <a:p>
            <a:pPr>
              <a:lnSpc>
                <a:spcPct val="110000"/>
              </a:lnSpc>
            </a:pPr>
            <a:r>
              <a:rPr lang="en-US" dirty="0" smtClean="0">
                <a:latin typeface="Arial" charset="0"/>
              </a:rPr>
              <a:t>We have already seen name headings. As required by AARC2, for works with established authorship the main should be a name heading.  </a:t>
            </a:r>
          </a:p>
          <a:p>
            <a:pPr lvl="1" eaLnBrk="1" hangingPunct="1">
              <a:lnSpc>
                <a:spcPct val="110000"/>
              </a:lnSpc>
              <a:buNone/>
            </a:pPr>
            <a:endParaRPr lang="en-US" sz="2400" dirty="0" smtClean="0">
              <a:latin typeface="Arial" charset="0"/>
            </a:endParaRPr>
          </a:p>
        </p:txBody>
      </p:sp>
      <p:sp>
        <p:nvSpPr>
          <p:cNvPr id="15155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3</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1" name="Rectangle 2"/>
          <p:cNvSpPr>
            <a:spLocks noGrp="1" noChangeArrowheads="1"/>
          </p:cNvSpPr>
          <p:nvPr>
            <p:ph type="title"/>
          </p:nvPr>
        </p:nvSpPr>
        <p:spPr/>
        <p:txBody>
          <a:bodyPr/>
          <a:lstStyle/>
          <a:p>
            <a:pPr eaLnBrk="1" hangingPunct="1"/>
            <a:r>
              <a:rPr lang="en-US" dirty="0" smtClean="0">
                <a:latin typeface="Arial" charset="0"/>
              </a:rPr>
              <a:t>personal names</a:t>
            </a:r>
          </a:p>
        </p:txBody>
      </p:sp>
      <p:sp>
        <p:nvSpPr>
          <p:cNvPr id="118787" name="Rectangle 3"/>
          <p:cNvSpPr>
            <a:spLocks noGrp="1" noChangeArrowheads="1"/>
          </p:cNvSpPr>
          <p:nvPr>
            <p:ph type="body" idx="1"/>
          </p:nvPr>
        </p:nvSpPr>
        <p:spPr>
          <a:xfrm>
            <a:off x="457200" y="1600200"/>
            <a:ext cx="8229600" cy="4876800"/>
          </a:xfrm>
        </p:spPr>
        <p:txBody>
          <a:bodyPr>
            <a:normAutofit/>
          </a:bodyPr>
          <a:lstStyle/>
          <a:p>
            <a:pPr eaLnBrk="1" hangingPunct="1">
              <a:lnSpc>
                <a:spcPct val="110000"/>
              </a:lnSpc>
            </a:pPr>
            <a:r>
              <a:rPr lang="en-US" dirty="0" smtClean="0">
                <a:latin typeface="Arial" charset="0"/>
              </a:rPr>
              <a:t>Personal name headings are constructed according to AACR2/LCRI practice</a:t>
            </a:r>
          </a:p>
          <a:p>
            <a:pPr eaLnBrk="1" hangingPunct="1">
              <a:lnSpc>
                <a:spcPct val="110000"/>
              </a:lnSpc>
            </a:pPr>
            <a:r>
              <a:rPr lang="en-US" dirty="0" smtClean="0">
                <a:latin typeface="Arial" charset="0"/>
              </a:rPr>
              <a:t>Family names (Casper family) and royal houses and dynasties (Plantagenet, House of) are coded as personal names, but they are constructed according to subject cataloging rules</a:t>
            </a:r>
          </a:p>
        </p:txBody>
      </p:sp>
      <p:sp>
        <p:nvSpPr>
          <p:cNvPr id="16384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87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1878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89" name="Rectangle 2"/>
          <p:cNvSpPr>
            <a:spLocks noGrp="1" noChangeArrowheads="1"/>
          </p:cNvSpPr>
          <p:nvPr>
            <p:ph type="title"/>
          </p:nvPr>
        </p:nvSpPr>
        <p:spPr>
          <a:xfrm>
            <a:off x="533400" y="381000"/>
            <a:ext cx="7772400" cy="838200"/>
          </a:xfrm>
        </p:spPr>
        <p:txBody>
          <a:bodyPr/>
          <a:lstStyle/>
          <a:p>
            <a:pPr eaLnBrk="1" hangingPunct="1"/>
            <a:r>
              <a:rPr lang="en-US" sz="4000" dirty="0" smtClean="0">
                <a:latin typeface="Arial" charset="0"/>
              </a:rPr>
              <a:t>corporate names</a:t>
            </a:r>
          </a:p>
        </p:txBody>
      </p:sp>
      <p:sp>
        <p:nvSpPr>
          <p:cNvPr id="120835" name="Rectangle 3"/>
          <p:cNvSpPr>
            <a:spLocks noGrp="1" noChangeArrowheads="1"/>
          </p:cNvSpPr>
          <p:nvPr>
            <p:ph type="body" idx="1"/>
          </p:nvPr>
        </p:nvSpPr>
        <p:spPr>
          <a:xfrm>
            <a:off x="457200" y="1295400"/>
            <a:ext cx="8458200" cy="5181600"/>
          </a:xfrm>
        </p:spPr>
        <p:txBody>
          <a:bodyPr>
            <a:noAutofit/>
          </a:bodyPr>
          <a:lstStyle/>
          <a:p>
            <a:pPr eaLnBrk="1" hangingPunct="1">
              <a:lnSpc>
                <a:spcPct val="90000"/>
              </a:lnSpc>
            </a:pPr>
            <a:r>
              <a:rPr lang="en-US" dirty="0" smtClean="0">
                <a:latin typeface="Arial" charset="0"/>
              </a:rPr>
              <a:t>Generally, a corporate body is an organization or a group of persons identified by a particular name</a:t>
            </a:r>
          </a:p>
          <a:p>
            <a:pPr lvl="1" eaLnBrk="1" hangingPunct="1">
              <a:lnSpc>
                <a:spcPct val="90000"/>
              </a:lnSpc>
              <a:buFont typeface="Wingdings" pitchFamily="2" charset="2"/>
              <a:buNone/>
            </a:pPr>
            <a:r>
              <a:rPr lang="en-US" sz="3200" b="1" dirty="0" smtClean="0">
                <a:latin typeface="Arial" charset="0"/>
              </a:rPr>
              <a:t>	</a:t>
            </a:r>
            <a:r>
              <a:rPr lang="en-US" dirty="0" smtClean="0">
                <a:latin typeface="Arial" charset="0"/>
              </a:rPr>
              <a:t>Indigo Girls (Musical group)</a:t>
            </a:r>
          </a:p>
          <a:p>
            <a:pPr lvl="1" eaLnBrk="1" hangingPunct="1">
              <a:lnSpc>
                <a:spcPct val="90000"/>
              </a:lnSpc>
              <a:buFont typeface="Wingdings" pitchFamily="2" charset="2"/>
              <a:buNone/>
            </a:pPr>
            <a:r>
              <a:rPr lang="en-US" dirty="0" smtClean="0">
                <a:latin typeface="Arial" charset="0"/>
              </a:rPr>
              <a:t>	Bill &amp; Melinda Gates Foundation</a:t>
            </a:r>
          </a:p>
          <a:p>
            <a:pPr eaLnBrk="1" hangingPunct="1">
              <a:lnSpc>
                <a:spcPct val="90000"/>
              </a:lnSpc>
            </a:pPr>
            <a:r>
              <a:rPr lang="en-US" dirty="0" smtClean="0">
                <a:latin typeface="Arial" charset="0"/>
              </a:rPr>
              <a:t>Certain vessels and vehicles are considered to be corporate bodies</a:t>
            </a:r>
          </a:p>
          <a:p>
            <a:pPr lvl="1" eaLnBrk="1" hangingPunct="1">
              <a:lnSpc>
                <a:spcPct val="90000"/>
              </a:lnSpc>
              <a:buFont typeface="Wingdings" pitchFamily="2" charset="2"/>
              <a:buNone/>
            </a:pPr>
            <a:r>
              <a:rPr lang="en-US" sz="3200" b="1" dirty="0" smtClean="0">
                <a:latin typeface="Arial" charset="0"/>
              </a:rPr>
              <a:t>	</a:t>
            </a:r>
            <a:r>
              <a:rPr lang="en-US" dirty="0" smtClean="0">
                <a:latin typeface="Arial" charset="0"/>
              </a:rPr>
              <a:t>Titanic (Steamship)</a:t>
            </a:r>
          </a:p>
          <a:p>
            <a:pPr lvl="1" eaLnBrk="1" hangingPunct="1">
              <a:lnSpc>
                <a:spcPct val="90000"/>
              </a:lnSpc>
              <a:buFont typeface="Wingdings" pitchFamily="2" charset="2"/>
              <a:buNone/>
            </a:pPr>
            <a:r>
              <a:rPr lang="en-US" dirty="0" smtClean="0">
                <a:latin typeface="Arial" charset="0"/>
              </a:rPr>
              <a:t>	Apollo 13 (Spacecraft)</a:t>
            </a:r>
          </a:p>
        </p:txBody>
      </p:sp>
      <p:sp>
        <p:nvSpPr>
          <p:cNvPr id="16589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08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08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08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08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208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08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bldLvl="3"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p:txBody>
          <a:bodyPr/>
          <a:lstStyle/>
          <a:p>
            <a:pPr eaLnBrk="1" hangingPunct="1"/>
            <a:r>
              <a:rPr lang="en-US" dirty="0" smtClean="0">
                <a:latin typeface="Arial" charset="0"/>
              </a:rPr>
              <a:t>corporate names, 2</a:t>
            </a:r>
          </a:p>
        </p:txBody>
      </p:sp>
      <p:sp>
        <p:nvSpPr>
          <p:cNvPr id="167938" name="Rectangle 3"/>
          <p:cNvSpPr>
            <a:spLocks noGrp="1" noChangeArrowheads="1"/>
          </p:cNvSpPr>
          <p:nvPr>
            <p:ph type="body" idx="1"/>
          </p:nvPr>
        </p:nvSpPr>
        <p:spPr/>
        <p:txBody>
          <a:bodyPr/>
          <a:lstStyle/>
          <a:p>
            <a:pPr eaLnBrk="1" hangingPunct="1">
              <a:lnSpc>
                <a:spcPct val="90000"/>
              </a:lnSpc>
            </a:pPr>
            <a:r>
              <a:rPr lang="en-US" dirty="0" smtClean="0">
                <a:latin typeface="Arial" charset="0"/>
              </a:rPr>
              <a:t>Works about conferences and organized events can have subject headings for the name of the conference or event</a:t>
            </a:r>
          </a:p>
          <a:p>
            <a:pPr lvl="1" eaLnBrk="1" hangingPunct="1">
              <a:lnSpc>
                <a:spcPct val="90000"/>
              </a:lnSpc>
              <a:buFont typeface="Wingdings" pitchFamily="2" charset="2"/>
              <a:buNone/>
            </a:pPr>
            <a:r>
              <a:rPr lang="en-US" dirty="0" smtClean="0">
                <a:latin typeface="Arial" charset="0"/>
              </a:rPr>
              <a:t>	ALI-ABA Conference on Federal Income  	Tax Simplification</a:t>
            </a:r>
          </a:p>
          <a:p>
            <a:pPr lvl="1" eaLnBrk="1" hangingPunct="1">
              <a:lnSpc>
                <a:spcPct val="90000"/>
              </a:lnSpc>
              <a:buFont typeface="Wingdings" pitchFamily="2" charset="2"/>
              <a:buNone/>
            </a:pPr>
            <a:r>
              <a:rPr lang="en-US" dirty="0" smtClean="0">
                <a:latin typeface="Arial" charset="0"/>
              </a:rPr>
              <a:t>	Lewis and Clark Expedition (1804-1806)</a:t>
            </a:r>
          </a:p>
          <a:p>
            <a:pPr lvl="1" eaLnBrk="1" hangingPunct="1">
              <a:lnSpc>
                <a:spcPct val="90000"/>
              </a:lnSpc>
              <a:buFont typeface="Wingdings" pitchFamily="2" charset="2"/>
              <a:buNone/>
            </a:pPr>
            <a:r>
              <a:rPr lang="en-US" dirty="0" smtClean="0">
                <a:latin typeface="Arial" charset="0"/>
              </a:rPr>
              <a:t>	Miss America Pageant</a:t>
            </a:r>
          </a:p>
          <a:p>
            <a:pPr lvl="1" eaLnBrk="1" hangingPunct="1">
              <a:lnSpc>
                <a:spcPct val="90000"/>
              </a:lnSpc>
              <a:buFont typeface="Wingdings" pitchFamily="2" charset="2"/>
              <a:buNone/>
            </a:pPr>
            <a:r>
              <a:rPr lang="en-US" dirty="0" smtClean="0">
                <a:latin typeface="Arial" charset="0"/>
              </a:rPr>
              <a:t>	World Cup (Soccer)</a:t>
            </a:r>
          </a:p>
        </p:txBody>
      </p:sp>
      <p:sp>
        <p:nvSpPr>
          <p:cNvPr id="16793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Number Placeholder 5"/>
          <p:cNvSpPr>
            <a:spLocks noGrp="1"/>
          </p:cNvSpPr>
          <p:nvPr>
            <p:ph type="sldNum" sz="quarter" idx="12"/>
          </p:nvPr>
        </p:nvSpPr>
        <p:spPr>
          <a:noFill/>
        </p:spPr>
        <p:txBody>
          <a:bodyPr/>
          <a:lstStyle/>
          <a:p>
            <a:r>
              <a:rPr lang="en-US"/>
              <a:t>5</a:t>
            </a:r>
          </a:p>
        </p:txBody>
      </p:sp>
      <p:sp>
        <p:nvSpPr>
          <p:cNvPr id="75778" name="Rectangle 2"/>
          <p:cNvSpPr>
            <a:spLocks noGrp="1" noChangeArrowheads="1"/>
          </p:cNvSpPr>
          <p:nvPr>
            <p:ph type="title"/>
          </p:nvPr>
        </p:nvSpPr>
        <p:spPr/>
        <p:txBody>
          <a:bodyPr/>
          <a:lstStyle/>
          <a:p>
            <a:pPr eaLnBrk="1" hangingPunct="1"/>
            <a:r>
              <a:rPr lang="en-US" smtClean="0">
                <a:latin typeface="Arial" charset="0"/>
              </a:rPr>
              <a:t>Definitions</a:t>
            </a:r>
          </a:p>
        </p:txBody>
      </p:sp>
      <p:sp>
        <p:nvSpPr>
          <p:cNvPr id="75779" name="Rectangle 3"/>
          <p:cNvSpPr>
            <a:spLocks noGrp="1" noChangeArrowheads="1"/>
          </p:cNvSpPr>
          <p:nvPr>
            <p:ph type="body" idx="1"/>
          </p:nvPr>
        </p:nvSpPr>
        <p:spPr/>
        <p:txBody>
          <a:bodyPr/>
          <a:lstStyle/>
          <a:p>
            <a:pPr eaLnBrk="1" hangingPunct="1"/>
            <a:r>
              <a:rPr lang="en-US" dirty="0" smtClean="0">
                <a:latin typeface="Arial" charset="0"/>
              </a:rPr>
              <a:t>“subject analysis” is the part of           cataloging that deals with the conceptual analysis of an item: what is it about? </a:t>
            </a:r>
          </a:p>
          <a:p>
            <a:pPr eaLnBrk="1" hangingPunct="1"/>
            <a:r>
              <a:rPr lang="en-US" dirty="0" smtClean="0">
                <a:latin typeface="Arial" charset="0"/>
              </a:rPr>
              <a:t>“subject heading”: a term or phrase used to represent a subject.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heading construction</a:t>
            </a:r>
            <a:endParaRPr lang="en-US" dirty="0"/>
          </a:p>
        </p:txBody>
      </p:sp>
      <p:sp>
        <p:nvSpPr>
          <p:cNvPr id="3" name="Content Placeholder 2"/>
          <p:cNvSpPr>
            <a:spLocks noGrp="1"/>
          </p:cNvSpPr>
          <p:nvPr>
            <p:ph idx="1"/>
          </p:nvPr>
        </p:nvSpPr>
        <p:spPr/>
        <p:txBody>
          <a:bodyPr/>
          <a:lstStyle/>
          <a:p>
            <a:r>
              <a:rPr lang="en-US" dirty="0" smtClean="0">
                <a:latin typeface="Arial" charset="0"/>
              </a:rPr>
              <a:t>Generally, get the name heading from the authorities.loc.gov site. Create a new authority for the name, add 100 fields. </a:t>
            </a:r>
          </a:p>
          <a:p>
            <a:r>
              <a:rPr lang="en-US" dirty="0" smtClean="0">
                <a:latin typeface="Arial" charset="0"/>
              </a:rPr>
              <a:t>If you can’t find the heading, you have to construct it yourself. Follow what is written in the concise AACR2.</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name headings</a:t>
            </a:r>
            <a:endParaRPr lang="en-US" dirty="0"/>
          </a:p>
        </p:txBody>
      </p:sp>
      <p:sp>
        <p:nvSpPr>
          <p:cNvPr id="3" name="Content Placeholder 2"/>
          <p:cNvSpPr>
            <a:spLocks noGrp="1"/>
          </p:cNvSpPr>
          <p:nvPr>
            <p:ph idx="1"/>
          </p:nvPr>
        </p:nvSpPr>
        <p:spPr/>
        <p:txBody>
          <a:bodyPr/>
          <a:lstStyle/>
          <a:p>
            <a:pPr>
              <a:lnSpc>
                <a:spcPct val="110000"/>
              </a:lnSpc>
            </a:pPr>
            <a:r>
              <a:rPr lang="en-US" dirty="0" smtClean="0">
                <a:latin typeface="Arial" charset="0"/>
              </a:rPr>
              <a:t>Topics are identified by terms or phrases that represent what the material covers</a:t>
            </a:r>
          </a:p>
          <a:p>
            <a:pPr>
              <a:lnSpc>
                <a:spcPct val="110000"/>
              </a:lnSpc>
            </a:pPr>
            <a:r>
              <a:rPr lang="en-US" dirty="0" smtClean="0">
                <a:latin typeface="Arial" charset="0"/>
              </a:rPr>
              <a:t>Headings can also reflect the form of the material.</a:t>
            </a:r>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rmAutofit/>
          </a:bodyPr>
          <a:lstStyle/>
          <a:p>
            <a:r>
              <a:rPr lang="en-US" dirty="0" smtClean="0"/>
              <a:t>personal </a:t>
            </a:r>
            <a:r>
              <a:rPr lang="en-US" dirty="0" smtClean="0"/>
              <a:t>names additional </a:t>
            </a:r>
            <a:r>
              <a:rPr lang="en-US" dirty="0" smtClean="0"/>
              <a:t>headings</a:t>
            </a:r>
            <a:endParaRPr lang="en-US" dirty="0"/>
          </a:p>
        </p:txBody>
      </p:sp>
      <p:sp>
        <p:nvSpPr>
          <p:cNvPr id="3" name="Content Placeholder 2"/>
          <p:cNvSpPr>
            <a:spLocks noGrp="1"/>
          </p:cNvSpPr>
          <p:nvPr>
            <p:ph idx="1"/>
          </p:nvPr>
        </p:nvSpPr>
        <p:spPr/>
        <p:txBody>
          <a:bodyPr>
            <a:normAutofit/>
          </a:bodyPr>
          <a:lstStyle/>
          <a:p>
            <a:r>
              <a:rPr lang="en-US" sz="3600" dirty="0" smtClean="0">
                <a:latin typeface="Arial" charset="0"/>
              </a:rPr>
              <a:t>Name headings may also be used as additional headings</a:t>
            </a:r>
          </a:p>
          <a:p>
            <a:r>
              <a:rPr lang="en-US" sz="3600" dirty="0" smtClean="0">
                <a:latin typeface="Arial" charset="0"/>
              </a:rPr>
              <a:t>A biography will have a subject heading for the </a:t>
            </a:r>
            <a:r>
              <a:rPr lang="en-US" sz="3600" dirty="0" err="1" smtClean="0">
                <a:latin typeface="Arial" charset="0"/>
              </a:rPr>
              <a:t>biographee</a:t>
            </a:r>
            <a:r>
              <a:rPr lang="en-US" sz="3600" dirty="0" smtClean="0">
                <a:latin typeface="Arial" charset="0"/>
              </a:rPr>
              <a:t>: </a:t>
            </a:r>
          </a:p>
          <a:p>
            <a:pPr lvl="1">
              <a:buNone/>
            </a:pPr>
            <a:r>
              <a:rPr lang="en-US" sz="3600" dirty="0" smtClean="0">
                <a:latin typeface="Arial" charset="0"/>
              </a:rPr>
              <a:t>	</a:t>
            </a:r>
            <a:r>
              <a:rPr lang="en-US" sz="3600" dirty="0" err="1" smtClean="0">
                <a:latin typeface="Arial" charset="0"/>
              </a:rPr>
              <a:t>Bront</a:t>
            </a:r>
            <a:r>
              <a:rPr lang="en-US" sz="3600" dirty="0" err="1" smtClean="0">
                <a:latin typeface="Arial" charset="0"/>
                <a:cs typeface="Arial" charset="0"/>
              </a:rPr>
              <a:t>ë</a:t>
            </a:r>
            <a:r>
              <a:rPr lang="en-US" sz="3600" dirty="0" smtClean="0">
                <a:latin typeface="Arial" charset="0"/>
              </a:rPr>
              <a:t>, Charlotte, 1816-1855</a:t>
            </a:r>
            <a:endParaRPr lang="en-US" sz="3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ChangeArrowheads="1"/>
          </p:cNvSpPr>
          <p:nvPr>
            <p:ph type="title"/>
          </p:nvPr>
        </p:nvSpPr>
        <p:spPr/>
        <p:txBody>
          <a:bodyPr/>
          <a:lstStyle/>
          <a:p>
            <a:pPr eaLnBrk="1" hangingPunct="1"/>
            <a:r>
              <a:rPr lang="en-US" dirty="0" smtClean="0">
                <a:latin typeface="Arial" charset="0"/>
              </a:rPr>
              <a:t>topical headings</a:t>
            </a:r>
          </a:p>
        </p:txBody>
      </p:sp>
      <p:sp>
        <p:nvSpPr>
          <p:cNvPr id="161794" name="Rectangle 3"/>
          <p:cNvSpPr>
            <a:spLocks noGrp="1" noChangeArrowheads="1"/>
          </p:cNvSpPr>
          <p:nvPr>
            <p:ph type="body" idx="1"/>
          </p:nvPr>
        </p:nvSpPr>
        <p:spPr/>
        <p:txBody>
          <a:bodyPr>
            <a:normAutofit/>
          </a:bodyPr>
          <a:lstStyle/>
          <a:p>
            <a:r>
              <a:rPr lang="en-US" dirty="0" smtClean="0">
                <a:latin typeface="Arial" charset="0"/>
              </a:rPr>
              <a:t>If the work being cataloged is about a person or a place or a corporate entity, then a name heading is appropriate.</a:t>
            </a:r>
          </a:p>
          <a:p>
            <a:r>
              <a:rPr lang="en-US" dirty="0" smtClean="0">
                <a:latin typeface="Arial" charset="0"/>
              </a:rPr>
              <a:t>Such a name heading will be an additional heading.</a:t>
            </a:r>
          </a:p>
        </p:txBody>
      </p:sp>
      <p:sp>
        <p:nvSpPr>
          <p:cNvPr id="16179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p:cNvSpPr>
            <a:spLocks noGrp="1" noChangeArrowheads="1"/>
          </p:cNvSpPr>
          <p:nvPr>
            <p:ph type="title"/>
          </p:nvPr>
        </p:nvSpPr>
        <p:spPr/>
        <p:txBody>
          <a:bodyPr/>
          <a:lstStyle/>
          <a:p>
            <a:pPr eaLnBrk="1" hangingPunct="1"/>
            <a:r>
              <a:rPr lang="en-US" dirty="0" smtClean="0">
                <a:latin typeface="Arial" charset="0"/>
              </a:rPr>
              <a:t>topical headings, 2</a:t>
            </a:r>
          </a:p>
        </p:txBody>
      </p:sp>
      <p:sp>
        <p:nvSpPr>
          <p:cNvPr id="153602"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dirty="0" smtClean="0">
                <a:latin typeface="Arial" charset="0"/>
              </a:rPr>
              <a:t>A topical heading represents a discrete, identifiable concept.  These can be:</a:t>
            </a:r>
          </a:p>
          <a:p>
            <a:pPr eaLnBrk="1" hangingPunct="1">
              <a:lnSpc>
                <a:spcPct val="90000"/>
              </a:lnSpc>
            </a:pPr>
            <a:r>
              <a:rPr lang="en-US" dirty="0" smtClean="0">
                <a:latin typeface="Arial" charset="0"/>
              </a:rPr>
              <a:t>things  		</a:t>
            </a:r>
          </a:p>
          <a:p>
            <a:pPr lvl="1" eaLnBrk="1" hangingPunct="1">
              <a:lnSpc>
                <a:spcPct val="90000"/>
              </a:lnSpc>
              <a:buFont typeface="Wingdings" pitchFamily="2" charset="2"/>
              <a:buNone/>
            </a:pPr>
            <a:r>
              <a:rPr lang="en-US" dirty="0" smtClean="0">
                <a:latin typeface="Arial" charset="0"/>
              </a:rPr>
              <a:t>	</a:t>
            </a:r>
            <a:r>
              <a:rPr lang="en-US" dirty="0" err="1" smtClean="0">
                <a:latin typeface="Arial" charset="0"/>
              </a:rPr>
              <a:t>Kachina</a:t>
            </a:r>
            <a:r>
              <a:rPr lang="en-US" dirty="0" smtClean="0">
                <a:latin typeface="Arial" charset="0"/>
              </a:rPr>
              <a:t> dolls</a:t>
            </a:r>
          </a:p>
          <a:p>
            <a:pPr eaLnBrk="1" hangingPunct="1">
              <a:lnSpc>
                <a:spcPct val="90000"/>
              </a:lnSpc>
            </a:pPr>
            <a:r>
              <a:rPr lang="en-US" dirty="0" smtClean="0">
                <a:latin typeface="Arial" charset="0"/>
              </a:rPr>
              <a:t>concepts 	</a:t>
            </a:r>
          </a:p>
          <a:p>
            <a:pPr lvl="1" eaLnBrk="1" hangingPunct="1">
              <a:lnSpc>
                <a:spcPct val="90000"/>
              </a:lnSpc>
              <a:buFont typeface="Wingdings" pitchFamily="2" charset="2"/>
              <a:buNone/>
            </a:pPr>
            <a:r>
              <a:rPr lang="en-US" dirty="0" smtClean="0">
                <a:latin typeface="Arial" charset="0"/>
              </a:rPr>
              <a:t>	Gifts, Spiritual</a:t>
            </a:r>
          </a:p>
          <a:p>
            <a:pPr eaLnBrk="1" hangingPunct="1">
              <a:lnSpc>
                <a:spcPct val="90000"/>
              </a:lnSpc>
            </a:pPr>
            <a:r>
              <a:rPr lang="en-US" dirty="0" smtClean="0">
                <a:latin typeface="Arial" charset="0"/>
              </a:rPr>
              <a:t>philosophies  	</a:t>
            </a:r>
          </a:p>
          <a:p>
            <a:pPr lvl="1" eaLnBrk="1" hangingPunct="1">
              <a:lnSpc>
                <a:spcPct val="90000"/>
              </a:lnSpc>
              <a:buFont typeface="Wingdings" pitchFamily="2" charset="2"/>
              <a:buNone/>
            </a:pPr>
            <a:r>
              <a:rPr lang="en-US" dirty="0" smtClean="0">
                <a:latin typeface="Arial" charset="0"/>
              </a:rPr>
              <a:t>	Determinism (Philosophy)</a:t>
            </a:r>
          </a:p>
        </p:txBody>
      </p:sp>
      <p:sp>
        <p:nvSpPr>
          <p:cNvPr id="153603"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685800" y="457200"/>
            <a:ext cx="7793037" cy="914400"/>
          </a:xfrm>
        </p:spPr>
        <p:txBody>
          <a:bodyPr/>
          <a:lstStyle/>
          <a:p>
            <a:pPr eaLnBrk="1" hangingPunct="1"/>
            <a:r>
              <a:rPr lang="en-US" sz="4000" dirty="0" smtClean="0">
                <a:latin typeface="Arial" charset="0"/>
              </a:rPr>
              <a:t>topical headings, 3</a:t>
            </a:r>
          </a:p>
        </p:txBody>
      </p:sp>
      <p:sp>
        <p:nvSpPr>
          <p:cNvPr id="155650" name="Rectangle 3"/>
          <p:cNvSpPr>
            <a:spLocks noGrp="1" noChangeArrowheads="1"/>
          </p:cNvSpPr>
          <p:nvPr>
            <p:ph type="body" idx="1"/>
          </p:nvPr>
        </p:nvSpPr>
        <p:spPr>
          <a:xfrm>
            <a:off x="838200" y="1524000"/>
            <a:ext cx="7772400" cy="4572000"/>
          </a:xfrm>
        </p:spPr>
        <p:txBody>
          <a:bodyPr>
            <a:noAutofit/>
          </a:bodyPr>
          <a:lstStyle/>
          <a:p>
            <a:pPr eaLnBrk="1" hangingPunct="1">
              <a:lnSpc>
                <a:spcPct val="90000"/>
              </a:lnSpc>
            </a:pPr>
            <a:r>
              <a:rPr lang="en-US" dirty="0" smtClean="0">
                <a:latin typeface="Arial" charset="0"/>
              </a:rPr>
              <a:t>disciplines	</a:t>
            </a:r>
            <a:r>
              <a:rPr lang="en-US" sz="2800" dirty="0" smtClean="0">
                <a:latin typeface="Arial" charset="0"/>
              </a:rPr>
              <a:t>		</a:t>
            </a:r>
          </a:p>
          <a:p>
            <a:pPr lvl="1" eaLnBrk="1" hangingPunct="1">
              <a:lnSpc>
                <a:spcPct val="90000"/>
              </a:lnSpc>
              <a:buFont typeface="Wingdings" pitchFamily="2" charset="2"/>
              <a:buNone/>
            </a:pPr>
            <a:r>
              <a:rPr lang="en-US" dirty="0" smtClean="0">
                <a:latin typeface="Arial" charset="0"/>
              </a:rPr>
              <a:t>	Nuclear physics</a:t>
            </a:r>
          </a:p>
          <a:p>
            <a:pPr eaLnBrk="1" hangingPunct="1">
              <a:lnSpc>
                <a:spcPct val="90000"/>
              </a:lnSpc>
            </a:pPr>
            <a:r>
              <a:rPr lang="en-US" dirty="0" smtClean="0">
                <a:latin typeface="Arial" charset="0"/>
              </a:rPr>
              <a:t>activities and processes  </a:t>
            </a:r>
            <a:r>
              <a:rPr lang="en-US" sz="2800" dirty="0" smtClean="0">
                <a:latin typeface="Arial" charset="0"/>
              </a:rPr>
              <a:t>	</a:t>
            </a:r>
          </a:p>
          <a:p>
            <a:pPr lvl="1" eaLnBrk="1" hangingPunct="1">
              <a:lnSpc>
                <a:spcPct val="90000"/>
              </a:lnSpc>
              <a:buFont typeface="Wingdings" pitchFamily="2" charset="2"/>
              <a:buNone/>
            </a:pPr>
            <a:r>
              <a:rPr lang="en-US" dirty="0" smtClean="0">
                <a:latin typeface="Arial" charset="0"/>
              </a:rPr>
              <a:t>	Skydiving</a:t>
            </a:r>
          </a:p>
          <a:p>
            <a:pPr eaLnBrk="1" hangingPunct="1">
              <a:lnSpc>
                <a:spcPct val="90000"/>
              </a:lnSpc>
            </a:pPr>
            <a:r>
              <a:rPr lang="en-US" dirty="0" smtClean="0">
                <a:latin typeface="Arial" charset="0"/>
              </a:rPr>
              <a:t>organisms</a:t>
            </a:r>
          </a:p>
          <a:p>
            <a:pPr lvl="1" eaLnBrk="1" hangingPunct="1">
              <a:lnSpc>
                <a:spcPct val="90000"/>
              </a:lnSpc>
              <a:buFont typeface="Wingdings" pitchFamily="2" charset="2"/>
              <a:buNone/>
            </a:pPr>
            <a:r>
              <a:rPr lang="en-US" dirty="0" smtClean="0">
                <a:latin typeface="Arial" charset="0"/>
              </a:rPr>
              <a:t>	Lizards</a:t>
            </a:r>
          </a:p>
          <a:p>
            <a:pPr lvl="1" eaLnBrk="1" hangingPunct="1">
              <a:lnSpc>
                <a:spcPct val="90000"/>
              </a:lnSpc>
              <a:buFont typeface="Wingdings" pitchFamily="2" charset="2"/>
              <a:buNone/>
            </a:pPr>
            <a:r>
              <a:rPr lang="en-US" dirty="0" smtClean="0">
                <a:latin typeface="Arial" charset="0"/>
              </a:rPr>
              <a:t>	Escherichia coli</a:t>
            </a:r>
          </a:p>
        </p:txBody>
      </p:sp>
      <p:sp>
        <p:nvSpPr>
          <p:cNvPr id="155651"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Grp="1" noChangeArrowheads="1"/>
          </p:cNvSpPr>
          <p:nvPr>
            <p:ph type="title"/>
          </p:nvPr>
        </p:nvSpPr>
        <p:spPr/>
        <p:txBody>
          <a:bodyPr/>
          <a:lstStyle/>
          <a:p>
            <a:pPr eaLnBrk="1" hangingPunct="1"/>
            <a:r>
              <a:rPr lang="en-US" dirty="0" smtClean="0">
                <a:latin typeface="Arial" charset="0"/>
              </a:rPr>
              <a:t>topical headings, 4</a:t>
            </a:r>
          </a:p>
        </p:txBody>
      </p:sp>
      <p:sp>
        <p:nvSpPr>
          <p:cNvPr id="157698" name="Rectangle 3"/>
          <p:cNvSpPr>
            <a:spLocks noGrp="1" noChangeArrowheads="1"/>
          </p:cNvSpPr>
          <p:nvPr>
            <p:ph type="body" idx="1"/>
          </p:nvPr>
        </p:nvSpPr>
        <p:spPr>
          <a:xfrm>
            <a:off x="457200" y="1143000"/>
            <a:ext cx="7772400" cy="5486400"/>
          </a:xfrm>
        </p:spPr>
        <p:txBody>
          <a:bodyPr>
            <a:noAutofit/>
          </a:bodyPr>
          <a:lstStyle/>
          <a:p>
            <a:pPr>
              <a:lnSpc>
                <a:spcPct val="90000"/>
              </a:lnSpc>
            </a:pPr>
            <a:r>
              <a:rPr lang="en-US" sz="3600" dirty="0" smtClean="0">
                <a:latin typeface="Arial" charset="0"/>
              </a:rPr>
              <a:t>some types of events</a:t>
            </a:r>
          </a:p>
          <a:p>
            <a:pPr lvl="1">
              <a:lnSpc>
                <a:spcPct val="90000"/>
              </a:lnSpc>
              <a:buNone/>
            </a:pPr>
            <a:r>
              <a:rPr lang="en-US" sz="3200" dirty="0" smtClean="0">
                <a:latin typeface="Arial" charset="0"/>
              </a:rPr>
              <a:t>	Hurricane Andrew, 1992</a:t>
            </a:r>
          </a:p>
          <a:p>
            <a:pPr lvl="1">
              <a:lnSpc>
                <a:spcPct val="90000"/>
              </a:lnSpc>
              <a:buNone/>
            </a:pPr>
            <a:r>
              <a:rPr lang="en-US" sz="3200" dirty="0" smtClean="0">
                <a:latin typeface="Arial" charset="0"/>
              </a:rPr>
              <a:t>	Great Fire, </a:t>
            </a:r>
            <a:r>
              <a:rPr lang="en-US" dirty="0" smtClean="0">
                <a:latin typeface="Arial" charset="0"/>
              </a:rPr>
              <a:t>Chicago</a:t>
            </a:r>
            <a:r>
              <a:rPr lang="en-US" sz="3200" dirty="0" smtClean="0">
                <a:latin typeface="Arial" charset="0"/>
              </a:rPr>
              <a:t>, Ill., 1871	</a:t>
            </a:r>
          </a:p>
          <a:p>
            <a:pPr>
              <a:lnSpc>
                <a:spcPct val="80000"/>
              </a:lnSpc>
            </a:pPr>
            <a:r>
              <a:rPr lang="en-US" sz="3600" dirty="0" smtClean="0">
                <a:latin typeface="Arial" charset="0"/>
              </a:rPr>
              <a:t>classes of people	</a:t>
            </a:r>
          </a:p>
          <a:p>
            <a:pPr lvl="1">
              <a:lnSpc>
                <a:spcPct val="80000"/>
              </a:lnSpc>
              <a:buNone/>
            </a:pPr>
            <a:r>
              <a:rPr lang="en-US" sz="3600" dirty="0" smtClean="0">
                <a:latin typeface="Arial" charset="0"/>
              </a:rPr>
              <a:t>	“</a:t>
            </a:r>
            <a:r>
              <a:rPr lang="en-US" sz="3200" dirty="0" smtClean="0">
                <a:latin typeface="Arial" charset="0"/>
              </a:rPr>
              <a:t>Dentists”</a:t>
            </a:r>
          </a:p>
          <a:p>
            <a:pPr>
              <a:lnSpc>
                <a:spcPct val="80000"/>
              </a:lnSpc>
            </a:pPr>
            <a:r>
              <a:rPr lang="en-US" sz="3600" dirty="0" smtClean="0">
                <a:latin typeface="Arial" charset="0"/>
              </a:rPr>
              <a:t>ethnic groups		</a:t>
            </a:r>
          </a:p>
          <a:p>
            <a:pPr lvl="1">
              <a:lnSpc>
                <a:spcPct val="80000"/>
              </a:lnSpc>
              <a:buNone/>
            </a:pPr>
            <a:r>
              <a:rPr lang="en-US" sz="3600" dirty="0" smtClean="0">
                <a:latin typeface="Arial" charset="0"/>
              </a:rPr>
              <a:t>	“</a:t>
            </a:r>
            <a:r>
              <a:rPr lang="en-US" sz="3200" dirty="0" smtClean="0">
                <a:latin typeface="Arial" charset="0"/>
              </a:rPr>
              <a:t>Kurds”</a:t>
            </a:r>
          </a:p>
        </p:txBody>
      </p:sp>
      <p:sp>
        <p:nvSpPr>
          <p:cNvPr id="157699"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topical headings, 5</a:t>
            </a:r>
            <a:endParaRPr lang="en-US" dirty="0"/>
          </a:p>
        </p:txBody>
      </p:sp>
      <p:sp>
        <p:nvSpPr>
          <p:cNvPr id="3" name="Content Placeholder 2"/>
          <p:cNvSpPr>
            <a:spLocks noGrp="1"/>
          </p:cNvSpPr>
          <p:nvPr>
            <p:ph idx="1"/>
          </p:nvPr>
        </p:nvSpPr>
        <p:spPr/>
        <p:txBody>
          <a:bodyPr/>
          <a:lstStyle/>
          <a:p>
            <a:r>
              <a:rPr lang="en-US" sz="3600" dirty="0" smtClean="0">
                <a:latin typeface="Arial" charset="0"/>
              </a:rPr>
              <a:t>names of individual animals</a:t>
            </a:r>
          </a:p>
          <a:p>
            <a:pPr lvl="1">
              <a:buNone/>
            </a:pPr>
            <a:r>
              <a:rPr lang="en-US" sz="3200" dirty="0" smtClean="0">
                <a:latin typeface="Arial" charset="0"/>
              </a:rPr>
              <a:t>	“</a:t>
            </a:r>
            <a:r>
              <a:rPr lang="en-US" dirty="0" smtClean="0">
                <a:latin typeface="Arial" charset="0"/>
              </a:rPr>
              <a:t>Jumbo (Elephant)”</a:t>
            </a:r>
          </a:p>
          <a:p>
            <a:r>
              <a:rPr lang="en-US" sz="3600" dirty="0" smtClean="0">
                <a:latin typeface="Arial" charset="0"/>
              </a:rPr>
              <a:t>legendary and fictitious characters, places, and organizations</a:t>
            </a:r>
          </a:p>
          <a:p>
            <a:pPr lvl="1">
              <a:buNone/>
            </a:pPr>
            <a:r>
              <a:rPr lang="en-US" dirty="0" smtClean="0">
                <a:latin typeface="Arial" charset="0"/>
              </a:rPr>
              <a:t>	“Holmes, Sherlock (Fictitious character)”	</a:t>
            </a:r>
          </a:p>
          <a:p>
            <a:pPr lvl="1">
              <a:buNone/>
            </a:pPr>
            <a:r>
              <a:rPr lang="en-US" dirty="0" smtClean="0">
                <a:latin typeface="Arial" charset="0"/>
              </a:rPr>
              <a:t>	“Shangri-La (Imaginary place)”</a:t>
            </a:r>
          </a:p>
          <a:p>
            <a:pPr lvl="1">
              <a:buNone/>
            </a:pPr>
            <a:r>
              <a:rPr lang="en-US" dirty="0" smtClean="0">
                <a:latin typeface="Arial" charset="0"/>
              </a:rPr>
              <a:t>  “ Monsters, Inc. (Imaginary organization)”	</a:t>
            </a:r>
          </a:p>
          <a:p>
            <a:endParaRPr lang="en-US" dirty="0" smtClean="0">
              <a:latin typeface="Arial" charset="0"/>
            </a:endParaRP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2"/>
          <p:cNvSpPr>
            <a:spLocks noGrp="1" noChangeArrowheads="1"/>
          </p:cNvSpPr>
          <p:nvPr>
            <p:ph type="title"/>
          </p:nvPr>
        </p:nvSpPr>
        <p:spPr>
          <a:xfrm>
            <a:off x="304800" y="617538"/>
            <a:ext cx="8639175" cy="914400"/>
          </a:xfrm>
        </p:spPr>
        <p:txBody>
          <a:bodyPr/>
          <a:lstStyle/>
          <a:p>
            <a:pPr eaLnBrk="1" hangingPunct="1"/>
            <a:r>
              <a:rPr lang="en-US" sz="4000" dirty="0" smtClean="0">
                <a:latin typeface="Arial" charset="0"/>
              </a:rPr>
              <a:t>form / genre</a:t>
            </a:r>
          </a:p>
        </p:txBody>
      </p:sp>
      <p:sp>
        <p:nvSpPr>
          <p:cNvPr id="159746" name="Rectangle 3"/>
          <p:cNvSpPr>
            <a:spLocks noGrp="1" noChangeArrowheads="1"/>
          </p:cNvSpPr>
          <p:nvPr>
            <p:ph type="body" idx="1"/>
          </p:nvPr>
        </p:nvSpPr>
        <p:spPr>
          <a:xfrm>
            <a:off x="533400" y="1600200"/>
            <a:ext cx="7772400" cy="4724400"/>
          </a:xfrm>
        </p:spPr>
        <p:txBody>
          <a:bodyPr/>
          <a:lstStyle/>
          <a:p>
            <a:pPr eaLnBrk="1" hangingPunct="1">
              <a:buFont typeface="Wingdings" pitchFamily="2" charset="2"/>
              <a:buNone/>
            </a:pPr>
            <a:r>
              <a:rPr lang="en-US" sz="2800" dirty="0" smtClean="0">
                <a:latin typeface="Arial" charset="0"/>
              </a:rPr>
              <a:t>Form / Genre headings indicate what a work is, rather than what it is about.</a:t>
            </a:r>
          </a:p>
          <a:p>
            <a:pPr eaLnBrk="1" hangingPunct="1">
              <a:buFont typeface="Wingdings" pitchFamily="2" charset="2"/>
              <a:buNone/>
            </a:pPr>
            <a:r>
              <a:rPr lang="en-US" sz="2800" dirty="0" smtClean="0">
                <a:latin typeface="Arial" charset="0"/>
              </a:rPr>
              <a:t>These headings can:</a:t>
            </a:r>
          </a:p>
          <a:p>
            <a:pPr eaLnBrk="1" hangingPunct="1"/>
            <a:r>
              <a:rPr lang="en-US" sz="2800" dirty="0" smtClean="0">
                <a:latin typeface="Arial" charset="0"/>
              </a:rPr>
              <a:t>identify a form</a:t>
            </a:r>
          </a:p>
          <a:p>
            <a:pPr lvl="1" eaLnBrk="1" hangingPunct="1">
              <a:buFont typeface="Wingdings" pitchFamily="2" charset="2"/>
              <a:buNone/>
            </a:pPr>
            <a:r>
              <a:rPr lang="en-US" sz="2400" dirty="0" smtClean="0">
                <a:latin typeface="Arial" charset="0"/>
              </a:rPr>
              <a:t>	Artists’ books</a:t>
            </a:r>
          </a:p>
          <a:p>
            <a:pPr lvl="1" eaLnBrk="1" hangingPunct="1">
              <a:buFont typeface="Wingdings" pitchFamily="2" charset="2"/>
              <a:buNone/>
            </a:pPr>
            <a:r>
              <a:rPr lang="en-US" sz="2400" dirty="0" smtClean="0">
                <a:latin typeface="Arial" charset="0"/>
              </a:rPr>
              <a:t>	Nigerian drama</a:t>
            </a:r>
          </a:p>
          <a:p>
            <a:pPr lvl="1" eaLnBrk="1" hangingPunct="1">
              <a:buFont typeface="Wingdings" pitchFamily="2" charset="2"/>
              <a:buNone/>
            </a:pPr>
            <a:r>
              <a:rPr lang="en-US" sz="2400" dirty="0" smtClean="0">
                <a:latin typeface="Arial" charset="0"/>
              </a:rPr>
              <a:t>	Silent films</a:t>
            </a:r>
          </a:p>
          <a:p>
            <a:pPr eaLnBrk="1" hangingPunct="1"/>
            <a:r>
              <a:rPr lang="en-US" sz="2800" dirty="0" smtClean="0">
                <a:latin typeface="Arial" charset="0"/>
              </a:rPr>
              <a:t>represent a style or mood</a:t>
            </a:r>
          </a:p>
          <a:p>
            <a:pPr lvl="1" eaLnBrk="1" hangingPunct="1">
              <a:buFont typeface="Wingdings" pitchFamily="2" charset="2"/>
              <a:buNone/>
            </a:pPr>
            <a:r>
              <a:rPr lang="en-US" sz="2400" dirty="0" smtClean="0">
                <a:latin typeface="Arial" charset="0"/>
              </a:rPr>
              <a:t>	Detective and mystery stories</a:t>
            </a:r>
          </a:p>
          <a:p>
            <a:pPr lvl="1" eaLnBrk="1" hangingPunct="1">
              <a:buFont typeface="Wingdings" pitchFamily="2" charset="2"/>
              <a:buNone/>
            </a:pPr>
            <a:r>
              <a:rPr lang="en-US" sz="2400" dirty="0" smtClean="0">
                <a:latin typeface="Arial" charset="0"/>
              </a:rPr>
              <a:t>	Film noir</a:t>
            </a:r>
          </a:p>
        </p:txBody>
      </p:sp>
      <p:sp>
        <p:nvSpPr>
          <p:cNvPr id="15974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p:txBody>
          <a:bodyPr/>
          <a:lstStyle/>
          <a:p>
            <a:pPr eaLnBrk="1" hangingPunct="1"/>
            <a:r>
              <a:rPr lang="en-US" dirty="0" smtClean="0">
                <a:latin typeface="Arial" charset="0"/>
              </a:rPr>
              <a:t>geographic names</a:t>
            </a:r>
          </a:p>
        </p:txBody>
      </p:sp>
      <p:sp>
        <p:nvSpPr>
          <p:cNvPr id="124931" name="Rectangle 3"/>
          <p:cNvSpPr>
            <a:spLocks noGrp="1" noChangeArrowheads="1"/>
          </p:cNvSpPr>
          <p:nvPr>
            <p:ph type="body" idx="1"/>
          </p:nvPr>
        </p:nvSpPr>
        <p:spPr/>
        <p:txBody>
          <a:bodyPr/>
          <a:lstStyle/>
          <a:p>
            <a:pPr eaLnBrk="1" hangingPunct="1"/>
            <a:r>
              <a:rPr lang="en-US" sz="2800" dirty="0" smtClean="0">
                <a:latin typeface="Arial" charset="0"/>
              </a:rPr>
              <a:t>Headings can be assigned for jurisdictional areas and geographic features</a:t>
            </a:r>
          </a:p>
          <a:p>
            <a:pPr lvl="1" eaLnBrk="1" hangingPunct="1">
              <a:buFont typeface="Wingdings" pitchFamily="2" charset="2"/>
              <a:buNone/>
            </a:pPr>
            <a:r>
              <a:rPr lang="en-US" sz="2400" dirty="0" smtClean="0">
                <a:latin typeface="Arial" charset="0"/>
              </a:rPr>
              <a:t>	Albuquerque (N.M.)</a:t>
            </a:r>
          </a:p>
          <a:p>
            <a:pPr lvl="1" eaLnBrk="1" hangingPunct="1">
              <a:buFont typeface="Wingdings" pitchFamily="2" charset="2"/>
              <a:buNone/>
            </a:pPr>
            <a:r>
              <a:rPr lang="en-US" sz="2400" dirty="0" smtClean="0">
                <a:latin typeface="Arial" charset="0"/>
              </a:rPr>
              <a:t>	Grand Canyon (Ariz.)</a:t>
            </a:r>
          </a:p>
          <a:p>
            <a:pPr eaLnBrk="1" hangingPunct="1"/>
            <a:r>
              <a:rPr lang="en-US" sz="2800" dirty="0" smtClean="0">
                <a:latin typeface="Arial" charset="0"/>
              </a:rPr>
              <a:t>If a place name used as a subject has a uniform title or a subordinate body, it is considered a corporate name</a:t>
            </a:r>
          </a:p>
          <a:p>
            <a:pPr lvl="1" eaLnBrk="1" hangingPunct="1">
              <a:buFont typeface="Wingdings" pitchFamily="2" charset="2"/>
              <a:buNone/>
            </a:pPr>
            <a:r>
              <a:rPr lang="en-US" sz="2400" dirty="0" smtClean="0">
                <a:latin typeface="Arial" charset="0"/>
              </a:rPr>
              <a:t>	Albuquerque (N.M.). Fire Dept.</a:t>
            </a:r>
          </a:p>
        </p:txBody>
      </p:sp>
      <p:sp>
        <p:nvSpPr>
          <p:cNvPr id="169987"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49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249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249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493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249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5" name="Slide Number Placeholder 5"/>
          <p:cNvSpPr>
            <a:spLocks noGrp="1"/>
          </p:cNvSpPr>
          <p:nvPr>
            <p:ph type="sldNum" sz="quarter" idx="12"/>
          </p:nvPr>
        </p:nvSpPr>
        <p:spPr>
          <a:noFill/>
        </p:spPr>
        <p:txBody>
          <a:bodyPr/>
          <a:lstStyle/>
          <a:p>
            <a:r>
              <a:rPr lang="en-US"/>
              <a:t>16</a:t>
            </a:r>
          </a:p>
        </p:txBody>
      </p:sp>
      <p:sp>
        <p:nvSpPr>
          <p:cNvPr id="98306" name="Rectangle 2"/>
          <p:cNvSpPr>
            <a:spLocks noGrp="1" noChangeArrowheads="1"/>
          </p:cNvSpPr>
          <p:nvPr>
            <p:ph type="title"/>
          </p:nvPr>
        </p:nvSpPr>
        <p:spPr/>
        <p:txBody>
          <a:bodyPr>
            <a:normAutofit/>
          </a:bodyPr>
          <a:lstStyle/>
          <a:p>
            <a:pPr eaLnBrk="1" hangingPunct="1"/>
            <a:r>
              <a:rPr lang="en-US" dirty="0" smtClean="0">
                <a:latin typeface="Arial" charset="0"/>
              </a:rPr>
              <a:t>The title is not enough</a:t>
            </a:r>
          </a:p>
        </p:txBody>
      </p:sp>
      <p:sp>
        <p:nvSpPr>
          <p:cNvPr id="36867" name="Rectangle 3"/>
          <p:cNvSpPr>
            <a:spLocks noGrp="1" noChangeArrowheads="1"/>
          </p:cNvSpPr>
          <p:nvPr>
            <p:ph type="body" idx="1"/>
          </p:nvPr>
        </p:nvSpPr>
        <p:spPr>
          <a:xfrm>
            <a:off x="457200" y="1600200"/>
            <a:ext cx="8229600" cy="4800600"/>
          </a:xfrm>
        </p:spPr>
        <p:txBody>
          <a:bodyPr>
            <a:normAutofit/>
          </a:bodyPr>
          <a:lstStyle/>
          <a:p>
            <a:r>
              <a:rPr lang="en-US" sz="3600" dirty="0" smtClean="0">
                <a:latin typeface="Arial" charset="0"/>
              </a:rPr>
              <a:t>Examples of difficult titles</a:t>
            </a:r>
          </a:p>
          <a:p>
            <a:pPr lvl="1"/>
            <a:r>
              <a:rPr lang="en-US" sz="3200" dirty="0" smtClean="0">
                <a:latin typeface="Arial" charset="0"/>
              </a:rPr>
              <a:t>Above all, don’t flush! : adventures in valorous living.</a:t>
            </a:r>
          </a:p>
          <a:p>
            <a:pPr lvl="1"/>
            <a:r>
              <a:rPr lang="en-US" sz="3200" dirty="0" smtClean="0">
                <a:latin typeface="Arial" charset="0"/>
              </a:rPr>
              <a:t>Let’s rejoin the human race.</a:t>
            </a:r>
          </a:p>
          <a:p>
            <a:pPr lvl="1"/>
            <a:r>
              <a:rPr lang="az-Cyrl-AZ" sz="3200" dirty="0" smtClean="0">
                <a:latin typeface="Arial" charset="0"/>
              </a:rPr>
              <a:t>Что делать?</a:t>
            </a:r>
            <a:endParaRPr lang="en-US" sz="3200" dirty="0" smtClean="0">
              <a:latin typeface="Arial" charset="0"/>
            </a:endParaRPr>
          </a:p>
          <a:p>
            <a:pPr lvl="1"/>
            <a:r>
              <a:rPr lang="en-US" sz="3200" dirty="0" smtClean="0">
                <a:latin typeface="Arial" charset="0"/>
              </a:rPr>
              <a:t>Phantom limb.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wipe(left)">
                                      <p:cBhvr>
                                        <p:cTn id="7" dur="500"/>
                                        <p:tgtEl>
                                          <p:spTgt spid="3686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6867">
                                            <p:txEl>
                                              <p:pRg st="1" end="1"/>
                                            </p:txEl>
                                          </p:spTgt>
                                        </p:tgtEl>
                                        <p:attrNameLst>
                                          <p:attrName>style.visibility</p:attrName>
                                        </p:attrNameLst>
                                      </p:cBhvr>
                                      <p:to>
                                        <p:strVal val="visible"/>
                                      </p:to>
                                    </p:set>
                                    <p:animEffect transition="in" filter="wipe(left)">
                                      <p:cBhvr>
                                        <p:cTn id="10" dur="500"/>
                                        <p:tgtEl>
                                          <p:spTgt spid="36867">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6867">
                                            <p:txEl>
                                              <p:pRg st="2" end="2"/>
                                            </p:txEl>
                                          </p:spTgt>
                                        </p:tgtEl>
                                        <p:attrNameLst>
                                          <p:attrName>style.visibility</p:attrName>
                                        </p:attrNameLst>
                                      </p:cBhvr>
                                      <p:to>
                                        <p:strVal val="visible"/>
                                      </p:to>
                                    </p:set>
                                    <p:animEffect transition="in" filter="wipe(left)">
                                      <p:cBhvr>
                                        <p:cTn id="13" dur="500"/>
                                        <p:tgtEl>
                                          <p:spTgt spid="36867">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6867">
                                            <p:txEl>
                                              <p:pRg st="3" end="3"/>
                                            </p:txEl>
                                          </p:spTgt>
                                        </p:tgtEl>
                                        <p:attrNameLst>
                                          <p:attrName>style.visibility</p:attrName>
                                        </p:attrNameLst>
                                      </p:cBhvr>
                                      <p:to>
                                        <p:strVal val="visible"/>
                                      </p:to>
                                    </p:set>
                                    <p:animEffect transition="in" filter="wipe(left)">
                                      <p:cBhvr>
                                        <p:cTn id="16" dur="500"/>
                                        <p:tgtEl>
                                          <p:spTgt spid="36867">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6867">
                                            <p:txEl>
                                              <p:pRg st="4" end="4"/>
                                            </p:txEl>
                                          </p:spTgt>
                                        </p:tgtEl>
                                        <p:attrNameLst>
                                          <p:attrName>style.visibility</p:attrName>
                                        </p:attrNameLst>
                                      </p:cBhvr>
                                      <p:to>
                                        <p:strVal val="visible"/>
                                      </p:to>
                                    </p:set>
                                    <p:animEffect transition="in" filter="wipe(left)">
                                      <p:cBhvr>
                                        <p:cTn id="19" dur="500"/>
                                        <p:tgtEl>
                                          <p:spTgt spid="368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2"/>
          <p:cNvSpPr>
            <a:spLocks noGrp="1" noChangeArrowheads="1"/>
          </p:cNvSpPr>
          <p:nvPr>
            <p:ph type="title"/>
          </p:nvPr>
        </p:nvSpPr>
        <p:spPr/>
        <p:txBody>
          <a:bodyPr/>
          <a:lstStyle/>
          <a:p>
            <a:pPr eaLnBrk="1" hangingPunct="1"/>
            <a:r>
              <a:rPr lang="en-US" dirty="0" smtClean="0">
                <a:latin typeface="Arial" charset="0"/>
              </a:rPr>
              <a:t> uniform titles</a:t>
            </a:r>
          </a:p>
        </p:txBody>
      </p:sp>
      <p:sp>
        <p:nvSpPr>
          <p:cNvPr id="172034" name="Rectangle 3"/>
          <p:cNvSpPr>
            <a:spLocks noGrp="1" noChangeArrowheads="1"/>
          </p:cNvSpPr>
          <p:nvPr>
            <p:ph type="body" idx="1"/>
          </p:nvPr>
        </p:nvSpPr>
        <p:spPr/>
        <p:txBody>
          <a:bodyPr/>
          <a:lstStyle/>
          <a:p>
            <a:pPr eaLnBrk="1" hangingPunct="1">
              <a:buFont typeface="Wingdings" pitchFamily="2" charset="2"/>
              <a:buNone/>
            </a:pPr>
            <a:r>
              <a:rPr lang="en-US" sz="2800" dirty="0" smtClean="0">
                <a:latin typeface="Arial" charset="0"/>
              </a:rPr>
              <a:t>Works about other works may have subject headings that consist of the catalog entry for the work being discussed.</a:t>
            </a:r>
          </a:p>
          <a:p>
            <a:pPr eaLnBrk="1" hangingPunct="1"/>
            <a:r>
              <a:rPr lang="en-US" sz="2800" dirty="0" smtClean="0">
                <a:latin typeface="Arial" charset="0"/>
              </a:rPr>
              <a:t>name-title heading</a:t>
            </a:r>
          </a:p>
          <a:p>
            <a:pPr lvl="1" eaLnBrk="1" hangingPunct="1">
              <a:buFont typeface="Wingdings" pitchFamily="2" charset="2"/>
              <a:buNone/>
            </a:pPr>
            <a:r>
              <a:rPr lang="en-US" sz="2400" dirty="0" smtClean="0">
                <a:latin typeface="Arial" charset="0"/>
              </a:rPr>
              <a:t>	Mitchell, Margaret, 1900-1949. Gone with the wind</a:t>
            </a:r>
          </a:p>
          <a:p>
            <a:pPr eaLnBrk="1" hangingPunct="1"/>
            <a:r>
              <a:rPr lang="en-US" sz="2800" dirty="0" smtClean="0">
                <a:latin typeface="Arial" charset="0"/>
              </a:rPr>
              <a:t>uniform title heading</a:t>
            </a:r>
          </a:p>
          <a:p>
            <a:pPr lvl="1" eaLnBrk="1" hangingPunct="1">
              <a:buFont typeface="Wingdings" pitchFamily="2" charset="2"/>
              <a:buNone/>
            </a:pPr>
            <a:r>
              <a:rPr lang="en-US" sz="2400" dirty="0" smtClean="0">
                <a:latin typeface="Arial" charset="0"/>
              </a:rPr>
              <a:t>	Beowulf</a:t>
            </a:r>
          </a:p>
        </p:txBody>
      </p:sp>
      <p:sp>
        <p:nvSpPr>
          <p:cNvPr id="172035" name="Slide Number Placeholder 5"/>
          <p:cNvSpPr txBox="1">
            <a:spLocks noGrp="1"/>
          </p:cNvSpPr>
          <p:nvPr/>
        </p:nvSpPr>
        <p:spPr bwMode="auto">
          <a:xfrm>
            <a:off x="6781800" y="6324600"/>
            <a:ext cx="1905000" cy="457200"/>
          </a:xfrm>
          <a:prstGeom prst="rect">
            <a:avLst/>
          </a:prstGeom>
          <a:noFill/>
          <a:ln w="9525">
            <a:noFill/>
            <a:miter lim="800000"/>
            <a:headEnd/>
            <a:tailEnd/>
          </a:ln>
        </p:spPr>
        <p:txBody>
          <a:bodyPr anchor="b"/>
          <a:lstStyle/>
          <a:p>
            <a:pPr algn="r"/>
            <a:r>
              <a:rPr lang="en-US" sz="1400"/>
              <a:t>13</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2130425"/>
            <a:ext cx="7772400" cy="1470025"/>
          </a:xfrm>
        </p:spPr>
        <p:txBody>
          <a:bodyPr lIns="90000" tIns="46800" rIns="90000" bIns="46800"/>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mtClean="0"/>
              <a:t>http://openlib.org/home/krichel</a:t>
            </a:r>
          </a:p>
        </p:txBody>
      </p:sp>
      <p:sp>
        <p:nvSpPr>
          <p:cNvPr id="324611" name="Rectangle 3"/>
          <p:cNvSpPr>
            <a:spLocks noGrp="1" noChangeArrowheads="1"/>
          </p:cNvSpPr>
          <p:nvPr>
            <p:ph type="subTitle" idx="4294967295"/>
          </p:nvPr>
        </p:nvSpPr>
        <p:spPr>
          <a:xfrm>
            <a:off x="327025" y="3886200"/>
            <a:ext cx="8240713" cy="1752600"/>
          </a:xfrm>
        </p:spPr>
        <p:txBody>
          <a:bodyPr lIns="90000" tIns="46800" rIns="90000" bIns="46800"/>
          <a:lstStyle/>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t>Thank you for your attention!</a:t>
            </a:r>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smtClean="0"/>
          </a:p>
          <a:p>
            <a:pPr marL="457200" lvl="1" indent="0" algn="ctr" eaLnBrk="1" hangingPunct="1">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smtClean="0"/>
              <a:t>Please switch off machines b4 leaving!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4610"/>
                                        </p:tgtEl>
                                        <p:attrNameLst>
                                          <p:attrName>style.visibility</p:attrName>
                                        </p:attrNameLst>
                                      </p:cBhvr>
                                      <p:to>
                                        <p:strVal val="visible"/>
                                      </p:to>
                                    </p:set>
                                    <p:animEffect transition="in" filter="dissolve">
                                      <p:cBhvr>
                                        <p:cTn id="7" dur="500"/>
                                        <p:tgtEl>
                                          <p:spTgt spid="3246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4611">
                                            <p:txEl>
                                              <p:pRg st="0" end="0"/>
                                            </p:txEl>
                                          </p:spTgt>
                                        </p:tgtEl>
                                        <p:attrNameLst>
                                          <p:attrName>style.visibility</p:attrName>
                                        </p:attrNameLst>
                                      </p:cBhvr>
                                      <p:to>
                                        <p:strVal val="visible"/>
                                      </p:to>
                                    </p:set>
                                    <p:animEffect transition="in" filter="dissolve">
                                      <p:cBhvr>
                                        <p:cTn id="12" dur="500"/>
                                        <p:tgtEl>
                                          <p:spTgt spid="32461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animEffect transition="in" filter="dissolve">
                                      <p:cBhvr>
                                        <p:cTn id="15" dur="500"/>
                                        <p:tgtEl>
                                          <p:spTgt spid="324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autoUpdateAnimBg="0"/>
      <p:bldP spid="32461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Number Placeholder 6"/>
          <p:cNvSpPr>
            <a:spLocks noGrp="1"/>
          </p:cNvSpPr>
          <p:nvPr>
            <p:ph type="sldNum" sz="quarter" idx="12"/>
          </p:nvPr>
        </p:nvSpPr>
        <p:spPr>
          <a:noFill/>
        </p:spPr>
        <p:txBody>
          <a:bodyPr/>
          <a:lstStyle/>
          <a:p>
            <a:r>
              <a:rPr lang="en-US" dirty="0"/>
              <a:t>7</a:t>
            </a:r>
          </a:p>
        </p:txBody>
      </p:sp>
      <p:sp>
        <p:nvSpPr>
          <p:cNvPr id="79874" name="Rectangle 2"/>
          <p:cNvSpPr>
            <a:spLocks noGrp="1" noChangeArrowheads="1"/>
          </p:cNvSpPr>
          <p:nvPr>
            <p:ph type="title"/>
          </p:nvPr>
        </p:nvSpPr>
        <p:spPr/>
        <p:txBody>
          <a:bodyPr/>
          <a:lstStyle/>
          <a:p>
            <a:pPr eaLnBrk="1" hangingPunct="1"/>
            <a:r>
              <a:rPr lang="en-US" sz="4000" smtClean="0">
                <a:latin typeface="Arial" charset="0"/>
              </a:rPr>
              <a:t>Determining the subject content</a:t>
            </a:r>
          </a:p>
        </p:txBody>
      </p:sp>
      <p:sp>
        <p:nvSpPr>
          <p:cNvPr id="79875" name="Rectangle 3"/>
          <p:cNvSpPr>
            <a:spLocks noGrp="1" noChangeArrowheads="1"/>
          </p:cNvSpPr>
          <p:nvPr>
            <p:ph type="body" sz="half" idx="1"/>
          </p:nvPr>
        </p:nvSpPr>
        <p:spPr>
          <a:xfrm>
            <a:off x="685800" y="3733800"/>
            <a:ext cx="3810000" cy="2590800"/>
          </a:xfrm>
        </p:spPr>
        <p:txBody>
          <a:bodyPr/>
          <a:lstStyle/>
          <a:p>
            <a:pPr eaLnBrk="1" hangingPunct="1"/>
            <a:r>
              <a:rPr lang="en-US" sz="2400" smtClean="0">
                <a:latin typeface="Arial" charset="0"/>
              </a:rPr>
              <a:t>Title</a:t>
            </a:r>
          </a:p>
          <a:p>
            <a:pPr eaLnBrk="1" hangingPunct="1"/>
            <a:r>
              <a:rPr lang="en-US" sz="2400" smtClean="0">
                <a:latin typeface="Arial" charset="0"/>
              </a:rPr>
              <a:t>Table of contents</a:t>
            </a:r>
          </a:p>
          <a:p>
            <a:pPr eaLnBrk="1" hangingPunct="1"/>
            <a:r>
              <a:rPr lang="en-US" sz="2400" smtClean="0">
                <a:latin typeface="Arial" charset="0"/>
              </a:rPr>
              <a:t>Introduction or preface</a:t>
            </a:r>
          </a:p>
          <a:p>
            <a:pPr eaLnBrk="1" hangingPunct="1"/>
            <a:r>
              <a:rPr lang="en-US" sz="2400" smtClean="0">
                <a:latin typeface="Arial" charset="0"/>
              </a:rPr>
              <a:t>Author’s purpose or foreword</a:t>
            </a:r>
          </a:p>
        </p:txBody>
      </p:sp>
      <p:sp>
        <p:nvSpPr>
          <p:cNvPr id="79876" name="Rectangle 4"/>
          <p:cNvSpPr>
            <a:spLocks noGrp="1" noChangeArrowheads="1"/>
          </p:cNvSpPr>
          <p:nvPr>
            <p:ph type="body" sz="half" idx="2"/>
          </p:nvPr>
        </p:nvSpPr>
        <p:spPr>
          <a:xfrm>
            <a:off x="4648200" y="3733800"/>
            <a:ext cx="3810000" cy="2438400"/>
          </a:xfrm>
        </p:spPr>
        <p:txBody>
          <a:bodyPr/>
          <a:lstStyle/>
          <a:p>
            <a:pPr eaLnBrk="1" hangingPunct="1"/>
            <a:r>
              <a:rPr lang="en-US" sz="2400" dirty="0" smtClean="0">
                <a:latin typeface="Arial" charset="0"/>
              </a:rPr>
              <a:t>Abstract or summary</a:t>
            </a:r>
          </a:p>
          <a:p>
            <a:pPr eaLnBrk="1" hangingPunct="1"/>
            <a:r>
              <a:rPr lang="en-US" sz="2400" dirty="0" smtClean="0">
                <a:latin typeface="Arial" charset="0"/>
              </a:rPr>
              <a:t>Indexed term </a:t>
            </a:r>
          </a:p>
          <a:p>
            <a:pPr eaLnBrk="1" hangingPunct="1"/>
            <a:r>
              <a:rPr lang="en-US" sz="2400" dirty="0" smtClean="0">
                <a:latin typeface="Arial" charset="0"/>
              </a:rPr>
              <a:t>Illustrations, diagrams</a:t>
            </a:r>
          </a:p>
          <a:p>
            <a:pPr eaLnBrk="1" hangingPunct="1"/>
            <a:r>
              <a:rPr lang="en-US" sz="2400" dirty="0" smtClean="0">
                <a:latin typeface="Arial" charset="0"/>
              </a:rPr>
              <a:t>Containers </a:t>
            </a:r>
          </a:p>
        </p:txBody>
      </p:sp>
      <p:sp>
        <p:nvSpPr>
          <p:cNvPr id="79877" name="Text Box 5"/>
          <p:cNvSpPr txBox="1">
            <a:spLocks noChangeArrowheads="1"/>
          </p:cNvSpPr>
          <p:nvPr/>
        </p:nvSpPr>
        <p:spPr bwMode="auto">
          <a:xfrm>
            <a:off x="990600" y="1828800"/>
            <a:ext cx="7239000" cy="1569660"/>
          </a:xfrm>
          <a:prstGeom prst="rect">
            <a:avLst/>
          </a:prstGeom>
          <a:noFill/>
          <a:ln w="9525">
            <a:noFill/>
            <a:miter lim="800000"/>
            <a:headEnd/>
            <a:tailEnd/>
          </a:ln>
        </p:spPr>
        <p:txBody>
          <a:bodyPr>
            <a:spAutoFit/>
          </a:bodyPr>
          <a:lstStyle/>
          <a:p>
            <a:pPr>
              <a:spcBef>
                <a:spcPct val="50000"/>
              </a:spcBef>
            </a:pPr>
            <a:r>
              <a:rPr lang="en-US" sz="3200" dirty="0" smtClean="0">
                <a:latin typeface="Arial" charset="0"/>
              </a:rPr>
              <a:t>Examine </a:t>
            </a:r>
            <a:r>
              <a:rPr lang="en-US" sz="3200" dirty="0">
                <a:latin typeface="Arial" charset="0"/>
              </a:rPr>
              <a:t>the subject-rich portions of the item being cataloged to identify key words and </a:t>
            </a:r>
            <a:r>
              <a:rPr lang="en-US" sz="3200" dirty="0" smtClean="0">
                <a:latin typeface="Arial" charset="0"/>
              </a:rPr>
              <a:t>concepts. Examples</a:t>
            </a:r>
            <a:endParaRPr lang="en-US" sz="3200" dirty="0">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Number Placeholder 5"/>
          <p:cNvSpPr>
            <a:spLocks noGrp="1"/>
          </p:cNvSpPr>
          <p:nvPr>
            <p:ph type="sldNum" sz="quarter" idx="12"/>
          </p:nvPr>
        </p:nvSpPr>
        <p:spPr>
          <a:noFill/>
        </p:spPr>
        <p:txBody>
          <a:bodyPr/>
          <a:lstStyle/>
          <a:p>
            <a:r>
              <a:rPr lang="en-US"/>
              <a:t>8</a:t>
            </a:r>
          </a:p>
        </p:txBody>
      </p:sp>
      <p:sp>
        <p:nvSpPr>
          <p:cNvPr id="81922" name="Rectangle 2"/>
          <p:cNvSpPr>
            <a:spLocks noGrp="1" noChangeArrowheads="1"/>
          </p:cNvSpPr>
          <p:nvPr>
            <p:ph type="title"/>
          </p:nvPr>
        </p:nvSpPr>
        <p:spPr/>
        <p:txBody>
          <a:bodyPr/>
          <a:lstStyle/>
          <a:p>
            <a:pPr eaLnBrk="1" hangingPunct="1"/>
            <a:r>
              <a:rPr lang="en-US" smtClean="0">
                <a:latin typeface="Arial" charset="0"/>
              </a:rPr>
              <a:t>Types of concepts to identify</a:t>
            </a:r>
          </a:p>
        </p:txBody>
      </p:sp>
      <p:sp>
        <p:nvSpPr>
          <p:cNvPr id="81923" name="Rectangle 3"/>
          <p:cNvSpPr>
            <a:spLocks noGrp="1" noChangeArrowheads="1"/>
          </p:cNvSpPr>
          <p:nvPr>
            <p:ph type="body" idx="1"/>
          </p:nvPr>
        </p:nvSpPr>
        <p:spPr/>
        <p:txBody>
          <a:bodyPr/>
          <a:lstStyle/>
          <a:p>
            <a:pPr eaLnBrk="1" hangingPunct="1">
              <a:lnSpc>
                <a:spcPct val="90000"/>
              </a:lnSpc>
            </a:pPr>
            <a:r>
              <a:rPr lang="en-US" dirty="0" smtClean="0">
                <a:latin typeface="Arial" charset="0"/>
              </a:rPr>
              <a:t>Topics</a:t>
            </a:r>
          </a:p>
          <a:p>
            <a:pPr eaLnBrk="1" hangingPunct="1">
              <a:lnSpc>
                <a:spcPct val="90000"/>
              </a:lnSpc>
            </a:pPr>
            <a:r>
              <a:rPr lang="en-US" dirty="0" smtClean="0">
                <a:latin typeface="Arial" charset="0"/>
              </a:rPr>
              <a:t>Names of:</a:t>
            </a:r>
          </a:p>
          <a:p>
            <a:pPr lvl="1" eaLnBrk="1" hangingPunct="1">
              <a:lnSpc>
                <a:spcPct val="90000"/>
              </a:lnSpc>
            </a:pPr>
            <a:r>
              <a:rPr lang="en-US" dirty="0" smtClean="0">
                <a:latin typeface="Arial" charset="0"/>
              </a:rPr>
              <a:t>Persons</a:t>
            </a:r>
          </a:p>
          <a:p>
            <a:pPr lvl="1" eaLnBrk="1" hangingPunct="1">
              <a:lnSpc>
                <a:spcPct val="90000"/>
              </a:lnSpc>
            </a:pPr>
            <a:r>
              <a:rPr lang="en-US" dirty="0" smtClean="0">
                <a:latin typeface="Arial" charset="0"/>
              </a:rPr>
              <a:t>Corporate bodies</a:t>
            </a:r>
          </a:p>
          <a:p>
            <a:pPr lvl="1" eaLnBrk="1" hangingPunct="1">
              <a:lnSpc>
                <a:spcPct val="90000"/>
              </a:lnSpc>
            </a:pPr>
            <a:r>
              <a:rPr lang="en-US" dirty="0" smtClean="0">
                <a:latin typeface="Arial" charset="0"/>
              </a:rPr>
              <a:t>Geographic areas</a:t>
            </a:r>
          </a:p>
          <a:p>
            <a:pPr eaLnBrk="1" hangingPunct="1">
              <a:lnSpc>
                <a:spcPct val="90000"/>
              </a:lnSpc>
            </a:pPr>
            <a:r>
              <a:rPr lang="en-US" dirty="0" smtClean="0">
                <a:latin typeface="Arial" charset="0"/>
              </a:rPr>
              <a:t>Time periods</a:t>
            </a:r>
          </a:p>
          <a:p>
            <a:pPr eaLnBrk="1" hangingPunct="1">
              <a:lnSpc>
                <a:spcPct val="90000"/>
              </a:lnSpc>
            </a:pPr>
            <a:r>
              <a:rPr lang="en-US" dirty="0" smtClean="0">
                <a:latin typeface="Arial" charset="0"/>
              </a:rPr>
              <a:t>Titles of works</a:t>
            </a:r>
          </a:p>
          <a:p>
            <a:pPr eaLnBrk="1" hangingPunct="1">
              <a:lnSpc>
                <a:spcPct val="90000"/>
              </a:lnSpc>
              <a:buNone/>
            </a:pPr>
            <a:endParaRPr lang="en-US" dirty="0" smtClean="0">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Number Placeholder 5"/>
          <p:cNvSpPr>
            <a:spLocks noGrp="1"/>
          </p:cNvSpPr>
          <p:nvPr>
            <p:ph type="sldNum" sz="quarter" idx="12"/>
          </p:nvPr>
        </p:nvSpPr>
        <p:spPr>
          <a:noFill/>
        </p:spPr>
        <p:txBody>
          <a:bodyPr/>
          <a:lstStyle/>
          <a:p>
            <a:r>
              <a:rPr lang="en-US"/>
              <a:t>10</a:t>
            </a:r>
          </a:p>
        </p:txBody>
      </p:sp>
      <p:sp>
        <p:nvSpPr>
          <p:cNvPr id="86018" name="Rectangle 2"/>
          <p:cNvSpPr>
            <a:spLocks noGrp="1" noChangeArrowheads="1"/>
          </p:cNvSpPr>
          <p:nvPr>
            <p:ph type="title"/>
          </p:nvPr>
        </p:nvSpPr>
        <p:spPr/>
        <p:txBody>
          <a:bodyPr/>
          <a:lstStyle/>
          <a:p>
            <a:pPr eaLnBrk="1" hangingPunct="1"/>
            <a:r>
              <a:rPr lang="en-US" dirty="0" smtClean="0">
                <a:latin typeface="Arial" charset="0"/>
              </a:rPr>
              <a:t>try to be objective</a:t>
            </a:r>
          </a:p>
        </p:txBody>
      </p:sp>
      <p:sp>
        <p:nvSpPr>
          <p:cNvPr id="86019" name="Rectangle 3"/>
          <p:cNvSpPr>
            <a:spLocks noGrp="1" noChangeArrowheads="1"/>
          </p:cNvSpPr>
          <p:nvPr>
            <p:ph type="body" idx="1"/>
          </p:nvPr>
        </p:nvSpPr>
        <p:spPr>
          <a:xfrm>
            <a:off x="457200" y="1600200"/>
            <a:ext cx="8229600" cy="4800600"/>
          </a:xfrm>
        </p:spPr>
        <p:txBody>
          <a:bodyPr/>
          <a:lstStyle/>
          <a:p>
            <a:pPr>
              <a:lnSpc>
                <a:spcPct val="90000"/>
              </a:lnSpc>
            </a:pPr>
            <a:r>
              <a:rPr lang="en-US" sz="2800" dirty="0" smtClean="0">
                <a:latin typeface="Arial" charset="0"/>
              </a:rPr>
              <a:t>Catalogers must give an accurate, unbiased indication of the contents of an item</a:t>
            </a:r>
          </a:p>
          <a:p>
            <a:pPr eaLnBrk="1" hangingPunct="1">
              <a:lnSpc>
                <a:spcPct val="90000"/>
              </a:lnSpc>
            </a:pPr>
            <a:r>
              <a:rPr lang="en-US" sz="2800" dirty="0" smtClean="0">
                <a:latin typeface="Arial" charset="0"/>
              </a:rPr>
              <a:t>Assess the topic objectively, remain open-minded</a:t>
            </a:r>
          </a:p>
          <a:p>
            <a:pPr eaLnBrk="1" hangingPunct="1">
              <a:lnSpc>
                <a:spcPct val="90000"/>
              </a:lnSpc>
            </a:pPr>
            <a:r>
              <a:rPr lang="en-US" sz="2800" dirty="0" smtClean="0">
                <a:latin typeface="Arial" charset="0"/>
              </a:rPr>
              <a:t>Consider the author’s intent and the audience</a:t>
            </a:r>
          </a:p>
          <a:p>
            <a:pPr eaLnBrk="1" hangingPunct="1">
              <a:lnSpc>
                <a:spcPct val="90000"/>
              </a:lnSpc>
            </a:pPr>
            <a:r>
              <a:rPr lang="en-US" sz="2800" dirty="0" smtClean="0">
                <a:latin typeface="Arial" charset="0"/>
              </a:rPr>
              <a:t>Avoid personal value judgments </a:t>
            </a:r>
          </a:p>
          <a:p>
            <a:pPr eaLnBrk="1" hangingPunct="1">
              <a:lnSpc>
                <a:spcPct val="90000"/>
              </a:lnSpc>
            </a:pPr>
            <a:r>
              <a:rPr lang="en-US" sz="2800" dirty="0" smtClean="0">
                <a:latin typeface="Arial" charset="0"/>
              </a:rPr>
              <a:t>Give equal attention to works, including:</a:t>
            </a:r>
          </a:p>
          <a:p>
            <a:pPr lvl="1" eaLnBrk="1" hangingPunct="1">
              <a:lnSpc>
                <a:spcPct val="90000"/>
              </a:lnSpc>
            </a:pPr>
            <a:r>
              <a:rPr lang="en-US" sz="2400" dirty="0" smtClean="0">
                <a:latin typeface="Arial" charset="0"/>
              </a:rPr>
              <a:t>Topics you might consider frivolous</a:t>
            </a:r>
          </a:p>
          <a:p>
            <a:pPr lvl="1" eaLnBrk="1" hangingPunct="1">
              <a:lnSpc>
                <a:spcPct val="90000"/>
              </a:lnSpc>
            </a:pPr>
            <a:r>
              <a:rPr lang="en-US" sz="2400" dirty="0" smtClean="0">
                <a:latin typeface="Arial" charset="0"/>
              </a:rPr>
              <a:t>Works with which you don’t agree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5" name="Slide Number Placeholder 5"/>
          <p:cNvSpPr>
            <a:spLocks noGrp="1"/>
          </p:cNvSpPr>
          <p:nvPr>
            <p:ph type="sldNum" sz="quarter" idx="12"/>
          </p:nvPr>
        </p:nvSpPr>
        <p:spPr>
          <a:noFill/>
        </p:spPr>
        <p:txBody>
          <a:bodyPr/>
          <a:lstStyle/>
          <a:p>
            <a:r>
              <a:rPr lang="en-US"/>
              <a:t>11</a:t>
            </a:r>
          </a:p>
        </p:txBody>
      </p:sp>
      <p:sp>
        <p:nvSpPr>
          <p:cNvPr id="88066" name="Rectangle 2"/>
          <p:cNvSpPr>
            <a:spLocks noGrp="1" noChangeArrowheads="1"/>
          </p:cNvSpPr>
          <p:nvPr>
            <p:ph type="title"/>
          </p:nvPr>
        </p:nvSpPr>
        <p:spPr/>
        <p:txBody>
          <a:bodyPr/>
          <a:lstStyle/>
          <a:p>
            <a:pPr eaLnBrk="1" hangingPunct="1"/>
            <a:r>
              <a:rPr lang="en-US" sz="4000" smtClean="0">
                <a:latin typeface="Arial" charset="0"/>
              </a:rPr>
              <a:t>Examples: Exercising objectivity</a:t>
            </a:r>
          </a:p>
        </p:txBody>
      </p:sp>
      <p:sp>
        <p:nvSpPr>
          <p:cNvPr id="32771" name="Rectangle 3"/>
          <p:cNvSpPr>
            <a:spLocks noGrp="1" noChangeArrowheads="1"/>
          </p:cNvSpPr>
          <p:nvPr>
            <p:ph type="body" idx="1"/>
          </p:nvPr>
        </p:nvSpPr>
        <p:spPr/>
        <p:txBody>
          <a:bodyPr/>
          <a:lstStyle/>
          <a:p>
            <a:pPr eaLnBrk="1" hangingPunct="1">
              <a:buFont typeface="Wingdings" pitchFamily="2" charset="2"/>
              <a:buNone/>
            </a:pPr>
            <a:r>
              <a:rPr lang="en-US" i="1" dirty="0" smtClean="0">
                <a:latin typeface="Arial" charset="0"/>
              </a:rPr>
              <a:t>The big lie : the Pentagon plane crash that never happened</a:t>
            </a:r>
            <a:r>
              <a:rPr lang="en-US" dirty="0" smtClean="0">
                <a:latin typeface="Arial" charset="0"/>
              </a:rPr>
              <a:t> / Thierry </a:t>
            </a:r>
            <a:r>
              <a:rPr lang="en-US" dirty="0" err="1" smtClean="0">
                <a:latin typeface="Arial" charset="0"/>
              </a:rPr>
              <a:t>Meyssan</a:t>
            </a:r>
            <a:r>
              <a:rPr lang="en-US" dirty="0" smtClean="0">
                <a:latin typeface="Arial" charset="0"/>
              </a:rPr>
              <a:t>.</a:t>
            </a:r>
          </a:p>
          <a:p>
            <a:pPr eaLnBrk="1" hangingPunct="1">
              <a:buFont typeface="Wingdings" pitchFamily="2" charset="2"/>
              <a:buNone/>
            </a:pPr>
            <a:endParaRPr lang="en-US" i="1" dirty="0" smtClean="0">
              <a:latin typeface="Arial" charset="0"/>
            </a:endParaRPr>
          </a:p>
          <a:p>
            <a:pPr eaLnBrk="1" hangingPunct="1">
              <a:buFont typeface="Wingdings" pitchFamily="2" charset="2"/>
              <a:buNone/>
            </a:pPr>
            <a:r>
              <a:rPr lang="en-US" i="1" dirty="0" smtClean="0">
                <a:latin typeface="Arial" charset="0"/>
              </a:rPr>
              <a:t>Dawn; the herald of a new and better day.</a:t>
            </a:r>
          </a:p>
          <a:p>
            <a:pPr eaLnBrk="1" hangingPunct="1">
              <a:buFont typeface="Wingdings" pitchFamily="2" charset="2"/>
              <a:buNone/>
            </a:pPr>
            <a:endParaRPr lang="en-US" i="1" dirty="0" smtClean="0">
              <a:latin typeface="Arial" charset="0"/>
            </a:endParaRPr>
          </a:p>
          <a:p>
            <a:pPr eaLnBrk="1" hangingPunct="1">
              <a:buFont typeface="Wingdings" pitchFamily="2" charset="2"/>
              <a:buNone/>
            </a:pPr>
            <a:r>
              <a:rPr lang="en-US" i="1" dirty="0" smtClean="0">
                <a:latin typeface="Arial" charset="0"/>
              </a:rPr>
              <a:t>The silent subject : reflections on the unborn in American culture </a:t>
            </a:r>
            <a:r>
              <a:rPr lang="en-US" dirty="0" smtClean="0">
                <a:latin typeface="Arial" charset="0"/>
              </a:rPr>
              <a:t>/ edited by Brad Stetson. </a:t>
            </a:r>
            <a:endParaRPr lang="en-US" i="1"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anim calcmode="lin" valueType="num">
                                      <p:cBhvr additive="base">
                                        <p:cTn id="13" dur="500" fill="hold"/>
                                        <p:tgtEl>
                                          <p:spTgt spid="3277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7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 calcmode="lin" valueType="num">
                                      <p:cBhvr additive="base">
                                        <p:cTn id="19" dur="500" fill="hold"/>
                                        <p:tgtEl>
                                          <p:spTgt spid="32771">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77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a subject</a:t>
            </a:r>
            <a:endParaRPr lang="en-US" dirty="0"/>
          </a:p>
        </p:txBody>
      </p:sp>
      <p:sp>
        <p:nvSpPr>
          <p:cNvPr id="3" name="Content Placeholder 2"/>
          <p:cNvSpPr>
            <a:spLocks noGrp="1"/>
          </p:cNvSpPr>
          <p:nvPr>
            <p:ph idx="1"/>
          </p:nvPr>
        </p:nvSpPr>
        <p:spPr/>
        <p:txBody>
          <a:bodyPr>
            <a:normAutofit/>
          </a:bodyPr>
          <a:lstStyle/>
          <a:p>
            <a:r>
              <a:rPr lang="en-US" sz="3600" dirty="0" smtClean="0"/>
              <a:t>To express a subject consistently across a collection, it is best to refer to a standard set of terms. </a:t>
            </a:r>
          </a:p>
          <a:p>
            <a:r>
              <a:rPr lang="en-US" sz="3600" dirty="0" smtClean="0"/>
              <a:t>Example lists of such terms come, say</a:t>
            </a:r>
          </a:p>
          <a:p>
            <a:pPr lvl="1"/>
            <a:r>
              <a:rPr lang="en-US" dirty="0" smtClean="0">
                <a:latin typeface="Arial" charset="0"/>
              </a:rPr>
              <a:t>Library of Congress Subject Headings</a:t>
            </a:r>
          </a:p>
          <a:p>
            <a:pPr lvl="1"/>
            <a:r>
              <a:rPr lang="en-US" dirty="0" smtClean="0">
                <a:latin typeface="Arial" charset="0"/>
              </a:rPr>
              <a:t>Sears List of Subject Headings</a:t>
            </a:r>
          </a:p>
          <a:p>
            <a:pPr lvl="1"/>
            <a:r>
              <a:rPr lang="en-US" dirty="0" smtClean="0">
                <a:latin typeface="Arial" charset="0"/>
              </a:rPr>
              <a:t>Medical Subject Headings (</a:t>
            </a:r>
            <a:r>
              <a:rPr lang="en-US" dirty="0" err="1" smtClean="0">
                <a:latin typeface="Arial" charset="0"/>
              </a:rPr>
              <a:t>MeSH</a:t>
            </a:r>
            <a:r>
              <a:rPr lang="en-US" dirty="0" smtClean="0">
                <a:latin typeface="Arial" charset="0"/>
              </a:rPr>
              <a:t>)</a:t>
            </a:r>
          </a:p>
          <a:p>
            <a:pPr>
              <a:buNone/>
            </a:pPr>
            <a:endParaRPr lang="en-US" dirty="0" smtClean="0">
              <a:latin typeface="Arial" charset="0"/>
            </a:endParaRPr>
          </a:p>
          <a:p>
            <a:pPr>
              <a:buNone/>
            </a:pP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TotalTime>
  <Words>3995</Words>
  <Application>Microsoft Office PowerPoint</Application>
  <PresentationFormat>On-screen Show (4:3)</PresentationFormat>
  <Paragraphs>398</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LIS512 lecture 09  LCSH basics </vt:lpstr>
      <vt:lpstr>today</vt:lpstr>
      <vt:lpstr>Definitions</vt:lpstr>
      <vt:lpstr>The title is not enough</vt:lpstr>
      <vt:lpstr>Determining the subject content</vt:lpstr>
      <vt:lpstr>Types of concepts to identify</vt:lpstr>
      <vt:lpstr>try to be objective</vt:lpstr>
      <vt:lpstr>Examples: Exercising objectivity</vt:lpstr>
      <vt:lpstr>expressing a subject</vt:lpstr>
      <vt:lpstr>Why use subject headings?</vt:lpstr>
      <vt:lpstr>origin of LCSH</vt:lpstr>
      <vt:lpstr>Principles of LCSH</vt:lpstr>
      <vt:lpstr>literary warrant</vt:lpstr>
      <vt:lpstr>uniform heading, 1</vt:lpstr>
      <vt:lpstr>uniform heading, 2</vt:lpstr>
      <vt:lpstr>unique heading</vt:lpstr>
      <vt:lpstr>unique heading: exception</vt:lpstr>
      <vt:lpstr>specific entry</vt:lpstr>
      <vt:lpstr>specific entry examples</vt:lpstr>
      <vt:lpstr>specific entry: exception</vt:lpstr>
      <vt:lpstr>consistency</vt:lpstr>
      <vt:lpstr>consistency &amp; predictability</vt:lpstr>
      <vt:lpstr>dynamism</vt:lpstr>
      <vt:lpstr>Examples of recent changes</vt:lpstr>
      <vt:lpstr>Structure and syntax</vt:lpstr>
      <vt:lpstr>heading types</vt:lpstr>
      <vt:lpstr>personal names</vt:lpstr>
      <vt:lpstr>corporate names</vt:lpstr>
      <vt:lpstr>corporate names, 2</vt:lpstr>
      <vt:lpstr>name heading construction</vt:lpstr>
      <vt:lpstr>beyond name headings</vt:lpstr>
      <vt:lpstr>personal names additional headings</vt:lpstr>
      <vt:lpstr>topical headings</vt:lpstr>
      <vt:lpstr>topical headings, 2</vt:lpstr>
      <vt:lpstr>topical headings, 3</vt:lpstr>
      <vt:lpstr>topical headings, 4</vt:lpstr>
      <vt:lpstr>topical headings, 5</vt:lpstr>
      <vt:lpstr>form / genre</vt:lpstr>
      <vt:lpstr>geographic names</vt:lpstr>
      <vt:lpstr> uniform titles</vt:lpstr>
      <vt:lpstr>http://openlib.org/home/krichel</vt:lpstr>
    </vt:vector>
  </TitlesOfParts>
  <Company>Long Island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tkrichel</cp:lastModifiedBy>
  <cp:revision>70</cp:revision>
  <dcterms:created xsi:type="dcterms:W3CDTF">2010-02-02T20:23:41Z</dcterms:created>
  <dcterms:modified xsi:type="dcterms:W3CDTF">2010-11-17T23:56:20Z</dcterms:modified>
</cp:coreProperties>
</file>