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handoutMasterIdLst>
    <p:handoutMasterId r:id="rId51"/>
  </p:handoutMasterIdLst>
  <p:sldIdLst>
    <p:sldId id="312" r:id="rId2"/>
    <p:sldId id="313" r:id="rId3"/>
    <p:sldId id="429" r:id="rId4"/>
    <p:sldId id="430" r:id="rId5"/>
    <p:sldId id="431" r:id="rId6"/>
    <p:sldId id="432" r:id="rId7"/>
    <p:sldId id="433" r:id="rId8"/>
    <p:sldId id="434" r:id="rId9"/>
    <p:sldId id="435" r:id="rId10"/>
    <p:sldId id="436" r:id="rId11"/>
    <p:sldId id="428" r:id="rId12"/>
    <p:sldId id="437" r:id="rId13"/>
    <p:sldId id="438" r:id="rId14"/>
    <p:sldId id="439" r:id="rId15"/>
    <p:sldId id="440" r:id="rId16"/>
    <p:sldId id="441" r:id="rId17"/>
    <p:sldId id="442" r:id="rId18"/>
    <p:sldId id="443" r:id="rId19"/>
    <p:sldId id="444" r:id="rId20"/>
    <p:sldId id="445" r:id="rId21"/>
    <p:sldId id="446" r:id="rId22"/>
    <p:sldId id="447" r:id="rId23"/>
    <p:sldId id="448" r:id="rId24"/>
    <p:sldId id="449" r:id="rId25"/>
    <p:sldId id="450" r:id="rId26"/>
    <p:sldId id="451" r:id="rId27"/>
    <p:sldId id="452" r:id="rId28"/>
    <p:sldId id="453" r:id="rId29"/>
    <p:sldId id="858" r:id="rId30"/>
    <p:sldId id="456" r:id="rId31"/>
    <p:sldId id="457" r:id="rId32"/>
    <p:sldId id="458" r:id="rId33"/>
    <p:sldId id="459" r:id="rId34"/>
    <p:sldId id="460" r:id="rId35"/>
    <p:sldId id="461" r:id="rId36"/>
    <p:sldId id="462" r:id="rId37"/>
    <p:sldId id="467" r:id="rId38"/>
    <p:sldId id="469" r:id="rId39"/>
    <p:sldId id="470" r:id="rId40"/>
    <p:sldId id="473" r:id="rId41"/>
    <p:sldId id="480" r:id="rId42"/>
    <p:sldId id="859" r:id="rId43"/>
    <p:sldId id="860" r:id="rId44"/>
    <p:sldId id="862" r:id="rId45"/>
    <p:sldId id="863" r:id="rId46"/>
    <p:sldId id="865" r:id="rId47"/>
    <p:sldId id="866" r:id="rId48"/>
    <p:sldId id="371" r:id="rId4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283" autoAdjust="0"/>
  </p:normalViewPr>
  <p:slideViewPr>
    <p:cSldViewPr>
      <p:cViewPr varScale="1">
        <p:scale>
          <a:sx n="54" d="100"/>
          <a:sy n="54" d="100"/>
        </p:scale>
        <p:origin x="-23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352"/>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C6A98C3-3FFA-477E-9D69-33FA296FB383}" type="datetimeFigureOut">
              <a:rPr lang="en-US"/>
              <a:pPr>
                <a:defRPr/>
              </a:pPr>
              <a:t>12/15/2010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FB0A6FFF-B8E5-49C0-9502-F7A19C04534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EFC5FD04-7741-4971-8F32-A5B8CA63A992}" type="datetimeFigureOut">
              <a:rPr lang="en-US"/>
              <a:pPr>
                <a:defRPr/>
              </a:pPr>
              <a:t>12/15/2010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3BCDEC28-5C5D-43C1-B6ED-8D61E139B6A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1"/>
          <p:cNvSpPr>
            <a:spLocks noGrp="1" noRot="1" noChangeAspect="1" noChangeArrowheads="1" noTextEdit="1"/>
          </p:cNvSpPr>
          <p:nvPr>
            <p:ph type="sldImg"/>
          </p:nvPr>
        </p:nvSpPr>
        <p:spPr bwMode="auto">
          <a:noFill/>
          <a:ln>
            <a:solidFill>
              <a:srgbClr val="000000"/>
            </a:solidFill>
            <a:miter lim="800000"/>
            <a:headEnd/>
            <a:tailEnd/>
          </a:ln>
        </p:spPr>
      </p:sp>
      <p:sp>
        <p:nvSpPr>
          <p:cNvPr id="17411" name="Rectangle 2"/>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5842"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cs typeface="Times New Roman" pitchFamily="18" charset="0"/>
              </a:rPr>
              <a:t>Intro</a:t>
            </a:r>
            <a:r>
              <a:rPr lang="en-US" smtClean="0">
                <a:cs typeface="Times New Roman" pitchFamily="18" charset="0"/>
              </a:rPr>
              <a:t>: The preposition </a:t>
            </a:r>
            <a:r>
              <a:rPr lang="en-US" i="1" smtClean="0">
                <a:cs typeface="Times New Roman" pitchFamily="18" charset="0"/>
              </a:rPr>
              <a:t>in</a:t>
            </a:r>
            <a:r>
              <a:rPr lang="en-US" smtClean="0">
                <a:cs typeface="Times New Roman" pitchFamily="18" charset="0"/>
              </a:rPr>
              <a:t> may be used in headings in several situations.</a:t>
            </a:r>
          </a:p>
          <a:p>
            <a:pPr eaLnBrk="1" hangingPunct="1">
              <a:spcBef>
                <a:spcPct val="0"/>
              </a:spcBef>
            </a:pPr>
            <a:r>
              <a:rPr lang="en-US" b="1" smtClean="0">
                <a:cs typeface="Times New Roman" pitchFamily="18" charset="0"/>
              </a:rPr>
              <a:t>1</a:t>
            </a:r>
            <a:r>
              <a:rPr lang="en-US" b="1" baseline="30000" smtClean="0">
                <a:cs typeface="Times New Roman" pitchFamily="18" charset="0"/>
              </a:rPr>
              <a:t>st</a:t>
            </a:r>
            <a:r>
              <a:rPr lang="en-US" b="1" smtClean="0">
                <a:cs typeface="Times New Roman" pitchFamily="18" charset="0"/>
              </a:rPr>
              <a:t> bullet</a:t>
            </a:r>
            <a:r>
              <a:rPr lang="en-US" smtClean="0">
                <a:cs typeface="Times New Roman" pitchFamily="18" charset="0"/>
              </a:rPr>
              <a:t>: It may be used to express special applications of a concept.</a:t>
            </a:r>
          </a:p>
          <a:p>
            <a:pPr eaLnBrk="1" hangingPunct="1">
              <a:spcBef>
                <a:spcPct val="0"/>
              </a:spcBef>
            </a:pPr>
            <a:r>
              <a:rPr lang="en-US" b="1" smtClean="0">
                <a:cs typeface="Times New Roman" pitchFamily="18" charset="0"/>
              </a:rPr>
              <a:t>2</a:t>
            </a:r>
            <a:r>
              <a:rPr lang="en-US" b="1" baseline="30000" smtClean="0">
                <a:cs typeface="Times New Roman" pitchFamily="18" charset="0"/>
              </a:rPr>
              <a:t>nd</a:t>
            </a:r>
            <a:r>
              <a:rPr lang="en-US" b="1" smtClean="0">
                <a:cs typeface="Times New Roman" pitchFamily="18" charset="0"/>
              </a:rPr>
              <a:t> bullet</a:t>
            </a:r>
            <a:r>
              <a:rPr lang="en-US" smtClean="0">
                <a:cs typeface="Times New Roman" pitchFamily="18" charset="0"/>
              </a:rPr>
              <a:t>: It may also be used to express the representation or treatment of a place within a particular concept, such as textbooks.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7890"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Intro:</a:t>
            </a:r>
            <a:r>
              <a:rPr lang="en-US" smtClean="0"/>
              <a:t> Now we’ll look at the syntax of LC subject headings.</a:t>
            </a:r>
          </a:p>
          <a:p>
            <a:pPr eaLnBrk="1" hangingPunct="1">
              <a:spcBef>
                <a:spcPct val="0"/>
              </a:spcBef>
            </a:pPr>
            <a:r>
              <a:rPr lang="en-US" i="1" smtClean="0"/>
              <a:t>[text from slide]</a:t>
            </a:r>
            <a:r>
              <a:rPr lang="en-US" smtClean="0"/>
              <a:t> </a:t>
            </a:r>
          </a:p>
          <a:p>
            <a:pPr eaLnBrk="1" hangingPunct="1">
              <a:spcBef>
                <a:spcPct val="0"/>
              </a:spcBef>
            </a:pPr>
            <a:r>
              <a:rPr lang="en-US" smtClean="0"/>
              <a:t>The decision was made in 1983 to favor creating new headings in direct form using natural language.  However, some specific categories of headings are still established in the inverted form, as we’ll see later in this session.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9938"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cs typeface="Times New Roman" pitchFamily="18" charset="0"/>
              </a:rPr>
              <a:t>1</a:t>
            </a:r>
            <a:r>
              <a:rPr lang="en-US" b="1" baseline="30000" smtClean="0">
                <a:cs typeface="Times New Roman" pitchFamily="18" charset="0"/>
              </a:rPr>
              <a:t>st</a:t>
            </a:r>
            <a:r>
              <a:rPr lang="en-US" b="1" smtClean="0">
                <a:cs typeface="Times New Roman" pitchFamily="18" charset="0"/>
              </a:rPr>
              <a:t> bullet</a:t>
            </a:r>
            <a:r>
              <a:rPr lang="en-US" smtClean="0">
                <a:cs typeface="Times New Roman" pitchFamily="18" charset="0"/>
              </a:rPr>
              <a:t>: In the past, many headings were established in inverted form in order to place a significant word first.  While this practice made sense in helping to collocate entry elements in a card catalog, it is no longer as big an issue in online catalogs. </a:t>
            </a:r>
          </a:p>
          <a:p>
            <a:pPr eaLnBrk="1" hangingPunct="1">
              <a:spcBef>
                <a:spcPct val="0"/>
              </a:spcBef>
            </a:pPr>
            <a:r>
              <a:rPr lang="en-US" b="1" smtClean="0">
                <a:cs typeface="Times New Roman" pitchFamily="18" charset="0"/>
              </a:rPr>
              <a:t>2</a:t>
            </a:r>
            <a:r>
              <a:rPr lang="en-US" b="1" baseline="30000" smtClean="0">
                <a:cs typeface="Times New Roman" pitchFamily="18" charset="0"/>
              </a:rPr>
              <a:t>nd</a:t>
            </a:r>
            <a:r>
              <a:rPr lang="en-US" b="1" smtClean="0">
                <a:cs typeface="Times New Roman" pitchFamily="18" charset="0"/>
              </a:rPr>
              <a:t>, 3</a:t>
            </a:r>
            <a:r>
              <a:rPr lang="en-US" b="1" baseline="30000" smtClean="0">
                <a:cs typeface="Times New Roman" pitchFamily="18" charset="0"/>
              </a:rPr>
              <a:t>rd</a:t>
            </a:r>
            <a:r>
              <a:rPr lang="en-US" b="1" smtClean="0">
                <a:cs typeface="Times New Roman" pitchFamily="18" charset="0"/>
              </a:rPr>
              <a:t> bullets</a:t>
            </a:r>
            <a:r>
              <a:rPr lang="en-US" smtClean="0">
                <a:cs typeface="Times New Roman" pitchFamily="18" charset="0"/>
              </a:rPr>
              <a:t>: Since 1983, the preference has been for direct form and in natural language. Since a large number of headings exist in the inverted form, however, inverted headings were retained in several categories.</a:t>
            </a:r>
          </a:p>
          <a:p>
            <a:pPr eaLnBrk="1" hangingPunct="1">
              <a:spcBef>
                <a:spcPct val="0"/>
              </a:spcBef>
            </a:pPr>
            <a:r>
              <a:rPr lang="en-US" smtClean="0">
                <a:cs typeface="Times New Roman" pitchFamily="18" charset="0"/>
              </a:rPr>
              <a:t>Note that in inverted headings, the word following the comma is capitalized; this is the element that would be in the initial position if expressed in direct word order. The first word of a subject heading is capitalized as a general rule.</a:t>
            </a:r>
          </a:p>
          <a:p>
            <a:pPr eaLnBrk="1" hangingPunct="1">
              <a:spcBef>
                <a:spcPct val="0"/>
              </a:spcBef>
            </a:pPr>
            <a:endParaRPr lang="en-US" b="1" i="1" smtClean="0">
              <a:cs typeface="Times New Roman" pitchFamily="18" charset="0"/>
            </a:endParaRPr>
          </a:p>
          <a:p>
            <a:pPr eaLnBrk="1" hangingPunct="1">
              <a:spcBef>
                <a:spcPct val="0"/>
              </a:spcBef>
            </a:pPr>
            <a:r>
              <a:rPr lang="en-US" b="1" i="1" smtClean="0">
                <a:cs typeface="Times New Roman" pitchFamily="18" charset="0"/>
              </a:rPr>
              <a:t>**[NOTE</a:t>
            </a:r>
            <a:r>
              <a:rPr lang="en-US" i="1" smtClean="0">
                <a:cs typeface="Times New Roman" pitchFamily="18" charset="0"/>
              </a:rPr>
              <a:t>: H 306 provides more information on inverted headings.  SHM Appendix B provides capitalization guidelines for establishing headings. It is mentioned in the Tools session.]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1986"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i="1" smtClean="0"/>
              <a:t>[text from slide]</a:t>
            </a:r>
          </a:p>
          <a:p>
            <a:pPr eaLnBrk="1" hangingPunct="1">
              <a:spcBef>
                <a:spcPct val="0"/>
              </a:spcBef>
            </a:pPr>
            <a:r>
              <a:rPr lang="en-US" smtClean="0"/>
              <a:t>Additional examples for language, nationality, ethnic group:</a:t>
            </a:r>
          </a:p>
          <a:p>
            <a:pPr eaLnBrk="1" hangingPunct="1">
              <a:spcBef>
                <a:spcPct val="0"/>
              </a:spcBef>
            </a:pPr>
            <a:r>
              <a:rPr lang="en-US" b="1" smtClean="0">
                <a:cs typeface="Times New Roman" pitchFamily="18" charset="0"/>
              </a:rPr>
              <a:t>	Poets, Japanese</a:t>
            </a:r>
            <a:endParaRPr lang="en-US" smtClean="0">
              <a:cs typeface="Times New Roman" pitchFamily="18" charset="0"/>
            </a:endParaRPr>
          </a:p>
          <a:p>
            <a:pPr eaLnBrk="1" hangingPunct="1">
              <a:spcBef>
                <a:spcPct val="0"/>
              </a:spcBef>
            </a:pPr>
            <a:r>
              <a:rPr lang="en-US" b="1" smtClean="0">
                <a:cs typeface="Times New Roman" pitchFamily="18" charset="0"/>
              </a:rPr>
              <a:t>	Songs, Romanian</a:t>
            </a:r>
          </a:p>
          <a:p>
            <a:pPr eaLnBrk="1" hangingPunct="1">
              <a:spcBef>
                <a:spcPct val="0"/>
              </a:spcBef>
            </a:pPr>
            <a:endParaRPr lang="en-US" b="1" smtClean="0">
              <a:cs typeface="Times New Roman" pitchFamily="18" charset="0"/>
            </a:endParaRPr>
          </a:p>
          <a:p>
            <a:pPr eaLnBrk="1" hangingPunct="1">
              <a:spcBef>
                <a:spcPct val="0"/>
              </a:spcBef>
            </a:pPr>
            <a:r>
              <a:rPr lang="en-US" smtClean="0">
                <a:cs typeface="Times New Roman" pitchFamily="18" charset="0"/>
              </a:rPr>
              <a:t>Additional examples for time period:</a:t>
            </a:r>
          </a:p>
          <a:p>
            <a:pPr eaLnBrk="1" hangingPunct="1">
              <a:spcBef>
                <a:spcPct val="0"/>
              </a:spcBef>
            </a:pPr>
            <a:r>
              <a:rPr lang="en-US" b="1" smtClean="0">
                <a:cs typeface="Times New Roman" pitchFamily="18" charset="0"/>
              </a:rPr>
              <a:t>	Prayers, Medieval</a:t>
            </a:r>
          </a:p>
          <a:p>
            <a:pPr eaLnBrk="1" hangingPunct="1">
              <a:spcBef>
                <a:spcPct val="0"/>
              </a:spcBef>
            </a:pPr>
            <a:r>
              <a:rPr lang="en-US" b="1" smtClean="0">
                <a:cs typeface="Times New Roman" pitchFamily="18" charset="0"/>
              </a:rPr>
              <a:t>	Latin literature, Medieval and modern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4034"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i="1" smtClean="0"/>
              <a:t>[text from slide]</a:t>
            </a:r>
            <a:endParaRPr lang="en-US" smtClean="0"/>
          </a:p>
          <a:p>
            <a:pPr eaLnBrk="1" hangingPunct="1">
              <a:spcBef>
                <a:spcPct val="0"/>
              </a:spcBef>
            </a:pPr>
            <a:r>
              <a:rPr lang="en-US" smtClean="0"/>
              <a:t>Additional example for h</a:t>
            </a:r>
            <a:r>
              <a:rPr lang="en-US" smtClean="0">
                <a:cs typeface="Times New Roman" pitchFamily="18" charset="0"/>
              </a:rPr>
              <a:t>eadings with qualifiers for artistic style:</a:t>
            </a:r>
          </a:p>
          <a:p>
            <a:pPr eaLnBrk="1" hangingPunct="1">
              <a:spcBef>
                <a:spcPct val="0"/>
              </a:spcBef>
            </a:pPr>
            <a:r>
              <a:rPr lang="en-US" smtClean="0">
                <a:cs typeface="Times New Roman" pitchFamily="18" charset="0"/>
              </a:rPr>
              <a:t>	</a:t>
            </a:r>
            <a:r>
              <a:rPr lang="en-US" b="1" smtClean="0">
                <a:cs typeface="Times New Roman" pitchFamily="18" charset="0"/>
              </a:rPr>
              <a:t>Architecture, Etruscan</a:t>
            </a:r>
          </a:p>
          <a:p>
            <a:pPr eaLnBrk="1" hangingPunct="1">
              <a:spcBef>
                <a:spcPct val="0"/>
              </a:spcBef>
            </a:pPr>
            <a:r>
              <a:rPr lang="en-US" smtClean="0">
                <a:cs typeface="Times New Roman" pitchFamily="18" charset="0"/>
              </a:rPr>
              <a:t>Additional example for types of fossils:</a:t>
            </a:r>
          </a:p>
          <a:p>
            <a:pPr eaLnBrk="1" hangingPunct="1">
              <a:spcBef>
                <a:spcPct val="0"/>
              </a:spcBef>
            </a:pPr>
            <a:r>
              <a:rPr lang="en-US" smtClean="0">
                <a:cs typeface="Times New Roman" pitchFamily="18" charset="0"/>
              </a:rPr>
              <a:t>	</a:t>
            </a:r>
            <a:r>
              <a:rPr lang="en-US" b="1" smtClean="0">
                <a:cs typeface="Times New Roman" pitchFamily="18" charset="0"/>
              </a:rPr>
              <a:t>Whales, Fossil</a:t>
            </a:r>
          </a:p>
          <a:p>
            <a:pPr eaLnBrk="1" hangingPunct="1">
              <a:spcBef>
                <a:spcPct val="0"/>
              </a:spcBef>
            </a:pPr>
            <a:r>
              <a:rPr lang="en-US" b="1" smtClean="0">
                <a:cs typeface="Times New Roman" pitchFamily="18" charset="0"/>
              </a:rPr>
              <a:t>	Conifers, Fossil</a:t>
            </a:r>
          </a:p>
          <a:p>
            <a:pPr eaLnBrk="1" hangingPunct="1">
              <a:spcBef>
                <a:spcPct val="0"/>
              </a:spcBef>
            </a:pPr>
            <a:endParaRPr lang="en-US" b="1" smtClean="0">
              <a:cs typeface="Times New Roman" pitchFamily="18" charset="0"/>
            </a:endParaRPr>
          </a:p>
          <a:p>
            <a:pPr eaLnBrk="1" hangingPunct="1">
              <a:spcBef>
                <a:spcPct val="0"/>
              </a:spcBef>
            </a:pPr>
            <a:r>
              <a:rPr lang="en-US" b="1" i="1" smtClean="0">
                <a:cs typeface="Times New Roman" pitchFamily="18" charset="0"/>
              </a:rPr>
              <a:t>**[NOTE</a:t>
            </a:r>
            <a:r>
              <a:rPr lang="en-US" i="1" smtClean="0">
                <a:cs typeface="Times New Roman" pitchFamily="18" charset="0"/>
              </a:rPr>
              <a:t>: for fossils that existed only in earlier geological time periods, such as </a:t>
            </a:r>
            <a:r>
              <a:rPr lang="en-US" b="1" i="1" smtClean="0">
                <a:cs typeface="Times New Roman" pitchFamily="18" charset="0"/>
              </a:rPr>
              <a:t>Dinosaurs</a:t>
            </a:r>
            <a:r>
              <a:rPr lang="en-US" i="1" smtClean="0">
                <a:cs typeface="Times New Roman" pitchFamily="18" charset="0"/>
              </a:rPr>
              <a:t>, the heading is established without the qualifier </a:t>
            </a:r>
            <a:r>
              <a:rPr lang="en-US" b="1" i="1" smtClean="0">
                <a:cs typeface="Times New Roman" pitchFamily="18" charset="0"/>
              </a:rPr>
              <a:t>, Fossil</a:t>
            </a:r>
            <a:r>
              <a:rPr lang="en-US" i="1" smtClean="0">
                <a:cs typeface="Times New Roman" pitchFamily="18" charset="0"/>
              </a:rPr>
              <a: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6082"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i="1" smtClean="0"/>
              <a:t>[text from slide]</a:t>
            </a:r>
            <a:endParaRPr lang="en-US" smtClean="0"/>
          </a:p>
          <a:p>
            <a:pPr eaLnBrk="1" hangingPunct="1">
              <a:spcBef>
                <a:spcPct val="0"/>
              </a:spcBef>
            </a:pPr>
            <a:r>
              <a:rPr lang="en-US" smtClean="0"/>
              <a:t>Additional example for music headings:</a:t>
            </a:r>
          </a:p>
          <a:p>
            <a:pPr eaLnBrk="1" hangingPunct="1">
              <a:spcBef>
                <a:spcPct val="0"/>
              </a:spcBef>
            </a:pPr>
            <a:r>
              <a:rPr lang="en-US" smtClean="0"/>
              <a:t>	</a:t>
            </a:r>
            <a:r>
              <a:rPr lang="en-US" b="1" smtClean="0"/>
              <a:t>Symphonies, Arranged</a:t>
            </a:r>
          </a:p>
          <a:p>
            <a:pPr eaLnBrk="1" hangingPunct="1">
              <a:spcBef>
                <a:spcPct val="0"/>
              </a:spcBef>
            </a:pPr>
            <a:r>
              <a:rPr lang="en-US" smtClean="0"/>
              <a:t>Additional examples for geographic:</a:t>
            </a:r>
          </a:p>
          <a:p>
            <a:pPr eaLnBrk="1" hangingPunct="1">
              <a:spcBef>
                <a:spcPct val="0"/>
              </a:spcBef>
            </a:pPr>
            <a:r>
              <a:rPr lang="en-US" smtClean="0"/>
              <a:t>	</a:t>
            </a:r>
            <a:r>
              <a:rPr lang="en-US" b="1" smtClean="0"/>
              <a:t>Huron, Lake (Mich. and Ont.)</a:t>
            </a:r>
          </a:p>
          <a:p>
            <a:pPr eaLnBrk="1" hangingPunct="1">
              <a:spcBef>
                <a:spcPct val="0"/>
              </a:spcBef>
            </a:pPr>
            <a:r>
              <a:rPr lang="en-US" b="1" smtClean="0"/>
              <a:t>	Victoria, Lake, Watershed</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8130"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i="1" smtClean="0"/>
              <a:t>[text from slide]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0178"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sz="900" b="1" smtClean="0">
                <a:cs typeface="Times New Roman" pitchFamily="18" charset="0"/>
              </a:rPr>
              <a:t>Intro</a:t>
            </a:r>
            <a:r>
              <a:rPr lang="en-US" sz="900" smtClean="0">
                <a:cs typeface="Times New Roman" pitchFamily="18" charset="0"/>
              </a:rPr>
              <a:t>: If a term or phrase used as a subject heading can have different meanings, a qualifier is used to indicate which of the different meanings the heading represents. Headings can be qualified by the addition of a parenthetical or an adjectival qualifier.</a:t>
            </a:r>
          </a:p>
          <a:p>
            <a:pPr eaLnBrk="1" hangingPunct="1">
              <a:spcBef>
                <a:spcPct val="0"/>
              </a:spcBef>
            </a:pPr>
            <a:r>
              <a:rPr lang="en-US" sz="900" b="1" smtClean="0">
                <a:cs typeface="Times New Roman" pitchFamily="18" charset="0"/>
              </a:rPr>
              <a:t>1</a:t>
            </a:r>
            <a:r>
              <a:rPr lang="en-US" sz="900" b="1" baseline="30000" smtClean="0">
                <a:cs typeface="Times New Roman" pitchFamily="18" charset="0"/>
              </a:rPr>
              <a:t>st</a:t>
            </a:r>
            <a:r>
              <a:rPr lang="en-US" sz="900" b="1" smtClean="0">
                <a:cs typeface="Times New Roman" pitchFamily="18" charset="0"/>
              </a:rPr>
              <a:t> bullet</a:t>
            </a:r>
            <a:r>
              <a:rPr lang="en-US" sz="900" smtClean="0">
                <a:cs typeface="Times New Roman" pitchFamily="18" charset="0"/>
              </a:rPr>
              <a:t>: A qualifier may be added in parenthesis at the end of the heading. One type of qualification is by name of a discipline or topic. Additional examples:</a:t>
            </a:r>
          </a:p>
          <a:p>
            <a:pPr eaLnBrk="1" hangingPunct="1">
              <a:spcBef>
                <a:spcPct val="0"/>
              </a:spcBef>
            </a:pPr>
            <a:r>
              <a:rPr lang="en-US" sz="900" smtClean="0">
                <a:cs typeface="Times New Roman" pitchFamily="18" charset="0"/>
              </a:rPr>
              <a:t>	</a:t>
            </a:r>
            <a:r>
              <a:rPr lang="en-US" sz="900" b="1" smtClean="0">
                <a:cs typeface="Times New Roman" pitchFamily="18" charset="0"/>
              </a:rPr>
              <a:t>Aestheticism (Literature)</a:t>
            </a:r>
          </a:p>
          <a:p>
            <a:pPr eaLnBrk="1" hangingPunct="1">
              <a:spcBef>
                <a:spcPct val="0"/>
              </a:spcBef>
            </a:pPr>
            <a:r>
              <a:rPr lang="en-US" sz="900" b="1" smtClean="0">
                <a:cs typeface="Times New Roman" pitchFamily="18" charset="0"/>
              </a:rPr>
              <a:t>	Whole and parts (Psychology)</a:t>
            </a:r>
          </a:p>
          <a:p>
            <a:pPr eaLnBrk="1" hangingPunct="1">
              <a:spcBef>
                <a:spcPct val="0"/>
              </a:spcBef>
            </a:pPr>
            <a:r>
              <a:rPr lang="en-US" sz="900" b="1" smtClean="0">
                <a:cs typeface="Times New Roman" pitchFamily="18" charset="0"/>
              </a:rPr>
              <a:t>2</a:t>
            </a:r>
            <a:r>
              <a:rPr lang="en-US" sz="900" b="1" baseline="30000" smtClean="0">
                <a:cs typeface="Times New Roman" pitchFamily="18" charset="0"/>
              </a:rPr>
              <a:t>nd</a:t>
            </a:r>
            <a:r>
              <a:rPr lang="en-US" sz="900" b="1" smtClean="0">
                <a:cs typeface="Times New Roman" pitchFamily="18" charset="0"/>
              </a:rPr>
              <a:t> bullet</a:t>
            </a:r>
            <a:r>
              <a:rPr lang="en-US" sz="900" smtClean="0">
                <a:cs typeface="Times New Roman" pitchFamily="18" charset="0"/>
              </a:rPr>
              <a:t>: If the heading represents a kind of object, it may be qualified by the category to which it belongs.  Additional examples:</a:t>
            </a:r>
          </a:p>
          <a:p>
            <a:pPr eaLnBrk="1" hangingPunct="1">
              <a:spcBef>
                <a:spcPct val="0"/>
              </a:spcBef>
            </a:pPr>
            <a:r>
              <a:rPr lang="en-US" sz="900" smtClean="0">
                <a:cs typeface="Times New Roman" pitchFamily="18" charset="0"/>
              </a:rPr>
              <a:t>	</a:t>
            </a:r>
            <a:r>
              <a:rPr lang="en-US" sz="900" b="1" smtClean="0">
                <a:cs typeface="Times New Roman" pitchFamily="18" charset="0"/>
              </a:rPr>
              <a:t>Suits (Clothing)</a:t>
            </a:r>
          </a:p>
          <a:p>
            <a:pPr eaLnBrk="1" hangingPunct="1">
              <a:spcBef>
                <a:spcPct val="0"/>
              </a:spcBef>
            </a:pPr>
            <a:r>
              <a:rPr lang="en-US" sz="900" b="1" smtClean="0">
                <a:cs typeface="Times New Roman" pitchFamily="18" charset="0"/>
              </a:rPr>
              <a:t>	Seals (Animals)</a:t>
            </a:r>
          </a:p>
          <a:p>
            <a:pPr eaLnBrk="1" hangingPunct="1">
              <a:spcBef>
                <a:spcPct val="0"/>
              </a:spcBef>
            </a:pPr>
            <a:r>
              <a:rPr lang="en-US" sz="900" b="1" smtClean="0">
                <a:cs typeface="Times New Roman" pitchFamily="18" charset="0"/>
              </a:rPr>
              <a:t>	Seals (Numismatics)</a:t>
            </a:r>
          </a:p>
          <a:p>
            <a:pPr eaLnBrk="1" hangingPunct="1">
              <a:spcBef>
                <a:spcPct val="0"/>
              </a:spcBef>
            </a:pPr>
            <a:r>
              <a:rPr lang="en-US" sz="900" b="1" smtClean="0">
                <a:cs typeface="Times New Roman" pitchFamily="18" charset="0"/>
              </a:rPr>
              <a:t>3</a:t>
            </a:r>
            <a:r>
              <a:rPr lang="en-US" sz="900" b="1" baseline="30000" smtClean="0">
                <a:cs typeface="Times New Roman" pitchFamily="18" charset="0"/>
              </a:rPr>
              <a:t>rd</a:t>
            </a:r>
            <a:r>
              <a:rPr lang="en-US" sz="900" b="1" smtClean="0">
                <a:cs typeface="Times New Roman" pitchFamily="18" charset="0"/>
              </a:rPr>
              <a:t> bullet</a:t>
            </a:r>
            <a:r>
              <a:rPr lang="en-US" sz="900" smtClean="0">
                <a:cs typeface="Times New Roman" pitchFamily="18" charset="0"/>
              </a:rPr>
              <a:t>: Sometimes an adjectival qualifier can be added to a term to create a phrase heading, instead of adding a  parenthetical qualifier.  For example, </a:t>
            </a:r>
            <a:r>
              <a:rPr lang="en-US" sz="900" b="1" smtClean="0">
                <a:cs typeface="Times New Roman" pitchFamily="18" charset="0"/>
              </a:rPr>
              <a:t>Chemical bonds</a:t>
            </a:r>
            <a:r>
              <a:rPr lang="en-US" sz="900" smtClean="0">
                <a:cs typeface="Times New Roman" pitchFamily="18" charset="0"/>
              </a:rPr>
              <a:t> is used instead of Bonds (Chemistry); </a:t>
            </a:r>
            <a:r>
              <a:rPr lang="en-US" sz="900" b="1" smtClean="0">
                <a:cs typeface="Times New Roman" pitchFamily="18" charset="0"/>
              </a:rPr>
              <a:t>Nuclear fission</a:t>
            </a:r>
            <a:r>
              <a:rPr lang="en-US" sz="900" smtClean="0">
                <a:cs typeface="Times New Roman" pitchFamily="18" charset="0"/>
              </a:rPr>
              <a:t> instead of Fission (Nuclear physics).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2226"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Intro</a:t>
            </a:r>
            <a:r>
              <a:rPr lang="en-US" smtClean="0"/>
              <a:t>: Now we’ll take a look at some of the characteristics of subdivisions in LCSH.</a:t>
            </a:r>
          </a:p>
          <a:p>
            <a:pPr eaLnBrk="1" hangingPunct="1">
              <a:spcBef>
                <a:spcPct val="0"/>
              </a:spcBef>
            </a:pPr>
            <a:r>
              <a:rPr lang="en-US" b="1" smtClean="0"/>
              <a:t>1</a:t>
            </a:r>
            <a:r>
              <a:rPr lang="en-US" b="1" baseline="30000" smtClean="0"/>
              <a:t>st</a:t>
            </a:r>
            <a:r>
              <a:rPr lang="en-US" b="1" smtClean="0"/>
              <a:t> &amp; 2</a:t>
            </a:r>
            <a:r>
              <a:rPr lang="en-US" b="1" baseline="30000" smtClean="0"/>
              <a:t>nd</a:t>
            </a:r>
            <a:r>
              <a:rPr lang="en-US" b="1" smtClean="0"/>
              <a:t> bullets</a:t>
            </a:r>
            <a:r>
              <a:rPr lang="en-US" smtClean="0"/>
              <a:t>: Subdivisions can break large heading concepts down into more manageable subunits.</a:t>
            </a:r>
          </a:p>
          <a:p>
            <a:pPr eaLnBrk="1" hangingPunct="1">
              <a:spcBef>
                <a:spcPct val="0"/>
              </a:spcBef>
            </a:pPr>
            <a:r>
              <a:rPr lang="en-US" b="1" smtClean="0"/>
              <a:t>3</a:t>
            </a:r>
            <a:r>
              <a:rPr lang="en-US" b="1" baseline="30000" smtClean="0"/>
              <a:t>rd</a:t>
            </a:r>
            <a:r>
              <a:rPr lang="en-US" b="1" smtClean="0"/>
              <a:t> bullet</a:t>
            </a:r>
            <a:r>
              <a:rPr lang="en-US" smtClean="0"/>
              <a:t>: In the example, the work about pre-colonial Brazil would be lost if it had only the main subject heading Brazil.  Assigning a more specific subject heading (</a:t>
            </a:r>
            <a:r>
              <a:rPr lang="en-US" b="1" smtClean="0"/>
              <a:t>Brazil—History—To 1822</a:t>
            </a:r>
            <a:r>
              <a:rPr lang="en-US" smtClean="0"/>
              <a:t>) to the work allows it to be collocated with other works about the same time period.</a:t>
            </a:r>
          </a:p>
          <a:p>
            <a:pPr eaLnBrk="1" hangingPunct="1">
              <a:spcBef>
                <a:spcPct val="0"/>
              </a:spcBef>
            </a:pPr>
            <a:r>
              <a:rPr lang="en-US" smtClean="0"/>
              <a:t>This is also an example of pre-coordination.  The established heading pulls together the various elements, rather than having the searcher combine terms (post-coordination).</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4"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Intro</a:t>
            </a:r>
            <a:r>
              <a:rPr lang="en-US" smtClean="0"/>
              <a:t>: A topical subdivision is similar to a topical heading.  It is used to limit the concept of a heading to a specific subtopic.</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1"/>
          <p:cNvSpPr>
            <a:spLocks noGrp="1" noRot="1" noChangeAspect="1" noChangeArrowheads="1" noTextEdit="1"/>
          </p:cNvSpPr>
          <p:nvPr>
            <p:ph type="sldImg"/>
          </p:nvPr>
        </p:nvSpPr>
        <p:spPr bwMode="auto">
          <a:noFill/>
          <a:ln>
            <a:solidFill>
              <a:srgbClr val="000000"/>
            </a:solidFill>
            <a:miter lim="800000"/>
            <a:headEnd/>
            <a:tailEnd/>
          </a:ln>
        </p:spPr>
      </p:sp>
      <p:sp>
        <p:nvSpPr>
          <p:cNvPr id="19459" name="Rectangle 2"/>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6322"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2</a:t>
            </a:r>
            <a:r>
              <a:rPr lang="en-US" b="1" baseline="30000" smtClean="0"/>
              <a:t>nd</a:t>
            </a:r>
            <a:r>
              <a:rPr lang="en-US" b="1" smtClean="0"/>
              <a:t> bullet</a:t>
            </a:r>
            <a:r>
              <a:rPr lang="en-US" smtClean="0"/>
              <a:t>: When more than one topical subdivision is used with a main heading, each refines the concept and makes it more specific.</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8370"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Intro, 1</a:t>
            </a:r>
            <a:r>
              <a:rPr lang="en-US" b="1" baseline="30000" smtClean="0"/>
              <a:t>st</a:t>
            </a:r>
            <a:r>
              <a:rPr lang="en-US" b="1" smtClean="0"/>
              <a:t> bullet</a:t>
            </a:r>
            <a:r>
              <a:rPr lang="en-US" smtClean="0"/>
              <a:t>: </a:t>
            </a:r>
            <a:r>
              <a:rPr lang="en-US" i="1" smtClean="0"/>
              <a:t>[text from slide]</a:t>
            </a:r>
            <a:r>
              <a:rPr lang="en-US" smtClean="0"/>
              <a:t> Geographic subdivisions may represent where something is located or where it is from, depending on the topic.  For example, the heading </a:t>
            </a:r>
            <a:r>
              <a:rPr lang="en-US" b="1" smtClean="0"/>
              <a:t>Physicians $z China</a:t>
            </a:r>
            <a:r>
              <a:rPr lang="en-US" smtClean="0"/>
              <a:t> is used to represent the concept of physicians currently in China or originally from China.</a:t>
            </a:r>
          </a:p>
          <a:p>
            <a:pPr eaLnBrk="1" hangingPunct="1">
              <a:spcBef>
                <a:spcPct val="0"/>
              </a:spcBef>
            </a:pPr>
            <a:r>
              <a:rPr lang="en-US" b="1" i="1" smtClean="0"/>
              <a:t>**[NOTE</a:t>
            </a:r>
            <a:r>
              <a:rPr lang="en-US" i="1" smtClean="0"/>
              <a:t>: In case it comes up, be aware that SHM H 350 provides more information and examples on nationality designations of classes of persons.]</a:t>
            </a:r>
            <a:endParaRPr lang="en-US" smtClean="0"/>
          </a:p>
          <a:p>
            <a:pPr eaLnBrk="1" hangingPunct="1">
              <a:spcBef>
                <a:spcPct val="0"/>
              </a:spcBef>
            </a:pPr>
            <a:r>
              <a:rPr lang="en-US" b="1" smtClean="0"/>
              <a:t>2</a:t>
            </a:r>
            <a:r>
              <a:rPr lang="en-US" b="1" baseline="30000" smtClean="0"/>
              <a:t>nd</a:t>
            </a:r>
            <a:r>
              <a:rPr lang="en-US" b="1" smtClean="0"/>
              <a:t> bullet</a:t>
            </a:r>
            <a:r>
              <a:rPr lang="en-US" smtClean="0"/>
              <a:t>: Not all headings may be subdivided geographically; also, some but not all topical subdivisions may be subdivided geographically.  In later sessions, we’ll talk about where to look to find out if a heading or subdivision is authorized for geographic subdivision, and also discuss other points you’ll need to know to apply geographic subdivisions correctly.</a:t>
            </a:r>
          </a:p>
          <a:p>
            <a:pPr eaLnBrk="1" hangingPunct="1">
              <a:spcBef>
                <a:spcPct val="0"/>
              </a:spcBef>
            </a:pPr>
            <a:r>
              <a:rPr lang="en-US" b="1" smtClean="0"/>
              <a:t>3</a:t>
            </a:r>
            <a:r>
              <a:rPr lang="en-US" b="1" baseline="30000" smtClean="0"/>
              <a:t>rd</a:t>
            </a:r>
            <a:r>
              <a:rPr lang="en-US" b="1" smtClean="0"/>
              <a:t> bullet</a:t>
            </a:r>
            <a:r>
              <a:rPr lang="en-US" smtClean="0"/>
              <a:t>: </a:t>
            </a:r>
            <a:r>
              <a:rPr lang="en-US" i="1" smtClean="0"/>
              <a:t>[text from slide]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0418"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Intro</a:t>
            </a:r>
            <a:r>
              <a:rPr lang="en-US" smtClean="0"/>
              <a:t>: Chronological subdivisions are also referred to as period subdivisions.</a:t>
            </a:r>
          </a:p>
          <a:p>
            <a:pPr eaLnBrk="1" hangingPunct="1">
              <a:spcBef>
                <a:spcPct val="0"/>
              </a:spcBef>
            </a:pPr>
            <a:r>
              <a:rPr lang="en-US" b="1" smtClean="0"/>
              <a:t>1</a:t>
            </a:r>
            <a:r>
              <a:rPr lang="en-US" b="1" baseline="30000" smtClean="0"/>
              <a:t>st</a:t>
            </a:r>
            <a:r>
              <a:rPr lang="en-US" b="1" smtClean="0"/>
              <a:t> bullet</a:t>
            </a:r>
            <a:r>
              <a:rPr lang="en-US" smtClean="0"/>
              <a:t>: Used for the time period covered in the contents of a work – should not be confused with the publication date of the work.</a:t>
            </a:r>
          </a:p>
          <a:p>
            <a:pPr eaLnBrk="1" hangingPunct="1">
              <a:spcBef>
                <a:spcPct val="0"/>
              </a:spcBef>
            </a:pPr>
            <a:r>
              <a:rPr lang="en-US" b="1" smtClean="0"/>
              <a:t>2</a:t>
            </a:r>
            <a:r>
              <a:rPr lang="en-US" b="1" baseline="30000" smtClean="0"/>
              <a:t>nd</a:t>
            </a:r>
            <a:r>
              <a:rPr lang="en-US" b="1" smtClean="0"/>
              <a:t> bullet</a:t>
            </a:r>
            <a:r>
              <a:rPr lang="en-US" smtClean="0"/>
              <a:t>: </a:t>
            </a:r>
            <a:r>
              <a:rPr lang="en-US" i="1" smtClean="0"/>
              <a:t>[text from slide]</a:t>
            </a:r>
            <a:r>
              <a:rPr lang="en-US" smtClean="0"/>
              <a:t> In most cases, chronological subdivisions follow the subdivision </a:t>
            </a:r>
            <a:r>
              <a:rPr lang="en-US" b="1" smtClean="0"/>
              <a:t>–History</a:t>
            </a:r>
            <a:r>
              <a:rPr lang="en-US" smtClean="0"/>
              <a:t>.</a:t>
            </a:r>
          </a:p>
          <a:p>
            <a:pPr eaLnBrk="1" hangingPunct="1">
              <a:spcBef>
                <a:spcPct val="0"/>
              </a:spcBef>
            </a:pPr>
            <a:r>
              <a:rPr lang="en-US" smtClean="0"/>
              <a:t>When a topic is inherently historical, the subdivision </a:t>
            </a:r>
            <a:r>
              <a:rPr lang="en-US" b="1" smtClean="0"/>
              <a:t>–History</a:t>
            </a:r>
            <a:r>
              <a:rPr lang="en-US" smtClean="0"/>
              <a:t> is not used.  Examples of inherently historical topics include headings for historical time periods (</a:t>
            </a:r>
            <a:r>
              <a:rPr lang="en-US" b="1" smtClean="0"/>
              <a:t>Nineteen seventies</a:t>
            </a:r>
            <a:r>
              <a:rPr lang="en-US" smtClean="0"/>
              <a:t>, </a:t>
            </a:r>
            <a:r>
              <a:rPr lang="en-US" b="1" smtClean="0"/>
              <a:t>Renaissance</a:t>
            </a:r>
            <a:r>
              <a:rPr lang="en-US" smtClean="0"/>
              <a:t>) or historical events (</a:t>
            </a:r>
            <a:r>
              <a:rPr lang="en-US" b="1" smtClean="0"/>
              <a:t>Iran-Iraq War, 1980-1988</a:t>
            </a:r>
            <a:r>
              <a:rPr lang="en-US" smtClean="0"/>
              <a:t>) and subdivisions such as </a:t>
            </a:r>
            <a:r>
              <a:rPr lang="en-US" b="1" smtClean="0"/>
              <a:t>--Chronology</a:t>
            </a:r>
            <a:r>
              <a:rPr lang="en-US" smtClean="0"/>
              <a:t>, </a:t>
            </a:r>
            <a:r>
              <a:rPr lang="en-US" b="1" smtClean="0"/>
              <a:t>--Economic conditions</a:t>
            </a:r>
            <a:r>
              <a:rPr lang="en-US" smtClean="0"/>
              <a:t>, </a:t>
            </a:r>
            <a:r>
              <a:rPr lang="en-US" b="1" smtClean="0"/>
              <a:t>--Intellectual life</a:t>
            </a:r>
            <a:r>
              <a:rPr lang="en-US" smtClean="0"/>
              <a:t>. </a:t>
            </a:r>
          </a:p>
          <a:p>
            <a:pPr eaLnBrk="1" hangingPunct="1">
              <a:spcBef>
                <a:spcPct val="0"/>
              </a:spcBef>
            </a:pPr>
            <a:r>
              <a:rPr lang="en-US" b="1" i="1" smtClean="0"/>
              <a:t>**[NOTE</a:t>
            </a:r>
            <a:r>
              <a:rPr lang="en-US" i="1" smtClean="0"/>
              <a:t>: More on this in a later session; guidelines and more examples are given in SHM H 1647 History.]</a:t>
            </a:r>
          </a:p>
          <a:p>
            <a:pPr eaLnBrk="1" hangingPunct="1">
              <a:spcBef>
                <a:spcPct val="0"/>
              </a:spcBef>
            </a:pPr>
            <a:r>
              <a:rPr lang="en-US" b="1" smtClean="0"/>
              <a:t>3</a:t>
            </a:r>
            <a:r>
              <a:rPr lang="en-US" b="1" baseline="30000" smtClean="0"/>
              <a:t>rd</a:t>
            </a:r>
            <a:r>
              <a:rPr lang="en-US" b="1" smtClean="0"/>
              <a:t> bullet</a:t>
            </a:r>
            <a:r>
              <a:rPr lang="en-US" smtClean="0"/>
              <a:t>: Chronological subdivisions that are established or used under artistic, literary, or music form/genre headings modify the main heading and represent compositions or works created in that time period.</a:t>
            </a:r>
          </a:p>
          <a:p>
            <a:pPr eaLnBrk="1" hangingPunct="1">
              <a:spcBef>
                <a:spcPct val="0"/>
              </a:spcBef>
            </a:pPr>
            <a:r>
              <a:rPr lang="en-US" b="1" smtClean="0"/>
              <a:t>4</a:t>
            </a:r>
            <a:r>
              <a:rPr lang="en-US" b="1" baseline="30000" smtClean="0"/>
              <a:t>th</a:t>
            </a:r>
            <a:r>
              <a:rPr lang="en-US" b="1" smtClean="0"/>
              <a:t> bullet</a:t>
            </a:r>
            <a:r>
              <a:rPr lang="en-US" smtClean="0"/>
              <a:t>: </a:t>
            </a:r>
            <a:r>
              <a:rPr lang="en-US" i="1" smtClean="0"/>
              <a:t>[text from slide]</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246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MX"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4514"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i="1" smtClean="0"/>
              <a:t>[text from slide]</a:t>
            </a:r>
          </a:p>
          <a:p>
            <a:pPr eaLnBrk="1" hangingPunct="1">
              <a:spcBef>
                <a:spcPct val="0"/>
              </a:spcBef>
            </a:pPr>
            <a:r>
              <a:rPr lang="en-US" smtClean="0"/>
              <a:t>We’ll look at MARC coding in more detail in later sessions, and you will gain some practice applying form subdivisions too.</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6562"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Intro</a:t>
            </a:r>
            <a:r>
              <a:rPr lang="en-US" smtClean="0"/>
              <a:t>: We’ve just looked at the different types of subdivisions – topical, geographic, chronological, and form.  Here is another distinction to make about subdivisions.  </a:t>
            </a:r>
          </a:p>
          <a:p>
            <a:pPr eaLnBrk="1" hangingPunct="1">
              <a:spcBef>
                <a:spcPct val="0"/>
              </a:spcBef>
            </a:pPr>
            <a:r>
              <a:rPr lang="en-US" i="1" smtClean="0"/>
              <a:t>[text from slide]</a:t>
            </a:r>
          </a:p>
          <a:p>
            <a:pPr eaLnBrk="1" hangingPunct="1">
              <a:spcBef>
                <a:spcPct val="0"/>
              </a:spcBef>
            </a:pPr>
            <a:r>
              <a:rPr lang="en-US" smtClean="0"/>
              <a:t>It would not be correct to use the subject heading Public libraries—Food and beverage policies based on the existence of the authority record </a:t>
            </a:r>
            <a:r>
              <a:rPr lang="en-US" b="1" smtClean="0"/>
              <a:t>Academic libraries—Food and beverage policies</a:t>
            </a:r>
            <a:r>
              <a:rPr lang="en-US" smtClean="0"/>
              <a:t>.  The subdivision is not free-floating; it must be established under a heading.</a:t>
            </a:r>
          </a:p>
          <a:p>
            <a:pPr eaLnBrk="1" hangingPunct="1">
              <a:spcBef>
                <a:spcPct val="0"/>
              </a:spcBef>
            </a:pPr>
            <a:r>
              <a:rPr lang="en-US" smtClean="0"/>
              <a:t>The session on Application of Subdivisions will cover this topic in much greater detail.</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8610"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i="1" smtClean="0"/>
              <a:t>[text from slide]</a:t>
            </a:r>
          </a:p>
          <a:p>
            <a:pPr eaLnBrk="1" hangingPunct="1">
              <a:spcBef>
                <a:spcPct val="0"/>
              </a:spcBef>
            </a:pPr>
            <a:r>
              <a:rPr lang="en-US" smtClean="0"/>
              <a:t>Catalogers cannot choose which order to use at the time of formulating a heading.  The order used for a given subject in LCSH is an arbitrary decision that has already been made and that a cataloger must learn.  Some topics are used as subdivisions under places while other topics divide by place.</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0658"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***ANIMATED SLIDE: CLICK TO BRING IN EACH BULLET; CLICK FOR EXAMPLES</a:t>
            </a:r>
          </a:p>
          <a:p>
            <a:pPr eaLnBrk="1" hangingPunct="1">
              <a:spcBef>
                <a:spcPct val="0"/>
              </a:spcBef>
            </a:pPr>
            <a:r>
              <a:rPr lang="en-US" i="1" smtClean="0"/>
              <a:t>[text from slide]</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2706"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***ANIMATED SLIDE: CLICK TO BRING IN EACH BULLET &amp; EXAMPLE</a:t>
            </a:r>
          </a:p>
          <a:p>
            <a:pPr eaLnBrk="1" hangingPunct="1">
              <a:spcBef>
                <a:spcPct val="0"/>
              </a:spcBef>
            </a:pPr>
            <a:r>
              <a:rPr lang="en-US" i="1" smtClean="0"/>
              <a:t>[text from slide]</a:t>
            </a:r>
          </a:p>
          <a:p>
            <a:pPr eaLnBrk="1" hangingPunct="1">
              <a:spcBef>
                <a:spcPct val="0"/>
              </a:spcBef>
            </a:pPr>
            <a:r>
              <a:rPr lang="en-US" smtClean="0"/>
              <a:t>The two examples illustrate different constructions depending on whether or not the topical subdivision is authorized for geographic subdivision.</a:t>
            </a:r>
          </a:p>
          <a:p>
            <a:pPr eaLnBrk="1" hangingPunct="1">
              <a:spcBef>
                <a:spcPct val="0"/>
              </a:spcBef>
            </a:pPr>
            <a:r>
              <a:rPr lang="en-US" smtClean="0"/>
              <a:t>When possible, the geographic subdivision follows topical subdivisions.  Generally, chronological subdivisions follow any topical or geographic subdivisions, and form comes last.</a:t>
            </a:r>
          </a:p>
          <a:p>
            <a:pPr eaLnBrk="1" hangingPunct="1">
              <a:spcBef>
                <a:spcPct val="0"/>
              </a:spcBef>
            </a:pPr>
            <a:r>
              <a:rPr lang="en-US" smtClean="0"/>
              <a:t>Later sessions will cover the order of subdivisions in more detail.</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p:cNvSpPr>
            <a:spLocks noGrp="1" noRot="1" noChangeAspect="1"/>
          </p:cNvSpPr>
          <p:nvPr>
            <p:ph type="sldImg"/>
          </p:nvPr>
        </p:nvSpPr>
        <p:spPr bwMode="auto">
          <a:noFill/>
          <a:ln>
            <a:solidFill>
              <a:srgbClr val="000000"/>
            </a:solidFill>
            <a:miter lim="800000"/>
            <a:headEnd/>
            <a:tailEnd/>
          </a:ln>
        </p:spPr>
      </p:sp>
      <p:sp>
        <p:nvSpPr>
          <p:cNvPr id="747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47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9D40B40-41D7-4F12-A312-FE772A70A467}" type="slidenum">
              <a:rPr lang="en-US"/>
              <a:pPr fontAlgn="base">
                <a:spcBef>
                  <a:spcPct val="0"/>
                </a:spcBef>
                <a:spcAft>
                  <a:spcPct val="0"/>
                </a:spcAft>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1506"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cs typeface="Times New Roman" pitchFamily="18" charset="0"/>
              </a:rPr>
              <a:t>1</a:t>
            </a:r>
            <a:r>
              <a:rPr lang="en-US" b="1" baseline="30000" smtClean="0">
                <a:cs typeface="Times New Roman" pitchFamily="18" charset="0"/>
              </a:rPr>
              <a:t>st</a:t>
            </a:r>
            <a:r>
              <a:rPr lang="en-US" b="1" smtClean="0">
                <a:cs typeface="Times New Roman" pitchFamily="18" charset="0"/>
              </a:rPr>
              <a:t> bullet</a:t>
            </a:r>
            <a:r>
              <a:rPr lang="en-US" smtClean="0">
                <a:cs typeface="Times New Roman" pitchFamily="18" charset="0"/>
              </a:rPr>
              <a:t>: A heading may consist of a single noun when one can precisely represent an object or concept.  (Single nouns are not necessarily in the singular, as evident from the examples – more on this in an upcoming slide.)</a:t>
            </a:r>
          </a:p>
          <a:p>
            <a:pPr eaLnBrk="1" hangingPunct="1">
              <a:spcBef>
                <a:spcPct val="0"/>
              </a:spcBef>
            </a:pPr>
            <a:r>
              <a:rPr lang="en-US" b="1" smtClean="0">
                <a:cs typeface="Times New Roman" pitchFamily="18" charset="0"/>
              </a:rPr>
              <a:t>2</a:t>
            </a:r>
            <a:r>
              <a:rPr lang="en-US" b="1" baseline="30000" smtClean="0">
                <a:cs typeface="Times New Roman" pitchFamily="18" charset="0"/>
              </a:rPr>
              <a:t>nd</a:t>
            </a:r>
            <a:r>
              <a:rPr lang="en-US" b="1" smtClean="0">
                <a:cs typeface="Times New Roman" pitchFamily="18" charset="0"/>
              </a:rPr>
              <a:t> bullet</a:t>
            </a:r>
            <a:r>
              <a:rPr lang="en-US" smtClean="0">
                <a:cs typeface="Times New Roman" pitchFamily="18" charset="0"/>
              </a:rPr>
              <a:t>: Adjectives or participles may be used as noun-equivalents.</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6802"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Intro</a:t>
            </a:r>
            <a:r>
              <a:rPr lang="en-US" smtClean="0"/>
              <a:t>: In order to be useful, an alphabetic subject heading list needs to have a generous entry vocabulary to link terms searchers might use with the authorized forms of the list as well as a structure of explicit relationships to allow users to navigate through the system.  These purposes are served by references that express equivalence, hierarchical, and associative relationships.</a:t>
            </a:r>
          </a:p>
          <a:p>
            <a:pPr eaLnBrk="1" hangingPunct="1">
              <a:spcBef>
                <a:spcPct val="0"/>
              </a:spcBef>
            </a:pPr>
            <a:r>
              <a:rPr lang="en-US" smtClean="0"/>
              <a:t/>
            </a:r>
            <a:br>
              <a:rPr lang="en-US" smtClean="0"/>
            </a:br>
            <a:r>
              <a:rPr lang="en-US" smtClean="0"/>
              <a:t>Like the headings themselves, references were made in LCSH at different times according to different philosophies and principles.  For many years references were made on the basis that a person investigating one heading should be made aware of another heading.  References were rarely revised as new headings were added.  In addition, many headings appeared in LCSH without references.  In 1984, new rules of making references were adopted and incorporated into the </a:t>
            </a:r>
            <a:r>
              <a:rPr lang="en-US" i="1" smtClean="0"/>
              <a:t>Subject Headings Manual</a:t>
            </a:r>
            <a:r>
              <a:rPr lang="en-US" smtClean="0"/>
              <a:t>, and then applied to new headings beginning in 1985.  The references on older headings are reviewed and revised to conform to the new rules on a case-by-case basis.</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8850"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i="1" smtClean="0"/>
              <a:t>[text from slide]</a:t>
            </a:r>
          </a:p>
          <a:p>
            <a:pPr eaLnBrk="1" hangingPunct="1">
              <a:spcBef>
                <a:spcPct val="0"/>
              </a:spcBef>
            </a:pPr>
            <a:endParaRPr lang="en-US" i="1" smtClean="0"/>
          </a:p>
          <a:p>
            <a:pPr eaLnBrk="1" hangingPunct="1">
              <a:spcBef>
                <a:spcPct val="0"/>
              </a:spcBef>
            </a:pPr>
            <a:r>
              <a:rPr lang="en-US" b="1" i="1" smtClean="0">
                <a:cs typeface="Times New Roman" pitchFamily="18" charset="0"/>
              </a:rPr>
              <a:t>**[NOTE</a:t>
            </a:r>
            <a:r>
              <a:rPr lang="en-US" i="1" smtClean="0">
                <a:cs typeface="Times New Roman" pitchFamily="18" charset="0"/>
              </a:rPr>
              <a:t>: Instructors may wish to point out that instruction sheets in the SHM are given in this and the following slides for future reference.  There will be more information on the SHM in the next session, Tools for Subject Analysis.]</a:t>
            </a:r>
            <a:r>
              <a:rPr lang="en-US" i="1" smtClean="0"/>
              <a:t> </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0898"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***ANIMATED SLIDE: CLICK TO BRING IN EACH BULLET &amp; EXAMPLE</a:t>
            </a:r>
          </a:p>
          <a:p>
            <a:pPr eaLnBrk="1" hangingPunct="1">
              <a:spcBef>
                <a:spcPct val="0"/>
              </a:spcBef>
            </a:pPr>
            <a:r>
              <a:rPr lang="en-US" i="1" smtClean="0"/>
              <a:t>[text from slide]</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2946"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***ANIMATED SLIDE: CLICK TO BRING IN EACH BULLET &amp; EXAMPLE</a:t>
            </a:r>
          </a:p>
          <a:p>
            <a:pPr eaLnBrk="1" hangingPunct="1">
              <a:spcBef>
                <a:spcPct val="0"/>
              </a:spcBef>
            </a:pPr>
            <a:r>
              <a:rPr lang="en-US" i="1" smtClean="0"/>
              <a:t>[text from slide]</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4994"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i="1" smtClean="0"/>
              <a:t>[text from slide]</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7042"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i="1" smtClean="0"/>
              <a:t>[text from slide]</a:t>
            </a:r>
          </a:p>
          <a:p>
            <a:pPr eaLnBrk="1" hangingPunct="1">
              <a:spcBef>
                <a:spcPct val="0"/>
              </a:spcBef>
            </a:pPr>
            <a:endParaRPr lang="en-US" smtClean="0"/>
          </a:p>
          <a:p>
            <a:pPr eaLnBrk="1" hangingPunct="1">
              <a:spcBef>
                <a:spcPct val="0"/>
              </a:spcBef>
            </a:pPr>
            <a:r>
              <a:rPr lang="en-US" b="1" i="1" smtClean="0"/>
              <a:t>**[NOTE</a:t>
            </a:r>
            <a:r>
              <a:rPr lang="en-US" i="1" smtClean="0"/>
              <a:t>: A heading is now linked only to the heading immediately above it in a hierarchy.  Bi-level references remain in headings with unevaluated references as remnants of past practice.  Because the complex compound headings present in LCSH do not necessarily fit into these hierarchical categories, rules were also adopted for linking compound headings on the basis of the terms they contain.  The resulting BT/NT relationships are often more arbitrary than would be allowed in a true thesaurus.]</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9090"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i="1" smtClean="0"/>
              <a:t>[text from slide]</a:t>
            </a:r>
          </a:p>
          <a:p>
            <a:pPr eaLnBrk="1" hangingPunct="1">
              <a:spcBef>
                <a:spcPct val="0"/>
              </a:spcBef>
            </a:pPr>
            <a:r>
              <a:rPr lang="en-US" smtClean="0"/>
              <a:t>Linking headings by means of RT references is not being emphasized until a long term project to review and evaluate the hierarchical reference structure of LCSH is completed.</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Rot="1" noChangeAspect="1" noChangeArrowheads="1" noTextEdit="1"/>
          </p:cNvSpPr>
          <p:nvPr>
            <p:ph type="sldImg"/>
          </p:nvPr>
        </p:nvSpPr>
        <p:spPr bwMode="auto">
          <a:xfrm>
            <a:off x="1144588" y="685800"/>
            <a:ext cx="4570412" cy="3429000"/>
          </a:xfrm>
          <a:noFill/>
          <a:ln>
            <a:solidFill>
              <a:srgbClr val="000000"/>
            </a:solidFill>
            <a:miter lim="800000"/>
            <a:headEnd/>
            <a:tailEnd/>
          </a:ln>
        </p:spPr>
      </p:sp>
      <p:sp>
        <p:nvSpPr>
          <p:cNvPr id="91138" name="Rectangle 3"/>
          <p:cNvSpPr>
            <a:spLocks noGrp="1" noChangeArrowheads="1"/>
          </p:cNvSpPr>
          <p:nvPr>
            <p:ph type="body" idx="1"/>
          </p:nvPr>
        </p:nvSpPr>
        <p:spPr bwMode="auto">
          <a:xfrm>
            <a:off x="762000" y="4343400"/>
            <a:ext cx="5638800" cy="4191000"/>
          </a:xfrm>
          <a:noFill/>
        </p:spPr>
        <p:txBody>
          <a:bodyPr wrap="square" numCol="1" anchor="t" anchorCtr="0" compatLnSpc="1">
            <a:prstTxWarp prst="textNoShape">
              <a:avLst/>
            </a:prstTxWarp>
          </a:bodyPr>
          <a:lstStyle/>
          <a:p>
            <a:pPr eaLnBrk="1" hangingPunct="1">
              <a:spcBef>
                <a:spcPct val="0"/>
              </a:spcBef>
            </a:pPr>
            <a:r>
              <a:rPr lang="en-US" b="1" smtClean="0"/>
              <a:t>Intro</a:t>
            </a:r>
            <a:r>
              <a:rPr lang="en-US" smtClean="0"/>
              <a:t>: These are the basic components of entries in </a:t>
            </a:r>
            <a:r>
              <a:rPr lang="en-US" i="1" smtClean="0"/>
              <a:t>LCSH</a:t>
            </a:r>
            <a:r>
              <a:rPr lang="en-US" smtClean="0"/>
              <a:t>.  We’ll use the entry for </a:t>
            </a:r>
            <a:r>
              <a:rPr lang="en-US" b="1" smtClean="0"/>
              <a:t>Letters</a:t>
            </a:r>
            <a:r>
              <a:rPr lang="en-US" smtClean="0"/>
              <a:t> as the basis for examining these components.</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Grp="1" noRot="1" noChangeAspect="1" noChangeArrowheads="1" noTextEdit="1"/>
          </p:cNvSpPr>
          <p:nvPr>
            <p:ph type="sldImg"/>
          </p:nvPr>
        </p:nvSpPr>
        <p:spPr bwMode="auto">
          <a:xfrm>
            <a:off x="1144588" y="685800"/>
            <a:ext cx="4570412" cy="3429000"/>
          </a:xfrm>
          <a:noFill/>
          <a:ln>
            <a:solidFill>
              <a:srgbClr val="000000"/>
            </a:solidFill>
            <a:miter lim="800000"/>
            <a:headEnd/>
            <a:tailEnd/>
          </a:ln>
        </p:spPr>
      </p:sp>
      <p:sp>
        <p:nvSpPr>
          <p:cNvPr id="93186" name="Rectangle 3"/>
          <p:cNvSpPr>
            <a:spLocks noGrp="1" noChangeArrowheads="1"/>
          </p:cNvSpPr>
          <p:nvPr>
            <p:ph type="body" idx="1"/>
          </p:nvPr>
        </p:nvSpPr>
        <p:spPr bwMode="auto">
          <a:xfrm>
            <a:off x="762000" y="4343400"/>
            <a:ext cx="5638800" cy="4191000"/>
          </a:xfrm>
          <a:noFill/>
        </p:spPr>
        <p:txBody>
          <a:bodyPr wrap="square" numCol="1" anchor="t" anchorCtr="0" compatLnSpc="1">
            <a:prstTxWarp prst="textNoShape">
              <a:avLst/>
            </a:prstTxWarp>
          </a:bodyPr>
          <a:lstStyle/>
          <a:p>
            <a:pPr eaLnBrk="1" hangingPunct="1">
              <a:spcBef>
                <a:spcPct val="0"/>
              </a:spcBef>
            </a:pPr>
            <a:r>
              <a:rPr lang="en-US" b="1" smtClean="0">
                <a:cs typeface="Times New Roman" pitchFamily="18" charset="0"/>
              </a:rPr>
              <a:t>Intro</a:t>
            </a:r>
            <a:r>
              <a:rPr lang="en-US" smtClean="0">
                <a:cs typeface="Times New Roman" pitchFamily="18" charset="0"/>
              </a:rPr>
              <a:t>: We talked about the reference structure of </a:t>
            </a:r>
            <a:r>
              <a:rPr lang="en-US" i="1" smtClean="0">
                <a:cs typeface="Times New Roman" pitchFamily="18" charset="0"/>
              </a:rPr>
              <a:t>LCSH</a:t>
            </a:r>
            <a:r>
              <a:rPr lang="en-US" smtClean="0">
                <a:cs typeface="Times New Roman" pitchFamily="18" charset="0"/>
              </a:rPr>
              <a:t> in the last session.  In the following slides, we’ll see how references are shown in entries in </a:t>
            </a:r>
            <a:r>
              <a:rPr lang="en-US" i="1" smtClean="0">
                <a:cs typeface="Times New Roman" pitchFamily="18" charset="0"/>
              </a:rPr>
              <a:t>LCSH</a:t>
            </a:r>
            <a:r>
              <a:rPr lang="en-US" smtClean="0">
                <a:cs typeface="Times New Roman" pitchFamily="18" charset="0"/>
              </a:rPr>
              <a:t>.   References are listed in groups.</a:t>
            </a:r>
          </a:p>
          <a:p>
            <a:pPr eaLnBrk="1" hangingPunct="1">
              <a:spcBef>
                <a:spcPct val="0"/>
              </a:spcBef>
            </a:pPr>
            <a:endParaRPr lang="en-US" smtClean="0">
              <a:cs typeface="Times New Roman" pitchFamily="18" charset="0"/>
            </a:endParaRPr>
          </a:p>
          <a:p>
            <a:pPr eaLnBrk="1" hangingPunct="1">
              <a:spcBef>
                <a:spcPct val="0"/>
              </a:spcBef>
            </a:pPr>
            <a:endParaRPr lang="en-US" smtClean="0">
              <a:cs typeface="Times New Roman" pitchFamily="18" charset="0"/>
            </a:endParaRPr>
          </a:p>
          <a:p>
            <a:pPr eaLnBrk="1" hangingPunct="1">
              <a:spcBef>
                <a:spcPct val="0"/>
              </a:spcBef>
            </a:pPr>
            <a:endParaRPr lang="en-US" smtClean="0">
              <a:latin typeface="Verdana" pitchFamily="34" charset="0"/>
              <a:cs typeface="Times New Roman"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5234" name="Rectangle 3"/>
          <p:cNvSpPr>
            <a:spLocks noGrp="1" noChangeArrowheads="1"/>
          </p:cNvSpPr>
          <p:nvPr>
            <p:ph type="body" idx="1"/>
          </p:nvPr>
        </p:nvSpPr>
        <p:spPr bwMode="auto">
          <a:xfrm>
            <a:off x="762000" y="4343400"/>
            <a:ext cx="5638800" cy="4191000"/>
          </a:xfrm>
          <a:noFill/>
        </p:spPr>
        <p:txBody>
          <a:bodyPr wrap="square" numCol="1" anchor="t" anchorCtr="0" compatLnSpc="1">
            <a:prstTxWarp prst="textNoShape">
              <a:avLst/>
            </a:prstTxWarp>
          </a:bodyPr>
          <a:lstStyle/>
          <a:p>
            <a:pPr eaLnBrk="1" hangingPunct="1">
              <a:spcBef>
                <a:spcPct val="0"/>
              </a:spcBef>
            </a:pPr>
            <a:r>
              <a:rPr lang="en-US" b="1" smtClean="0"/>
              <a:t>Intro</a:t>
            </a:r>
            <a:r>
              <a:rPr lang="en-US" smtClean="0"/>
              <a:t>: If you searched </a:t>
            </a:r>
            <a:r>
              <a:rPr lang="en-US" i="1" smtClean="0"/>
              <a:t>LCSH</a:t>
            </a:r>
            <a:r>
              <a:rPr lang="en-US" smtClean="0"/>
              <a:t> under the term “Correspondence,” you would find that it is not an authorized heading.  The term is not in boldface type and it has two USE references directing you to authorized headings that may be used for the concept, as appropriate.  One of these is </a:t>
            </a:r>
            <a:r>
              <a:rPr lang="en-US" b="1" smtClean="0"/>
              <a:t>Letters</a:t>
            </a:r>
            <a:r>
              <a:rPr lang="en-US" smtClean="0"/>
              <a:t>, the entry we have been discussing. </a:t>
            </a:r>
          </a:p>
          <a:p>
            <a:pPr eaLnBrk="1" hangingPunct="1">
              <a:spcBef>
                <a:spcPct val="0"/>
              </a:spcBef>
            </a:pPr>
            <a:r>
              <a:rPr lang="en-US" i="1" smtClean="0"/>
              <a:t>[The other USE reference is </a:t>
            </a:r>
            <a:r>
              <a:rPr lang="en-US" b="1" i="1" smtClean="0"/>
              <a:t>Letter writing</a:t>
            </a:r>
            <a:r>
              <a:rPr lang="en-US" i="1" smtClean="0"/>
              <a:t>, which is discussed in the next slide.]</a:t>
            </a:r>
          </a:p>
          <a:p>
            <a:pPr eaLnBrk="1" hangingPunct="1">
              <a:spcBef>
                <a:spcPct val="0"/>
              </a:spcBef>
            </a:pPr>
            <a:r>
              <a:rPr lang="en-US" smtClean="0"/>
              <a:t>On the entry for </a:t>
            </a:r>
            <a:r>
              <a:rPr lang="en-US" b="1" smtClean="0"/>
              <a:t>Letters</a:t>
            </a:r>
            <a:r>
              <a:rPr lang="en-US" smtClean="0"/>
              <a:t>, there is a UF reference for Correspondence, indicating that this heading may be Used For the term Correspondence.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3554"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cs typeface="Arial" charset="0"/>
              </a:rPr>
              <a:t>1</a:t>
            </a:r>
            <a:r>
              <a:rPr lang="en-US" b="1" baseline="30000" smtClean="0">
                <a:cs typeface="Arial" charset="0"/>
              </a:rPr>
              <a:t>st</a:t>
            </a:r>
            <a:r>
              <a:rPr lang="en-US" b="1" smtClean="0">
                <a:cs typeface="Arial" charset="0"/>
              </a:rPr>
              <a:t> bullet</a:t>
            </a:r>
            <a:r>
              <a:rPr lang="en-US" smtClean="0">
                <a:cs typeface="Arial" charset="0"/>
              </a:rPr>
              <a:t>: In most cases, headings are not established with an article in the initial position.</a:t>
            </a:r>
          </a:p>
          <a:p>
            <a:pPr eaLnBrk="1" hangingPunct="1">
              <a:spcBef>
                <a:spcPct val="0"/>
              </a:spcBef>
            </a:pPr>
            <a:r>
              <a:rPr lang="en-US" smtClean="0">
                <a:cs typeface="Arial" charset="0"/>
              </a:rPr>
              <a:t>Additional example: </a:t>
            </a:r>
          </a:p>
          <a:p>
            <a:pPr eaLnBrk="1" hangingPunct="1">
              <a:spcBef>
                <a:spcPct val="0"/>
              </a:spcBef>
            </a:pPr>
            <a:r>
              <a:rPr lang="en-US" smtClean="0">
                <a:cs typeface="Arial" charset="0"/>
              </a:rPr>
              <a:t>	</a:t>
            </a:r>
            <a:r>
              <a:rPr lang="en-US" b="1" smtClean="0">
                <a:cs typeface="Arial" charset="0"/>
              </a:rPr>
              <a:t>West (U.S.)</a:t>
            </a:r>
          </a:p>
          <a:p>
            <a:pPr eaLnBrk="1" hangingPunct="1">
              <a:spcBef>
                <a:spcPct val="0"/>
              </a:spcBef>
            </a:pPr>
            <a:r>
              <a:rPr lang="en-US" smtClean="0">
                <a:cs typeface="Arial" charset="0"/>
              </a:rPr>
              <a:t>	not</a:t>
            </a:r>
          </a:p>
          <a:p>
            <a:pPr eaLnBrk="1" hangingPunct="1">
              <a:spcBef>
                <a:spcPct val="0"/>
              </a:spcBef>
            </a:pPr>
            <a:r>
              <a:rPr lang="en-US" smtClean="0">
                <a:cs typeface="Arial" charset="0"/>
              </a:rPr>
              <a:t>	The West (U.S.)</a:t>
            </a:r>
          </a:p>
          <a:p>
            <a:pPr eaLnBrk="1" hangingPunct="1">
              <a:spcBef>
                <a:spcPct val="0"/>
              </a:spcBef>
            </a:pPr>
            <a:endParaRPr lang="en-US" smtClean="0">
              <a:cs typeface="Arial" charset="0"/>
            </a:endParaRPr>
          </a:p>
          <a:p>
            <a:pPr eaLnBrk="1" hangingPunct="1">
              <a:spcBef>
                <a:spcPct val="0"/>
              </a:spcBef>
            </a:pPr>
            <a:r>
              <a:rPr lang="en-US" b="1" smtClean="0">
                <a:cs typeface="Arial" charset="0"/>
              </a:rPr>
              <a:t>2</a:t>
            </a:r>
            <a:r>
              <a:rPr lang="en-US" b="1" baseline="30000" smtClean="0">
                <a:cs typeface="Arial" charset="0"/>
              </a:rPr>
              <a:t>nd</a:t>
            </a:r>
            <a:r>
              <a:rPr lang="en-US" b="1" smtClean="0">
                <a:cs typeface="Arial" charset="0"/>
              </a:rPr>
              <a:t> bullet</a:t>
            </a:r>
            <a:r>
              <a:rPr lang="en-US" smtClean="0">
                <a:cs typeface="Arial" charset="0"/>
              </a:rPr>
              <a:t>: In some cases, the article may be retained for grammatical or semantic purposes. The heading will then be inverted.</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7282" name="Rectangle 3"/>
          <p:cNvSpPr>
            <a:spLocks noGrp="1" noChangeArrowheads="1"/>
          </p:cNvSpPr>
          <p:nvPr>
            <p:ph type="body" idx="1"/>
          </p:nvPr>
        </p:nvSpPr>
        <p:spPr bwMode="auto">
          <a:xfrm>
            <a:off x="762000" y="4343400"/>
            <a:ext cx="5638800" cy="4191000"/>
          </a:xfrm>
          <a:noFill/>
        </p:spPr>
        <p:txBody>
          <a:bodyPr wrap="square" numCol="1" anchor="t" anchorCtr="0" compatLnSpc="1">
            <a:prstTxWarp prst="textNoShape">
              <a:avLst/>
            </a:prstTxWarp>
          </a:bodyPr>
          <a:lstStyle/>
          <a:p>
            <a:pPr eaLnBrk="1" hangingPunct="1">
              <a:spcBef>
                <a:spcPct val="0"/>
              </a:spcBef>
            </a:pPr>
            <a:r>
              <a:rPr lang="en-US" b="1" smtClean="0">
                <a:cs typeface="Times New Roman" pitchFamily="18" charset="0"/>
              </a:rPr>
              <a:t>Intro</a:t>
            </a:r>
            <a:r>
              <a:rPr lang="en-US" smtClean="0">
                <a:cs typeface="Times New Roman" pitchFamily="18" charset="0"/>
              </a:rPr>
              <a:t>: On the entries for these headings in LCSH, </a:t>
            </a:r>
            <a:r>
              <a:rPr lang="en-US" b="1" smtClean="0">
                <a:cs typeface="Times New Roman" pitchFamily="18" charset="0"/>
              </a:rPr>
              <a:t>Letters</a:t>
            </a:r>
            <a:r>
              <a:rPr lang="en-US" smtClean="0">
                <a:cs typeface="Times New Roman" pitchFamily="18" charset="0"/>
              </a:rPr>
              <a:t> appears as a Narrower Term (NT). </a:t>
            </a:r>
            <a:r>
              <a:rPr lang="en-US" smtClean="0"/>
              <a:t>NTs are one level more specific in the </a:t>
            </a:r>
            <a:r>
              <a:rPr lang="en-US" i="1" smtClean="0"/>
              <a:t>LCSH</a:t>
            </a:r>
            <a:r>
              <a:rPr lang="en-US" smtClean="0"/>
              <a:t> hierarchy. </a:t>
            </a:r>
            <a:endParaRPr lang="en-US" smtClean="0">
              <a:cs typeface="Times New Roman" pitchFamily="18" charset="0"/>
            </a:endParaRPr>
          </a:p>
          <a:p>
            <a:pPr eaLnBrk="1" hangingPunct="1">
              <a:spcBef>
                <a:spcPct val="0"/>
              </a:spcBef>
            </a:pPr>
            <a:r>
              <a:rPr lang="en-US" b="1" i="1" smtClean="0">
                <a:cs typeface="Times New Roman" pitchFamily="18" charset="0"/>
              </a:rPr>
              <a:t>**[NOTE</a:t>
            </a:r>
            <a:r>
              <a:rPr lang="en-US" i="1" smtClean="0">
                <a:cs typeface="Times New Roman" pitchFamily="18" charset="0"/>
              </a:rPr>
              <a:t>: Both headings have additional narrower terms as well, which are not shown here.]</a:t>
            </a:r>
          </a:p>
          <a:p>
            <a:pPr eaLnBrk="1" hangingPunct="1">
              <a:spcBef>
                <a:spcPct val="0"/>
              </a:spcBef>
            </a:pPr>
            <a:r>
              <a:rPr lang="en-US" smtClean="0">
                <a:cs typeface="Times New Roman" pitchFamily="18" charset="0"/>
              </a:rPr>
              <a:t>Narrower terms are not included in MARC authority records, but are listed in print and electronic versions of </a:t>
            </a:r>
            <a:r>
              <a:rPr lang="en-US" i="1" smtClean="0">
                <a:cs typeface="Times New Roman" pitchFamily="18" charset="0"/>
              </a:rPr>
              <a:t>LCSH</a:t>
            </a:r>
            <a:r>
              <a:rPr lang="en-US" smtClean="0">
                <a:cs typeface="Times New Roman" pitchFamily="18" charset="0"/>
              </a:rPr>
              <a:t>, including </a:t>
            </a:r>
            <a:r>
              <a:rPr lang="en-US" i="1" smtClean="0">
                <a:cs typeface="Times New Roman" pitchFamily="18" charset="0"/>
              </a:rPr>
              <a:t>Classification Web</a:t>
            </a:r>
            <a:r>
              <a:rPr lang="en-US" smtClean="0">
                <a:cs typeface="Times New Roman" pitchFamily="18" charset="0"/>
              </a:rPr>
              <a:t>.</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Rot="1" noChangeAspect="1" noChangeArrowheads="1" noTextEdit="1"/>
          </p:cNvSpPr>
          <p:nvPr>
            <p:ph type="sldImg"/>
          </p:nvPr>
        </p:nvSpPr>
        <p:spPr bwMode="auto">
          <a:xfrm>
            <a:off x="1144588" y="685800"/>
            <a:ext cx="4570412" cy="3429000"/>
          </a:xfrm>
          <a:noFill/>
          <a:ln>
            <a:solidFill>
              <a:srgbClr val="000000"/>
            </a:solidFill>
            <a:miter lim="800000"/>
            <a:headEnd/>
            <a:tailEnd/>
          </a:ln>
        </p:spPr>
      </p:sp>
      <p:sp>
        <p:nvSpPr>
          <p:cNvPr id="99330" name="Rectangle 3"/>
          <p:cNvSpPr>
            <a:spLocks noGrp="1" noChangeArrowheads="1"/>
          </p:cNvSpPr>
          <p:nvPr>
            <p:ph type="body" idx="1"/>
          </p:nvPr>
        </p:nvSpPr>
        <p:spPr bwMode="auto">
          <a:xfrm>
            <a:off x="762000" y="4343400"/>
            <a:ext cx="5638800" cy="4191000"/>
          </a:xfrm>
          <a:noFill/>
        </p:spPr>
        <p:txBody>
          <a:bodyPr wrap="square" numCol="1" anchor="t" anchorCtr="0" compatLnSpc="1">
            <a:prstTxWarp prst="textNoShape">
              <a:avLst/>
            </a:prstTxWarp>
          </a:bodyPr>
          <a:lstStyle/>
          <a:p>
            <a:pPr eaLnBrk="1" hangingPunct="1">
              <a:spcBef>
                <a:spcPct val="0"/>
              </a:spcBef>
            </a:pPr>
            <a:r>
              <a:rPr lang="en-US" b="1" smtClean="0"/>
              <a:t>Intro</a:t>
            </a:r>
            <a:r>
              <a:rPr lang="en-US" i="1" smtClean="0"/>
              <a:t>: LC Authorities</a:t>
            </a:r>
            <a:r>
              <a:rPr lang="en-US" smtClean="0"/>
              <a:t> includes subject, name, title, and name/title authority records (including in-process subject proposal records, which may be identified by the presence of either [proposed] or [proposed update] in the 1xx line).  Users can browse and display authority headings and download authority records in MARC format, free of charge.  Initial searches are presented as lists of headings that appear on bib records in LC’s online catalog.  Icons in the far left column indicate the availability of authority records, references and scope notes.</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1379" name="Rectangle 3"/>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602"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cs typeface="Arial" charset="0"/>
              </a:rPr>
              <a:t>1</a:t>
            </a:r>
            <a:r>
              <a:rPr lang="en-US" b="1" baseline="30000" smtClean="0">
                <a:cs typeface="Arial" charset="0"/>
              </a:rPr>
              <a:t>st</a:t>
            </a:r>
            <a:r>
              <a:rPr lang="en-US" b="1" smtClean="0">
                <a:cs typeface="Arial" charset="0"/>
              </a:rPr>
              <a:t> bullet</a:t>
            </a:r>
            <a:r>
              <a:rPr lang="en-US" smtClean="0">
                <a:cs typeface="Arial" charset="0"/>
              </a:rPr>
              <a:t>: In most cases, headings representing a category of objects or class of people are in the plural form, although there are many exceptions.</a:t>
            </a:r>
          </a:p>
          <a:p>
            <a:pPr eaLnBrk="1" hangingPunct="1">
              <a:spcBef>
                <a:spcPct val="0"/>
              </a:spcBef>
            </a:pPr>
            <a:r>
              <a:rPr lang="en-US" b="1" smtClean="0">
                <a:cs typeface="Arial" charset="0"/>
              </a:rPr>
              <a:t>2</a:t>
            </a:r>
            <a:r>
              <a:rPr lang="en-US" b="1" baseline="30000" smtClean="0">
                <a:cs typeface="Arial" charset="0"/>
              </a:rPr>
              <a:t>nd</a:t>
            </a:r>
            <a:r>
              <a:rPr lang="en-US" b="1" smtClean="0">
                <a:cs typeface="Arial" charset="0"/>
              </a:rPr>
              <a:t> bullet</a:t>
            </a:r>
            <a:r>
              <a:rPr lang="en-US" smtClean="0">
                <a:cs typeface="Arial" charset="0"/>
              </a:rPr>
              <a:t>:</a:t>
            </a:r>
            <a:endParaRPr lang="en-US" i="1" smtClean="0">
              <a:cs typeface="Arial" charset="0"/>
            </a:endParaRPr>
          </a:p>
          <a:p>
            <a:pPr eaLnBrk="1" hangingPunct="1">
              <a:spcBef>
                <a:spcPct val="0"/>
              </a:spcBef>
            </a:pPr>
            <a:r>
              <a:rPr lang="en-US" smtClean="0">
                <a:cs typeface="Times New Roman" pitchFamily="18" charset="0"/>
              </a:rPr>
              <a:t>For biological headings, </a:t>
            </a:r>
            <a:r>
              <a:rPr lang="en-US" b="1" smtClean="0">
                <a:cs typeface="Times New Roman" pitchFamily="18" charset="0"/>
              </a:rPr>
              <a:t>species</a:t>
            </a:r>
            <a:r>
              <a:rPr lang="en-US" smtClean="0">
                <a:cs typeface="Times New Roman" pitchFamily="18" charset="0"/>
              </a:rPr>
              <a:t> are generally in the singular, while higher levels are usually in the plural.</a:t>
            </a:r>
          </a:p>
          <a:p>
            <a:pPr eaLnBrk="1" hangingPunct="1">
              <a:spcBef>
                <a:spcPct val="0"/>
              </a:spcBef>
            </a:pPr>
            <a:r>
              <a:rPr lang="en-US" b="1" i="1" smtClean="0">
                <a:cs typeface="Times New Roman" pitchFamily="18" charset="0"/>
              </a:rPr>
              <a:t>**[NOTE</a:t>
            </a:r>
            <a:r>
              <a:rPr lang="en-US" i="1" smtClean="0">
                <a:cs typeface="Times New Roman" pitchFamily="18" charset="0"/>
              </a:rPr>
              <a:t>:  H 285 Singular vs. Plural Forms in Subject Headings provides more background and guidance.]</a:t>
            </a:r>
          </a:p>
          <a:p>
            <a:pPr eaLnBrk="1" hangingPunct="1">
              <a:spcBef>
                <a:spcPct val="0"/>
              </a:spcBef>
            </a:pPr>
            <a:r>
              <a:rPr lang="en-US" b="1" i="1" smtClean="0">
                <a:cs typeface="Times New Roman" pitchFamily="18" charset="0"/>
              </a:rPr>
              <a:t>**[NOTE</a:t>
            </a:r>
            <a:r>
              <a:rPr lang="en-US" i="1" smtClean="0">
                <a:cs typeface="Times New Roman" pitchFamily="18" charset="0"/>
              </a:rPr>
              <a:t>: In case it comes up, be aware that domestic animals are an exception to the general rule on biological organisms because they are established in the plural even if they represent a species while breeds and varieties are in the singular.]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650"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Intro</a:t>
            </a:r>
            <a:r>
              <a:rPr lang="en-US" smtClean="0"/>
              <a:t>: Phrase headings </a:t>
            </a:r>
            <a:r>
              <a:rPr lang="en-US" smtClean="0">
                <a:cs typeface="Times New Roman" pitchFamily="18" charset="0"/>
              </a:rPr>
              <a:t>can represent a single concept or multiple concepts.  Here are some examples of phrases that represent single concepts.</a:t>
            </a:r>
          </a:p>
          <a:p>
            <a:pPr eaLnBrk="1" hangingPunct="1">
              <a:spcBef>
                <a:spcPct val="0"/>
              </a:spcBef>
            </a:pPr>
            <a:r>
              <a:rPr lang="en-US" b="1" smtClean="0">
                <a:cs typeface="Times New Roman" pitchFamily="18" charset="0"/>
              </a:rPr>
              <a:t>1</a:t>
            </a:r>
            <a:r>
              <a:rPr lang="en-US" b="1" baseline="30000" smtClean="0">
                <a:cs typeface="Times New Roman" pitchFamily="18" charset="0"/>
              </a:rPr>
              <a:t>st</a:t>
            </a:r>
            <a:r>
              <a:rPr lang="en-US" b="1" smtClean="0">
                <a:cs typeface="Times New Roman" pitchFamily="18" charset="0"/>
              </a:rPr>
              <a:t> bullet</a:t>
            </a:r>
            <a:r>
              <a:rPr lang="en-US" smtClean="0">
                <a:cs typeface="Times New Roman" pitchFamily="18" charset="0"/>
              </a:rPr>
              <a:t>: When a single noun cannot precisely represent an object or a concept, a phrase is used.  Most phrase headings are created by modifying a noun or noun phrase with an adjective.  Additional examples:</a:t>
            </a:r>
          </a:p>
          <a:p>
            <a:pPr eaLnBrk="1" hangingPunct="1">
              <a:spcBef>
                <a:spcPct val="0"/>
              </a:spcBef>
            </a:pPr>
            <a:r>
              <a:rPr lang="en-US" b="1" smtClean="0">
                <a:cs typeface="Times New Roman" pitchFamily="18" charset="0"/>
              </a:rPr>
              <a:t>	Interpersonal relations</a:t>
            </a:r>
            <a:endParaRPr lang="en-US" smtClean="0">
              <a:cs typeface="Times New Roman" pitchFamily="18" charset="0"/>
            </a:endParaRPr>
          </a:p>
          <a:p>
            <a:pPr eaLnBrk="1" hangingPunct="1">
              <a:spcBef>
                <a:spcPct val="0"/>
              </a:spcBef>
            </a:pPr>
            <a:r>
              <a:rPr lang="en-US" smtClean="0">
                <a:cs typeface="Times New Roman" pitchFamily="18" charset="0"/>
              </a:rPr>
              <a:t>	</a:t>
            </a:r>
            <a:r>
              <a:rPr lang="en-US" b="1" smtClean="0">
                <a:cs typeface="Times New Roman" pitchFamily="18" charset="0"/>
              </a:rPr>
              <a:t>Medical archives</a:t>
            </a:r>
          </a:p>
          <a:p>
            <a:pPr eaLnBrk="1" hangingPunct="1">
              <a:spcBef>
                <a:spcPct val="0"/>
              </a:spcBef>
            </a:pPr>
            <a:r>
              <a:rPr lang="en-US" b="1" smtClean="0">
                <a:cs typeface="Times New Roman" pitchFamily="18" charset="0"/>
              </a:rPr>
              <a:t>2</a:t>
            </a:r>
            <a:r>
              <a:rPr lang="en-US" b="1" baseline="30000" smtClean="0">
                <a:cs typeface="Times New Roman" pitchFamily="18" charset="0"/>
              </a:rPr>
              <a:t>nd</a:t>
            </a:r>
            <a:r>
              <a:rPr lang="en-US" b="1" smtClean="0">
                <a:cs typeface="Times New Roman" pitchFamily="18" charset="0"/>
              </a:rPr>
              <a:t> bullet</a:t>
            </a:r>
            <a:r>
              <a:rPr lang="en-US" smtClean="0">
                <a:cs typeface="Times New Roman" pitchFamily="18" charset="0"/>
              </a:rPr>
              <a:t>: When a single concept is generally expressed in the form of a prepositional phrase, the heading takes that form.  Additional example:</a:t>
            </a:r>
          </a:p>
          <a:p>
            <a:pPr eaLnBrk="1" hangingPunct="1">
              <a:spcBef>
                <a:spcPct val="0"/>
              </a:spcBef>
            </a:pPr>
            <a:r>
              <a:rPr lang="en-US" smtClean="0">
                <a:cs typeface="Times New Roman" pitchFamily="18" charset="0"/>
              </a:rPr>
              <a:t>	</a:t>
            </a:r>
            <a:r>
              <a:rPr lang="en-US" b="1" smtClean="0">
                <a:cs typeface="Times New Roman" pitchFamily="18" charset="0"/>
              </a:rPr>
              <a:t>Conduct of life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698"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t>Intro</a:t>
            </a:r>
            <a:r>
              <a:rPr lang="en-US" smtClean="0"/>
              <a:t>: Headings may also represent more than one concept.  The next slides describe the different types of compound phrase headings.</a:t>
            </a:r>
          </a:p>
          <a:p>
            <a:pPr eaLnBrk="1" hangingPunct="1">
              <a:spcBef>
                <a:spcPct val="0"/>
              </a:spcBef>
            </a:pPr>
            <a:r>
              <a:rPr lang="en-US" b="1" smtClean="0">
                <a:cs typeface="Times New Roman" pitchFamily="18" charset="0"/>
              </a:rPr>
              <a:t>1</a:t>
            </a:r>
            <a:r>
              <a:rPr lang="en-US" b="1" baseline="30000" smtClean="0">
                <a:cs typeface="Times New Roman" pitchFamily="18" charset="0"/>
              </a:rPr>
              <a:t>st</a:t>
            </a:r>
            <a:r>
              <a:rPr lang="en-US" b="1" smtClean="0">
                <a:cs typeface="Times New Roman" pitchFamily="18" charset="0"/>
              </a:rPr>
              <a:t> bullet</a:t>
            </a:r>
            <a:r>
              <a:rPr lang="en-US" smtClean="0">
                <a:cs typeface="Times New Roman" pitchFamily="18" charset="0"/>
              </a:rPr>
              <a:t>: Phrase headings may reflect the relationships between two general topics at a broad level.  Additional examples:</a:t>
            </a:r>
          </a:p>
          <a:p>
            <a:pPr eaLnBrk="1" hangingPunct="1">
              <a:spcBef>
                <a:spcPct val="0"/>
              </a:spcBef>
            </a:pPr>
            <a:r>
              <a:rPr lang="en-US" smtClean="0">
                <a:cs typeface="Times New Roman" pitchFamily="18" charset="0"/>
              </a:rPr>
              <a:t>	</a:t>
            </a:r>
            <a:r>
              <a:rPr lang="en-US" b="1" smtClean="0">
                <a:cs typeface="Times New Roman" pitchFamily="18" charset="0"/>
              </a:rPr>
              <a:t>Art and music</a:t>
            </a:r>
          </a:p>
          <a:p>
            <a:pPr eaLnBrk="1" hangingPunct="1">
              <a:spcBef>
                <a:spcPct val="0"/>
              </a:spcBef>
            </a:pPr>
            <a:r>
              <a:rPr lang="en-US" smtClean="0">
                <a:cs typeface="Times New Roman" pitchFamily="18" charset="0"/>
              </a:rPr>
              <a:t>	</a:t>
            </a:r>
            <a:r>
              <a:rPr lang="en-US" b="1" smtClean="0">
                <a:cs typeface="Times New Roman" pitchFamily="18" charset="0"/>
              </a:rPr>
              <a:t>Communism and love</a:t>
            </a:r>
          </a:p>
          <a:p>
            <a:pPr eaLnBrk="1" hangingPunct="1">
              <a:spcBef>
                <a:spcPct val="0"/>
              </a:spcBef>
            </a:pPr>
            <a:r>
              <a:rPr lang="en-US" b="1" smtClean="0">
                <a:cs typeface="Times New Roman" pitchFamily="18" charset="0"/>
              </a:rPr>
              <a:t>	Engineering and state</a:t>
            </a:r>
          </a:p>
          <a:p>
            <a:pPr eaLnBrk="1" hangingPunct="1">
              <a:spcBef>
                <a:spcPct val="0"/>
              </a:spcBef>
            </a:pPr>
            <a:r>
              <a:rPr lang="en-US" b="1" smtClean="0">
                <a:cs typeface="Times New Roman" pitchFamily="18" charset="0"/>
              </a:rPr>
              <a:t>2</a:t>
            </a:r>
            <a:r>
              <a:rPr lang="en-US" b="1" baseline="30000" smtClean="0">
                <a:cs typeface="Times New Roman" pitchFamily="18" charset="0"/>
              </a:rPr>
              <a:t>nd</a:t>
            </a:r>
            <a:r>
              <a:rPr lang="en-US" b="1" smtClean="0">
                <a:cs typeface="Times New Roman" pitchFamily="18" charset="0"/>
              </a:rPr>
              <a:t> bullet</a:t>
            </a:r>
            <a:r>
              <a:rPr lang="en-US" smtClean="0">
                <a:cs typeface="Times New Roman" pitchFamily="18" charset="0"/>
              </a:rPr>
              <a:t>: Phrase headings may connect topics that are normally treated together.  Additional examples:</a:t>
            </a:r>
            <a:endParaRPr lang="en-US" b="1" smtClean="0">
              <a:cs typeface="Times New Roman" pitchFamily="18" charset="0"/>
            </a:endParaRPr>
          </a:p>
          <a:p>
            <a:pPr eaLnBrk="1" hangingPunct="1">
              <a:spcBef>
                <a:spcPct val="0"/>
              </a:spcBef>
            </a:pPr>
            <a:r>
              <a:rPr lang="en-US" b="1" smtClean="0">
                <a:cs typeface="Times New Roman" pitchFamily="18" charset="0"/>
              </a:rPr>
              <a:t>	Forests and forestry</a:t>
            </a:r>
          </a:p>
          <a:p>
            <a:pPr eaLnBrk="1" hangingPunct="1">
              <a:spcBef>
                <a:spcPct val="0"/>
              </a:spcBef>
            </a:pPr>
            <a:r>
              <a:rPr lang="en-US" b="1" smtClean="0">
                <a:cs typeface="Times New Roman" pitchFamily="18" charset="0"/>
              </a:rPr>
              <a:t>	Good and evil</a:t>
            </a:r>
          </a:p>
          <a:p>
            <a:pPr eaLnBrk="1" hangingPunct="1">
              <a:spcBef>
                <a:spcPct val="0"/>
              </a:spcBef>
            </a:pPr>
            <a:r>
              <a:rPr lang="en-US" b="1" smtClean="0">
                <a:cs typeface="Times New Roman" pitchFamily="18" charset="0"/>
              </a:rPr>
              <a:t>	Wines and wine making</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1746"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cs typeface="Times New Roman" pitchFamily="18" charset="0"/>
              </a:rPr>
              <a:t>Intro</a:t>
            </a:r>
            <a:r>
              <a:rPr lang="en-US" smtClean="0">
                <a:cs typeface="Times New Roman" pitchFamily="18" charset="0"/>
              </a:rPr>
              <a:t>: The preposition </a:t>
            </a:r>
            <a:r>
              <a:rPr lang="en-US" i="1" smtClean="0">
                <a:cs typeface="Times New Roman" pitchFamily="18" charset="0"/>
              </a:rPr>
              <a:t>as</a:t>
            </a:r>
            <a:r>
              <a:rPr lang="en-US" smtClean="0">
                <a:cs typeface="Times New Roman" pitchFamily="18" charset="0"/>
              </a:rPr>
              <a:t> may be used in headings showing a particular use of an object or form.</a:t>
            </a:r>
            <a:endParaRPr lang="en-US" smtClean="0">
              <a:latin typeface="Verdana" pitchFamily="34" charset="0"/>
              <a:cs typeface="Times New Roman" pitchFamily="18" charset="0"/>
            </a:endParaRPr>
          </a:p>
          <a:p>
            <a:pPr eaLnBrk="1" hangingPunct="1">
              <a:spcBef>
                <a:spcPct val="0"/>
              </a:spcBef>
            </a:pPr>
            <a:r>
              <a:rPr lang="en-US" i="1" smtClean="0"/>
              <a:t>[text from slide]</a:t>
            </a:r>
          </a:p>
          <a:p>
            <a:pPr eaLnBrk="1" hangingPunct="1">
              <a:spcBef>
                <a:spcPct val="0"/>
              </a:spcBef>
            </a:pPr>
            <a:endParaRPr lang="en-US" smtClean="0">
              <a:latin typeface="Verdana" pitchFamily="34" charset="0"/>
              <a:cs typeface="Times New Roman" pitchFamily="18" charset="0"/>
            </a:endParaRPr>
          </a:p>
          <a:p>
            <a:pPr eaLnBrk="1" hangingPunct="1">
              <a:spcBef>
                <a:spcPct val="0"/>
              </a:spcBef>
            </a:pPr>
            <a:r>
              <a:rPr lang="en-US" b="1" smtClean="0">
                <a:latin typeface="Verdana" pitchFamily="34" charset="0"/>
                <a:cs typeface="Times New Roman" pitchFamily="18" charset="0"/>
              </a:rPr>
              <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3794" name="Rectangle 3"/>
          <p:cNvSpPr>
            <a:spLocks noGrp="1" noChangeArrowheads="1"/>
          </p:cNvSpPr>
          <p:nvPr>
            <p:ph type="body" idx="1"/>
          </p:nvPr>
        </p:nvSpPr>
        <p:spPr bwMode="auto">
          <a:xfrm>
            <a:off x="533400" y="4343400"/>
            <a:ext cx="5791200" cy="4114800"/>
          </a:xfrm>
          <a:noFill/>
        </p:spPr>
        <p:txBody>
          <a:bodyPr wrap="square" numCol="1" anchor="t" anchorCtr="0" compatLnSpc="1">
            <a:prstTxWarp prst="textNoShape">
              <a:avLst/>
            </a:prstTxWarp>
          </a:bodyPr>
          <a:lstStyle/>
          <a:p>
            <a:pPr eaLnBrk="1" hangingPunct="1">
              <a:spcBef>
                <a:spcPct val="0"/>
              </a:spcBef>
            </a:pPr>
            <a:r>
              <a:rPr lang="en-US" b="1" smtClean="0">
                <a:cs typeface="Times New Roman" pitchFamily="18" charset="0"/>
              </a:rPr>
              <a:t>1</a:t>
            </a:r>
            <a:r>
              <a:rPr lang="en-US" b="1" baseline="30000" smtClean="0">
                <a:cs typeface="Times New Roman" pitchFamily="18" charset="0"/>
              </a:rPr>
              <a:t>st</a:t>
            </a:r>
            <a:r>
              <a:rPr lang="en-US" b="1" smtClean="0">
                <a:cs typeface="Times New Roman" pitchFamily="18" charset="0"/>
              </a:rPr>
              <a:t> bullet</a:t>
            </a:r>
            <a:r>
              <a:rPr lang="en-US" smtClean="0">
                <a:cs typeface="Times New Roman" pitchFamily="18" charset="0"/>
              </a:rPr>
              <a:t>: The preposition </a:t>
            </a:r>
            <a:r>
              <a:rPr lang="en-US" i="1" smtClean="0">
                <a:cs typeface="Times New Roman" pitchFamily="18" charset="0"/>
              </a:rPr>
              <a:t>as</a:t>
            </a:r>
            <a:r>
              <a:rPr lang="en-US" smtClean="0">
                <a:cs typeface="Times New Roman" pitchFamily="18" charset="0"/>
              </a:rPr>
              <a:t> may also be used in headings dealing with professions. The heading may represent classes of persons involving two professions, or occupational groups in non-work-related activities.</a:t>
            </a:r>
          </a:p>
          <a:p>
            <a:pPr eaLnBrk="1" hangingPunct="1">
              <a:spcBef>
                <a:spcPct val="0"/>
              </a:spcBef>
            </a:pPr>
            <a:r>
              <a:rPr lang="en-US" b="1" smtClean="0">
                <a:cs typeface="Times New Roman" pitchFamily="18" charset="0"/>
              </a:rPr>
              <a:t>2</a:t>
            </a:r>
            <a:r>
              <a:rPr lang="en-US" b="1" baseline="30000" smtClean="0">
                <a:cs typeface="Times New Roman" pitchFamily="18" charset="0"/>
              </a:rPr>
              <a:t>nd</a:t>
            </a:r>
            <a:r>
              <a:rPr lang="en-US" b="1" smtClean="0">
                <a:cs typeface="Times New Roman" pitchFamily="18" charset="0"/>
              </a:rPr>
              <a:t> bullet</a:t>
            </a:r>
            <a:r>
              <a:rPr lang="en-US" smtClean="0">
                <a:cs typeface="Times New Roman" pitchFamily="18" charset="0"/>
              </a:rPr>
              <a:t>: The preposition </a:t>
            </a:r>
            <a:r>
              <a:rPr lang="en-US" i="1" smtClean="0">
                <a:cs typeface="Times New Roman" pitchFamily="18" charset="0"/>
              </a:rPr>
              <a:t>in</a:t>
            </a:r>
            <a:r>
              <a:rPr lang="en-US" smtClean="0">
                <a:cs typeface="Times New Roman" pitchFamily="18" charset="0"/>
              </a:rPr>
              <a:t> may be used to represent persons associated with a particular discipline or activity in whatever capacity, in a broader sense than with “as” headings.</a:t>
            </a:r>
          </a:p>
          <a:p>
            <a:pPr eaLnBrk="1" hangingPunct="1">
              <a:spcBef>
                <a:spcPct val="0"/>
              </a:spcBef>
            </a:pPr>
            <a:endParaRPr lang="en-US" smtClean="0">
              <a:cs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018372E-F33B-40D2-8816-8C761F5E909E}" type="datetimeFigureOut">
              <a:rPr lang="en-US"/>
              <a:pPr>
                <a:defRPr/>
              </a:pPr>
              <a:t>12/15/2010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31FAD4C-50C4-451C-BB78-15BA190409C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3DB882B-0E0F-4156-9F8B-A03351930D0E}" type="datetimeFigureOut">
              <a:rPr lang="en-US"/>
              <a:pPr>
                <a:defRPr/>
              </a:pPr>
              <a:t>12/15/2010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7CC870C-337B-44B3-8347-27B37B68FC1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C5A229E-4C50-4FCF-94BE-2C384912103F}" type="datetimeFigureOut">
              <a:rPr lang="en-US"/>
              <a:pPr>
                <a:defRPr/>
              </a:pPr>
              <a:t>12/15/2010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70CFD2C-65F1-4368-96CF-8F5141D3E43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463550"/>
            <a:ext cx="7770813" cy="1433513"/>
          </a:xfrm>
        </p:spPr>
        <p:txBody>
          <a:bodyPr/>
          <a:lstStyle/>
          <a:p>
            <a:r>
              <a:rPr lang="en-US" smtClean="0"/>
              <a:t>Click to edit Master title style</a:t>
            </a:r>
            <a:endParaRPr lang="en-US"/>
          </a:p>
        </p:txBody>
      </p:sp>
      <p:sp>
        <p:nvSpPr>
          <p:cNvPr id="3" name="Date Placeholder 2"/>
          <p:cNvSpPr>
            <a:spLocks noGrp="1"/>
          </p:cNvSpPr>
          <p:nvPr>
            <p:ph type="dt" idx="10"/>
          </p:nvPr>
        </p:nvSpPr>
        <p:spPr>
          <a:xfrm>
            <a:off x="685800" y="6248400"/>
            <a:ext cx="1903413" cy="455613"/>
          </a:xfrm>
        </p:spPr>
        <p:txBody>
          <a:bodyPr/>
          <a:lstStyle>
            <a:lvl1pPr>
              <a:defRPr/>
            </a:lvl1pPr>
          </a:lstStyle>
          <a:p>
            <a:pPr>
              <a:defRPr/>
            </a:pPr>
            <a:endParaRPr lang="en-GB"/>
          </a:p>
        </p:txBody>
      </p:sp>
      <p:sp>
        <p:nvSpPr>
          <p:cNvPr id="4" name="Footer Placeholder 3"/>
          <p:cNvSpPr>
            <a:spLocks noGrp="1"/>
          </p:cNvSpPr>
          <p:nvPr>
            <p:ph type="ftr" idx="11"/>
          </p:nvPr>
        </p:nvSpPr>
        <p:spPr>
          <a:xfrm>
            <a:off x="3124200" y="6248400"/>
            <a:ext cx="2894013" cy="455613"/>
          </a:xfrm>
        </p:spPr>
        <p:txBody>
          <a:bodyPr/>
          <a:lstStyle>
            <a:lvl1pPr>
              <a:defRPr/>
            </a:lvl1pPr>
          </a:lstStyle>
          <a:p>
            <a:pPr>
              <a:defRPr/>
            </a:pPr>
            <a:endParaRPr lang="en-GB"/>
          </a:p>
        </p:txBody>
      </p:sp>
      <p:sp>
        <p:nvSpPr>
          <p:cNvPr id="5" name="Slide Number Placeholder 4"/>
          <p:cNvSpPr>
            <a:spLocks noGrp="1"/>
          </p:cNvSpPr>
          <p:nvPr>
            <p:ph type="sldNum" idx="12"/>
          </p:nvPr>
        </p:nvSpPr>
        <p:spPr>
          <a:xfrm>
            <a:off x="6553200" y="6248400"/>
            <a:ext cx="1903413" cy="455613"/>
          </a:xfrm>
        </p:spPr>
        <p:txBody>
          <a:bodyPr/>
          <a:lstStyle>
            <a:lvl1pPr>
              <a:defRPr/>
            </a:lvl1pPr>
          </a:lstStyle>
          <a:p>
            <a:pPr>
              <a:defRPr/>
            </a:pPr>
            <a:fld id="{796C64A1-E026-4109-B77C-3447E09DEB4D}"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22E5F9C-434A-46F7-9475-0E7A69A9DE69}" type="datetimeFigureOut">
              <a:rPr lang="en-US"/>
              <a:pPr>
                <a:defRPr/>
              </a:pPr>
              <a:t>12/15/2010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24133BE-C8DF-400B-A378-006D496F681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2E1D895-38CA-4A7D-9252-6D4B10E738C3}" type="datetimeFigureOut">
              <a:rPr lang="en-US"/>
              <a:pPr>
                <a:defRPr/>
              </a:pPr>
              <a:t>12/15/2010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E0319BF-456C-4D14-9046-8AB6772E9FB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A83495D-C107-4901-BA7A-AC608ED73B31}" type="datetimeFigureOut">
              <a:rPr lang="en-US"/>
              <a:pPr>
                <a:defRPr/>
              </a:pPr>
              <a:t>12/15/2010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97EA28B-5773-413E-ADA4-A0F866DA095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2562B5F-08E7-4646-A1C6-5941D2EAB112}" type="datetimeFigureOut">
              <a:rPr lang="en-US"/>
              <a:pPr>
                <a:defRPr/>
              </a:pPr>
              <a:t>12/15/2010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58FA33C-B68D-461D-AA6B-C058EB84A58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1F1BF68-FF9B-409B-A2B9-301F7ABDF798}" type="datetimeFigureOut">
              <a:rPr lang="en-US"/>
              <a:pPr>
                <a:defRPr/>
              </a:pPr>
              <a:t>12/15/2010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1CA5981-3E36-41EA-84A1-91774FAD038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21BD419-2246-473E-B652-4CF07111C552}" type="datetimeFigureOut">
              <a:rPr lang="en-US"/>
              <a:pPr>
                <a:defRPr/>
              </a:pPr>
              <a:t>12/15/2010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25627C1-FCAA-4223-B79B-BA430986CC2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C6D455C-CAA5-48E1-B4A1-CA634AFC90EF}" type="datetimeFigureOut">
              <a:rPr lang="en-US"/>
              <a:pPr>
                <a:defRPr/>
              </a:pPr>
              <a:t>12/15/2010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7559AA8-A042-48BE-9047-590BDFCA133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E856165-2FDC-43DB-B1FF-651A7EC2DFC2}" type="datetimeFigureOut">
              <a:rPr lang="en-US"/>
              <a:pPr>
                <a:defRPr/>
              </a:pPr>
              <a:t>12/15/2010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03857A4-6624-4873-9E88-6A14B2DE7DF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F05824E-C18C-42FB-9926-A4999D8DCA04}" type="datetimeFigureOut">
              <a:rPr lang="en-US"/>
              <a:pPr>
                <a:defRPr/>
              </a:pPr>
              <a:t>12/15/2010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2471386-D2A3-4962-A2D7-5CA910B4B35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609600" y="1600200"/>
            <a:ext cx="7772400" cy="1828800"/>
          </a:xfrm>
        </p:spPr>
        <p:txBody>
          <a:bodyPr lIns="90000" tIns="46800" rIns="90000" bIns="46800" anchor="t"/>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600" dirty="0" smtClean="0"/>
              <a:t>LIS512 lecture </a:t>
            </a:r>
            <a:r>
              <a:rPr lang="en-US" sz="3600" dirty="0" smtClean="0"/>
              <a:t>10</a:t>
            </a:r>
            <a:r>
              <a:rPr lang="en-GB" sz="3600" dirty="0" smtClean="0"/>
              <a:t/>
            </a:r>
            <a:br>
              <a:rPr lang="en-GB" sz="3600" dirty="0" smtClean="0"/>
            </a:br>
            <a:r>
              <a:rPr lang="en-GB" sz="3600" dirty="0" smtClean="0"/>
              <a:t/>
            </a:r>
            <a:br>
              <a:rPr lang="en-GB" sz="3600" dirty="0" smtClean="0"/>
            </a:br>
            <a:r>
              <a:rPr lang="en-GB" sz="3600" dirty="0" smtClean="0"/>
              <a:t>LCSH basics </a:t>
            </a:r>
            <a:r>
              <a:rPr lang="en-US" sz="3600" dirty="0" smtClean="0"/>
              <a:t>II </a:t>
            </a:r>
            <a:endParaRPr lang="en-GB" sz="3600" dirty="0" smtClean="0"/>
          </a:p>
        </p:txBody>
      </p:sp>
      <p:sp>
        <p:nvSpPr>
          <p:cNvPr id="3074" name="Rectangle 2"/>
          <p:cNvSpPr>
            <a:spLocks noGrp="1" noChangeArrowheads="1"/>
          </p:cNvSpPr>
          <p:nvPr>
            <p:ph type="subTitle" idx="4294967295"/>
          </p:nvPr>
        </p:nvSpPr>
        <p:spPr>
          <a:xfrm>
            <a:off x="914400" y="4287838"/>
            <a:ext cx="6858000" cy="955675"/>
          </a:xfrm>
        </p:spPr>
        <p:txBody>
          <a:bodyPr anchor="ctr"/>
          <a:lstStyle/>
          <a:p>
            <a:pPr marL="457200" lvl="1" indent="0" algn="ctr" eaLnBrk="1" hangingPunct="1">
              <a:lnSpc>
                <a:spcPct val="90000"/>
              </a:lnSpc>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mtClean="0"/>
              <a:t>Thomas Krichel</a:t>
            </a:r>
          </a:p>
          <a:p>
            <a:pPr marL="457200" lvl="1" indent="0" algn="ctr" eaLnBrk="1" hangingPunct="1">
              <a:lnSpc>
                <a:spcPct val="90000"/>
              </a:lnSpc>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mtClean="0"/>
              <a:t>2010-12-08</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73"/>
                                        </p:tgtEl>
                                        <p:attrNameLst>
                                          <p:attrName>style.visibility</p:attrName>
                                        </p:attrNameLst>
                                      </p:cBhvr>
                                      <p:to>
                                        <p:strVal val="visible"/>
                                      </p:to>
                                    </p:set>
                                    <p:animEffect transition="in" filter="dissolve">
                                      <p:cBhvr>
                                        <p:cTn id="7" dur="500"/>
                                        <p:tgtEl>
                                          <p:spTgt spid="307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74">
                                            <p:txEl>
                                              <p:pRg st="0" end="0"/>
                                            </p:txEl>
                                          </p:spTgt>
                                        </p:tgtEl>
                                        <p:attrNameLst>
                                          <p:attrName>style.visibility</p:attrName>
                                        </p:attrNameLst>
                                      </p:cBhvr>
                                      <p:to>
                                        <p:strVal val="visible"/>
                                      </p:to>
                                    </p:set>
                                    <p:animEffect transition="in" filter="dissolve">
                                      <p:cBhvr>
                                        <p:cTn id="12" dur="500"/>
                                        <p:tgtEl>
                                          <p:spTgt spid="3074">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074">
                                            <p:txEl>
                                              <p:pRg st="1" end="1"/>
                                            </p:txEl>
                                          </p:spTgt>
                                        </p:tgtEl>
                                        <p:attrNameLst>
                                          <p:attrName>style.visibility</p:attrName>
                                        </p:attrNameLst>
                                      </p:cBhvr>
                                      <p:to>
                                        <p:strVal val="visible"/>
                                      </p:to>
                                    </p:set>
                                    <p:animEffect transition="in" filter="dissolve">
                                      <p:cBhvr>
                                        <p:cTn id="15" dur="500"/>
                                        <p:tgtEl>
                                          <p:spTgt spid="307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 grpId="0" autoUpdateAnimBg="0"/>
      <p:bldP spid="3074"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a:lstStyle/>
          <a:p>
            <a:pPr eaLnBrk="1" hangingPunct="1"/>
            <a:r>
              <a:rPr lang="en-US" smtClean="0">
                <a:latin typeface="Arial" charset="0"/>
              </a:rPr>
              <a:t>Multiple concept headings: “in”</a:t>
            </a:r>
          </a:p>
        </p:txBody>
      </p:sp>
      <p:sp>
        <p:nvSpPr>
          <p:cNvPr id="34818" name="Rectangle 3"/>
          <p:cNvSpPr>
            <a:spLocks noGrp="1" noChangeArrowheads="1"/>
          </p:cNvSpPr>
          <p:nvPr>
            <p:ph type="body" idx="1"/>
          </p:nvPr>
        </p:nvSpPr>
        <p:spPr/>
        <p:txBody>
          <a:bodyPr/>
          <a:lstStyle/>
          <a:p>
            <a:pPr eaLnBrk="1" hangingPunct="1"/>
            <a:r>
              <a:rPr lang="en-US" smtClean="0">
                <a:latin typeface="Arial" charset="0"/>
              </a:rPr>
              <a:t>Special applications of a concept:</a:t>
            </a:r>
          </a:p>
          <a:p>
            <a:pPr eaLnBrk="1" hangingPunct="1">
              <a:buFont typeface="Wingdings" pitchFamily="2" charset="2"/>
              <a:buNone/>
            </a:pPr>
            <a:r>
              <a:rPr lang="en-US" smtClean="0">
                <a:latin typeface="Arial" charset="0"/>
              </a:rPr>
              <a:t>		“Music in advertising”</a:t>
            </a:r>
          </a:p>
          <a:p>
            <a:pPr eaLnBrk="1" hangingPunct="1">
              <a:buFont typeface="Wingdings" pitchFamily="2" charset="2"/>
              <a:buNone/>
            </a:pPr>
            <a:r>
              <a:rPr lang="en-US" smtClean="0">
                <a:latin typeface="Arial" charset="0"/>
              </a:rPr>
              <a:t>		“Television in education”</a:t>
            </a:r>
          </a:p>
          <a:p>
            <a:pPr eaLnBrk="1" hangingPunct="1"/>
            <a:r>
              <a:rPr lang="en-US" smtClean="0">
                <a:latin typeface="Arial" charset="0"/>
              </a:rPr>
              <a:t>A place within a concept:</a:t>
            </a:r>
          </a:p>
          <a:p>
            <a:pPr eaLnBrk="1" hangingPunct="1">
              <a:buFont typeface="Wingdings" pitchFamily="2" charset="2"/>
              <a:buNone/>
            </a:pPr>
            <a:r>
              <a:rPr lang="en-US" smtClean="0">
                <a:latin typeface="Arial" charset="0"/>
              </a:rPr>
              <a:t>		“Africa in textbooks”</a:t>
            </a:r>
          </a:p>
          <a:p>
            <a:pPr eaLnBrk="1" hangingPunct="1">
              <a:buFont typeface="Wingdings" pitchFamily="2" charset="2"/>
              <a:buNone/>
            </a:pPr>
            <a:r>
              <a:rPr lang="en-US" smtClean="0">
                <a:latin typeface="Arial" charset="0"/>
              </a:rPr>
              <a:t>		“Egypt in the Koran”</a:t>
            </a:r>
          </a:p>
        </p:txBody>
      </p:sp>
      <p:sp>
        <p:nvSpPr>
          <p:cNvPr id="3481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22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p:txBody>
          <a:bodyPr/>
          <a:lstStyle/>
          <a:p>
            <a:pPr eaLnBrk="1" hangingPunct="1"/>
            <a:r>
              <a:rPr lang="en-US" smtClean="0">
                <a:latin typeface="Arial" charset="0"/>
              </a:rPr>
              <a:t>direct vs. indirect forms</a:t>
            </a:r>
          </a:p>
        </p:txBody>
      </p:sp>
      <p:sp>
        <p:nvSpPr>
          <p:cNvPr id="36866" name="Rectangle 3"/>
          <p:cNvSpPr>
            <a:spLocks noGrp="1" noChangeArrowheads="1"/>
          </p:cNvSpPr>
          <p:nvPr>
            <p:ph type="body" idx="1"/>
          </p:nvPr>
        </p:nvSpPr>
        <p:spPr>
          <a:xfrm>
            <a:off x="685800" y="1524000"/>
            <a:ext cx="8153400" cy="4572000"/>
          </a:xfrm>
        </p:spPr>
        <p:txBody>
          <a:bodyPr/>
          <a:lstStyle/>
          <a:p>
            <a:pPr eaLnBrk="1" hangingPunct="1"/>
            <a:r>
              <a:rPr lang="en-US" smtClean="0">
                <a:latin typeface="Arial" charset="0"/>
              </a:rPr>
              <a:t>Library of Congress Subject Headings may be in direct form using natural language or in inverted or qualified forms.</a:t>
            </a:r>
          </a:p>
          <a:p>
            <a:pPr lvl="1" eaLnBrk="1" hangingPunct="1"/>
            <a:r>
              <a:rPr lang="en-US" smtClean="0">
                <a:latin typeface="Arial" charset="0"/>
              </a:rPr>
              <a:t>Direct form: electric alarms</a:t>
            </a:r>
          </a:p>
          <a:p>
            <a:pPr lvl="1" eaLnBrk="1" hangingPunct="1"/>
            <a:r>
              <a:rPr lang="en-US" smtClean="0">
                <a:latin typeface="Arial" charset="0"/>
              </a:rPr>
              <a:t>Indirect form: alarms, electric</a:t>
            </a:r>
          </a:p>
          <a:p>
            <a:pPr eaLnBrk="1" hangingPunct="1"/>
            <a:r>
              <a:rPr lang="en-US" smtClean="0">
                <a:latin typeface="Arial" charset="0"/>
              </a:rPr>
              <a:t>Since 1983 the LCSH prefer the direct  form, but there are many indirect forms around.</a:t>
            </a:r>
            <a:endParaRPr lang="en-US" b="1" smtClean="0">
              <a:latin typeface="Arial" charset="0"/>
            </a:endParaRPr>
          </a:p>
          <a:p>
            <a:pPr lvl="1" eaLnBrk="1" hangingPunct="1">
              <a:buFont typeface="Wingdings" pitchFamily="2" charset="2"/>
              <a:buNone/>
            </a:pPr>
            <a:endParaRPr lang="en-US" sz="3200" b="1" smtClean="0">
              <a:latin typeface="Arial" charset="0"/>
            </a:endParaRPr>
          </a:p>
          <a:p>
            <a:pPr lvl="1" eaLnBrk="1" hangingPunct="1"/>
            <a:endParaRPr lang="en-US" sz="3200" smtClean="0">
              <a:latin typeface="Arial" charset="0"/>
            </a:endParaRPr>
          </a:p>
        </p:txBody>
      </p:sp>
      <p:sp>
        <p:nvSpPr>
          <p:cNvPr id="3686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14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p:txBody>
          <a:bodyPr/>
          <a:lstStyle/>
          <a:p>
            <a:pPr eaLnBrk="1" hangingPunct="1"/>
            <a:r>
              <a:rPr lang="en-US" smtClean="0">
                <a:latin typeface="Arial" charset="0"/>
              </a:rPr>
              <a:t>Inverted headings</a:t>
            </a:r>
          </a:p>
        </p:txBody>
      </p:sp>
      <p:sp>
        <p:nvSpPr>
          <p:cNvPr id="38914" name="Rectangle 3"/>
          <p:cNvSpPr>
            <a:spLocks noGrp="1" noChangeArrowheads="1"/>
          </p:cNvSpPr>
          <p:nvPr>
            <p:ph type="body" idx="1"/>
          </p:nvPr>
        </p:nvSpPr>
        <p:spPr/>
        <p:txBody>
          <a:bodyPr/>
          <a:lstStyle/>
          <a:p>
            <a:pPr eaLnBrk="1" hangingPunct="1"/>
            <a:r>
              <a:rPr lang="en-US" smtClean="0">
                <a:latin typeface="Arial" charset="0"/>
              </a:rPr>
              <a:t>Used to be more common:</a:t>
            </a:r>
          </a:p>
          <a:p>
            <a:pPr eaLnBrk="1" hangingPunct="1">
              <a:buFont typeface="Wingdings" pitchFamily="2" charset="2"/>
              <a:buNone/>
            </a:pPr>
            <a:r>
              <a:rPr lang="en-US" smtClean="0">
                <a:latin typeface="Arial" charset="0"/>
              </a:rPr>
              <a:t>		Chemistry, Organic</a:t>
            </a:r>
          </a:p>
          <a:p>
            <a:pPr eaLnBrk="1" hangingPunct="1">
              <a:buFont typeface="Wingdings" pitchFamily="2" charset="2"/>
              <a:buNone/>
            </a:pPr>
            <a:r>
              <a:rPr lang="en-US" smtClean="0">
                <a:latin typeface="Arial" charset="0"/>
              </a:rPr>
              <a:t>		Insurance, Accident</a:t>
            </a:r>
          </a:p>
          <a:p>
            <a:pPr eaLnBrk="1" hangingPunct="1"/>
            <a:r>
              <a:rPr lang="en-US" smtClean="0">
                <a:latin typeface="Arial" charset="0"/>
              </a:rPr>
              <a:t>Current practice: most headings in direct form</a:t>
            </a:r>
          </a:p>
          <a:p>
            <a:pPr eaLnBrk="1" hangingPunct="1"/>
            <a:r>
              <a:rPr lang="en-US" smtClean="0">
                <a:latin typeface="Arial" charset="0"/>
              </a:rPr>
              <a:t>Inverted headings are retained for some categories</a:t>
            </a:r>
          </a:p>
        </p:txBody>
      </p:sp>
      <p:sp>
        <p:nvSpPr>
          <p:cNvPr id="3891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23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p:txBody>
          <a:bodyPr/>
          <a:lstStyle/>
          <a:p>
            <a:pPr eaLnBrk="1" hangingPunct="1"/>
            <a:r>
              <a:rPr lang="en-US" smtClean="0">
                <a:latin typeface="Arial" charset="0"/>
              </a:rPr>
              <a:t>headings, inverted, 2</a:t>
            </a:r>
          </a:p>
        </p:txBody>
      </p:sp>
      <p:sp>
        <p:nvSpPr>
          <p:cNvPr id="40962" name="Rectangle 3"/>
          <p:cNvSpPr>
            <a:spLocks noGrp="1" noChangeArrowheads="1"/>
          </p:cNvSpPr>
          <p:nvPr>
            <p:ph type="body" idx="1"/>
          </p:nvPr>
        </p:nvSpPr>
        <p:spPr/>
        <p:txBody>
          <a:bodyPr/>
          <a:lstStyle/>
          <a:p>
            <a:pPr eaLnBrk="1" hangingPunct="1"/>
            <a:r>
              <a:rPr lang="en-US" smtClean="0">
                <a:latin typeface="Arial" charset="0"/>
              </a:rPr>
              <a:t>Language, nationality or ethnic group qualifiers</a:t>
            </a:r>
          </a:p>
          <a:p>
            <a:pPr eaLnBrk="1" hangingPunct="1">
              <a:buFont typeface="Wingdings" pitchFamily="2" charset="2"/>
              <a:buNone/>
            </a:pPr>
            <a:r>
              <a:rPr lang="en-US" smtClean="0">
                <a:latin typeface="Arial" charset="0"/>
              </a:rPr>
              <a:t>		“Art, American”</a:t>
            </a:r>
          </a:p>
          <a:p>
            <a:pPr eaLnBrk="1" hangingPunct="1">
              <a:buFont typeface="Wingdings" pitchFamily="2" charset="2"/>
              <a:buNone/>
            </a:pPr>
            <a:r>
              <a:rPr lang="en-US" smtClean="0">
                <a:latin typeface="Arial" charset="0"/>
              </a:rPr>
              <a:t>		“Cookery, Ethiopian”</a:t>
            </a:r>
          </a:p>
          <a:p>
            <a:pPr eaLnBrk="1" hangingPunct="1"/>
            <a:r>
              <a:rPr lang="en-US" smtClean="0">
                <a:latin typeface="Arial" charset="0"/>
              </a:rPr>
              <a:t>Headings qualified by time period</a:t>
            </a:r>
          </a:p>
          <a:p>
            <a:pPr eaLnBrk="1" hangingPunct="1">
              <a:buFont typeface="Wingdings" pitchFamily="2" charset="2"/>
              <a:buNone/>
            </a:pPr>
            <a:r>
              <a:rPr lang="en-US" smtClean="0">
                <a:latin typeface="Arial" charset="0"/>
              </a:rPr>
              <a:t>		“History, Modern”</a:t>
            </a:r>
          </a:p>
          <a:p>
            <a:pPr eaLnBrk="1" hangingPunct="1">
              <a:buFont typeface="Wingdings" pitchFamily="2" charset="2"/>
              <a:buNone/>
            </a:pPr>
            <a:r>
              <a:rPr lang="en-US" smtClean="0">
                <a:latin typeface="Arial" charset="0"/>
              </a:rPr>
              <a:t>		“Philosophy, Ancient”</a:t>
            </a:r>
          </a:p>
        </p:txBody>
      </p:sp>
      <p:sp>
        <p:nvSpPr>
          <p:cNvPr id="4096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24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p:txBody>
          <a:bodyPr/>
          <a:lstStyle/>
          <a:p>
            <a:pPr eaLnBrk="1" hangingPunct="1"/>
            <a:r>
              <a:rPr lang="en-US" smtClean="0">
                <a:latin typeface="Arial" charset="0"/>
              </a:rPr>
              <a:t>headings, inverted 3</a:t>
            </a:r>
          </a:p>
        </p:txBody>
      </p:sp>
      <p:sp>
        <p:nvSpPr>
          <p:cNvPr id="43010" name="Rectangle 3"/>
          <p:cNvSpPr>
            <a:spLocks noGrp="1" noChangeArrowheads="1"/>
          </p:cNvSpPr>
          <p:nvPr>
            <p:ph type="body" idx="1"/>
          </p:nvPr>
        </p:nvSpPr>
        <p:spPr/>
        <p:txBody>
          <a:bodyPr/>
          <a:lstStyle/>
          <a:p>
            <a:pPr eaLnBrk="1" hangingPunct="1"/>
            <a:r>
              <a:rPr lang="en-US" smtClean="0">
                <a:latin typeface="Arial" charset="0"/>
              </a:rPr>
              <a:t>Headings with qualifiers for artistic style</a:t>
            </a:r>
          </a:p>
          <a:p>
            <a:pPr eaLnBrk="1" hangingPunct="1">
              <a:buFont typeface="Wingdings" pitchFamily="2" charset="2"/>
              <a:buNone/>
            </a:pPr>
            <a:r>
              <a:rPr lang="en-US" smtClean="0">
                <a:latin typeface="Arial" charset="0"/>
              </a:rPr>
              <a:t>		“Painting, Romanesque”</a:t>
            </a:r>
          </a:p>
          <a:p>
            <a:pPr eaLnBrk="1" hangingPunct="1">
              <a:buFont typeface="Wingdings" pitchFamily="2" charset="2"/>
              <a:buNone/>
            </a:pPr>
            <a:r>
              <a:rPr lang="en-US" smtClean="0">
                <a:latin typeface="Arial" charset="0"/>
              </a:rPr>
              <a:t>		“Sculpture, Hellenistic”</a:t>
            </a:r>
          </a:p>
          <a:p>
            <a:pPr eaLnBrk="1" hangingPunct="1"/>
            <a:r>
              <a:rPr lang="en-US" smtClean="0">
                <a:latin typeface="Arial" charset="0"/>
              </a:rPr>
              <a:t>Some types of fossils</a:t>
            </a:r>
          </a:p>
          <a:p>
            <a:pPr eaLnBrk="1" hangingPunct="1">
              <a:buFont typeface="Wingdings" pitchFamily="2" charset="2"/>
              <a:buNone/>
            </a:pPr>
            <a:r>
              <a:rPr lang="en-US" smtClean="0">
                <a:latin typeface="Arial" charset="0"/>
              </a:rPr>
              <a:t>		“Sponges, Fossil”</a:t>
            </a:r>
          </a:p>
          <a:p>
            <a:pPr eaLnBrk="1" hangingPunct="1">
              <a:buFont typeface="Wingdings" pitchFamily="2" charset="2"/>
              <a:buNone/>
            </a:pPr>
            <a:r>
              <a:rPr lang="en-US" smtClean="0">
                <a:latin typeface="Arial" charset="0"/>
              </a:rPr>
              <a:t>		“Vertebrates, Fossil”</a:t>
            </a:r>
          </a:p>
        </p:txBody>
      </p:sp>
      <p:sp>
        <p:nvSpPr>
          <p:cNvPr id="4301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25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p:txBody>
          <a:bodyPr/>
          <a:lstStyle/>
          <a:p>
            <a:pPr eaLnBrk="1" hangingPunct="1"/>
            <a:r>
              <a:rPr lang="en-US" smtClean="0">
                <a:latin typeface="Arial" charset="0"/>
              </a:rPr>
              <a:t>headings, inverted 4</a:t>
            </a:r>
          </a:p>
        </p:txBody>
      </p:sp>
      <p:sp>
        <p:nvSpPr>
          <p:cNvPr id="45058" name="Rectangle 3"/>
          <p:cNvSpPr>
            <a:spLocks noGrp="1" noChangeArrowheads="1"/>
          </p:cNvSpPr>
          <p:nvPr>
            <p:ph type="body" idx="1"/>
          </p:nvPr>
        </p:nvSpPr>
        <p:spPr>
          <a:xfrm>
            <a:off x="685800" y="1981200"/>
            <a:ext cx="8077200" cy="4114800"/>
          </a:xfrm>
        </p:spPr>
        <p:txBody>
          <a:bodyPr/>
          <a:lstStyle/>
          <a:p>
            <a:pPr eaLnBrk="1" hangingPunct="1"/>
            <a:r>
              <a:rPr lang="en-US" sz="2800" smtClean="0">
                <a:latin typeface="Arial" charset="0"/>
              </a:rPr>
              <a:t>Some music headings</a:t>
            </a:r>
          </a:p>
          <a:p>
            <a:pPr eaLnBrk="1" hangingPunct="1">
              <a:buFont typeface="Wingdings" pitchFamily="2" charset="2"/>
              <a:buNone/>
            </a:pPr>
            <a:r>
              <a:rPr lang="en-US" sz="2800" smtClean="0">
                <a:latin typeface="Arial" charset="0"/>
              </a:rPr>
              <a:t>		Choruses, Sacred</a:t>
            </a:r>
          </a:p>
          <a:p>
            <a:pPr eaLnBrk="1" hangingPunct="1"/>
            <a:r>
              <a:rPr lang="en-US" sz="2800" smtClean="0">
                <a:latin typeface="Arial" charset="0"/>
              </a:rPr>
              <a:t>Battles</a:t>
            </a:r>
          </a:p>
          <a:p>
            <a:pPr eaLnBrk="1" hangingPunct="1">
              <a:buFont typeface="Wingdings" pitchFamily="2" charset="2"/>
              <a:buNone/>
            </a:pPr>
            <a:r>
              <a:rPr lang="en-US" sz="2800" smtClean="0">
                <a:latin typeface="Arial" charset="0"/>
              </a:rPr>
              <a:t>		Trebbia River, Battle of, Italy, 1799</a:t>
            </a:r>
          </a:p>
          <a:p>
            <a:pPr eaLnBrk="1" hangingPunct="1">
              <a:buFont typeface="Wingdings" pitchFamily="2" charset="2"/>
              <a:buNone/>
            </a:pPr>
            <a:r>
              <a:rPr lang="en-US" sz="2800" smtClean="0">
                <a:latin typeface="Arial" charset="0"/>
              </a:rPr>
              <a:t>		Gettysburg, Battle of, Gettysburg, Pa., 	1863</a:t>
            </a:r>
          </a:p>
          <a:p>
            <a:pPr eaLnBrk="1" hangingPunct="1"/>
            <a:r>
              <a:rPr lang="en-US" sz="2800" smtClean="0">
                <a:latin typeface="Arial" charset="0"/>
              </a:rPr>
              <a:t>Some geographic headings</a:t>
            </a:r>
          </a:p>
          <a:p>
            <a:pPr eaLnBrk="1" hangingPunct="1">
              <a:buFont typeface="Wingdings" pitchFamily="2" charset="2"/>
              <a:buNone/>
            </a:pPr>
            <a:r>
              <a:rPr lang="en-US" sz="2800" smtClean="0">
                <a:latin typeface="Arial" charset="0"/>
              </a:rPr>
              <a:t>		Mexico, Gulf of</a:t>
            </a:r>
          </a:p>
        </p:txBody>
      </p:sp>
      <p:sp>
        <p:nvSpPr>
          <p:cNvPr id="4505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26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p:txBody>
          <a:bodyPr/>
          <a:lstStyle/>
          <a:p>
            <a:pPr eaLnBrk="1" hangingPunct="1"/>
            <a:r>
              <a:rPr lang="en-US" smtClean="0">
                <a:latin typeface="Arial" charset="0"/>
              </a:rPr>
              <a:t>headings, inverted 5</a:t>
            </a:r>
          </a:p>
        </p:txBody>
      </p:sp>
      <p:sp>
        <p:nvSpPr>
          <p:cNvPr id="47106" name="Rectangle 3"/>
          <p:cNvSpPr>
            <a:spLocks noGrp="1" noChangeArrowheads="1"/>
          </p:cNvSpPr>
          <p:nvPr>
            <p:ph type="body" idx="1"/>
          </p:nvPr>
        </p:nvSpPr>
        <p:spPr/>
        <p:txBody>
          <a:bodyPr/>
          <a:lstStyle/>
          <a:p>
            <a:pPr eaLnBrk="1" hangingPunct="1"/>
            <a:r>
              <a:rPr lang="en-US" smtClean="0">
                <a:latin typeface="Arial" charset="0"/>
              </a:rPr>
              <a:t>Fictitious and legendary characters</a:t>
            </a:r>
          </a:p>
          <a:p>
            <a:pPr eaLnBrk="1" hangingPunct="1">
              <a:buFont typeface="Wingdings" pitchFamily="2" charset="2"/>
              <a:buNone/>
            </a:pPr>
            <a:r>
              <a:rPr lang="en-US" smtClean="0">
                <a:latin typeface="Arial" charset="0"/>
              </a:rPr>
              <a:t>		“</a:t>
            </a:r>
            <a:r>
              <a:rPr lang="en-US" sz="2800" smtClean="0">
                <a:latin typeface="Arial" charset="0"/>
              </a:rPr>
              <a:t>Bond, James (Fictitious character)”</a:t>
            </a:r>
          </a:p>
          <a:p>
            <a:pPr eaLnBrk="1" hangingPunct="1">
              <a:buFont typeface="Wingdings" pitchFamily="2" charset="2"/>
              <a:buNone/>
            </a:pPr>
            <a:r>
              <a:rPr lang="en-US" sz="2800" smtClean="0">
                <a:latin typeface="Arial" charset="0"/>
              </a:rPr>
              <a:t>		“Bunyan, Paul (Legendary character)”</a:t>
            </a:r>
          </a:p>
          <a:p>
            <a:pPr eaLnBrk="1" hangingPunct="1"/>
            <a:r>
              <a:rPr lang="en-US" smtClean="0">
                <a:latin typeface="Arial" charset="0"/>
              </a:rPr>
              <a:t>Royal houses</a:t>
            </a:r>
          </a:p>
          <a:p>
            <a:pPr eaLnBrk="1" hangingPunct="1">
              <a:buFont typeface="Wingdings" pitchFamily="2" charset="2"/>
              <a:buNone/>
            </a:pPr>
            <a:r>
              <a:rPr lang="en-US" smtClean="0">
                <a:latin typeface="Arial" charset="0"/>
              </a:rPr>
              <a:t>		“</a:t>
            </a:r>
            <a:r>
              <a:rPr lang="en-US" sz="2800" smtClean="0">
                <a:latin typeface="Arial" charset="0"/>
              </a:rPr>
              <a:t>Habsburg, House of”</a:t>
            </a:r>
          </a:p>
          <a:p>
            <a:pPr eaLnBrk="1" hangingPunct="1">
              <a:buFont typeface="Wingdings" pitchFamily="2" charset="2"/>
              <a:buNone/>
            </a:pPr>
            <a:r>
              <a:rPr lang="en-US" sz="2800" smtClean="0">
                <a:latin typeface="Arial" charset="0"/>
              </a:rPr>
              <a:t>		“Windsor, House of”</a:t>
            </a:r>
          </a:p>
        </p:txBody>
      </p:sp>
      <p:sp>
        <p:nvSpPr>
          <p:cNvPr id="4710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27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title"/>
          </p:nvPr>
        </p:nvSpPr>
        <p:spPr/>
        <p:txBody>
          <a:bodyPr/>
          <a:lstStyle/>
          <a:p>
            <a:pPr eaLnBrk="1" hangingPunct="1"/>
            <a:r>
              <a:rPr lang="en-US" smtClean="0">
                <a:latin typeface="Arial" charset="0"/>
              </a:rPr>
              <a:t>qualification of headings</a:t>
            </a:r>
          </a:p>
        </p:txBody>
      </p:sp>
      <p:sp>
        <p:nvSpPr>
          <p:cNvPr id="49154" name="Rectangle 3"/>
          <p:cNvSpPr>
            <a:spLocks noGrp="1" noChangeArrowheads="1"/>
          </p:cNvSpPr>
          <p:nvPr>
            <p:ph type="body" idx="1"/>
          </p:nvPr>
        </p:nvSpPr>
        <p:spPr/>
        <p:txBody>
          <a:bodyPr/>
          <a:lstStyle/>
          <a:p>
            <a:pPr eaLnBrk="1" hangingPunct="1"/>
            <a:r>
              <a:rPr lang="en-US" sz="2800" smtClean="0">
                <a:latin typeface="Arial" charset="0"/>
              </a:rPr>
              <a:t>Parenthetical: discipline or topic</a:t>
            </a:r>
          </a:p>
          <a:p>
            <a:pPr eaLnBrk="1" hangingPunct="1">
              <a:buFont typeface="Wingdings" pitchFamily="2" charset="2"/>
              <a:buNone/>
            </a:pPr>
            <a:r>
              <a:rPr lang="en-US" sz="2800" smtClean="0">
                <a:latin typeface="Arial" charset="0"/>
              </a:rPr>
              <a:t>		“Waste (Economics)”</a:t>
            </a:r>
          </a:p>
          <a:p>
            <a:pPr eaLnBrk="1" hangingPunct="1"/>
            <a:r>
              <a:rPr lang="en-US" sz="2800" smtClean="0">
                <a:latin typeface="Arial" charset="0"/>
              </a:rPr>
              <a:t>Parenthetical: category of object</a:t>
            </a:r>
          </a:p>
          <a:p>
            <a:pPr eaLnBrk="1" hangingPunct="1">
              <a:buFont typeface="Wingdings" pitchFamily="2" charset="2"/>
              <a:buNone/>
            </a:pPr>
            <a:r>
              <a:rPr lang="en-US" sz="2800" smtClean="0">
                <a:latin typeface="Arial" charset="0"/>
              </a:rPr>
              <a:t>		“Plates (Engineering)”</a:t>
            </a:r>
          </a:p>
          <a:p>
            <a:pPr eaLnBrk="1" hangingPunct="1">
              <a:buFont typeface="Wingdings" pitchFamily="2" charset="2"/>
              <a:buNone/>
            </a:pPr>
            <a:r>
              <a:rPr lang="en-US" sz="2800" smtClean="0">
                <a:latin typeface="Arial" charset="0"/>
              </a:rPr>
              <a:t>		“Plates (Tableware)”</a:t>
            </a:r>
          </a:p>
          <a:p>
            <a:pPr eaLnBrk="1" hangingPunct="1"/>
            <a:r>
              <a:rPr lang="en-US" sz="2800" smtClean="0">
                <a:latin typeface="Arial" charset="0"/>
              </a:rPr>
              <a:t>Adjectival:</a:t>
            </a:r>
          </a:p>
          <a:p>
            <a:pPr eaLnBrk="1" hangingPunct="1">
              <a:buFont typeface="Wingdings" pitchFamily="2" charset="2"/>
              <a:buNone/>
            </a:pPr>
            <a:r>
              <a:rPr lang="en-US" sz="2800" smtClean="0">
                <a:latin typeface="Arial" charset="0"/>
              </a:rPr>
              <a:t>		“Chemical bonds”</a:t>
            </a:r>
          </a:p>
          <a:p>
            <a:pPr eaLnBrk="1" hangingPunct="1">
              <a:buFont typeface="Wingdings" pitchFamily="2" charset="2"/>
              <a:buNone/>
            </a:pPr>
            <a:r>
              <a:rPr lang="en-US" sz="2800" smtClean="0">
                <a:latin typeface="Arial" charset="0"/>
              </a:rPr>
              <a:t>		“Nuclear fission”</a:t>
            </a:r>
          </a:p>
        </p:txBody>
      </p:sp>
      <p:sp>
        <p:nvSpPr>
          <p:cNvPr id="4915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28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lstStyle/>
          <a:p>
            <a:pPr eaLnBrk="1" hangingPunct="1"/>
            <a:r>
              <a:rPr lang="en-US" smtClean="0">
                <a:latin typeface="Arial" charset="0"/>
              </a:rPr>
              <a:t>Subdivisions in LCSH</a:t>
            </a:r>
          </a:p>
        </p:txBody>
      </p:sp>
      <p:sp>
        <p:nvSpPr>
          <p:cNvPr id="51202" name="Rectangle 3"/>
          <p:cNvSpPr>
            <a:spLocks noGrp="1" noChangeArrowheads="1"/>
          </p:cNvSpPr>
          <p:nvPr>
            <p:ph type="body" idx="1"/>
          </p:nvPr>
        </p:nvSpPr>
        <p:spPr/>
        <p:txBody>
          <a:bodyPr/>
          <a:lstStyle/>
          <a:p>
            <a:pPr eaLnBrk="1" hangingPunct="1"/>
            <a:r>
              <a:rPr lang="en-US" smtClean="0">
                <a:latin typeface="Arial" charset="0"/>
              </a:rPr>
              <a:t>Narrow the scope of a heading</a:t>
            </a:r>
          </a:p>
          <a:p>
            <a:pPr eaLnBrk="1" hangingPunct="1"/>
            <a:r>
              <a:rPr lang="en-US" smtClean="0">
                <a:latin typeface="Arial" charset="0"/>
              </a:rPr>
              <a:t>Bring out specific aspects of a subject</a:t>
            </a:r>
          </a:p>
          <a:p>
            <a:pPr eaLnBrk="1" hangingPunct="1"/>
            <a:r>
              <a:rPr lang="en-US" smtClean="0">
                <a:latin typeface="Arial" charset="0"/>
              </a:rPr>
              <a:t>Example: a work discussing pre-colonial Brazil needs more than just the subject heading Brazil</a:t>
            </a:r>
          </a:p>
          <a:p>
            <a:pPr lvl="1" eaLnBrk="1" hangingPunct="1">
              <a:buFont typeface="Wingdings" pitchFamily="2" charset="2"/>
              <a:buNone/>
            </a:pPr>
            <a:r>
              <a:rPr lang="en-US" smtClean="0">
                <a:latin typeface="Arial" charset="0"/>
              </a:rPr>
              <a:t>	Brazil—History—To 1822 </a:t>
            </a:r>
          </a:p>
          <a:p>
            <a:pPr eaLnBrk="1" hangingPunct="1"/>
            <a:r>
              <a:rPr lang="en-US" smtClean="0">
                <a:latin typeface="Arial" charset="0"/>
              </a:rPr>
              <a:t>Subdivisions may themselves be subdivided</a:t>
            </a:r>
          </a:p>
        </p:txBody>
      </p:sp>
      <p:sp>
        <p:nvSpPr>
          <p:cNvPr id="5120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29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p:txBody>
          <a:bodyPr/>
          <a:lstStyle/>
          <a:p>
            <a:pPr eaLnBrk="1" hangingPunct="1"/>
            <a:r>
              <a:rPr lang="en-US" smtClean="0">
                <a:latin typeface="Arial" charset="0"/>
              </a:rPr>
              <a:t>Topical subdivisions</a:t>
            </a:r>
          </a:p>
        </p:txBody>
      </p:sp>
      <p:sp>
        <p:nvSpPr>
          <p:cNvPr id="53250" name="Rectangle 3"/>
          <p:cNvSpPr>
            <a:spLocks noGrp="1" noChangeArrowheads="1"/>
          </p:cNvSpPr>
          <p:nvPr>
            <p:ph type="body" idx="1"/>
          </p:nvPr>
        </p:nvSpPr>
        <p:spPr>
          <a:xfrm>
            <a:off x="685800" y="1371600"/>
            <a:ext cx="8229600" cy="5257800"/>
          </a:xfrm>
        </p:spPr>
        <p:txBody>
          <a:bodyPr/>
          <a:lstStyle/>
          <a:p>
            <a:pPr eaLnBrk="1" hangingPunct="1"/>
            <a:r>
              <a:rPr lang="en-US" sz="2800" smtClean="0">
                <a:latin typeface="Arial" charset="0"/>
              </a:rPr>
              <a:t>Limit the concept of a heading to a specific subtopic</a:t>
            </a:r>
          </a:p>
          <a:p>
            <a:pPr eaLnBrk="1" hangingPunct="1"/>
            <a:r>
              <a:rPr lang="en-US" sz="2800" smtClean="0">
                <a:latin typeface="Arial" charset="0"/>
              </a:rPr>
              <a:t>Many represent actions, attributes or aspects</a:t>
            </a:r>
          </a:p>
          <a:p>
            <a:pPr eaLnBrk="1" hangingPunct="1"/>
            <a:r>
              <a:rPr lang="en-US" sz="2800" smtClean="0">
                <a:latin typeface="Arial" charset="0"/>
              </a:rPr>
              <a:t>May be specific to a single concept</a:t>
            </a:r>
          </a:p>
          <a:p>
            <a:pPr lvl="1" eaLnBrk="1" hangingPunct="1">
              <a:buFont typeface="Wingdings" pitchFamily="2" charset="2"/>
              <a:buNone/>
            </a:pPr>
            <a:r>
              <a:rPr lang="en-US" smtClean="0">
                <a:latin typeface="Arial" charset="0"/>
              </a:rPr>
              <a:t>	Helicopters—Flight testing</a:t>
            </a:r>
          </a:p>
          <a:p>
            <a:pPr lvl="1" eaLnBrk="1" hangingPunct="1">
              <a:buFont typeface="Wingdings" pitchFamily="2" charset="2"/>
              <a:buNone/>
            </a:pPr>
            <a:r>
              <a:rPr lang="en-US" smtClean="0">
                <a:latin typeface="Arial" charset="0"/>
              </a:rPr>
              <a:t>	Presley, Elvis, 1935-1977—Sightings</a:t>
            </a:r>
          </a:p>
          <a:p>
            <a:pPr eaLnBrk="1" hangingPunct="1"/>
            <a:r>
              <a:rPr lang="en-US" sz="2800" smtClean="0">
                <a:latin typeface="Arial" charset="0"/>
              </a:rPr>
              <a:t>OR applicable to numerous headings</a:t>
            </a:r>
          </a:p>
          <a:p>
            <a:pPr lvl="1" eaLnBrk="1" hangingPunct="1">
              <a:buFont typeface="Wingdings" pitchFamily="2" charset="2"/>
              <a:buNone/>
            </a:pPr>
            <a:r>
              <a:rPr lang="en-US" smtClean="0">
                <a:latin typeface="Arial" charset="0"/>
              </a:rPr>
              <a:t>	 —Psychological aspects </a:t>
            </a:r>
          </a:p>
          <a:p>
            <a:pPr lvl="1" eaLnBrk="1" hangingPunct="1">
              <a:buFont typeface="Wingdings" pitchFamily="2" charset="2"/>
              <a:buNone/>
            </a:pPr>
            <a:r>
              <a:rPr lang="en-US" smtClean="0">
                <a:latin typeface="Arial" charset="0"/>
              </a:rPr>
              <a:t>	 —Statistical methods</a:t>
            </a:r>
          </a:p>
        </p:txBody>
      </p:sp>
      <p:sp>
        <p:nvSpPr>
          <p:cNvPr id="5325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30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457200" y="274638"/>
            <a:ext cx="8228013" cy="1141412"/>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mtClean="0"/>
              <a:t>today</a:t>
            </a:r>
          </a:p>
        </p:txBody>
      </p:sp>
      <p:sp>
        <p:nvSpPr>
          <p:cNvPr id="18434" name="Rectangle 2"/>
          <p:cNvSpPr>
            <a:spLocks noGrp="1" noChangeArrowheads="1"/>
          </p:cNvSpPr>
          <p:nvPr>
            <p:ph type="body" idx="1"/>
          </p:nvPr>
        </p:nvSpPr>
        <p:spPr>
          <a:xfrm>
            <a:off x="457200" y="1600200"/>
            <a:ext cx="8228013" cy="4525963"/>
          </a:xfrm>
        </p:spPr>
        <p:txBody>
          <a:bodyPr/>
          <a:lstStyle/>
          <a:p>
            <a:pPr eaLnBrk="1" hangingPunct="1">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mtClean="0"/>
          </a:p>
          <a:p>
            <a:pPr eaLnBrk="1" hangingPunct="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mtClean="0"/>
              <a:t>Structure and syntax</a:t>
            </a:r>
          </a:p>
          <a:p>
            <a:pPr lvl="1" eaLnBrk="1" hangingPunct="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mtClean="0"/>
              <a:t>types of headings</a:t>
            </a:r>
          </a:p>
          <a:p>
            <a:pPr lvl="1" eaLnBrk="1" hangingPunct="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mtClean="0"/>
              <a:t>grammatical forms</a:t>
            </a:r>
          </a:p>
          <a:p>
            <a:pPr eaLnBrk="1" hangingPunct="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mtClean="0"/>
              <a:t>Subdivisions</a:t>
            </a:r>
          </a:p>
          <a:p>
            <a:pPr eaLnBrk="1" hangingPunct="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mtClean="0"/>
              <a:t>Relationships between headings</a:t>
            </a: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p:txBody>
          <a:bodyPr/>
          <a:lstStyle/>
          <a:p>
            <a:pPr eaLnBrk="1" hangingPunct="1"/>
            <a:r>
              <a:rPr lang="en-US" smtClean="0">
                <a:latin typeface="Arial" charset="0"/>
              </a:rPr>
              <a:t>Topical subdivisions (cont.)</a:t>
            </a:r>
          </a:p>
        </p:txBody>
      </p:sp>
      <p:sp>
        <p:nvSpPr>
          <p:cNvPr id="55298" name="Rectangle 3"/>
          <p:cNvSpPr>
            <a:spLocks noGrp="1" noChangeArrowheads="1"/>
          </p:cNvSpPr>
          <p:nvPr>
            <p:ph type="body" idx="1"/>
          </p:nvPr>
        </p:nvSpPr>
        <p:spPr/>
        <p:txBody>
          <a:bodyPr/>
          <a:lstStyle/>
          <a:p>
            <a:pPr eaLnBrk="1" hangingPunct="1">
              <a:lnSpc>
                <a:spcPct val="90000"/>
              </a:lnSpc>
            </a:pPr>
            <a:r>
              <a:rPr lang="en-US" sz="2800" smtClean="0">
                <a:latin typeface="Arial" charset="0"/>
              </a:rPr>
              <a:t>Sometimes used to bring out parts of the whole</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Eye—Muscles</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Sports cars—Axles</a:t>
            </a:r>
          </a:p>
          <a:p>
            <a:pPr eaLnBrk="1" hangingPunct="1">
              <a:lnSpc>
                <a:spcPct val="90000"/>
              </a:lnSpc>
            </a:pPr>
            <a:r>
              <a:rPr lang="en-US" sz="2800" smtClean="0">
                <a:latin typeface="Arial" charset="0"/>
              </a:rPr>
              <a:t>More than one topical subdivision may be used to refine the concept</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Fruit—Postharvest losses</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Fruit—Postharvest losses—Prevention</a:t>
            </a:r>
          </a:p>
          <a:p>
            <a:pPr eaLnBrk="1" hangingPunct="1">
              <a:lnSpc>
                <a:spcPct val="90000"/>
              </a:lnSpc>
            </a:pPr>
            <a:r>
              <a:rPr lang="en-US" sz="2800" smtClean="0">
                <a:latin typeface="Arial" charset="0"/>
              </a:rPr>
              <a:t>Topical subdivisions are coded $x</a:t>
            </a:r>
          </a:p>
        </p:txBody>
      </p:sp>
      <p:sp>
        <p:nvSpPr>
          <p:cNvPr id="5529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31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pPr eaLnBrk="1" hangingPunct="1"/>
            <a:r>
              <a:rPr lang="en-US" smtClean="0">
                <a:latin typeface="Arial" charset="0"/>
              </a:rPr>
              <a:t>Geographic subdivisions</a:t>
            </a:r>
          </a:p>
        </p:txBody>
      </p:sp>
      <p:sp>
        <p:nvSpPr>
          <p:cNvPr id="57346" name="Rectangle 3"/>
          <p:cNvSpPr>
            <a:spLocks noGrp="1" noChangeArrowheads="1"/>
          </p:cNvSpPr>
          <p:nvPr>
            <p:ph type="body" idx="1"/>
          </p:nvPr>
        </p:nvSpPr>
        <p:spPr>
          <a:xfrm>
            <a:off x="685800" y="1981200"/>
            <a:ext cx="8229600" cy="4343400"/>
          </a:xfrm>
        </p:spPr>
        <p:txBody>
          <a:bodyPr/>
          <a:lstStyle/>
          <a:p>
            <a:pPr eaLnBrk="1" hangingPunct="1">
              <a:lnSpc>
                <a:spcPct val="90000"/>
              </a:lnSpc>
            </a:pPr>
            <a:r>
              <a:rPr lang="en-US" dirty="0" smtClean="0">
                <a:latin typeface="Arial" charset="0"/>
              </a:rPr>
              <a:t>If a work discusses a topic in regard to a specific location, geographic subdivisions may be used to group together common coverage</a:t>
            </a:r>
          </a:p>
          <a:p>
            <a:pPr lvl="1" eaLnBrk="1" hangingPunct="1">
              <a:lnSpc>
                <a:spcPct val="90000"/>
              </a:lnSpc>
              <a:buFont typeface="Wingdings" pitchFamily="2" charset="2"/>
              <a:buNone/>
            </a:pPr>
            <a:r>
              <a:rPr lang="en-US" dirty="0" smtClean="0">
                <a:latin typeface="Arial" charset="0"/>
              </a:rPr>
              <a:t>	Remainders (Bookselling)—Illinois—Chicago</a:t>
            </a:r>
          </a:p>
          <a:p>
            <a:pPr eaLnBrk="1" hangingPunct="1">
              <a:lnSpc>
                <a:spcPct val="90000"/>
              </a:lnSpc>
            </a:pPr>
            <a:r>
              <a:rPr lang="en-US" dirty="0" smtClean="0">
                <a:latin typeface="Arial" charset="0"/>
              </a:rPr>
              <a:t>Not all headings may be subdivided geographically</a:t>
            </a:r>
          </a:p>
          <a:p>
            <a:pPr eaLnBrk="1" hangingPunct="1">
              <a:lnSpc>
                <a:spcPct val="90000"/>
              </a:lnSpc>
            </a:pPr>
            <a:r>
              <a:rPr lang="en-US" dirty="0" smtClean="0">
                <a:latin typeface="Arial" charset="0"/>
              </a:rPr>
              <a:t>Geographic subdivisions are coded $z</a:t>
            </a:r>
          </a:p>
        </p:txBody>
      </p:sp>
      <p:sp>
        <p:nvSpPr>
          <p:cNvPr id="5734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32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p:txBody>
          <a:bodyPr/>
          <a:lstStyle/>
          <a:p>
            <a:pPr eaLnBrk="1" hangingPunct="1"/>
            <a:r>
              <a:rPr lang="en-US" smtClean="0">
                <a:latin typeface="Arial" charset="0"/>
              </a:rPr>
              <a:t>Chronological subdivisions</a:t>
            </a:r>
          </a:p>
        </p:txBody>
      </p:sp>
      <p:sp>
        <p:nvSpPr>
          <p:cNvPr id="59394" name="Rectangle 3"/>
          <p:cNvSpPr>
            <a:spLocks noGrp="1" noChangeArrowheads="1"/>
          </p:cNvSpPr>
          <p:nvPr>
            <p:ph type="body" idx="1"/>
          </p:nvPr>
        </p:nvSpPr>
        <p:spPr/>
        <p:txBody>
          <a:bodyPr/>
          <a:lstStyle/>
          <a:p>
            <a:pPr eaLnBrk="1" hangingPunct="1">
              <a:lnSpc>
                <a:spcPct val="90000"/>
              </a:lnSpc>
            </a:pPr>
            <a:r>
              <a:rPr lang="en-US" sz="2800" dirty="0" smtClean="0">
                <a:latin typeface="Arial" charset="0"/>
              </a:rPr>
              <a:t>Indicate the time period covered in the work</a:t>
            </a:r>
          </a:p>
          <a:p>
            <a:pPr eaLnBrk="1" hangingPunct="1">
              <a:lnSpc>
                <a:spcPct val="90000"/>
              </a:lnSpc>
            </a:pPr>
            <a:r>
              <a:rPr lang="en-US" sz="2800" dirty="0" smtClean="0">
                <a:latin typeface="Arial" charset="0"/>
              </a:rPr>
              <a:t>Usually associated with historical treatment of a topic</a:t>
            </a:r>
          </a:p>
          <a:p>
            <a:pPr lvl="1" eaLnBrk="1" hangingPunct="1">
              <a:lnSpc>
                <a:spcPct val="90000"/>
              </a:lnSpc>
              <a:buFont typeface="Wingdings" pitchFamily="2" charset="2"/>
              <a:buNone/>
            </a:pPr>
            <a:r>
              <a:rPr lang="en-US" sz="2400" dirty="0" smtClean="0">
                <a:latin typeface="Arial" charset="0"/>
              </a:rPr>
              <a:t>	Printing—History—19th century</a:t>
            </a:r>
          </a:p>
          <a:p>
            <a:pPr lvl="1" eaLnBrk="1" hangingPunct="1">
              <a:lnSpc>
                <a:spcPct val="90000"/>
              </a:lnSpc>
              <a:buFont typeface="Wingdings" pitchFamily="2" charset="2"/>
              <a:buNone/>
            </a:pPr>
            <a:r>
              <a:rPr lang="en-US" sz="2400" dirty="0" smtClean="0">
                <a:latin typeface="Arial" charset="0"/>
              </a:rPr>
              <a:t>	Russia—Social conditions—1801-1917</a:t>
            </a:r>
          </a:p>
          <a:p>
            <a:pPr eaLnBrk="1" hangingPunct="1">
              <a:lnSpc>
                <a:spcPct val="90000"/>
              </a:lnSpc>
            </a:pPr>
            <a:r>
              <a:rPr lang="en-US" sz="2800" dirty="0" smtClean="0">
                <a:latin typeface="Arial" charset="0"/>
              </a:rPr>
              <a:t>Used with literary, music, and art headings</a:t>
            </a:r>
          </a:p>
          <a:p>
            <a:pPr lvl="1" eaLnBrk="1" hangingPunct="1">
              <a:lnSpc>
                <a:spcPct val="90000"/>
              </a:lnSpc>
              <a:buFont typeface="Wingdings" pitchFamily="2" charset="2"/>
              <a:buNone/>
            </a:pPr>
            <a:r>
              <a:rPr lang="en-US" sz="2400" dirty="0" smtClean="0">
                <a:latin typeface="Arial" charset="0"/>
              </a:rPr>
              <a:t>	German literature—18th century</a:t>
            </a:r>
          </a:p>
          <a:p>
            <a:pPr lvl="1" eaLnBrk="1" hangingPunct="1">
              <a:lnSpc>
                <a:spcPct val="90000"/>
              </a:lnSpc>
              <a:buFont typeface="Wingdings" pitchFamily="2" charset="2"/>
              <a:buNone/>
            </a:pPr>
            <a:r>
              <a:rPr lang="en-US" sz="2400" dirty="0" smtClean="0">
                <a:latin typeface="Arial" charset="0"/>
              </a:rPr>
              <a:t>	Sonatas (Piano)—20th century</a:t>
            </a:r>
          </a:p>
          <a:p>
            <a:pPr eaLnBrk="1" hangingPunct="1">
              <a:lnSpc>
                <a:spcPct val="90000"/>
              </a:lnSpc>
            </a:pPr>
            <a:r>
              <a:rPr lang="en-US" sz="2800" dirty="0" smtClean="0">
                <a:latin typeface="Arial" charset="0"/>
              </a:rPr>
              <a:t>Chronological subdivisions are coded $y</a:t>
            </a:r>
          </a:p>
        </p:txBody>
      </p:sp>
      <p:sp>
        <p:nvSpPr>
          <p:cNvPr id="5939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33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p:txBody>
          <a:bodyPr/>
          <a:lstStyle/>
          <a:p>
            <a:pPr eaLnBrk="1" hangingPunct="1"/>
            <a:r>
              <a:rPr lang="en-US" smtClean="0">
                <a:latin typeface="Arial" charset="0"/>
              </a:rPr>
              <a:t>Form subdivisions</a:t>
            </a:r>
          </a:p>
        </p:txBody>
      </p:sp>
      <p:sp>
        <p:nvSpPr>
          <p:cNvPr id="61442" name="Rectangle 3"/>
          <p:cNvSpPr>
            <a:spLocks noGrp="1" noChangeArrowheads="1"/>
          </p:cNvSpPr>
          <p:nvPr>
            <p:ph type="body" idx="1"/>
          </p:nvPr>
        </p:nvSpPr>
        <p:spPr/>
        <p:txBody>
          <a:bodyPr/>
          <a:lstStyle/>
          <a:p>
            <a:pPr eaLnBrk="1" hangingPunct="1">
              <a:lnSpc>
                <a:spcPct val="90000"/>
              </a:lnSpc>
            </a:pPr>
            <a:r>
              <a:rPr lang="en-US" sz="2800" smtClean="0">
                <a:latin typeface="Arial" charset="0"/>
              </a:rPr>
              <a:t>Indicate what an item is rather than what it is about</a:t>
            </a:r>
          </a:p>
          <a:p>
            <a:pPr eaLnBrk="1" hangingPunct="1">
              <a:lnSpc>
                <a:spcPct val="90000"/>
              </a:lnSpc>
            </a:pPr>
            <a:r>
              <a:rPr lang="en-US" sz="2800" smtClean="0">
                <a:latin typeface="Arial" charset="0"/>
              </a:rPr>
              <a:t>The most common form subdivisions may be used under all types of main headings and subdivisions</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Periodicals</a:t>
            </a:r>
          </a:p>
          <a:p>
            <a:pPr lvl="1" eaLnBrk="1" hangingPunct="1">
              <a:lnSpc>
                <a:spcPct val="90000"/>
              </a:lnSpc>
              <a:buFont typeface="Wingdings" pitchFamily="2" charset="2"/>
              <a:buNone/>
            </a:pPr>
            <a:r>
              <a:rPr lang="en-US" sz="2400" smtClean="0">
                <a:latin typeface="Arial" charset="0"/>
              </a:rPr>
              <a:t>	—</a:t>
            </a:r>
            <a:r>
              <a:rPr lang="en-US" sz="2400" b="1" smtClean="0">
                <a:latin typeface="Arial" charset="0"/>
              </a:rPr>
              <a:t>Bibliography</a:t>
            </a:r>
          </a:p>
          <a:p>
            <a:pPr eaLnBrk="1" hangingPunct="1">
              <a:lnSpc>
                <a:spcPct val="90000"/>
              </a:lnSpc>
            </a:pPr>
            <a:r>
              <a:rPr lang="en-US" sz="2800" smtClean="0">
                <a:latin typeface="Arial" charset="0"/>
              </a:rPr>
              <a:t>Form subdivisions are coded $v and are generally the last subdivision in a heading</a:t>
            </a:r>
          </a:p>
        </p:txBody>
      </p:sp>
      <p:sp>
        <p:nvSpPr>
          <p:cNvPr id="6144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34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p:txBody>
          <a:bodyPr/>
          <a:lstStyle/>
          <a:p>
            <a:pPr eaLnBrk="1" hangingPunct="1"/>
            <a:r>
              <a:rPr lang="en-US" smtClean="0">
                <a:latin typeface="Arial" charset="0"/>
              </a:rPr>
              <a:t>Form subdivisions (cont.)</a:t>
            </a:r>
          </a:p>
        </p:txBody>
      </p:sp>
      <p:sp>
        <p:nvSpPr>
          <p:cNvPr id="63490" name="Rectangle 3"/>
          <p:cNvSpPr>
            <a:spLocks noGrp="1" noChangeArrowheads="1"/>
          </p:cNvSpPr>
          <p:nvPr>
            <p:ph type="body" idx="1"/>
          </p:nvPr>
        </p:nvSpPr>
        <p:spPr/>
        <p:txBody>
          <a:bodyPr/>
          <a:lstStyle/>
          <a:p>
            <a:pPr eaLnBrk="1" hangingPunct="1"/>
            <a:r>
              <a:rPr lang="en-US" sz="2800" smtClean="0">
                <a:latin typeface="Arial" charset="0"/>
              </a:rPr>
              <a:t>If a work is about a specific form, the form is treated as a topical subdivision</a:t>
            </a:r>
          </a:p>
          <a:p>
            <a:pPr lvl="1" eaLnBrk="1" hangingPunct="1">
              <a:buFont typeface="Wingdings" pitchFamily="2" charset="2"/>
              <a:buNone/>
            </a:pPr>
            <a:r>
              <a:rPr lang="en-US" sz="2400" smtClean="0">
                <a:latin typeface="Arial" charset="0"/>
              </a:rPr>
              <a:t>	</a:t>
            </a:r>
            <a:r>
              <a:rPr lang="en-US" sz="2400" b="1" smtClean="0">
                <a:latin typeface="Arial" charset="0"/>
              </a:rPr>
              <a:t>Science $x Periodicals $v Bibliography</a:t>
            </a:r>
          </a:p>
          <a:p>
            <a:pPr lvl="1" eaLnBrk="1" hangingPunct="1">
              <a:buFont typeface="Wingdings" pitchFamily="2" charset="2"/>
              <a:buNone/>
            </a:pPr>
            <a:r>
              <a:rPr lang="en-US" sz="2400" smtClean="0">
                <a:latin typeface="Arial" charset="0"/>
              </a:rPr>
              <a:t>		</a:t>
            </a:r>
            <a:r>
              <a:rPr lang="en-US" sz="2400" i="1" smtClean="0">
                <a:latin typeface="Arial" charset="0"/>
              </a:rPr>
              <a:t>for a bibliography of science periodicals</a:t>
            </a:r>
          </a:p>
          <a:p>
            <a:pPr eaLnBrk="1" hangingPunct="1"/>
            <a:r>
              <a:rPr lang="en-US" sz="2800" smtClean="0">
                <a:latin typeface="Arial" charset="0"/>
              </a:rPr>
              <a:t>Occasionally, two subdivisions are needed to indicate form</a:t>
            </a:r>
          </a:p>
          <a:p>
            <a:pPr lvl="1" eaLnBrk="1" hangingPunct="1">
              <a:buFont typeface="Wingdings" pitchFamily="2" charset="2"/>
              <a:buNone/>
            </a:pPr>
            <a:r>
              <a:rPr lang="en-US" sz="2400" smtClean="0">
                <a:latin typeface="Arial" charset="0"/>
              </a:rPr>
              <a:t>	</a:t>
            </a:r>
            <a:r>
              <a:rPr lang="en-US" sz="2400" b="1" smtClean="0">
                <a:latin typeface="Arial" charset="0"/>
              </a:rPr>
              <a:t>Technology $v Bibliography $v Periodicals</a:t>
            </a:r>
          </a:p>
          <a:p>
            <a:pPr lvl="1" eaLnBrk="1" hangingPunct="1">
              <a:buFont typeface="Wingdings" pitchFamily="2" charset="2"/>
              <a:buNone/>
            </a:pPr>
            <a:r>
              <a:rPr lang="en-US" sz="2400" smtClean="0">
                <a:latin typeface="Arial" charset="0"/>
              </a:rPr>
              <a:t>		</a:t>
            </a:r>
            <a:r>
              <a:rPr lang="en-US" sz="2400" i="1" smtClean="0">
                <a:latin typeface="Arial" charset="0"/>
              </a:rPr>
              <a:t>for a bibliography that is issued as a periodical</a:t>
            </a:r>
          </a:p>
        </p:txBody>
      </p:sp>
      <p:sp>
        <p:nvSpPr>
          <p:cNvPr id="6349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35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p:txBody>
          <a:bodyPr/>
          <a:lstStyle/>
          <a:p>
            <a:pPr eaLnBrk="1" hangingPunct="1"/>
            <a:r>
              <a:rPr lang="en-US" smtClean="0">
                <a:latin typeface="Arial" charset="0"/>
              </a:rPr>
              <a:t>Free-floating vs. established</a:t>
            </a:r>
          </a:p>
        </p:txBody>
      </p:sp>
      <p:sp>
        <p:nvSpPr>
          <p:cNvPr id="65538" name="Rectangle 3"/>
          <p:cNvSpPr>
            <a:spLocks noGrp="1" noChangeArrowheads="1"/>
          </p:cNvSpPr>
          <p:nvPr>
            <p:ph type="body" idx="1"/>
          </p:nvPr>
        </p:nvSpPr>
        <p:spPr>
          <a:xfrm>
            <a:off x="457200" y="1447800"/>
            <a:ext cx="8077200" cy="5029200"/>
          </a:xfrm>
        </p:spPr>
        <p:txBody>
          <a:bodyPr/>
          <a:lstStyle/>
          <a:p>
            <a:pPr eaLnBrk="1" hangingPunct="1">
              <a:lnSpc>
                <a:spcPct val="90000"/>
              </a:lnSpc>
            </a:pPr>
            <a:r>
              <a:rPr lang="en-US" sz="2800" smtClean="0">
                <a:latin typeface="Arial" charset="0"/>
              </a:rPr>
              <a:t>Some subdivisions can be used with specified categories of headings whenever appropriate without having been explicitly established with those headings</a:t>
            </a:r>
          </a:p>
          <a:p>
            <a:pPr eaLnBrk="1" hangingPunct="1">
              <a:lnSpc>
                <a:spcPct val="90000"/>
              </a:lnSpc>
            </a:pPr>
            <a:r>
              <a:rPr lang="en-US" sz="2800" smtClean="0">
                <a:latin typeface="Arial" charset="0"/>
              </a:rPr>
              <a:t>Other subdivisions are only to be used in individual cases and must be represented by an authority record permitting the usage</a:t>
            </a:r>
          </a:p>
          <a:p>
            <a:pPr eaLnBrk="1" hangingPunct="1">
              <a:lnSpc>
                <a:spcPct val="90000"/>
              </a:lnSpc>
              <a:buFont typeface="Wingdings" pitchFamily="2" charset="2"/>
              <a:buNone/>
            </a:pPr>
            <a:r>
              <a:rPr lang="en-US" sz="2800" b="1" smtClean="0">
                <a:latin typeface="Arial" charset="0"/>
              </a:rPr>
              <a:t>	</a:t>
            </a:r>
            <a:r>
              <a:rPr lang="en-US" sz="2800" smtClean="0">
                <a:latin typeface="Arial" charset="0"/>
              </a:rPr>
              <a:t>  </a:t>
            </a:r>
            <a:r>
              <a:rPr lang="en-US" sz="2400" b="1" smtClean="0">
                <a:latin typeface="Arial" charset="0"/>
              </a:rPr>
              <a:t>Academic libraries—Food and beverage policies</a:t>
            </a:r>
          </a:p>
          <a:p>
            <a:pPr eaLnBrk="1" hangingPunct="1">
              <a:lnSpc>
                <a:spcPct val="90000"/>
              </a:lnSpc>
              <a:buFont typeface="Wingdings" pitchFamily="2" charset="2"/>
              <a:buNone/>
            </a:pPr>
            <a:r>
              <a:rPr lang="en-US" sz="2400" smtClean="0">
                <a:latin typeface="Arial" charset="0"/>
              </a:rPr>
              <a:t>	  </a:t>
            </a:r>
            <a:r>
              <a:rPr lang="en-US" sz="2400" b="1" smtClean="0">
                <a:latin typeface="Arial" charset="0"/>
              </a:rPr>
              <a:t>Camp sites, facilities, etc.—Reservation systems</a:t>
            </a:r>
          </a:p>
          <a:p>
            <a:pPr eaLnBrk="1" hangingPunct="1">
              <a:lnSpc>
                <a:spcPct val="90000"/>
              </a:lnSpc>
              <a:buFont typeface="Wingdings" pitchFamily="2" charset="2"/>
              <a:buNone/>
            </a:pPr>
            <a:r>
              <a:rPr lang="en-US" sz="2400" b="1" smtClean="0">
                <a:latin typeface="Arial" charset="0"/>
              </a:rPr>
              <a:t>	  Moon—Exploration</a:t>
            </a:r>
          </a:p>
        </p:txBody>
      </p:sp>
      <p:sp>
        <p:nvSpPr>
          <p:cNvPr id="6553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36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p:txBody>
          <a:bodyPr/>
          <a:lstStyle/>
          <a:p>
            <a:pPr eaLnBrk="1" hangingPunct="1"/>
            <a:r>
              <a:rPr lang="en-US" smtClean="0">
                <a:latin typeface="Arial" charset="0"/>
              </a:rPr>
              <a:t>Order of subdivisions</a:t>
            </a:r>
          </a:p>
        </p:txBody>
      </p:sp>
      <p:sp>
        <p:nvSpPr>
          <p:cNvPr id="67586" name="Rectangle 3"/>
          <p:cNvSpPr>
            <a:spLocks noGrp="1" noChangeArrowheads="1"/>
          </p:cNvSpPr>
          <p:nvPr>
            <p:ph type="body" idx="1"/>
          </p:nvPr>
        </p:nvSpPr>
        <p:spPr/>
        <p:txBody>
          <a:bodyPr/>
          <a:lstStyle/>
          <a:p>
            <a:pPr eaLnBrk="1" hangingPunct="1">
              <a:buFont typeface="Wingdings" pitchFamily="2" charset="2"/>
              <a:buNone/>
            </a:pPr>
            <a:r>
              <a:rPr lang="en-US" smtClean="0">
                <a:latin typeface="Arial" charset="0"/>
              </a:rPr>
              <a:t>Generally, use established headings and follow instructions for combining with free-floating subdivisions, placing form subdivisions last</a:t>
            </a:r>
          </a:p>
          <a:p>
            <a:pPr eaLnBrk="1" hangingPunct="1">
              <a:buFont typeface="Wingdings" pitchFamily="2" charset="2"/>
              <a:buNone/>
            </a:pPr>
            <a:r>
              <a:rPr lang="en-US" smtClean="0">
                <a:latin typeface="Arial" charset="0"/>
              </a:rPr>
              <a:t>Two basic orders:</a:t>
            </a:r>
          </a:p>
          <a:p>
            <a:pPr eaLnBrk="1" hangingPunct="1"/>
            <a:r>
              <a:rPr lang="en-US" smtClean="0">
                <a:latin typeface="Arial" charset="0"/>
              </a:rPr>
              <a:t>[Place]—[Topic]</a:t>
            </a:r>
          </a:p>
          <a:p>
            <a:pPr eaLnBrk="1" hangingPunct="1"/>
            <a:r>
              <a:rPr lang="en-US" smtClean="0">
                <a:latin typeface="Arial" charset="0"/>
              </a:rPr>
              <a:t>[Topic]—[Place]</a:t>
            </a:r>
          </a:p>
        </p:txBody>
      </p:sp>
      <p:sp>
        <p:nvSpPr>
          <p:cNvPr id="6758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37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p:txBody>
          <a:bodyPr/>
          <a:lstStyle/>
          <a:p>
            <a:pPr eaLnBrk="1" hangingPunct="1"/>
            <a:r>
              <a:rPr lang="en-US" smtClean="0">
                <a:latin typeface="Arial" charset="0"/>
              </a:rPr>
              <a:t>[Place]—[Topic]</a:t>
            </a:r>
          </a:p>
        </p:txBody>
      </p:sp>
      <p:sp>
        <p:nvSpPr>
          <p:cNvPr id="178179" name="Rectangle 3"/>
          <p:cNvSpPr>
            <a:spLocks noGrp="1" noChangeArrowheads="1"/>
          </p:cNvSpPr>
          <p:nvPr>
            <p:ph type="body" idx="1"/>
          </p:nvPr>
        </p:nvSpPr>
        <p:spPr>
          <a:xfrm>
            <a:off x="609600" y="1981200"/>
            <a:ext cx="8153400" cy="4114800"/>
          </a:xfrm>
        </p:spPr>
        <p:txBody>
          <a:bodyPr/>
          <a:lstStyle/>
          <a:p>
            <a:pPr eaLnBrk="1" hangingPunct="1"/>
            <a:r>
              <a:rPr lang="en-US" smtClean="0">
                <a:latin typeface="Arial" charset="0"/>
              </a:rPr>
              <a:t>Generally used for aspects of a place: its history, politics, economics, civilization</a:t>
            </a:r>
          </a:p>
          <a:p>
            <a:pPr eaLnBrk="1" hangingPunct="1"/>
            <a:r>
              <a:rPr lang="en-US" smtClean="0">
                <a:latin typeface="Arial" charset="0"/>
              </a:rPr>
              <a:t>General order of a subject heading string of this type with all types of subdivisions:</a:t>
            </a:r>
          </a:p>
          <a:p>
            <a:pPr eaLnBrk="1" hangingPunct="1">
              <a:buFont typeface="Wingdings" pitchFamily="2" charset="2"/>
              <a:buNone/>
            </a:pPr>
            <a:r>
              <a:rPr lang="en-US" sz="2800" smtClean="0">
                <a:latin typeface="Arial" charset="0"/>
              </a:rPr>
              <a:t>    [Place] $x [Topic] $y [Period] $v [Form]</a:t>
            </a:r>
          </a:p>
          <a:p>
            <a:pPr eaLnBrk="1" hangingPunct="1">
              <a:buFont typeface="Wingdings" pitchFamily="2" charset="2"/>
              <a:buNone/>
            </a:pPr>
            <a:endParaRPr lang="en-US" sz="2800" smtClean="0">
              <a:latin typeface="Arial" charset="0"/>
            </a:endParaRPr>
          </a:p>
          <a:p>
            <a:pPr eaLnBrk="1" hangingPunct="1">
              <a:buFont typeface="Wingdings" pitchFamily="2" charset="2"/>
              <a:buNone/>
            </a:pPr>
            <a:r>
              <a:rPr lang="en-US" sz="2800" smtClean="0">
                <a:latin typeface="Arial" charset="0"/>
              </a:rPr>
              <a:t>	</a:t>
            </a:r>
            <a:r>
              <a:rPr lang="en-US" sz="2800" b="1" smtClean="0">
                <a:latin typeface="Arial" charset="0"/>
              </a:rPr>
              <a:t>Ireland $x Economic conditions $y 1949- $v 	Congresses</a:t>
            </a:r>
          </a:p>
        </p:txBody>
      </p:sp>
      <p:sp>
        <p:nvSpPr>
          <p:cNvPr id="6963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38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8179">
                                            <p:txEl>
                                              <p:pRg st="0" end="0"/>
                                            </p:txEl>
                                          </p:spTgt>
                                        </p:tgtEl>
                                        <p:attrNameLst>
                                          <p:attrName>style.visibility</p:attrName>
                                        </p:attrNameLst>
                                      </p:cBhvr>
                                      <p:to>
                                        <p:strVal val="visible"/>
                                      </p:to>
                                    </p:set>
                                    <p:anim calcmode="lin" valueType="num">
                                      <p:cBhvr additive="base">
                                        <p:cTn id="7" dur="500" fill="hold"/>
                                        <p:tgtEl>
                                          <p:spTgt spid="1781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81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8179">
                                            <p:txEl>
                                              <p:pRg st="1" end="1"/>
                                            </p:txEl>
                                          </p:spTgt>
                                        </p:tgtEl>
                                        <p:attrNameLst>
                                          <p:attrName>style.visibility</p:attrName>
                                        </p:attrNameLst>
                                      </p:cBhvr>
                                      <p:to>
                                        <p:strVal val="visible"/>
                                      </p:to>
                                    </p:set>
                                    <p:anim calcmode="lin" valueType="num">
                                      <p:cBhvr additive="base">
                                        <p:cTn id="13" dur="500" fill="hold"/>
                                        <p:tgtEl>
                                          <p:spTgt spid="1781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781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78179">
                                            <p:txEl>
                                              <p:pRg st="2" end="2"/>
                                            </p:txEl>
                                          </p:spTgt>
                                        </p:tgtEl>
                                        <p:attrNameLst>
                                          <p:attrName>style.visibility</p:attrName>
                                        </p:attrNameLst>
                                      </p:cBhvr>
                                      <p:to>
                                        <p:strVal val="visible"/>
                                      </p:to>
                                    </p:set>
                                    <p:anim calcmode="lin" valueType="num">
                                      <p:cBhvr additive="base">
                                        <p:cTn id="19" dur="500" fill="hold"/>
                                        <p:tgtEl>
                                          <p:spTgt spid="1781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81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78179">
                                            <p:txEl>
                                              <p:pRg st="4" end="4"/>
                                            </p:txEl>
                                          </p:spTgt>
                                        </p:tgtEl>
                                        <p:attrNameLst>
                                          <p:attrName>style.visibility</p:attrName>
                                        </p:attrNameLst>
                                      </p:cBhvr>
                                      <p:to>
                                        <p:strVal val="visible"/>
                                      </p:to>
                                    </p:set>
                                    <p:anim calcmode="lin" valueType="num">
                                      <p:cBhvr additive="base">
                                        <p:cTn id="25" dur="500" fill="hold"/>
                                        <p:tgtEl>
                                          <p:spTgt spid="17817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7817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9"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990600" y="533400"/>
            <a:ext cx="7772400" cy="914400"/>
          </a:xfrm>
        </p:spPr>
        <p:txBody>
          <a:bodyPr/>
          <a:lstStyle/>
          <a:p>
            <a:pPr eaLnBrk="1" hangingPunct="1"/>
            <a:r>
              <a:rPr lang="en-US" sz="4000" smtClean="0">
                <a:latin typeface="Arial" charset="0"/>
              </a:rPr>
              <a:t>[Topic]—[Place]</a:t>
            </a:r>
          </a:p>
        </p:txBody>
      </p:sp>
      <p:sp>
        <p:nvSpPr>
          <p:cNvPr id="180227" name="Rectangle 3"/>
          <p:cNvSpPr>
            <a:spLocks noGrp="1" noChangeArrowheads="1"/>
          </p:cNvSpPr>
          <p:nvPr>
            <p:ph type="body" idx="1"/>
          </p:nvPr>
        </p:nvSpPr>
        <p:spPr>
          <a:xfrm>
            <a:off x="685800" y="1905000"/>
            <a:ext cx="7772400" cy="4419600"/>
          </a:xfrm>
        </p:spPr>
        <p:txBody>
          <a:bodyPr/>
          <a:lstStyle/>
          <a:p>
            <a:pPr eaLnBrk="1" hangingPunct="1">
              <a:lnSpc>
                <a:spcPct val="90000"/>
              </a:lnSpc>
            </a:pPr>
            <a:r>
              <a:rPr lang="en-US" sz="2800" smtClean="0">
                <a:latin typeface="Arial" charset="0"/>
              </a:rPr>
              <a:t>Used for topical headings that are authorized for geographic subdivision</a:t>
            </a:r>
          </a:p>
          <a:p>
            <a:pPr eaLnBrk="1" hangingPunct="1">
              <a:lnSpc>
                <a:spcPct val="90000"/>
              </a:lnSpc>
            </a:pPr>
            <a:r>
              <a:rPr lang="en-US" sz="2800" smtClean="0">
                <a:latin typeface="Arial" charset="0"/>
              </a:rPr>
              <a:t>General order of a subject heading string of this type with all possible subdivisions.</a:t>
            </a:r>
          </a:p>
          <a:p>
            <a:pPr eaLnBrk="1" hangingPunct="1">
              <a:lnSpc>
                <a:spcPct val="90000"/>
              </a:lnSpc>
            </a:pPr>
            <a:r>
              <a:rPr lang="en-US" sz="2800" smtClean="0">
                <a:latin typeface="Arial" charset="0"/>
              </a:rPr>
              <a:t>This is recommended order following the Airlie House recommendation of 1991.</a:t>
            </a:r>
          </a:p>
        </p:txBody>
      </p:sp>
      <p:sp>
        <p:nvSpPr>
          <p:cNvPr id="7168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39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80227">
                                            <p:txEl>
                                              <p:pRg st="0" end="0"/>
                                            </p:txEl>
                                          </p:spTgt>
                                        </p:tgtEl>
                                        <p:attrNameLst>
                                          <p:attrName>style.visibility</p:attrName>
                                        </p:attrNameLst>
                                      </p:cBhvr>
                                      <p:to>
                                        <p:strVal val="visible"/>
                                      </p:to>
                                    </p:set>
                                    <p:anim calcmode="lin" valueType="num">
                                      <p:cBhvr additive="base">
                                        <p:cTn id="7" dur="500" fill="hold"/>
                                        <p:tgtEl>
                                          <p:spTgt spid="18022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802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80227">
                                            <p:txEl>
                                              <p:pRg st="1" end="1"/>
                                            </p:txEl>
                                          </p:spTgt>
                                        </p:tgtEl>
                                        <p:attrNameLst>
                                          <p:attrName>style.visibility</p:attrName>
                                        </p:attrNameLst>
                                      </p:cBhvr>
                                      <p:to>
                                        <p:strVal val="visible"/>
                                      </p:to>
                                    </p:set>
                                    <p:anim calcmode="lin" valueType="num">
                                      <p:cBhvr additive="base">
                                        <p:cTn id="13" dur="500" fill="hold"/>
                                        <p:tgtEl>
                                          <p:spTgt spid="18022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802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80227">
                                            <p:txEl>
                                              <p:pRg st="2" end="2"/>
                                            </p:txEl>
                                          </p:spTgt>
                                        </p:tgtEl>
                                        <p:attrNameLst>
                                          <p:attrName>style.visibility</p:attrName>
                                        </p:attrNameLst>
                                      </p:cBhvr>
                                      <p:to>
                                        <p:strVal val="visible"/>
                                      </p:to>
                                    </p:set>
                                    <p:anim calcmode="lin" valueType="num">
                                      <p:cBhvr additive="base">
                                        <p:cTn id="19" dur="500" fill="hold"/>
                                        <p:tgtEl>
                                          <p:spTgt spid="18022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802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7"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p:txBody>
          <a:bodyPr/>
          <a:lstStyle/>
          <a:p>
            <a:pPr eaLnBrk="1" hangingPunct="1"/>
            <a:r>
              <a:rPr lang="en-US" smtClean="0"/>
              <a:t>[topic]-[place] examples</a:t>
            </a:r>
          </a:p>
        </p:txBody>
      </p:sp>
      <p:sp>
        <p:nvSpPr>
          <p:cNvPr id="73730" name="Content Placeholder 2"/>
          <p:cNvSpPr>
            <a:spLocks noGrp="1"/>
          </p:cNvSpPr>
          <p:nvPr>
            <p:ph idx="1"/>
          </p:nvPr>
        </p:nvSpPr>
        <p:spPr/>
        <p:txBody>
          <a:bodyPr/>
          <a:lstStyle/>
          <a:p>
            <a:pPr eaLnBrk="1" hangingPunct="1">
              <a:lnSpc>
                <a:spcPct val="90000"/>
              </a:lnSpc>
              <a:buFont typeface="Arial" charset="0"/>
              <a:buNone/>
            </a:pPr>
            <a:r>
              <a:rPr lang="en-US" smtClean="0">
                <a:latin typeface="Arial" charset="0"/>
              </a:rPr>
              <a:t>[Topic] $z [Place] $x [Topic] $y [Period] $v [Form]</a:t>
            </a:r>
          </a:p>
          <a:p>
            <a:pPr eaLnBrk="1" hangingPunct="1">
              <a:lnSpc>
                <a:spcPct val="90000"/>
              </a:lnSpc>
              <a:buFont typeface="Arial" charset="0"/>
              <a:buNone/>
            </a:pPr>
            <a:r>
              <a:rPr lang="en-US" smtClean="0">
                <a:latin typeface="Arial" charset="0"/>
              </a:rPr>
              <a:t>Railroads $z Canada $x History $y 19th century $v Sources</a:t>
            </a:r>
          </a:p>
          <a:p>
            <a:pPr eaLnBrk="1" hangingPunct="1">
              <a:lnSpc>
                <a:spcPct val="90000"/>
              </a:lnSpc>
              <a:buFont typeface="Arial" charset="0"/>
              <a:buNone/>
            </a:pPr>
            <a:r>
              <a:rPr lang="en-US" smtClean="0">
                <a:latin typeface="Arial" charset="0"/>
              </a:rPr>
              <a:t>       OR</a:t>
            </a:r>
          </a:p>
          <a:p>
            <a:pPr eaLnBrk="1" hangingPunct="1">
              <a:lnSpc>
                <a:spcPct val="90000"/>
              </a:lnSpc>
              <a:buFont typeface="Arial" charset="0"/>
              <a:buNone/>
            </a:pPr>
            <a:r>
              <a:rPr lang="en-US" smtClean="0">
                <a:latin typeface="Arial" charset="0"/>
              </a:rPr>
              <a:t>[Topic] $x [Topic] $z [Place] $y [Period] $v [Form]</a:t>
            </a:r>
          </a:p>
          <a:p>
            <a:pPr eaLnBrk="1" hangingPunct="1">
              <a:lnSpc>
                <a:spcPct val="90000"/>
              </a:lnSpc>
              <a:buFont typeface="Arial" charset="0"/>
              <a:buNone/>
            </a:pPr>
            <a:r>
              <a:rPr lang="en-US" smtClean="0">
                <a:latin typeface="Arial" charset="0"/>
              </a:rPr>
              <a:t>Periodicals $x Publishing $z Italy $x History $y 19th century $v Bibliography</a:t>
            </a:r>
          </a:p>
          <a:p>
            <a:pPr eaLnBrk="1" hangingPunct="1"/>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p:txBody>
          <a:bodyPr/>
          <a:lstStyle/>
          <a:p>
            <a:pPr eaLnBrk="1" hangingPunct="1"/>
            <a:r>
              <a:rPr lang="en-US" smtClean="0">
                <a:latin typeface="Arial" charset="0"/>
              </a:rPr>
              <a:t>single noun headings</a:t>
            </a:r>
          </a:p>
        </p:txBody>
      </p:sp>
      <p:sp>
        <p:nvSpPr>
          <p:cNvPr id="20482" name="Rectangle 3"/>
          <p:cNvSpPr>
            <a:spLocks noGrp="1" noChangeArrowheads="1"/>
          </p:cNvSpPr>
          <p:nvPr>
            <p:ph type="body" idx="1"/>
          </p:nvPr>
        </p:nvSpPr>
        <p:spPr/>
        <p:txBody>
          <a:bodyPr/>
          <a:lstStyle/>
          <a:p>
            <a:pPr eaLnBrk="1" hangingPunct="1"/>
            <a:r>
              <a:rPr lang="en-US" smtClean="0">
                <a:latin typeface="Arial" charset="0"/>
              </a:rPr>
              <a:t>Represent an object or concept</a:t>
            </a:r>
          </a:p>
          <a:p>
            <a:pPr lvl="1" eaLnBrk="1" hangingPunct="1">
              <a:buFont typeface="Wingdings" pitchFamily="2" charset="2"/>
              <a:buNone/>
            </a:pPr>
            <a:r>
              <a:rPr lang="en-US" smtClean="0">
                <a:latin typeface="Arial" charset="0"/>
              </a:rPr>
              <a:t>	CD-ROMs		Heat</a:t>
            </a:r>
          </a:p>
          <a:p>
            <a:pPr lvl="1" eaLnBrk="1" hangingPunct="1">
              <a:buFont typeface="Wingdings" pitchFamily="2" charset="2"/>
              <a:buNone/>
            </a:pPr>
            <a:r>
              <a:rPr lang="en-US" smtClean="0">
                <a:latin typeface="Arial" charset="0"/>
              </a:rPr>
              <a:t>	Scooters		Love</a:t>
            </a:r>
          </a:p>
          <a:p>
            <a:pPr lvl="1" eaLnBrk="1" hangingPunct="1">
              <a:buFont typeface="Wingdings" pitchFamily="2" charset="2"/>
              <a:buNone/>
            </a:pPr>
            <a:endParaRPr lang="en-US" smtClean="0">
              <a:latin typeface="Arial" charset="0"/>
            </a:endParaRPr>
          </a:p>
          <a:p>
            <a:pPr eaLnBrk="1" hangingPunct="1"/>
            <a:r>
              <a:rPr lang="en-US" smtClean="0">
                <a:latin typeface="Arial" charset="0"/>
              </a:rPr>
              <a:t>Adjective or participle noun-equivalents</a:t>
            </a:r>
          </a:p>
          <a:p>
            <a:pPr lvl="1" eaLnBrk="1" hangingPunct="1">
              <a:buFont typeface="Wingdings" pitchFamily="2" charset="2"/>
              <a:buNone/>
            </a:pPr>
            <a:r>
              <a:rPr lang="en-US" smtClean="0">
                <a:latin typeface="Arial" charset="0"/>
              </a:rPr>
              <a:t>	Blind</a:t>
            </a:r>
          </a:p>
          <a:p>
            <a:pPr lvl="1" eaLnBrk="1" hangingPunct="1">
              <a:buFont typeface="Wingdings" pitchFamily="2" charset="2"/>
              <a:buNone/>
            </a:pPr>
            <a:r>
              <a:rPr lang="en-US" smtClean="0">
                <a:latin typeface="Arial" charset="0"/>
              </a:rPr>
              <a:t>	Poor</a:t>
            </a:r>
          </a:p>
          <a:p>
            <a:pPr lvl="1" eaLnBrk="1" hangingPunct="1">
              <a:buFont typeface="Wingdings" pitchFamily="2" charset="2"/>
              <a:buNone/>
            </a:pPr>
            <a:endParaRPr lang="en-US" smtClean="0">
              <a:latin typeface="Arial" charset="0"/>
            </a:endParaRPr>
          </a:p>
        </p:txBody>
      </p:sp>
      <p:sp>
        <p:nvSpPr>
          <p:cNvPr id="2048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15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p:txBody>
          <a:bodyPr/>
          <a:lstStyle/>
          <a:p>
            <a:pPr eaLnBrk="1" hangingPunct="1"/>
            <a:r>
              <a:rPr lang="en-US" smtClean="0">
                <a:latin typeface="Arial" charset="0"/>
              </a:rPr>
              <a:t>Syndetic structure: references</a:t>
            </a:r>
          </a:p>
        </p:txBody>
      </p:sp>
      <p:sp>
        <p:nvSpPr>
          <p:cNvPr id="75778" name="Rectangle 3"/>
          <p:cNvSpPr>
            <a:spLocks noGrp="1" noChangeArrowheads="1"/>
          </p:cNvSpPr>
          <p:nvPr>
            <p:ph type="body" idx="1"/>
          </p:nvPr>
        </p:nvSpPr>
        <p:spPr/>
        <p:txBody>
          <a:bodyPr/>
          <a:lstStyle/>
          <a:p>
            <a:pPr eaLnBrk="1" hangingPunct="1"/>
            <a:r>
              <a:rPr lang="en-US" smtClean="0">
                <a:latin typeface="Arial" charset="0"/>
              </a:rPr>
              <a:t>Equivalence relationships</a:t>
            </a:r>
          </a:p>
          <a:p>
            <a:pPr eaLnBrk="1" hangingPunct="1">
              <a:buFont typeface="Wingdings" pitchFamily="2" charset="2"/>
              <a:buNone/>
            </a:pPr>
            <a:endParaRPr lang="en-US" smtClean="0">
              <a:latin typeface="Arial" charset="0"/>
            </a:endParaRPr>
          </a:p>
          <a:p>
            <a:pPr eaLnBrk="1" hangingPunct="1"/>
            <a:r>
              <a:rPr lang="en-US" smtClean="0">
                <a:latin typeface="Arial" charset="0"/>
              </a:rPr>
              <a:t>Hierarchical relationships</a:t>
            </a:r>
          </a:p>
          <a:p>
            <a:pPr eaLnBrk="1" hangingPunct="1">
              <a:buFont typeface="Wingdings" pitchFamily="2" charset="2"/>
              <a:buNone/>
            </a:pPr>
            <a:endParaRPr lang="en-US" smtClean="0">
              <a:latin typeface="Arial" charset="0"/>
            </a:endParaRPr>
          </a:p>
          <a:p>
            <a:pPr eaLnBrk="1" hangingPunct="1"/>
            <a:r>
              <a:rPr lang="en-US" smtClean="0">
                <a:latin typeface="Arial" charset="0"/>
              </a:rPr>
              <a:t>Associative relationships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3"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mtClean="0">
                <a:latin typeface="Arial" charset="0"/>
              </a:rPr>
              <a:t>Equivalence or USE/UF references</a:t>
            </a:r>
          </a:p>
        </p:txBody>
      </p:sp>
      <p:sp>
        <p:nvSpPr>
          <p:cNvPr id="77826" name="Rectangle 3"/>
          <p:cNvSpPr>
            <a:spLocks noGrp="1" noChangeArrowheads="1"/>
          </p:cNvSpPr>
          <p:nvPr>
            <p:ph type="body" idx="1"/>
          </p:nvPr>
        </p:nvSpPr>
        <p:spPr/>
        <p:txBody>
          <a:bodyPr/>
          <a:lstStyle/>
          <a:p>
            <a:pPr eaLnBrk="1" hangingPunct="1"/>
            <a:r>
              <a:rPr lang="en-US" smtClean="0">
                <a:latin typeface="Arial" charset="0"/>
              </a:rPr>
              <a:t>Link terms that are </a:t>
            </a:r>
            <a:r>
              <a:rPr lang="en-US" b="1" smtClean="0">
                <a:latin typeface="Arial" charset="0"/>
              </a:rPr>
              <a:t>not</a:t>
            </a:r>
            <a:r>
              <a:rPr lang="en-US" smtClean="0">
                <a:latin typeface="Arial" charset="0"/>
              </a:rPr>
              <a:t> authorized to their preferred forms</a:t>
            </a:r>
          </a:p>
          <a:p>
            <a:pPr eaLnBrk="1" hangingPunct="1"/>
            <a:r>
              <a:rPr lang="en-US" smtClean="0">
                <a:latin typeface="Arial" charset="0"/>
              </a:rPr>
              <a:t>Covered in </a:t>
            </a:r>
            <a:r>
              <a:rPr lang="en-US" i="1" smtClean="0">
                <a:latin typeface="Arial" charset="0"/>
              </a:rPr>
              <a:t>Subject Headings Manual</a:t>
            </a:r>
            <a:r>
              <a:rPr lang="en-US" smtClean="0">
                <a:latin typeface="Arial" charset="0"/>
              </a:rPr>
              <a:t> H 373 </a:t>
            </a:r>
          </a:p>
          <a:p>
            <a:pPr eaLnBrk="1" hangingPunct="1"/>
            <a:r>
              <a:rPr lang="en-US" smtClean="0">
                <a:latin typeface="Arial" charset="0"/>
              </a:rPr>
              <a:t>Example:</a:t>
            </a:r>
          </a:p>
          <a:p>
            <a:pPr eaLnBrk="1" hangingPunct="1">
              <a:buFont typeface="Wingdings" pitchFamily="2" charset="2"/>
              <a:buNone/>
            </a:pPr>
            <a:r>
              <a:rPr lang="en-US" smtClean="0">
                <a:latin typeface="Arial" charset="0"/>
              </a:rPr>
              <a:t>		</a:t>
            </a:r>
            <a:r>
              <a:rPr lang="en-US" sz="2800" smtClean="0">
                <a:latin typeface="Arial" charset="0"/>
              </a:rPr>
              <a:t>Baby sitting</a:t>
            </a:r>
          </a:p>
          <a:p>
            <a:pPr eaLnBrk="1" hangingPunct="1">
              <a:buFont typeface="Wingdings" pitchFamily="2" charset="2"/>
              <a:buNone/>
            </a:pPr>
            <a:r>
              <a:rPr lang="en-US" sz="2800" smtClean="0">
                <a:latin typeface="Arial" charset="0"/>
              </a:rPr>
              <a:t>		   USE </a:t>
            </a:r>
            <a:r>
              <a:rPr lang="en-US" sz="2800" b="1" smtClean="0">
                <a:latin typeface="Arial" charset="0"/>
              </a:rPr>
              <a:t>Babysitting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21"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mtClean="0">
                <a:latin typeface="Arial" charset="0"/>
              </a:rPr>
              <a:t>Categories of USE/UF references</a:t>
            </a:r>
          </a:p>
        </p:txBody>
      </p:sp>
      <p:sp>
        <p:nvSpPr>
          <p:cNvPr id="190467" name="Rectangle 3"/>
          <p:cNvSpPr>
            <a:spLocks noGrp="1" noChangeArrowheads="1"/>
          </p:cNvSpPr>
          <p:nvPr>
            <p:ph type="body" idx="1"/>
          </p:nvPr>
        </p:nvSpPr>
        <p:spPr/>
        <p:txBody>
          <a:bodyPr/>
          <a:lstStyle/>
          <a:p>
            <a:pPr eaLnBrk="1" hangingPunct="1"/>
            <a:r>
              <a:rPr lang="en-US" smtClean="0">
                <a:latin typeface="Arial" charset="0"/>
              </a:rPr>
              <a:t>Synonyms and near synonyms</a:t>
            </a:r>
          </a:p>
          <a:p>
            <a:pPr eaLnBrk="1" hangingPunct="1">
              <a:buFont typeface="Wingdings" pitchFamily="2" charset="2"/>
              <a:buNone/>
            </a:pPr>
            <a:r>
              <a:rPr lang="en-US" smtClean="0">
                <a:latin typeface="Arial" charset="0"/>
              </a:rPr>
              <a:t>	  </a:t>
            </a:r>
            <a:r>
              <a:rPr lang="en-US" sz="2800" smtClean="0">
                <a:latin typeface="Arial" charset="0"/>
              </a:rPr>
              <a:t>Dining establishments   USE  </a:t>
            </a:r>
            <a:r>
              <a:rPr lang="en-US" sz="2800" b="1" smtClean="0">
                <a:latin typeface="Arial" charset="0"/>
              </a:rPr>
              <a:t>Restaurants</a:t>
            </a:r>
          </a:p>
          <a:p>
            <a:pPr eaLnBrk="1" hangingPunct="1"/>
            <a:r>
              <a:rPr lang="en-US" smtClean="0">
                <a:latin typeface="Arial" charset="0"/>
              </a:rPr>
              <a:t>Variant spellings </a:t>
            </a:r>
          </a:p>
          <a:p>
            <a:pPr eaLnBrk="1" hangingPunct="1">
              <a:buFont typeface="Wingdings" pitchFamily="2" charset="2"/>
              <a:buNone/>
            </a:pPr>
            <a:r>
              <a:rPr lang="en-US" smtClean="0">
                <a:latin typeface="Arial" charset="0"/>
              </a:rPr>
              <a:t>	  </a:t>
            </a:r>
            <a:r>
              <a:rPr lang="en-US" sz="2800" smtClean="0">
                <a:latin typeface="Arial" charset="0"/>
              </a:rPr>
              <a:t>Haematology   USE  </a:t>
            </a:r>
            <a:r>
              <a:rPr lang="en-US" sz="2800" b="1" smtClean="0">
                <a:latin typeface="Arial" charset="0"/>
              </a:rPr>
              <a:t>Hematology</a:t>
            </a:r>
          </a:p>
          <a:p>
            <a:pPr eaLnBrk="1" hangingPunct="1"/>
            <a:r>
              <a:rPr lang="en-US" smtClean="0">
                <a:latin typeface="Arial" charset="0"/>
              </a:rPr>
              <a:t>Singular/plural variants</a:t>
            </a:r>
          </a:p>
          <a:p>
            <a:pPr eaLnBrk="1" hangingPunct="1">
              <a:buFont typeface="Wingdings" pitchFamily="2" charset="2"/>
              <a:buNone/>
            </a:pPr>
            <a:r>
              <a:rPr lang="en-US" smtClean="0">
                <a:latin typeface="Arial" charset="0"/>
              </a:rPr>
              <a:t>	  </a:t>
            </a:r>
            <a:r>
              <a:rPr lang="en-US" sz="2800" smtClean="0">
                <a:latin typeface="Arial" charset="0"/>
              </a:rPr>
              <a:t>Salsa (Cookery)  USE   </a:t>
            </a:r>
            <a:r>
              <a:rPr lang="en-US" sz="2800" b="1" smtClean="0">
                <a:latin typeface="Arial" charset="0"/>
              </a:rPr>
              <a:t>Salsas (Cookery)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04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04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04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904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904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904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7569"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mtClean="0">
                <a:latin typeface="Arial" charset="0"/>
              </a:rPr>
              <a:t>Categories of USE/UF references (cont.)</a:t>
            </a:r>
          </a:p>
        </p:txBody>
      </p:sp>
      <p:sp>
        <p:nvSpPr>
          <p:cNvPr id="192515" name="Rectangle 3"/>
          <p:cNvSpPr>
            <a:spLocks noGrp="1" noChangeArrowheads="1"/>
          </p:cNvSpPr>
          <p:nvPr>
            <p:ph type="body" idx="1"/>
          </p:nvPr>
        </p:nvSpPr>
        <p:spPr/>
        <p:txBody>
          <a:bodyPr/>
          <a:lstStyle/>
          <a:p>
            <a:pPr eaLnBrk="1" hangingPunct="1"/>
            <a:r>
              <a:rPr lang="en-US" sz="2800" smtClean="0">
                <a:latin typeface="Arial" charset="0"/>
              </a:rPr>
              <a:t>Variant forms of expression</a:t>
            </a:r>
          </a:p>
          <a:p>
            <a:pPr eaLnBrk="1" hangingPunct="1">
              <a:buFont typeface="Wingdings" pitchFamily="2" charset="2"/>
              <a:buNone/>
            </a:pPr>
            <a:r>
              <a:rPr lang="en-US" smtClean="0">
                <a:latin typeface="Arial" charset="0"/>
              </a:rPr>
              <a:t>	  </a:t>
            </a:r>
            <a:r>
              <a:rPr lang="en-US" sz="2400" smtClean="0">
                <a:latin typeface="Arial" charset="0"/>
              </a:rPr>
              <a:t>Nonbank banks   USE  </a:t>
            </a:r>
            <a:r>
              <a:rPr lang="en-US" sz="2400" b="1" smtClean="0">
                <a:latin typeface="Arial" charset="0"/>
              </a:rPr>
              <a:t>Nonbank financial 	institutions</a:t>
            </a:r>
          </a:p>
          <a:p>
            <a:pPr eaLnBrk="1" hangingPunct="1"/>
            <a:r>
              <a:rPr lang="en-US" sz="2800" smtClean="0">
                <a:latin typeface="Arial" charset="0"/>
              </a:rPr>
              <a:t>Alternate arrangements of terms</a:t>
            </a:r>
          </a:p>
          <a:p>
            <a:pPr eaLnBrk="1" hangingPunct="1">
              <a:buFont typeface="Wingdings" pitchFamily="2" charset="2"/>
              <a:buNone/>
            </a:pPr>
            <a:r>
              <a:rPr lang="en-US" smtClean="0">
                <a:latin typeface="Arial" charset="0"/>
              </a:rPr>
              <a:t>	  </a:t>
            </a:r>
            <a:r>
              <a:rPr lang="en-US" sz="2400" smtClean="0">
                <a:latin typeface="Arial" charset="0"/>
              </a:rPr>
              <a:t>Dogs--Breeds   USE  </a:t>
            </a:r>
            <a:r>
              <a:rPr lang="en-US" sz="2400" b="1" smtClean="0">
                <a:latin typeface="Arial" charset="0"/>
              </a:rPr>
              <a:t>Dog breeds</a:t>
            </a:r>
          </a:p>
          <a:p>
            <a:pPr eaLnBrk="1" hangingPunct="1"/>
            <a:r>
              <a:rPr lang="en-US" sz="2800" smtClean="0">
                <a:latin typeface="Arial" charset="0"/>
              </a:rPr>
              <a:t>Earlier forms of headings</a:t>
            </a:r>
          </a:p>
          <a:p>
            <a:pPr eaLnBrk="1" hangingPunct="1">
              <a:buFont typeface="Wingdings" pitchFamily="2" charset="2"/>
              <a:buNone/>
            </a:pPr>
            <a:r>
              <a:rPr lang="en-US" smtClean="0">
                <a:latin typeface="Arial" charset="0"/>
              </a:rPr>
              <a:t>	  </a:t>
            </a:r>
            <a:r>
              <a:rPr lang="en-US" sz="2400" smtClean="0">
                <a:latin typeface="Arial" charset="0"/>
              </a:rPr>
              <a:t>Restaurants, lunch rooms, etc.   USE  </a:t>
            </a:r>
            <a:r>
              <a:rPr lang="en-US" sz="2400" b="1" smtClean="0">
                <a:latin typeface="Arial" charset="0"/>
              </a:rPr>
              <a:t>Restaurants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515">
                                            <p:txEl>
                                              <p:pRg st="0" end="0"/>
                                            </p:txEl>
                                          </p:spTgt>
                                        </p:tgtEl>
                                        <p:attrNameLst>
                                          <p:attrName>style.visibility</p:attrName>
                                        </p:attrNameLst>
                                      </p:cBhvr>
                                      <p:to>
                                        <p:strVal val="visible"/>
                                      </p:to>
                                    </p:set>
                                    <p:animEffect transition="in" filter="wipe(left)">
                                      <p:cBhvr>
                                        <p:cTn id="7" dur="500"/>
                                        <p:tgtEl>
                                          <p:spTgt spid="1925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2515">
                                            <p:txEl>
                                              <p:pRg st="1" end="1"/>
                                            </p:txEl>
                                          </p:spTgt>
                                        </p:tgtEl>
                                        <p:attrNameLst>
                                          <p:attrName>style.visibility</p:attrName>
                                        </p:attrNameLst>
                                      </p:cBhvr>
                                      <p:to>
                                        <p:strVal val="visible"/>
                                      </p:to>
                                    </p:set>
                                    <p:animEffect transition="in" filter="wipe(left)">
                                      <p:cBhvr>
                                        <p:cTn id="12" dur="500"/>
                                        <p:tgtEl>
                                          <p:spTgt spid="1925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2515">
                                            <p:txEl>
                                              <p:pRg st="2" end="2"/>
                                            </p:txEl>
                                          </p:spTgt>
                                        </p:tgtEl>
                                        <p:attrNameLst>
                                          <p:attrName>style.visibility</p:attrName>
                                        </p:attrNameLst>
                                      </p:cBhvr>
                                      <p:to>
                                        <p:strVal val="visible"/>
                                      </p:to>
                                    </p:set>
                                    <p:animEffect transition="in" filter="wipe(left)">
                                      <p:cBhvr>
                                        <p:cTn id="17" dur="500"/>
                                        <p:tgtEl>
                                          <p:spTgt spid="1925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2515">
                                            <p:txEl>
                                              <p:pRg st="3" end="3"/>
                                            </p:txEl>
                                          </p:spTgt>
                                        </p:tgtEl>
                                        <p:attrNameLst>
                                          <p:attrName>style.visibility</p:attrName>
                                        </p:attrNameLst>
                                      </p:cBhvr>
                                      <p:to>
                                        <p:strVal val="visible"/>
                                      </p:to>
                                    </p:set>
                                    <p:animEffect transition="in" filter="wipe(left)">
                                      <p:cBhvr>
                                        <p:cTn id="22" dur="500"/>
                                        <p:tgtEl>
                                          <p:spTgt spid="19251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2515">
                                            <p:txEl>
                                              <p:pRg st="4" end="4"/>
                                            </p:txEl>
                                          </p:spTgt>
                                        </p:tgtEl>
                                        <p:attrNameLst>
                                          <p:attrName>style.visibility</p:attrName>
                                        </p:attrNameLst>
                                      </p:cBhvr>
                                      <p:to>
                                        <p:strVal val="visible"/>
                                      </p:to>
                                    </p:set>
                                    <p:animEffect transition="in" filter="wipe(left)">
                                      <p:cBhvr>
                                        <p:cTn id="27" dur="500"/>
                                        <p:tgtEl>
                                          <p:spTgt spid="19251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92515">
                                            <p:txEl>
                                              <p:pRg st="5" end="5"/>
                                            </p:txEl>
                                          </p:spTgt>
                                        </p:tgtEl>
                                        <p:attrNameLst>
                                          <p:attrName>style.visibility</p:attrName>
                                        </p:attrNameLst>
                                      </p:cBhvr>
                                      <p:to>
                                        <p:strVal val="visible"/>
                                      </p:to>
                                    </p:set>
                                    <p:animEffect transition="in" filter="wipe(left)">
                                      <p:cBhvr>
                                        <p:cTn id="32" dur="500"/>
                                        <p:tgtEl>
                                          <p:spTgt spid="1925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5"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7"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smtClean="0">
                <a:latin typeface="Arial" charset="0"/>
              </a:rPr>
              <a:t>Hierarchical references: broader terms and narrower terms</a:t>
            </a:r>
          </a:p>
        </p:txBody>
      </p:sp>
      <p:sp>
        <p:nvSpPr>
          <p:cNvPr id="83970" name="Rectangle 3"/>
          <p:cNvSpPr>
            <a:spLocks noGrp="1" noChangeArrowheads="1"/>
          </p:cNvSpPr>
          <p:nvPr>
            <p:ph type="body" idx="1"/>
          </p:nvPr>
        </p:nvSpPr>
        <p:spPr/>
        <p:txBody>
          <a:bodyPr/>
          <a:lstStyle/>
          <a:p>
            <a:pPr eaLnBrk="1" hangingPunct="1"/>
            <a:r>
              <a:rPr lang="en-US" smtClean="0">
                <a:latin typeface="Arial" charset="0"/>
              </a:rPr>
              <a:t>They link authorized headings</a:t>
            </a:r>
          </a:p>
          <a:p>
            <a:pPr eaLnBrk="1" hangingPunct="1"/>
            <a:r>
              <a:rPr lang="en-US" smtClean="0">
                <a:latin typeface="Arial" charset="0"/>
              </a:rPr>
              <a:t>They build reciprocal relationships </a:t>
            </a:r>
          </a:p>
          <a:p>
            <a:pPr eaLnBrk="1" hangingPunct="1"/>
            <a:r>
              <a:rPr lang="en-US" smtClean="0">
                <a:latin typeface="Arial" charset="0"/>
              </a:rPr>
              <a:t>They allow users to enter at any level and be led to next level of either more specific or more general topics</a:t>
            </a:r>
          </a:p>
          <a:p>
            <a:pPr eaLnBrk="1" hangingPunct="1"/>
            <a:endParaRPr lang="en-US" i="1" smtClean="0">
              <a:latin typeface="Arial"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5"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smtClean="0">
                <a:latin typeface="Arial" charset="0"/>
              </a:rPr>
              <a:t>Three types of hierarchical references</a:t>
            </a:r>
          </a:p>
        </p:txBody>
      </p:sp>
      <p:sp>
        <p:nvSpPr>
          <p:cNvPr id="86018" name="Rectangle 3"/>
          <p:cNvSpPr>
            <a:spLocks noGrp="1" noChangeArrowheads="1"/>
          </p:cNvSpPr>
          <p:nvPr>
            <p:ph type="body" idx="1"/>
          </p:nvPr>
        </p:nvSpPr>
        <p:spPr/>
        <p:txBody>
          <a:bodyPr/>
          <a:lstStyle/>
          <a:p>
            <a:pPr eaLnBrk="1" hangingPunct="1"/>
            <a:r>
              <a:rPr lang="en-US" sz="2400" smtClean="0">
                <a:latin typeface="Arial" charset="0"/>
              </a:rPr>
              <a:t>Genus/species (or class/class member)</a:t>
            </a:r>
          </a:p>
          <a:p>
            <a:pPr eaLnBrk="1" hangingPunct="1">
              <a:buFont typeface="Wingdings" pitchFamily="2" charset="2"/>
              <a:buNone/>
            </a:pPr>
            <a:r>
              <a:rPr lang="en-US" sz="2800" smtClean="0">
                <a:latin typeface="Arial" charset="0"/>
              </a:rPr>
              <a:t>	   	</a:t>
            </a:r>
            <a:r>
              <a:rPr lang="en-US" sz="2000" b="1" smtClean="0">
                <a:latin typeface="Arial" charset="0"/>
              </a:rPr>
              <a:t>Dog breeds</a:t>
            </a:r>
            <a:r>
              <a:rPr lang="en-US" sz="2000" smtClean="0">
                <a:latin typeface="Arial" charset="0"/>
              </a:rPr>
              <a:t>			</a:t>
            </a:r>
            <a:r>
              <a:rPr lang="en-US" sz="2000" b="1" smtClean="0">
                <a:latin typeface="Arial" charset="0"/>
              </a:rPr>
              <a:t>Poodles</a:t>
            </a:r>
          </a:p>
          <a:p>
            <a:pPr eaLnBrk="1" hangingPunct="1">
              <a:buFont typeface="Wingdings" pitchFamily="2" charset="2"/>
              <a:buNone/>
            </a:pPr>
            <a:r>
              <a:rPr lang="en-US" sz="2000" smtClean="0">
                <a:latin typeface="Arial" charset="0"/>
              </a:rPr>
              <a:t>		   NT  </a:t>
            </a:r>
            <a:r>
              <a:rPr lang="en-US" sz="2000" b="1" smtClean="0">
                <a:latin typeface="Arial" charset="0"/>
              </a:rPr>
              <a:t>Poodles</a:t>
            </a:r>
            <a:r>
              <a:rPr lang="en-US" sz="2000" smtClean="0">
                <a:latin typeface="Arial" charset="0"/>
              </a:rPr>
              <a:t>		   	   BT </a:t>
            </a:r>
            <a:r>
              <a:rPr lang="en-US" sz="2000" b="1" smtClean="0">
                <a:latin typeface="Arial" charset="0"/>
              </a:rPr>
              <a:t>Dog breeds</a:t>
            </a:r>
          </a:p>
          <a:p>
            <a:pPr eaLnBrk="1" hangingPunct="1"/>
            <a:r>
              <a:rPr lang="en-US" sz="2400" smtClean="0">
                <a:latin typeface="Arial" charset="0"/>
              </a:rPr>
              <a:t>Whole/part</a:t>
            </a:r>
          </a:p>
          <a:p>
            <a:pPr eaLnBrk="1" hangingPunct="1">
              <a:buFont typeface="Wingdings" pitchFamily="2" charset="2"/>
              <a:buNone/>
            </a:pPr>
            <a:r>
              <a:rPr lang="en-US" sz="2800" smtClean="0">
                <a:latin typeface="Arial" charset="0"/>
              </a:rPr>
              <a:t>	   	</a:t>
            </a:r>
            <a:r>
              <a:rPr lang="en-US" sz="2000" b="1" smtClean="0">
                <a:latin typeface="Arial" charset="0"/>
              </a:rPr>
              <a:t>Foot</a:t>
            </a:r>
            <a:r>
              <a:rPr lang="en-US" sz="2000" smtClean="0">
                <a:latin typeface="Arial" charset="0"/>
              </a:rPr>
              <a:t>				</a:t>
            </a:r>
            <a:r>
              <a:rPr lang="en-US" sz="2000" b="1" smtClean="0">
                <a:latin typeface="Arial" charset="0"/>
              </a:rPr>
              <a:t>Toes</a:t>
            </a:r>
          </a:p>
          <a:p>
            <a:pPr eaLnBrk="1" hangingPunct="1">
              <a:buFont typeface="Wingdings" pitchFamily="2" charset="2"/>
              <a:buNone/>
            </a:pPr>
            <a:r>
              <a:rPr lang="en-US" sz="2000" smtClean="0">
                <a:latin typeface="Arial" charset="0"/>
              </a:rPr>
              <a:t>		   NT </a:t>
            </a:r>
            <a:r>
              <a:rPr lang="en-US" sz="2000" b="1" smtClean="0">
                <a:latin typeface="Arial" charset="0"/>
              </a:rPr>
              <a:t>Toes</a:t>
            </a:r>
            <a:r>
              <a:rPr lang="en-US" sz="2000" smtClean="0">
                <a:latin typeface="Arial" charset="0"/>
              </a:rPr>
              <a:t>		   	   BT </a:t>
            </a:r>
            <a:r>
              <a:rPr lang="en-US" sz="2000" b="1" smtClean="0">
                <a:latin typeface="Arial" charset="0"/>
              </a:rPr>
              <a:t>Foot</a:t>
            </a:r>
          </a:p>
          <a:p>
            <a:pPr eaLnBrk="1" hangingPunct="1"/>
            <a:r>
              <a:rPr lang="en-US" sz="2400" smtClean="0">
                <a:latin typeface="Arial" charset="0"/>
              </a:rPr>
              <a:t>Instance (or generic topic/proper-named example)</a:t>
            </a:r>
          </a:p>
          <a:p>
            <a:pPr eaLnBrk="1" hangingPunct="1">
              <a:buFont typeface="Wingdings" pitchFamily="2" charset="2"/>
              <a:buNone/>
            </a:pPr>
            <a:r>
              <a:rPr lang="en-US" sz="2400" smtClean="0">
                <a:latin typeface="Arial" charset="0"/>
              </a:rPr>
              <a:t>	   </a:t>
            </a:r>
            <a:r>
              <a:rPr lang="en-US" sz="2000" b="1" smtClean="0">
                <a:latin typeface="Arial" charset="0"/>
              </a:rPr>
              <a:t>Mississippi River</a:t>
            </a:r>
            <a:r>
              <a:rPr lang="en-US" sz="2000" smtClean="0">
                <a:latin typeface="Arial" charset="0"/>
              </a:rPr>
              <a:t>			</a:t>
            </a:r>
            <a:r>
              <a:rPr lang="en-US" sz="2000" b="1" smtClean="0">
                <a:latin typeface="Arial" charset="0"/>
              </a:rPr>
              <a:t>Rivers—United States</a:t>
            </a:r>
          </a:p>
          <a:p>
            <a:pPr eaLnBrk="1" hangingPunct="1">
              <a:buFont typeface="Wingdings" pitchFamily="2" charset="2"/>
              <a:buNone/>
            </a:pPr>
            <a:r>
              <a:rPr lang="en-US" sz="2400" smtClean="0">
                <a:latin typeface="Arial" charset="0"/>
              </a:rPr>
              <a:t>		</a:t>
            </a:r>
            <a:r>
              <a:rPr lang="en-US" sz="2000" smtClean="0">
                <a:latin typeface="Arial" charset="0"/>
              </a:rPr>
              <a:t>BT </a:t>
            </a:r>
            <a:r>
              <a:rPr lang="en-US" sz="2000" b="1" smtClean="0">
                <a:latin typeface="Arial" charset="0"/>
              </a:rPr>
              <a:t>Rivers—United States</a:t>
            </a:r>
            <a:r>
              <a:rPr lang="en-US" sz="2000" smtClean="0">
                <a:latin typeface="Arial" charset="0"/>
              </a:rPr>
              <a:t>	   NT </a:t>
            </a:r>
            <a:r>
              <a:rPr lang="en-US" sz="2000" b="1" smtClean="0">
                <a:latin typeface="Arial" charset="0"/>
              </a:rPr>
              <a:t>Mississippi River</a:t>
            </a:r>
            <a:endParaRPr lang="en-US" sz="2400" b="1" smtClean="0">
              <a:latin typeface="Arial"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smtClean="0">
                <a:latin typeface="Arial" charset="0"/>
              </a:rPr>
              <a:t>Associative or related term references</a:t>
            </a:r>
          </a:p>
        </p:txBody>
      </p:sp>
      <p:sp>
        <p:nvSpPr>
          <p:cNvPr id="88066" name="Rectangle 3"/>
          <p:cNvSpPr>
            <a:spLocks noGrp="1" noChangeArrowheads="1"/>
          </p:cNvSpPr>
          <p:nvPr>
            <p:ph type="body" idx="1"/>
          </p:nvPr>
        </p:nvSpPr>
        <p:spPr/>
        <p:txBody>
          <a:bodyPr/>
          <a:lstStyle/>
          <a:p>
            <a:pPr eaLnBrk="1" hangingPunct="1"/>
            <a:r>
              <a:rPr lang="en-US" sz="2400" smtClean="0">
                <a:latin typeface="Arial" charset="0"/>
              </a:rPr>
              <a:t>These link two headings associated in some manner other than hierarchy</a:t>
            </a:r>
          </a:p>
          <a:p>
            <a:pPr eaLnBrk="1" hangingPunct="1"/>
            <a:r>
              <a:rPr lang="en-US" sz="2400" smtClean="0">
                <a:latin typeface="Arial" charset="0"/>
              </a:rPr>
              <a:t>Currently made between</a:t>
            </a:r>
            <a:r>
              <a:rPr lang="en-US" sz="2800" smtClean="0">
                <a:latin typeface="Arial" charset="0"/>
              </a:rPr>
              <a:t> </a:t>
            </a:r>
          </a:p>
          <a:p>
            <a:pPr lvl="1" eaLnBrk="1" hangingPunct="1"/>
            <a:r>
              <a:rPr lang="en-US" sz="2000" smtClean="0">
                <a:latin typeface="Arial" charset="0"/>
              </a:rPr>
              <a:t>headings with overlapping meanings</a:t>
            </a:r>
          </a:p>
          <a:p>
            <a:pPr lvl="1" eaLnBrk="1" hangingPunct="1">
              <a:buFont typeface="Wingdings" pitchFamily="2" charset="2"/>
              <a:buNone/>
            </a:pPr>
            <a:r>
              <a:rPr lang="en-US" sz="2000" smtClean="0">
                <a:latin typeface="Arial" charset="0"/>
              </a:rPr>
              <a:t>			</a:t>
            </a:r>
            <a:r>
              <a:rPr lang="en-US" sz="2000" b="1" smtClean="0">
                <a:latin typeface="Arial" charset="0"/>
              </a:rPr>
              <a:t>Carpets</a:t>
            </a:r>
            <a:r>
              <a:rPr lang="en-US" sz="2000" smtClean="0">
                <a:latin typeface="Arial" charset="0"/>
              </a:rPr>
              <a:t>	RT	</a:t>
            </a:r>
            <a:r>
              <a:rPr lang="en-US" sz="2000" b="1" smtClean="0">
                <a:latin typeface="Arial" charset="0"/>
              </a:rPr>
              <a:t>Rugs</a:t>
            </a:r>
          </a:p>
          <a:p>
            <a:pPr lvl="1" eaLnBrk="1" hangingPunct="1"/>
            <a:r>
              <a:rPr lang="en-US" sz="2000" smtClean="0">
                <a:latin typeface="Arial" charset="0"/>
              </a:rPr>
              <a:t>headings for a discipline and the focus of that discipline</a:t>
            </a:r>
          </a:p>
          <a:p>
            <a:pPr lvl="1" eaLnBrk="1" hangingPunct="1">
              <a:buFont typeface="Wingdings" pitchFamily="2" charset="2"/>
              <a:buNone/>
            </a:pPr>
            <a:r>
              <a:rPr lang="en-US" sz="2000" smtClean="0">
                <a:latin typeface="Arial" charset="0"/>
              </a:rPr>
              <a:t>			</a:t>
            </a:r>
            <a:r>
              <a:rPr lang="en-US" sz="2000" b="1" smtClean="0">
                <a:latin typeface="Arial" charset="0"/>
              </a:rPr>
              <a:t>Ornithology</a:t>
            </a:r>
            <a:r>
              <a:rPr lang="en-US" sz="2000" smtClean="0">
                <a:latin typeface="Arial" charset="0"/>
              </a:rPr>
              <a:t>	RT	</a:t>
            </a:r>
            <a:r>
              <a:rPr lang="en-US" sz="2000" b="1" smtClean="0">
                <a:latin typeface="Arial" charset="0"/>
              </a:rPr>
              <a:t>Birds</a:t>
            </a:r>
          </a:p>
          <a:p>
            <a:pPr lvl="1" eaLnBrk="1" hangingPunct="1"/>
            <a:r>
              <a:rPr lang="en-US" sz="2000" smtClean="0">
                <a:latin typeface="Arial" charset="0"/>
              </a:rPr>
              <a:t>headings for persons and their field of endeavor</a:t>
            </a:r>
          </a:p>
          <a:p>
            <a:pPr lvl="1" eaLnBrk="1" hangingPunct="1">
              <a:buFont typeface="Wingdings" pitchFamily="2" charset="2"/>
              <a:buNone/>
            </a:pPr>
            <a:r>
              <a:rPr lang="en-US" sz="2000" smtClean="0">
                <a:latin typeface="Arial" charset="0"/>
              </a:rPr>
              <a:t>			</a:t>
            </a:r>
            <a:r>
              <a:rPr lang="en-US" sz="2000" b="1" smtClean="0">
                <a:latin typeface="Arial" charset="0"/>
              </a:rPr>
              <a:t>Physicians</a:t>
            </a:r>
            <a:r>
              <a:rPr lang="en-US" sz="2000" smtClean="0">
                <a:latin typeface="Arial" charset="0"/>
              </a:rPr>
              <a:t>	RT	</a:t>
            </a:r>
            <a:r>
              <a:rPr lang="en-US" sz="2000" b="1" smtClean="0">
                <a:latin typeface="Arial" charset="0"/>
              </a:rPr>
              <a:t>Medicine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ChangeArrowheads="1"/>
          </p:cNvSpPr>
          <p:nvPr>
            <p:ph type="title"/>
          </p:nvPr>
        </p:nvSpPr>
        <p:spPr/>
        <p:txBody>
          <a:bodyPr/>
          <a:lstStyle/>
          <a:p>
            <a:pPr eaLnBrk="1" hangingPunct="1"/>
            <a:r>
              <a:rPr lang="en-US" sz="4000" smtClean="0">
                <a:latin typeface="Arial" charset="0"/>
              </a:rPr>
              <a:t>Components of entries in </a:t>
            </a:r>
            <a:r>
              <a:rPr lang="en-US" sz="4000" i="1" smtClean="0">
                <a:latin typeface="Arial" charset="0"/>
              </a:rPr>
              <a:t>LCSH</a:t>
            </a:r>
          </a:p>
        </p:txBody>
      </p:sp>
      <p:sp>
        <p:nvSpPr>
          <p:cNvPr id="90114" name="Rectangle 3"/>
          <p:cNvSpPr>
            <a:spLocks noGrp="1" noChangeArrowheads="1"/>
          </p:cNvSpPr>
          <p:nvPr>
            <p:ph type="body" idx="1"/>
          </p:nvPr>
        </p:nvSpPr>
        <p:spPr/>
        <p:txBody>
          <a:bodyPr/>
          <a:lstStyle/>
          <a:p>
            <a:pPr eaLnBrk="1" hangingPunct="1">
              <a:lnSpc>
                <a:spcPct val="90000"/>
              </a:lnSpc>
            </a:pPr>
            <a:r>
              <a:rPr lang="en-US" smtClean="0">
                <a:latin typeface="Arial" charset="0"/>
              </a:rPr>
              <a:t>Authorized headings</a:t>
            </a:r>
          </a:p>
          <a:p>
            <a:pPr eaLnBrk="1" hangingPunct="1">
              <a:lnSpc>
                <a:spcPct val="90000"/>
              </a:lnSpc>
            </a:pPr>
            <a:r>
              <a:rPr lang="en-US" smtClean="0">
                <a:latin typeface="Arial" charset="0"/>
              </a:rPr>
              <a:t>Class numbers</a:t>
            </a:r>
          </a:p>
          <a:p>
            <a:pPr eaLnBrk="1" hangingPunct="1">
              <a:lnSpc>
                <a:spcPct val="90000"/>
              </a:lnSpc>
            </a:pPr>
            <a:r>
              <a:rPr lang="en-US" smtClean="0">
                <a:latin typeface="Arial" charset="0"/>
              </a:rPr>
              <a:t>References</a:t>
            </a:r>
          </a:p>
          <a:p>
            <a:pPr lvl="1" eaLnBrk="1" hangingPunct="1">
              <a:lnSpc>
                <a:spcPct val="90000"/>
              </a:lnSpc>
            </a:pPr>
            <a:r>
              <a:rPr lang="en-US" smtClean="0">
                <a:latin typeface="Arial" charset="0"/>
              </a:rPr>
              <a:t>USE, Used For (UF)</a:t>
            </a:r>
          </a:p>
          <a:p>
            <a:pPr lvl="1" eaLnBrk="1" hangingPunct="1">
              <a:lnSpc>
                <a:spcPct val="90000"/>
              </a:lnSpc>
            </a:pPr>
            <a:r>
              <a:rPr lang="en-US" smtClean="0">
                <a:latin typeface="Arial" charset="0"/>
              </a:rPr>
              <a:t>Broader Term (BT) &amp; Narrower Term (NT)</a:t>
            </a:r>
          </a:p>
          <a:p>
            <a:pPr lvl="1" eaLnBrk="1" hangingPunct="1">
              <a:lnSpc>
                <a:spcPct val="90000"/>
              </a:lnSpc>
            </a:pPr>
            <a:r>
              <a:rPr lang="en-US" smtClean="0">
                <a:latin typeface="Arial" charset="0"/>
              </a:rPr>
              <a:t>Related Term (RT)</a:t>
            </a:r>
          </a:p>
          <a:p>
            <a:pPr lvl="1" eaLnBrk="1" hangingPunct="1">
              <a:lnSpc>
                <a:spcPct val="90000"/>
              </a:lnSpc>
            </a:pPr>
            <a:r>
              <a:rPr lang="en-US" smtClean="0">
                <a:latin typeface="Arial" charset="0"/>
              </a:rPr>
              <a:t>General References (SA and USE)</a:t>
            </a:r>
          </a:p>
          <a:p>
            <a:pPr eaLnBrk="1" hangingPunct="1">
              <a:lnSpc>
                <a:spcPct val="90000"/>
              </a:lnSpc>
            </a:pPr>
            <a:r>
              <a:rPr lang="en-US" smtClean="0">
                <a:latin typeface="Arial" charset="0"/>
              </a:rPr>
              <a:t>Scope notes</a:t>
            </a:r>
            <a:endParaRPr lang="en-US"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title"/>
          </p:nvPr>
        </p:nvSpPr>
        <p:spPr>
          <a:xfrm>
            <a:off x="685800" y="381000"/>
            <a:ext cx="7772400" cy="914400"/>
          </a:xfrm>
        </p:spPr>
        <p:txBody>
          <a:bodyPr/>
          <a:lstStyle/>
          <a:p>
            <a:pPr eaLnBrk="1" hangingPunct="1"/>
            <a:r>
              <a:rPr lang="en-US" sz="3600" smtClean="0">
                <a:latin typeface="Arial" charset="0"/>
              </a:rPr>
              <a:t>References</a:t>
            </a:r>
          </a:p>
        </p:txBody>
      </p:sp>
      <p:sp>
        <p:nvSpPr>
          <p:cNvPr id="258050" name="Rectangle 3"/>
          <p:cNvSpPr>
            <a:spLocks noGrp="1" noChangeArrowheads="1"/>
          </p:cNvSpPr>
          <p:nvPr>
            <p:ph type="body" idx="1"/>
          </p:nvPr>
        </p:nvSpPr>
        <p:spPr>
          <a:xfrm>
            <a:off x="685800" y="1981200"/>
            <a:ext cx="7772400" cy="4419600"/>
          </a:xfrm>
        </p:spPr>
        <p:txBody>
          <a:bodyPr rtlCol="0">
            <a:normAutofit lnSpcReduction="10000"/>
          </a:bodyPr>
          <a:lstStyle/>
          <a:p>
            <a:pPr eaLnBrk="1" fontAlgn="auto" hangingPunct="1">
              <a:lnSpc>
                <a:spcPct val="90000"/>
              </a:lnSpc>
              <a:spcAft>
                <a:spcPts val="0"/>
              </a:spcAft>
              <a:buFont typeface="Arial" pitchFamily="34" charset="0"/>
              <a:buChar char="•"/>
              <a:defRPr/>
            </a:pPr>
            <a:r>
              <a:rPr lang="en-US" sz="2800" smtClean="0">
                <a:latin typeface="Arial" charset="0"/>
              </a:rPr>
              <a:t>Indicate relationships among headings</a:t>
            </a:r>
          </a:p>
          <a:p>
            <a:pPr eaLnBrk="1" fontAlgn="auto" hangingPunct="1">
              <a:lnSpc>
                <a:spcPct val="90000"/>
              </a:lnSpc>
              <a:spcAft>
                <a:spcPts val="0"/>
              </a:spcAft>
              <a:buFont typeface="Arial" pitchFamily="34" charset="0"/>
              <a:buChar char="•"/>
              <a:defRPr/>
            </a:pPr>
            <a:r>
              <a:rPr lang="en-US" sz="2800" smtClean="0">
                <a:latin typeface="Arial" charset="0"/>
              </a:rPr>
              <a:t>Listed in groups, by type of reference</a:t>
            </a:r>
          </a:p>
          <a:p>
            <a:pPr eaLnBrk="1" fontAlgn="auto" hangingPunct="1">
              <a:lnSpc>
                <a:spcPct val="90000"/>
              </a:lnSpc>
              <a:spcAft>
                <a:spcPts val="0"/>
              </a:spcAft>
              <a:buFont typeface="Arial" pitchFamily="34" charset="0"/>
              <a:buChar char="•"/>
              <a:defRPr/>
            </a:pPr>
            <a:r>
              <a:rPr lang="en-US" sz="2800" smtClean="0">
                <a:latin typeface="Arial" charset="0"/>
              </a:rPr>
              <a:t>Equivalence relationship </a:t>
            </a:r>
          </a:p>
          <a:p>
            <a:pPr lvl="1" eaLnBrk="1" fontAlgn="auto" hangingPunct="1">
              <a:lnSpc>
                <a:spcPct val="90000"/>
              </a:lnSpc>
              <a:spcAft>
                <a:spcPts val="0"/>
              </a:spcAft>
              <a:buFont typeface="Arial" pitchFamily="34" charset="0"/>
              <a:buChar char="–"/>
              <a:defRPr/>
            </a:pPr>
            <a:r>
              <a:rPr lang="en-US" sz="2400" smtClean="0">
                <a:latin typeface="Arial" charset="0"/>
              </a:rPr>
              <a:t>USE and UF (Used for)</a:t>
            </a:r>
          </a:p>
          <a:p>
            <a:pPr eaLnBrk="1" fontAlgn="auto" hangingPunct="1">
              <a:lnSpc>
                <a:spcPct val="90000"/>
              </a:lnSpc>
              <a:spcAft>
                <a:spcPts val="0"/>
              </a:spcAft>
              <a:buFont typeface="Arial" pitchFamily="34" charset="0"/>
              <a:buChar char="•"/>
              <a:defRPr/>
            </a:pPr>
            <a:r>
              <a:rPr lang="en-US" sz="2800" smtClean="0">
                <a:latin typeface="Arial" charset="0"/>
              </a:rPr>
              <a:t>Hierarchical relationships</a:t>
            </a:r>
          </a:p>
          <a:p>
            <a:pPr lvl="1" eaLnBrk="1" fontAlgn="auto" hangingPunct="1">
              <a:lnSpc>
                <a:spcPct val="90000"/>
              </a:lnSpc>
              <a:spcAft>
                <a:spcPts val="0"/>
              </a:spcAft>
              <a:buFont typeface="Arial" pitchFamily="34" charset="0"/>
              <a:buChar char="–"/>
              <a:defRPr/>
            </a:pPr>
            <a:r>
              <a:rPr lang="en-US" sz="2400" smtClean="0">
                <a:latin typeface="Arial" charset="0"/>
              </a:rPr>
              <a:t>BT (Broader Term) and NT (Narrower Term) </a:t>
            </a:r>
          </a:p>
          <a:p>
            <a:pPr eaLnBrk="1" fontAlgn="auto" hangingPunct="1">
              <a:lnSpc>
                <a:spcPct val="90000"/>
              </a:lnSpc>
              <a:spcAft>
                <a:spcPts val="0"/>
              </a:spcAft>
              <a:buFont typeface="Arial" pitchFamily="34" charset="0"/>
              <a:buChar char="•"/>
              <a:defRPr/>
            </a:pPr>
            <a:r>
              <a:rPr lang="en-US" sz="2800" smtClean="0">
                <a:latin typeface="Arial" charset="0"/>
              </a:rPr>
              <a:t>Associative relationships</a:t>
            </a:r>
          </a:p>
          <a:p>
            <a:pPr lvl="1" eaLnBrk="1" fontAlgn="auto" hangingPunct="1">
              <a:lnSpc>
                <a:spcPct val="90000"/>
              </a:lnSpc>
              <a:spcAft>
                <a:spcPts val="0"/>
              </a:spcAft>
              <a:buFont typeface="Arial" pitchFamily="34" charset="0"/>
              <a:buChar char="–"/>
              <a:defRPr/>
            </a:pPr>
            <a:r>
              <a:rPr lang="en-US" sz="2400" smtClean="0">
                <a:latin typeface="Arial" charset="0"/>
              </a:rPr>
              <a:t>RT (Related Term)</a:t>
            </a:r>
          </a:p>
          <a:p>
            <a:pPr eaLnBrk="1" fontAlgn="auto" hangingPunct="1">
              <a:lnSpc>
                <a:spcPct val="90000"/>
              </a:lnSpc>
              <a:spcAft>
                <a:spcPts val="0"/>
              </a:spcAft>
              <a:buFont typeface="Arial" pitchFamily="34" charset="0"/>
              <a:buChar char="•"/>
              <a:defRPr/>
            </a:pPr>
            <a:r>
              <a:rPr lang="en-US" sz="2800" smtClean="0">
                <a:latin typeface="Arial" charset="0"/>
              </a:rPr>
              <a:t>General references</a:t>
            </a:r>
          </a:p>
          <a:p>
            <a:pPr lvl="1" eaLnBrk="1" fontAlgn="auto" hangingPunct="1">
              <a:lnSpc>
                <a:spcPct val="90000"/>
              </a:lnSpc>
              <a:spcAft>
                <a:spcPts val="0"/>
              </a:spcAft>
              <a:buFont typeface="Arial" pitchFamily="34" charset="0"/>
              <a:buChar char="–"/>
              <a:defRPr/>
            </a:pPr>
            <a:r>
              <a:rPr lang="en-US" sz="2400" smtClean="0">
                <a:latin typeface="Arial" charset="0"/>
              </a:rPr>
              <a:t>SA (See Also)</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ChangeArrowheads="1"/>
          </p:cNvSpPr>
          <p:nvPr>
            <p:ph type="title"/>
          </p:nvPr>
        </p:nvSpPr>
        <p:spPr/>
        <p:txBody>
          <a:bodyPr/>
          <a:lstStyle/>
          <a:p>
            <a:pPr eaLnBrk="1" hangingPunct="1"/>
            <a:r>
              <a:rPr lang="en-US" smtClean="0">
                <a:latin typeface="Arial" charset="0"/>
              </a:rPr>
              <a:t>USE and UF (Used For)</a:t>
            </a:r>
          </a:p>
        </p:txBody>
      </p:sp>
      <p:sp>
        <p:nvSpPr>
          <p:cNvPr id="94210" name="Rectangle 3"/>
          <p:cNvSpPr>
            <a:spLocks noGrp="1" noChangeArrowheads="1"/>
          </p:cNvSpPr>
          <p:nvPr>
            <p:ph type="body" idx="1"/>
          </p:nvPr>
        </p:nvSpPr>
        <p:spPr/>
        <p:txBody>
          <a:bodyPr/>
          <a:lstStyle/>
          <a:p>
            <a:pPr eaLnBrk="1" hangingPunct="1">
              <a:buFont typeface="Wingdings" pitchFamily="2" charset="2"/>
              <a:buNone/>
            </a:pPr>
            <a:r>
              <a:rPr lang="en-US" smtClean="0">
                <a:latin typeface="Arial" charset="0"/>
              </a:rPr>
              <a:t>Correspondence</a:t>
            </a:r>
          </a:p>
          <a:p>
            <a:pPr eaLnBrk="1" hangingPunct="1">
              <a:buFont typeface="Wingdings" pitchFamily="2" charset="2"/>
              <a:buNone/>
            </a:pPr>
            <a:r>
              <a:rPr lang="en-US" smtClean="0">
                <a:latin typeface="Arial" charset="0"/>
              </a:rPr>
              <a:t>	USE  </a:t>
            </a:r>
            <a:r>
              <a:rPr lang="en-US" b="1" smtClean="0">
                <a:latin typeface="Arial" charset="0"/>
              </a:rPr>
              <a:t>Letters</a:t>
            </a:r>
          </a:p>
          <a:p>
            <a:pPr eaLnBrk="1" hangingPunct="1">
              <a:buFont typeface="Wingdings" pitchFamily="2" charset="2"/>
              <a:buNone/>
            </a:pPr>
            <a:endParaRPr lang="en-US" b="1" smtClean="0">
              <a:latin typeface="Arial" charset="0"/>
            </a:endParaRPr>
          </a:p>
          <a:p>
            <a:pPr eaLnBrk="1" hangingPunct="1">
              <a:buFont typeface="Wingdings" pitchFamily="2" charset="2"/>
              <a:buNone/>
            </a:pPr>
            <a:r>
              <a:rPr lang="en-US" b="1" smtClean="0">
                <a:latin typeface="Arial" charset="0"/>
              </a:rPr>
              <a:t>Letters</a:t>
            </a:r>
          </a:p>
          <a:p>
            <a:pPr eaLnBrk="1" hangingPunct="1">
              <a:buFont typeface="Wingdings" pitchFamily="2" charset="2"/>
              <a:buNone/>
            </a:pPr>
            <a:r>
              <a:rPr lang="en-US" smtClean="0">
                <a:latin typeface="Arial" charset="0"/>
              </a:rPr>
              <a:t>	UF    Correspondence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r>
              <a:rPr lang="en-US" smtClean="0">
                <a:latin typeface="Arial" charset="0"/>
              </a:rPr>
              <a:t>articles</a:t>
            </a:r>
          </a:p>
        </p:txBody>
      </p:sp>
      <p:sp>
        <p:nvSpPr>
          <p:cNvPr id="178178" name="Rectangle 3"/>
          <p:cNvSpPr>
            <a:spLocks noGrp="1" noChangeArrowheads="1"/>
          </p:cNvSpPr>
          <p:nvPr>
            <p:ph type="body" idx="1"/>
          </p:nvPr>
        </p:nvSpPr>
        <p:spPr>
          <a:xfrm>
            <a:off x="533400" y="1447800"/>
            <a:ext cx="8077200" cy="4572000"/>
          </a:xfrm>
        </p:spPr>
        <p:txBody>
          <a:bodyPr rtlCol="0">
            <a:normAutofit fontScale="92500" lnSpcReduction="10000"/>
          </a:bodyPr>
          <a:lstStyle/>
          <a:p>
            <a:pPr eaLnBrk="1" fontAlgn="auto" hangingPunct="1">
              <a:lnSpc>
                <a:spcPct val="120000"/>
              </a:lnSpc>
              <a:spcAft>
                <a:spcPts val="0"/>
              </a:spcAft>
              <a:buFont typeface="Arial" pitchFamily="34" charset="0"/>
              <a:buChar char="•"/>
              <a:defRPr/>
            </a:pPr>
            <a:r>
              <a:rPr lang="en-US" dirty="0" smtClean="0">
                <a:latin typeface="Arial" charset="0"/>
              </a:rPr>
              <a:t>Headings generally don’t use articles that are in the initial position</a:t>
            </a:r>
          </a:p>
          <a:p>
            <a:pPr eaLnBrk="1" fontAlgn="auto" hangingPunct="1">
              <a:lnSpc>
                <a:spcPct val="120000"/>
              </a:lnSpc>
              <a:spcAft>
                <a:spcPts val="0"/>
              </a:spcAft>
              <a:buFont typeface="Wingdings" pitchFamily="2" charset="2"/>
              <a:buNone/>
              <a:defRPr/>
            </a:pPr>
            <a:r>
              <a:rPr lang="en-US" dirty="0" smtClean="0">
                <a:latin typeface="Arial" charset="0"/>
              </a:rPr>
              <a:t>		Arts 	</a:t>
            </a:r>
            <a:r>
              <a:rPr lang="en-US" i="1" dirty="0" smtClean="0">
                <a:latin typeface="Arial" charset="0"/>
              </a:rPr>
              <a:t>not     </a:t>
            </a:r>
            <a:r>
              <a:rPr lang="en-US" dirty="0" smtClean="0">
                <a:latin typeface="Arial" charset="0"/>
              </a:rPr>
              <a:t>The arts</a:t>
            </a:r>
          </a:p>
          <a:p>
            <a:pPr eaLnBrk="1" fontAlgn="auto" hangingPunct="1">
              <a:lnSpc>
                <a:spcPct val="120000"/>
              </a:lnSpc>
              <a:spcAft>
                <a:spcPts val="0"/>
              </a:spcAft>
              <a:buFont typeface="Arial" pitchFamily="34" charset="0"/>
              <a:buChar char="•"/>
              <a:defRPr/>
            </a:pPr>
            <a:r>
              <a:rPr lang="en-US" dirty="0" smtClean="0">
                <a:latin typeface="Arial" charset="0"/>
              </a:rPr>
              <a:t>Articles may be retained for grammatical or semantic purposes, the inverted form is used.</a:t>
            </a:r>
          </a:p>
          <a:p>
            <a:pPr eaLnBrk="1" fontAlgn="auto" hangingPunct="1">
              <a:lnSpc>
                <a:spcPct val="120000"/>
              </a:lnSpc>
              <a:spcAft>
                <a:spcPts val="0"/>
              </a:spcAft>
              <a:buFont typeface="Wingdings" pitchFamily="2" charset="2"/>
              <a:buNone/>
              <a:defRPr/>
            </a:pPr>
            <a:r>
              <a:rPr lang="en-US" dirty="0" smtClean="0">
                <a:latin typeface="Arial" charset="0"/>
              </a:rPr>
              <a:t>		State, The    </a:t>
            </a:r>
          </a:p>
          <a:p>
            <a:pPr eaLnBrk="1" fontAlgn="auto" hangingPunct="1">
              <a:lnSpc>
                <a:spcPct val="120000"/>
              </a:lnSpc>
              <a:spcAft>
                <a:spcPts val="0"/>
              </a:spcAft>
              <a:buFont typeface="Wingdings" pitchFamily="2" charset="2"/>
              <a:buNone/>
              <a:defRPr/>
            </a:pPr>
            <a:r>
              <a:rPr lang="en-US" dirty="0" smtClean="0">
                <a:latin typeface="Arial" charset="0"/>
              </a:rPr>
              <a:t>         Comic, The</a:t>
            </a:r>
          </a:p>
        </p:txBody>
      </p:sp>
      <p:sp>
        <p:nvSpPr>
          <p:cNvPr id="2253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16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title"/>
          </p:nvPr>
        </p:nvSpPr>
        <p:spPr/>
        <p:txBody>
          <a:bodyPr/>
          <a:lstStyle/>
          <a:p>
            <a:pPr eaLnBrk="1" hangingPunct="1"/>
            <a:r>
              <a:rPr lang="en-US" smtClean="0">
                <a:latin typeface="Arial" charset="0"/>
              </a:rPr>
              <a:t>Narrower Term (NT)</a:t>
            </a:r>
          </a:p>
        </p:txBody>
      </p:sp>
      <p:sp>
        <p:nvSpPr>
          <p:cNvPr id="96258" name="Rectangle 3"/>
          <p:cNvSpPr>
            <a:spLocks noGrp="1" noChangeArrowheads="1"/>
          </p:cNvSpPr>
          <p:nvPr>
            <p:ph type="body" idx="1"/>
          </p:nvPr>
        </p:nvSpPr>
        <p:spPr/>
        <p:txBody>
          <a:bodyPr/>
          <a:lstStyle/>
          <a:p>
            <a:pPr eaLnBrk="1" hangingPunct="1">
              <a:buFont typeface="Wingdings" pitchFamily="2" charset="2"/>
              <a:buNone/>
            </a:pPr>
            <a:r>
              <a:rPr lang="en-US" b="1" smtClean="0">
                <a:latin typeface="Arial" charset="0"/>
              </a:rPr>
              <a:t>Biographical sources</a:t>
            </a:r>
          </a:p>
          <a:p>
            <a:pPr eaLnBrk="1" hangingPunct="1">
              <a:buFont typeface="Wingdings" pitchFamily="2" charset="2"/>
              <a:buNone/>
            </a:pPr>
            <a:r>
              <a:rPr lang="en-US" smtClean="0">
                <a:latin typeface="Arial" charset="0"/>
              </a:rPr>
              <a:t>	NT  Letters</a:t>
            </a:r>
          </a:p>
          <a:p>
            <a:pPr eaLnBrk="1" hangingPunct="1">
              <a:buFont typeface="Wingdings" pitchFamily="2" charset="2"/>
              <a:buNone/>
            </a:pPr>
            <a:endParaRPr lang="en-US" b="1" smtClean="0">
              <a:latin typeface="Arial" charset="0"/>
            </a:endParaRPr>
          </a:p>
          <a:p>
            <a:pPr eaLnBrk="1" hangingPunct="1">
              <a:buFont typeface="Wingdings" pitchFamily="2" charset="2"/>
              <a:buNone/>
            </a:pPr>
            <a:r>
              <a:rPr lang="en-US" b="1" smtClean="0">
                <a:latin typeface="Arial" charset="0"/>
              </a:rPr>
              <a:t>Literature</a:t>
            </a:r>
          </a:p>
          <a:p>
            <a:pPr eaLnBrk="1" hangingPunct="1">
              <a:buFont typeface="Wingdings" pitchFamily="2" charset="2"/>
              <a:buNone/>
            </a:pPr>
            <a:r>
              <a:rPr lang="en-US" smtClean="0">
                <a:latin typeface="Arial" charset="0"/>
              </a:rPr>
              <a:t>	NT  Letters</a:t>
            </a:r>
          </a:p>
          <a:p>
            <a:pPr eaLnBrk="1" hangingPunct="1">
              <a:buFont typeface="Wingdings" pitchFamily="2" charset="2"/>
              <a:buNone/>
            </a:pPr>
            <a:endParaRPr lang="en-US" smtClean="0">
              <a:latin typeface="Arial"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ChangeArrowheads="1"/>
          </p:cNvSpPr>
          <p:nvPr>
            <p:ph type="title"/>
          </p:nvPr>
        </p:nvSpPr>
        <p:spPr/>
        <p:txBody>
          <a:bodyPr/>
          <a:lstStyle/>
          <a:p>
            <a:pPr eaLnBrk="1" hangingPunct="1"/>
            <a:r>
              <a:rPr lang="en-US" smtClean="0">
                <a:latin typeface="Arial" charset="0"/>
              </a:rPr>
              <a:t>LCSH: on LC Web Site</a:t>
            </a:r>
          </a:p>
        </p:txBody>
      </p:sp>
      <p:pic>
        <p:nvPicPr>
          <p:cNvPr id="98306" name="Picture 3"/>
          <p:cNvPicPr>
            <a:picLocks noGrp="1" noChangeAspect="1" noChangeArrowheads="1"/>
          </p:cNvPicPr>
          <p:nvPr>
            <p:ph type="body" idx="1"/>
          </p:nvPr>
        </p:nvPicPr>
        <p:blipFill>
          <a:blip r:embed="rId3" cstate="print"/>
          <a:srcRect l="981" t="14815" r="1961" b="7408"/>
          <a:stretch>
            <a:fillRect/>
          </a:stretch>
        </p:blipFill>
        <p:spPr>
          <a:xfrm>
            <a:off x="762000" y="1752600"/>
            <a:ext cx="7924800" cy="4876800"/>
          </a:xfr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p:cNvSpPr>
          <p:nvPr>
            <p:ph type="title"/>
          </p:nvPr>
        </p:nvSpPr>
        <p:spPr/>
        <p:txBody>
          <a:bodyPr/>
          <a:lstStyle/>
          <a:p>
            <a:r>
              <a:rPr lang="en-US" smtClean="0"/>
              <a:t>how to do it</a:t>
            </a:r>
          </a:p>
        </p:txBody>
      </p:sp>
      <p:sp>
        <p:nvSpPr>
          <p:cNvPr id="103427" name="Rectangle 3"/>
          <p:cNvSpPr>
            <a:spLocks noGrp="1"/>
          </p:cNvSpPr>
          <p:nvPr>
            <p:ph type="body" idx="1"/>
          </p:nvPr>
        </p:nvSpPr>
        <p:spPr>
          <a:xfrm>
            <a:off x="457200" y="1219200"/>
            <a:ext cx="8229600" cy="5257800"/>
          </a:xfrm>
        </p:spPr>
        <p:txBody>
          <a:bodyPr/>
          <a:lstStyle/>
          <a:p>
            <a:r>
              <a:rPr lang="en-US" smtClean="0"/>
              <a:t>It remains largely subjective.</a:t>
            </a:r>
          </a:p>
          <a:p>
            <a:r>
              <a:rPr lang="en-US" smtClean="0"/>
              <a:t>The cataloger needs to have an understanding of the subject matter, and understand the catalog audience too! </a:t>
            </a:r>
          </a:p>
          <a:p>
            <a:r>
              <a:rPr lang="en-US" smtClean="0"/>
              <a:t>No step-by-step, how-to guide that always works can be constructed. </a:t>
            </a:r>
          </a:p>
          <a:p>
            <a:r>
              <a:rPr lang="en-US" smtClean="0"/>
              <a:t>For our record that we create we do not require to place a subject heading at all since AACR2 says that subject headings are optional.</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p:cNvSpPr>
          <p:nvPr>
            <p:ph type="title"/>
          </p:nvPr>
        </p:nvSpPr>
        <p:spPr/>
        <p:txBody>
          <a:bodyPr/>
          <a:lstStyle/>
          <a:p>
            <a:r>
              <a:rPr lang="en-US" smtClean="0"/>
              <a:t>summarization vs. exhaustive </a:t>
            </a:r>
          </a:p>
        </p:txBody>
      </p:sp>
      <p:sp>
        <p:nvSpPr>
          <p:cNvPr id="104451" name="Rectangle 3"/>
          <p:cNvSpPr>
            <a:spLocks noGrp="1"/>
          </p:cNvSpPr>
          <p:nvPr>
            <p:ph type="body" idx="1"/>
          </p:nvPr>
        </p:nvSpPr>
        <p:spPr>
          <a:xfrm>
            <a:off x="457200" y="1447800"/>
            <a:ext cx="8229600" cy="4953000"/>
          </a:xfrm>
        </p:spPr>
        <p:txBody>
          <a:bodyPr/>
          <a:lstStyle/>
          <a:p>
            <a:r>
              <a:rPr lang="en-US" smtClean="0"/>
              <a:t>The simplest form of subject headings just take a summary of the work. </a:t>
            </a:r>
          </a:p>
          <a:p>
            <a:r>
              <a:rPr lang="en-US" smtClean="0"/>
              <a:t>Example </a:t>
            </a:r>
          </a:p>
          <a:p>
            <a:pPr lvl="1"/>
            <a:r>
              <a:rPr lang="en-US" smtClean="0"/>
              <a:t>Title: “Managing the construction process: estimating, scheduling and project control”</a:t>
            </a:r>
          </a:p>
          <a:p>
            <a:pPr lvl="1"/>
            <a:r>
              <a:rPr lang="en-US" smtClean="0"/>
              <a:t>Subject: “Building—Superintendence” </a:t>
            </a:r>
          </a:p>
          <a:p>
            <a:r>
              <a:rPr lang="en-US" smtClean="0"/>
              <a:t>A more conscientious cataloger will add entries for all aspects of the subject found in the work.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p:cNvSpPr>
          <p:nvPr>
            <p:ph type="title"/>
          </p:nvPr>
        </p:nvSpPr>
        <p:spPr/>
        <p:txBody>
          <a:bodyPr/>
          <a:lstStyle/>
          <a:p>
            <a:r>
              <a:rPr lang="en-US" smtClean="0"/>
              <a:t>examples for exhaustive headings</a:t>
            </a:r>
          </a:p>
        </p:txBody>
      </p:sp>
      <p:sp>
        <p:nvSpPr>
          <p:cNvPr id="106499" name="Rectangle 3"/>
          <p:cNvSpPr>
            <a:spLocks noGrp="1"/>
          </p:cNvSpPr>
          <p:nvPr>
            <p:ph type="body" idx="1"/>
          </p:nvPr>
        </p:nvSpPr>
        <p:spPr>
          <a:xfrm>
            <a:off x="228600" y="1295400"/>
            <a:ext cx="8686800" cy="5105400"/>
          </a:xfrm>
        </p:spPr>
        <p:txBody>
          <a:bodyPr/>
          <a:lstStyle/>
          <a:p>
            <a:r>
              <a:rPr lang="en-US" sz="2800" smtClean="0"/>
              <a:t>Title: “Daily life on the old colonial frontier”</a:t>
            </a:r>
          </a:p>
          <a:p>
            <a:r>
              <a:rPr lang="en-US" sz="2800" smtClean="0"/>
              <a:t>Headings: “Frontier and pioneer life—North America” “North America—History—Colonial period, ca. 1600-1775” “Europe—Territorial Expansions—Social Aspects” “North America—Ethnic relations” “Indians of North America—Government relations—to 1789” “Indians of North America—First contact with Europeans” “Fur trade—Social aspects—North America—History” “France—Relations—Great Britain” “Great Britain—Relations—France.</a:t>
            </a:r>
          </a:p>
          <a:p>
            <a:r>
              <a:rPr lang="en-US" sz="2800" smtClean="0"/>
              <a:t>The book is now on Google books.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p:cNvSpPr>
          <p:nvPr>
            <p:ph type="title"/>
          </p:nvPr>
        </p:nvSpPr>
        <p:spPr/>
        <p:txBody>
          <a:bodyPr/>
          <a:lstStyle/>
          <a:p>
            <a:r>
              <a:rPr lang="en-US" smtClean="0"/>
              <a:t>order of headings</a:t>
            </a:r>
          </a:p>
        </p:txBody>
      </p:sp>
      <p:sp>
        <p:nvSpPr>
          <p:cNvPr id="107523" name="Rectangle 3"/>
          <p:cNvSpPr>
            <a:spLocks noGrp="1"/>
          </p:cNvSpPr>
          <p:nvPr>
            <p:ph type="body" idx="1"/>
          </p:nvPr>
        </p:nvSpPr>
        <p:spPr/>
        <p:txBody>
          <a:bodyPr/>
          <a:lstStyle/>
          <a:p>
            <a:r>
              <a:rPr lang="en-US" smtClean="0"/>
              <a:t>Generally, the LoC tries to coincide the first subject heading with the classification number. This is approximate because there is an imperfect match. </a:t>
            </a:r>
          </a:p>
          <a:p>
            <a:r>
              <a:rPr lang="en-US" smtClean="0"/>
              <a:t>If there are major topics, they are usually put first. But it is not clear where major topics end and auxiliary topics start.</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p:cNvSpPr>
          <p:nvPr>
            <p:ph type="title"/>
          </p:nvPr>
        </p:nvSpPr>
        <p:spPr>
          <a:xfrm>
            <a:off x="457200" y="274638"/>
            <a:ext cx="8382000" cy="1143000"/>
          </a:xfrm>
        </p:spPr>
        <p:txBody>
          <a:bodyPr/>
          <a:lstStyle/>
          <a:p>
            <a:r>
              <a:rPr lang="en-US" sz="4000" smtClean="0"/>
              <a:t>sample entry at classificationweb.net</a:t>
            </a:r>
          </a:p>
        </p:txBody>
      </p:sp>
      <p:sp>
        <p:nvSpPr>
          <p:cNvPr id="109571" name="Rectangle 3"/>
          <p:cNvSpPr>
            <a:spLocks noGrp="1"/>
          </p:cNvSpPr>
          <p:nvPr>
            <p:ph type="body" idx="1"/>
          </p:nvPr>
        </p:nvSpPr>
        <p:spPr/>
        <p:txBody>
          <a:bodyPr/>
          <a:lstStyle/>
          <a:p>
            <a:r>
              <a:rPr lang="en-US" smtClean="0"/>
              <a:t>Ecocriticism   (May Subd Geog)  </a:t>
            </a:r>
          </a:p>
          <a:p>
            <a:r>
              <a:rPr lang="en-US" smtClean="0"/>
              <a:t>[</a:t>
            </a:r>
            <a:r>
              <a:rPr lang="en-US" u="sng" smtClean="0"/>
              <a:t>R</a:t>
            </a:r>
            <a:r>
              <a:rPr lang="en-US" smtClean="0"/>
              <a:t> </a:t>
            </a:r>
            <a:r>
              <a:rPr lang="en-US" u="sng" smtClean="0"/>
              <a:t>S</a:t>
            </a:r>
            <a:r>
              <a:rPr lang="en-US" smtClean="0"/>
              <a:t>  </a:t>
            </a:r>
            <a:r>
              <a:rPr lang="en-US" u="sng" smtClean="0"/>
              <a:t>D</a:t>
            </a:r>
            <a:r>
              <a:rPr lang="en-US" smtClean="0"/>
              <a:t>][</a:t>
            </a:r>
            <a:r>
              <a:rPr lang="en-US" u="sng" smtClean="0"/>
              <a:t>PN98.E36</a:t>
            </a:r>
            <a:r>
              <a:rPr lang="en-US" smtClean="0"/>
              <a:t>]  [</a:t>
            </a:r>
            <a:r>
              <a:rPr lang="en-US" u="sng" smtClean="0"/>
              <a:t>B</a:t>
            </a:r>
            <a:r>
              <a:rPr lang="en-US" smtClean="0"/>
              <a:t> </a:t>
            </a:r>
            <a:r>
              <a:rPr lang="en-US" u="sng" smtClean="0"/>
              <a:t>L</a:t>
            </a:r>
            <a:r>
              <a:rPr lang="en-US" smtClean="0"/>
              <a:t> </a:t>
            </a:r>
            <a:r>
              <a:rPr lang="en-US" u="sng" smtClean="0"/>
              <a:t>S</a:t>
            </a:r>
            <a:r>
              <a:rPr lang="en-US" smtClean="0"/>
              <a:t> </a:t>
            </a:r>
            <a:r>
              <a:rPr lang="en-US" u="sng" smtClean="0"/>
              <a:t>D</a:t>
            </a:r>
            <a:r>
              <a:rPr lang="en-US" smtClean="0"/>
              <a:t>]</a:t>
            </a:r>
          </a:p>
          <a:p>
            <a:r>
              <a:rPr lang="en-US" smtClean="0"/>
              <a:t>Here are entered works on criticism of literature and the arts from an environmental perspective. </a:t>
            </a:r>
          </a:p>
          <a:p>
            <a:r>
              <a:rPr lang="en-US" smtClean="0"/>
              <a:t>UF  “Ecological literary criticism” “Environmental literary criticism”</a:t>
            </a:r>
          </a:p>
          <a:p>
            <a:r>
              <a:rPr lang="en-US" smtClean="0"/>
              <a:t>BT Criticism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p:cNvSpPr>
          <p:nvPr>
            <p:ph type="title"/>
          </p:nvPr>
        </p:nvSpPr>
        <p:spPr/>
        <p:txBody>
          <a:bodyPr/>
          <a:lstStyle/>
          <a:p>
            <a:endParaRPr lang="en-US" smtClean="0"/>
          </a:p>
        </p:txBody>
      </p:sp>
      <p:sp>
        <p:nvSpPr>
          <p:cNvPr id="110595" name="Rectangle 3"/>
          <p:cNvSpPr>
            <a:spLocks noGrp="1"/>
          </p:cNvSpPr>
          <p:nvPr>
            <p:ph type="body" idx="1"/>
          </p:nvPr>
        </p:nvSpPr>
        <p:spPr/>
        <p:txBody>
          <a:bodyPr/>
          <a:lstStyle/>
          <a:p>
            <a:r>
              <a:rPr lang="en-US" u="sng" smtClean="0"/>
              <a:t>R</a:t>
            </a:r>
            <a:r>
              <a:rPr lang="en-US" smtClean="0"/>
              <a:t> shows the record in Marc format.</a:t>
            </a:r>
          </a:p>
          <a:p>
            <a:r>
              <a:rPr lang="en-US" u="sng" smtClean="0"/>
              <a:t>D</a:t>
            </a:r>
            <a:r>
              <a:rPr lang="en-US" smtClean="0"/>
              <a:t> relates it to Dewey Decimal Classification.</a:t>
            </a:r>
          </a:p>
          <a:p>
            <a:r>
              <a:rPr lang="en-US" smtClean="0"/>
              <a:t>All other links related the topic to the Library of Congress Classification scheme. </a:t>
            </a:r>
            <a:endParaRPr lang="en-US" u="sng"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685800" y="2130425"/>
            <a:ext cx="7772400" cy="1470025"/>
          </a:xfrm>
        </p:spPr>
        <p:txBody>
          <a:bodyPr lIns="90000" tIns="46800" rIns="90000" bIns="46800"/>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mtClean="0"/>
              <a:t>http://openlib.org/home/krichel</a:t>
            </a:r>
          </a:p>
        </p:txBody>
      </p:sp>
      <p:sp>
        <p:nvSpPr>
          <p:cNvPr id="324611" name="Rectangle 3"/>
          <p:cNvSpPr>
            <a:spLocks noGrp="1" noChangeArrowheads="1"/>
          </p:cNvSpPr>
          <p:nvPr>
            <p:ph type="subTitle" idx="4294967295"/>
          </p:nvPr>
        </p:nvSpPr>
        <p:spPr>
          <a:xfrm>
            <a:off x="327025" y="3886200"/>
            <a:ext cx="8240713" cy="1752600"/>
          </a:xfrm>
        </p:spPr>
        <p:txBody>
          <a:bodyPr lIns="90000" tIns="46800" rIns="90000" bIns="46800"/>
          <a:lstStyle/>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mtClean="0"/>
              <a:t>Thank you for your attention!</a:t>
            </a:r>
          </a:p>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mtClean="0"/>
          </a:p>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mtClean="0"/>
              <a:t>Please switch off machines b4 leaving!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4610"/>
                                        </p:tgtEl>
                                        <p:attrNameLst>
                                          <p:attrName>style.visibility</p:attrName>
                                        </p:attrNameLst>
                                      </p:cBhvr>
                                      <p:to>
                                        <p:strVal val="visible"/>
                                      </p:to>
                                    </p:set>
                                    <p:animEffect transition="in" filter="dissolve">
                                      <p:cBhvr>
                                        <p:cTn id="7" dur="500"/>
                                        <p:tgtEl>
                                          <p:spTgt spid="3246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4611">
                                            <p:txEl>
                                              <p:pRg st="0" end="0"/>
                                            </p:txEl>
                                          </p:spTgt>
                                        </p:tgtEl>
                                        <p:attrNameLst>
                                          <p:attrName>style.visibility</p:attrName>
                                        </p:attrNameLst>
                                      </p:cBhvr>
                                      <p:to>
                                        <p:strVal val="visible"/>
                                      </p:to>
                                    </p:set>
                                    <p:animEffect transition="in" filter="dissolve">
                                      <p:cBhvr>
                                        <p:cTn id="12" dur="500"/>
                                        <p:tgtEl>
                                          <p:spTgt spid="324611">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24611">
                                            <p:txEl>
                                              <p:pRg st="2" end="2"/>
                                            </p:txEl>
                                          </p:spTgt>
                                        </p:tgtEl>
                                        <p:attrNameLst>
                                          <p:attrName>style.visibility</p:attrName>
                                        </p:attrNameLst>
                                      </p:cBhvr>
                                      <p:to>
                                        <p:strVal val="visible"/>
                                      </p:to>
                                    </p:set>
                                    <p:animEffect transition="in" filter="dissolve">
                                      <p:cBhvr>
                                        <p:cTn id="15" dur="500"/>
                                        <p:tgtEl>
                                          <p:spTgt spid="3246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10" grpId="0" autoUpdateAnimBg="0"/>
      <p:bldP spid="32461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r>
              <a:rPr lang="en-US" smtClean="0">
                <a:latin typeface="Arial" charset="0"/>
              </a:rPr>
              <a:t>plural vs. singular</a:t>
            </a:r>
          </a:p>
        </p:txBody>
      </p:sp>
      <p:sp>
        <p:nvSpPr>
          <p:cNvPr id="24578" name="Rectangle 3"/>
          <p:cNvSpPr>
            <a:spLocks noGrp="1" noChangeArrowheads="1"/>
          </p:cNvSpPr>
          <p:nvPr>
            <p:ph type="body" idx="1"/>
          </p:nvPr>
        </p:nvSpPr>
        <p:spPr/>
        <p:txBody>
          <a:bodyPr/>
          <a:lstStyle/>
          <a:p>
            <a:pPr eaLnBrk="1" hangingPunct="1"/>
            <a:r>
              <a:rPr lang="en-US" smtClean="0">
                <a:latin typeface="Arial" charset="0"/>
              </a:rPr>
              <a:t>Headings representing objects or classes of people are usually plural</a:t>
            </a:r>
          </a:p>
          <a:p>
            <a:pPr eaLnBrk="1" hangingPunct="1">
              <a:buFont typeface="Wingdings" pitchFamily="2" charset="2"/>
              <a:buNone/>
            </a:pPr>
            <a:r>
              <a:rPr lang="en-US" smtClean="0">
                <a:latin typeface="Arial" charset="0"/>
              </a:rPr>
              <a:t>		“</a:t>
            </a:r>
            <a:r>
              <a:rPr lang="en-US" sz="2800" smtClean="0">
                <a:latin typeface="Arial" charset="0"/>
              </a:rPr>
              <a:t>Pencils”</a:t>
            </a:r>
          </a:p>
          <a:p>
            <a:pPr eaLnBrk="1" hangingPunct="1">
              <a:buFont typeface="Wingdings" pitchFamily="2" charset="2"/>
              <a:buNone/>
            </a:pPr>
            <a:r>
              <a:rPr lang="en-US" smtClean="0">
                <a:latin typeface="Arial" charset="0"/>
              </a:rPr>
              <a:t>		“</a:t>
            </a:r>
            <a:r>
              <a:rPr lang="en-US" sz="2800" smtClean="0">
                <a:latin typeface="Arial" charset="0"/>
              </a:rPr>
              <a:t>Physicians”</a:t>
            </a:r>
          </a:p>
          <a:p>
            <a:pPr eaLnBrk="1" hangingPunct="1"/>
            <a:r>
              <a:rPr lang="en-US" smtClean="0">
                <a:latin typeface="Arial" charset="0"/>
              </a:rPr>
              <a:t>Biological species are generally singular, higher levels are plural</a:t>
            </a:r>
          </a:p>
          <a:p>
            <a:pPr eaLnBrk="1" hangingPunct="1">
              <a:buFont typeface="Wingdings" pitchFamily="2" charset="2"/>
              <a:buNone/>
            </a:pPr>
            <a:r>
              <a:rPr lang="en-US" smtClean="0">
                <a:latin typeface="Arial" charset="0"/>
              </a:rPr>
              <a:t>		“</a:t>
            </a:r>
            <a:r>
              <a:rPr lang="en-US" sz="2800" smtClean="0">
                <a:latin typeface="Arial" charset="0"/>
              </a:rPr>
              <a:t>Bald eagle”</a:t>
            </a:r>
            <a:r>
              <a:rPr lang="en-US" smtClean="0">
                <a:latin typeface="Arial" charset="0"/>
              </a:rPr>
              <a:t>		“</a:t>
            </a:r>
            <a:r>
              <a:rPr lang="en-US" sz="2800" smtClean="0">
                <a:latin typeface="Arial" charset="0"/>
              </a:rPr>
              <a:t>Eagles”</a:t>
            </a:r>
          </a:p>
          <a:p>
            <a:pPr eaLnBrk="1" hangingPunct="1">
              <a:buFont typeface="Wingdings" pitchFamily="2" charset="2"/>
              <a:buNone/>
            </a:pPr>
            <a:r>
              <a:rPr lang="en-US" smtClean="0">
                <a:latin typeface="Arial" charset="0"/>
              </a:rPr>
              <a:t>		“</a:t>
            </a:r>
            <a:r>
              <a:rPr lang="en-US" sz="2800" smtClean="0">
                <a:latin typeface="Arial" charset="0"/>
              </a:rPr>
              <a:t>Western lily”</a:t>
            </a:r>
            <a:r>
              <a:rPr lang="en-US" smtClean="0">
                <a:latin typeface="Arial" charset="0"/>
              </a:rPr>
              <a:t>		“</a:t>
            </a:r>
            <a:r>
              <a:rPr lang="en-US" sz="2800" smtClean="0">
                <a:latin typeface="Arial" charset="0"/>
              </a:rPr>
              <a:t>Lilies”</a:t>
            </a:r>
          </a:p>
        </p:txBody>
      </p:sp>
      <p:sp>
        <p:nvSpPr>
          <p:cNvPr id="2457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17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eaLnBrk="1" hangingPunct="1"/>
            <a:r>
              <a:rPr lang="en-US" sz="4000" smtClean="0">
                <a:latin typeface="Arial" charset="0"/>
              </a:rPr>
              <a:t>phrase headings </a:t>
            </a:r>
          </a:p>
        </p:txBody>
      </p:sp>
      <p:sp>
        <p:nvSpPr>
          <p:cNvPr id="26626" name="Rectangle 3"/>
          <p:cNvSpPr>
            <a:spLocks noGrp="1" noChangeArrowheads="1"/>
          </p:cNvSpPr>
          <p:nvPr>
            <p:ph type="body" idx="1"/>
          </p:nvPr>
        </p:nvSpPr>
        <p:spPr/>
        <p:txBody>
          <a:bodyPr/>
          <a:lstStyle/>
          <a:p>
            <a:pPr eaLnBrk="1" hangingPunct="1"/>
            <a:r>
              <a:rPr lang="en-US" sz="2800" smtClean="0">
                <a:latin typeface="Arial" charset="0"/>
              </a:rPr>
              <a:t>Phrase heading are used when a single noun cannot represent an object or concept:</a:t>
            </a:r>
          </a:p>
          <a:p>
            <a:pPr eaLnBrk="1" hangingPunct="1">
              <a:buFont typeface="Wingdings" pitchFamily="2" charset="2"/>
              <a:buNone/>
            </a:pPr>
            <a:r>
              <a:rPr lang="en-US" sz="2800" smtClean="0">
                <a:latin typeface="Arial" charset="0"/>
              </a:rPr>
              <a:t>		“Biological rhythms”</a:t>
            </a:r>
          </a:p>
          <a:p>
            <a:pPr eaLnBrk="1" hangingPunct="1">
              <a:buFont typeface="Wingdings" pitchFamily="2" charset="2"/>
              <a:buNone/>
            </a:pPr>
            <a:r>
              <a:rPr lang="en-US" sz="2800" smtClean="0">
                <a:latin typeface="Arial" charset="0"/>
              </a:rPr>
              <a:t>		“Environmental ethics”</a:t>
            </a:r>
          </a:p>
          <a:p>
            <a:pPr eaLnBrk="1" hangingPunct="1"/>
            <a:r>
              <a:rPr lang="en-US" sz="2800" smtClean="0">
                <a:latin typeface="Arial" charset="0"/>
              </a:rPr>
              <a:t>They may be prepositional phrases:</a:t>
            </a:r>
          </a:p>
          <a:p>
            <a:pPr eaLnBrk="1" hangingPunct="1">
              <a:buFont typeface="Wingdings" pitchFamily="2" charset="2"/>
              <a:buNone/>
            </a:pPr>
            <a:r>
              <a:rPr lang="en-US" sz="2800" smtClean="0">
                <a:latin typeface="Arial" charset="0"/>
              </a:rPr>
              <a:t>		“Figures of speech”</a:t>
            </a:r>
          </a:p>
          <a:p>
            <a:pPr eaLnBrk="1" hangingPunct="1">
              <a:buFont typeface="Wingdings" pitchFamily="2" charset="2"/>
              <a:buNone/>
            </a:pPr>
            <a:r>
              <a:rPr lang="en-US" sz="2800" smtClean="0">
                <a:latin typeface="Arial" charset="0"/>
              </a:rPr>
              <a:t>		“Quality of life”</a:t>
            </a:r>
          </a:p>
          <a:p>
            <a:pPr eaLnBrk="1" hangingPunct="1">
              <a:buFont typeface="Wingdings" pitchFamily="2" charset="2"/>
              <a:buNone/>
            </a:pPr>
            <a:r>
              <a:rPr lang="en-US" sz="2800" smtClean="0">
                <a:latin typeface="Arial" charset="0"/>
              </a:rPr>
              <a:t>		“Adult children of alcoholics”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pPr eaLnBrk="1" hangingPunct="1"/>
            <a:r>
              <a:rPr lang="en-US" smtClean="0">
                <a:latin typeface="Arial" charset="0"/>
              </a:rPr>
              <a:t>multiple concept headings</a:t>
            </a:r>
          </a:p>
        </p:txBody>
      </p:sp>
      <p:sp>
        <p:nvSpPr>
          <p:cNvPr id="28674" name="Rectangle 3"/>
          <p:cNvSpPr>
            <a:spLocks noGrp="1" noChangeArrowheads="1"/>
          </p:cNvSpPr>
          <p:nvPr>
            <p:ph type="body" idx="1"/>
          </p:nvPr>
        </p:nvSpPr>
        <p:spPr/>
        <p:txBody>
          <a:bodyPr/>
          <a:lstStyle/>
          <a:p>
            <a:pPr eaLnBrk="1" hangingPunct="1"/>
            <a:r>
              <a:rPr lang="en-US" smtClean="0">
                <a:latin typeface="Arial" charset="0"/>
              </a:rPr>
              <a:t>Relationships between topics</a:t>
            </a:r>
          </a:p>
          <a:p>
            <a:pPr eaLnBrk="1" hangingPunct="1">
              <a:buFont typeface="Wingdings" pitchFamily="2" charset="2"/>
              <a:buNone/>
            </a:pPr>
            <a:r>
              <a:rPr lang="en-US" smtClean="0">
                <a:latin typeface="Arial" charset="0"/>
              </a:rPr>
              <a:t>		“Church and state”</a:t>
            </a:r>
          </a:p>
          <a:p>
            <a:pPr eaLnBrk="1" hangingPunct="1">
              <a:buFont typeface="Wingdings" pitchFamily="2" charset="2"/>
              <a:buNone/>
            </a:pPr>
            <a:r>
              <a:rPr lang="en-US" smtClean="0">
                <a:latin typeface="Arial" charset="0"/>
              </a:rPr>
              <a:t>		“Mathematics and literature”</a:t>
            </a:r>
          </a:p>
          <a:p>
            <a:pPr eaLnBrk="1" hangingPunct="1"/>
            <a:r>
              <a:rPr lang="en-US" smtClean="0">
                <a:latin typeface="Arial" charset="0"/>
              </a:rPr>
              <a:t>Topics normally treated together</a:t>
            </a:r>
          </a:p>
          <a:p>
            <a:pPr eaLnBrk="1" hangingPunct="1">
              <a:buFont typeface="Wingdings" pitchFamily="2" charset="2"/>
              <a:buNone/>
            </a:pPr>
            <a:r>
              <a:rPr lang="en-US" smtClean="0">
                <a:latin typeface="Arial" charset="0"/>
              </a:rPr>
              <a:t>		“Books and reading”</a:t>
            </a:r>
          </a:p>
          <a:p>
            <a:pPr eaLnBrk="1" hangingPunct="1">
              <a:buFont typeface="Wingdings" pitchFamily="2" charset="2"/>
              <a:buNone/>
            </a:pPr>
            <a:r>
              <a:rPr lang="en-US" smtClean="0">
                <a:latin typeface="Arial" charset="0"/>
              </a:rPr>
              <a:t>		“Nails and spikes”</a:t>
            </a:r>
          </a:p>
          <a:p>
            <a:pPr eaLnBrk="1" hangingPunct="1"/>
            <a:endParaRPr lang="en-US" smtClean="0">
              <a:latin typeface="Arial" charset="0"/>
            </a:endParaRPr>
          </a:p>
        </p:txBody>
      </p:sp>
      <p:sp>
        <p:nvSpPr>
          <p:cNvPr id="2867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19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eaLnBrk="1" hangingPunct="1"/>
            <a:r>
              <a:rPr lang="en-US" sz="4000" smtClean="0">
                <a:latin typeface="Arial" charset="0"/>
              </a:rPr>
              <a:t>multiple concept headings: “as”</a:t>
            </a:r>
          </a:p>
        </p:txBody>
      </p:sp>
      <p:sp>
        <p:nvSpPr>
          <p:cNvPr id="30722" name="Rectangle 3"/>
          <p:cNvSpPr>
            <a:spLocks noGrp="1" noChangeArrowheads="1"/>
          </p:cNvSpPr>
          <p:nvPr>
            <p:ph type="body" idx="1"/>
          </p:nvPr>
        </p:nvSpPr>
        <p:spPr/>
        <p:txBody>
          <a:bodyPr/>
          <a:lstStyle/>
          <a:p>
            <a:pPr eaLnBrk="1" hangingPunct="1"/>
            <a:r>
              <a:rPr lang="en-US" smtClean="0">
                <a:latin typeface="Arial" charset="0"/>
              </a:rPr>
              <a:t>Preposition “</a:t>
            </a:r>
            <a:r>
              <a:rPr lang="en-US" i="1" smtClean="0">
                <a:latin typeface="Arial" charset="0"/>
              </a:rPr>
              <a:t>as</a:t>
            </a:r>
            <a:r>
              <a:rPr lang="en-US" smtClean="0">
                <a:latin typeface="Arial" charset="0"/>
              </a:rPr>
              <a:t>” showing a particular use of an object or form:</a:t>
            </a:r>
          </a:p>
          <a:p>
            <a:pPr eaLnBrk="1" hangingPunct="1">
              <a:buFont typeface="Wingdings" pitchFamily="2" charset="2"/>
              <a:buNone/>
            </a:pPr>
            <a:r>
              <a:rPr lang="en-US" smtClean="0">
                <a:latin typeface="Arial" charset="0"/>
              </a:rPr>
              <a:t>		“Alcohol as fuel”</a:t>
            </a:r>
          </a:p>
          <a:p>
            <a:pPr eaLnBrk="1" hangingPunct="1">
              <a:buFont typeface="Wingdings" pitchFamily="2" charset="2"/>
              <a:buNone/>
            </a:pPr>
            <a:r>
              <a:rPr lang="en-US" smtClean="0">
                <a:latin typeface="Arial" charset="0"/>
              </a:rPr>
              <a:t>		“Insects as pets”</a:t>
            </a:r>
          </a:p>
          <a:p>
            <a:pPr eaLnBrk="1" hangingPunct="1">
              <a:buFont typeface="Wingdings" pitchFamily="2" charset="2"/>
              <a:buNone/>
            </a:pPr>
            <a:r>
              <a:rPr lang="en-US" smtClean="0">
                <a:latin typeface="Arial" charset="0"/>
              </a:rPr>
              <a:t>		“Biography as a literary form”</a:t>
            </a:r>
          </a:p>
          <a:p>
            <a:pPr eaLnBrk="1" hangingPunct="1">
              <a:buFont typeface="Wingdings" pitchFamily="2" charset="2"/>
              <a:buNone/>
            </a:pPr>
            <a:r>
              <a:rPr lang="en-US" smtClean="0">
                <a:latin typeface="Arial" charset="0"/>
              </a:rPr>
              <a:t>		“Legumes as food”</a:t>
            </a:r>
          </a:p>
        </p:txBody>
      </p:sp>
      <p:sp>
        <p:nvSpPr>
          <p:cNvPr id="3072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20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latin typeface="Arial" charset="0"/>
              </a:rPr>
              <a:t>classes of persons and occupations</a:t>
            </a:r>
          </a:p>
        </p:txBody>
      </p:sp>
      <p:sp>
        <p:nvSpPr>
          <p:cNvPr id="32770" name="Rectangle 3"/>
          <p:cNvSpPr>
            <a:spLocks noGrp="1" noChangeArrowheads="1"/>
          </p:cNvSpPr>
          <p:nvPr>
            <p:ph type="body" idx="1"/>
          </p:nvPr>
        </p:nvSpPr>
        <p:spPr>
          <a:xfrm>
            <a:off x="533400" y="1981200"/>
            <a:ext cx="8305800" cy="4114800"/>
          </a:xfrm>
        </p:spPr>
        <p:txBody>
          <a:bodyPr/>
          <a:lstStyle/>
          <a:p>
            <a:pPr eaLnBrk="1" hangingPunct="1"/>
            <a:r>
              <a:rPr lang="en-US" smtClean="0">
                <a:latin typeface="Arial" charset="0"/>
              </a:rPr>
              <a:t>Preposition “as” </a:t>
            </a:r>
          </a:p>
          <a:p>
            <a:pPr eaLnBrk="1" hangingPunct="1">
              <a:buFont typeface="Wingdings" pitchFamily="2" charset="2"/>
              <a:buNone/>
            </a:pPr>
            <a:r>
              <a:rPr lang="en-US" smtClean="0">
                <a:latin typeface="Arial" charset="0"/>
              </a:rPr>
              <a:t>		“Authors as teachers”</a:t>
            </a:r>
          </a:p>
          <a:p>
            <a:pPr eaLnBrk="1" hangingPunct="1">
              <a:buFont typeface="Wingdings" pitchFamily="2" charset="2"/>
              <a:buNone/>
            </a:pPr>
            <a:r>
              <a:rPr lang="en-US" smtClean="0">
                <a:latin typeface="Arial" charset="0"/>
              </a:rPr>
              <a:t>		“Physicians as musicians”</a:t>
            </a:r>
          </a:p>
          <a:p>
            <a:pPr eaLnBrk="1" hangingPunct="1"/>
            <a:r>
              <a:rPr lang="en-US" smtClean="0">
                <a:latin typeface="Arial" charset="0"/>
              </a:rPr>
              <a:t>Preposition “in”</a:t>
            </a:r>
          </a:p>
          <a:p>
            <a:pPr eaLnBrk="1" hangingPunct="1">
              <a:buFont typeface="Wingdings" pitchFamily="2" charset="2"/>
              <a:buNone/>
            </a:pPr>
            <a:r>
              <a:rPr lang="en-US" smtClean="0">
                <a:latin typeface="Arial" charset="0"/>
              </a:rPr>
              <a:t>		“Women in medicine”</a:t>
            </a:r>
          </a:p>
          <a:p>
            <a:pPr eaLnBrk="1" hangingPunct="1">
              <a:buFont typeface="Wingdings" pitchFamily="2" charset="2"/>
              <a:buNone/>
            </a:pPr>
            <a:r>
              <a:rPr lang="en-US" smtClean="0">
                <a:latin typeface="Arial" charset="0"/>
              </a:rPr>
              <a:t>		“Asian Americans in motion pictures”</a:t>
            </a:r>
          </a:p>
        </p:txBody>
      </p:sp>
      <p:sp>
        <p:nvSpPr>
          <p:cNvPr id="3277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latin typeface="Calibri" pitchFamily="34" charset="0"/>
              </a:rPr>
              <a:t>21</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799</TotalTime>
  <Words>3280</Words>
  <Application>Microsoft Office PowerPoint</Application>
  <PresentationFormat>On-screen Show (4:3)</PresentationFormat>
  <Paragraphs>466</Paragraphs>
  <Slides>48</Slides>
  <Notes>42</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LIS512 lecture 10  LCSH basics II </vt:lpstr>
      <vt:lpstr>today</vt:lpstr>
      <vt:lpstr>single noun headings</vt:lpstr>
      <vt:lpstr>articles</vt:lpstr>
      <vt:lpstr>plural vs. singular</vt:lpstr>
      <vt:lpstr>phrase headings </vt:lpstr>
      <vt:lpstr>multiple concept headings</vt:lpstr>
      <vt:lpstr>multiple concept headings: “as”</vt:lpstr>
      <vt:lpstr>classes of persons and occupations</vt:lpstr>
      <vt:lpstr>Multiple concept headings: “in”</vt:lpstr>
      <vt:lpstr>direct vs. indirect forms</vt:lpstr>
      <vt:lpstr>Inverted headings</vt:lpstr>
      <vt:lpstr>headings, inverted, 2</vt:lpstr>
      <vt:lpstr>headings, inverted 3</vt:lpstr>
      <vt:lpstr>headings, inverted 4</vt:lpstr>
      <vt:lpstr>headings, inverted 5</vt:lpstr>
      <vt:lpstr>qualification of headings</vt:lpstr>
      <vt:lpstr>Subdivisions in LCSH</vt:lpstr>
      <vt:lpstr>Topical subdivisions</vt:lpstr>
      <vt:lpstr>Topical subdivisions (cont.)</vt:lpstr>
      <vt:lpstr>Geographic subdivisions</vt:lpstr>
      <vt:lpstr>Chronological subdivisions</vt:lpstr>
      <vt:lpstr>Form subdivisions</vt:lpstr>
      <vt:lpstr>Form subdivisions (cont.)</vt:lpstr>
      <vt:lpstr>Free-floating vs. established</vt:lpstr>
      <vt:lpstr>Order of subdivisions</vt:lpstr>
      <vt:lpstr>[Place]—[Topic]</vt:lpstr>
      <vt:lpstr>[Topic]—[Place]</vt:lpstr>
      <vt:lpstr>[topic]-[place] examples</vt:lpstr>
      <vt:lpstr>Syndetic structure: references</vt:lpstr>
      <vt:lpstr>Equivalence or USE/UF references</vt:lpstr>
      <vt:lpstr>Categories of USE/UF references</vt:lpstr>
      <vt:lpstr>Categories of USE/UF references (cont.)</vt:lpstr>
      <vt:lpstr>Hierarchical references: broader terms and narrower terms</vt:lpstr>
      <vt:lpstr>Three types of hierarchical references</vt:lpstr>
      <vt:lpstr>Associative or related term references</vt:lpstr>
      <vt:lpstr>Components of entries in LCSH</vt:lpstr>
      <vt:lpstr>References</vt:lpstr>
      <vt:lpstr>USE and UF (Used For)</vt:lpstr>
      <vt:lpstr>Narrower Term (NT)</vt:lpstr>
      <vt:lpstr>LCSH: on LC Web Site</vt:lpstr>
      <vt:lpstr>how to do it</vt:lpstr>
      <vt:lpstr>summarization vs. exhaustive </vt:lpstr>
      <vt:lpstr>examples for exhaustive headings</vt:lpstr>
      <vt:lpstr>order of headings</vt:lpstr>
      <vt:lpstr>sample entry at classificationweb.net</vt:lpstr>
      <vt:lpstr>Slide 47</vt:lpstr>
      <vt:lpstr>http://openlib.org/home/krichel</vt:lpstr>
    </vt:vector>
  </TitlesOfParts>
  <Company>Long Island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tkrichel</cp:lastModifiedBy>
  <cp:revision>85</cp:revision>
  <dcterms:created xsi:type="dcterms:W3CDTF">2010-02-02T20:23:41Z</dcterms:created>
  <dcterms:modified xsi:type="dcterms:W3CDTF">2010-12-15T20:34:37Z</dcterms:modified>
</cp:coreProperties>
</file>