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0" r:id="rId1"/>
  </p:sldMasterIdLst>
  <p:notesMasterIdLst>
    <p:notesMasterId r:id="rId29"/>
  </p:notesMasterIdLst>
  <p:handoutMasterIdLst>
    <p:handoutMasterId r:id="rId30"/>
  </p:handoutMasterIdLst>
  <p:sldIdLst>
    <p:sldId id="312" r:id="rId2"/>
    <p:sldId id="372" r:id="rId3"/>
    <p:sldId id="373" r:id="rId4"/>
    <p:sldId id="391" r:id="rId5"/>
    <p:sldId id="374" r:id="rId6"/>
    <p:sldId id="375" r:id="rId7"/>
    <p:sldId id="376" r:id="rId8"/>
    <p:sldId id="377" r:id="rId9"/>
    <p:sldId id="378" r:id="rId10"/>
    <p:sldId id="395" r:id="rId11"/>
    <p:sldId id="392" r:id="rId12"/>
    <p:sldId id="394" r:id="rId13"/>
    <p:sldId id="396" r:id="rId14"/>
    <p:sldId id="398" r:id="rId15"/>
    <p:sldId id="399" r:id="rId16"/>
    <p:sldId id="400" r:id="rId17"/>
    <p:sldId id="381" r:id="rId18"/>
    <p:sldId id="382" r:id="rId19"/>
    <p:sldId id="383" r:id="rId20"/>
    <p:sldId id="384" r:id="rId21"/>
    <p:sldId id="385" r:id="rId22"/>
    <p:sldId id="386" r:id="rId23"/>
    <p:sldId id="387" r:id="rId24"/>
    <p:sldId id="388" r:id="rId25"/>
    <p:sldId id="389" r:id="rId26"/>
    <p:sldId id="390" r:id="rId27"/>
    <p:sldId id="371" r:id="rId28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78283" autoAdjust="0"/>
  </p:normalViewPr>
  <p:slideViewPr>
    <p:cSldViewPr>
      <p:cViewPr varScale="1">
        <p:scale>
          <a:sx n="54" d="100"/>
          <a:sy n="54" d="100"/>
        </p:scale>
        <p:origin x="-85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2352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AF7B01AA-E7BF-4222-8159-3B666F233E10}" type="datetimeFigureOut">
              <a:rPr lang="en-US"/>
              <a:pPr>
                <a:defRPr/>
              </a:pPr>
              <a:t>12/22/2010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9A3CEABC-0E4C-4D7E-9D92-F6BB61C099A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6C9C8FBB-60BF-4BCD-A131-351B3A797B7B}" type="datetimeFigureOut">
              <a:rPr lang="en-US"/>
              <a:pPr>
                <a:defRPr/>
              </a:pPr>
              <a:t>12/22/2010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3831CCD6-7340-4A74-83F5-60817E9E729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1" name="Rectangle 2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none" numCol="1" anchor="ctr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7523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none" numCol="1" anchor="ctr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63550"/>
            <a:ext cx="7770813" cy="143351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D4852B-0BFD-49C2-877F-44461409E21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854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7" name="Date Placeholder 2"/>
          <p:cNvSpPr>
            <a:spLocks noGrp="1"/>
          </p:cNvSpPr>
          <p:nvPr>
            <p:ph type="dt" idx="2"/>
          </p:nvPr>
        </p:nvSpPr>
        <p:spPr>
          <a:xfrm>
            <a:off x="685800" y="6248400"/>
            <a:ext cx="1903413" cy="45561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Footer Placeholder 3"/>
          <p:cNvSpPr>
            <a:spLocks noGrp="1"/>
          </p:cNvSpPr>
          <p:nvPr>
            <p:ph type="ftr" idx="3"/>
          </p:nvPr>
        </p:nvSpPr>
        <p:spPr>
          <a:xfrm>
            <a:off x="3124200" y="6248400"/>
            <a:ext cx="2894013" cy="45561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Slide Number Placeholder 4"/>
          <p:cNvSpPr>
            <a:spLocks noGrp="1"/>
          </p:cNvSpPr>
          <p:nvPr>
            <p:ph type="sldNum" idx="4"/>
          </p:nvPr>
        </p:nvSpPr>
        <p:spPr>
          <a:xfrm>
            <a:off x="6553200" y="6248400"/>
            <a:ext cx="1903413" cy="45561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DF630AC5-3924-4EC6-A10C-03F2406B386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51" r:id="rId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Rectangle 1"/>
          <p:cNvSpPr>
            <a:spLocks noGrp="1" noChangeArrowheads="1"/>
          </p:cNvSpPr>
          <p:nvPr>
            <p:ph type="title"/>
          </p:nvPr>
        </p:nvSpPr>
        <p:spPr>
          <a:xfrm>
            <a:off x="609600" y="1600200"/>
            <a:ext cx="7772400" cy="1828800"/>
          </a:xfrm>
        </p:spPr>
        <p:txBody>
          <a:bodyPr lIns="90000" tIns="46800" rIns="90000" bIns="46800" anchor="t"/>
          <a:lstStyle/>
          <a:p>
            <a:pPr eaLnBrk="1" hangingPunct="1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4000" smtClean="0">
                <a:latin typeface="Calibri" pitchFamily="34" charset="0"/>
              </a:rPr>
              <a:t>LIS512 lecture 12 </a:t>
            </a:r>
            <a:br>
              <a:rPr lang="en-GB" sz="4000" smtClean="0">
                <a:latin typeface="Calibri" pitchFamily="34" charset="0"/>
              </a:rPr>
            </a:br>
            <a:r>
              <a:rPr lang="en-US" sz="4000" smtClean="0">
                <a:latin typeface="Calibri" pitchFamily="34" charset="0"/>
              </a:rPr>
              <a:t>conclusions</a:t>
            </a:r>
            <a:endParaRPr lang="en-GB" sz="4000" smtClean="0">
              <a:latin typeface="Calibri" pitchFamily="34" charset="0"/>
            </a:endParaRPr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subTitle" idx="4294967295"/>
          </p:nvPr>
        </p:nvSpPr>
        <p:spPr>
          <a:xfrm>
            <a:off x="914400" y="4287838"/>
            <a:ext cx="6858000" cy="955675"/>
          </a:xfrm>
        </p:spPr>
        <p:txBody>
          <a:bodyPr anchor="ctr"/>
          <a:lstStyle/>
          <a:p>
            <a:pPr marL="457200" lvl="1" indent="0" algn="ctr" eaLnBrk="1" hangingPunct="1">
              <a:lnSpc>
                <a:spcPct val="90000"/>
              </a:lnSpc>
              <a:spcBef>
                <a:spcPts val="700"/>
              </a:spcBef>
              <a:buFont typeface="Arial" charset="0"/>
              <a:buNone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</a:pPr>
            <a:r>
              <a:rPr lang="en-GB" smtClean="0">
                <a:latin typeface="Calibri" pitchFamily="34" charset="0"/>
              </a:rPr>
              <a:t>Thomas Krichel</a:t>
            </a:r>
          </a:p>
          <a:p>
            <a:pPr marL="457200" lvl="1" indent="0" algn="ctr" eaLnBrk="1" hangingPunct="1">
              <a:lnSpc>
                <a:spcPct val="90000"/>
              </a:lnSpc>
              <a:spcBef>
                <a:spcPts val="700"/>
              </a:spcBef>
              <a:buFont typeface="Arial" charset="0"/>
              <a:buNone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</a:pPr>
            <a:r>
              <a:rPr lang="en-GB" smtClean="0">
                <a:latin typeface="Calibri" pitchFamily="34" charset="0"/>
              </a:rPr>
              <a:t>2010-12-22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0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0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30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3" grpId="0" autoUpdateAnimBg="0"/>
      <p:bldP spid="3074" grpId="0" build="p" autoUpdateAnimBg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4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dirty="0" smtClean="0">
                <a:latin typeface="Calibri" pitchFamily="34" charset="0"/>
              </a:rPr>
              <a:t>the big computer brain</a:t>
            </a:r>
            <a:endParaRPr lang="en-US" dirty="0" smtClean="0">
              <a:latin typeface="Calibri" pitchFamily="34" charset="0"/>
            </a:endParaRPr>
          </a:p>
        </p:txBody>
      </p:sp>
      <p:sp>
        <p:nvSpPr>
          <p:cNvPr id="115715" name="Rectangle 3"/>
          <p:cNvSpPr>
            <a:spLocks noGrp="1"/>
          </p:cNvSpPr>
          <p:nvPr>
            <p:ph type="body" idx="4294967295"/>
          </p:nvPr>
        </p:nvSpPr>
        <p:spPr>
          <a:xfrm>
            <a:off x="457200" y="1600200"/>
            <a:ext cx="8229600" cy="4876800"/>
          </a:xfrm>
        </p:spPr>
        <p:txBody>
          <a:bodyPr/>
          <a:lstStyle/>
          <a:p>
            <a:r>
              <a:rPr lang="en-US" dirty="0" smtClean="0">
                <a:latin typeface="Calibri" pitchFamily="34" charset="0"/>
              </a:rPr>
              <a:t>If a computer can just simply suck in all the information on the web, and build a search engine, then is there any need for any metadata?</a:t>
            </a:r>
          </a:p>
          <a:p>
            <a:r>
              <a:rPr lang="en-US" dirty="0" smtClean="0">
                <a:latin typeface="Calibri" pitchFamily="34" charset="0"/>
              </a:rPr>
              <a:t>Hmm, the information that is on the web is already structured in some form. </a:t>
            </a:r>
          </a:p>
          <a:p>
            <a:pPr lvl="1"/>
            <a:r>
              <a:rPr lang="en-US" dirty="0" smtClean="0">
                <a:latin typeface="Calibri" pitchFamily="34" charset="0"/>
              </a:rPr>
              <a:t>html headers</a:t>
            </a:r>
          </a:p>
          <a:p>
            <a:pPr lvl="1"/>
            <a:r>
              <a:rPr lang="en-US" dirty="0" smtClean="0">
                <a:latin typeface="Calibri" pitchFamily="34" charset="0"/>
              </a:rPr>
              <a:t>image file header</a:t>
            </a:r>
          </a:p>
          <a:p>
            <a:pPr lvl="1"/>
            <a:r>
              <a:rPr lang="en-US" dirty="0" smtClean="0">
                <a:latin typeface="Calibri" pitchFamily="34" charset="0"/>
              </a:rPr>
              <a:t>mp3 header</a:t>
            </a:r>
            <a:endParaRPr lang="en-US" dirty="0" smtClean="0">
              <a:latin typeface="Calibri" pitchFamily="34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4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dirty="0" smtClean="0">
                <a:latin typeface="Calibri" pitchFamily="34" charset="0"/>
              </a:rPr>
              <a:t>metadata not dead</a:t>
            </a:r>
            <a:endParaRPr lang="en-US" dirty="0" smtClean="0">
              <a:latin typeface="Calibri" pitchFamily="34" charset="0"/>
            </a:endParaRPr>
          </a:p>
        </p:txBody>
      </p:sp>
      <p:sp>
        <p:nvSpPr>
          <p:cNvPr id="115715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r>
              <a:rPr lang="en-US" dirty="0" smtClean="0">
                <a:latin typeface="Calibri" pitchFamily="34" charset="0"/>
              </a:rPr>
              <a:t>At it’s start Google bragged about it not using any metadata at all.</a:t>
            </a:r>
          </a:p>
          <a:p>
            <a:r>
              <a:rPr lang="en-US" dirty="0" smtClean="0">
                <a:latin typeface="Calibri" pitchFamily="34" charset="0"/>
              </a:rPr>
              <a:t>The words you would search would be on the pages.</a:t>
            </a:r>
          </a:p>
          <a:p>
            <a:r>
              <a:rPr lang="en-US" dirty="0" smtClean="0">
                <a:latin typeface="Calibri" pitchFamily="34" charset="0"/>
              </a:rPr>
              <a:t>Sometimes, however, words from the links to the page are used.</a:t>
            </a:r>
          </a:p>
          <a:p>
            <a:r>
              <a:rPr lang="en-US" dirty="0" smtClean="0">
                <a:latin typeface="Calibri" pitchFamily="34" charset="0"/>
              </a:rPr>
              <a:t>Sometimes, special components of a page are used. </a:t>
            </a:r>
            <a:endParaRPr lang="en-US" dirty="0" smtClean="0">
              <a:latin typeface="Calibri" pitchFamily="34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4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dirty="0" smtClean="0">
                <a:latin typeface="Calibri" pitchFamily="34" charset="0"/>
              </a:rPr>
              <a:t>metadata not dead</a:t>
            </a:r>
            <a:endParaRPr lang="en-US" dirty="0" smtClean="0">
              <a:latin typeface="Calibri" pitchFamily="34" charset="0"/>
            </a:endParaRPr>
          </a:p>
        </p:txBody>
      </p:sp>
      <p:sp>
        <p:nvSpPr>
          <p:cNvPr id="115715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r>
              <a:rPr lang="en-US" dirty="0" smtClean="0">
                <a:latin typeface="Calibri" pitchFamily="34" charset="0"/>
              </a:rPr>
              <a:t>Users use search engine generally to reach a certain site.</a:t>
            </a:r>
          </a:p>
          <a:p>
            <a:r>
              <a:rPr lang="en-US" dirty="0" smtClean="0">
                <a:latin typeface="Calibri" pitchFamily="34" charset="0"/>
              </a:rPr>
              <a:t>Once they are on the site, they like to follow links around the site rather than doing more searching (I think).</a:t>
            </a:r>
          </a:p>
          <a:p>
            <a:r>
              <a:rPr lang="en-US" dirty="0" smtClean="0">
                <a:latin typeface="Calibri" pitchFamily="34" charset="0"/>
              </a:rPr>
              <a:t>To organize a site, you need to have some form of organization of your material. </a:t>
            </a:r>
            <a:r>
              <a:rPr lang="en-US" dirty="0" smtClean="0">
                <a:latin typeface="Calibri" pitchFamily="34" charset="0"/>
              </a:rPr>
              <a:t> </a:t>
            </a:r>
            <a:endParaRPr lang="en-US" dirty="0" smtClean="0">
              <a:latin typeface="Calibri" pitchFamily="34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4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dirty="0" smtClean="0">
                <a:latin typeface="Calibri" pitchFamily="34" charset="0"/>
              </a:rPr>
              <a:t>digital preservation</a:t>
            </a:r>
            <a:endParaRPr lang="en-US" dirty="0" smtClean="0">
              <a:latin typeface="Calibri" pitchFamily="34" charset="0"/>
            </a:endParaRPr>
          </a:p>
        </p:txBody>
      </p:sp>
      <p:sp>
        <p:nvSpPr>
          <p:cNvPr id="115715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r>
              <a:rPr lang="en-US" dirty="0" smtClean="0">
                <a:latin typeface="Calibri" pitchFamily="34" charset="0"/>
              </a:rPr>
              <a:t>The big problem looming with digital information is how to preserve it. </a:t>
            </a:r>
          </a:p>
          <a:p>
            <a:r>
              <a:rPr lang="en-US" dirty="0" smtClean="0">
                <a:latin typeface="Calibri" pitchFamily="34" charset="0"/>
              </a:rPr>
              <a:t>Some information may not be worth preserving.</a:t>
            </a:r>
          </a:p>
          <a:p>
            <a:r>
              <a:rPr lang="en-US" dirty="0" smtClean="0">
                <a:latin typeface="Calibri" pitchFamily="34" charset="0"/>
              </a:rPr>
              <a:t>But any crap becomes valuable when it is old enough, or when there is a lot of it. </a:t>
            </a:r>
          </a:p>
          <a:p>
            <a:r>
              <a:rPr lang="en-US" dirty="0" smtClean="0">
                <a:latin typeface="Calibri" pitchFamily="34" charset="0"/>
              </a:rPr>
              <a:t>One thing for sure, it can not be done without organizing information. </a:t>
            </a:r>
            <a:endParaRPr lang="en-US" dirty="0" smtClean="0">
              <a:latin typeface="Calibri" pitchFamily="34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4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dirty="0" smtClean="0">
                <a:latin typeface="Calibri" pitchFamily="34" charset="0"/>
              </a:rPr>
              <a:t> back to cataloging</a:t>
            </a:r>
            <a:endParaRPr lang="en-US" dirty="0" smtClean="0">
              <a:latin typeface="Calibri" pitchFamily="34" charset="0"/>
            </a:endParaRPr>
          </a:p>
        </p:txBody>
      </p:sp>
      <p:sp>
        <p:nvSpPr>
          <p:cNvPr id="115715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r>
              <a:rPr lang="en-US" dirty="0" smtClean="0">
                <a:latin typeface="Calibri" pitchFamily="34" charset="0"/>
              </a:rPr>
              <a:t>It cataloged material receives so little attention, it is worth to spend a whole course on it?</a:t>
            </a:r>
          </a:p>
          <a:p>
            <a:r>
              <a:rPr lang="en-US" dirty="0" smtClean="0">
                <a:latin typeface="Calibri" pitchFamily="34" charset="0"/>
              </a:rPr>
              <a:t>Yes, physical libraries still need it. We don’t know however, how long they will be around. </a:t>
            </a:r>
          </a:p>
          <a:p>
            <a:r>
              <a:rPr lang="en-US" dirty="0" smtClean="0">
                <a:latin typeface="Calibri" pitchFamily="34" charset="0"/>
              </a:rPr>
              <a:t>On the other hand the catalogin</a:t>
            </a:r>
            <a:r>
              <a:rPr lang="en-US" dirty="0" smtClean="0">
                <a:latin typeface="Calibri" pitchFamily="34" charset="0"/>
              </a:rPr>
              <a:t>g rule bring in some thinking about structure information that can be of some use in other areas of information organization.</a:t>
            </a:r>
          </a:p>
          <a:p>
            <a:pPr>
              <a:buNone/>
            </a:pPr>
            <a:endParaRPr lang="en-US" dirty="0" smtClean="0">
              <a:latin typeface="Calibri" pitchFamily="34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4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dirty="0" smtClean="0">
                <a:latin typeface="Calibri" pitchFamily="34" charset="0"/>
              </a:rPr>
              <a:t> back to cataloging</a:t>
            </a:r>
            <a:endParaRPr lang="en-US" dirty="0" smtClean="0">
              <a:latin typeface="Calibri" pitchFamily="34" charset="0"/>
            </a:endParaRPr>
          </a:p>
        </p:txBody>
      </p:sp>
      <p:sp>
        <p:nvSpPr>
          <p:cNvPr id="115715" name="Rectangle 3"/>
          <p:cNvSpPr>
            <a:spLocks noGrp="1"/>
          </p:cNvSpPr>
          <p:nvPr>
            <p:ph type="body" idx="4294967295"/>
          </p:nvPr>
        </p:nvSpPr>
        <p:spPr>
          <a:xfrm>
            <a:off x="457200" y="1371600"/>
            <a:ext cx="8229600" cy="4953000"/>
          </a:xfrm>
        </p:spPr>
        <p:txBody>
          <a:bodyPr/>
          <a:lstStyle/>
          <a:p>
            <a:r>
              <a:rPr lang="en-US" dirty="0" smtClean="0">
                <a:latin typeface="Calibri" pitchFamily="34" charset="0"/>
              </a:rPr>
              <a:t>Other areas of information organization are less human organized.</a:t>
            </a:r>
          </a:p>
          <a:p>
            <a:r>
              <a:rPr lang="en-US" dirty="0" smtClean="0">
                <a:latin typeface="Calibri" pitchFamily="34" charset="0"/>
              </a:rPr>
              <a:t>A lot of them are </a:t>
            </a:r>
          </a:p>
          <a:p>
            <a:pPr lvl="1"/>
            <a:r>
              <a:rPr lang="en-US" dirty="0" smtClean="0">
                <a:latin typeface="Calibri" pitchFamily="34" charset="0"/>
              </a:rPr>
              <a:t>subject to research</a:t>
            </a:r>
          </a:p>
          <a:p>
            <a:pPr lvl="1"/>
            <a:r>
              <a:rPr lang="en-US" dirty="0" smtClean="0">
                <a:latin typeface="Calibri" pitchFamily="34" charset="0"/>
              </a:rPr>
              <a:t>owned </a:t>
            </a:r>
            <a:r>
              <a:rPr lang="en-US" smtClean="0">
                <a:latin typeface="Calibri" pitchFamily="34" charset="0"/>
              </a:rPr>
              <a:t>by companies </a:t>
            </a:r>
            <a:endParaRPr lang="en-US" dirty="0" smtClean="0">
              <a:latin typeface="Calibri" pitchFamily="34" charset="0"/>
            </a:endParaRPr>
          </a:p>
          <a:p>
            <a:r>
              <a:rPr lang="en-US" dirty="0" smtClean="0">
                <a:latin typeface="Calibri" pitchFamily="34" charset="0"/>
              </a:rPr>
              <a:t>Therefore I have no problems with spending so much time on cataloging.</a:t>
            </a:r>
          </a:p>
          <a:p>
            <a:r>
              <a:rPr lang="en-US" dirty="0" smtClean="0">
                <a:latin typeface="Calibri" pitchFamily="34" charset="0"/>
              </a:rPr>
              <a:t>But they way it is done is to relate cataloging rules closer to general principles. </a:t>
            </a:r>
          </a:p>
          <a:p>
            <a:pPr>
              <a:buNone/>
            </a:pPr>
            <a:endParaRPr lang="en-US" dirty="0" smtClean="0">
              <a:latin typeface="Calibri" pitchFamily="34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4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dirty="0" smtClean="0">
                <a:latin typeface="Calibri" pitchFamily="34" charset="0"/>
              </a:rPr>
              <a:t>the future</a:t>
            </a:r>
            <a:endParaRPr lang="en-US" dirty="0" smtClean="0">
              <a:latin typeface="Calibri" pitchFamily="34" charset="0"/>
            </a:endParaRPr>
          </a:p>
        </p:txBody>
      </p:sp>
      <p:sp>
        <p:nvSpPr>
          <p:cNvPr id="115715" name="Rectangle 3"/>
          <p:cNvSpPr>
            <a:spLocks noGrp="1"/>
          </p:cNvSpPr>
          <p:nvPr>
            <p:ph type="body" idx="4294967295"/>
          </p:nvPr>
        </p:nvSpPr>
        <p:spPr>
          <a:xfrm>
            <a:off x="457200" y="1371600"/>
            <a:ext cx="8229600" cy="4953000"/>
          </a:xfrm>
        </p:spPr>
        <p:txBody>
          <a:bodyPr/>
          <a:lstStyle/>
          <a:p>
            <a:r>
              <a:rPr lang="en-US" dirty="0" smtClean="0">
                <a:latin typeface="Calibri" pitchFamily="34" charset="0"/>
              </a:rPr>
              <a:t>Webmasters will have more and more control over what people can/will read.</a:t>
            </a:r>
          </a:p>
          <a:p>
            <a:r>
              <a:rPr lang="en-US" dirty="0" smtClean="0">
                <a:latin typeface="Calibri" pitchFamily="34" charset="0"/>
              </a:rPr>
              <a:t>Search engine builders will have more and more control over what people can find.</a:t>
            </a:r>
          </a:p>
          <a:p>
            <a:r>
              <a:rPr lang="en-US" dirty="0" smtClean="0">
                <a:latin typeface="Calibri" pitchFamily="34" charset="0"/>
              </a:rPr>
              <a:t>While we wil</a:t>
            </a:r>
            <a:r>
              <a:rPr lang="en-US" dirty="0" smtClean="0">
                <a:latin typeface="Calibri" pitchFamily="34" charset="0"/>
              </a:rPr>
              <a:t>l find it difficult to build search engines, we all can build web sites.</a:t>
            </a:r>
          </a:p>
          <a:p>
            <a:r>
              <a:rPr lang="en-US" dirty="0" smtClean="0">
                <a:latin typeface="Calibri" pitchFamily="34" charset="0"/>
              </a:rPr>
              <a:t>Learn web site architecture and see information organization in some other action. </a:t>
            </a:r>
            <a:endParaRPr lang="en-US" dirty="0" smtClean="0">
              <a:latin typeface="Calibri" pitchFamily="34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6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smtClean="0">
                <a:latin typeface="Calibri" pitchFamily="34" charset="0"/>
              </a:rPr>
              <a:t>web information retrieval</a:t>
            </a:r>
          </a:p>
        </p:txBody>
      </p:sp>
      <p:sp>
        <p:nvSpPr>
          <p:cNvPr id="118787" name="Rectangle 3"/>
          <p:cNvSpPr>
            <a:spLocks noGrp="1"/>
          </p:cNvSpPr>
          <p:nvPr>
            <p:ph type="body" idx="4294967295"/>
          </p:nvPr>
        </p:nvSpPr>
        <p:spPr>
          <a:xfrm>
            <a:off x="457200" y="1219200"/>
            <a:ext cx="8229600" cy="53340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mtClean="0">
                <a:latin typeface="Calibri" pitchFamily="34" charset="0"/>
              </a:rPr>
              <a:t>We can think of the web as a pile of documents called pages.</a:t>
            </a:r>
          </a:p>
          <a:p>
            <a:pPr>
              <a:lnSpc>
                <a:spcPct val="90000"/>
              </a:lnSpc>
            </a:pPr>
            <a:r>
              <a:rPr lang="en-US" smtClean="0">
                <a:latin typeface="Calibri" pitchFamily="34" charset="0"/>
              </a:rPr>
              <a:t>Some pages are hard to index</a:t>
            </a:r>
          </a:p>
          <a:p>
            <a:pPr lvl="1">
              <a:lnSpc>
                <a:spcPct val="90000"/>
              </a:lnSpc>
            </a:pPr>
            <a:r>
              <a:rPr lang="en-US" smtClean="0">
                <a:latin typeface="Calibri" pitchFamily="34" charset="0"/>
              </a:rPr>
              <a:t>PDF documents</a:t>
            </a:r>
          </a:p>
          <a:p>
            <a:pPr lvl="2">
              <a:lnSpc>
                <a:spcPct val="90000"/>
              </a:lnSpc>
            </a:pPr>
            <a:r>
              <a:rPr lang="en-US" smtClean="0">
                <a:latin typeface="Calibri" pitchFamily="34" charset="0"/>
              </a:rPr>
              <a:t>some index, some don’t </a:t>
            </a:r>
          </a:p>
          <a:p>
            <a:pPr lvl="1">
              <a:lnSpc>
                <a:spcPct val="90000"/>
              </a:lnSpc>
            </a:pPr>
            <a:r>
              <a:rPr lang="en-US" smtClean="0">
                <a:latin typeface="Calibri" pitchFamily="34" charset="0"/>
              </a:rPr>
              <a:t>Pictures</a:t>
            </a:r>
          </a:p>
          <a:p>
            <a:pPr lvl="1">
              <a:lnSpc>
                <a:spcPct val="90000"/>
              </a:lnSpc>
            </a:pPr>
            <a:r>
              <a:rPr lang="en-US" smtClean="0">
                <a:latin typeface="Calibri" pitchFamily="34" charset="0"/>
              </a:rPr>
              <a:t>Sound files </a:t>
            </a:r>
          </a:p>
          <a:p>
            <a:pPr>
              <a:lnSpc>
                <a:spcPct val="90000"/>
              </a:lnSpc>
            </a:pPr>
            <a:r>
              <a:rPr lang="en-US" smtClean="0">
                <a:latin typeface="Calibri" pitchFamily="34" charset="0"/>
              </a:rPr>
              <a:t>But a majority of pages are written in HTML</a:t>
            </a:r>
          </a:p>
          <a:p>
            <a:pPr lvl="1">
              <a:lnSpc>
                <a:spcPct val="90000"/>
              </a:lnSpc>
            </a:pPr>
            <a:r>
              <a:rPr lang="en-US" smtClean="0">
                <a:latin typeface="Calibri" pitchFamily="34" charset="0"/>
              </a:rPr>
              <a:t>easy to index</a:t>
            </a:r>
          </a:p>
          <a:p>
            <a:pPr lvl="1">
              <a:lnSpc>
                <a:spcPct val="90000"/>
              </a:lnSpc>
            </a:pPr>
            <a:r>
              <a:rPr lang="en-US" smtClean="0">
                <a:latin typeface="Calibri" pitchFamily="34" charset="0"/>
              </a:rPr>
              <a:t>have a loose structure</a:t>
            </a:r>
          </a:p>
          <a:p>
            <a:pPr>
              <a:lnSpc>
                <a:spcPct val="90000"/>
              </a:lnSpc>
            </a:pPr>
            <a:endParaRPr lang="en-US" smtClean="0">
              <a:latin typeface="Calibri" pitchFamily="34" charset="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sz="4000" smtClean="0">
                <a:latin typeface="Calibri" pitchFamily="34" charset="0"/>
              </a:rPr>
              <a:t>Google uses the structure of HTML</a:t>
            </a:r>
          </a:p>
        </p:txBody>
      </p:sp>
      <p:sp>
        <p:nvSpPr>
          <p:cNvPr id="119811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r>
              <a:rPr lang="en-US" smtClean="0">
                <a:latin typeface="Calibri" pitchFamily="34" charset="0"/>
              </a:rPr>
              <a:t>Google finds the title of the page, i.e. the  contents of the &lt;title&gt; element. </a:t>
            </a:r>
          </a:p>
          <a:p>
            <a:r>
              <a:rPr lang="en-US" smtClean="0">
                <a:latin typeface="Calibri" pitchFamily="34" charset="0"/>
              </a:rPr>
              <a:t>Google analysis headings and large font sizes and gives priority weight to terms found there.</a:t>
            </a:r>
          </a:p>
          <a:p>
            <a:r>
              <a:rPr lang="en-US" smtClean="0">
                <a:latin typeface="Calibri" pitchFamily="34" charset="0"/>
              </a:rPr>
              <a:t>Most importantly, Google uses the link structure of the web to find important pages.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4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smtClean="0">
                <a:latin typeface="Calibri" pitchFamily="34" charset="0"/>
              </a:rPr>
              <a:t>Google finds important pages</a:t>
            </a:r>
          </a:p>
        </p:txBody>
      </p:sp>
      <p:sp>
        <p:nvSpPr>
          <p:cNvPr id="120835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r>
              <a:rPr lang="en-US" smtClean="0">
                <a:latin typeface="Calibri" pitchFamily="34" charset="0"/>
              </a:rPr>
              <a:t>The idea is that the documents on the web have different degrees of </a:t>
            </a:r>
            <a:r>
              <a:rPr lang="en-US" i="1" smtClean="0">
                <a:latin typeface="Calibri" pitchFamily="34" charset="0"/>
              </a:rPr>
              <a:t>importance</a:t>
            </a:r>
            <a:r>
              <a:rPr lang="en-US" smtClean="0">
                <a:latin typeface="Calibri" pitchFamily="34" charset="0"/>
              </a:rPr>
              <a:t>.</a:t>
            </a:r>
          </a:p>
          <a:p>
            <a:r>
              <a:rPr lang="en-US" smtClean="0">
                <a:latin typeface="Calibri" pitchFamily="34" charset="0"/>
              </a:rPr>
              <a:t>Google will show the most important pages first.</a:t>
            </a:r>
          </a:p>
          <a:p>
            <a:r>
              <a:rPr lang="en-US" smtClean="0">
                <a:latin typeface="Calibri" pitchFamily="34" charset="0"/>
              </a:rPr>
              <a:t>The ideas is that more important pages are likely to be more relevant to any query than non-important pages.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smtClean="0">
                <a:latin typeface="Calibri" pitchFamily="34" charset="0"/>
              </a:rPr>
              <a:t>knowledge organization</a:t>
            </a:r>
          </a:p>
        </p:txBody>
      </p:sp>
      <p:sp>
        <p:nvSpPr>
          <p:cNvPr id="109571" name="Rectangle 3"/>
          <p:cNvSpPr>
            <a:spLocks noGrp="1"/>
          </p:cNvSpPr>
          <p:nvPr>
            <p:ph type="body" idx="4294967295"/>
          </p:nvPr>
        </p:nvSpPr>
        <p:spPr>
          <a:xfrm>
            <a:off x="457200" y="1295400"/>
            <a:ext cx="8229600" cy="4830763"/>
          </a:xfrm>
        </p:spPr>
        <p:txBody>
          <a:bodyPr/>
          <a:lstStyle/>
          <a:p>
            <a:r>
              <a:rPr lang="en-US" smtClean="0">
                <a:latin typeface="Calibri" pitchFamily="34" charset="0"/>
              </a:rPr>
              <a:t>As I have already said, the course is not about knowledge organization.</a:t>
            </a:r>
          </a:p>
          <a:p>
            <a:r>
              <a:rPr lang="en-US" smtClean="0">
                <a:latin typeface="Calibri" pitchFamily="34" charset="0"/>
              </a:rPr>
              <a:t>Instead it is about the organization of information. </a:t>
            </a:r>
          </a:p>
          <a:p>
            <a:r>
              <a:rPr lang="en-US" smtClean="0">
                <a:latin typeface="Calibri" pitchFamily="34" charset="0"/>
              </a:rPr>
              <a:t>In fact it is only about library cataloging.</a:t>
            </a:r>
          </a:p>
          <a:p>
            <a:r>
              <a:rPr lang="en-US" smtClean="0">
                <a:latin typeface="Calibri" pitchFamily="34" charset="0"/>
              </a:rPr>
              <a:t>Library cataloging represents a very tiny amount of organized information as used by people. It follows pre-web and even pre-computer standards. 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8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smtClean="0">
                <a:latin typeface="Calibri" pitchFamily="34" charset="0"/>
              </a:rPr>
              <a:t>Google's monkey</a:t>
            </a:r>
          </a:p>
        </p:txBody>
      </p:sp>
      <p:sp>
        <p:nvSpPr>
          <p:cNvPr id="121859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r>
              <a:rPr lang="en-US" smtClean="0">
                <a:latin typeface="Calibri" pitchFamily="34" charset="0"/>
              </a:rPr>
              <a:t>Imagine that the web has </a:t>
            </a:r>
            <a:r>
              <a:rPr lang="en-US" i="1" smtClean="0">
                <a:latin typeface="Calibri" pitchFamily="34" charset="0"/>
              </a:rPr>
              <a:t>P</a:t>
            </a:r>
            <a:r>
              <a:rPr lang="en-US" smtClean="0">
                <a:latin typeface="Calibri" pitchFamily="34" charset="0"/>
              </a:rPr>
              <a:t> pages. Each page has its own address (URL). </a:t>
            </a:r>
          </a:p>
          <a:p>
            <a:r>
              <a:rPr lang="en-US" smtClean="0">
                <a:latin typeface="Calibri" pitchFamily="34" charset="0"/>
              </a:rPr>
              <a:t>Imagine a monkey who sits at a terminal. He follows links at random, but on rare occasions he gets bored and types in an address of a random page out of those </a:t>
            </a:r>
            <a:r>
              <a:rPr lang="en-US" i="1" smtClean="0">
                <a:latin typeface="Calibri" pitchFamily="34" charset="0"/>
              </a:rPr>
              <a:t>P.</a:t>
            </a:r>
          </a:p>
          <a:p>
            <a:r>
              <a:rPr lang="en-US" smtClean="0">
                <a:latin typeface="Calibri" pitchFamily="34" charset="0"/>
              </a:rPr>
              <a:t>Will the monkey visit all pages with equal probability? 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smtClean="0">
                <a:latin typeface="Calibri" pitchFamily="34" charset="0"/>
              </a:rPr>
              <a:t>page rank</a:t>
            </a:r>
          </a:p>
        </p:txBody>
      </p:sp>
      <p:sp>
        <p:nvSpPr>
          <p:cNvPr id="122883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mtClean="0">
                <a:latin typeface="Calibri" pitchFamily="34" charset="0"/>
              </a:rPr>
              <a:t>Google page rank of a page</a:t>
            </a:r>
            <a:r>
              <a:rPr lang="en-US" i="1" smtClean="0">
                <a:latin typeface="Calibri" pitchFamily="34" charset="0"/>
              </a:rPr>
              <a:t> </a:t>
            </a:r>
            <a:r>
              <a:rPr lang="en-US" smtClean="0">
                <a:latin typeface="Calibri" pitchFamily="34" charset="0"/>
              </a:rPr>
              <a:t>is the probability that the Google's monkey will visit the page. </a:t>
            </a:r>
          </a:p>
          <a:p>
            <a:pPr lvl="1">
              <a:lnSpc>
                <a:spcPct val="90000"/>
              </a:lnSpc>
            </a:pPr>
            <a:r>
              <a:rPr lang="en-US" smtClean="0">
                <a:latin typeface="Calibri" pitchFamily="34" charset="0"/>
              </a:rPr>
              <a:t>The monkey will come frequently to pages that have a lot of links to them.</a:t>
            </a:r>
          </a:p>
          <a:p>
            <a:pPr lvl="1">
              <a:lnSpc>
                <a:spcPct val="90000"/>
              </a:lnSpc>
            </a:pPr>
            <a:r>
              <a:rPr lang="en-US" smtClean="0">
                <a:latin typeface="Calibri" pitchFamily="34" charset="0"/>
              </a:rPr>
              <a:t>Once he is there, he will likely go to a page that it linked by one of the pages that an important page links to.</a:t>
            </a:r>
          </a:p>
          <a:p>
            <a:pPr>
              <a:lnSpc>
                <a:spcPct val="90000"/>
              </a:lnSpc>
            </a:pPr>
            <a:r>
              <a:rPr lang="en-US" smtClean="0">
                <a:latin typeface="Calibri" pitchFamily="34" charset="0"/>
              </a:rPr>
              <a:t>The structure of all the links on the entire web reveals the importance of the page.  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6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smtClean="0">
                <a:latin typeface="Calibri" pitchFamily="34" charset="0"/>
              </a:rPr>
              <a:t>many page ranks</a:t>
            </a:r>
          </a:p>
        </p:txBody>
      </p:sp>
      <p:sp>
        <p:nvSpPr>
          <p:cNvPr id="123907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mtClean="0">
                <a:latin typeface="Calibri" pitchFamily="34" charset="0"/>
              </a:rPr>
              <a:t>There is an infinite number of ways to calculate the page rank depending on</a:t>
            </a:r>
          </a:p>
          <a:p>
            <a:pPr lvl="1">
              <a:lnSpc>
                <a:spcPct val="90000"/>
              </a:lnSpc>
            </a:pPr>
            <a:r>
              <a:rPr lang="en-US" smtClean="0">
                <a:latin typeface="Calibri" pitchFamily="34" charset="0"/>
              </a:rPr>
              <a:t>how likely the monkey gets bored.</a:t>
            </a:r>
          </a:p>
          <a:p>
            <a:pPr lvl="1">
              <a:lnSpc>
                <a:spcPct val="90000"/>
              </a:lnSpc>
            </a:pPr>
            <a:r>
              <a:rPr lang="en-US" smtClean="0">
                <a:latin typeface="Calibri" pitchFamily="34" charset="0"/>
              </a:rPr>
              <a:t>the probability of the monkey to visit each page. </a:t>
            </a:r>
          </a:p>
          <a:p>
            <a:pPr>
              <a:lnSpc>
                <a:spcPct val="90000"/>
              </a:lnSpc>
            </a:pPr>
            <a:r>
              <a:rPr lang="en-US" smtClean="0">
                <a:latin typeface="Calibri" pitchFamily="34" charset="0"/>
              </a:rPr>
              <a:t>Potentially, there is a page rank for each user of the web. Google tries to observe users and may be associating personal page ranks. </a:t>
            </a:r>
          </a:p>
          <a:p>
            <a:pPr>
              <a:lnSpc>
                <a:spcPct val="90000"/>
              </a:lnSpc>
              <a:buFont typeface="Arial" charset="0"/>
              <a:buNone/>
            </a:pPr>
            <a:endParaRPr lang="en-US" smtClean="0">
              <a:latin typeface="Calibri" pitchFamily="34" charset="0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930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smtClean="0">
                <a:latin typeface="Calibri" pitchFamily="34" charset="0"/>
              </a:rPr>
              <a:t>notation</a:t>
            </a:r>
          </a:p>
        </p:txBody>
      </p:sp>
      <p:sp>
        <p:nvSpPr>
          <p:cNvPr id="124931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r>
              <a:rPr lang="en-US" smtClean="0">
                <a:latin typeface="Calibri" pitchFamily="34" charset="0"/>
              </a:rPr>
              <a:t>Assume that a monkey gets bored with probability </a:t>
            </a:r>
            <a:r>
              <a:rPr lang="en-US" i="1" smtClean="0">
                <a:latin typeface="Calibri" pitchFamily="34" charset="0"/>
              </a:rPr>
              <a:t>d. </a:t>
            </a:r>
            <a:r>
              <a:rPr lang="en-US" smtClean="0">
                <a:latin typeface="Calibri" pitchFamily="34" charset="0"/>
              </a:rPr>
              <a:t>If bored, it will visit page </a:t>
            </a:r>
            <a:r>
              <a:rPr lang="en-US" i="1" smtClean="0">
                <a:latin typeface="Calibri" pitchFamily="34" charset="0"/>
              </a:rPr>
              <a:t>p</a:t>
            </a:r>
            <a:r>
              <a:rPr lang="en-US" smtClean="0">
                <a:latin typeface="Calibri" pitchFamily="34" charset="0"/>
              </a:rPr>
              <a:t> with probability </a:t>
            </a:r>
            <a:r>
              <a:rPr lang="el-GR" i="1" smtClean="0">
                <a:latin typeface="Calibri" pitchFamily="34" charset="0"/>
                <a:cs typeface="Arial" charset="0"/>
              </a:rPr>
              <a:t>π</a:t>
            </a:r>
            <a:r>
              <a:rPr lang="en-US" smtClean="0">
                <a:latin typeface="Calibri" pitchFamily="34" charset="0"/>
                <a:cs typeface="Arial" charset="0"/>
              </a:rPr>
              <a:t>_</a:t>
            </a:r>
            <a:r>
              <a:rPr lang="en-US" i="1" smtClean="0">
                <a:latin typeface="Calibri" pitchFamily="34" charset="0"/>
                <a:cs typeface="Arial" charset="0"/>
              </a:rPr>
              <a:t>p</a:t>
            </a:r>
            <a:r>
              <a:rPr lang="en-US" smtClean="0">
                <a:latin typeface="Calibri" pitchFamily="34" charset="0"/>
                <a:cs typeface="Arial" charset="0"/>
              </a:rPr>
              <a:t>.</a:t>
            </a:r>
          </a:p>
          <a:p>
            <a:r>
              <a:rPr lang="en-US" smtClean="0">
                <a:latin typeface="Calibri" pitchFamily="34" charset="0"/>
                <a:cs typeface="Arial" charset="0"/>
              </a:rPr>
              <a:t>For any page </a:t>
            </a:r>
            <a:r>
              <a:rPr lang="en-US" i="1" smtClean="0">
                <a:latin typeface="Calibri" pitchFamily="34" charset="0"/>
                <a:cs typeface="Arial" charset="0"/>
              </a:rPr>
              <a:t>p</a:t>
            </a:r>
            <a:r>
              <a:rPr lang="en-US" smtClean="0">
                <a:latin typeface="Calibri" pitchFamily="34" charset="0"/>
                <a:cs typeface="Arial" charset="0"/>
              </a:rPr>
              <a:t>, let </a:t>
            </a:r>
            <a:r>
              <a:rPr lang="en-US" i="1" smtClean="0">
                <a:latin typeface="Calibri" pitchFamily="34" charset="0"/>
                <a:cs typeface="Arial" charset="0"/>
              </a:rPr>
              <a:t>o_p</a:t>
            </a:r>
            <a:r>
              <a:rPr lang="en-US" smtClean="0">
                <a:latin typeface="Calibri" pitchFamily="34" charset="0"/>
                <a:cs typeface="Arial" charset="0"/>
              </a:rPr>
              <a:t> the number of outgoing links. </a:t>
            </a:r>
          </a:p>
          <a:p>
            <a:r>
              <a:rPr lang="en-US" smtClean="0">
                <a:latin typeface="Calibri" pitchFamily="34" charset="0"/>
                <a:cs typeface="Arial" charset="0"/>
              </a:rPr>
              <a:t>Let </a:t>
            </a:r>
            <a:r>
              <a:rPr lang="en-US" i="1" smtClean="0">
                <a:latin typeface="Calibri" pitchFamily="34" charset="0"/>
                <a:cs typeface="Arial" charset="0"/>
              </a:rPr>
              <a:t>l(p',p)</a:t>
            </a:r>
            <a:r>
              <a:rPr lang="en-US" smtClean="0">
                <a:latin typeface="Calibri" pitchFamily="34" charset="0"/>
                <a:cs typeface="Arial" charset="0"/>
              </a:rPr>
              <a:t> be the number of links from page </a:t>
            </a:r>
            <a:r>
              <a:rPr lang="en-US" i="1" smtClean="0">
                <a:latin typeface="Calibri" pitchFamily="34" charset="0"/>
                <a:cs typeface="Arial" charset="0"/>
              </a:rPr>
              <a:t>p'</a:t>
            </a:r>
            <a:r>
              <a:rPr lang="en-US" smtClean="0">
                <a:latin typeface="Calibri" pitchFamily="34" charset="0"/>
                <a:cs typeface="Arial" charset="0"/>
              </a:rPr>
              <a:t> to page </a:t>
            </a:r>
            <a:r>
              <a:rPr lang="en-US" i="1" smtClean="0">
                <a:latin typeface="Calibri" pitchFamily="34" charset="0"/>
                <a:cs typeface="Arial" charset="0"/>
              </a:rPr>
              <a:t>p</a:t>
            </a:r>
            <a:r>
              <a:rPr lang="en-US" smtClean="0">
                <a:latin typeface="Calibri" pitchFamily="34" charset="0"/>
                <a:cs typeface="Arial" charset="0"/>
              </a:rPr>
              <a:t>. </a:t>
            </a:r>
            <a:endParaRPr lang="el-GR" i="1" smtClean="0">
              <a:latin typeface="Calibri" pitchFamily="34" charset="0"/>
              <a:cs typeface="Arial" charset="0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smtClean="0">
                <a:latin typeface="Calibri" pitchFamily="34" charset="0"/>
              </a:rPr>
              <a:t>page rank formula</a:t>
            </a:r>
          </a:p>
        </p:txBody>
      </p:sp>
      <p:sp>
        <p:nvSpPr>
          <p:cNvPr id="125955" name="Rectangle 3"/>
          <p:cNvSpPr>
            <a:spLocks noGrp="1"/>
          </p:cNvSpPr>
          <p:nvPr>
            <p:ph type="body" idx="4294967295"/>
          </p:nvPr>
        </p:nvSpPr>
        <p:spPr>
          <a:xfrm>
            <a:off x="457200" y="1600200"/>
            <a:ext cx="8229600" cy="4800600"/>
          </a:xfrm>
        </p:spPr>
        <p:txBody>
          <a:bodyPr/>
          <a:lstStyle/>
          <a:p>
            <a:r>
              <a:rPr lang="en-US" smtClean="0">
                <a:latin typeface="Calibri" pitchFamily="34" charset="0"/>
              </a:rPr>
              <a:t>The page rank for a page </a:t>
            </a:r>
            <a:r>
              <a:rPr lang="en-US" i="1" smtClean="0">
                <a:latin typeface="Calibri" pitchFamily="34" charset="0"/>
              </a:rPr>
              <a:t>p </a:t>
            </a:r>
            <a:r>
              <a:rPr lang="en-US" smtClean="0">
                <a:latin typeface="Calibri" pitchFamily="34" charset="0"/>
              </a:rPr>
              <a:t>is</a:t>
            </a:r>
          </a:p>
          <a:p>
            <a:pPr>
              <a:buFont typeface="Arial" charset="0"/>
              <a:buNone/>
            </a:pPr>
            <a:r>
              <a:rPr lang="en-US" smtClean="0">
                <a:latin typeface="Calibri" pitchFamily="34" charset="0"/>
              </a:rPr>
              <a:t>   </a:t>
            </a:r>
            <a:r>
              <a:rPr lang="en-US" i="1" smtClean="0">
                <a:latin typeface="Calibri" pitchFamily="34" charset="0"/>
              </a:rPr>
              <a:t>r_p = </a:t>
            </a:r>
            <a:r>
              <a:rPr lang="el-GR" i="1" smtClean="0">
                <a:latin typeface="Calibri" pitchFamily="34" charset="0"/>
                <a:cs typeface="Arial" charset="0"/>
              </a:rPr>
              <a:t>π</a:t>
            </a:r>
            <a:r>
              <a:rPr lang="en-US" i="1" smtClean="0">
                <a:latin typeface="Calibri" pitchFamily="34" charset="0"/>
                <a:cs typeface="Arial" charset="0"/>
              </a:rPr>
              <a:t>_p </a:t>
            </a:r>
            <a:r>
              <a:rPr lang="en-US" i="1" smtClean="0">
                <a:latin typeface="Calibri" pitchFamily="34" charset="0"/>
              </a:rPr>
              <a:t>d + (1-d) </a:t>
            </a:r>
            <a:r>
              <a:rPr lang="en-US" i="1" smtClean="0">
                <a:latin typeface="Calibri" pitchFamily="34" charset="0"/>
                <a:cs typeface="Arial" charset="0"/>
              </a:rPr>
              <a:t>∑ l(p',p) r_p' / o_p'</a:t>
            </a:r>
          </a:p>
          <a:p>
            <a:r>
              <a:rPr lang="en-US" smtClean="0">
                <a:latin typeface="Calibri" pitchFamily="34" charset="0"/>
                <a:cs typeface="Arial" charset="0"/>
              </a:rPr>
              <a:t>In words, it is likelihood that, if bored the money goes to the page </a:t>
            </a:r>
            <a:r>
              <a:rPr lang="en-US" i="1" smtClean="0">
                <a:latin typeface="Calibri" pitchFamily="34" charset="0"/>
                <a:cs typeface="Arial" charset="0"/>
              </a:rPr>
              <a:t>p</a:t>
            </a:r>
            <a:r>
              <a:rPr lang="en-US" smtClean="0">
                <a:latin typeface="Calibri" pitchFamily="34" charset="0"/>
                <a:cs typeface="Arial" charset="0"/>
              </a:rPr>
              <a:t> plus the likelihood that he gets there from another page </a:t>
            </a:r>
            <a:r>
              <a:rPr lang="en-US" i="1" smtClean="0">
                <a:latin typeface="Calibri" pitchFamily="34" charset="0"/>
                <a:cs typeface="Arial" charset="0"/>
              </a:rPr>
              <a:t>p'</a:t>
            </a:r>
            <a:r>
              <a:rPr lang="en-US" smtClean="0">
                <a:latin typeface="Calibri" pitchFamily="34" charset="0"/>
                <a:cs typeface="Arial" charset="0"/>
              </a:rPr>
              <a:t>. The likelihood getting there from </a:t>
            </a:r>
            <a:r>
              <a:rPr lang="en-US" i="1" smtClean="0">
                <a:latin typeface="Calibri" pitchFamily="34" charset="0"/>
                <a:cs typeface="Arial" charset="0"/>
              </a:rPr>
              <a:t>p'</a:t>
            </a:r>
            <a:r>
              <a:rPr lang="en-US" smtClean="0">
                <a:latin typeface="Calibri" pitchFamily="34" charset="0"/>
                <a:cs typeface="Arial" charset="0"/>
              </a:rPr>
              <a:t> is the likelihood of being there, times the number of links between </a:t>
            </a:r>
            <a:r>
              <a:rPr lang="en-US" i="1" smtClean="0">
                <a:latin typeface="Calibri" pitchFamily="34" charset="0"/>
                <a:cs typeface="Arial" charset="0"/>
              </a:rPr>
              <a:t>p' </a:t>
            </a:r>
            <a:r>
              <a:rPr lang="en-US" smtClean="0">
                <a:latin typeface="Calibri" pitchFamily="34" charset="0"/>
                <a:cs typeface="Arial" charset="0"/>
              </a:rPr>
              <a:t>and </a:t>
            </a:r>
            <a:r>
              <a:rPr lang="en-US" i="1" smtClean="0">
                <a:latin typeface="Calibri" pitchFamily="34" charset="0"/>
                <a:cs typeface="Arial" charset="0"/>
              </a:rPr>
              <a:t>p</a:t>
            </a:r>
            <a:r>
              <a:rPr lang="en-US" smtClean="0">
                <a:latin typeface="Calibri" pitchFamily="34" charset="0"/>
                <a:cs typeface="Arial" charset="0"/>
              </a:rPr>
              <a:t>, divided by the number of outgoing links on </a:t>
            </a:r>
            <a:r>
              <a:rPr lang="en-US" i="1" smtClean="0">
                <a:latin typeface="Calibri" pitchFamily="34" charset="0"/>
                <a:cs typeface="Arial" charset="0"/>
              </a:rPr>
              <a:t>p'.</a:t>
            </a:r>
            <a:endParaRPr lang="en-US" smtClean="0">
              <a:latin typeface="Calibri" pitchFamily="34" charset="0"/>
              <a:cs typeface="Arial" charset="0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78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smtClean="0">
                <a:latin typeface="Calibri" pitchFamily="34" charset="0"/>
              </a:rPr>
              <a:t>example</a:t>
            </a:r>
          </a:p>
        </p:txBody>
      </p:sp>
      <p:sp>
        <p:nvSpPr>
          <p:cNvPr id="126979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r>
              <a:rPr lang="en-US" smtClean="0">
                <a:latin typeface="Calibri" pitchFamily="34" charset="0"/>
              </a:rPr>
              <a:t>Let there be a web of four pages A B C D</a:t>
            </a:r>
          </a:p>
          <a:p>
            <a:r>
              <a:rPr lang="en-US" smtClean="0">
                <a:latin typeface="Calibri" pitchFamily="34" charset="0"/>
              </a:rPr>
              <a:t>A links to B.</a:t>
            </a:r>
          </a:p>
          <a:p>
            <a:r>
              <a:rPr lang="en-US" smtClean="0">
                <a:latin typeface="Calibri" pitchFamily="34" charset="0"/>
              </a:rPr>
              <a:t>B links to C. </a:t>
            </a:r>
          </a:p>
          <a:p>
            <a:r>
              <a:rPr lang="en-US" smtClean="0">
                <a:latin typeface="Calibri" pitchFamily="34" charset="0"/>
              </a:rPr>
              <a:t>C links to A and D.</a:t>
            </a:r>
          </a:p>
          <a:p>
            <a:r>
              <a:rPr lang="en-US" smtClean="0">
                <a:latin typeface="Calibri" pitchFamily="34" charset="0"/>
              </a:rPr>
              <a:t>D links to A.</a:t>
            </a:r>
          </a:p>
          <a:p>
            <a:r>
              <a:rPr lang="en-US" smtClean="0">
                <a:latin typeface="Calibri" pitchFamily="34" charset="0"/>
              </a:rPr>
              <a:t>Let the probability to get bored be ¼ and there be a ¼ chance to move to any page when bored.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2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smtClean="0">
                <a:latin typeface="Calibri" pitchFamily="34" charset="0"/>
              </a:rPr>
              <a:t>page ranks</a:t>
            </a:r>
          </a:p>
        </p:txBody>
      </p:sp>
      <p:sp>
        <p:nvSpPr>
          <p:cNvPr id="128003" name="Rectangle 3"/>
          <p:cNvSpPr>
            <a:spLocks noGrp="1"/>
          </p:cNvSpPr>
          <p:nvPr>
            <p:ph type="body" idx="4294967295"/>
          </p:nvPr>
        </p:nvSpPr>
        <p:spPr>
          <a:xfrm>
            <a:off x="457200" y="1600200"/>
            <a:ext cx="8153400" cy="49530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mtClean="0">
                <a:latin typeface="Calibri" pitchFamily="34" charset="0"/>
              </a:rPr>
              <a:t>The following system calculates the ranks</a:t>
            </a:r>
          </a:p>
          <a:p>
            <a:pPr>
              <a:lnSpc>
                <a:spcPct val="90000"/>
              </a:lnSpc>
              <a:buFont typeface="Arial" charset="0"/>
              <a:buNone/>
            </a:pPr>
            <a:r>
              <a:rPr lang="en-US" i="1" smtClean="0">
                <a:latin typeface="Calibri" pitchFamily="34" charset="0"/>
              </a:rPr>
              <a:t>   r_A </a:t>
            </a:r>
            <a:r>
              <a:rPr lang="en-US" smtClean="0">
                <a:latin typeface="Calibri" pitchFamily="34" charset="0"/>
              </a:rPr>
              <a:t>= ¼ ¼ + ¾ (</a:t>
            </a:r>
            <a:r>
              <a:rPr lang="en-US" i="1" smtClean="0">
                <a:latin typeface="Calibri" pitchFamily="34" charset="0"/>
              </a:rPr>
              <a:t>r_C </a:t>
            </a:r>
            <a:r>
              <a:rPr lang="en-US" smtClean="0">
                <a:latin typeface="Calibri" pitchFamily="34" charset="0"/>
              </a:rPr>
              <a:t>/ 2 + </a:t>
            </a:r>
            <a:r>
              <a:rPr lang="en-US" i="1" smtClean="0">
                <a:latin typeface="Calibri" pitchFamily="34" charset="0"/>
              </a:rPr>
              <a:t>r_D</a:t>
            </a:r>
            <a:r>
              <a:rPr lang="en-US" smtClean="0">
                <a:latin typeface="Calibri" pitchFamily="34" charset="0"/>
              </a:rPr>
              <a:t>)</a:t>
            </a:r>
          </a:p>
          <a:p>
            <a:pPr>
              <a:lnSpc>
                <a:spcPct val="90000"/>
              </a:lnSpc>
              <a:buFont typeface="Arial" charset="0"/>
              <a:buNone/>
            </a:pPr>
            <a:r>
              <a:rPr lang="en-US" i="1" smtClean="0">
                <a:latin typeface="Calibri" pitchFamily="34" charset="0"/>
              </a:rPr>
              <a:t>   r_B </a:t>
            </a:r>
            <a:r>
              <a:rPr lang="en-US" smtClean="0">
                <a:latin typeface="Calibri" pitchFamily="34" charset="0"/>
              </a:rPr>
              <a:t>= ¼ ¼ + ¾ </a:t>
            </a:r>
            <a:r>
              <a:rPr lang="en-US" i="1" smtClean="0">
                <a:latin typeface="Calibri" pitchFamily="34" charset="0"/>
              </a:rPr>
              <a:t>r_A</a:t>
            </a:r>
            <a:r>
              <a:rPr lang="en-US" smtClean="0">
                <a:latin typeface="Calibri" pitchFamily="34" charset="0"/>
              </a:rPr>
              <a:t> </a:t>
            </a:r>
          </a:p>
          <a:p>
            <a:pPr>
              <a:lnSpc>
                <a:spcPct val="90000"/>
              </a:lnSpc>
              <a:buFont typeface="Arial" charset="0"/>
              <a:buNone/>
            </a:pPr>
            <a:r>
              <a:rPr lang="en-US" i="1" smtClean="0">
                <a:latin typeface="Calibri" pitchFamily="34" charset="0"/>
              </a:rPr>
              <a:t>   r_C </a:t>
            </a:r>
            <a:r>
              <a:rPr lang="en-US" smtClean="0">
                <a:latin typeface="Calibri" pitchFamily="34" charset="0"/>
              </a:rPr>
              <a:t>= ¼ ¼ + ¾ </a:t>
            </a:r>
            <a:r>
              <a:rPr lang="en-US" i="1" smtClean="0">
                <a:latin typeface="Calibri" pitchFamily="34" charset="0"/>
              </a:rPr>
              <a:t>r_B </a:t>
            </a:r>
          </a:p>
          <a:p>
            <a:pPr>
              <a:lnSpc>
                <a:spcPct val="90000"/>
              </a:lnSpc>
              <a:buFont typeface="Arial" charset="0"/>
              <a:buNone/>
            </a:pPr>
            <a:r>
              <a:rPr lang="en-US" i="1" smtClean="0">
                <a:latin typeface="Calibri" pitchFamily="34" charset="0"/>
              </a:rPr>
              <a:t>   r_D </a:t>
            </a:r>
            <a:r>
              <a:rPr lang="en-US" smtClean="0">
                <a:latin typeface="Calibri" pitchFamily="34" charset="0"/>
              </a:rPr>
              <a:t>= ¼ ¼ + ¾ </a:t>
            </a:r>
            <a:r>
              <a:rPr lang="en-US" i="1" smtClean="0">
                <a:latin typeface="Calibri" pitchFamily="34" charset="0"/>
              </a:rPr>
              <a:t>r_C </a:t>
            </a:r>
            <a:r>
              <a:rPr lang="en-US" smtClean="0">
                <a:latin typeface="Calibri" pitchFamily="34" charset="0"/>
              </a:rPr>
              <a:t>/ 2</a:t>
            </a:r>
          </a:p>
          <a:p>
            <a:pPr>
              <a:lnSpc>
                <a:spcPct val="90000"/>
              </a:lnSpc>
            </a:pPr>
            <a:r>
              <a:rPr lang="en-US" smtClean="0">
                <a:latin typeface="Calibri" pitchFamily="34" charset="0"/>
              </a:rPr>
              <a:t>Since this is fairly complicated, Google uses an iterative approximation</a:t>
            </a:r>
            <a:r>
              <a:rPr lang="en-US" i="1" smtClean="0">
                <a:latin typeface="Calibri" pitchFamily="34" charset="0"/>
              </a:rPr>
              <a:t> </a:t>
            </a:r>
            <a:r>
              <a:rPr lang="en-US" smtClean="0">
                <a:latin typeface="Calibri" pitchFamily="34" charset="0"/>
              </a:rPr>
              <a:t>to calculate the rank.</a:t>
            </a:r>
          </a:p>
          <a:p>
            <a:pPr>
              <a:lnSpc>
                <a:spcPct val="90000"/>
              </a:lnSpc>
            </a:pPr>
            <a:r>
              <a:rPr lang="en-US" smtClean="0">
                <a:latin typeface="Calibri" pitchFamily="34" charset="0"/>
              </a:rPr>
              <a:t>Note that the sum of all ranks is 1. 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461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130425"/>
            <a:ext cx="7772400" cy="1470025"/>
          </a:xfrm>
        </p:spPr>
        <p:txBody>
          <a:bodyPr lIns="90000" tIns="46800" rIns="90000" bIns="46800"/>
          <a:lstStyle/>
          <a:p>
            <a:pPr eaLnBrk="1" hangingPunct="1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mtClean="0">
                <a:latin typeface="Calibri" pitchFamily="34" charset="0"/>
              </a:rPr>
              <a:t>http://openlib.org/home/krichel</a:t>
            </a:r>
          </a:p>
        </p:txBody>
      </p:sp>
      <p:sp>
        <p:nvSpPr>
          <p:cNvPr id="324611" name="Rectangle 3"/>
          <p:cNvSpPr>
            <a:spLocks noGrp="1" noChangeArrowheads="1"/>
          </p:cNvSpPr>
          <p:nvPr>
            <p:ph type="subTitle" idx="4294967295"/>
          </p:nvPr>
        </p:nvSpPr>
        <p:spPr>
          <a:xfrm>
            <a:off x="327025" y="3886200"/>
            <a:ext cx="8240713" cy="1752600"/>
          </a:xfrm>
        </p:spPr>
        <p:txBody>
          <a:bodyPr lIns="90000" tIns="46800" rIns="90000" bIns="46800"/>
          <a:lstStyle/>
          <a:p>
            <a:pPr marL="457200" lvl="1" indent="0" algn="ctr" eaLnBrk="1" hangingPunct="1">
              <a:spcBef>
                <a:spcPts val="700"/>
              </a:spcBef>
              <a:buFont typeface="Arial" charset="0"/>
              <a:buNone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</a:pPr>
            <a:r>
              <a:rPr lang="en-GB" smtClean="0">
                <a:latin typeface="Calibri" pitchFamily="34" charset="0"/>
              </a:rPr>
              <a:t>Thank you for your attention!</a:t>
            </a:r>
          </a:p>
          <a:p>
            <a:pPr marL="457200" lvl="1" indent="0" algn="ctr" eaLnBrk="1" hangingPunct="1">
              <a:spcBef>
                <a:spcPts val="700"/>
              </a:spcBef>
              <a:buFont typeface="Arial" charset="0"/>
              <a:buNone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</a:pPr>
            <a:endParaRPr lang="en-GB" smtClean="0">
              <a:latin typeface="Calibri" pitchFamily="34" charset="0"/>
            </a:endParaRPr>
          </a:p>
          <a:p>
            <a:pPr marL="457200" lvl="1" indent="0" algn="ctr" eaLnBrk="1" hangingPunct="1">
              <a:spcBef>
                <a:spcPts val="700"/>
              </a:spcBef>
              <a:buFont typeface="Arial" charset="0"/>
              <a:buNone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</a:pPr>
            <a:r>
              <a:rPr lang="en-GB" smtClean="0">
                <a:latin typeface="Calibri" pitchFamily="34" charset="0"/>
              </a:rPr>
              <a:t>Please switch off machines b4 leaving!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46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246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46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246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46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3246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4610" grpId="0" autoUpdateAnimBg="0"/>
      <p:bldP spid="324611" grpId="0" build="p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smtClean="0">
                <a:latin typeface="Calibri" pitchFamily="34" charset="0"/>
              </a:rPr>
              <a:t>information retrieval</a:t>
            </a:r>
          </a:p>
        </p:txBody>
      </p:sp>
      <p:sp>
        <p:nvSpPr>
          <p:cNvPr id="110595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r>
              <a:rPr lang="en-US" dirty="0" smtClean="0">
                <a:latin typeface="Calibri" pitchFamily="34" charset="0"/>
              </a:rPr>
              <a:t>is generally about the getting to information that it is in some type of system.</a:t>
            </a:r>
          </a:p>
          <a:p>
            <a:r>
              <a:rPr lang="en-US" dirty="0" smtClean="0">
                <a:latin typeface="Calibri" pitchFamily="34" charset="0"/>
              </a:rPr>
              <a:t>Usually this is a computer system.</a:t>
            </a:r>
          </a:p>
          <a:p>
            <a:r>
              <a:rPr lang="en-US" dirty="0" smtClean="0">
                <a:latin typeface="Calibri" pitchFamily="34" charset="0"/>
              </a:rPr>
              <a:t>Most of the time it’s about what algorithms the system needs to </a:t>
            </a:r>
            <a:r>
              <a:rPr lang="en-US" dirty="0" smtClean="0">
                <a:latin typeface="Calibri" pitchFamily="34" charset="0"/>
              </a:rPr>
              <a:t>implement.  </a:t>
            </a:r>
            <a:endParaRPr lang="en-US" dirty="0" smtClean="0">
              <a:latin typeface="Calibri" pitchFamily="34" charset="0"/>
            </a:endParaRPr>
          </a:p>
          <a:p>
            <a:r>
              <a:rPr lang="en-US" dirty="0" smtClean="0">
                <a:latin typeface="Calibri" pitchFamily="34" charset="0"/>
              </a:rPr>
              <a:t>Recently information retrieval has become a huge because of search engines.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dirty="0" smtClean="0">
                <a:latin typeface="Calibri" pitchFamily="34" charset="0"/>
              </a:rPr>
              <a:t>information </a:t>
            </a:r>
            <a:r>
              <a:rPr lang="en-US" dirty="0" smtClean="0">
                <a:latin typeface="Calibri" pitchFamily="34" charset="0"/>
              </a:rPr>
              <a:t>retrieval first</a:t>
            </a:r>
            <a:endParaRPr lang="en-US" dirty="0" smtClean="0">
              <a:latin typeface="Calibri" pitchFamily="34" charset="0"/>
            </a:endParaRPr>
          </a:p>
        </p:txBody>
      </p:sp>
      <p:sp>
        <p:nvSpPr>
          <p:cNvPr id="110595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r>
              <a:rPr lang="en-US" dirty="0" smtClean="0">
                <a:latin typeface="Calibri" pitchFamily="34" charset="0"/>
              </a:rPr>
              <a:t>One may argue that one has to understand information retrieval first. </a:t>
            </a:r>
          </a:p>
          <a:p>
            <a:r>
              <a:rPr lang="en-US" dirty="0" smtClean="0">
                <a:latin typeface="Calibri" pitchFamily="34" charset="0"/>
              </a:rPr>
              <a:t>Information retrieval in the sense that you have to understand how people use information. </a:t>
            </a:r>
          </a:p>
          <a:p>
            <a:r>
              <a:rPr lang="en-US" dirty="0" smtClean="0">
                <a:latin typeface="Calibri" pitchFamily="34" charset="0"/>
              </a:rPr>
              <a:t>Then one designs a system that helps people with the way they search. </a:t>
            </a:r>
            <a:endParaRPr lang="en-US" dirty="0" smtClean="0">
              <a:latin typeface="Calibri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smtClean="0">
                <a:latin typeface="Calibri" pitchFamily="34" charset="0"/>
              </a:rPr>
              <a:t>search engines</a:t>
            </a:r>
          </a:p>
        </p:txBody>
      </p:sp>
      <p:sp>
        <p:nvSpPr>
          <p:cNvPr id="111619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r>
              <a:rPr lang="en-US" smtClean="0">
                <a:latin typeface="Calibri" pitchFamily="34" charset="0"/>
              </a:rPr>
              <a:t>Search engines such as Google have become the way most people seek information.</a:t>
            </a:r>
          </a:p>
          <a:p>
            <a:r>
              <a:rPr lang="en-US" smtClean="0">
                <a:latin typeface="Calibri" pitchFamily="34" charset="0"/>
              </a:rPr>
              <a:t>Information found in search engines comes mostly from the open web. </a:t>
            </a:r>
          </a:p>
          <a:p>
            <a:r>
              <a:rPr lang="en-US" smtClean="0">
                <a:latin typeface="Calibri" pitchFamily="34" charset="0"/>
              </a:rPr>
              <a:t>That means from web pages that can be reached by browsing the web using links.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smtClean="0">
                <a:latin typeface="Calibri" pitchFamily="34" charset="0"/>
              </a:rPr>
              <a:t>deep web</a:t>
            </a:r>
          </a:p>
        </p:txBody>
      </p:sp>
      <p:sp>
        <p:nvSpPr>
          <p:cNvPr id="112643" name="Rectangle 3"/>
          <p:cNvSpPr>
            <a:spLocks noGrp="1"/>
          </p:cNvSpPr>
          <p:nvPr>
            <p:ph type="body" idx="4294967295"/>
          </p:nvPr>
        </p:nvSpPr>
        <p:spPr>
          <a:xfrm>
            <a:off x="457200" y="1600200"/>
            <a:ext cx="8229600" cy="4876800"/>
          </a:xfrm>
        </p:spPr>
        <p:txBody>
          <a:bodyPr/>
          <a:lstStyle/>
          <a:p>
            <a:r>
              <a:rPr lang="en-US" smtClean="0">
                <a:latin typeface="Calibri" pitchFamily="34" charset="0"/>
              </a:rPr>
              <a:t>Library catalogs are mainly part of what is referred to as the “deep web”. </a:t>
            </a:r>
          </a:p>
          <a:p>
            <a:r>
              <a:rPr lang="en-US" smtClean="0">
                <a:latin typeface="Calibri" pitchFamily="34" charset="0"/>
              </a:rPr>
              <a:t>This is information on the web that is not available through browsing. </a:t>
            </a:r>
          </a:p>
          <a:p>
            <a:r>
              <a:rPr lang="en-US" smtClean="0">
                <a:latin typeface="Calibri" pitchFamily="34" charset="0"/>
              </a:rPr>
              <a:t>The information we have in our catalog is part of it, although it really would not have to, we could also publish it in a non-deep web form.</a:t>
            </a:r>
          </a:p>
          <a:p>
            <a:r>
              <a:rPr lang="en-US" smtClean="0">
                <a:latin typeface="Calibri" pitchFamily="34" charset="0"/>
              </a:rPr>
              <a:t>I don’t know why this has not been done for koha.  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smtClean="0">
                <a:latin typeface="Calibri" pitchFamily="34" charset="0"/>
              </a:rPr>
              <a:t>modern information organization</a:t>
            </a:r>
          </a:p>
        </p:txBody>
      </p:sp>
      <p:sp>
        <p:nvSpPr>
          <p:cNvPr id="113667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r>
              <a:rPr lang="en-US" smtClean="0">
                <a:latin typeface="Calibri" pitchFamily="34" charset="0"/>
              </a:rPr>
              <a:t>Since people use web search engine find information, people running search engines de facto control access to information.</a:t>
            </a:r>
          </a:p>
          <a:p>
            <a:r>
              <a:rPr lang="en-US" smtClean="0">
                <a:latin typeface="Calibri" pitchFamily="34" charset="0"/>
              </a:rPr>
              <a:t>But the search engine (usually) can only show what has been put on the web sites.</a:t>
            </a:r>
          </a:p>
          <a:p>
            <a:r>
              <a:rPr lang="en-US" smtClean="0">
                <a:latin typeface="Calibri" pitchFamily="34" charset="0"/>
              </a:rPr>
              <a:t>Thus webmasters have a crucial role to play.</a:t>
            </a:r>
          </a:p>
          <a:p>
            <a:pPr>
              <a:buFont typeface="Arial" charset="0"/>
              <a:buNone/>
            </a:pPr>
            <a:endParaRPr lang="en-US" smtClean="0">
              <a:latin typeface="Calibri" pitchFamily="34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smtClean="0">
                <a:latin typeface="Calibri" pitchFamily="34" charset="0"/>
              </a:rPr>
              <a:t>how do search engines work?</a:t>
            </a:r>
          </a:p>
        </p:txBody>
      </p:sp>
      <p:sp>
        <p:nvSpPr>
          <p:cNvPr id="114691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r>
              <a:rPr lang="en-US" smtClean="0">
                <a:latin typeface="Calibri" pitchFamily="34" charset="0"/>
              </a:rPr>
              <a:t>Initially web search engines worked a bit like the search engine we have on koha.</a:t>
            </a:r>
          </a:p>
          <a:p>
            <a:r>
              <a:rPr lang="en-US" smtClean="0">
                <a:latin typeface="Calibri" pitchFamily="34" charset="0"/>
              </a:rPr>
              <a:t>That engine basically looks for the words of the query in a record and shows those records that have them. </a:t>
            </a:r>
          </a:p>
          <a:p>
            <a:r>
              <a:rPr lang="en-US" smtClean="0">
                <a:latin typeface="Calibri" pitchFamily="34" charset="0"/>
              </a:rPr>
              <a:t>Some people in the 1990, mainly advocated some form of cataloging for web pages. 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4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smtClean="0">
                <a:latin typeface="Calibri" pitchFamily="34" charset="0"/>
              </a:rPr>
              <a:t>metadata</a:t>
            </a:r>
          </a:p>
        </p:txBody>
      </p:sp>
      <p:sp>
        <p:nvSpPr>
          <p:cNvPr id="115715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r>
              <a:rPr lang="en-US" smtClean="0">
                <a:latin typeface="Calibri" pitchFamily="34" charset="0"/>
              </a:rPr>
              <a:t>The idea of metadata for the web is that we can add some information to pages that give some more/other information than the text that is on it.</a:t>
            </a:r>
          </a:p>
          <a:p>
            <a:r>
              <a:rPr lang="en-US" smtClean="0">
                <a:latin typeface="Calibri" pitchFamily="34" charset="0"/>
              </a:rPr>
              <a:t>It’s been largely discredited by the amount of effort required to do this and the lack of support by search engines (past and present) for it.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Theme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975</TotalTime>
  <Words>1508</Words>
  <Application>Microsoft Office PowerPoint</Application>
  <PresentationFormat>On-screen Show (4:3)</PresentationFormat>
  <Paragraphs>132</Paragraphs>
  <Slides>27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28" baseType="lpstr">
      <vt:lpstr>Office Theme</vt:lpstr>
      <vt:lpstr>LIS512 lecture 12  conclusions</vt:lpstr>
      <vt:lpstr>knowledge organization</vt:lpstr>
      <vt:lpstr>information retrieval</vt:lpstr>
      <vt:lpstr>information retrieval first</vt:lpstr>
      <vt:lpstr>search engines</vt:lpstr>
      <vt:lpstr>deep web</vt:lpstr>
      <vt:lpstr>modern information organization</vt:lpstr>
      <vt:lpstr>how do search engines work?</vt:lpstr>
      <vt:lpstr>metadata</vt:lpstr>
      <vt:lpstr>the big computer brain</vt:lpstr>
      <vt:lpstr>metadata not dead</vt:lpstr>
      <vt:lpstr>metadata not dead</vt:lpstr>
      <vt:lpstr>digital preservation</vt:lpstr>
      <vt:lpstr> back to cataloging</vt:lpstr>
      <vt:lpstr> back to cataloging</vt:lpstr>
      <vt:lpstr>the future</vt:lpstr>
      <vt:lpstr>web information retrieval</vt:lpstr>
      <vt:lpstr>Google uses the structure of HTML</vt:lpstr>
      <vt:lpstr>Google finds important pages</vt:lpstr>
      <vt:lpstr>Google's monkey</vt:lpstr>
      <vt:lpstr>page rank</vt:lpstr>
      <vt:lpstr>many page ranks</vt:lpstr>
      <vt:lpstr>notation</vt:lpstr>
      <vt:lpstr>page rank formula</vt:lpstr>
      <vt:lpstr>example</vt:lpstr>
      <vt:lpstr>page ranks</vt:lpstr>
      <vt:lpstr>http://openlib.org/home/krichel</vt:lpstr>
    </vt:vector>
  </TitlesOfParts>
  <Company>Long Island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 </dc:creator>
  <cp:lastModifiedBy>tkrichel</cp:lastModifiedBy>
  <cp:revision>79</cp:revision>
  <dcterms:created xsi:type="dcterms:W3CDTF">2010-02-02T20:23:41Z</dcterms:created>
  <dcterms:modified xsi:type="dcterms:W3CDTF">2010-12-22T22:14:29Z</dcterms:modified>
</cp:coreProperties>
</file>