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handoutMasterIdLst>
    <p:handoutMasterId r:id="rId60"/>
  </p:handoutMasterIdLst>
  <p:sldIdLst>
    <p:sldId id="256" r:id="rId2"/>
    <p:sldId id="403" r:id="rId3"/>
    <p:sldId id="449" r:id="rId4"/>
    <p:sldId id="469" r:id="rId5"/>
    <p:sldId id="405" r:id="rId6"/>
    <p:sldId id="406" r:id="rId7"/>
    <p:sldId id="448" r:id="rId8"/>
    <p:sldId id="407" r:id="rId9"/>
    <p:sldId id="408" r:id="rId10"/>
    <p:sldId id="409" r:id="rId11"/>
    <p:sldId id="410" r:id="rId12"/>
    <p:sldId id="411" r:id="rId13"/>
    <p:sldId id="412" r:id="rId14"/>
    <p:sldId id="413" r:id="rId15"/>
    <p:sldId id="415" r:id="rId16"/>
    <p:sldId id="416" r:id="rId17"/>
    <p:sldId id="417" r:id="rId18"/>
    <p:sldId id="452" r:id="rId19"/>
    <p:sldId id="418" r:id="rId20"/>
    <p:sldId id="420" r:id="rId21"/>
    <p:sldId id="421" r:id="rId22"/>
    <p:sldId id="454" r:id="rId23"/>
    <p:sldId id="422" r:id="rId24"/>
    <p:sldId id="455" r:id="rId25"/>
    <p:sldId id="423" r:id="rId26"/>
    <p:sldId id="424" r:id="rId27"/>
    <p:sldId id="425" r:id="rId28"/>
    <p:sldId id="450" r:id="rId29"/>
    <p:sldId id="457" r:id="rId30"/>
    <p:sldId id="459" r:id="rId31"/>
    <p:sldId id="470" r:id="rId32"/>
    <p:sldId id="458" r:id="rId33"/>
    <p:sldId id="427" r:id="rId34"/>
    <p:sldId id="460" r:id="rId35"/>
    <p:sldId id="456" r:id="rId36"/>
    <p:sldId id="428" r:id="rId37"/>
    <p:sldId id="471" r:id="rId38"/>
    <p:sldId id="431" r:id="rId39"/>
    <p:sldId id="432" r:id="rId40"/>
    <p:sldId id="461" r:id="rId41"/>
    <p:sldId id="453" r:id="rId42"/>
    <p:sldId id="433" r:id="rId43"/>
    <p:sldId id="462" r:id="rId44"/>
    <p:sldId id="465" r:id="rId45"/>
    <p:sldId id="440" r:id="rId46"/>
    <p:sldId id="439" r:id="rId47"/>
    <p:sldId id="468" r:id="rId48"/>
    <p:sldId id="463" r:id="rId49"/>
    <p:sldId id="438" r:id="rId50"/>
    <p:sldId id="466" r:id="rId51"/>
    <p:sldId id="441" r:id="rId52"/>
    <p:sldId id="442" r:id="rId53"/>
    <p:sldId id="443" r:id="rId54"/>
    <p:sldId id="444" r:id="rId55"/>
    <p:sldId id="445" r:id="rId56"/>
    <p:sldId id="446" r:id="rId57"/>
    <p:sldId id="447" r:id="rId5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3" autoAdjust="0"/>
    <p:restoredTop sz="94690" autoAdjust="0"/>
  </p:normalViewPr>
  <p:slideViewPr>
    <p:cSldViewPr>
      <p:cViewPr varScale="1">
        <p:scale>
          <a:sx n="70" d="100"/>
          <a:sy n="70" d="100"/>
        </p:scale>
        <p:origin x="-156" y="-96"/>
      </p:cViewPr>
      <p:guideLst>
        <p:guide orient="horz" pos="2160"/>
        <p:guide pos="2880"/>
      </p:guideLst>
    </p:cSldViewPr>
  </p:slideViewPr>
  <p:outlineViewPr>
    <p:cViewPr>
      <p:scale>
        <a:sx n="33" d="100"/>
        <a:sy n="33" d="100"/>
      </p:scale>
      <p:origin x="0" y="36102"/>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D0AC351F-96B7-4A0A-9D76-EAF057F14FB5}" type="datetimeFigureOut">
              <a:rPr lang="en-US" smtClean="0"/>
              <a:t>11/9/2010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64233C6-2AC6-4030-9C69-F3A47ABD206C}"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BD4C0F5-7E85-4E37-8361-3C0E58BA3E81}" type="datetimeFigureOut">
              <a:rPr lang="en-US" smtClean="0"/>
              <a:pPr/>
              <a:t>11/9/2010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281ACBF-EAA7-447A-B0BE-39A2354412D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57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81ACBF-EAA7-447A-B0BE-39A2354412D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11/9/2010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11/9/2010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11/9/2010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11/9/2010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8B2FBE-63AB-423E-9358-4383241DBD97}" type="datetimeFigureOut">
              <a:rPr lang="en-US" smtClean="0"/>
              <a:pPr/>
              <a:t>11/9/2010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8B2FBE-63AB-423E-9358-4383241DBD97}" type="datetimeFigureOut">
              <a:rPr lang="en-US" smtClean="0"/>
              <a:pPr/>
              <a:t>11/9/2010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8B2FBE-63AB-423E-9358-4383241DBD97}" type="datetimeFigureOut">
              <a:rPr lang="en-US" smtClean="0"/>
              <a:pPr/>
              <a:t>11/9/2010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8B2FBE-63AB-423E-9358-4383241DBD97}" type="datetimeFigureOut">
              <a:rPr lang="en-US" smtClean="0"/>
              <a:pPr/>
              <a:t>11/9/2010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8B2FBE-63AB-423E-9358-4383241DBD97}" type="datetimeFigureOut">
              <a:rPr lang="en-US" smtClean="0"/>
              <a:pPr/>
              <a:t>11/9/2010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8B2FBE-63AB-423E-9358-4383241DBD97}" type="datetimeFigureOut">
              <a:rPr lang="en-US" smtClean="0"/>
              <a:pPr/>
              <a:t>11/9/2010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8B2FBE-63AB-423E-9358-4383241DBD97}" type="datetimeFigureOut">
              <a:rPr lang="en-US" smtClean="0"/>
              <a:pPr/>
              <a:t>11/9/2010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8B2FBE-63AB-423E-9358-4383241DBD97}" type="datetimeFigureOut">
              <a:rPr lang="en-US" smtClean="0"/>
              <a:pPr/>
              <a:t>11/9/2010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6E0364-3D2D-41B3-905D-F8A952A9C90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lis512 sound recordings</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sz="4000" dirty="0" smtClean="0"/>
              <a:t>245$h </a:t>
            </a:r>
            <a:r>
              <a:rPr lang="en-US" sz="4000" dirty="0"/>
              <a:t>General material designation </a:t>
            </a:r>
          </a:p>
        </p:txBody>
      </p:sp>
      <p:sp>
        <p:nvSpPr>
          <p:cNvPr id="4099" name="Rectangle 3"/>
          <p:cNvSpPr>
            <a:spLocks noGrp="1" noChangeArrowheads="1"/>
          </p:cNvSpPr>
          <p:nvPr>
            <p:ph type="body" idx="1"/>
          </p:nvPr>
        </p:nvSpPr>
        <p:spPr/>
        <p:txBody>
          <a:bodyPr/>
          <a:lstStyle/>
          <a:p>
            <a:r>
              <a:rPr lang="en-US" dirty="0"/>
              <a:t>GMD is [sound recording] </a:t>
            </a:r>
          </a:p>
          <a:p>
            <a:r>
              <a:rPr lang="en-US" dirty="0"/>
              <a:t>Follows title in $a </a:t>
            </a:r>
          </a:p>
          <a:p>
            <a:r>
              <a:rPr lang="en-US" dirty="0"/>
              <a:t>No punctuation precedes left </a:t>
            </a:r>
            <a:r>
              <a:rPr lang="en-US" dirty="0" smtClean="0"/>
              <a:t>bracket</a:t>
            </a:r>
          </a:p>
          <a:p>
            <a:pPr marL="342900" lvl="1" indent="-342900">
              <a:buFont typeface="Arial" pitchFamily="34" charset="0"/>
              <a:buChar char="•"/>
            </a:pPr>
            <a:r>
              <a:rPr lang="en-US" sz="3200" dirty="0" smtClean="0"/>
              <a:t>Example:  245 00 $</a:t>
            </a:r>
            <a:r>
              <a:rPr lang="en-US" sz="3200" dirty="0" smtClean="0"/>
              <a:t>a Symphony </a:t>
            </a:r>
            <a:r>
              <a:rPr lang="en-US" sz="3200" dirty="0" smtClean="0"/>
              <a:t>no. 39 in E-flat, K. 543 $h   [sound recording]</a:t>
            </a:r>
          </a:p>
          <a:p>
            <a:pPr>
              <a:buNone/>
            </a:pPr>
            <a:r>
              <a:rPr lang="en-US"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a:t>245 </a:t>
            </a:r>
            <a:r>
              <a:rPr lang="en-US" dirty="0" smtClean="0"/>
              <a:t>$b </a:t>
            </a:r>
            <a:r>
              <a:rPr lang="en-US" dirty="0"/>
              <a:t>Subtitle </a:t>
            </a:r>
          </a:p>
        </p:txBody>
      </p:sp>
      <p:sp>
        <p:nvSpPr>
          <p:cNvPr id="5123" name="Rectangle 3"/>
          <p:cNvSpPr>
            <a:spLocks noGrp="1" noChangeArrowheads="1"/>
          </p:cNvSpPr>
          <p:nvPr>
            <p:ph type="body" idx="1"/>
          </p:nvPr>
        </p:nvSpPr>
        <p:spPr>
          <a:xfrm>
            <a:off x="457200" y="1295400"/>
            <a:ext cx="8229600" cy="5181600"/>
          </a:xfrm>
        </p:spPr>
        <p:txBody>
          <a:bodyPr>
            <a:normAutofit lnSpcReduction="10000"/>
          </a:bodyPr>
          <a:lstStyle/>
          <a:p>
            <a:r>
              <a:rPr lang="en-US" dirty="0"/>
              <a:t>Follows GMD </a:t>
            </a:r>
          </a:p>
          <a:p>
            <a:r>
              <a:rPr lang="en-US" dirty="0"/>
              <a:t>Preceded by </a:t>
            </a:r>
            <a:r>
              <a:rPr lang="en-US" dirty="0" smtClean="0"/>
              <a:t>‘ :’ as in 245$a </a:t>
            </a:r>
            <a:r>
              <a:rPr lang="en-US" dirty="0"/>
              <a:t>Imaginary landscapes $h [sound recording] </a:t>
            </a:r>
            <a:r>
              <a:rPr lang="en-US" b="1" u="sng" dirty="0"/>
              <a:t>: </a:t>
            </a:r>
            <a:r>
              <a:rPr lang="en-US" dirty="0"/>
              <a:t>$b new electronic music. </a:t>
            </a:r>
          </a:p>
          <a:p>
            <a:r>
              <a:rPr lang="en-US" dirty="0"/>
              <a:t>If multiple titles are in 245 and there is only one composer, put remaining titles in $b.  Precede each title with a space ; space. </a:t>
            </a:r>
          </a:p>
          <a:p>
            <a:r>
              <a:rPr lang="en-US" dirty="0"/>
              <a:t>245 10 $a Riders to the sea $h [sound recording] ; $b Household music ; </a:t>
            </a:r>
            <a:r>
              <a:rPr lang="en-US" dirty="0" err="1"/>
              <a:t>Flos</a:t>
            </a:r>
            <a:r>
              <a:rPr lang="en-US" dirty="0"/>
              <a:t> </a:t>
            </a:r>
            <a:r>
              <a:rPr lang="en-US" dirty="0" err="1"/>
              <a:t>campi</a:t>
            </a:r>
            <a:r>
              <a:rPr lang="en-US" dirty="0"/>
              <a:t> / $c </a:t>
            </a:r>
            <a:r>
              <a:rPr lang="en-US"/>
              <a:t>Vaughan </a:t>
            </a:r>
            <a:r>
              <a:rPr lang="en-US" smtClean="0"/>
              <a:t>Williams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z="4000" dirty="0" smtClean="0"/>
              <a:t>245$c statement </a:t>
            </a:r>
            <a:r>
              <a:rPr lang="en-US" sz="4000" dirty="0"/>
              <a:t>of </a:t>
            </a:r>
            <a:r>
              <a:rPr lang="en-US" sz="4000" dirty="0" smtClean="0"/>
              <a:t>responsibility, 1 </a:t>
            </a:r>
            <a:endParaRPr lang="en-US" sz="4000" dirty="0"/>
          </a:p>
        </p:txBody>
      </p:sp>
      <p:sp>
        <p:nvSpPr>
          <p:cNvPr id="6147" name="Rectangle 3"/>
          <p:cNvSpPr>
            <a:spLocks noGrp="1" noChangeArrowheads="1"/>
          </p:cNvSpPr>
          <p:nvPr>
            <p:ph type="body" idx="1"/>
          </p:nvPr>
        </p:nvSpPr>
        <p:spPr/>
        <p:txBody>
          <a:bodyPr>
            <a:normAutofit/>
          </a:bodyPr>
          <a:lstStyle/>
          <a:p>
            <a:r>
              <a:rPr lang="en-US" dirty="0" smtClean="0"/>
              <a:t>If </a:t>
            </a:r>
            <a:r>
              <a:rPr lang="en-US" dirty="0"/>
              <a:t>the participation of the person(s) or body (bodies) named in a statement found in the chief source of information goes beyond that of performance, execution, or interpretation of a work (as is commonly the case with “popular,” rock, and jazz music), give such a statement as a statement of </a:t>
            </a:r>
            <a:r>
              <a:rPr lang="en-US" dirty="0" smtClean="0"/>
              <a:t>responsibility.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sz="4000" dirty="0" smtClean="0"/>
              <a:t>245$c statement </a:t>
            </a:r>
            <a:r>
              <a:rPr lang="en-US" sz="4000" dirty="0"/>
              <a:t>of </a:t>
            </a:r>
            <a:r>
              <a:rPr lang="en-US" sz="4000" dirty="0" smtClean="0"/>
              <a:t>responsibility, 2</a:t>
            </a:r>
            <a:endParaRPr lang="en-US" sz="4000" dirty="0"/>
          </a:p>
        </p:txBody>
      </p:sp>
      <p:sp>
        <p:nvSpPr>
          <p:cNvPr id="38915" name="Rectangle 3"/>
          <p:cNvSpPr>
            <a:spLocks noGrp="1" noChangeArrowheads="1"/>
          </p:cNvSpPr>
          <p:nvPr>
            <p:ph type="body" idx="1"/>
          </p:nvPr>
        </p:nvSpPr>
        <p:spPr>
          <a:xfrm>
            <a:off x="457200" y="1219200"/>
            <a:ext cx="8229600" cy="5029200"/>
          </a:xfrm>
        </p:spPr>
        <p:txBody>
          <a:bodyPr>
            <a:normAutofit/>
          </a:bodyPr>
          <a:lstStyle/>
          <a:p>
            <a:r>
              <a:rPr lang="en-US" dirty="0"/>
              <a:t>If the participation is confined to performance, execution, or interpretation, as is usually the case with serious or classical music and recorded speech, give the statement in the note area. </a:t>
            </a:r>
            <a:endParaRPr lang="en-US" dirty="0" smtClean="0"/>
          </a:p>
          <a:p>
            <a:r>
              <a:rPr lang="en-US" dirty="0" smtClean="0"/>
              <a:t>If multiple there are titles with multiple composers, statement of responsibility follows title to which it applies.  Next title and statement of responsibility go in $c. </a:t>
            </a:r>
          </a:p>
          <a:p>
            <a:endParaRPr lang="en-US"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z="4000" dirty="0" smtClean="0"/>
              <a:t>245$c statement </a:t>
            </a:r>
            <a:r>
              <a:rPr lang="en-US" sz="4000" dirty="0"/>
              <a:t>of </a:t>
            </a:r>
            <a:r>
              <a:rPr lang="en-US" sz="4000" dirty="0" smtClean="0"/>
              <a:t>responsibility, 3</a:t>
            </a:r>
            <a:endParaRPr lang="en-US" sz="4000" dirty="0"/>
          </a:p>
        </p:txBody>
      </p:sp>
      <p:sp>
        <p:nvSpPr>
          <p:cNvPr id="7171" name="Rectangle 3"/>
          <p:cNvSpPr>
            <a:spLocks noGrp="1" noChangeArrowheads="1"/>
          </p:cNvSpPr>
          <p:nvPr>
            <p:ph type="body" idx="1"/>
          </p:nvPr>
        </p:nvSpPr>
        <p:spPr/>
        <p:txBody>
          <a:bodyPr/>
          <a:lstStyle/>
          <a:p>
            <a:r>
              <a:rPr lang="en-US" dirty="0" smtClean="0"/>
              <a:t>This is most appropriate if there is one piece that can be considered the main piece. It often (but not always) comes first. </a:t>
            </a:r>
          </a:p>
          <a:p>
            <a:r>
              <a:rPr lang="en-US" dirty="0" smtClean="0"/>
              <a:t>245 </a:t>
            </a:r>
            <a:r>
              <a:rPr lang="en-US" dirty="0"/>
              <a:t>10 $a </a:t>
            </a:r>
            <a:r>
              <a:rPr lang="en-US" dirty="0" err="1"/>
              <a:t>Missa</a:t>
            </a:r>
            <a:r>
              <a:rPr lang="en-US" dirty="0"/>
              <a:t> </a:t>
            </a:r>
            <a:r>
              <a:rPr lang="en-US" dirty="0" err="1"/>
              <a:t>brevis|h</a:t>
            </a:r>
            <a:r>
              <a:rPr lang="en-US" dirty="0"/>
              <a:t>[sound recording] ; $b </a:t>
            </a:r>
            <a:r>
              <a:rPr lang="en-US" dirty="0" err="1"/>
              <a:t>Laudes</a:t>
            </a:r>
            <a:r>
              <a:rPr lang="en-US" dirty="0"/>
              <a:t> </a:t>
            </a:r>
            <a:r>
              <a:rPr lang="en-US" dirty="0" err="1"/>
              <a:t>organi</a:t>
            </a:r>
            <a:r>
              <a:rPr lang="en-US" dirty="0"/>
              <a:t> / $c </a:t>
            </a:r>
            <a:r>
              <a:rPr lang="en-US" dirty="0" err="1"/>
              <a:t>Kodály</a:t>
            </a:r>
            <a:r>
              <a:rPr lang="en-US" dirty="0"/>
              <a:t>. Mass in E flat / </a:t>
            </a:r>
            <a:r>
              <a:rPr lang="en-US" dirty="0" err="1"/>
              <a:t>Janácek</a:t>
            </a:r>
            <a:r>
              <a:rPr lang="en-US" dirty="0"/>
              <a:t>. </a:t>
            </a:r>
            <a:endParaRPr lang="en-US" dirty="0" smtClean="0"/>
          </a:p>
          <a:p>
            <a:r>
              <a:rPr lang="en-US" dirty="0" smtClean="0"/>
              <a:t>You can also use a 501$a “with note” in the same format, omitting the GMD.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smtClean="0"/>
              <a:t>740 analytical </a:t>
            </a:r>
            <a:r>
              <a:rPr lang="en-US" dirty="0" smtClean="0"/>
              <a:t>title </a:t>
            </a:r>
            <a:endParaRPr lang="en-US" dirty="0"/>
          </a:p>
        </p:txBody>
      </p:sp>
      <p:sp>
        <p:nvSpPr>
          <p:cNvPr id="9219" name="Rectangle 3"/>
          <p:cNvSpPr>
            <a:spLocks noGrp="1" noChangeArrowheads="1"/>
          </p:cNvSpPr>
          <p:nvPr>
            <p:ph type="body" idx="1"/>
          </p:nvPr>
        </p:nvSpPr>
        <p:spPr/>
        <p:txBody>
          <a:bodyPr/>
          <a:lstStyle/>
          <a:p>
            <a:r>
              <a:rPr lang="en-US" dirty="0" smtClean="0"/>
              <a:t>This can </a:t>
            </a:r>
            <a:r>
              <a:rPr lang="en-US" dirty="0" smtClean="0"/>
              <a:t>titles </a:t>
            </a:r>
            <a:r>
              <a:rPr lang="en-US" dirty="0"/>
              <a:t>that are contained within the unit, as opposed to those that refer to unit as a whole. </a:t>
            </a:r>
          </a:p>
          <a:p>
            <a:r>
              <a:rPr lang="en-US" dirty="0"/>
              <a:t>So, for a collection lacking a collective title, use 740s for the titles in the 245 field subsequent to the first title. </a:t>
            </a:r>
          </a:p>
          <a:p>
            <a:r>
              <a:rPr lang="en-US" dirty="0"/>
              <a:t>740 02 $a Household music </a:t>
            </a:r>
          </a:p>
          <a:p>
            <a:r>
              <a:rPr lang="en-US" dirty="0"/>
              <a:t>740 02 $a </a:t>
            </a:r>
            <a:r>
              <a:rPr lang="en-US" dirty="0" err="1"/>
              <a:t>Flos</a:t>
            </a:r>
            <a:r>
              <a:rPr lang="en-US" dirty="0"/>
              <a:t> </a:t>
            </a:r>
            <a:r>
              <a:rPr lang="en-US" dirty="0" err="1"/>
              <a:t>campi</a:t>
            </a:r>
            <a:r>
              <a:rPr lang="en-US" dirty="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dirty="0" smtClean="0"/>
              <a:t>260$a </a:t>
            </a:r>
            <a:r>
              <a:rPr lang="en-US" dirty="0"/>
              <a:t>Place of Publication</a:t>
            </a:r>
          </a:p>
        </p:txBody>
      </p:sp>
      <p:sp>
        <p:nvSpPr>
          <p:cNvPr id="39939" name="Rectangle 3"/>
          <p:cNvSpPr>
            <a:spLocks noGrp="1" noChangeArrowheads="1"/>
          </p:cNvSpPr>
          <p:nvPr>
            <p:ph type="body" idx="1"/>
          </p:nvPr>
        </p:nvSpPr>
        <p:spPr/>
        <p:txBody>
          <a:bodyPr/>
          <a:lstStyle/>
          <a:p>
            <a:r>
              <a:rPr lang="en-US"/>
              <a:t>Sound recordings often lack a place of publication.  If the place of publication is not indicated the cataloger should supply it with square brackets, adding a question mark to indicate uncertainty.  If the actual place is unknown the county of publication can be supplied in square brackets.  As a last resort, the abbreviation [S.l.] (for sine loco) should be used.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260$b publisher </a:t>
            </a:r>
            <a:endParaRPr lang="en-US" dirty="0"/>
          </a:p>
        </p:txBody>
      </p:sp>
      <p:sp>
        <p:nvSpPr>
          <p:cNvPr id="10243" name="Rectangle 3"/>
          <p:cNvSpPr>
            <a:spLocks noGrp="1" noChangeArrowheads="1"/>
          </p:cNvSpPr>
          <p:nvPr>
            <p:ph type="body" idx="1"/>
          </p:nvPr>
        </p:nvSpPr>
        <p:spPr/>
        <p:txBody>
          <a:bodyPr>
            <a:noAutofit/>
          </a:bodyPr>
          <a:lstStyle/>
          <a:p>
            <a:pPr>
              <a:lnSpc>
                <a:spcPct val="80000"/>
              </a:lnSpc>
            </a:pPr>
            <a:r>
              <a:rPr lang="en-US" dirty="0"/>
              <a:t>Sound recordings often list several similar names.  These names could be a publisher, a trade name or a series. </a:t>
            </a:r>
          </a:p>
          <a:p>
            <a:pPr>
              <a:lnSpc>
                <a:spcPct val="80000"/>
              </a:lnSpc>
            </a:pPr>
            <a:r>
              <a:rPr lang="en-US" dirty="0"/>
              <a:t>If a name appears in conjunction with the serial number it is a trade </a:t>
            </a:r>
            <a:r>
              <a:rPr lang="en-US" dirty="0" smtClean="0"/>
              <a:t>name, give </a:t>
            </a:r>
            <a:r>
              <a:rPr lang="en-US" dirty="0"/>
              <a:t>this name as the publisher </a:t>
            </a:r>
          </a:p>
          <a:p>
            <a:pPr>
              <a:lnSpc>
                <a:spcPct val="80000"/>
              </a:lnSpc>
            </a:pPr>
            <a:r>
              <a:rPr lang="en-US" dirty="0" smtClean="0"/>
              <a:t>Use </a:t>
            </a:r>
            <a:r>
              <a:rPr lang="en-US" dirty="0"/>
              <a:t>the smaller label name, rather than a larger corporation. Hint: look for a logo.</a:t>
            </a:r>
          </a:p>
          <a:p>
            <a:pPr>
              <a:lnSpc>
                <a:spcPct val="80000"/>
              </a:lnSpc>
            </a:pPr>
            <a:r>
              <a:rPr lang="en-US" dirty="0" smtClean="0"/>
              <a:t>Example: </a:t>
            </a:r>
          </a:p>
          <a:p>
            <a:pPr lvl="1">
              <a:lnSpc>
                <a:spcPct val="80000"/>
              </a:lnSpc>
            </a:pPr>
            <a:r>
              <a:rPr lang="en-US" dirty="0" smtClean="0"/>
              <a:t>On </a:t>
            </a:r>
            <a:r>
              <a:rPr lang="en-US" dirty="0"/>
              <a:t>item: </a:t>
            </a:r>
            <a:r>
              <a:rPr lang="en-US" dirty="0" smtClean="0"/>
              <a:t>“Rhino </a:t>
            </a:r>
            <a:r>
              <a:rPr lang="en-US" dirty="0"/>
              <a:t>p1992 </a:t>
            </a:r>
            <a:r>
              <a:rPr lang="en-US" dirty="0" smtClean="0"/>
              <a:t>Atlantic </a:t>
            </a:r>
            <a:r>
              <a:rPr lang="en-US" dirty="0"/>
              <a:t>Recording </a:t>
            </a:r>
            <a:r>
              <a:rPr lang="en-US" dirty="0" smtClean="0"/>
              <a:t>Corp.”</a:t>
            </a:r>
          </a:p>
          <a:p>
            <a:pPr lvl="1">
              <a:lnSpc>
                <a:spcPct val="80000"/>
              </a:lnSpc>
            </a:pPr>
            <a:r>
              <a:rPr lang="en-US" dirty="0" smtClean="0"/>
              <a:t>260$b </a:t>
            </a:r>
            <a:r>
              <a:rPr lang="en-US" dirty="0"/>
              <a:t>Rhino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recording series</a:t>
            </a:r>
            <a:endParaRPr lang="en-US" dirty="0"/>
          </a:p>
        </p:txBody>
      </p:sp>
      <p:sp>
        <p:nvSpPr>
          <p:cNvPr id="3" name="Content Placeholder 2"/>
          <p:cNvSpPr>
            <a:spLocks noGrp="1"/>
          </p:cNvSpPr>
          <p:nvPr>
            <p:ph idx="1"/>
          </p:nvPr>
        </p:nvSpPr>
        <p:spPr/>
        <p:txBody>
          <a:bodyPr/>
          <a:lstStyle/>
          <a:p>
            <a:r>
              <a:rPr lang="en-US" dirty="0" smtClean="0"/>
              <a:t>Be very careful with series for sound recordings.  Often they are used for sales gimmicks and only appear on the container and usually in smaller typeface from that used for other information.  Consult a series authority file for decisions on these.  If it is not an established series the information can be given in a quoted note. </a:t>
            </a:r>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Dates on Compact Discs </a:t>
            </a:r>
          </a:p>
        </p:txBody>
      </p:sp>
      <p:sp>
        <p:nvSpPr>
          <p:cNvPr id="11267" name="Rectangle 3"/>
          <p:cNvSpPr>
            <a:spLocks noGrp="1" noChangeArrowheads="1"/>
          </p:cNvSpPr>
          <p:nvPr>
            <p:ph type="body" idx="1"/>
          </p:nvPr>
        </p:nvSpPr>
        <p:spPr/>
        <p:txBody>
          <a:bodyPr/>
          <a:lstStyle/>
          <a:p>
            <a:r>
              <a:rPr lang="en-US"/>
              <a:t>You rarely find a date of publication. </a:t>
            </a:r>
          </a:p>
          <a:p>
            <a:pPr lvl="1"/>
            <a:r>
              <a:rPr lang="en-US"/>
              <a:t>Copyright date (since 1971): </a:t>
            </a:r>
          </a:p>
          <a:p>
            <a:pPr lvl="1"/>
            <a:r>
              <a:rPr lang="en-US"/>
              <a:t>P is copyright of sound </a:t>
            </a:r>
          </a:p>
          <a:p>
            <a:r>
              <a:rPr lang="en-US"/>
              <a:t>C is copyright of printed material </a:t>
            </a:r>
          </a:p>
          <a:p>
            <a:r>
              <a:rPr lang="en-US"/>
              <a:t>If you have a c date, use it to surmise a publication date.  Never use a c date (e.g., c2002) for a CD.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origin and purpose</a:t>
            </a:r>
            <a:endParaRPr lang="en-US" dirty="0"/>
          </a:p>
        </p:txBody>
      </p:sp>
      <p:sp>
        <p:nvSpPr>
          <p:cNvPr id="3" name="Content Placeholder 2"/>
          <p:cNvSpPr>
            <a:spLocks noGrp="1"/>
          </p:cNvSpPr>
          <p:nvPr>
            <p:ph idx="1"/>
          </p:nvPr>
        </p:nvSpPr>
        <p:spPr/>
        <p:txBody>
          <a:bodyPr/>
          <a:lstStyle/>
          <a:p>
            <a:r>
              <a:rPr lang="en-US" dirty="0" smtClean="0"/>
              <a:t>I have taken some slides from arguably the finest cataloging teacher of the early 21</a:t>
            </a:r>
            <a:r>
              <a:rPr lang="en-US" baseline="30000" dirty="0" smtClean="0"/>
              <a:t>st</a:t>
            </a:r>
            <a:r>
              <a:rPr lang="en-US" dirty="0" smtClean="0"/>
              <a:t> century, Rick J. Block.</a:t>
            </a:r>
          </a:p>
          <a:p>
            <a:r>
              <a:rPr lang="en-US" dirty="0" smtClean="0"/>
              <a:t>I have taken out aspects that don’t apply to classical music much, since this is what we are dealing here.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dirty="0" smtClean="0"/>
              <a:t>date detection, 1</a:t>
            </a:r>
            <a:endParaRPr lang="en-US" dirty="0"/>
          </a:p>
        </p:txBody>
      </p:sp>
      <p:sp>
        <p:nvSpPr>
          <p:cNvPr id="40963" name="Rectangle 3"/>
          <p:cNvSpPr>
            <a:spLocks noGrp="1" noChangeArrowheads="1"/>
          </p:cNvSpPr>
          <p:nvPr>
            <p:ph type="body" idx="1"/>
          </p:nvPr>
        </p:nvSpPr>
        <p:spPr/>
        <p:txBody>
          <a:bodyPr>
            <a:noAutofit/>
          </a:bodyPr>
          <a:lstStyle/>
          <a:p>
            <a:pPr>
              <a:lnSpc>
                <a:spcPct val="80000"/>
              </a:lnSpc>
            </a:pPr>
            <a:r>
              <a:rPr lang="en-US" sz="3600" dirty="0"/>
              <a:t>Dates from the chief source (recording and label) are usually the most important </a:t>
            </a:r>
          </a:p>
          <a:p>
            <a:pPr>
              <a:lnSpc>
                <a:spcPct val="80000"/>
              </a:lnSpc>
            </a:pPr>
            <a:r>
              <a:rPr lang="en-US" sz="3600" dirty="0"/>
              <a:t>Dates to keep in mind</a:t>
            </a:r>
          </a:p>
          <a:p>
            <a:pPr lvl="1">
              <a:lnSpc>
                <a:spcPct val="80000"/>
              </a:lnSpc>
            </a:pPr>
            <a:r>
              <a:rPr lang="en-US" sz="3200" dirty="0"/>
              <a:t>LPs first available in 1948 </a:t>
            </a:r>
          </a:p>
          <a:p>
            <a:pPr lvl="1">
              <a:lnSpc>
                <a:spcPct val="80000"/>
              </a:lnSpc>
            </a:pPr>
            <a:r>
              <a:rPr lang="en-US" sz="3200" dirty="0"/>
              <a:t>Pre-recorded reel-to-reel first available in 1954 </a:t>
            </a:r>
          </a:p>
          <a:p>
            <a:pPr lvl="1">
              <a:lnSpc>
                <a:spcPct val="80000"/>
              </a:lnSpc>
            </a:pPr>
            <a:r>
              <a:rPr lang="en-US" sz="3200" dirty="0"/>
              <a:t>Pre-recorded audio cassettes first available in 1965 </a:t>
            </a:r>
          </a:p>
          <a:p>
            <a:pPr lvl="1">
              <a:lnSpc>
                <a:spcPct val="80000"/>
              </a:lnSpc>
            </a:pPr>
            <a:r>
              <a:rPr lang="en-US" sz="3200" dirty="0"/>
              <a:t>Audio compact discs first available in 1982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dirty="0" smtClean="0"/>
              <a:t>dates detection, 2</a:t>
            </a:r>
            <a:endParaRPr lang="en-US" dirty="0"/>
          </a:p>
        </p:txBody>
      </p:sp>
      <p:sp>
        <p:nvSpPr>
          <p:cNvPr id="41987" name="Rectangle 3"/>
          <p:cNvSpPr>
            <a:spLocks noGrp="1" noChangeArrowheads="1"/>
          </p:cNvSpPr>
          <p:nvPr>
            <p:ph type="body" idx="1"/>
          </p:nvPr>
        </p:nvSpPr>
        <p:spPr>
          <a:xfrm>
            <a:off x="457200" y="1371600"/>
            <a:ext cx="8229600" cy="5105400"/>
          </a:xfrm>
        </p:spPr>
        <p:txBody>
          <a:bodyPr>
            <a:normAutofit lnSpcReduction="10000"/>
          </a:bodyPr>
          <a:lstStyle/>
          <a:p>
            <a:r>
              <a:rPr lang="en-US" sz="3600" dirty="0"/>
              <a:t>Since 1971 the symbol P has been used to indicate the copyright date of recorded sound.  Various </a:t>
            </a:r>
            <a:r>
              <a:rPr lang="en-US" sz="3600" dirty="0">
                <a:sym typeface="Symbol" pitchFamily="18" charset="2"/>
              </a:rPr>
              <a:t></a:t>
            </a:r>
            <a:r>
              <a:rPr lang="en-US" sz="3600" dirty="0"/>
              <a:t> dates might also be present indicating copyright protection for the work performed or for accompanying material, etc.</a:t>
            </a:r>
          </a:p>
          <a:p>
            <a:r>
              <a:rPr lang="en-US" sz="3600" dirty="0"/>
              <a:t>When a single P date is present it should be transcribed as the date of copyright of the recorded sound. </a:t>
            </a:r>
          </a:p>
          <a:p>
            <a:endParaRPr lang="en-US"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dates detection, 3</a:t>
            </a:r>
            <a:endParaRPr lang="en-US" dirty="0"/>
          </a:p>
        </p:txBody>
      </p:sp>
      <p:sp>
        <p:nvSpPr>
          <p:cNvPr id="3" name="Content Placeholder 2"/>
          <p:cNvSpPr>
            <a:spLocks noGrp="1"/>
          </p:cNvSpPr>
          <p:nvPr>
            <p:ph idx="1"/>
          </p:nvPr>
        </p:nvSpPr>
        <p:spPr/>
        <p:txBody>
          <a:bodyPr/>
          <a:lstStyle/>
          <a:p>
            <a:r>
              <a:rPr lang="en-US" dirty="0" smtClean="0"/>
              <a:t>When various P dates appear on a single recording, the cataloger must determine if they represent a reissue.  If that is the case, the latest P date should be transcribed. </a:t>
            </a:r>
          </a:p>
          <a:p>
            <a:r>
              <a:rPr lang="en-US" dirty="0" smtClean="0"/>
              <a:t>If various P dates represent different parts of the recording, no P date should be transcribed, because none applies to the recording as a whole.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dirty="0" smtClean="0"/>
              <a:t>dates detection, 4</a:t>
            </a:r>
            <a:endParaRPr lang="en-US" dirty="0"/>
          </a:p>
        </p:txBody>
      </p:sp>
      <p:sp>
        <p:nvSpPr>
          <p:cNvPr id="43011" name="Rectangle 3"/>
          <p:cNvSpPr>
            <a:spLocks noGrp="1" noChangeArrowheads="1"/>
          </p:cNvSpPr>
          <p:nvPr>
            <p:ph type="body" idx="1"/>
          </p:nvPr>
        </p:nvSpPr>
        <p:spPr>
          <a:xfrm>
            <a:off x="457200" y="1295400"/>
            <a:ext cx="8229600" cy="5181600"/>
          </a:xfrm>
        </p:spPr>
        <p:txBody>
          <a:bodyPr>
            <a:noAutofit/>
          </a:bodyPr>
          <a:lstStyle/>
          <a:p>
            <a:r>
              <a:rPr lang="en-US" dirty="0"/>
              <a:t>For items lacking a P date, a </a:t>
            </a:r>
            <a:r>
              <a:rPr lang="en-US" dirty="0">
                <a:sym typeface="Symbol" pitchFamily="18" charset="2"/>
              </a:rPr>
              <a:t></a:t>
            </a:r>
            <a:r>
              <a:rPr lang="en-US" dirty="0"/>
              <a:t> before 1971 should be transcribed as the copyright date. </a:t>
            </a:r>
          </a:p>
          <a:p>
            <a:r>
              <a:rPr lang="en-US" dirty="0"/>
              <a:t>For items lacking a P date, a </a:t>
            </a:r>
            <a:r>
              <a:rPr lang="en-US" dirty="0">
                <a:sym typeface="Symbol" pitchFamily="18" charset="2"/>
              </a:rPr>
              <a:t></a:t>
            </a:r>
            <a:r>
              <a:rPr lang="en-US" dirty="0"/>
              <a:t> after 1970 should be transcribed as an inferred date of publication. </a:t>
            </a:r>
          </a:p>
          <a:p>
            <a:r>
              <a:rPr lang="en-US" dirty="0"/>
              <a:t>For digitally </a:t>
            </a:r>
            <a:r>
              <a:rPr lang="en-US" dirty="0" err="1"/>
              <a:t>remastered</a:t>
            </a:r>
            <a:r>
              <a:rPr lang="en-US" dirty="0"/>
              <a:t> analog recordings that have been released on compact disc, the </a:t>
            </a:r>
            <a:r>
              <a:rPr lang="en-US" dirty="0">
                <a:sym typeface="Symbol" pitchFamily="18" charset="2"/>
              </a:rPr>
              <a:t></a:t>
            </a:r>
            <a:r>
              <a:rPr lang="en-US" dirty="0"/>
              <a:t> date for textual material on the container may be used to infer the date of publication, but the P date should also be </a:t>
            </a:r>
            <a:r>
              <a:rPr lang="en-US" dirty="0" smtClean="0"/>
              <a:t>transcribed.</a:t>
            </a:r>
            <a:endParaRPr lang="en-US" dirty="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date detective work</a:t>
            </a:r>
            <a:endParaRPr lang="en-US" dirty="0"/>
          </a:p>
        </p:txBody>
      </p:sp>
      <p:sp>
        <p:nvSpPr>
          <p:cNvPr id="3" name="Content Placeholder 2"/>
          <p:cNvSpPr>
            <a:spLocks noGrp="1"/>
          </p:cNvSpPr>
          <p:nvPr>
            <p:ph idx="1"/>
          </p:nvPr>
        </p:nvSpPr>
        <p:spPr/>
        <p:txBody>
          <a:bodyPr/>
          <a:lstStyle/>
          <a:p>
            <a:r>
              <a:rPr lang="en-US" dirty="0" smtClean="0"/>
              <a:t>For items lacking a P date and a </a:t>
            </a:r>
            <a:r>
              <a:rPr lang="en-US" dirty="0" smtClean="0">
                <a:sym typeface="Symbol" pitchFamily="18" charset="2"/>
              </a:rPr>
              <a:t></a:t>
            </a:r>
            <a:r>
              <a:rPr lang="en-US" dirty="0" smtClean="0"/>
              <a:t> date the cataloger may estimate a date of release.  Usually a recent recording is released within one year of the date it is recorded, but this is not always accurate. </a:t>
            </a:r>
          </a:p>
          <a:p>
            <a:endParaRPr lang="en-US"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Example 1</a:t>
            </a:r>
          </a:p>
        </p:txBody>
      </p:sp>
      <p:sp>
        <p:nvSpPr>
          <p:cNvPr id="14339" name="Rectangle 3"/>
          <p:cNvSpPr>
            <a:spLocks noGrp="1" noChangeArrowheads="1"/>
          </p:cNvSpPr>
          <p:nvPr>
            <p:ph type="body" idx="1"/>
          </p:nvPr>
        </p:nvSpPr>
        <p:spPr/>
        <p:txBody>
          <a:bodyPr/>
          <a:lstStyle/>
          <a:p>
            <a:r>
              <a:rPr lang="en-US" dirty="0" smtClean="0"/>
              <a:t>item in hand</a:t>
            </a:r>
          </a:p>
          <a:p>
            <a:pPr lvl="1"/>
            <a:r>
              <a:rPr lang="en-US" dirty="0" smtClean="0"/>
              <a:t>On </a:t>
            </a:r>
            <a:r>
              <a:rPr lang="en-US" dirty="0"/>
              <a:t>disc: The Oscar Peterson Big 6 at </a:t>
            </a:r>
            <a:r>
              <a:rPr lang="en-US" dirty="0" err="1" smtClean="0"/>
              <a:t>Montreux</a:t>
            </a:r>
            <a:r>
              <a:rPr lang="en-US" dirty="0" smtClean="0"/>
              <a:t> p1975 </a:t>
            </a:r>
            <a:endParaRPr lang="en-US" dirty="0"/>
          </a:p>
          <a:p>
            <a:pPr lvl="1"/>
            <a:r>
              <a:rPr lang="en-US" dirty="0"/>
              <a:t>On insert: p1975 and </a:t>
            </a:r>
            <a:r>
              <a:rPr lang="en-US" dirty="0" smtClean="0"/>
              <a:t>c1997, Recorded </a:t>
            </a:r>
            <a:r>
              <a:rPr lang="en-US" dirty="0"/>
              <a:t>July 16, 1975 … </a:t>
            </a:r>
            <a:r>
              <a:rPr lang="en-US" dirty="0" err="1" smtClean="0"/>
              <a:t>Remastering</a:t>
            </a:r>
            <a:r>
              <a:rPr lang="en-US" dirty="0"/>
              <a:t>, 1997 </a:t>
            </a:r>
            <a:r>
              <a:rPr lang="en-US" dirty="0" smtClean="0"/>
              <a:t>….</a:t>
            </a:r>
          </a:p>
          <a:p>
            <a:r>
              <a:rPr lang="en-US" dirty="0" smtClean="0"/>
              <a:t>In catalog: 260$c[1997], p1975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t>explanation of example 1 </a:t>
            </a:r>
            <a:endParaRPr lang="en-US" dirty="0"/>
          </a:p>
        </p:txBody>
      </p:sp>
      <p:sp>
        <p:nvSpPr>
          <p:cNvPr id="15363" name="Rectangle 3"/>
          <p:cNvSpPr>
            <a:spLocks noGrp="1" noChangeArrowheads="1"/>
          </p:cNvSpPr>
          <p:nvPr>
            <p:ph type="body" idx="1"/>
          </p:nvPr>
        </p:nvSpPr>
        <p:spPr/>
        <p:txBody>
          <a:bodyPr/>
          <a:lstStyle/>
          <a:p>
            <a:r>
              <a:rPr lang="en-US" dirty="0"/>
              <a:t>You have come up a publication date for the CD, surmised from the copyright date of the printed material accompanying the disc. </a:t>
            </a:r>
          </a:p>
          <a:p>
            <a:r>
              <a:rPr lang="en-US" dirty="0"/>
              <a:t>Because the publication date is cataloger supplied  (i.e., not stated on the item as a publication date), it appears in brackets. </a:t>
            </a:r>
          </a:p>
          <a:p>
            <a:r>
              <a:rPr lang="en-US" dirty="0"/>
              <a:t>Date of copyright (p1975) is allowed under optional addition</a:t>
            </a:r>
            <a:r>
              <a:rPr lang="en-US" dirty="0" smtClean="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a:t>Example 2</a:t>
            </a:r>
          </a:p>
        </p:txBody>
      </p:sp>
      <p:sp>
        <p:nvSpPr>
          <p:cNvPr id="16387" name="Rectangle 3"/>
          <p:cNvSpPr>
            <a:spLocks noGrp="1" noChangeArrowheads="1"/>
          </p:cNvSpPr>
          <p:nvPr>
            <p:ph type="body" idx="1"/>
          </p:nvPr>
        </p:nvSpPr>
        <p:spPr/>
        <p:txBody>
          <a:bodyPr>
            <a:normAutofit/>
          </a:bodyPr>
          <a:lstStyle/>
          <a:p>
            <a:r>
              <a:rPr lang="en-US" dirty="0"/>
              <a:t>On disc: A sign of the times / Ted </a:t>
            </a:r>
            <a:r>
              <a:rPr lang="en-US" dirty="0" err="1" smtClean="0"/>
              <a:t>Farlow</a:t>
            </a:r>
            <a:r>
              <a:rPr lang="en-US" dirty="0" smtClean="0"/>
              <a:t> p1977, an nothing else.</a:t>
            </a:r>
          </a:p>
          <a:p>
            <a:r>
              <a:rPr lang="en-US" dirty="0" smtClean="0"/>
              <a:t>At first 260$c [1992?], p1977, where 1992 surmised from date record was input on OCLC.  In brackets, because supplied by cataloger. </a:t>
            </a:r>
          </a:p>
          <a:p>
            <a:r>
              <a:rPr lang="en-US" dirty="0" smtClean="0"/>
              <a:t>Later, after finding a description on the web, change to 260$c [1992], p1977.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246 </a:t>
            </a:r>
            <a:r>
              <a:rPr lang="en-US" dirty="0" smtClean="0"/>
              <a:t>variant title</a:t>
            </a:r>
            <a:endParaRPr lang="en-US" dirty="0"/>
          </a:p>
        </p:txBody>
      </p:sp>
      <p:sp>
        <p:nvSpPr>
          <p:cNvPr id="8195" name="Rectangle 3"/>
          <p:cNvSpPr>
            <a:spLocks noGrp="1" noChangeArrowheads="1"/>
          </p:cNvSpPr>
          <p:nvPr>
            <p:ph type="body" idx="1"/>
          </p:nvPr>
        </p:nvSpPr>
        <p:spPr/>
        <p:txBody>
          <a:bodyPr/>
          <a:lstStyle/>
          <a:p>
            <a:pPr>
              <a:lnSpc>
                <a:spcPct val="90000"/>
              </a:lnSpc>
            </a:pPr>
            <a:r>
              <a:rPr lang="en-US" sz="3600" dirty="0"/>
              <a:t>Use </a:t>
            </a:r>
            <a:r>
              <a:rPr lang="en-US" sz="3600" dirty="0" smtClean="0"/>
              <a:t>246 for </a:t>
            </a:r>
            <a:r>
              <a:rPr lang="en-US" sz="3600" dirty="0"/>
              <a:t>titles that apply to item as a whole, </a:t>
            </a:r>
            <a:r>
              <a:rPr lang="en-US" sz="3600" dirty="0" err="1" smtClean="0"/>
              <a:t>e.g.,portion</a:t>
            </a:r>
            <a:r>
              <a:rPr lang="en-US" sz="3600" dirty="0" smtClean="0"/>
              <a:t> </a:t>
            </a:r>
            <a:r>
              <a:rPr lang="en-US" sz="3600" dirty="0"/>
              <a:t>of </a:t>
            </a:r>
            <a:r>
              <a:rPr lang="en-US" sz="3600" dirty="0" smtClean="0"/>
              <a:t>title, subtitle, parallel </a:t>
            </a:r>
            <a:r>
              <a:rPr lang="en-US" sz="3600" dirty="0" err="1" smtClean="0"/>
              <a:t>title,title</a:t>
            </a:r>
            <a:r>
              <a:rPr lang="en-US" sz="3600" dirty="0" smtClean="0"/>
              <a:t> </a:t>
            </a:r>
            <a:r>
              <a:rPr lang="en-US" sz="3600" dirty="0"/>
              <a:t>on the </a:t>
            </a:r>
            <a:r>
              <a:rPr lang="en-US" sz="3600" dirty="0" smtClean="0"/>
              <a:t>container</a:t>
            </a:r>
          </a:p>
          <a:p>
            <a:pPr>
              <a:lnSpc>
                <a:spcPct val="90000"/>
              </a:lnSpc>
            </a:pPr>
            <a:r>
              <a:rPr lang="en-US" sz="3600" dirty="0" smtClean="0"/>
              <a:t>Example</a:t>
            </a:r>
            <a:endParaRPr lang="en-US" sz="3600" dirty="0"/>
          </a:p>
          <a:p>
            <a:pPr lvl="1">
              <a:lnSpc>
                <a:spcPct val="90000"/>
              </a:lnSpc>
            </a:pPr>
            <a:r>
              <a:rPr lang="en-US" sz="3200" dirty="0" smtClean="0"/>
              <a:t>245$a </a:t>
            </a:r>
            <a:r>
              <a:rPr lang="en-US" sz="3200" dirty="0"/>
              <a:t>Imaginary landscapes </a:t>
            </a:r>
            <a:r>
              <a:rPr lang="en-US" sz="3200" dirty="0" err="1"/>
              <a:t>Sh</a:t>
            </a:r>
            <a:r>
              <a:rPr lang="en-US" sz="3200" dirty="0"/>
              <a:t>[sound recording] : $b new electronic music. </a:t>
            </a:r>
          </a:p>
          <a:p>
            <a:pPr lvl="1">
              <a:lnSpc>
                <a:spcPct val="90000"/>
              </a:lnSpc>
            </a:pPr>
            <a:r>
              <a:rPr lang="en-US" sz="3200" dirty="0" smtClean="0"/>
              <a:t>246$a </a:t>
            </a:r>
            <a:r>
              <a:rPr lang="en-US" sz="3200" dirty="0"/>
              <a:t>New electronic music </a:t>
            </a:r>
          </a:p>
          <a:p>
            <a:pPr lvl="1">
              <a:lnSpc>
                <a:spcPct val="90000"/>
              </a:lnSpc>
            </a:pPr>
            <a:endParaRPr lang="en-US" dirty="0"/>
          </a:p>
          <a:p>
            <a:pPr lvl="1">
              <a:lnSpc>
                <a:spcPct val="90000"/>
              </a:lnSpc>
            </a:pPr>
            <a:endParaRPr lang="en-US" sz="2400" dirty="0"/>
          </a:p>
          <a:p>
            <a:pPr>
              <a:lnSpc>
                <a:spcPct val="90000"/>
              </a:lnSpc>
            </a:pPr>
            <a:endParaRPr 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dirty="0"/>
              <a:t>300 Physical </a:t>
            </a:r>
            <a:r>
              <a:rPr lang="en-US" dirty="0" smtClean="0"/>
              <a:t>Description rules, 1</a:t>
            </a:r>
            <a:endParaRPr lang="en-US" dirty="0"/>
          </a:p>
        </p:txBody>
      </p:sp>
      <p:sp>
        <p:nvSpPr>
          <p:cNvPr id="44035" name="Rectangle 3"/>
          <p:cNvSpPr>
            <a:spLocks noGrp="1" noChangeArrowheads="1"/>
          </p:cNvSpPr>
          <p:nvPr>
            <p:ph type="body" idx="1"/>
          </p:nvPr>
        </p:nvSpPr>
        <p:spPr/>
        <p:txBody>
          <a:bodyPr>
            <a:noAutofit/>
          </a:bodyPr>
          <a:lstStyle/>
          <a:p>
            <a:pPr>
              <a:lnSpc>
                <a:spcPct val="80000"/>
              </a:lnSpc>
            </a:pPr>
            <a:r>
              <a:rPr lang="en-US" dirty="0"/>
              <a:t>Record the number of physical units of a sound recording by giving the number of parts in </a:t>
            </a:r>
            <a:r>
              <a:rPr lang="en-US" dirty="0" err="1"/>
              <a:t>arabic</a:t>
            </a:r>
            <a:r>
              <a:rPr lang="en-US" dirty="0"/>
              <a:t> numbers and one of the following terms as appropriate </a:t>
            </a:r>
          </a:p>
          <a:p>
            <a:pPr lvl="1">
              <a:lnSpc>
                <a:spcPct val="80000"/>
              </a:lnSpc>
            </a:pPr>
            <a:r>
              <a:rPr lang="en-US" dirty="0"/>
              <a:t>sound cartridge </a:t>
            </a:r>
          </a:p>
          <a:p>
            <a:pPr lvl="1">
              <a:lnSpc>
                <a:spcPct val="80000"/>
              </a:lnSpc>
            </a:pPr>
            <a:r>
              <a:rPr lang="en-US" dirty="0"/>
              <a:t>sound cassette </a:t>
            </a:r>
          </a:p>
          <a:p>
            <a:pPr lvl="1">
              <a:lnSpc>
                <a:spcPct val="80000"/>
              </a:lnSpc>
            </a:pPr>
            <a:r>
              <a:rPr lang="en-US" dirty="0"/>
              <a:t>sound disc </a:t>
            </a:r>
          </a:p>
          <a:p>
            <a:pPr lvl="1">
              <a:lnSpc>
                <a:spcPct val="80000"/>
              </a:lnSpc>
            </a:pPr>
            <a:r>
              <a:rPr lang="en-US" dirty="0"/>
              <a:t>sound tape reel </a:t>
            </a:r>
          </a:p>
          <a:p>
            <a:pPr lvl="1">
              <a:lnSpc>
                <a:spcPct val="80000"/>
              </a:lnSpc>
            </a:pPr>
            <a:r>
              <a:rPr lang="en-US" dirty="0"/>
              <a:t>sound track film </a:t>
            </a:r>
          </a:p>
          <a:p>
            <a:pPr lvl="1">
              <a:lnSpc>
                <a:spcPct val="80000"/>
              </a:lnSpc>
            </a:pPr>
            <a:r>
              <a:rPr lang="en-US" dirty="0"/>
              <a:t>sound disc cartridge (added per CSB no. 92, spring 2001) </a:t>
            </a:r>
          </a:p>
          <a:p>
            <a:pPr>
              <a:lnSpc>
                <a:spcPct val="80000"/>
              </a:lnSpc>
            </a:pPr>
            <a:endParaRPr lang="en-US"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a:t>
            </a:r>
            <a:r>
              <a:rPr lang="en-US" dirty="0" err="1" smtClean="0"/>
              <a:t>koha</a:t>
            </a:r>
            <a:endParaRPr lang="en-US" dirty="0"/>
          </a:p>
        </p:txBody>
      </p:sp>
      <p:sp>
        <p:nvSpPr>
          <p:cNvPr id="3" name="Content Placeholder 2"/>
          <p:cNvSpPr>
            <a:spLocks noGrp="1"/>
          </p:cNvSpPr>
          <p:nvPr>
            <p:ph idx="1"/>
          </p:nvPr>
        </p:nvSpPr>
        <p:spPr/>
        <p:txBody>
          <a:bodyPr/>
          <a:lstStyle/>
          <a:p>
            <a:r>
              <a:rPr lang="en-US" dirty="0" err="1" smtClean="0"/>
              <a:t>koha</a:t>
            </a:r>
            <a:r>
              <a:rPr lang="en-US" dirty="0" smtClean="0"/>
              <a:t> knows about cataloging frameworks. These a basic sets of the most useful fields that apply to an item type.</a:t>
            </a:r>
          </a:p>
          <a:p>
            <a:r>
              <a:rPr lang="en-US" dirty="0" smtClean="0"/>
              <a:t>Unfortunately, the one for audio leaves out the performer field. I tried to change that but at this time it is not ready.</a:t>
            </a:r>
          </a:p>
          <a:p>
            <a:r>
              <a:rPr lang="en-US" dirty="0" smtClean="0"/>
              <a:t>We use the general framework. </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dirty="0" smtClean="0"/>
              <a:t>p</a:t>
            </a:r>
            <a:r>
              <a:rPr lang="en-US" dirty="0" smtClean="0"/>
              <a:t>hysical </a:t>
            </a:r>
            <a:r>
              <a:rPr lang="en-US" dirty="0" smtClean="0"/>
              <a:t>d</a:t>
            </a:r>
            <a:r>
              <a:rPr lang="en-US" dirty="0" smtClean="0"/>
              <a:t>escription rules, 2</a:t>
            </a:r>
            <a:endParaRPr lang="en-US" dirty="0"/>
          </a:p>
        </p:txBody>
      </p:sp>
      <p:sp>
        <p:nvSpPr>
          <p:cNvPr id="45059" name="Rectangle 3"/>
          <p:cNvSpPr>
            <a:spLocks noGrp="1" noChangeArrowheads="1"/>
          </p:cNvSpPr>
          <p:nvPr>
            <p:ph type="body" idx="1"/>
          </p:nvPr>
        </p:nvSpPr>
        <p:spPr>
          <a:xfrm>
            <a:off x="457200" y="1295400"/>
            <a:ext cx="8305800" cy="5105400"/>
          </a:xfrm>
        </p:spPr>
        <p:txBody>
          <a:bodyPr>
            <a:noAutofit/>
          </a:bodyPr>
          <a:lstStyle/>
          <a:p>
            <a:r>
              <a:rPr lang="en-US" dirty="0" smtClean="0"/>
              <a:t>For </a:t>
            </a:r>
            <a:r>
              <a:rPr lang="en-US" dirty="0"/>
              <a:t>individual works with a collective title, durations are given in the contents note </a:t>
            </a:r>
            <a:r>
              <a:rPr lang="en-US" dirty="0" smtClean="0"/>
              <a:t>505$a.</a:t>
            </a:r>
          </a:p>
          <a:p>
            <a:r>
              <a:rPr lang="en-US" dirty="0" smtClean="0"/>
              <a:t>For individual works without a collective title, durations are given in a 500 note. </a:t>
            </a:r>
          </a:p>
          <a:p>
            <a:pPr lvl="1"/>
            <a:r>
              <a:rPr lang="en-US" dirty="0" smtClean="0"/>
              <a:t>500   $a Durations: 22 min. ; 25 min. ; 11 min. </a:t>
            </a:r>
            <a:r>
              <a:rPr lang="en-US" dirty="0" smtClean="0"/>
              <a:t> </a:t>
            </a:r>
            <a:endParaRPr lang="en-US" dirty="0"/>
          </a:p>
          <a:p>
            <a:pPr>
              <a:buNone/>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description rules, 3</a:t>
            </a:r>
            <a:endParaRPr lang="en-US" dirty="0"/>
          </a:p>
        </p:txBody>
      </p:sp>
      <p:sp>
        <p:nvSpPr>
          <p:cNvPr id="3" name="Content Placeholder 2"/>
          <p:cNvSpPr>
            <a:spLocks noGrp="1"/>
          </p:cNvSpPr>
          <p:nvPr>
            <p:ph idx="1"/>
          </p:nvPr>
        </p:nvSpPr>
        <p:spPr/>
        <p:txBody>
          <a:bodyPr/>
          <a:lstStyle/>
          <a:p>
            <a:r>
              <a:rPr lang="en-US" dirty="0" smtClean="0"/>
              <a:t>As a statement </a:t>
            </a:r>
            <a:r>
              <a:rPr lang="en-US" dirty="0" smtClean="0"/>
              <a:t>of physical details of the </a:t>
            </a:r>
            <a:r>
              <a:rPr lang="en-US" dirty="0" smtClean="0"/>
              <a:t>recording give </a:t>
            </a:r>
            <a:r>
              <a:rPr lang="en-US" dirty="0" smtClean="0"/>
              <a:t>the following, as appropriate, in this order </a:t>
            </a:r>
          </a:p>
          <a:p>
            <a:pPr lvl="1"/>
            <a:r>
              <a:rPr lang="en-US" dirty="0" smtClean="0"/>
              <a:t>type </a:t>
            </a:r>
            <a:r>
              <a:rPr lang="en-US" dirty="0" smtClean="0"/>
              <a:t>of recording </a:t>
            </a:r>
          </a:p>
          <a:p>
            <a:pPr lvl="1"/>
            <a:r>
              <a:rPr lang="en-US" dirty="0" smtClean="0"/>
              <a:t>playing </a:t>
            </a:r>
            <a:r>
              <a:rPr lang="en-US" dirty="0" smtClean="0"/>
              <a:t>speed </a:t>
            </a:r>
          </a:p>
          <a:p>
            <a:pPr lvl="1"/>
            <a:r>
              <a:rPr lang="en-US" dirty="0" smtClean="0"/>
              <a:t>groove </a:t>
            </a:r>
            <a:r>
              <a:rPr lang="en-US" dirty="0" smtClean="0"/>
              <a:t>characteristic (analog discs) </a:t>
            </a:r>
          </a:p>
          <a:p>
            <a:r>
              <a:rPr lang="en-US" dirty="0" smtClean="0"/>
              <a:t>The latter can be omitted if they are obvious.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dirty="0" smtClean="0"/>
              <a:t>p</a:t>
            </a:r>
            <a:r>
              <a:rPr lang="en-US" dirty="0" smtClean="0"/>
              <a:t>hysical description rules, 4</a:t>
            </a:r>
            <a:endParaRPr lang="en-US" dirty="0"/>
          </a:p>
        </p:txBody>
      </p:sp>
      <p:sp>
        <p:nvSpPr>
          <p:cNvPr id="44035" name="Rectangle 3"/>
          <p:cNvSpPr>
            <a:spLocks noGrp="1" noChangeArrowheads="1"/>
          </p:cNvSpPr>
          <p:nvPr>
            <p:ph type="body" idx="1"/>
          </p:nvPr>
        </p:nvSpPr>
        <p:spPr/>
        <p:txBody>
          <a:bodyPr>
            <a:normAutofit fontScale="85000" lnSpcReduction="20000"/>
          </a:bodyPr>
          <a:lstStyle/>
          <a:p>
            <a:pPr>
              <a:lnSpc>
                <a:spcPct val="110000"/>
              </a:lnSpc>
            </a:pPr>
            <a:r>
              <a:rPr lang="en-US" sz="3600" dirty="0" smtClean="0"/>
              <a:t>Give </a:t>
            </a:r>
            <a:r>
              <a:rPr lang="en-US" sz="3600" dirty="0"/>
              <a:t>the duration in parentheses after the specific material designation only when the recording contains a single work (composition that is a single unit intended for performance as a whole</a:t>
            </a:r>
            <a:r>
              <a:rPr lang="en-US" sz="3600" dirty="0" smtClean="0"/>
              <a:t>). </a:t>
            </a:r>
            <a:endParaRPr lang="en-US" sz="3600" dirty="0"/>
          </a:p>
          <a:p>
            <a:pPr>
              <a:lnSpc>
                <a:spcPct val="110000"/>
              </a:lnSpc>
            </a:pPr>
            <a:r>
              <a:rPr lang="en-US" sz="3600" dirty="0"/>
              <a:t>In 300 use form xx min., xx sec. </a:t>
            </a:r>
          </a:p>
          <a:p>
            <a:pPr>
              <a:lnSpc>
                <a:spcPct val="110000"/>
              </a:lnSpc>
            </a:pPr>
            <a:r>
              <a:rPr lang="en-US" sz="3600" dirty="0"/>
              <a:t>Precede duration by ca. only when the item itself gives an </a:t>
            </a:r>
            <a:r>
              <a:rPr lang="en-US" sz="3600" dirty="0" smtClean="0"/>
              <a:t>approximation.</a:t>
            </a:r>
            <a:endParaRPr lang="en-US" sz="3600" dirty="0"/>
          </a:p>
          <a:p>
            <a:pPr>
              <a:lnSpc>
                <a:spcPct val="110000"/>
              </a:lnSpc>
            </a:pPr>
            <a:r>
              <a:rPr lang="en-US" sz="3600" dirty="0"/>
              <a:t>If the duration is not stated do not </a:t>
            </a:r>
            <a:r>
              <a:rPr lang="en-US" sz="3600" dirty="0" smtClean="0"/>
              <a:t>approximate. </a:t>
            </a:r>
            <a:endParaRPr lang="en-US" sz="3600" dirty="0"/>
          </a:p>
          <a:p>
            <a:pPr>
              <a:lnSpc>
                <a:spcPct val="110000"/>
              </a:lnSpc>
            </a:pPr>
            <a:endParaRPr lang="en-US" sz="1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dirty="0"/>
              <a:t>300 Physical </a:t>
            </a:r>
            <a:r>
              <a:rPr lang="en-US" dirty="0" smtClean="0"/>
              <a:t>Description  </a:t>
            </a:r>
            <a:endParaRPr lang="en-US" dirty="0"/>
          </a:p>
        </p:txBody>
      </p:sp>
      <p:sp>
        <p:nvSpPr>
          <p:cNvPr id="18435" name="Rectangle 3"/>
          <p:cNvSpPr>
            <a:spLocks noGrp="1" noChangeArrowheads="1"/>
          </p:cNvSpPr>
          <p:nvPr>
            <p:ph type="body" idx="1"/>
          </p:nvPr>
        </p:nvSpPr>
        <p:spPr/>
        <p:txBody>
          <a:bodyPr/>
          <a:lstStyle/>
          <a:p>
            <a:pPr marL="609600" indent="-609600">
              <a:lnSpc>
                <a:spcPct val="90000"/>
              </a:lnSpc>
            </a:pPr>
            <a:r>
              <a:rPr lang="en-US" dirty="0"/>
              <a:t>Compact disc: </a:t>
            </a:r>
          </a:p>
          <a:p>
            <a:pPr marL="1009650" lvl="1" indent="-609600">
              <a:lnSpc>
                <a:spcPct val="90000"/>
              </a:lnSpc>
            </a:pPr>
            <a:r>
              <a:rPr lang="en-US" dirty="0" smtClean="0"/>
              <a:t>300$a </a:t>
            </a:r>
            <a:r>
              <a:rPr lang="en-US" dirty="0"/>
              <a:t>1 sound disc (67 min., 30 sec.) : $b digital, stereo. ; $c 4 ¾ in. </a:t>
            </a:r>
          </a:p>
          <a:p>
            <a:pPr marL="1009650" lvl="1" indent="-609600">
              <a:lnSpc>
                <a:spcPct val="90000"/>
              </a:lnSpc>
            </a:pPr>
            <a:r>
              <a:rPr lang="en-US" dirty="0" smtClean="0"/>
              <a:t>300$a </a:t>
            </a:r>
            <a:r>
              <a:rPr lang="en-US" dirty="0"/>
              <a:t>4 sound discs : $b digital ; $c 4 ¾ in. </a:t>
            </a:r>
          </a:p>
          <a:p>
            <a:pPr marL="609600" indent="-609600">
              <a:lnSpc>
                <a:spcPct val="90000"/>
              </a:lnSpc>
            </a:pPr>
            <a:r>
              <a:rPr lang="en-US" dirty="0"/>
              <a:t>Use stereo. (or mono.) only if indicated on item. </a:t>
            </a:r>
          </a:p>
          <a:p>
            <a:pPr marL="609600" indent="-609600">
              <a:lnSpc>
                <a:spcPct val="90000"/>
              </a:lnSpc>
            </a:pPr>
            <a:r>
              <a:rPr lang="en-US" dirty="0" err="1" smtClean="0"/>
              <a:t>LoC</a:t>
            </a:r>
            <a:r>
              <a:rPr lang="en-US" dirty="0" smtClean="0"/>
              <a:t> </a:t>
            </a:r>
            <a:r>
              <a:rPr lang="en-US" dirty="0"/>
              <a:t>uses duration here only if there is one work on the CD (e.g., an opera) and the duration is given.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dirty="0"/>
              <a:t>300 Physical Description</a:t>
            </a:r>
          </a:p>
        </p:txBody>
      </p:sp>
      <p:sp>
        <p:nvSpPr>
          <p:cNvPr id="45059" name="Rectangle 3"/>
          <p:cNvSpPr>
            <a:spLocks noGrp="1" noChangeArrowheads="1"/>
          </p:cNvSpPr>
          <p:nvPr>
            <p:ph type="body" idx="1"/>
          </p:nvPr>
        </p:nvSpPr>
        <p:spPr/>
        <p:txBody>
          <a:bodyPr>
            <a:noAutofit/>
          </a:bodyPr>
          <a:lstStyle/>
          <a:p>
            <a:pPr>
              <a:lnSpc>
                <a:spcPct val="80000"/>
              </a:lnSpc>
            </a:pPr>
            <a:r>
              <a:rPr lang="en-US" dirty="0" smtClean="0"/>
              <a:t>Do </a:t>
            </a:r>
            <a:r>
              <a:rPr lang="en-US" dirty="0"/>
              <a:t>not give the playing speed if it is standard for the type of item (e.g. 1 7/8 in. per second for an analog tape cassette) </a:t>
            </a:r>
          </a:p>
          <a:p>
            <a:pPr>
              <a:lnSpc>
                <a:spcPct val="80000"/>
              </a:lnSpc>
            </a:pPr>
            <a:r>
              <a:rPr lang="en-US" dirty="0" smtClean="0"/>
              <a:t>As for dimensions, give </a:t>
            </a:r>
            <a:r>
              <a:rPr lang="en-US" dirty="0"/>
              <a:t>the diameter of a disc in inches </a:t>
            </a:r>
          </a:p>
          <a:p>
            <a:pPr lvl="1">
              <a:lnSpc>
                <a:spcPct val="80000"/>
              </a:lnSpc>
            </a:pPr>
            <a:r>
              <a:rPr lang="en-US" dirty="0" smtClean="0"/>
              <a:t>300$a </a:t>
            </a:r>
            <a:r>
              <a:rPr lang="en-US" dirty="0"/>
              <a:t>1 sound disc : $b analog, 33 1/3 rpm, stereo. ; $c 12 in. </a:t>
            </a:r>
          </a:p>
          <a:p>
            <a:pPr lvl="1">
              <a:lnSpc>
                <a:spcPct val="80000"/>
              </a:lnSpc>
            </a:pPr>
            <a:r>
              <a:rPr lang="en-US" dirty="0" smtClean="0"/>
              <a:t>300$a </a:t>
            </a:r>
            <a:r>
              <a:rPr lang="en-US" dirty="0"/>
              <a:t>1 sound disc (33 min.) : $b digital, stereo. ; $c 4 ¾ in. </a:t>
            </a:r>
          </a:p>
          <a:p>
            <a:pPr lvl="1">
              <a:lnSpc>
                <a:spcPct val="80000"/>
              </a:lnSpc>
            </a:pPr>
            <a:r>
              <a:rPr lang="en-US" dirty="0" smtClean="0"/>
              <a:t>300$a </a:t>
            </a:r>
            <a:r>
              <a:rPr lang="en-US" dirty="0"/>
              <a:t>1 sound cassette (85 min.) : $b analog </a:t>
            </a:r>
          </a:p>
          <a:p>
            <a:pPr>
              <a:lnSpc>
                <a:spcPct val="80000"/>
              </a:lnSpc>
            </a:pP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physical description of compact disk</a:t>
            </a:r>
            <a:endParaRPr lang="en-US" dirty="0"/>
          </a:p>
        </p:txBody>
      </p:sp>
      <p:sp>
        <p:nvSpPr>
          <p:cNvPr id="3" name="Content Placeholder 2"/>
          <p:cNvSpPr>
            <a:spLocks noGrp="1"/>
          </p:cNvSpPr>
          <p:nvPr>
            <p:ph idx="1"/>
          </p:nvPr>
        </p:nvSpPr>
        <p:spPr/>
        <p:txBody>
          <a:bodyPr/>
          <a:lstStyle/>
          <a:p>
            <a:pPr marL="609600" indent="-609600">
              <a:lnSpc>
                <a:spcPct val="90000"/>
              </a:lnSpc>
            </a:pPr>
            <a:r>
              <a:rPr lang="en-US" dirty="0" smtClean="0"/>
              <a:t>300$a 1 sound disc (67 min., 30 sec.) : $b digital, stereo. ; $c 4 ¾ in. </a:t>
            </a:r>
          </a:p>
          <a:p>
            <a:pPr marL="609600" indent="-609600">
              <a:lnSpc>
                <a:spcPct val="90000"/>
              </a:lnSpc>
            </a:pPr>
            <a:r>
              <a:rPr lang="en-US" dirty="0" smtClean="0"/>
              <a:t>300$a 4 sound discs : $b digital ; $c 4 ¾ in. </a:t>
            </a:r>
          </a:p>
          <a:p>
            <a:pPr marL="609600" indent="-609600">
              <a:lnSpc>
                <a:spcPct val="90000"/>
              </a:lnSpc>
            </a:pPr>
            <a:r>
              <a:rPr lang="en-US" dirty="0" smtClean="0"/>
              <a:t>Use stereo. (or mono.) only if indicated on item. </a:t>
            </a:r>
          </a:p>
          <a:p>
            <a:pPr marL="609600" indent="-609600">
              <a:lnSpc>
                <a:spcPct val="90000"/>
              </a:lnSpc>
            </a:pPr>
            <a:r>
              <a:rPr lang="en-US" dirty="0" smtClean="0"/>
              <a:t>LC uses duration here only if there is one work on the CD (e.g., an opera) and the duration is given.</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a:bodyPr>
          <a:lstStyle/>
          <a:p>
            <a:r>
              <a:rPr lang="en-US" dirty="0"/>
              <a:t>300 </a:t>
            </a:r>
            <a:r>
              <a:rPr lang="en-US" dirty="0" smtClean="0"/>
              <a:t>of cassette tapes</a:t>
            </a:r>
            <a:endParaRPr lang="en-US" dirty="0"/>
          </a:p>
        </p:txBody>
      </p:sp>
      <p:sp>
        <p:nvSpPr>
          <p:cNvPr id="19459" name="Rectangle 3"/>
          <p:cNvSpPr>
            <a:spLocks noGrp="1" noChangeArrowheads="1"/>
          </p:cNvSpPr>
          <p:nvPr>
            <p:ph type="body" idx="1"/>
          </p:nvPr>
        </p:nvSpPr>
        <p:spPr/>
        <p:txBody>
          <a:bodyPr>
            <a:normAutofit/>
          </a:bodyPr>
          <a:lstStyle/>
          <a:p>
            <a:pPr marL="609600" indent="-609600">
              <a:lnSpc>
                <a:spcPct val="80000"/>
              </a:lnSpc>
            </a:pPr>
            <a:r>
              <a:rPr lang="en-US" sz="3600" dirty="0" smtClean="0"/>
              <a:t> </a:t>
            </a:r>
            <a:r>
              <a:rPr lang="en-US" sz="3600" dirty="0" smtClean="0"/>
              <a:t>Examples</a:t>
            </a:r>
          </a:p>
          <a:p>
            <a:pPr marL="1009650" lvl="1" indent="-609600">
              <a:lnSpc>
                <a:spcPct val="80000"/>
              </a:lnSpc>
            </a:pPr>
            <a:r>
              <a:rPr lang="en-US" dirty="0" smtClean="0"/>
              <a:t>$a </a:t>
            </a:r>
            <a:r>
              <a:rPr lang="en-US" dirty="0"/>
              <a:t>1 sound cassette (29 min.) : $b analog, Dolby processed. </a:t>
            </a:r>
          </a:p>
          <a:p>
            <a:pPr marL="1009650" lvl="1" indent="-609600">
              <a:lnSpc>
                <a:spcPct val="80000"/>
              </a:lnSpc>
            </a:pPr>
            <a:r>
              <a:rPr lang="en-US" dirty="0"/>
              <a:t>$a  2 sound cassettes : $b analog.  </a:t>
            </a:r>
          </a:p>
          <a:p>
            <a:pPr marL="609600" indent="-609600">
              <a:lnSpc>
                <a:spcPct val="80000"/>
              </a:lnSpc>
            </a:pPr>
            <a:r>
              <a:rPr lang="en-US" sz="3600" dirty="0"/>
              <a:t>If standard size, size is not included</a:t>
            </a:r>
            <a:r>
              <a:rPr lang="en-US" sz="3600" dirty="0" smtClean="0"/>
              <a:t>.</a:t>
            </a:r>
            <a:endParaRPr lang="en-US" sz="36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300$e accompanying material</a:t>
            </a:r>
            <a:endParaRPr lang="en-US" dirty="0"/>
          </a:p>
        </p:txBody>
      </p:sp>
      <p:sp>
        <p:nvSpPr>
          <p:cNvPr id="3" name="Content Placeholder 2"/>
          <p:cNvSpPr>
            <a:spLocks noGrp="1"/>
          </p:cNvSpPr>
          <p:nvPr>
            <p:ph idx="1"/>
          </p:nvPr>
        </p:nvSpPr>
        <p:spPr/>
        <p:txBody>
          <a:bodyPr/>
          <a:lstStyle/>
          <a:p>
            <a:r>
              <a:rPr lang="en-US" dirty="0" smtClean="0"/>
              <a:t>Here you can describe accompanying material that comes with the sound records</a:t>
            </a:r>
          </a:p>
          <a:p>
            <a:pPr lvl="1"/>
            <a:r>
              <a:rPr lang="en-US" dirty="0" smtClean="0"/>
              <a:t>300$e with liner notes in English, French and German.</a:t>
            </a:r>
          </a:p>
          <a:p>
            <a:pPr lvl="1"/>
            <a:r>
              <a:rPr lang="en-US" dirty="0" smtClean="0"/>
              <a:t>300$a with a comment by Derek Cook.</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a:bodyPr>
          <a:lstStyle/>
          <a:p>
            <a:r>
              <a:rPr lang="en-US" sz="4000" dirty="0" smtClean="0"/>
              <a:t>306 playing time</a:t>
            </a:r>
            <a:endParaRPr lang="en-US" sz="4000" dirty="0"/>
          </a:p>
        </p:txBody>
      </p:sp>
      <p:sp>
        <p:nvSpPr>
          <p:cNvPr id="46083" name="Rectangle 3"/>
          <p:cNvSpPr>
            <a:spLocks noGrp="1" noChangeArrowheads="1"/>
          </p:cNvSpPr>
          <p:nvPr>
            <p:ph type="body" idx="1"/>
          </p:nvPr>
        </p:nvSpPr>
        <p:spPr>
          <a:xfrm>
            <a:off x="457200" y="1752600"/>
            <a:ext cx="8458200" cy="4572000"/>
          </a:xfrm>
        </p:spPr>
        <p:txBody>
          <a:bodyPr>
            <a:normAutofit/>
          </a:bodyPr>
          <a:lstStyle/>
          <a:p>
            <a:r>
              <a:rPr lang="en-US" dirty="0" smtClean="0"/>
              <a:t>Use 306$a </a:t>
            </a:r>
            <a:r>
              <a:rPr lang="en-US" dirty="0"/>
              <a:t>to enter the duration of a sound recording. </a:t>
            </a:r>
          </a:p>
          <a:p>
            <a:r>
              <a:rPr lang="en-US" dirty="0"/>
              <a:t>Use six character positions in $</a:t>
            </a:r>
            <a:r>
              <a:rPr lang="en-US" dirty="0" smtClean="0"/>
              <a:t>a, of the form </a:t>
            </a:r>
            <a:r>
              <a:rPr lang="en-US" i="1" dirty="0" err="1" smtClean="0"/>
              <a:t>hhmmss</a:t>
            </a:r>
            <a:r>
              <a:rPr lang="en-US" dirty="0" smtClean="0"/>
              <a:t>, where </a:t>
            </a:r>
            <a:r>
              <a:rPr lang="en-US" i="1" dirty="0" err="1" smtClean="0"/>
              <a:t>hh</a:t>
            </a:r>
            <a:r>
              <a:rPr lang="en-US" dirty="0" smtClean="0"/>
              <a:t> is the number of hours, </a:t>
            </a:r>
            <a:r>
              <a:rPr lang="en-US" i="1" dirty="0" smtClean="0"/>
              <a:t>mm</a:t>
            </a:r>
            <a:r>
              <a:rPr lang="en-US" dirty="0" smtClean="0"/>
              <a:t> the number of minutes and </a:t>
            </a:r>
            <a:r>
              <a:rPr lang="en-US" i="1" dirty="0" err="1" smtClean="0"/>
              <a:t>ss</a:t>
            </a:r>
            <a:r>
              <a:rPr lang="en-US" i="1" dirty="0" smtClean="0"/>
              <a:t> </a:t>
            </a:r>
            <a:r>
              <a:rPr lang="en-US" dirty="0" smtClean="0"/>
              <a:t> the number of seconds. </a:t>
            </a:r>
            <a:endParaRPr lang="en-US" sz="2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a:bodyPr>
          <a:lstStyle/>
          <a:p>
            <a:r>
              <a:rPr lang="en-US" sz="4000" dirty="0" smtClean="0"/>
              <a:t>More on durations</a:t>
            </a:r>
            <a:r>
              <a:rPr lang="en-US" sz="4000" b="1" dirty="0"/>
              <a:t>  </a:t>
            </a:r>
          </a:p>
        </p:txBody>
      </p:sp>
      <p:sp>
        <p:nvSpPr>
          <p:cNvPr id="47107" name="Rectangle 3"/>
          <p:cNvSpPr>
            <a:spLocks noGrp="1" noChangeArrowheads="1"/>
          </p:cNvSpPr>
          <p:nvPr>
            <p:ph type="body" idx="1"/>
          </p:nvPr>
        </p:nvSpPr>
        <p:spPr/>
        <p:txBody>
          <a:bodyPr>
            <a:normAutofit/>
          </a:bodyPr>
          <a:lstStyle/>
          <a:p>
            <a:r>
              <a:rPr lang="en-US" dirty="0"/>
              <a:t>Enter one hour (exactly) as 60 minutes. </a:t>
            </a:r>
          </a:p>
          <a:p>
            <a:r>
              <a:rPr lang="en-US" dirty="0"/>
              <a:t>Enter one minute exactly as 60 seconds. </a:t>
            </a:r>
          </a:p>
          <a:p>
            <a:r>
              <a:rPr lang="en-US" dirty="0"/>
              <a:t>Enter any duration more than an hour in terms of hours, minutes, and seconds. </a:t>
            </a:r>
          </a:p>
          <a:p>
            <a:r>
              <a:rPr lang="en-US" dirty="0"/>
              <a:t>Enter any duration more than one minute and less than one hour in terms of minutes and seconds.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important thing</a:t>
            </a:r>
            <a:endParaRPr lang="en-US" dirty="0"/>
          </a:p>
        </p:txBody>
      </p:sp>
      <p:sp>
        <p:nvSpPr>
          <p:cNvPr id="3" name="Content Placeholder 2"/>
          <p:cNvSpPr>
            <a:spLocks noGrp="1"/>
          </p:cNvSpPr>
          <p:nvPr>
            <p:ph idx="1"/>
          </p:nvPr>
        </p:nvSpPr>
        <p:spPr/>
        <p:txBody>
          <a:bodyPr/>
          <a:lstStyle/>
          <a:p>
            <a:r>
              <a:rPr lang="en-US" dirty="0" smtClean="0"/>
              <a:t>Do not panic.</a:t>
            </a:r>
          </a:p>
          <a:p>
            <a:r>
              <a:rPr lang="en-US" dirty="0" smtClean="0"/>
              <a:t>There are various ways to do it. </a:t>
            </a:r>
          </a:p>
          <a:p>
            <a:r>
              <a:rPr lang="en-US" dirty="0" smtClean="0"/>
              <a:t>Even if you look at records from the same catalog, you see varying practices. </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duration of several works</a:t>
            </a:r>
            <a:endParaRPr lang="en-US" dirty="0"/>
          </a:p>
        </p:txBody>
      </p:sp>
      <p:sp>
        <p:nvSpPr>
          <p:cNvPr id="3" name="Content Placeholder 2"/>
          <p:cNvSpPr>
            <a:spLocks noGrp="1"/>
          </p:cNvSpPr>
          <p:nvPr>
            <p:ph idx="1"/>
          </p:nvPr>
        </p:nvSpPr>
        <p:spPr/>
        <p:txBody>
          <a:bodyPr>
            <a:normAutofit/>
          </a:bodyPr>
          <a:lstStyle/>
          <a:p>
            <a:pPr>
              <a:lnSpc>
                <a:spcPct val="110000"/>
              </a:lnSpc>
            </a:pPr>
            <a:r>
              <a:rPr lang="en-US" dirty="0" smtClean="0"/>
              <a:t>If a sound recording or score has two or more pieces, enter the duration for each piece in a separate $a. </a:t>
            </a:r>
            <a:endParaRPr lang="en-US" dirty="0" smtClean="0"/>
          </a:p>
          <a:p>
            <a:pPr>
              <a:lnSpc>
                <a:spcPct val="110000"/>
              </a:lnSpc>
            </a:pPr>
            <a:r>
              <a:rPr lang="en-US" dirty="0" smtClean="0"/>
              <a:t>Thus an example with two works would be</a:t>
            </a:r>
          </a:p>
          <a:p>
            <a:pPr lvl="1">
              <a:lnSpc>
                <a:spcPct val="110000"/>
              </a:lnSpc>
            </a:pPr>
            <a:r>
              <a:rPr lang="en-US" dirty="0" smtClean="0"/>
              <a:t>306$a 003700 306$a </a:t>
            </a:r>
            <a:r>
              <a:rPr lang="en-US" dirty="0" smtClean="0"/>
              <a:t>001050</a:t>
            </a:r>
            <a:r>
              <a:rPr lang="en-US" b="1" dirty="0" smtClean="0"/>
              <a:t> </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dirty="0"/>
              <a:t>Example</a:t>
            </a:r>
          </a:p>
        </p:txBody>
      </p:sp>
      <p:sp>
        <p:nvSpPr>
          <p:cNvPr id="12291" name="Rectangle 3"/>
          <p:cNvSpPr>
            <a:spLocks noGrp="1" noChangeArrowheads="1"/>
          </p:cNvSpPr>
          <p:nvPr>
            <p:ph type="body" idx="1"/>
          </p:nvPr>
        </p:nvSpPr>
        <p:spPr/>
        <p:txBody>
          <a:bodyPr>
            <a:normAutofit/>
          </a:bodyPr>
          <a:lstStyle/>
          <a:p>
            <a:r>
              <a:rPr lang="en-US" dirty="0"/>
              <a:t>On disc: </a:t>
            </a:r>
            <a:endParaRPr lang="en-US" dirty="0" smtClean="0"/>
          </a:p>
          <a:p>
            <a:pPr lvl="1"/>
            <a:r>
              <a:rPr lang="en-US" dirty="0" smtClean="0"/>
              <a:t>Wes </a:t>
            </a:r>
            <a:r>
              <a:rPr lang="en-US" dirty="0"/>
              <a:t>bound / Lee </a:t>
            </a:r>
            <a:r>
              <a:rPr lang="en-US" dirty="0" err="1" smtClean="0"/>
              <a:t>Ritenour</a:t>
            </a:r>
            <a:r>
              <a:rPr lang="en-US" dirty="0"/>
              <a:t> </a:t>
            </a:r>
            <a:r>
              <a:rPr lang="en-US" dirty="0" smtClean="0"/>
              <a:t>(p</a:t>
            </a:r>
            <a:r>
              <a:rPr lang="en-US" dirty="0"/>
              <a:t>) &amp; (c) 1993 </a:t>
            </a:r>
          </a:p>
          <a:p>
            <a:r>
              <a:rPr lang="en-US" dirty="0" smtClean="0"/>
              <a:t>In catalog:</a:t>
            </a:r>
            <a:endParaRPr lang="en-US" dirty="0"/>
          </a:p>
          <a:p>
            <a:pPr lvl="1"/>
            <a:r>
              <a:rPr lang="en-US" dirty="0"/>
              <a:t>100  1  $a </a:t>
            </a:r>
            <a:r>
              <a:rPr lang="en-US" dirty="0" err="1"/>
              <a:t>Ritenour</a:t>
            </a:r>
            <a:r>
              <a:rPr lang="en-US" dirty="0"/>
              <a:t>, Lee.</a:t>
            </a:r>
          </a:p>
          <a:p>
            <a:pPr lvl="1"/>
            <a:r>
              <a:rPr lang="en-US" dirty="0" smtClean="0"/>
              <a:t>245  </a:t>
            </a:r>
            <a:r>
              <a:rPr lang="en-US" dirty="0"/>
              <a:t>10 $a Wes bound $h [sound recording] / $c Lee </a:t>
            </a:r>
            <a:r>
              <a:rPr lang="en-US" dirty="0" err="1"/>
              <a:t>Ritenour</a:t>
            </a:r>
            <a:r>
              <a:rPr lang="en-US" dirty="0"/>
              <a:t>. </a:t>
            </a:r>
          </a:p>
          <a:p>
            <a:pPr lvl="1"/>
            <a:r>
              <a:rPr lang="en-US" dirty="0"/>
              <a:t>260     $a New York, NY : $b GRP Records, $</a:t>
            </a:r>
            <a:r>
              <a:rPr lang="en-US" b="1" dirty="0"/>
              <a:t>c </a:t>
            </a:r>
            <a:r>
              <a:rPr lang="en-US" dirty="0"/>
              <a:t>p1993.</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dirty="0" smtClean="0"/>
              <a:t>5?? </a:t>
            </a:r>
            <a:r>
              <a:rPr lang="en-US" dirty="0"/>
              <a:t>Notes</a:t>
            </a:r>
          </a:p>
        </p:txBody>
      </p:sp>
      <p:sp>
        <p:nvSpPr>
          <p:cNvPr id="20483" name="Rectangle 3"/>
          <p:cNvSpPr>
            <a:spLocks noGrp="1" noChangeArrowheads="1"/>
          </p:cNvSpPr>
          <p:nvPr>
            <p:ph type="body" idx="1"/>
          </p:nvPr>
        </p:nvSpPr>
        <p:spPr>
          <a:xfrm>
            <a:off x="457200" y="1447800"/>
            <a:ext cx="8229600" cy="4678363"/>
          </a:xfrm>
        </p:spPr>
        <p:txBody>
          <a:bodyPr>
            <a:normAutofit/>
          </a:bodyPr>
          <a:lstStyle/>
          <a:p>
            <a:r>
              <a:rPr lang="en-US" dirty="0"/>
              <a:t>Notes follow the order given in AACR2; they are not in numerical order by MARC tag. </a:t>
            </a:r>
          </a:p>
          <a:p>
            <a:r>
              <a:rPr lang="en-US" dirty="0"/>
              <a:t>Most important notes for cataloging sound recordings are included here</a:t>
            </a:r>
            <a:r>
              <a:rPr lang="en-US" dirty="0" smtClean="0"/>
              <a:t>. The complete list is in </a:t>
            </a:r>
            <a:r>
              <a:rPr lang="en-US" dirty="0"/>
              <a:t>AACR2 (6.7</a:t>
            </a:r>
            <a:r>
              <a:rPr lang="en-US" dirty="0" smtClean="0"/>
              <a:t>). I don’t have it myself.</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500 for durations</a:t>
            </a:r>
            <a:endParaRPr lang="en-US" dirty="0"/>
          </a:p>
        </p:txBody>
      </p:sp>
      <p:sp>
        <p:nvSpPr>
          <p:cNvPr id="3" name="Content Placeholder 2"/>
          <p:cNvSpPr>
            <a:spLocks noGrp="1"/>
          </p:cNvSpPr>
          <p:nvPr>
            <p:ph idx="1"/>
          </p:nvPr>
        </p:nvSpPr>
        <p:spPr/>
        <p:txBody>
          <a:bodyPr/>
          <a:lstStyle/>
          <a:p>
            <a:r>
              <a:rPr lang="en-US" dirty="0" smtClean="0"/>
              <a:t>You can use field 500 to enter duration information as a note. </a:t>
            </a:r>
          </a:p>
          <a:p>
            <a:r>
              <a:rPr lang="en-US" dirty="0" smtClean="0"/>
              <a:t>A record may have a 306 and a 500 duration note. </a:t>
            </a:r>
          </a:p>
          <a:p>
            <a:pPr>
              <a:buNone/>
            </a:pP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500 note for re-issuing information</a:t>
            </a:r>
            <a:endParaRPr lang="en-US" dirty="0"/>
          </a:p>
        </p:txBody>
      </p:sp>
      <p:sp>
        <p:nvSpPr>
          <p:cNvPr id="3" name="Content Placeholder 2"/>
          <p:cNvSpPr>
            <a:spLocks noGrp="1"/>
          </p:cNvSpPr>
          <p:nvPr>
            <p:ph idx="1"/>
          </p:nvPr>
        </p:nvSpPr>
        <p:spPr/>
        <p:txBody>
          <a:bodyPr/>
          <a:lstStyle/>
          <a:p>
            <a:r>
              <a:rPr lang="en-US" dirty="0" smtClean="0"/>
              <a:t>You can make a general 500 </a:t>
            </a:r>
            <a:r>
              <a:rPr lang="en-US" dirty="0" smtClean="0"/>
              <a:t>for reissue information. </a:t>
            </a:r>
          </a:p>
          <a:p>
            <a:r>
              <a:rPr lang="en-US" dirty="0" smtClean="0"/>
              <a:t>500     $a Selections previously released. </a:t>
            </a:r>
          </a:p>
          <a:p>
            <a:r>
              <a:rPr lang="en-US" dirty="0" smtClean="0"/>
              <a:t>500     </a:t>
            </a:r>
            <a:r>
              <a:rPr lang="en-US" dirty="0" smtClean="0"/>
              <a:t>$</a:t>
            </a:r>
            <a:r>
              <a:rPr lang="en-US" dirty="0" smtClean="0"/>
              <a:t>a Originally issued in 1964 as analog disc on Folkways Records: FAS 2377.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r>
              <a:rPr lang="en-US" dirty="0" smtClean="0"/>
              <a:t>500$a note </a:t>
            </a:r>
            <a:r>
              <a:rPr lang="en-US" dirty="0" smtClean="0"/>
              <a:t>an a</a:t>
            </a:r>
            <a:r>
              <a:rPr lang="en-US" dirty="0" smtClean="0"/>
              <a:t>ccompanying </a:t>
            </a:r>
            <a:r>
              <a:rPr lang="en-US" dirty="0"/>
              <a:t>Material </a:t>
            </a:r>
          </a:p>
        </p:txBody>
      </p:sp>
      <p:sp>
        <p:nvSpPr>
          <p:cNvPr id="28675" name="Rectangle 3"/>
          <p:cNvSpPr>
            <a:spLocks noGrp="1" noChangeArrowheads="1"/>
          </p:cNvSpPr>
          <p:nvPr>
            <p:ph type="body" idx="1"/>
          </p:nvPr>
        </p:nvSpPr>
        <p:spPr/>
        <p:txBody>
          <a:bodyPr/>
          <a:lstStyle/>
          <a:p>
            <a:r>
              <a:rPr lang="en-US" dirty="0"/>
              <a:t>Use </a:t>
            </a:r>
            <a:r>
              <a:rPr lang="en-US" dirty="0" smtClean="0"/>
              <a:t>instead </a:t>
            </a:r>
            <a:r>
              <a:rPr lang="en-US" dirty="0"/>
              <a:t>of 300 $e, or in addition to 300 $e to convey more information. </a:t>
            </a:r>
          </a:p>
          <a:p>
            <a:r>
              <a:rPr lang="en-US" sz="2800" dirty="0"/>
              <a:t>500   $a Lyrics (8 p. : ports.) inserted in container. </a:t>
            </a:r>
          </a:p>
          <a:p>
            <a:pPr lvl="1"/>
            <a:r>
              <a:rPr lang="en-US" sz="2400" dirty="0"/>
              <a:t>When counting pages of an un-numbered booklet, count “cover” pages as pages, since they are made from the same material as the pages themselves.  Put number in square brackets to show it is supplied by the cataloger. </a:t>
            </a:r>
          </a:p>
          <a:p>
            <a:pPr lvl="1"/>
            <a:r>
              <a:rPr lang="en-US" sz="2400" dirty="0"/>
              <a:t>500   $a Program notes ([16] p.) inserted in container.</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dirty="0" smtClean="0"/>
              <a:t>5</a:t>
            </a:r>
            <a:r>
              <a:rPr lang="en-US" dirty="0" smtClean="0"/>
              <a:t>00 </a:t>
            </a:r>
            <a:r>
              <a:rPr lang="en-US" dirty="0"/>
              <a:t>Physical Description </a:t>
            </a:r>
          </a:p>
        </p:txBody>
      </p:sp>
      <p:sp>
        <p:nvSpPr>
          <p:cNvPr id="27651" name="Rectangle 3"/>
          <p:cNvSpPr>
            <a:spLocks noGrp="1" noChangeArrowheads="1"/>
          </p:cNvSpPr>
          <p:nvPr>
            <p:ph type="body" idx="1"/>
          </p:nvPr>
        </p:nvSpPr>
        <p:spPr/>
        <p:txBody>
          <a:bodyPr/>
          <a:lstStyle/>
          <a:p>
            <a:r>
              <a:rPr lang="en-US" dirty="0" smtClean="0"/>
              <a:t>5</a:t>
            </a:r>
            <a:r>
              <a:rPr lang="en-US" dirty="0" smtClean="0"/>
              <a:t>00   </a:t>
            </a:r>
            <a:r>
              <a:rPr lang="en-US" dirty="0"/>
              <a:t>$a Compact disc. </a:t>
            </a:r>
          </a:p>
          <a:p>
            <a:r>
              <a:rPr lang="en-US" dirty="0" smtClean="0"/>
              <a:t>5</a:t>
            </a:r>
            <a:r>
              <a:rPr lang="en-US" dirty="0" smtClean="0"/>
              <a:t>00    </a:t>
            </a:r>
            <a:r>
              <a:rPr lang="en-US" dirty="0"/>
              <a:t>$a Durations: 17:00; 23:35; 9:00.  Compact disc note is tag 500, not tag 538. Durations go in this note if multiple titles are listed in 245 and no contents note is used.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500 origin of title</a:t>
            </a:r>
            <a:endParaRPr lang="en-US" dirty="0"/>
          </a:p>
        </p:txBody>
      </p:sp>
      <p:sp>
        <p:nvSpPr>
          <p:cNvPr id="3" name="Content Placeholder 2"/>
          <p:cNvSpPr>
            <a:spLocks noGrp="1"/>
          </p:cNvSpPr>
          <p:nvPr>
            <p:ph idx="1"/>
          </p:nvPr>
        </p:nvSpPr>
        <p:spPr/>
        <p:txBody>
          <a:bodyPr/>
          <a:lstStyle/>
          <a:p>
            <a:r>
              <a:rPr lang="en-US" dirty="0" smtClean="0"/>
              <a:t>Make a 500 note if you take the title from somewhere else than the chief source of information.</a:t>
            </a:r>
          </a:p>
          <a:p>
            <a:r>
              <a:rPr lang="en-US" dirty="0" smtClean="0"/>
              <a:t>500$a title from container.</a:t>
            </a:r>
          </a:p>
          <a:p>
            <a:r>
              <a:rPr lang="en-US" dirty="0" smtClean="0"/>
              <a:t>500$a title from container spine.</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511 performers</a:t>
            </a:r>
            <a:endParaRPr lang="en-US" dirty="0"/>
          </a:p>
        </p:txBody>
      </p:sp>
      <p:sp>
        <p:nvSpPr>
          <p:cNvPr id="3" name="Content Placeholder 2"/>
          <p:cNvSpPr>
            <a:spLocks noGrp="1"/>
          </p:cNvSpPr>
          <p:nvPr>
            <p:ph idx="1"/>
          </p:nvPr>
        </p:nvSpPr>
        <p:spPr>
          <a:xfrm>
            <a:off x="457200" y="1219200"/>
            <a:ext cx="8229600" cy="5257800"/>
          </a:xfrm>
        </p:spPr>
        <p:txBody>
          <a:bodyPr>
            <a:normAutofit/>
          </a:bodyPr>
          <a:lstStyle/>
          <a:p>
            <a:r>
              <a:rPr lang="en-US" dirty="0" smtClean="0"/>
              <a:t>This is critical for classical music. </a:t>
            </a:r>
          </a:p>
          <a:p>
            <a:r>
              <a:rPr lang="en-US" dirty="0" smtClean="0"/>
              <a:t>Use the form </a:t>
            </a:r>
            <a:r>
              <a:rPr lang="en-US" i="1" dirty="0" smtClean="0"/>
              <a:t>name</a:t>
            </a:r>
            <a:r>
              <a:rPr lang="en-US" dirty="0" smtClean="0"/>
              <a:t>, </a:t>
            </a:r>
            <a:r>
              <a:rPr lang="en-US" i="1" dirty="0" smtClean="0"/>
              <a:t>function</a:t>
            </a:r>
            <a:r>
              <a:rPr lang="en-US" dirty="0" smtClean="0"/>
              <a:t> unless the function is evident from the </a:t>
            </a:r>
            <a:r>
              <a:rPr lang="en-US" dirty="0" smtClean="0"/>
              <a:t>name.</a:t>
            </a:r>
            <a:r>
              <a:rPr lang="en-US" dirty="0" smtClean="0"/>
              <a:t> </a:t>
            </a:r>
            <a:r>
              <a:rPr lang="en-US" dirty="0" smtClean="0"/>
              <a:t>Separate performers by ;  </a:t>
            </a:r>
          </a:p>
          <a:p>
            <a:pPr lvl="1"/>
            <a:r>
              <a:rPr lang="en-US" sz="2600" dirty="0" smtClean="0"/>
              <a:t>511$a Roy Hart, </a:t>
            </a:r>
            <a:r>
              <a:rPr lang="en-US" sz="2600" dirty="0" smtClean="0"/>
              <a:t>vocals ; with additional musicians. </a:t>
            </a:r>
          </a:p>
          <a:p>
            <a:pPr lvl="1"/>
            <a:r>
              <a:rPr lang="en-US" sz="2600" dirty="0" smtClean="0"/>
              <a:t>511$a London Symphony Orchestra ; Sir Thomas Beecham, conductor.</a:t>
            </a:r>
          </a:p>
          <a:p>
            <a:pPr lvl="1"/>
            <a:r>
              <a:rPr lang="en-US" sz="2600" dirty="0" smtClean="0"/>
              <a:t>511$a Various </a:t>
            </a:r>
            <a:r>
              <a:rPr lang="en-US" sz="2600" dirty="0" smtClean="0"/>
              <a:t>performers. </a:t>
            </a:r>
            <a:endParaRPr lang="en-US" dirty="0" smtClean="0"/>
          </a:p>
          <a:p>
            <a:pPr lvl="1"/>
            <a:r>
              <a:rPr lang="en-US" sz="2600" dirty="0" smtClean="0"/>
              <a:t>511$a Maria Callas, </a:t>
            </a:r>
            <a:r>
              <a:rPr lang="en-US" sz="2600" dirty="0" smtClean="0"/>
              <a:t>soprano ; Thomas </a:t>
            </a:r>
            <a:r>
              <a:rPr lang="en-US" sz="2600" dirty="0" err="1" smtClean="0"/>
              <a:t>Krichel</a:t>
            </a:r>
            <a:r>
              <a:rPr lang="en-US" sz="2600" dirty="0" smtClean="0"/>
              <a:t>, flushing toilet.</a:t>
            </a:r>
          </a:p>
          <a:p>
            <a:pPr lvl="1">
              <a:buNone/>
            </a:pPr>
            <a:endParaRPr lang="en-US" sz="2600"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a:bodyPr>
          <a:lstStyle/>
          <a:p>
            <a:r>
              <a:rPr lang="en-US" dirty="0" smtClean="0"/>
              <a:t>$518 event </a:t>
            </a:r>
            <a:r>
              <a:rPr lang="en-US" dirty="0" smtClean="0"/>
              <a:t>n</a:t>
            </a:r>
            <a:r>
              <a:rPr lang="en-US" dirty="0" smtClean="0"/>
              <a:t>ote</a:t>
            </a:r>
            <a:endParaRPr lang="en-US" dirty="0"/>
          </a:p>
        </p:txBody>
      </p:sp>
      <p:sp>
        <p:nvSpPr>
          <p:cNvPr id="26627" name="Rectangle 3"/>
          <p:cNvSpPr>
            <a:spLocks noGrp="1" noChangeArrowheads="1"/>
          </p:cNvSpPr>
          <p:nvPr>
            <p:ph type="body" idx="1"/>
          </p:nvPr>
        </p:nvSpPr>
        <p:spPr/>
        <p:txBody>
          <a:bodyPr/>
          <a:lstStyle/>
          <a:p>
            <a:r>
              <a:rPr lang="en-US" dirty="0" smtClean="0"/>
              <a:t>Use this note to write down information about the recording </a:t>
            </a:r>
          </a:p>
          <a:p>
            <a:pPr lvl="1"/>
            <a:r>
              <a:rPr lang="en-US" dirty="0" smtClean="0"/>
              <a:t>518   </a:t>
            </a:r>
            <a:r>
              <a:rPr lang="en-US" dirty="0"/>
              <a:t>$a </a:t>
            </a:r>
            <a:r>
              <a:rPr lang="en-US" dirty="0" smtClean="0"/>
              <a:t>Recorded Jan 2, March 23, 23 and 25, April 26 1961 at Kingsway Hall, London.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AACR2 Chapter 6</a:t>
            </a:r>
          </a:p>
        </p:txBody>
      </p:sp>
      <p:sp>
        <p:nvSpPr>
          <p:cNvPr id="35843" name="Rectangle 3"/>
          <p:cNvSpPr>
            <a:spLocks noGrp="1" noChangeArrowheads="1"/>
          </p:cNvSpPr>
          <p:nvPr>
            <p:ph type="body" idx="1"/>
          </p:nvPr>
        </p:nvSpPr>
        <p:spPr/>
        <p:txBody>
          <a:bodyPr/>
          <a:lstStyle/>
          <a:p>
            <a:pPr>
              <a:lnSpc>
                <a:spcPct val="90000"/>
              </a:lnSpc>
            </a:pPr>
            <a:r>
              <a:rPr lang="en-US" dirty="0"/>
              <a:t>Chapter 6 covers sound recordings in all media</a:t>
            </a:r>
          </a:p>
          <a:p>
            <a:pPr lvl="1">
              <a:lnSpc>
                <a:spcPct val="90000"/>
              </a:lnSpc>
            </a:pPr>
            <a:r>
              <a:rPr lang="en-US" dirty="0" smtClean="0"/>
              <a:t>discs, i.e. compact </a:t>
            </a:r>
            <a:r>
              <a:rPr lang="en-US" dirty="0"/>
              <a:t>discs, vinyl, etc. </a:t>
            </a:r>
          </a:p>
          <a:p>
            <a:pPr lvl="1">
              <a:lnSpc>
                <a:spcPct val="90000"/>
              </a:lnSpc>
            </a:pPr>
            <a:r>
              <a:rPr lang="en-US" dirty="0" smtClean="0"/>
              <a:t>tapes , i.e. cassettes</a:t>
            </a:r>
            <a:r>
              <a:rPr lang="en-US" dirty="0"/>
              <a:t>, reel-to-reel, cartridge </a:t>
            </a:r>
          </a:p>
          <a:p>
            <a:pPr lvl="1">
              <a:lnSpc>
                <a:spcPct val="90000"/>
              </a:lnSpc>
            </a:pPr>
            <a:r>
              <a:rPr lang="en-US" dirty="0" smtClean="0"/>
              <a:t>rolls, i.e. for player </a:t>
            </a:r>
            <a:r>
              <a:rPr lang="en-US" dirty="0"/>
              <a:t>piano, </a:t>
            </a:r>
            <a:r>
              <a:rPr lang="en-US" dirty="0" smtClean="0"/>
              <a:t>player organ</a:t>
            </a:r>
            <a:r>
              <a:rPr lang="en-US" dirty="0"/>
              <a:t>, etc. </a:t>
            </a:r>
          </a:p>
          <a:p>
            <a:pPr lvl="1">
              <a:lnSpc>
                <a:spcPct val="90000"/>
              </a:lnSpc>
            </a:pPr>
            <a:r>
              <a:rPr lang="en-US" dirty="0" smtClean="0"/>
              <a:t>sound </a:t>
            </a:r>
            <a:r>
              <a:rPr lang="en-US" dirty="0"/>
              <a:t>recordings on film </a:t>
            </a:r>
          </a:p>
          <a:p>
            <a:pPr lvl="1">
              <a:lnSpc>
                <a:spcPct val="90000"/>
              </a:lnSpc>
            </a:pPr>
            <a:r>
              <a:rPr lang="en-US" dirty="0" smtClean="0"/>
              <a:t>wires</a:t>
            </a:r>
            <a:r>
              <a:rPr lang="en-US" dirty="0"/>
              <a:t>, cylinders </a:t>
            </a:r>
          </a:p>
          <a:p>
            <a:pPr>
              <a:lnSpc>
                <a:spcPct val="90000"/>
              </a:lnSpc>
            </a:pPr>
            <a:r>
              <a:rPr lang="en-US" dirty="0"/>
              <a:t>Chief source: physical item and any label(s) on the item</a:t>
            </a:r>
          </a:p>
          <a:p>
            <a:pPr>
              <a:lnSpc>
                <a:spcPct val="90000"/>
              </a:lnSpc>
            </a:pP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546$a language</a:t>
            </a:r>
            <a:endParaRPr lang="en-US" dirty="0"/>
          </a:p>
        </p:txBody>
      </p:sp>
      <p:sp>
        <p:nvSpPr>
          <p:cNvPr id="3" name="Content Placeholder 2"/>
          <p:cNvSpPr>
            <a:spLocks noGrp="1"/>
          </p:cNvSpPr>
          <p:nvPr>
            <p:ph idx="1"/>
          </p:nvPr>
        </p:nvSpPr>
        <p:spPr/>
        <p:txBody>
          <a:bodyPr/>
          <a:lstStyle/>
          <a:p>
            <a:r>
              <a:rPr lang="en-US" dirty="0" smtClean="0"/>
              <a:t>You can make a note about the language if it is not obvious, e.g. </a:t>
            </a:r>
            <a:r>
              <a:rPr lang="en-US" dirty="0" err="1" smtClean="0"/>
              <a:t>Beehoven’s</a:t>
            </a:r>
            <a:r>
              <a:rPr lang="en-US" dirty="0" smtClean="0"/>
              <a:t> 9</a:t>
            </a:r>
            <a:r>
              <a:rPr lang="en-US" baseline="30000" dirty="0" smtClean="0"/>
              <a:t>th</a:t>
            </a:r>
            <a:r>
              <a:rPr lang="en-US" dirty="0" smtClean="0"/>
              <a:t> symphony sung in Chinese</a:t>
            </a:r>
          </a:p>
          <a:p>
            <a:pPr lvl="1"/>
            <a:r>
              <a:rPr lang="en-US" dirty="0" smtClean="0"/>
              <a:t>546$a sung in Chinese</a:t>
            </a:r>
          </a:p>
          <a:p>
            <a:pPr lvl="1"/>
            <a:r>
              <a:rPr lang="en-US" dirty="0" smtClean="0"/>
              <a:t>546$a libretto in French and Italian </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smtClean="0"/>
              <a:t>520$a summary</a:t>
            </a:r>
            <a:endParaRPr lang="en-US" dirty="0"/>
          </a:p>
        </p:txBody>
      </p:sp>
      <p:sp>
        <p:nvSpPr>
          <p:cNvPr id="29699" name="Rectangle 3"/>
          <p:cNvSpPr>
            <a:spLocks noGrp="1" noChangeArrowheads="1"/>
          </p:cNvSpPr>
          <p:nvPr>
            <p:ph type="body" idx="1"/>
          </p:nvPr>
        </p:nvSpPr>
        <p:spPr/>
        <p:txBody>
          <a:bodyPr/>
          <a:lstStyle/>
          <a:p>
            <a:r>
              <a:rPr lang="en-US" dirty="0"/>
              <a:t>Use for spoken-word recordings; not used for music recordings.  </a:t>
            </a:r>
          </a:p>
          <a:p>
            <a:endParaRPr lang="en-US" dirty="0"/>
          </a:p>
          <a:p>
            <a:r>
              <a:rPr lang="en-US" dirty="0"/>
              <a:t>520 </a:t>
            </a:r>
            <a:r>
              <a:rPr lang="en-US" dirty="0" smtClean="0"/>
              <a:t>$</a:t>
            </a:r>
            <a:r>
              <a:rPr lang="en-US" dirty="0"/>
              <a:t>a Receiving the Melcher Book Award, Toni Morrison talks about her novel, Beloved.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smtClean="0"/>
              <a:t>505$a </a:t>
            </a:r>
            <a:r>
              <a:rPr lang="en-US" dirty="0"/>
              <a:t>c</a:t>
            </a:r>
            <a:r>
              <a:rPr lang="en-US" dirty="0" smtClean="0"/>
              <a:t>ontents</a:t>
            </a:r>
            <a:endParaRPr lang="en-US" dirty="0"/>
          </a:p>
        </p:txBody>
      </p:sp>
      <p:sp>
        <p:nvSpPr>
          <p:cNvPr id="30723" name="Rectangle 3"/>
          <p:cNvSpPr>
            <a:spLocks noGrp="1" noChangeArrowheads="1"/>
          </p:cNvSpPr>
          <p:nvPr>
            <p:ph type="body" idx="1"/>
          </p:nvPr>
        </p:nvSpPr>
        <p:spPr/>
        <p:txBody>
          <a:bodyPr/>
          <a:lstStyle/>
          <a:p>
            <a:r>
              <a:rPr lang="en-US" sz="3000" dirty="0" smtClean="0"/>
              <a:t>Here are some forms of contents notes</a:t>
            </a:r>
          </a:p>
          <a:p>
            <a:pPr lvl="1"/>
            <a:r>
              <a:rPr lang="en-US" sz="2600" dirty="0" smtClean="0"/>
              <a:t>505 </a:t>
            </a:r>
            <a:r>
              <a:rPr lang="en-US" sz="2600" dirty="0"/>
              <a:t>0   $a </a:t>
            </a:r>
            <a:r>
              <a:rPr lang="en-US" sz="2600" i="1" dirty="0"/>
              <a:t>t</a:t>
            </a:r>
            <a:r>
              <a:rPr lang="en-US" sz="2600" i="1" dirty="0" smtClean="0"/>
              <a:t>itle</a:t>
            </a:r>
            <a:r>
              <a:rPr lang="en-US" sz="2600" dirty="0" smtClean="0"/>
              <a:t> </a:t>
            </a:r>
            <a:r>
              <a:rPr lang="en-US" sz="2600" dirty="0"/>
              <a:t>– </a:t>
            </a:r>
            <a:r>
              <a:rPr lang="en-US" sz="2600" i="1" dirty="0" smtClean="0"/>
              <a:t>title</a:t>
            </a:r>
            <a:r>
              <a:rPr lang="en-US" sz="2600" dirty="0"/>
              <a:t>. </a:t>
            </a:r>
          </a:p>
          <a:p>
            <a:pPr lvl="1"/>
            <a:r>
              <a:rPr lang="en-US" sz="2600" dirty="0"/>
              <a:t>505 0   $a </a:t>
            </a:r>
            <a:r>
              <a:rPr lang="en-US" sz="2600" i="1" dirty="0"/>
              <a:t>t</a:t>
            </a:r>
            <a:r>
              <a:rPr lang="en-US" sz="2600" i="1" dirty="0" smtClean="0"/>
              <a:t>itle</a:t>
            </a:r>
            <a:r>
              <a:rPr lang="en-US" sz="2600" dirty="0" smtClean="0"/>
              <a:t> </a:t>
            </a:r>
            <a:r>
              <a:rPr lang="en-US" sz="2600" dirty="0"/>
              <a:t>/ </a:t>
            </a:r>
            <a:r>
              <a:rPr lang="en-US" sz="2600" i="1" dirty="0"/>
              <a:t>c</a:t>
            </a:r>
            <a:r>
              <a:rPr lang="en-US" sz="2600" i="1" dirty="0" smtClean="0"/>
              <a:t>omposer</a:t>
            </a:r>
            <a:r>
              <a:rPr lang="en-US" sz="2600" dirty="0" smtClean="0"/>
              <a:t> </a:t>
            </a:r>
            <a:r>
              <a:rPr lang="en-US" sz="2600" dirty="0"/>
              <a:t>– </a:t>
            </a:r>
            <a:r>
              <a:rPr lang="en-US" sz="2600" i="1" dirty="0" smtClean="0"/>
              <a:t>ti</a:t>
            </a:r>
            <a:r>
              <a:rPr lang="en-US" sz="2600" i="1" dirty="0" smtClean="0"/>
              <a:t>tle</a:t>
            </a:r>
            <a:r>
              <a:rPr lang="en-US" sz="2600" dirty="0" smtClean="0"/>
              <a:t> </a:t>
            </a:r>
            <a:r>
              <a:rPr lang="en-US" sz="2600" dirty="0"/>
              <a:t>/ </a:t>
            </a:r>
            <a:r>
              <a:rPr lang="en-US" sz="2600" i="1" dirty="0" err="1"/>
              <a:t>p</a:t>
            </a:r>
            <a:r>
              <a:rPr lang="en-US" sz="2600" i="1" dirty="0" err="1" smtClean="0"/>
              <a:t>omposer</a:t>
            </a:r>
            <a:r>
              <a:rPr lang="en-US" sz="2600" dirty="0"/>
              <a:t>. </a:t>
            </a:r>
          </a:p>
          <a:p>
            <a:pPr lvl="1"/>
            <a:r>
              <a:rPr lang="en-US" sz="2600" dirty="0"/>
              <a:t>505 0   $a </a:t>
            </a:r>
            <a:r>
              <a:rPr lang="en-US" sz="2600" i="1" dirty="0"/>
              <a:t>t</a:t>
            </a:r>
            <a:r>
              <a:rPr lang="en-US" sz="2600" i="1" dirty="0" smtClean="0"/>
              <a:t>itle</a:t>
            </a:r>
            <a:r>
              <a:rPr lang="en-US" sz="2600" dirty="0" smtClean="0"/>
              <a:t> (</a:t>
            </a:r>
            <a:r>
              <a:rPr lang="en-US" sz="2600" i="1" dirty="0"/>
              <a:t>p</a:t>
            </a:r>
            <a:r>
              <a:rPr lang="en-US" sz="2600" i="1" dirty="0" smtClean="0"/>
              <a:t>erformer</a:t>
            </a:r>
            <a:r>
              <a:rPr lang="en-US" sz="2600" dirty="0"/>
              <a:t>) – </a:t>
            </a:r>
            <a:r>
              <a:rPr lang="en-US" sz="2600" i="1" dirty="0" smtClean="0"/>
              <a:t>ti</a:t>
            </a:r>
            <a:r>
              <a:rPr lang="en-US" sz="2600" i="1" dirty="0" smtClean="0"/>
              <a:t>tle</a:t>
            </a:r>
            <a:r>
              <a:rPr lang="en-US" sz="2600" dirty="0" smtClean="0"/>
              <a:t> (</a:t>
            </a:r>
            <a:r>
              <a:rPr lang="en-US" sz="2600" i="1" dirty="0"/>
              <a:t>p</a:t>
            </a:r>
            <a:r>
              <a:rPr lang="en-US" sz="2600" i="1" dirty="0" smtClean="0"/>
              <a:t>erformer</a:t>
            </a:r>
            <a:r>
              <a:rPr lang="en-US" sz="2600" dirty="0"/>
              <a:t>). </a:t>
            </a:r>
          </a:p>
          <a:p>
            <a:pPr lvl="1"/>
            <a:r>
              <a:rPr lang="en-US" sz="2600" dirty="0"/>
              <a:t>505 0    $a </a:t>
            </a:r>
            <a:r>
              <a:rPr lang="en-US" sz="2600" i="1" dirty="0" smtClean="0"/>
              <a:t>t</a:t>
            </a:r>
            <a:r>
              <a:rPr lang="en-US" sz="2600" i="1" dirty="0" smtClean="0"/>
              <a:t>itle</a:t>
            </a:r>
            <a:r>
              <a:rPr lang="en-US" sz="2600" dirty="0" smtClean="0"/>
              <a:t> (</a:t>
            </a:r>
            <a:r>
              <a:rPr lang="en-US" sz="2600" i="1" dirty="0" smtClean="0"/>
              <a:t>d</a:t>
            </a:r>
            <a:r>
              <a:rPr lang="en-US" sz="2600" i="1" dirty="0" smtClean="0"/>
              <a:t>uration</a:t>
            </a:r>
            <a:r>
              <a:rPr lang="en-US" sz="2600" dirty="0" smtClean="0"/>
              <a:t>) </a:t>
            </a:r>
            <a:r>
              <a:rPr lang="en-US" sz="2600" dirty="0"/>
              <a:t>– </a:t>
            </a:r>
            <a:r>
              <a:rPr lang="en-US" sz="2600" i="1" dirty="0"/>
              <a:t>Title</a:t>
            </a:r>
            <a:r>
              <a:rPr lang="en-US" sz="2600" dirty="0"/>
              <a:t> </a:t>
            </a:r>
            <a:r>
              <a:rPr lang="en-US" sz="2600" dirty="0" smtClean="0"/>
              <a:t>(</a:t>
            </a:r>
            <a:r>
              <a:rPr lang="en-US" sz="2600" i="1" dirty="0"/>
              <a:t>d</a:t>
            </a:r>
            <a:r>
              <a:rPr lang="en-US" sz="2600" i="1" dirty="0" smtClean="0"/>
              <a:t>uration</a:t>
            </a:r>
            <a:r>
              <a:rPr lang="en-US" sz="2600" dirty="0"/>
              <a:t>). </a:t>
            </a:r>
          </a:p>
          <a:p>
            <a:pPr lvl="1"/>
            <a:r>
              <a:rPr lang="en-US" sz="2600" dirty="0"/>
              <a:t>505 0    $a </a:t>
            </a:r>
            <a:r>
              <a:rPr lang="en-US" sz="2600" i="1" dirty="0"/>
              <a:t>t</a:t>
            </a:r>
            <a:r>
              <a:rPr lang="en-US" sz="2600" i="1" dirty="0" smtClean="0"/>
              <a:t>itle</a:t>
            </a:r>
            <a:r>
              <a:rPr lang="en-US" sz="2600" dirty="0" smtClean="0"/>
              <a:t> </a:t>
            </a:r>
            <a:r>
              <a:rPr lang="en-US" sz="2600" dirty="0"/>
              <a:t>/ </a:t>
            </a:r>
            <a:r>
              <a:rPr lang="en-US" sz="2600" i="1" dirty="0"/>
              <a:t>c</a:t>
            </a:r>
            <a:r>
              <a:rPr lang="en-US" sz="2600" i="1" dirty="0" smtClean="0"/>
              <a:t>omposer</a:t>
            </a:r>
            <a:r>
              <a:rPr lang="en-US" sz="2600" dirty="0" smtClean="0"/>
              <a:t> (</a:t>
            </a:r>
            <a:r>
              <a:rPr lang="en-US" sz="2600" i="1" dirty="0"/>
              <a:t>p</a:t>
            </a:r>
            <a:r>
              <a:rPr lang="en-US" sz="2600" i="1" dirty="0" smtClean="0"/>
              <a:t>erformer</a:t>
            </a:r>
            <a:r>
              <a:rPr lang="en-US" sz="2600" dirty="0"/>
              <a:t>) </a:t>
            </a:r>
            <a:r>
              <a:rPr lang="en-US" sz="2600" dirty="0" smtClean="0"/>
              <a:t>(</a:t>
            </a:r>
            <a:r>
              <a:rPr lang="en-US" sz="2600" i="1" dirty="0"/>
              <a:t>d</a:t>
            </a:r>
            <a:r>
              <a:rPr lang="en-US" sz="2600" i="1" dirty="0" smtClean="0"/>
              <a:t>uration</a:t>
            </a:r>
            <a:r>
              <a:rPr lang="en-US" sz="2600" dirty="0"/>
              <a:t>) -- </a:t>
            </a:r>
            <a:r>
              <a:rPr lang="en-US" sz="2600" i="1" dirty="0"/>
              <a:t>Title</a:t>
            </a:r>
            <a:r>
              <a:rPr lang="en-US" sz="2600" dirty="0"/>
              <a:t> / </a:t>
            </a:r>
            <a:r>
              <a:rPr lang="en-US" sz="2600" i="1" dirty="0"/>
              <a:t>Composer</a:t>
            </a:r>
            <a:r>
              <a:rPr lang="en-US" sz="2600" dirty="0"/>
              <a:t> </a:t>
            </a:r>
            <a:r>
              <a:rPr lang="en-US" sz="2600" dirty="0" smtClean="0"/>
              <a:t>(</a:t>
            </a:r>
            <a:r>
              <a:rPr lang="en-US" sz="2600" i="1" dirty="0"/>
              <a:t>p</a:t>
            </a:r>
            <a:r>
              <a:rPr lang="en-US" sz="2600" i="1" dirty="0" smtClean="0"/>
              <a:t>erformer</a:t>
            </a:r>
            <a:r>
              <a:rPr lang="en-US" sz="2600" dirty="0"/>
              <a:t>) </a:t>
            </a:r>
            <a:r>
              <a:rPr lang="en-US" sz="2600" dirty="0" smtClean="0"/>
              <a:t>(</a:t>
            </a:r>
            <a:r>
              <a:rPr lang="en-US" sz="2600" i="1" dirty="0"/>
              <a:t>d</a:t>
            </a:r>
            <a:r>
              <a:rPr lang="en-US" sz="2600" i="1" dirty="0" smtClean="0"/>
              <a:t>uration</a:t>
            </a:r>
            <a:r>
              <a:rPr lang="en-US" sz="2600" dirty="0"/>
              <a:t>). </a:t>
            </a:r>
            <a:endParaRPr lang="en-US" sz="2600" dirty="0" smtClean="0"/>
          </a:p>
          <a:p>
            <a:r>
              <a:rPr lang="en-US" sz="3000" dirty="0" smtClean="0"/>
              <a:t>This is fabulous since you are spoilt for choice! </a:t>
            </a:r>
            <a:endParaRPr lang="en-US" sz="30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fontScale="90000"/>
          </a:bodyPr>
          <a:lstStyle/>
          <a:p>
            <a:r>
              <a:rPr lang="en-US" sz="4000" dirty="0"/>
              <a:t>Type of Date/Publication Status</a:t>
            </a:r>
            <a:br>
              <a:rPr lang="en-US" sz="4000" dirty="0"/>
            </a:br>
            <a:r>
              <a:rPr lang="en-US" sz="4000" dirty="0"/>
              <a:t>(</a:t>
            </a:r>
            <a:r>
              <a:rPr lang="en-US" sz="4000" dirty="0" err="1"/>
              <a:t>DtSt</a:t>
            </a:r>
            <a:r>
              <a:rPr lang="en-US" sz="4000" dirty="0"/>
              <a:t>) </a:t>
            </a:r>
          </a:p>
        </p:txBody>
      </p:sp>
      <p:sp>
        <p:nvSpPr>
          <p:cNvPr id="31747" name="Rectangle 3"/>
          <p:cNvSpPr>
            <a:spLocks noGrp="1" noChangeArrowheads="1"/>
          </p:cNvSpPr>
          <p:nvPr>
            <p:ph type="body" idx="1"/>
          </p:nvPr>
        </p:nvSpPr>
        <p:spPr/>
        <p:txBody>
          <a:bodyPr/>
          <a:lstStyle/>
          <a:p>
            <a:r>
              <a:rPr lang="en-US"/>
              <a:t>Most likely one of these:</a:t>
            </a:r>
          </a:p>
          <a:p>
            <a:r>
              <a:rPr lang="en-US"/>
              <a:t>s = Single date. </a:t>
            </a:r>
          </a:p>
          <a:p>
            <a:r>
              <a:rPr lang="en-US"/>
              <a:t>p = Date of publication and date of recording. </a:t>
            </a:r>
          </a:p>
          <a:p>
            <a:r>
              <a:rPr lang="en-US"/>
              <a:t>r = Reissue date and original date (only if all works were previously issued). </a:t>
            </a:r>
          </a:p>
          <a:p>
            <a:r>
              <a:rPr lang="en-US"/>
              <a:t>t = Publication date and copyright date.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dirty="0"/>
              <a:t>028 </a:t>
            </a:r>
            <a:r>
              <a:rPr lang="en-US" dirty="0" smtClean="0"/>
              <a:t> </a:t>
            </a:r>
            <a:r>
              <a:rPr lang="en-US" dirty="0" smtClean="0"/>
              <a:t>p</a:t>
            </a:r>
            <a:r>
              <a:rPr lang="en-US" dirty="0" smtClean="0"/>
              <a:t>ublisher </a:t>
            </a:r>
            <a:r>
              <a:rPr lang="en-US" dirty="0"/>
              <a:t>n</a:t>
            </a:r>
            <a:r>
              <a:rPr lang="en-US" dirty="0" smtClean="0"/>
              <a:t>umber </a:t>
            </a:r>
            <a:endParaRPr lang="en-US" dirty="0"/>
          </a:p>
        </p:txBody>
      </p:sp>
      <p:sp>
        <p:nvSpPr>
          <p:cNvPr id="32771" name="Rectangle 3"/>
          <p:cNvSpPr>
            <a:spLocks noGrp="1" noChangeArrowheads="1"/>
          </p:cNvSpPr>
          <p:nvPr>
            <p:ph type="body" idx="1"/>
          </p:nvPr>
        </p:nvSpPr>
        <p:spPr/>
        <p:txBody>
          <a:bodyPr/>
          <a:lstStyle/>
          <a:p>
            <a:r>
              <a:rPr lang="en-US" dirty="0" smtClean="0"/>
              <a:t>It </a:t>
            </a:r>
            <a:r>
              <a:rPr lang="en-US" dirty="0"/>
              <a:t>is as important for sound recordings as an ISBN is for books. </a:t>
            </a:r>
            <a:r>
              <a:rPr lang="en-US" dirty="0" smtClean="0"/>
              <a:t> </a:t>
            </a:r>
            <a:endParaRPr lang="en-US" dirty="0"/>
          </a:p>
          <a:p>
            <a:r>
              <a:rPr lang="en-US" dirty="0"/>
              <a:t>Subfield </a:t>
            </a:r>
            <a:r>
              <a:rPr lang="en-US" dirty="0" smtClean="0"/>
              <a:t>$a </a:t>
            </a:r>
            <a:r>
              <a:rPr lang="en-US" dirty="0"/>
              <a:t>is the number (include letter prefixes if present). It comes first. </a:t>
            </a:r>
          </a:p>
          <a:p>
            <a:r>
              <a:rPr lang="en-US" dirty="0"/>
              <a:t>Subfield </a:t>
            </a:r>
            <a:r>
              <a:rPr lang="en-US" dirty="0" smtClean="0"/>
              <a:t>$b </a:t>
            </a:r>
            <a:r>
              <a:rPr lang="en-US" dirty="0"/>
              <a:t>is the label </a:t>
            </a:r>
            <a:r>
              <a:rPr lang="en-US" dirty="0" smtClean="0"/>
              <a:t>name. </a:t>
            </a:r>
            <a:r>
              <a:rPr lang="en-US" dirty="0"/>
              <a:t>It comes second.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smtClean="0"/>
              <a:t>033 </a:t>
            </a:r>
            <a:r>
              <a:rPr lang="en-US" dirty="0"/>
              <a:t>Date/Time </a:t>
            </a:r>
          </a:p>
        </p:txBody>
      </p:sp>
      <p:sp>
        <p:nvSpPr>
          <p:cNvPr id="33795" name="Rectangle 3"/>
          <p:cNvSpPr>
            <a:spLocks noGrp="1" noChangeArrowheads="1"/>
          </p:cNvSpPr>
          <p:nvPr>
            <p:ph type="body" idx="1"/>
          </p:nvPr>
        </p:nvSpPr>
        <p:spPr/>
        <p:txBody>
          <a:bodyPr/>
          <a:lstStyle/>
          <a:p>
            <a:r>
              <a:rPr lang="en-US" dirty="0" smtClean="0"/>
              <a:t>If you are a coding fetishist, you can codes </a:t>
            </a:r>
            <a:r>
              <a:rPr lang="en-US" dirty="0"/>
              <a:t>information from </a:t>
            </a:r>
            <a:r>
              <a:rPr lang="en-US" dirty="0" smtClean="0"/>
              <a:t>518 in 033. </a:t>
            </a:r>
            <a:r>
              <a:rPr lang="en-US" dirty="0" smtClean="0"/>
              <a:t>This field</a:t>
            </a:r>
            <a:r>
              <a:rPr lang="en-US" dirty="0" smtClean="0"/>
              <a:t> can </a:t>
            </a:r>
            <a:r>
              <a:rPr lang="en-US" dirty="0"/>
              <a:t>be </a:t>
            </a:r>
            <a:r>
              <a:rPr lang="en-US" dirty="0" smtClean="0"/>
              <a:t>repeated</a:t>
            </a:r>
            <a:r>
              <a:rPr lang="en-US" dirty="0" smtClean="0"/>
              <a:t>.</a:t>
            </a:r>
            <a:endParaRPr lang="en-US" dirty="0"/>
          </a:p>
          <a:p>
            <a:r>
              <a:rPr lang="en-US" dirty="0" smtClean="0"/>
              <a:t>$a has a time </a:t>
            </a:r>
            <a:r>
              <a:rPr lang="en-US" i="1" dirty="0" err="1" smtClean="0"/>
              <a:t>yymmddhhss</a:t>
            </a:r>
            <a:r>
              <a:rPr lang="en-US" i="1" dirty="0" smtClean="0"/>
              <a:t>+-</a:t>
            </a:r>
            <a:r>
              <a:rPr lang="en-US" i="1" dirty="0" err="1" smtClean="0"/>
              <a:t>hhmm</a:t>
            </a:r>
            <a:r>
              <a:rPr lang="en-US" dirty="0" smtClean="0"/>
              <a:t>, where the +- is an indicator of the difference from UTC. Always use 24 hour clock</a:t>
            </a:r>
            <a:r>
              <a:rPr lang="en-US" dirty="0" smtClean="0"/>
              <a:t> </a:t>
            </a:r>
          </a:p>
          <a:p>
            <a:r>
              <a:rPr lang="en-US" dirty="0" smtClean="0"/>
              <a:t>$</a:t>
            </a:r>
            <a:r>
              <a:rPr lang="en-US" dirty="0"/>
              <a:t>b </a:t>
            </a:r>
            <a:r>
              <a:rPr lang="en-US" dirty="0" smtClean="0"/>
              <a:t>gives the county, with a </a:t>
            </a:r>
            <a:r>
              <a:rPr lang="en-US" dirty="0" smtClean="0"/>
              <a:t>number </a:t>
            </a:r>
            <a:r>
              <a:rPr lang="en-US" dirty="0"/>
              <a:t>from </a:t>
            </a:r>
            <a:r>
              <a:rPr lang="en-US" dirty="0" err="1" smtClean="0"/>
              <a:t>LoC</a:t>
            </a:r>
            <a:r>
              <a:rPr lang="en-US" dirty="0" smtClean="0"/>
              <a:t> </a:t>
            </a:r>
            <a:r>
              <a:rPr lang="en-US" dirty="0"/>
              <a:t>G schedule</a:t>
            </a:r>
            <a:endParaRPr lang="en-US" sz="32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dirty="0" smtClean="0"/>
              <a:t>033 </a:t>
            </a:r>
            <a:r>
              <a:rPr lang="en-US" dirty="0" smtClean="0"/>
              <a:t>d</a:t>
            </a:r>
            <a:r>
              <a:rPr lang="en-US" dirty="0" smtClean="0"/>
              <a:t>at</a:t>
            </a:r>
            <a:r>
              <a:rPr lang="en-US" dirty="0" smtClean="0"/>
              <a:t>e t</a:t>
            </a:r>
            <a:r>
              <a:rPr lang="en-US" dirty="0" smtClean="0"/>
              <a:t>ime</a:t>
            </a:r>
            <a:endParaRPr lang="en-US" dirty="0"/>
          </a:p>
        </p:txBody>
      </p:sp>
      <p:sp>
        <p:nvSpPr>
          <p:cNvPr id="34819" name="Rectangle 3"/>
          <p:cNvSpPr>
            <a:spLocks noGrp="1" noChangeArrowheads="1"/>
          </p:cNvSpPr>
          <p:nvPr>
            <p:ph type="body" idx="1"/>
          </p:nvPr>
        </p:nvSpPr>
        <p:spPr/>
        <p:txBody>
          <a:bodyPr/>
          <a:lstStyle/>
          <a:p>
            <a:pPr>
              <a:lnSpc>
                <a:spcPct val="90000"/>
              </a:lnSpc>
            </a:pPr>
            <a:r>
              <a:rPr lang="en-US" dirty="0"/>
              <a:t>$c </a:t>
            </a:r>
            <a:r>
              <a:rPr lang="en-US" dirty="0" smtClean="0"/>
              <a:t>has</a:t>
            </a:r>
            <a:r>
              <a:rPr lang="en-US" dirty="0" smtClean="0"/>
              <a:t> Cutter </a:t>
            </a:r>
            <a:r>
              <a:rPr lang="en-US" dirty="0"/>
              <a:t>for </a:t>
            </a:r>
            <a:r>
              <a:rPr lang="en-US" dirty="0" smtClean="0"/>
              <a:t>the city</a:t>
            </a:r>
            <a:r>
              <a:rPr lang="en-US" dirty="0"/>
              <a:t>. </a:t>
            </a:r>
          </a:p>
          <a:p>
            <a:pPr>
              <a:lnSpc>
                <a:spcPct val="90000"/>
              </a:lnSpc>
            </a:pPr>
            <a:r>
              <a:rPr lang="en-US" dirty="0"/>
              <a:t>Last digit of $b changes, depending on whether $c is present or </a:t>
            </a:r>
            <a:r>
              <a:rPr lang="en-US" dirty="0" smtClean="0"/>
              <a:t>not.</a:t>
            </a:r>
          </a:p>
          <a:p>
            <a:pPr>
              <a:lnSpc>
                <a:spcPct val="90000"/>
              </a:lnSpc>
            </a:pPr>
            <a:r>
              <a:rPr lang="en-US" dirty="0" smtClean="0"/>
              <a:t>If he </a:t>
            </a:r>
            <a:r>
              <a:rPr lang="en-US" dirty="0" smtClean="0"/>
              <a:t>f</a:t>
            </a:r>
            <a:r>
              <a:rPr lang="en-US" dirty="0" smtClean="0"/>
              <a:t>irst </a:t>
            </a:r>
            <a:r>
              <a:rPr lang="en-US" dirty="0"/>
              <a:t>indicator </a:t>
            </a:r>
            <a:r>
              <a:rPr lang="en-US" dirty="0" smtClean="0"/>
              <a:t>‘ ‘</a:t>
            </a:r>
            <a:r>
              <a:rPr lang="en-US" dirty="0" smtClean="0"/>
              <a:t> </a:t>
            </a:r>
            <a:r>
              <a:rPr lang="en-US" dirty="0" smtClean="0">
                <a:sym typeface="Wingdings" pitchFamily="2" charset="2"/>
              </a:rPr>
              <a:t></a:t>
            </a:r>
            <a:r>
              <a:rPr lang="en-US" dirty="0" smtClean="0"/>
              <a:t> </a:t>
            </a:r>
            <a:r>
              <a:rPr lang="en-US" dirty="0"/>
              <a:t>no date info (i.e., no </a:t>
            </a:r>
            <a:r>
              <a:rPr lang="en-US" dirty="0" smtClean="0"/>
              <a:t>$a</a:t>
            </a:r>
            <a:r>
              <a:rPr lang="en-US" dirty="0"/>
              <a:t>). </a:t>
            </a:r>
            <a:r>
              <a:rPr lang="en-US" dirty="0" smtClean="0"/>
              <a:t> </a:t>
            </a:r>
            <a:r>
              <a:rPr lang="en-US" dirty="0" smtClean="0"/>
              <a:t>1 </a:t>
            </a:r>
            <a:r>
              <a:rPr lang="en-US" dirty="0" smtClean="0">
                <a:sym typeface="Wingdings" pitchFamily="2" charset="2"/>
              </a:rPr>
              <a:t> “</a:t>
            </a:r>
            <a:r>
              <a:rPr lang="en-US" dirty="0" smtClean="0"/>
              <a:t>multiple </a:t>
            </a:r>
            <a:r>
              <a:rPr lang="en-US" dirty="0"/>
              <a:t>single dates; two consecutive </a:t>
            </a:r>
            <a:r>
              <a:rPr lang="en-US" dirty="0" smtClean="0"/>
              <a:t>dates</a:t>
            </a:r>
            <a:r>
              <a:rPr lang="en-US" dirty="0" smtClean="0"/>
              <a:t>”, 2 </a:t>
            </a:r>
            <a:r>
              <a:rPr lang="en-US" dirty="0" smtClean="0">
                <a:sym typeface="Wingdings" pitchFamily="2" charset="2"/>
              </a:rPr>
              <a:t> “range of dates”.</a:t>
            </a:r>
            <a:endParaRPr lang="en-US" dirty="0"/>
          </a:p>
          <a:p>
            <a:pPr>
              <a:lnSpc>
                <a:spcPct val="90000"/>
              </a:lnSpc>
            </a:pPr>
            <a:r>
              <a:rPr lang="en-US" dirty="0" smtClean="0"/>
              <a:t>Only for the serious coding fetishist. </a:t>
            </a:r>
            <a:endParaRPr lang="en-US" dirty="0"/>
          </a:p>
          <a:p>
            <a:pPr>
              <a:lnSpc>
                <a:spcPct val="90000"/>
              </a:lnSpc>
            </a:pPr>
            <a:endParaRPr lang="en-US" sz="28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dirty="0"/>
              <a:t>033 Examples</a:t>
            </a:r>
          </a:p>
        </p:txBody>
      </p:sp>
      <p:sp>
        <p:nvSpPr>
          <p:cNvPr id="49155" name="Rectangle 3"/>
          <p:cNvSpPr>
            <a:spLocks noGrp="1" noChangeArrowheads="1"/>
          </p:cNvSpPr>
          <p:nvPr>
            <p:ph type="body" idx="1"/>
          </p:nvPr>
        </p:nvSpPr>
        <p:spPr/>
        <p:txBody>
          <a:bodyPr>
            <a:normAutofit/>
          </a:bodyPr>
          <a:lstStyle/>
          <a:p>
            <a:r>
              <a:rPr lang="en-US" dirty="0"/>
              <a:t>033 00 $a 19930123 $b4282 $cS4</a:t>
            </a:r>
          </a:p>
          <a:p>
            <a:r>
              <a:rPr lang="en-US" dirty="0"/>
              <a:t>518    $a Recorded Jan. 23, 1993 at Meany Theater, University of Washington, Seattle </a:t>
            </a:r>
          </a:p>
          <a:p>
            <a:r>
              <a:rPr lang="en-US" dirty="0"/>
              <a:t>033 10 $a 20010225 $a20010613 $a20010614 $b5754 $cL7</a:t>
            </a:r>
          </a:p>
          <a:p>
            <a:r>
              <a:rPr lang="en-US" dirty="0"/>
              <a:t>518    Recorded Feb. 25, 2001 (2nd work) and June 13-14, 2001 (1st work) at Air  Studios, Lyndhurst Hall, Hampstead, London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t>Chief source of information</a:t>
            </a:r>
          </a:p>
        </p:txBody>
      </p:sp>
      <p:sp>
        <p:nvSpPr>
          <p:cNvPr id="36867" name="Rectangle 3"/>
          <p:cNvSpPr>
            <a:spLocks noGrp="1" noChangeArrowheads="1"/>
          </p:cNvSpPr>
          <p:nvPr>
            <p:ph type="body" idx="1"/>
          </p:nvPr>
        </p:nvSpPr>
        <p:spPr>
          <a:xfrm>
            <a:off x="457200" y="1600200"/>
            <a:ext cx="8229600" cy="4876800"/>
          </a:xfrm>
        </p:spPr>
        <p:txBody>
          <a:bodyPr>
            <a:normAutofit lnSpcReduction="10000"/>
          </a:bodyPr>
          <a:lstStyle/>
          <a:p>
            <a:pPr>
              <a:lnSpc>
                <a:spcPct val="110000"/>
              </a:lnSpc>
            </a:pPr>
            <a:r>
              <a:rPr lang="en-US" sz="3600" dirty="0" smtClean="0"/>
              <a:t>If there are two </a:t>
            </a:r>
            <a:r>
              <a:rPr lang="en-US" sz="3600" dirty="0"/>
              <a:t>or more chief sources of information (e.g. two labels on a disc) </a:t>
            </a:r>
            <a:r>
              <a:rPr lang="en-US" sz="3600" dirty="0" smtClean="0"/>
              <a:t>treat </a:t>
            </a:r>
            <a:r>
              <a:rPr lang="en-US" sz="3600" dirty="0"/>
              <a:t>as a single chief source </a:t>
            </a:r>
          </a:p>
          <a:p>
            <a:pPr>
              <a:lnSpc>
                <a:spcPct val="110000"/>
              </a:lnSpc>
            </a:pPr>
            <a:r>
              <a:rPr lang="en-US" sz="3600" dirty="0" smtClean="0"/>
              <a:t>If there is a collective </a:t>
            </a:r>
            <a:r>
              <a:rPr lang="en-US" sz="3600" dirty="0"/>
              <a:t>title on accompanying textual material or </a:t>
            </a:r>
            <a:r>
              <a:rPr lang="en-US" sz="3600" dirty="0" smtClean="0"/>
              <a:t>container, treat </a:t>
            </a:r>
            <a:r>
              <a:rPr lang="en-US" sz="3600" dirty="0"/>
              <a:t>as chief </a:t>
            </a:r>
            <a:r>
              <a:rPr lang="en-US" sz="3600" dirty="0" smtClean="0"/>
              <a:t>source, but make </a:t>
            </a:r>
            <a:r>
              <a:rPr lang="en-US" sz="3600" dirty="0"/>
              <a:t>note indicating source of </a:t>
            </a:r>
            <a:r>
              <a:rPr lang="en-US" sz="3600" dirty="0" smtClean="0"/>
              <a:t>title.</a:t>
            </a:r>
          </a:p>
          <a:p>
            <a:pPr>
              <a:lnSpc>
                <a:spcPct val="110000"/>
              </a:lnSpc>
            </a:pPr>
            <a:r>
              <a:rPr lang="en-US" sz="3600" dirty="0" smtClean="0"/>
              <a:t>[I don’t see the point of the note.]</a:t>
            </a:r>
            <a:endParaRPr lang="en-US"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chief source of information, 2</a:t>
            </a:r>
            <a:endParaRPr lang="en-US" dirty="0"/>
          </a:p>
        </p:txBody>
      </p:sp>
      <p:sp>
        <p:nvSpPr>
          <p:cNvPr id="3" name="Content Placeholder 2"/>
          <p:cNvSpPr>
            <a:spLocks noGrp="1"/>
          </p:cNvSpPr>
          <p:nvPr>
            <p:ph idx="1"/>
          </p:nvPr>
        </p:nvSpPr>
        <p:spPr/>
        <p:txBody>
          <a:bodyPr>
            <a:normAutofit/>
          </a:bodyPr>
          <a:lstStyle/>
          <a:p>
            <a:pPr>
              <a:lnSpc>
                <a:spcPct val="80000"/>
              </a:lnSpc>
            </a:pPr>
            <a:r>
              <a:rPr lang="en-US" sz="3600" dirty="0" smtClean="0"/>
              <a:t>If information is not available from the chief source, take it from the following sources (in this order of preference) </a:t>
            </a:r>
          </a:p>
          <a:p>
            <a:pPr lvl="1">
              <a:lnSpc>
                <a:spcPct val="80000"/>
              </a:lnSpc>
            </a:pPr>
            <a:r>
              <a:rPr lang="en-US" sz="3200" dirty="0" smtClean="0"/>
              <a:t>accompanying textual material</a:t>
            </a:r>
          </a:p>
          <a:p>
            <a:pPr lvl="1">
              <a:lnSpc>
                <a:spcPct val="80000"/>
              </a:lnSpc>
            </a:pPr>
            <a:r>
              <a:rPr lang="en-US" sz="3200" dirty="0" smtClean="0"/>
              <a:t>container (sleeve, box, jewel case, etc.)</a:t>
            </a:r>
          </a:p>
          <a:p>
            <a:pPr lvl="1">
              <a:lnSpc>
                <a:spcPct val="80000"/>
              </a:lnSpc>
            </a:pPr>
            <a:r>
              <a:rPr lang="en-US" sz="3200" dirty="0" smtClean="0"/>
              <a:t>other sources (publisher catalogs, etc.) </a:t>
            </a:r>
          </a:p>
          <a:p>
            <a:pPr>
              <a:lnSpc>
                <a:spcPct val="80000"/>
              </a:lnSpc>
            </a:pPr>
            <a:r>
              <a:rPr lang="en-US" sz="3600" dirty="0" smtClean="0"/>
              <a:t>Prefer textual data to sound data.</a:t>
            </a:r>
            <a:endParaRPr lang="en-US"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t>New Record?</a:t>
            </a:r>
          </a:p>
        </p:txBody>
      </p:sp>
      <p:sp>
        <p:nvSpPr>
          <p:cNvPr id="37891" name="Rectangle 3"/>
          <p:cNvSpPr>
            <a:spLocks noGrp="1" noChangeArrowheads="1"/>
          </p:cNvSpPr>
          <p:nvPr>
            <p:ph type="body" idx="1"/>
          </p:nvPr>
        </p:nvSpPr>
        <p:spPr/>
        <p:txBody>
          <a:bodyPr>
            <a:noAutofit/>
          </a:bodyPr>
          <a:lstStyle/>
          <a:p>
            <a:pPr>
              <a:lnSpc>
                <a:spcPct val="90000"/>
              </a:lnSpc>
            </a:pPr>
            <a:r>
              <a:rPr lang="en-US" sz="3600" dirty="0"/>
              <a:t>Differences that justify a new record </a:t>
            </a:r>
          </a:p>
          <a:p>
            <a:pPr lvl="1">
              <a:lnSpc>
                <a:spcPct val="90000"/>
              </a:lnSpc>
            </a:pPr>
            <a:r>
              <a:rPr lang="en-US" sz="3200" dirty="0"/>
              <a:t>Different format, size, speed  (e.g. disc vs. cassette) </a:t>
            </a:r>
          </a:p>
          <a:p>
            <a:pPr lvl="1">
              <a:lnSpc>
                <a:spcPct val="90000"/>
              </a:lnSpc>
            </a:pPr>
            <a:r>
              <a:rPr lang="en-US" sz="3200" dirty="0"/>
              <a:t>Significant difference in playing time </a:t>
            </a:r>
          </a:p>
          <a:p>
            <a:pPr lvl="1">
              <a:lnSpc>
                <a:spcPct val="90000"/>
              </a:lnSpc>
            </a:pPr>
            <a:r>
              <a:rPr lang="en-US" sz="3200" dirty="0"/>
              <a:t>Stereo. vs. mono. </a:t>
            </a:r>
          </a:p>
          <a:p>
            <a:pPr lvl="1">
              <a:lnSpc>
                <a:spcPct val="90000"/>
              </a:lnSpc>
            </a:pPr>
            <a:r>
              <a:rPr lang="en-US" sz="3200" dirty="0"/>
              <a:t>Different edition </a:t>
            </a:r>
          </a:p>
          <a:p>
            <a:pPr lvl="1">
              <a:lnSpc>
                <a:spcPct val="90000"/>
              </a:lnSpc>
            </a:pPr>
            <a:r>
              <a:rPr lang="en-US" sz="3200" dirty="0"/>
              <a:t>If in a completely different series </a:t>
            </a:r>
          </a:p>
          <a:p>
            <a:pPr lvl="1">
              <a:lnSpc>
                <a:spcPct val="90000"/>
              </a:lnSpc>
            </a:pPr>
            <a:r>
              <a:rPr lang="en-US" sz="3200" dirty="0"/>
              <a:t>Difference in Music publisher number (028) </a:t>
            </a:r>
          </a:p>
          <a:p>
            <a:pPr>
              <a:lnSpc>
                <a:spcPct val="90000"/>
              </a:lnSpc>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dirty="0" smtClean="0"/>
              <a:t>245$a </a:t>
            </a:r>
            <a:r>
              <a:rPr lang="en-US" dirty="0"/>
              <a:t>Title</a:t>
            </a:r>
          </a:p>
        </p:txBody>
      </p:sp>
      <p:sp>
        <p:nvSpPr>
          <p:cNvPr id="3075" name="Rectangle 3"/>
          <p:cNvSpPr>
            <a:spLocks noGrp="1" noChangeArrowheads="1"/>
          </p:cNvSpPr>
          <p:nvPr>
            <p:ph type="body" idx="1"/>
          </p:nvPr>
        </p:nvSpPr>
        <p:spPr>
          <a:xfrm>
            <a:off x="304800" y="1295400"/>
            <a:ext cx="8534400" cy="4525963"/>
          </a:xfrm>
        </p:spPr>
        <p:txBody>
          <a:bodyPr>
            <a:noAutofit/>
          </a:bodyPr>
          <a:lstStyle/>
          <a:p>
            <a:r>
              <a:rPr lang="en-US" dirty="0" smtClean="0"/>
              <a:t>There must be a title. It can be a person’s name, or a group’s name, e.g. eponymous album.</a:t>
            </a:r>
          </a:p>
          <a:p>
            <a:r>
              <a:rPr lang="en-US" dirty="0" smtClean="0"/>
              <a:t>Transcribe the title from the item </a:t>
            </a:r>
            <a:r>
              <a:rPr lang="en-US" dirty="0"/>
              <a:t>in hand. </a:t>
            </a:r>
          </a:p>
          <a:p>
            <a:r>
              <a:rPr lang="en-US" dirty="0" smtClean="0"/>
              <a:t>If </a:t>
            </a:r>
            <a:r>
              <a:rPr lang="en-US" dirty="0"/>
              <a:t>single title with no subtitle, title goes in $</a:t>
            </a:r>
            <a:r>
              <a:rPr lang="en-US" dirty="0" smtClean="0"/>
              <a:t>a.</a:t>
            </a:r>
          </a:p>
          <a:p>
            <a:r>
              <a:rPr lang="en-US" dirty="0" smtClean="0"/>
              <a:t>For classical </a:t>
            </a:r>
            <a:r>
              <a:rPr lang="en-US" dirty="0"/>
              <a:t>works: </a:t>
            </a:r>
            <a:r>
              <a:rPr lang="en-US" dirty="0" smtClean="0"/>
              <a:t> $a </a:t>
            </a:r>
            <a:r>
              <a:rPr lang="en-US" dirty="0"/>
              <a:t>is that part of title that identifies the </a:t>
            </a:r>
            <a:r>
              <a:rPr lang="en-US" dirty="0" smtClean="0"/>
              <a:t>work, </a:t>
            </a:r>
            <a:r>
              <a:rPr lang="en-US" dirty="0"/>
              <a:t>$b is remainder</a:t>
            </a:r>
          </a:p>
          <a:p>
            <a:r>
              <a:rPr lang="en-US" dirty="0" smtClean="0"/>
              <a:t>May have one title or more than one title in the 245. May have subtitle.</a:t>
            </a:r>
          </a:p>
          <a:p>
            <a:endParaRPr lang="en-US"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2469</TotalTime>
  <Words>3270</Words>
  <Application>Microsoft Office PowerPoint</Application>
  <PresentationFormat>On-screen Show (4:3)</PresentationFormat>
  <Paragraphs>321</Paragraphs>
  <Slides>57</Slides>
  <Notes>57</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Office Theme</vt:lpstr>
      <vt:lpstr>lis512 sound recordings</vt:lpstr>
      <vt:lpstr>origin and purpose</vt:lpstr>
      <vt:lpstr>in koha</vt:lpstr>
      <vt:lpstr>one important thing</vt:lpstr>
      <vt:lpstr>AACR2 Chapter 6</vt:lpstr>
      <vt:lpstr>Chief source of information</vt:lpstr>
      <vt:lpstr>chief source of information, 2</vt:lpstr>
      <vt:lpstr>New Record?</vt:lpstr>
      <vt:lpstr>245$a Title</vt:lpstr>
      <vt:lpstr>245$h General material designation </vt:lpstr>
      <vt:lpstr>245 $b Subtitle </vt:lpstr>
      <vt:lpstr>245$c statement of responsibility, 1 </vt:lpstr>
      <vt:lpstr>245$c statement of responsibility, 2</vt:lpstr>
      <vt:lpstr>245$c statement of responsibility, 3</vt:lpstr>
      <vt:lpstr>740 analytical title </vt:lpstr>
      <vt:lpstr>260$a Place of Publication</vt:lpstr>
      <vt:lpstr>260$b publisher </vt:lpstr>
      <vt:lpstr>recording series</vt:lpstr>
      <vt:lpstr>Dates on Compact Discs </vt:lpstr>
      <vt:lpstr>date detection, 1</vt:lpstr>
      <vt:lpstr>dates detection, 2</vt:lpstr>
      <vt:lpstr>dates detection, 3</vt:lpstr>
      <vt:lpstr>dates detection, 4</vt:lpstr>
      <vt:lpstr>date detective work</vt:lpstr>
      <vt:lpstr>Example 1</vt:lpstr>
      <vt:lpstr>explanation of example 1 </vt:lpstr>
      <vt:lpstr>Example 2</vt:lpstr>
      <vt:lpstr>246 variant title</vt:lpstr>
      <vt:lpstr>300 Physical Description rules, 1</vt:lpstr>
      <vt:lpstr>physical description rules, 2</vt:lpstr>
      <vt:lpstr>physical description rules, 3</vt:lpstr>
      <vt:lpstr>physical description rules, 4</vt:lpstr>
      <vt:lpstr>300 Physical Description  </vt:lpstr>
      <vt:lpstr>300 Physical Description</vt:lpstr>
      <vt:lpstr>physical description of compact disk</vt:lpstr>
      <vt:lpstr>300 of cassette tapes</vt:lpstr>
      <vt:lpstr>300$e accompanying material</vt:lpstr>
      <vt:lpstr>306 playing time</vt:lpstr>
      <vt:lpstr>More on durations  </vt:lpstr>
      <vt:lpstr>duration of several works</vt:lpstr>
      <vt:lpstr>Example</vt:lpstr>
      <vt:lpstr>5?? Notes</vt:lpstr>
      <vt:lpstr>500 for durations</vt:lpstr>
      <vt:lpstr>500 note for re-issuing information</vt:lpstr>
      <vt:lpstr>500$a note an accompanying Material </vt:lpstr>
      <vt:lpstr>500 Physical Description </vt:lpstr>
      <vt:lpstr>500 origin of title</vt:lpstr>
      <vt:lpstr>511 performers</vt:lpstr>
      <vt:lpstr>$518 event note</vt:lpstr>
      <vt:lpstr>546$a language</vt:lpstr>
      <vt:lpstr>520$a summary</vt:lpstr>
      <vt:lpstr>505$a contents</vt:lpstr>
      <vt:lpstr>Type of Date/Publication Status (DtSt) </vt:lpstr>
      <vt:lpstr>028  publisher number </vt:lpstr>
      <vt:lpstr>033 Date/Time </vt:lpstr>
      <vt:lpstr>033 date time</vt:lpstr>
      <vt:lpstr>033 Examples</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lis512 lecture 4</dc:title>
  <dc:creator>student</dc:creator>
  <cp:lastModifiedBy>tkrichel</cp:lastModifiedBy>
  <cp:revision>254</cp:revision>
  <dcterms:created xsi:type="dcterms:W3CDTF">2010-02-24T17:28:54Z</dcterms:created>
  <dcterms:modified xsi:type="dcterms:W3CDTF">2010-11-10T00:41:13Z</dcterms:modified>
</cp:coreProperties>
</file>