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8" r:id="rId2"/>
    <p:sldId id="305" r:id="rId3"/>
    <p:sldId id="318" r:id="rId4"/>
    <p:sldId id="319" r:id="rId5"/>
    <p:sldId id="320" r:id="rId6"/>
    <p:sldId id="321" r:id="rId7"/>
    <p:sldId id="322" r:id="rId8"/>
    <p:sldId id="323" r:id="rId9"/>
    <p:sldId id="324" r:id="rId10"/>
    <p:sldId id="326" r:id="rId11"/>
    <p:sldId id="327" r:id="rId12"/>
    <p:sldId id="325" r:id="rId13"/>
    <p:sldId id="328" r:id="rId14"/>
    <p:sldId id="329" r:id="rId15"/>
    <p:sldId id="306" r:id="rId16"/>
    <p:sldId id="307" r:id="rId17"/>
    <p:sldId id="308" r:id="rId18"/>
    <p:sldId id="309" r:id="rId19"/>
    <p:sldId id="330" r:id="rId20"/>
    <p:sldId id="310" r:id="rId21"/>
    <p:sldId id="311" r:id="rId22"/>
    <p:sldId id="332" r:id="rId23"/>
    <p:sldId id="331" r:id="rId24"/>
    <p:sldId id="333" r:id="rId25"/>
    <p:sldId id="334" r:id="rId26"/>
    <p:sldId id="335" r:id="rId27"/>
    <p:sldId id="336" r:id="rId28"/>
    <p:sldId id="317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33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CA5A94-A430-416A-98E3-ADD8F074ED21}" type="datetimeFigureOut">
              <a:rPr lang="en-US" smtClean="0"/>
              <a:t>2/3/2010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BF5C52-D1C3-4EA5-BEFC-71F7CC28BBC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/>
          <p:cNvSpPr>
            <a:spLocks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2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-600075" y="0"/>
            <a:ext cx="4730750" cy="354806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0595" name="Rectangle 3"/>
          <p:cNvSpPr txBox="1">
            <a:spLocks noChangeArrowheads="1"/>
          </p:cNvSpPr>
          <p:nvPr>
            <p:ph type="body" idx="1"/>
          </p:nvPr>
        </p:nvSpPr>
        <p:spPr>
          <a:xfrm>
            <a:off x="504825" y="4314825"/>
            <a:ext cx="5856288" cy="4060825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-600075" y="0"/>
            <a:ext cx="4730750" cy="354806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43" name="Rectangle 3"/>
          <p:cNvSpPr txBox="1">
            <a:spLocks noChangeArrowheads="1"/>
          </p:cNvSpPr>
          <p:nvPr>
            <p:ph type="body" idx="1"/>
          </p:nvPr>
        </p:nvSpPr>
        <p:spPr>
          <a:xfrm>
            <a:off x="504825" y="4314825"/>
            <a:ext cx="5856288" cy="4060825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-600075" y="0"/>
            <a:ext cx="4730750" cy="354806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4691" name="Rectangle 3"/>
          <p:cNvSpPr txBox="1">
            <a:spLocks noChangeArrowheads="1"/>
          </p:cNvSpPr>
          <p:nvPr>
            <p:ph type="body" idx="1"/>
          </p:nvPr>
        </p:nvSpPr>
        <p:spPr>
          <a:xfrm>
            <a:off x="504825" y="4314825"/>
            <a:ext cx="5856288" cy="4060825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-600075" y="0"/>
            <a:ext cx="4730750" cy="354806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6739" name="Rectangle 3"/>
          <p:cNvSpPr txBox="1">
            <a:spLocks noChangeArrowheads="1"/>
          </p:cNvSpPr>
          <p:nvPr>
            <p:ph type="body" idx="1"/>
          </p:nvPr>
        </p:nvSpPr>
        <p:spPr>
          <a:xfrm>
            <a:off x="504825" y="4314825"/>
            <a:ext cx="5856288" cy="4060825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-600075" y="0"/>
            <a:ext cx="4730750" cy="354806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8787" name="Rectangle 3"/>
          <p:cNvSpPr txBox="1">
            <a:spLocks noChangeArrowheads="1"/>
          </p:cNvSpPr>
          <p:nvPr>
            <p:ph type="body" idx="1"/>
          </p:nvPr>
        </p:nvSpPr>
        <p:spPr>
          <a:xfrm>
            <a:off x="504825" y="4314825"/>
            <a:ext cx="5856288" cy="4060825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-600075" y="0"/>
            <a:ext cx="4730750" cy="354806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0835" name="Rectangle 3"/>
          <p:cNvSpPr txBox="1">
            <a:spLocks noChangeArrowheads="1"/>
          </p:cNvSpPr>
          <p:nvPr>
            <p:ph type="body" idx="1"/>
          </p:nvPr>
        </p:nvSpPr>
        <p:spPr>
          <a:xfrm>
            <a:off x="504825" y="4314825"/>
            <a:ext cx="5856288" cy="4060825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-600075" y="0"/>
            <a:ext cx="4730750" cy="354806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883" name="Rectangle 3"/>
          <p:cNvSpPr txBox="1">
            <a:spLocks noChangeArrowheads="1"/>
          </p:cNvSpPr>
          <p:nvPr>
            <p:ph type="body" idx="1"/>
          </p:nvPr>
        </p:nvSpPr>
        <p:spPr>
          <a:xfrm>
            <a:off x="504825" y="4314825"/>
            <a:ext cx="5856288" cy="4060825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634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5635" name="Rectangle 3"/>
          <p:cNvSpPr txBox="1">
            <a:spLocks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CC3D3-E91B-4148-8A07-E4600C08ACA0}" type="datetimeFigureOut">
              <a:rPr lang="en-US" smtClean="0"/>
              <a:t>2/3/2010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94B1D-6279-4E77-A729-AD89E7BDD51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CC3D3-E91B-4148-8A07-E4600C08ACA0}" type="datetimeFigureOut">
              <a:rPr lang="en-US" smtClean="0"/>
              <a:t>2/3/2010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94B1D-6279-4E77-A729-AD89E7BDD51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CC3D3-E91B-4148-8A07-E4600C08ACA0}" type="datetimeFigureOut">
              <a:rPr lang="en-US" smtClean="0"/>
              <a:t>2/3/2010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94B1D-6279-4E77-A729-AD89E7BDD51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6425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CC3D3-E91B-4148-8A07-E4600C08ACA0}" type="datetimeFigureOut">
              <a:rPr lang="en-US" smtClean="0"/>
              <a:t>2/3/2010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94B1D-6279-4E77-A729-AD89E7BDD51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CC3D3-E91B-4148-8A07-E4600C08ACA0}" type="datetimeFigureOut">
              <a:rPr lang="en-US" smtClean="0"/>
              <a:t>2/3/2010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94B1D-6279-4E77-A729-AD89E7BDD51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CC3D3-E91B-4148-8A07-E4600C08ACA0}" type="datetimeFigureOut">
              <a:rPr lang="en-US" smtClean="0"/>
              <a:t>2/3/2010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94B1D-6279-4E77-A729-AD89E7BDD51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CC3D3-E91B-4148-8A07-E4600C08ACA0}" type="datetimeFigureOut">
              <a:rPr lang="en-US" smtClean="0"/>
              <a:t>2/3/2010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94B1D-6279-4E77-A729-AD89E7BDD51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CC3D3-E91B-4148-8A07-E4600C08ACA0}" type="datetimeFigureOut">
              <a:rPr lang="en-US" smtClean="0"/>
              <a:t>2/3/2010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94B1D-6279-4E77-A729-AD89E7BDD51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CC3D3-E91B-4148-8A07-E4600C08ACA0}" type="datetimeFigureOut">
              <a:rPr lang="en-US" smtClean="0"/>
              <a:t>2/3/2010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94B1D-6279-4E77-A729-AD89E7BDD51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CC3D3-E91B-4148-8A07-E4600C08ACA0}" type="datetimeFigureOut">
              <a:rPr lang="en-US" smtClean="0"/>
              <a:t>2/3/2010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94B1D-6279-4E77-A729-AD89E7BDD51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CC3D3-E91B-4148-8A07-E4600C08ACA0}" type="datetimeFigureOut">
              <a:rPr lang="en-US" smtClean="0"/>
              <a:t>2/3/2010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94B1D-6279-4E77-A729-AD89E7BDD51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CC3D3-E91B-4148-8A07-E4600C08ACA0}" type="datetimeFigureOut">
              <a:rPr lang="en-US" smtClean="0"/>
              <a:t>2/3/2010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B94B1D-6279-4E77-A729-AD89E7BDD510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>
          <a:xfrm>
            <a:off x="609600" y="1600200"/>
            <a:ext cx="7772400" cy="1828800"/>
          </a:xfrm>
          <a:ln/>
        </p:spPr>
        <p:txBody>
          <a:bodyPr lIns="90000" tIns="46800" rIns="90000" bIns="46800" anchor="t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600" dirty="0" smtClean="0"/>
              <a:t>LIS512 </a:t>
            </a:r>
            <a:r>
              <a:rPr lang="en-GB" sz="3600" dirty="0"/>
              <a:t>lecture </a:t>
            </a:r>
            <a:r>
              <a:rPr lang="en-GB" sz="3600" dirty="0" smtClean="0"/>
              <a:t>2</a:t>
            </a:r>
            <a:r>
              <a:rPr lang="en-GB" sz="3600" dirty="0"/>
              <a:t/>
            </a:r>
            <a:br>
              <a:rPr lang="en-GB" sz="3600" dirty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 smtClean="0"/>
              <a:t>relational</a:t>
            </a:r>
            <a:r>
              <a:rPr lang="en-US" sz="3600" dirty="0" smtClean="0"/>
              <a:t> databases</a:t>
            </a:r>
            <a:endParaRPr lang="en-GB" sz="3600" dirty="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1371600" y="4287838"/>
            <a:ext cx="6400800" cy="955675"/>
          </a:xfrm>
          <a:prstGeom prst="rect">
            <a:avLst/>
          </a:prstGeom>
          <a:noFill/>
          <a:ln/>
        </p:spPr>
        <p:txBody>
          <a:bodyPr lIns="0" tIns="0" rIns="0" bIns="0" anchor="ctr"/>
          <a:lstStyle/>
          <a:p>
            <a:pPr marL="457200" lvl="1" indent="0" algn="ctr">
              <a:spcBef>
                <a:spcPts val="700"/>
              </a:spcBef>
              <a:buFont typeface="Arial" charset="0"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r>
              <a:rPr lang="en-GB" sz="2800" dirty="0"/>
              <a:t>Thomas </a:t>
            </a:r>
            <a:r>
              <a:rPr lang="en-GB" sz="2800" dirty="0" err="1"/>
              <a:t>Krichel</a:t>
            </a:r>
            <a:endParaRPr lang="en-GB" sz="2800" dirty="0"/>
          </a:p>
          <a:p>
            <a:pPr marL="457200" lvl="1" indent="0" algn="ctr">
              <a:spcBef>
                <a:spcPts val="700"/>
              </a:spcBef>
              <a:buFont typeface="Arial" charset="0"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r>
              <a:rPr lang="en-GB" sz="2800" dirty="0" smtClean="0"/>
              <a:t>2010-02-03</a:t>
            </a:r>
            <a:endParaRPr lang="en-GB" sz="28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0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3" grpId="0" autoUpdateAnimBg="0"/>
      <p:bldP spid="3074" grpId="0" build="p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be able to find what records describe the same entities, databases use a construct called the key.</a:t>
            </a:r>
          </a:p>
          <a:p>
            <a:r>
              <a:rPr lang="en-US" dirty="0" smtClean="0"/>
              <a:t>The key for each record must have a different value.</a:t>
            </a:r>
          </a:p>
          <a:p>
            <a:r>
              <a:rPr lang="en-US" dirty="0" smtClean="0"/>
              <a:t>The name of the key field is not important, but it is important that the field is a key.   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Here is a correct example</a:t>
            </a:r>
          </a:p>
          <a:p>
            <a:pPr lvl="1">
              <a:buNone/>
            </a:pPr>
            <a:r>
              <a:rPr lang="en-US" dirty="0" smtClean="0"/>
              <a:t>|</a:t>
            </a:r>
            <a:r>
              <a:rPr lang="en-US" i="1" dirty="0" err="1" smtClean="0"/>
              <a:t>key</a:t>
            </a:r>
            <a:r>
              <a:rPr lang="en-US" dirty="0" err="1" smtClean="0"/>
              <a:t>|</a:t>
            </a:r>
            <a:r>
              <a:rPr lang="en-US" i="1" dirty="0" err="1" smtClean="0"/>
              <a:t>name</a:t>
            </a:r>
            <a:r>
              <a:rPr lang="en-US" i="1" dirty="0" smtClean="0"/>
              <a:t>                   </a:t>
            </a:r>
            <a:r>
              <a:rPr lang="en-US" dirty="0" smtClean="0"/>
              <a:t>| </a:t>
            </a:r>
            <a:r>
              <a:rPr lang="en-US" i="1" dirty="0" smtClean="0"/>
              <a:t>birthday      </a:t>
            </a:r>
            <a:r>
              <a:rPr lang="en-US" dirty="0" smtClean="0"/>
              <a:t>|</a:t>
            </a:r>
          </a:p>
          <a:p>
            <a:pPr lvl="1">
              <a:buNone/>
            </a:pPr>
            <a:r>
              <a:rPr lang="en-US" dirty="0" smtClean="0"/>
              <a:t>|2    | Thomas </a:t>
            </a:r>
            <a:r>
              <a:rPr lang="en-US" dirty="0" err="1" smtClean="0"/>
              <a:t>Krichel</a:t>
            </a:r>
            <a:r>
              <a:rPr lang="en-US" dirty="0" smtClean="0"/>
              <a:t> | 1965-06-05|</a:t>
            </a:r>
          </a:p>
          <a:p>
            <a:pPr lvl="1">
              <a:buNone/>
            </a:pPr>
            <a:r>
              <a:rPr lang="en-US" dirty="0" smtClean="0"/>
              <a:t>| 1   | Thomas </a:t>
            </a:r>
            <a:r>
              <a:rPr lang="en-US" dirty="0" err="1" smtClean="0"/>
              <a:t>Krichel</a:t>
            </a:r>
            <a:r>
              <a:rPr lang="en-US" dirty="0"/>
              <a:t> </a:t>
            </a:r>
            <a:r>
              <a:rPr lang="en-US" dirty="0" smtClean="0"/>
              <a:t>| 1965-06-05|</a:t>
            </a:r>
          </a:p>
          <a:p>
            <a:r>
              <a:rPr lang="en-US" dirty="0" smtClean="0"/>
              <a:t>Here is an incorrect example</a:t>
            </a:r>
          </a:p>
          <a:p>
            <a:pPr lvl="1">
              <a:buNone/>
            </a:pPr>
            <a:r>
              <a:rPr lang="en-US" dirty="0" smtClean="0"/>
              <a:t>|</a:t>
            </a:r>
            <a:r>
              <a:rPr lang="en-US" i="1" dirty="0" err="1" smtClean="0"/>
              <a:t>key</a:t>
            </a:r>
            <a:r>
              <a:rPr lang="en-US" dirty="0" err="1" smtClean="0"/>
              <a:t>|</a:t>
            </a:r>
            <a:r>
              <a:rPr lang="en-US" i="1" dirty="0" err="1" smtClean="0"/>
              <a:t>name</a:t>
            </a:r>
            <a:r>
              <a:rPr lang="en-US" i="1" dirty="0" smtClean="0"/>
              <a:t>                   </a:t>
            </a:r>
            <a:r>
              <a:rPr lang="en-US" dirty="0" smtClean="0"/>
              <a:t>| </a:t>
            </a:r>
            <a:r>
              <a:rPr lang="en-US" i="1" dirty="0" smtClean="0"/>
              <a:t>birthday      </a:t>
            </a:r>
            <a:r>
              <a:rPr lang="en-US" dirty="0" smtClean="0"/>
              <a:t>|</a:t>
            </a:r>
          </a:p>
          <a:p>
            <a:pPr lvl="1">
              <a:buNone/>
            </a:pPr>
            <a:r>
              <a:rPr lang="en-US" dirty="0" smtClean="0"/>
              <a:t>|1   | Thomas </a:t>
            </a:r>
            <a:r>
              <a:rPr lang="en-US" dirty="0" err="1" smtClean="0"/>
              <a:t>Krichel</a:t>
            </a:r>
            <a:r>
              <a:rPr lang="en-US" dirty="0" smtClean="0"/>
              <a:t> | 1965-06-05|</a:t>
            </a:r>
          </a:p>
          <a:p>
            <a:pPr lvl="1">
              <a:buNone/>
            </a:pPr>
            <a:r>
              <a:rPr lang="en-US" dirty="0" smtClean="0"/>
              <a:t>| 1   | Thomas </a:t>
            </a:r>
            <a:r>
              <a:rPr lang="en-US" dirty="0" err="1" smtClean="0"/>
              <a:t>Krichel</a:t>
            </a:r>
            <a:r>
              <a:rPr lang="en-US" dirty="0" smtClean="0"/>
              <a:t> | 1965-06-05|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identity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Identity is simple when it comes to person.</a:t>
            </a:r>
          </a:p>
          <a:p>
            <a:r>
              <a:rPr lang="en-US" dirty="0" smtClean="0"/>
              <a:t>But when it comes to other entities we are interested in the FBRB world.</a:t>
            </a:r>
          </a:p>
          <a:p>
            <a:r>
              <a:rPr lang="en-US" dirty="0" smtClean="0"/>
              <a:t>Identifiers and the handling of them is one of the most difficult issues of digital librarianship. 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identifier schemes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/>
          <a:lstStyle/>
          <a:p>
            <a:r>
              <a:rPr lang="en-US" dirty="0" smtClean="0"/>
              <a:t>There are many identifier schemes for group 1 entities</a:t>
            </a:r>
          </a:p>
          <a:p>
            <a:pPr lvl="1"/>
            <a:r>
              <a:rPr lang="en-US" dirty="0" smtClean="0"/>
              <a:t>ISBN            – ISSN</a:t>
            </a:r>
          </a:p>
          <a:p>
            <a:pPr lvl="1"/>
            <a:r>
              <a:rPr lang="en-US" dirty="0" smtClean="0"/>
              <a:t>DOI              – URL</a:t>
            </a:r>
          </a:p>
          <a:p>
            <a:r>
              <a:rPr lang="en-US" dirty="0" smtClean="0"/>
              <a:t>Some of them may cover different manifestations / expression. </a:t>
            </a:r>
          </a:p>
          <a:p>
            <a:r>
              <a:rPr lang="en-US" dirty="0" smtClean="0"/>
              <a:t>i.e. is the ISBN for a print book the same as for the </a:t>
            </a:r>
            <a:r>
              <a:rPr lang="en-US" dirty="0" err="1" smtClean="0"/>
              <a:t>ebook</a:t>
            </a:r>
            <a:r>
              <a:rPr lang="en-US" dirty="0" smtClean="0"/>
              <a:t>?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 all database system are relational.</a:t>
            </a:r>
          </a:p>
          <a:p>
            <a:r>
              <a:rPr lang="en-US" dirty="0" smtClean="0"/>
              <a:t>The most widely used ones are relational.</a:t>
            </a:r>
          </a:p>
          <a:p>
            <a:r>
              <a:rPr lang="en-US" dirty="0" smtClean="0"/>
              <a:t>That means you can build relationships between tables and enforce them. </a:t>
            </a:r>
          </a:p>
          <a:p>
            <a:r>
              <a:rPr lang="en-US" dirty="0" smtClean="0"/>
              <a:t>I am coming to this from an old example.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8013" cy="1141412"/>
          </a:xfrm>
          <a:ln/>
        </p:spPr>
        <p:txBody>
          <a:bodyPr lIns="90000" tIns="46800" rIns="90000" bIns="468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example: Movie database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458200" cy="4525963"/>
          </a:xfrm>
          <a:ln/>
        </p:spPr>
        <p:txBody>
          <a:bodyPr lIns="90000" tIns="46800" rIns="90000" bIns="46800"/>
          <a:lstStyle/>
          <a:p>
            <a:pPr marL="341313" indent="-341313">
              <a:spcBef>
                <a:spcPts val="600"/>
              </a:spcBef>
              <a:buFont typeface="Arial" charset="0"/>
              <a:buNone/>
              <a:tabLst>
                <a:tab pos="341313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 i="1" dirty="0"/>
              <a:t>ID		</a:t>
            </a:r>
            <a:r>
              <a:rPr lang="en-GB" sz="2000" dirty="0"/>
              <a:t>|</a:t>
            </a:r>
            <a:r>
              <a:rPr lang="en-GB" sz="2000" i="1" dirty="0"/>
              <a:t> title 			</a:t>
            </a:r>
            <a:r>
              <a:rPr lang="en-GB" sz="2000" dirty="0"/>
              <a:t>|</a:t>
            </a:r>
            <a:r>
              <a:rPr lang="en-GB" sz="2000" i="1" dirty="0"/>
              <a:t> director		</a:t>
            </a:r>
            <a:r>
              <a:rPr lang="en-GB" sz="2000" dirty="0"/>
              <a:t>| </a:t>
            </a:r>
            <a:r>
              <a:rPr lang="en-GB" sz="2000" i="1" dirty="0"/>
              <a:t>date</a:t>
            </a:r>
          </a:p>
          <a:p>
            <a:pPr marL="341313" indent="-341313">
              <a:spcBef>
                <a:spcPts val="600"/>
              </a:spcBef>
              <a:buFont typeface="Arial" charset="0"/>
              <a:buNone/>
              <a:tabLst>
                <a:tab pos="341313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 dirty="0"/>
              <a:t>M1	| Gone with the wind 	| F. Ford Coppola	</a:t>
            </a:r>
            <a:r>
              <a:rPr lang="en-GB" sz="2000" dirty="0" smtClean="0"/>
              <a:t>                | </a:t>
            </a:r>
            <a:r>
              <a:rPr lang="en-GB" sz="2000" dirty="0"/>
              <a:t>1963</a:t>
            </a:r>
          </a:p>
          <a:p>
            <a:pPr marL="341313" indent="-341313">
              <a:spcBef>
                <a:spcPts val="600"/>
              </a:spcBef>
              <a:buFont typeface="Arial" charset="0"/>
              <a:buNone/>
              <a:tabLst>
                <a:tab pos="341313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 dirty="0"/>
              <a:t>M2	| Room with a view	| Coppola, F Ford	</a:t>
            </a:r>
            <a:r>
              <a:rPr lang="en-GB" sz="2000" dirty="0" smtClean="0"/>
              <a:t>                | </a:t>
            </a:r>
            <a:r>
              <a:rPr lang="en-GB" sz="2000" dirty="0"/>
              <a:t>1985</a:t>
            </a:r>
          </a:p>
          <a:p>
            <a:pPr marL="341313" indent="-341313">
              <a:spcBef>
                <a:spcPts val="600"/>
              </a:spcBef>
              <a:buFont typeface="Arial" charset="0"/>
              <a:buNone/>
              <a:tabLst>
                <a:tab pos="341313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 dirty="0"/>
              <a:t>M3	| High Noon		| Woody Allan		| 1974</a:t>
            </a:r>
          </a:p>
          <a:p>
            <a:pPr marL="341313" indent="-341313">
              <a:spcBef>
                <a:spcPts val="600"/>
              </a:spcBef>
              <a:buFont typeface="Arial" charset="0"/>
              <a:buNone/>
              <a:tabLst>
                <a:tab pos="341313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 dirty="0"/>
              <a:t>M4 	| Star Wars		| Steve Spielberg	</a:t>
            </a:r>
            <a:r>
              <a:rPr lang="en-GB" sz="2000" dirty="0" smtClean="0"/>
              <a:t>                | </a:t>
            </a:r>
            <a:r>
              <a:rPr lang="en-GB" sz="2000" dirty="0"/>
              <a:t>1993</a:t>
            </a:r>
          </a:p>
          <a:p>
            <a:pPr marL="341313" indent="-341313">
              <a:spcBef>
                <a:spcPts val="600"/>
              </a:spcBef>
              <a:buFont typeface="Arial" charset="0"/>
              <a:buNone/>
              <a:tabLst>
                <a:tab pos="341313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 dirty="0"/>
              <a:t>M5	| Alien			| Allen, Woody 		| 1987</a:t>
            </a:r>
          </a:p>
          <a:p>
            <a:pPr marL="341313" indent="-341313">
              <a:spcBef>
                <a:spcPts val="600"/>
              </a:spcBef>
              <a:buFont typeface="Arial" charset="0"/>
              <a:buNone/>
              <a:tabLst>
                <a:tab pos="341313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 dirty="0"/>
              <a:t>M6	| Blowing in the Wind	| Spielberg, Steven	| 1962</a:t>
            </a:r>
          </a:p>
          <a:p>
            <a:pPr marL="341313" indent="-341313">
              <a:tabLst>
                <a:tab pos="341313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/>
              <a:t>Single table</a:t>
            </a:r>
          </a:p>
          <a:p>
            <a:pPr marL="341313" indent="-341313">
              <a:tabLst>
                <a:tab pos="341313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/>
              <a:t>No relations between tables, of course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8013" cy="1141412"/>
          </a:xfrm>
          <a:ln/>
        </p:spPr>
        <p:txBody>
          <a:bodyPr lIns="90000" tIns="46800" rIns="90000" bIns="468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problem with this database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8013" cy="4524375"/>
          </a:xfrm>
          <a:ln/>
        </p:spPr>
        <p:txBody>
          <a:bodyPr lIns="90000" tIns="46800" rIns="90000" bIns="46800"/>
          <a:lstStyle/>
          <a:p>
            <a:pPr marL="341313" indent="-34131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/>
              <a:t>All data wrong, but this is just for illustration.</a:t>
            </a:r>
          </a:p>
          <a:p>
            <a:pPr marL="341313" indent="-34131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/>
              <a:t>Name covered inconsistently. There is no way to find films by Woody Allan without having to go through all spelling variations.</a:t>
            </a:r>
          </a:p>
          <a:p>
            <a:pPr marL="341313" indent="-34131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/>
              <a:t>Mistakes are difficult to correct. We have to wade through all records, a masochist’s pleasure.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8013" cy="1141412"/>
          </a:xfrm>
          <a:ln/>
        </p:spPr>
        <p:txBody>
          <a:bodyPr lIns="90000" tIns="46800" rIns="90000" bIns="468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Better movie database</a:t>
            </a:r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8013" cy="4800600"/>
          </a:xfrm>
          <a:ln/>
        </p:spPr>
        <p:txBody>
          <a:bodyPr lIns="90000" tIns="46800" rIns="90000" bIns="46800">
            <a:normAutofit/>
          </a:bodyPr>
          <a:lstStyle/>
          <a:p>
            <a:pPr marL="341313" indent="-341313">
              <a:spcBef>
                <a:spcPts val="500"/>
              </a:spcBef>
              <a:buFont typeface="Arial" charset="0"/>
              <a:buNone/>
              <a:tabLst>
                <a:tab pos="341313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 i="1" dirty="0"/>
              <a:t>ID	| title 		</a:t>
            </a:r>
            <a:r>
              <a:rPr lang="en-GB" sz="2000" i="1" dirty="0" smtClean="0"/>
              <a:t>                </a:t>
            </a:r>
            <a:r>
              <a:rPr lang="en-GB" sz="2000" dirty="0" smtClean="0"/>
              <a:t>|</a:t>
            </a:r>
            <a:r>
              <a:rPr lang="en-GB" sz="2000" i="1" dirty="0" smtClean="0"/>
              <a:t>director</a:t>
            </a:r>
            <a:r>
              <a:rPr lang="en-GB" sz="2000" i="1" dirty="0"/>
              <a:t>	</a:t>
            </a:r>
            <a:r>
              <a:rPr lang="en-GB" sz="2000" dirty="0" smtClean="0"/>
              <a:t>|</a:t>
            </a:r>
            <a:r>
              <a:rPr lang="en-GB" sz="2000" i="1" dirty="0" smtClean="0"/>
              <a:t> </a:t>
            </a:r>
            <a:r>
              <a:rPr lang="en-GB" sz="2000" i="1" dirty="0"/>
              <a:t>year</a:t>
            </a:r>
          </a:p>
          <a:p>
            <a:pPr marL="341313" indent="-341313">
              <a:spcBef>
                <a:spcPts val="500"/>
              </a:spcBef>
              <a:buFont typeface="Arial" charset="0"/>
              <a:buNone/>
              <a:tabLst>
                <a:tab pos="341313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 dirty="0"/>
              <a:t>M1	| Gone with the wind 	</a:t>
            </a:r>
            <a:r>
              <a:rPr lang="en-GB" sz="2000" dirty="0" smtClean="0"/>
              <a:t>| </a:t>
            </a:r>
            <a:r>
              <a:rPr lang="en-GB" sz="2000" dirty="0"/>
              <a:t>D1		| 1963</a:t>
            </a:r>
          </a:p>
          <a:p>
            <a:pPr marL="341313" indent="-341313">
              <a:spcBef>
                <a:spcPts val="500"/>
              </a:spcBef>
              <a:buFont typeface="Arial" charset="0"/>
              <a:buNone/>
              <a:tabLst>
                <a:tab pos="341313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 dirty="0"/>
              <a:t>M2	| Room with a view	</a:t>
            </a:r>
            <a:r>
              <a:rPr lang="en-GB" sz="2000" dirty="0" smtClean="0"/>
              <a:t>| </a:t>
            </a:r>
            <a:r>
              <a:rPr lang="en-GB" sz="2000" dirty="0"/>
              <a:t>D1		| 1985</a:t>
            </a:r>
          </a:p>
          <a:p>
            <a:pPr marL="341313" indent="-341313">
              <a:spcBef>
                <a:spcPts val="500"/>
              </a:spcBef>
              <a:buFont typeface="Arial" charset="0"/>
              <a:buNone/>
              <a:tabLst>
                <a:tab pos="341313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 dirty="0"/>
              <a:t>M3	| High Noon		</a:t>
            </a:r>
            <a:r>
              <a:rPr lang="en-GB" sz="2000" dirty="0" smtClean="0"/>
              <a:t>| </a:t>
            </a:r>
            <a:r>
              <a:rPr lang="en-GB" sz="2000" dirty="0"/>
              <a:t>D2		| 1974</a:t>
            </a:r>
          </a:p>
          <a:p>
            <a:pPr marL="341313" indent="-341313">
              <a:spcBef>
                <a:spcPts val="500"/>
              </a:spcBef>
              <a:buFont typeface="Arial" charset="0"/>
              <a:buNone/>
              <a:tabLst>
                <a:tab pos="341313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 dirty="0"/>
              <a:t>M4 </a:t>
            </a:r>
            <a:r>
              <a:rPr lang="en-GB" sz="2000" dirty="0" smtClean="0"/>
              <a:t>         | </a:t>
            </a:r>
            <a:r>
              <a:rPr lang="en-GB" sz="2000" dirty="0"/>
              <a:t>Star Wars		</a:t>
            </a:r>
            <a:r>
              <a:rPr lang="en-GB" sz="2000" dirty="0" smtClean="0"/>
              <a:t>| </a:t>
            </a:r>
            <a:r>
              <a:rPr lang="en-GB" sz="2000" dirty="0"/>
              <a:t>D3		| 1993</a:t>
            </a:r>
          </a:p>
          <a:p>
            <a:pPr marL="341313" indent="-341313">
              <a:spcBef>
                <a:spcPts val="500"/>
              </a:spcBef>
              <a:buFont typeface="Arial" charset="0"/>
              <a:buNone/>
              <a:tabLst>
                <a:tab pos="341313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 dirty="0"/>
              <a:t>M5	| Alien			| D2 		| 1987</a:t>
            </a:r>
          </a:p>
          <a:p>
            <a:pPr marL="341313" indent="-341313">
              <a:spcBef>
                <a:spcPts val="500"/>
              </a:spcBef>
              <a:buFont typeface="Arial" charset="0"/>
              <a:buNone/>
              <a:tabLst>
                <a:tab pos="341313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 dirty="0"/>
              <a:t>M6	| Blowing in the Wind	</a:t>
            </a:r>
            <a:r>
              <a:rPr lang="en-GB" sz="2000" dirty="0" smtClean="0"/>
              <a:t>| </a:t>
            </a:r>
            <a:r>
              <a:rPr lang="en-GB" sz="2000" dirty="0"/>
              <a:t>D3		| 1962</a:t>
            </a:r>
          </a:p>
          <a:p>
            <a:pPr marL="341313" indent="-341313">
              <a:spcBef>
                <a:spcPts val="500"/>
              </a:spcBef>
              <a:buFont typeface="Arial" charset="0"/>
              <a:buNone/>
              <a:tabLst>
                <a:tab pos="341313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2000" i="1" dirty="0"/>
          </a:p>
          <a:p>
            <a:pPr marL="341313" indent="-341313">
              <a:spcBef>
                <a:spcPts val="500"/>
              </a:spcBef>
              <a:buFont typeface="Arial" charset="0"/>
              <a:buNone/>
              <a:tabLst>
                <a:tab pos="341313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 i="1" dirty="0"/>
              <a:t>ID		</a:t>
            </a:r>
            <a:r>
              <a:rPr lang="en-GB" sz="2000" dirty="0" smtClean="0"/>
              <a:t> </a:t>
            </a:r>
            <a:r>
              <a:rPr lang="en-GB" sz="2000" dirty="0" smtClean="0"/>
              <a:t>|</a:t>
            </a:r>
            <a:r>
              <a:rPr lang="en-GB" sz="2000" i="1" dirty="0" smtClean="0"/>
              <a:t>director </a:t>
            </a:r>
            <a:r>
              <a:rPr lang="en-GB" sz="2000" i="1" dirty="0"/>
              <a:t>name		</a:t>
            </a:r>
            <a:r>
              <a:rPr lang="en-GB" sz="2000" dirty="0"/>
              <a:t>|</a:t>
            </a:r>
            <a:r>
              <a:rPr lang="en-GB" sz="2000" i="1" dirty="0"/>
              <a:t>  birth year</a:t>
            </a:r>
          </a:p>
          <a:p>
            <a:pPr marL="341313" indent="-341313">
              <a:spcBef>
                <a:spcPts val="500"/>
              </a:spcBef>
              <a:buFont typeface="Arial" charset="0"/>
              <a:buNone/>
              <a:tabLst>
                <a:tab pos="341313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 dirty="0"/>
              <a:t>D1		| Ford Coppola, Francis	| 1942</a:t>
            </a:r>
          </a:p>
          <a:p>
            <a:pPr marL="341313" indent="-341313">
              <a:spcBef>
                <a:spcPts val="500"/>
              </a:spcBef>
              <a:buFont typeface="Arial" charset="0"/>
              <a:buNone/>
              <a:tabLst>
                <a:tab pos="341313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 dirty="0"/>
              <a:t>D2		| Allan, Woody		| 1957</a:t>
            </a:r>
          </a:p>
          <a:p>
            <a:pPr marL="341313" indent="-341313">
              <a:spcBef>
                <a:spcPts val="500"/>
              </a:spcBef>
              <a:buFont typeface="Arial" charset="0"/>
              <a:buNone/>
              <a:tabLst>
                <a:tab pos="341313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 dirty="0"/>
              <a:t>D3		| Spielberg, Steven	| 1942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8013" cy="1141412"/>
          </a:xfrm>
          <a:ln/>
        </p:spPr>
        <p:txBody>
          <a:bodyPr lIns="90000" tIns="46800" rIns="90000" bIns="468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Relational database</a:t>
            </a:r>
          </a:p>
        </p:txBody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8013" cy="4524375"/>
          </a:xfrm>
          <a:ln/>
        </p:spPr>
        <p:txBody>
          <a:bodyPr lIns="90000" tIns="46800" rIns="90000" bIns="46800"/>
          <a:lstStyle/>
          <a:p>
            <a:pPr marL="341313" indent="-341313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/>
              <a:t>We have a one to many relationship between directors and film</a:t>
            </a:r>
          </a:p>
          <a:p>
            <a:pPr marL="741363" lvl="1" indent="-284163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/>
              <a:t>Each film has one director</a:t>
            </a:r>
          </a:p>
          <a:p>
            <a:pPr marL="741363" lvl="1" indent="-284163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/>
              <a:t>Each director has produced many films</a:t>
            </a:r>
          </a:p>
          <a:p>
            <a:pPr marL="341313" indent="-341313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/>
              <a:t>Here it becomes possible for the computer</a:t>
            </a:r>
          </a:p>
          <a:p>
            <a:pPr marL="741363" lvl="1" indent="-284163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/>
              <a:t>To know which films have been directed by Woody Allen</a:t>
            </a:r>
          </a:p>
          <a:p>
            <a:pPr marL="741363" lvl="1" indent="-284163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/>
              <a:t>To find which films have been directed by a director born in 1942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enforcing relationships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Relational database software has ways to enforce relationships.</a:t>
            </a:r>
          </a:p>
          <a:p>
            <a:r>
              <a:rPr lang="en-US" dirty="0" smtClean="0"/>
              <a:t>So when you change the record of M5 to say it was directed by director  D9, it will complain that no such director has been defined. 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43000"/>
          </a:xfrm>
          <a:ln/>
        </p:spPr>
        <p:txBody>
          <a:bodyPr lIns="90000" tIns="46800" rIns="90000" bIns="468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relational databases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8013" cy="4524375"/>
          </a:xfrm>
          <a:ln/>
        </p:spPr>
        <p:txBody>
          <a:bodyPr lIns="90000" tIns="46800" rIns="90000" bIns="46800"/>
          <a:lstStyle/>
          <a:p>
            <a:pPr marL="341313" indent="-34131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/>
              <a:t>A relational database is a set of tables. There may be relations between the tables. </a:t>
            </a:r>
          </a:p>
          <a:p>
            <a:pPr marL="341313" indent="-34131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/>
              <a:t>Each table has a number of </a:t>
            </a:r>
            <a:r>
              <a:rPr lang="en-GB" dirty="0" smtClean="0"/>
              <a:t>records. </a:t>
            </a:r>
            <a:r>
              <a:rPr lang="en-GB" dirty="0"/>
              <a:t>Each record has a number of fields</a:t>
            </a:r>
            <a:r>
              <a:rPr lang="en-GB" dirty="0" smtClean="0"/>
              <a:t>.</a:t>
            </a:r>
          </a:p>
          <a:p>
            <a:pPr marL="341313" indent="-34131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 smtClean="0"/>
              <a:t>Let us look at this bottom up.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8013" cy="1141412"/>
          </a:xfrm>
          <a:ln/>
        </p:spPr>
        <p:txBody>
          <a:bodyPr lIns="90000" tIns="46800" rIns="90000" bIns="468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Many-to-many relationships</a:t>
            </a:r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8013" cy="4524375"/>
          </a:xfrm>
          <a:ln/>
        </p:spPr>
        <p:txBody>
          <a:bodyPr lIns="90000" tIns="46800" rIns="90000" bIns="46800">
            <a:normAutofit/>
          </a:bodyPr>
          <a:lstStyle/>
          <a:p>
            <a:pPr marL="341313" indent="-34131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/>
              <a:t>Each film has one director, but many actors star in it. Relationship between actors and films is a many to many relationship. </a:t>
            </a:r>
          </a:p>
          <a:p>
            <a:pPr marL="341313" indent="-34131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/>
              <a:t>Here are a few actors</a:t>
            </a:r>
          </a:p>
          <a:p>
            <a:pPr marL="341313" indent="-341313">
              <a:spcBef>
                <a:spcPts val="600"/>
              </a:spcBef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 i="1" dirty="0"/>
              <a:t>	</a:t>
            </a:r>
            <a:r>
              <a:rPr lang="en-GB" sz="2800" i="1" dirty="0"/>
              <a:t>ID		</a:t>
            </a:r>
            <a:r>
              <a:rPr lang="en-GB" sz="2800" dirty="0"/>
              <a:t>|</a:t>
            </a:r>
            <a:r>
              <a:rPr lang="en-GB" sz="2800" i="1" dirty="0"/>
              <a:t> sex	</a:t>
            </a:r>
            <a:r>
              <a:rPr lang="en-GB" sz="2800" dirty="0"/>
              <a:t>|</a:t>
            </a:r>
            <a:r>
              <a:rPr lang="en-GB" sz="2800" i="1" dirty="0"/>
              <a:t> actor </a:t>
            </a:r>
            <a:r>
              <a:rPr lang="en-GB" sz="2800" i="1" dirty="0" smtClean="0"/>
              <a:t>name           </a:t>
            </a:r>
            <a:r>
              <a:rPr lang="en-GB" sz="2800" dirty="0" smtClean="0"/>
              <a:t>|</a:t>
            </a:r>
            <a:r>
              <a:rPr lang="en-GB" sz="2800" i="1" dirty="0" smtClean="0"/>
              <a:t>  </a:t>
            </a:r>
            <a:r>
              <a:rPr lang="en-GB" sz="2800" i="1" dirty="0"/>
              <a:t>birth year</a:t>
            </a:r>
          </a:p>
          <a:p>
            <a:pPr marL="341313" indent="-341313">
              <a:spcBef>
                <a:spcPts val="600"/>
              </a:spcBef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/>
              <a:t>	A1		| f	| Brigitte Bardot 	</a:t>
            </a:r>
            <a:r>
              <a:rPr lang="en-GB" sz="2800" dirty="0" smtClean="0"/>
              <a:t>| </a:t>
            </a:r>
            <a:r>
              <a:rPr lang="en-GB" sz="2800" dirty="0"/>
              <a:t>1972</a:t>
            </a:r>
          </a:p>
          <a:p>
            <a:pPr marL="341313" indent="-341313">
              <a:spcBef>
                <a:spcPts val="600"/>
              </a:spcBef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/>
              <a:t>	A2		| m	| George Clooney	</a:t>
            </a:r>
            <a:r>
              <a:rPr lang="en-GB" sz="2800" dirty="0" smtClean="0"/>
              <a:t>| </a:t>
            </a:r>
            <a:r>
              <a:rPr lang="en-GB" sz="2800" dirty="0"/>
              <a:t>1927</a:t>
            </a:r>
          </a:p>
          <a:p>
            <a:pPr marL="341313" indent="-341313">
              <a:spcBef>
                <a:spcPts val="600"/>
              </a:spcBef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/>
              <a:t>	A3		| f	| Marilyn Monroe	| 1934</a:t>
            </a:r>
          </a:p>
          <a:p>
            <a:pPr marL="341313" indent="-341313">
              <a:spcBef>
                <a:spcPts val="600"/>
              </a:spcBef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20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8013" cy="1141412"/>
          </a:xfrm>
          <a:ln/>
        </p:spPr>
        <p:txBody>
          <a:bodyPr lIns="90000" tIns="46800" rIns="90000" bIns="468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Actor/Movie table</a:t>
            </a:r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8013" cy="4524375"/>
          </a:xfrm>
          <a:ln/>
        </p:spPr>
        <p:txBody>
          <a:bodyPr lIns="90000" tIns="46800" rIns="90000" bIns="46800">
            <a:noAutofit/>
          </a:bodyPr>
          <a:lstStyle/>
          <a:p>
            <a:pPr marL="341313" indent="-341313">
              <a:spcBef>
                <a:spcPts val="600"/>
              </a:spcBef>
              <a:buFont typeface="Arial" charset="0"/>
              <a:buNone/>
              <a:tabLst>
                <a:tab pos="341313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i="1" dirty="0"/>
              <a:t>	actor id	</a:t>
            </a:r>
            <a:r>
              <a:rPr lang="en-GB" sz="2800" dirty="0"/>
              <a:t>|</a:t>
            </a:r>
            <a:r>
              <a:rPr lang="en-GB" sz="2800" i="1" dirty="0"/>
              <a:t>  movie id</a:t>
            </a:r>
          </a:p>
          <a:p>
            <a:pPr marL="341313" indent="-341313">
              <a:spcBef>
                <a:spcPts val="600"/>
              </a:spcBef>
              <a:buFont typeface="Arial" charset="0"/>
              <a:buNone/>
              <a:tabLst>
                <a:tab pos="341313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/>
              <a:t>	A1		| M4</a:t>
            </a:r>
          </a:p>
          <a:p>
            <a:pPr marL="341313" indent="-341313">
              <a:spcBef>
                <a:spcPts val="600"/>
              </a:spcBef>
              <a:buFont typeface="Arial" charset="0"/>
              <a:buNone/>
              <a:tabLst>
                <a:tab pos="341313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/>
              <a:t>	A2		| M3</a:t>
            </a:r>
          </a:p>
          <a:p>
            <a:pPr marL="341313" indent="-341313">
              <a:spcBef>
                <a:spcPts val="600"/>
              </a:spcBef>
              <a:buFont typeface="Arial" charset="0"/>
              <a:buNone/>
              <a:tabLst>
                <a:tab pos="341313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/>
              <a:t>	A3		| M2</a:t>
            </a:r>
          </a:p>
          <a:p>
            <a:pPr marL="341313" indent="-341313">
              <a:spcBef>
                <a:spcPts val="600"/>
              </a:spcBef>
              <a:buFont typeface="Arial" charset="0"/>
              <a:buNone/>
              <a:tabLst>
                <a:tab pos="341313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/>
              <a:t>	A1		| M5</a:t>
            </a:r>
          </a:p>
          <a:p>
            <a:pPr marL="341313" indent="-341313">
              <a:spcBef>
                <a:spcPts val="600"/>
              </a:spcBef>
              <a:buFont typeface="Arial" charset="0"/>
              <a:buNone/>
              <a:tabLst>
                <a:tab pos="341313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/>
              <a:t>	A1		| M3</a:t>
            </a:r>
          </a:p>
          <a:p>
            <a:pPr marL="341313" indent="-341313">
              <a:spcBef>
                <a:spcPts val="600"/>
              </a:spcBef>
              <a:buFont typeface="Arial" charset="0"/>
              <a:buNone/>
              <a:tabLst>
                <a:tab pos="341313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/>
              <a:t>	A2		| M6</a:t>
            </a:r>
          </a:p>
          <a:p>
            <a:pPr marL="341313" indent="-341313">
              <a:spcBef>
                <a:spcPts val="600"/>
              </a:spcBef>
              <a:buFont typeface="Arial" charset="0"/>
              <a:buNone/>
              <a:tabLst>
                <a:tab pos="341313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/>
              <a:t>	A3		| M4</a:t>
            </a:r>
          </a:p>
          <a:p>
            <a:pPr marL="341313" indent="-341313">
              <a:spcBef>
                <a:spcPts val="600"/>
              </a:spcBef>
              <a:buFont typeface="Arial" charset="0"/>
              <a:buNone/>
              <a:tabLst>
                <a:tab pos="341313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/>
              <a:t>    … 	as many lines as required</a:t>
            </a:r>
          </a:p>
          <a:p>
            <a:pPr marL="341313" indent="-341313">
              <a:spcBef>
                <a:spcPts val="600"/>
              </a:spcBef>
              <a:buFont typeface="Arial" charset="0"/>
              <a:buNone/>
              <a:tabLst>
                <a:tab pos="341313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28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relational databases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Relational databases are powerful within organizations that have a relatively centralized command and control structure, i.e. within a company and / or a government department. </a:t>
            </a:r>
          </a:p>
          <a:p>
            <a:r>
              <a:rPr lang="en-US" dirty="0" smtClean="0"/>
              <a:t>The relational database model has problems when we are working in a coordinated fashion bet</a:t>
            </a:r>
          </a:p>
          <a:p>
            <a:r>
              <a:rPr lang="en-US" dirty="0" smtClean="0"/>
              <a:t>Imagine the web working an a relational database model! 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FRBR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FRBR really brings the way relational databases work to the library world.</a:t>
            </a:r>
          </a:p>
          <a:p>
            <a:r>
              <a:rPr lang="en-US" dirty="0" smtClean="0"/>
              <a:t>But here is the problem: how to implement this. </a:t>
            </a:r>
          </a:p>
          <a:p>
            <a:r>
              <a:rPr lang="en-US" dirty="0" smtClean="0"/>
              <a:t>Imagine a totally </a:t>
            </a:r>
            <a:r>
              <a:rPr lang="en-US" dirty="0" err="1" smtClean="0"/>
              <a:t>FRBRized</a:t>
            </a:r>
            <a:r>
              <a:rPr lang="en-US" dirty="0" smtClean="0"/>
              <a:t>, relational database library look like.</a:t>
            </a:r>
          </a:p>
          <a:p>
            <a:r>
              <a:rPr lang="en-US" dirty="0" smtClean="0"/>
              <a:t>It would be fine if there is one Big Library Agency (BLA). </a:t>
            </a:r>
          </a:p>
          <a:p>
            <a:r>
              <a:rPr lang="en-US" dirty="0" smtClean="0"/>
              <a:t>What would BLA do?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BLA job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 a starting BLA would first have to register all the works, and say what a work is.</a:t>
            </a:r>
          </a:p>
          <a:p>
            <a:r>
              <a:rPr lang="en-US" dirty="0" smtClean="0"/>
              <a:t>That would include maintaining catalogs of composite works. </a:t>
            </a:r>
          </a:p>
          <a:p>
            <a:r>
              <a:rPr lang="en-US" dirty="0" smtClean="0"/>
              <a:t>This job is problematic because of </a:t>
            </a:r>
          </a:p>
          <a:p>
            <a:pPr lvl="1"/>
            <a:r>
              <a:rPr lang="en-US" dirty="0" smtClean="0"/>
              <a:t>the vague nature of the work</a:t>
            </a:r>
          </a:p>
          <a:p>
            <a:pPr lvl="1"/>
            <a:r>
              <a:rPr lang="en-US" dirty="0" smtClean="0"/>
              <a:t>the scale of the job (who will pay) 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Libraries purchase items.</a:t>
            </a:r>
          </a:p>
          <a:p>
            <a:r>
              <a:rPr lang="en-US" dirty="0" smtClean="0"/>
              <a:t>They can look up manifestation data from providers such as OCLC.</a:t>
            </a:r>
          </a:p>
          <a:p>
            <a:r>
              <a:rPr lang="en-US" dirty="0" smtClean="0"/>
              <a:t>Finding out what expression this represents is more difficult.</a:t>
            </a:r>
          </a:p>
          <a:p>
            <a:r>
              <a:rPr lang="en-US" dirty="0" smtClean="0"/>
              <a:t>Linking it to  a work is almost impossible. One would need BLA for that. 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web decentralized digital library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10600" cy="4525963"/>
          </a:xfrm>
        </p:spPr>
        <p:txBody>
          <a:bodyPr/>
          <a:lstStyle/>
          <a:p>
            <a:r>
              <a:rPr lang="en-US" dirty="0" smtClean="0"/>
              <a:t>Something that computer scientists dream of</a:t>
            </a:r>
          </a:p>
          <a:p>
            <a:pPr>
              <a:buNone/>
            </a:pPr>
            <a:r>
              <a:rPr lang="en-US" dirty="0" smtClean="0"/>
              <a:t>http://www.youtube.com/watch?v=OM6XIICm_qo</a:t>
            </a:r>
          </a:p>
          <a:p>
            <a:r>
              <a:rPr lang="en-US" dirty="0" smtClean="0"/>
              <a:t>He completely avoids the idea of the meaning of data.</a:t>
            </a:r>
          </a:p>
          <a:p>
            <a:r>
              <a:rPr lang="en-US" dirty="0" smtClean="0"/>
              <a:t>In a centralized organization, the meaning can be dictated.</a:t>
            </a:r>
          </a:p>
          <a:p>
            <a:r>
              <a:rPr lang="en-US" dirty="0" smtClean="0"/>
              <a:t>In a decentralized world, the meaning as to be agreed upon.</a:t>
            </a: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outlook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the next few weeks, we are looking at emerging ways to try to find some agreement</a:t>
            </a:r>
          </a:p>
          <a:p>
            <a:pPr lvl="1"/>
            <a:r>
              <a:rPr lang="en-US" dirty="0" smtClean="0"/>
              <a:t>character set</a:t>
            </a:r>
          </a:p>
          <a:p>
            <a:pPr lvl="1"/>
            <a:r>
              <a:rPr lang="en-US" dirty="0" smtClean="0"/>
              <a:t>record format</a:t>
            </a:r>
          </a:p>
          <a:p>
            <a:r>
              <a:rPr lang="en-US" dirty="0" smtClean="0"/>
              <a:t>Then we are looking at library related standards doing </a:t>
            </a:r>
            <a:r>
              <a:rPr lang="en-US" smtClean="0"/>
              <a:t>similar things.</a:t>
            </a:r>
            <a:endParaRPr lang="en-US" dirty="0" smtClean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130425"/>
            <a:ext cx="7772400" cy="1470025"/>
          </a:xfrm>
          <a:ln/>
        </p:spPr>
        <p:txBody>
          <a:bodyPr lIns="90000" tIns="46800" rIns="90000" bIns="4680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http://openlib.org/home/krichel</a:t>
            </a:r>
          </a:p>
        </p:txBody>
      </p:sp>
      <p:sp>
        <p:nvSpPr>
          <p:cNvPr id="324611" name="Rectangle 3"/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327025" y="3886200"/>
            <a:ext cx="8240713" cy="1752600"/>
          </a:xfrm>
          <a:prstGeom prst="rect">
            <a:avLst/>
          </a:prstGeom>
          <a:noFill/>
          <a:ln/>
        </p:spPr>
        <p:txBody>
          <a:bodyPr lIns="90000" tIns="46800" rIns="90000" bIns="46800"/>
          <a:lstStyle/>
          <a:p>
            <a:pPr marL="457200" lvl="1" indent="0" algn="ctr">
              <a:spcBef>
                <a:spcPts val="700"/>
              </a:spcBef>
              <a:buFont typeface="Arial" charset="0"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r>
              <a:rPr lang="en-GB" sz="2800"/>
              <a:t>Thank you for your attention!</a:t>
            </a:r>
          </a:p>
          <a:p>
            <a:pPr marL="457200" lvl="1" indent="0" algn="ctr">
              <a:spcBef>
                <a:spcPts val="700"/>
              </a:spcBef>
              <a:buFont typeface="Arial" charset="0"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endParaRPr lang="en-GB" sz="2800"/>
          </a:p>
          <a:p>
            <a:pPr marL="457200" lvl="1" indent="0" algn="ctr">
              <a:spcBef>
                <a:spcPts val="700"/>
              </a:spcBef>
              <a:buFont typeface="Arial" charset="0"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r>
              <a:rPr lang="en-GB" sz="2800"/>
              <a:t>Please switch off machines b4 leaving!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24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24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24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4610" grpId="0" autoUpdateAnimBg="0"/>
      <p:bldP spid="324611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entity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saw last time that an entity is something we want to gather information about.</a:t>
            </a:r>
          </a:p>
          <a:p>
            <a:r>
              <a:rPr lang="en-US" dirty="0" smtClean="0"/>
              <a:t>An entity may be a prime focus of interest, like group 1 entities in FRBR.</a:t>
            </a:r>
          </a:p>
          <a:p>
            <a:r>
              <a:rPr lang="en-US" dirty="0" smtClean="0"/>
              <a:t>Or an entity may be only interesting in an entity because they have a relationship to entities that are the prime focus, like FRBR group 2 and 3 entities.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entity set and entity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fact the talk in FRBR is a bit loose.</a:t>
            </a:r>
          </a:p>
          <a:p>
            <a:r>
              <a:rPr lang="en-US" dirty="0" smtClean="0"/>
              <a:t>When FRBR talks about entities, it really means entity sets.</a:t>
            </a:r>
          </a:p>
          <a:p>
            <a:r>
              <a:rPr lang="en-US" dirty="0" smtClean="0"/>
              <a:t>FRBR say that work is an entity. It really means that are </a:t>
            </a:r>
            <a:r>
              <a:rPr lang="en-US" dirty="0" err="1" smtClean="0"/>
              <a:t>workS</a:t>
            </a:r>
            <a:r>
              <a:rPr lang="en-US" dirty="0" smtClean="0"/>
              <a:t>, and each work is an something of interest. </a:t>
            </a:r>
          </a:p>
          <a:p>
            <a:r>
              <a:rPr lang="en-US" dirty="0" smtClean="0"/>
              <a:t>“work” is an conceptual entity set, and each work is an entity. 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attributes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entity  has attributes.</a:t>
            </a:r>
          </a:p>
          <a:p>
            <a:r>
              <a:rPr lang="en-US" dirty="0" smtClean="0"/>
              <a:t>These are things we want to know about. </a:t>
            </a:r>
          </a:p>
          <a:p>
            <a:r>
              <a:rPr lang="en-US" dirty="0" smtClean="0"/>
              <a:t>Say a person has a name, birthday, height and weight.</a:t>
            </a:r>
          </a:p>
          <a:p>
            <a:r>
              <a:rPr lang="en-US" dirty="0" smtClean="0"/>
              <a:t>We can use that data to find out of the person is overweight. 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record is a collection of data elements and their values that pertain to one entity that is being described.  </a:t>
            </a:r>
            <a:endParaRPr lang="en-US" dirty="0"/>
          </a:p>
          <a:p>
            <a:pPr lvl="1"/>
            <a:r>
              <a:rPr lang="en-US" dirty="0" smtClean="0"/>
              <a:t>Name </a:t>
            </a:r>
            <a:r>
              <a:rPr lang="en-US" dirty="0" smtClean="0">
                <a:sym typeface="Wingdings" pitchFamily="2" charset="2"/>
              </a:rPr>
              <a:t> Thomas </a:t>
            </a:r>
            <a:r>
              <a:rPr lang="en-US" dirty="0" err="1" smtClean="0">
                <a:sym typeface="Wingdings" pitchFamily="2" charset="2"/>
              </a:rPr>
              <a:t>Krichel</a:t>
            </a:r>
            <a:endParaRPr lang="en-US" dirty="0" smtClean="0">
              <a:sym typeface="Wingdings" pitchFamily="2" charset="2"/>
            </a:endParaRPr>
          </a:p>
          <a:p>
            <a:pPr lvl="1"/>
            <a:r>
              <a:rPr lang="en-US" dirty="0" smtClean="0">
                <a:sym typeface="Wingdings" pitchFamily="2" charset="2"/>
              </a:rPr>
              <a:t>Birthday  1965-06-05</a:t>
            </a:r>
          </a:p>
          <a:p>
            <a:r>
              <a:rPr lang="en-US" dirty="0" smtClean="0">
                <a:sym typeface="Wingdings" pitchFamily="2" charset="2"/>
              </a:rPr>
              <a:t>Data element names can also be called “attribute names” or “field name”. These terms are pretty much synonymous.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record syntax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way to write out a record (it’s syntax) may vary.  </a:t>
            </a:r>
          </a:p>
          <a:p>
            <a:r>
              <a:rPr lang="en-US" dirty="0" smtClean="0"/>
              <a:t>Attribute: value syntax</a:t>
            </a:r>
          </a:p>
          <a:p>
            <a:pPr lvl="1"/>
            <a:r>
              <a:rPr lang="en-US" dirty="0" smtClean="0"/>
              <a:t>Name: Thomas </a:t>
            </a:r>
            <a:r>
              <a:rPr lang="en-US" dirty="0" err="1" smtClean="0"/>
              <a:t>Krichel</a:t>
            </a:r>
            <a:endParaRPr lang="en-US" dirty="0" smtClean="0"/>
          </a:p>
          <a:p>
            <a:pPr lvl="1"/>
            <a:r>
              <a:rPr lang="en-US" dirty="0" smtClean="0"/>
              <a:t>Birthday: 1965-06-05</a:t>
            </a:r>
          </a:p>
          <a:p>
            <a:r>
              <a:rPr lang="en-US" dirty="0" smtClean="0"/>
              <a:t>XML syntax</a:t>
            </a:r>
          </a:p>
          <a:p>
            <a:pPr lvl="1"/>
            <a:r>
              <a:rPr lang="en-US" dirty="0" smtClean="0"/>
              <a:t>&lt;name&gt;Thomas </a:t>
            </a:r>
            <a:r>
              <a:rPr lang="en-US" dirty="0" err="1" smtClean="0"/>
              <a:t>Krichel</a:t>
            </a:r>
            <a:r>
              <a:rPr lang="en-US" dirty="0" smtClean="0"/>
              <a:t>&lt;/name&gt;</a:t>
            </a:r>
          </a:p>
          <a:p>
            <a:pPr lvl="1"/>
            <a:r>
              <a:rPr lang="en-US" dirty="0" smtClean="0"/>
              <a:t>&lt;birthday&gt;1965-06-05&lt;/birthday&gt;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a database, records are represented as lines in a table.  The first line of the table lists the field names. Here is a sample table with two records</a:t>
            </a:r>
          </a:p>
          <a:p>
            <a:pPr>
              <a:buNone/>
            </a:pPr>
            <a:r>
              <a:rPr lang="en-US" dirty="0" smtClean="0"/>
              <a:t>   |</a:t>
            </a:r>
            <a:r>
              <a:rPr lang="en-US" i="1" dirty="0" smtClean="0"/>
              <a:t>name                  </a:t>
            </a:r>
            <a:r>
              <a:rPr lang="en-US" dirty="0" smtClean="0"/>
              <a:t>| </a:t>
            </a:r>
            <a:r>
              <a:rPr lang="en-US" i="1" dirty="0" smtClean="0"/>
              <a:t>birthday      </a:t>
            </a:r>
            <a:r>
              <a:rPr lang="en-US" dirty="0" smtClean="0"/>
              <a:t>|</a:t>
            </a:r>
          </a:p>
          <a:p>
            <a:pPr>
              <a:buNone/>
            </a:pPr>
            <a:r>
              <a:rPr lang="en-US" dirty="0" smtClean="0"/>
              <a:t>   | Thomas </a:t>
            </a:r>
            <a:r>
              <a:rPr lang="en-US" dirty="0" err="1" smtClean="0"/>
              <a:t>Krichel</a:t>
            </a:r>
            <a:r>
              <a:rPr lang="en-US" dirty="0" smtClean="0"/>
              <a:t>| 1965-06-05|</a:t>
            </a:r>
          </a:p>
          <a:p>
            <a:pPr>
              <a:buNone/>
            </a:pPr>
            <a:r>
              <a:rPr lang="en-US" dirty="0" smtClean="0"/>
              <a:t>   | Karl Marx           | 1818-05-13|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identity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Consider the following table</a:t>
            </a:r>
          </a:p>
          <a:p>
            <a:pPr>
              <a:buNone/>
            </a:pPr>
            <a:r>
              <a:rPr lang="en-US" dirty="0" smtClean="0"/>
              <a:t>   |</a:t>
            </a:r>
            <a:r>
              <a:rPr lang="en-US" i="1" dirty="0" smtClean="0"/>
              <a:t>name                   </a:t>
            </a:r>
            <a:r>
              <a:rPr lang="en-US" dirty="0" smtClean="0"/>
              <a:t>| </a:t>
            </a:r>
            <a:r>
              <a:rPr lang="en-US" i="1" dirty="0" smtClean="0"/>
              <a:t>birthday      </a:t>
            </a:r>
            <a:r>
              <a:rPr lang="en-US" dirty="0" smtClean="0"/>
              <a:t>|</a:t>
            </a:r>
          </a:p>
          <a:p>
            <a:pPr>
              <a:buNone/>
            </a:pPr>
            <a:r>
              <a:rPr lang="en-US" dirty="0" smtClean="0"/>
              <a:t>   | Thomas </a:t>
            </a:r>
            <a:r>
              <a:rPr lang="en-US" dirty="0" err="1" smtClean="0"/>
              <a:t>Krichel</a:t>
            </a:r>
            <a:r>
              <a:rPr lang="en-US" dirty="0" smtClean="0"/>
              <a:t> | 1965-06-05|</a:t>
            </a:r>
          </a:p>
          <a:p>
            <a:pPr>
              <a:buNone/>
            </a:pPr>
            <a:r>
              <a:rPr lang="en-US" dirty="0" smtClean="0"/>
              <a:t>   | Thomas </a:t>
            </a:r>
            <a:r>
              <a:rPr lang="en-US" dirty="0" err="1" smtClean="0"/>
              <a:t>Krichel</a:t>
            </a:r>
            <a:r>
              <a:rPr lang="en-US" dirty="0" smtClean="0"/>
              <a:t> | 1965-06-05|</a:t>
            </a:r>
          </a:p>
          <a:p>
            <a:r>
              <a:rPr lang="en-US" dirty="0" smtClean="0"/>
              <a:t>Is the record a duplicate?</a:t>
            </a:r>
          </a:p>
          <a:p>
            <a:r>
              <a:rPr lang="en-US" dirty="0" smtClean="0"/>
              <a:t>Without further information, we can not tell.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1136</Words>
  <Application>Microsoft Office PowerPoint</Application>
  <PresentationFormat>On-screen Show (4:3)</PresentationFormat>
  <Paragraphs>164</Paragraphs>
  <Slides>28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Office Theme</vt:lpstr>
      <vt:lpstr>LIS512 lecture 2  relational databases</vt:lpstr>
      <vt:lpstr>relational databases</vt:lpstr>
      <vt:lpstr>the entity</vt:lpstr>
      <vt:lpstr>entity set and entity</vt:lpstr>
      <vt:lpstr>attributes</vt:lpstr>
      <vt:lpstr>records</vt:lpstr>
      <vt:lpstr>record syntax</vt:lpstr>
      <vt:lpstr>tables</vt:lpstr>
      <vt:lpstr>identity</vt:lpstr>
      <vt:lpstr>key</vt:lpstr>
      <vt:lpstr>examples</vt:lpstr>
      <vt:lpstr>identity</vt:lpstr>
      <vt:lpstr>identifier schemes</vt:lpstr>
      <vt:lpstr>relations</vt:lpstr>
      <vt:lpstr>example: Movie database</vt:lpstr>
      <vt:lpstr>problem with this database</vt:lpstr>
      <vt:lpstr>Better movie database</vt:lpstr>
      <vt:lpstr>Relational database</vt:lpstr>
      <vt:lpstr>enforcing relationships</vt:lpstr>
      <vt:lpstr>Many-to-many relationships</vt:lpstr>
      <vt:lpstr>Actor/Movie table</vt:lpstr>
      <vt:lpstr>relational databases </vt:lpstr>
      <vt:lpstr>FRBR</vt:lpstr>
      <vt:lpstr>BLA job</vt:lpstr>
      <vt:lpstr>currently</vt:lpstr>
      <vt:lpstr>a web decentralized digital library </vt:lpstr>
      <vt:lpstr>outlook</vt:lpstr>
      <vt:lpstr>http://openlib.org/home/krichel</vt:lpstr>
    </vt:vector>
  </TitlesOfParts>
  <Company>LIU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LIS512 lecture 2  relational databases</dc:title>
  <dc:creator>student</dc:creator>
  <cp:lastModifiedBy>student</cp:lastModifiedBy>
  <cp:revision>24</cp:revision>
  <dcterms:created xsi:type="dcterms:W3CDTF">2010-02-03T17:21:20Z</dcterms:created>
  <dcterms:modified xsi:type="dcterms:W3CDTF">2010-02-03T20:24:48Z</dcterms:modified>
</cp:coreProperties>
</file>