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8" r:id="rId2"/>
    <p:sldId id="351" r:id="rId3"/>
    <p:sldId id="349" r:id="rId4"/>
    <p:sldId id="350" r:id="rId5"/>
    <p:sldId id="318" r:id="rId6"/>
    <p:sldId id="323" r:id="rId7"/>
    <p:sldId id="324" r:id="rId8"/>
    <p:sldId id="325" r:id="rId9"/>
    <p:sldId id="326" r:id="rId10"/>
    <p:sldId id="319" r:id="rId11"/>
    <p:sldId id="320" r:id="rId12"/>
    <p:sldId id="321" r:id="rId13"/>
    <p:sldId id="327" r:id="rId14"/>
    <p:sldId id="322" r:id="rId15"/>
    <p:sldId id="328" r:id="rId16"/>
    <p:sldId id="329" r:id="rId17"/>
    <p:sldId id="330" r:id="rId18"/>
    <p:sldId id="331" r:id="rId19"/>
    <p:sldId id="334" r:id="rId20"/>
    <p:sldId id="332" r:id="rId21"/>
    <p:sldId id="333" r:id="rId22"/>
    <p:sldId id="340" r:id="rId23"/>
    <p:sldId id="342" r:id="rId24"/>
    <p:sldId id="341" r:id="rId25"/>
    <p:sldId id="335" r:id="rId26"/>
    <p:sldId id="336" r:id="rId27"/>
    <p:sldId id="337" r:id="rId28"/>
    <p:sldId id="338" r:id="rId29"/>
    <p:sldId id="339" r:id="rId30"/>
    <p:sldId id="343" r:id="rId31"/>
    <p:sldId id="344" r:id="rId32"/>
    <p:sldId id="345" r:id="rId33"/>
    <p:sldId id="346" r:id="rId34"/>
    <p:sldId id="347" r:id="rId35"/>
    <p:sldId id="317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57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A5A94-A430-416A-98E3-ADD8F074ED21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F5C52-D1C3-4EA5-BEFC-71F7CC28BB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E1A6E1B-A968-474A-B493-2C2393746E97}" type="slidenum">
              <a:rPr lang="en-GB"/>
              <a:pPr/>
              <a:t>13</a:t>
            </a:fld>
            <a:endParaRPr lang="en-GB"/>
          </a:p>
        </p:txBody>
      </p:sp>
      <p:sp>
        <p:nvSpPr>
          <p:cNvPr id="430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172A2E7-0D15-47D9-95A9-687F0426591C}" type="slidenum">
              <a:rPr lang="en-GB"/>
              <a:pPr/>
              <a:t>14</a:t>
            </a:fld>
            <a:endParaRPr lang="en-GB"/>
          </a:p>
        </p:txBody>
      </p:sp>
      <p:sp>
        <p:nvSpPr>
          <p:cNvPr id="3788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B8D7AF7-5D1A-4592-9C1D-F5F63422072B}" type="slidenum">
              <a:rPr lang="en-GB"/>
              <a:pPr/>
              <a:t>15</a:t>
            </a:fld>
            <a:endParaRPr lang="en-GB"/>
          </a:p>
        </p:txBody>
      </p:sp>
      <p:sp>
        <p:nvSpPr>
          <p:cNvPr id="4403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C675B3B-F8B7-4135-86AC-D31B9F348697}" type="slidenum">
              <a:rPr lang="en-GB"/>
              <a:pPr/>
              <a:t>16</a:t>
            </a:fld>
            <a:endParaRPr lang="en-GB"/>
          </a:p>
        </p:txBody>
      </p:sp>
      <p:sp>
        <p:nvSpPr>
          <p:cNvPr id="4505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DD05F28-4D40-46A0-91E2-620544DA16F8}" type="slidenum">
              <a:rPr lang="en-GB"/>
              <a:pPr/>
              <a:t>17</a:t>
            </a:fld>
            <a:endParaRPr lang="en-GB"/>
          </a:p>
        </p:txBody>
      </p:sp>
      <p:sp>
        <p:nvSpPr>
          <p:cNvPr id="4608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BEB6BB3-2DAB-4EF4-A252-AAC6A6B763DA}" type="slidenum">
              <a:rPr lang="en-GB"/>
              <a:pPr/>
              <a:t>18</a:t>
            </a:fld>
            <a:endParaRPr lang="en-GB"/>
          </a:p>
        </p:txBody>
      </p:sp>
      <p:sp>
        <p:nvSpPr>
          <p:cNvPr id="4710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303AB22-EE20-43C6-9FBB-82C570815F0B}" type="slidenum">
              <a:rPr lang="en-GB"/>
              <a:pPr/>
              <a:t>19</a:t>
            </a:fld>
            <a:endParaRPr lang="en-GB"/>
          </a:p>
        </p:txBody>
      </p:sp>
      <p:sp>
        <p:nvSpPr>
          <p:cNvPr id="5017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B6165E2-417F-4647-9077-215AA7D142E6}" type="slidenum">
              <a:rPr lang="en-GB"/>
              <a:pPr/>
              <a:t>20</a:t>
            </a:fld>
            <a:endParaRPr lang="en-GB"/>
          </a:p>
        </p:txBody>
      </p:sp>
      <p:sp>
        <p:nvSpPr>
          <p:cNvPr id="4812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3EF68F5-EF39-465F-AB3A-1F3D71B3C55E}" type="slidenum">
              <a:rPr lang="en-GB"/>
              <a:pPr/>
              <a:t>21</a:t>
            </a:fld>
            <a:endParaRPr lang="en-GB"/>
          </a:p>
        </p:txBody>
      </p:sp>
      <p:sp>
        <p:nvSpPr>
          <p:cNvPr id="4915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8B793B7-BAFB-4698-AF36-2C912F0423BD}" type="slidenum">
              <a:rPr lang="en-GB"/>
              <a:pPr/>
              <a:t>22</a:t>
            </a:fld>
            <a:endParaRPr lang="en-GB"/>
          </a:p>
        </p:txBody>
      </p:sp>
      <p:sp>
        <p:nvSpPr>
          <p:cNvPr id="5632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91B6B5-B7B1-4B5C-AAA3-79543BF6A48C}" type="slidenum">
              <a:rPr lang="en-GB"/>
              <a:pPr/>
              <a:t>5</a:t>
            </a:fld>
            <a:endParaRPr lang="en-GB"/>
          </a:p>
        </p:txBody>
      </p:sp>
      <p:sp>
        <p:nvSpPr>
          <p:cNvPr id="3379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507D648-58EE-4A14-9E0B-2863995276D8}" type="slidenum">
              <a:rPr lang="en-GB"/>
              <a:pPr/>
              <a:t>23</a:t>
            </a:fld>
            <a:endParaRPr lang="en-GB"/>
          </a:p>
        </p:txBody>
      </p:sp>
      <p:sp>
        <p:nvSpPr>
          <p:cNvPr id="5836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0DF14EC-79F2-4937-89BA-F38DBB59E968}" type="slidenum">
              <a:rPr lang="en-GB"/>
              <a:pPr/>
              <a:t>24</a:t>
            </a:fld>
            <a:endParaRPr lang="en-GB"/>
          </a:p>
        </p:txBody>
      </p:sp>
      <p:sp>
        <p:nvSpPr>
          <p:cNvPr id="5734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7F8A575-05AD-4219-ACB1-A6FA3CC5DDFD}" type="slidenum">
              <a:rPr lang="en-GB"/>
              <a:pPr/>
              <a:t>25</a:t>
            </a:fld>
            <a:endParaRPr lang="en-GB"/>
          </a:p>
        </p:txBody>
      </p:sp>
      <p:sp>
        <p:nvSpPr>
          <p:cNvPr id="5120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24F01A6-987C-4EC3-9C8C-96A13069B7F1}" type="slidenum">
              <a:rPr lang="en-GB"/>
              <a:pPr/>
              <a:t>26</a:t>
            </a:fld>
            <a:endParaRPr lang="en-GB"/>
          </a:p>
        </p:txBody>
      </p:sp>
      <p:sp>
        <p:nvSpPr>
          <p:cNvPr id="5222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373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02936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F1B614C-3661-4471-966E-E3164AC464AD}" type="slidenum">
              <a:rPr lang="en-GB"/>
              <a:pPr/>
              <a:t>27</a:t>
            </a:fld>
            <a:endParaRPr lang="en-GB"/>
          </a:p>
        </p:txBody>
      </p:sp>
      <p:sp>
        <p:nvSpPr>
          <p:cNvPr id="5324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373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02936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7B752A4-B07C-49DA-A8F4-910EF400D884}" type="slidenum">
              <a:rPr lang="en-GB"/>
              <a:pPr/>
              <a:t>28</a:t>
            </a:fld>
            <a:endParaRPr lang="en-GB"/>
          </a:p>
        </p:txBody>
      </p:sp>
      <p:sp>
        <p:nvSpPr>
          <p:cNvPr id="5427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373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02936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B6DAADA-5268-454D-AE18-512795C89457}" type="slidenum">
              <a:rPr lang="en-GB"/>
              <a:pPr/>
              <a:t>29</a:t>
            </a:fld>
            <a:endParaRPr lang="en-GB"/>
          </a:p>
        </p:txBody>
      </p:sp>
      <p:sp>
        <p:nvSpPr>
          <p:cNvPr id="5529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373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02936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71DD4F2-9CC4-4F2D-AF0F-64D614A797F8}" type="slidenum">
              <a:rPr lang="en-GB"/>
              <a:pPr/>
              <a:t>30</a:t>
            </a:fld>
            <a:endParaRPr lang="en-GB"/>
          </a:p>
        </p:txBody>
      </p:sp>
      <p:sp>
        <p:nvSpPr>
          <p:cNvPr id="5939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4588" y="693738"/>
            <a:ext cx="4567237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CB99558-74BB-4692-A5A8-899D4A7CA91E}" type="slidenum">
              <a:rPr lang="en-GB"/>
              <a:pPr/>
              <a:t>31</a:t>
            </a:fld>
            <a:endParaRPr lang="en-GB"/>
          </a:p>
        </p:txBody>
      </p:sp>
      <p:sp>
        <p:nvSpPr>
          <p:cNvPr id="6041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4588" y="693738"/>
            <a:ext cx="4567237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32DDFBF-62D9-46B4-87DD-C30B6083DB28}" type="slidenum">
              <a:rPr lang="en-GB"/>
              <a:pPr/>
              <a:t>32</a:t>
            </a:fld>
            <a:endParaRPr lang="en-GB"/>
          </a:p>
        </p:txBody>
      </p:sp>
      <p:sp>
        <p:nvSpPr>
          <p:cNvPr id="6144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4588" y="693738"/>
            <a:ext cx="4567237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68D746F-2E3A-4257-9401-41E44AC01B58}" type="slidenum">
              <a:rPr lang="en-GB"/>
              <a:pPr/>
              <a:t>6</a:t>
            </a:fld>
            <a:endParaRPr lang="en-GB"/>
          </a:p>
        </p:txBody>
      </p:sp>
      <p:sp>
        <p:nvSpPr>
          <p:cNvPr id="3891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2BF5A78-0ED9-4AEC-978F-7E0D2F7F5DF8}" type="slidenum">
              <a:rPr lang="en-GB"/>
              <a:pPr/>
              <a:t>33</a:t>
            </a:fld>
            <a:endParaRPr lang="en-GB"/>
          </a:p>
        </p:txBody>
      </p:sp>
      <p:sp>
        <p:nvSpPr>
          <p:cNvPr id="6246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373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02936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3B1F787-0B0D-497C-91C3-6B0F0A0A4F21}" type="slidenum">
              <a:rPr lang="en-GB"/>
              <a:pPr/>
              <a:t>34</a:t>
            </a:fld>
            <a:endParaRPr lang="en-GB"/>
          </a:p>
        </p:txBody>
      </p:sp>
      <p:sp>
        <p:nvSpPr>
          <p:cNvPr id="6348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4588" y="693738"/>
            <a:ext cx="4567237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563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AE31BDF-6FB6-424D-A802-EF921AA9E39E}" type="slidenum">
              <a:rPr lang="en-GB"/>
              <a:pPr/>
              <a:t>7</a:t>
            </a:fld>
            <a:endParaRPr lang="en-GB"/>
          </a:p>
        </p:txBody>
      </p:sp>
      <p:sp>
        <p:nvSpPr>
          <p:cNvPr id="3993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EDF93ED-C543-447E-B1AC-37096A186A1F}" type="slidenum">
              <a:rPr lang="en-GB"/>
              <a:pPr/>
              <a:t>8</a:t>
            </a:fld>
            <a:endParaRPr lang="en-GB"/>
          </a:p>
        </p:txBody>
      </p:sp>
      <p:sp>
        <p:nvSpPr>
          <p:cNvPr id="4096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3469021-89D8-4BF3-9E37-A9F2CE2A5666}" type="slidenum">
              <a:rPr lang="en-GB"/>
              <a:pPr/>
              <a:t>9</a:t>
            </a:fld>
            <a:endParaRPr lang="en-GB"/>
          </a:p>
        </p:txBody>
      </p:sp>
      <p:sp>
        <p:nvSpPr>
          <p:cNvPr id="4198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F89B12E-E1FD-406B-AAFA-F0FA60FDC839}" type="slidenum">
              <a:rPr lang="en-GB"/>
              <a:pPr/>
              <a:t>10</a:t>
            </a:fld>
            <a:endParaRPr lang="en-GB"/>
          </a:p>
        </p:txBody>
      </p:sp>
      <p:sp>
        <p:nvSpPr>
          <p:cNvPr id="3481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803F52B-47DE-43D4-899A-3048FA3992E0}" type="slidenum">
              <a:rPr lang="en-GB"/>
              <a:pPr/>
              <a:t>11</a:t>
            </a:fld>
            <a:endParaRPr lang="en-GB"/>
          </a:p>
        </p:txBody>
      </p:sp>
      <p:sp>
        <p:nvSpPr>
          <p:cNvPr id="3584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45B07B5-6A88-4EDD-8895-B4CF0CDB202B}" type="slidenum">
              <a:rPr lang="en-GB"/>
              <a:pPr/>
              <a:t>12</a:t>
            </a:fld>
            <a:endParaRPr lang="en-GB"/>
          </a:p>
        </p:txBody>
      </p:sp>
      <p:sp>
        <p:nvSpPr>
          <p:cNvPr id="3686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4588" y="693738"/>
            <a:ext cx="4568825" cy="34274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6361" y="4342534"/>
            <a:ext cx="5482478" cy="41101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6425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C3D3-E91B-4148-8A07-E4600C08ACA0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CC3D3-E91B-4148-8A07-E4600C08ACA0}" type="datetimeFigureOut">
              <a:rPr lang="en-US" smtClean="0"/>
              <a:pPr/>
              <a:t>2/17/2010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94B1D-6279-4E77-A729-AD89E7BDD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1600200"/>
            <a:ext cx="7772400" cy="1828800"/>
          </a:xfrm>
          <a:ln/>
        </p:spPr>
        <p:txBody>
          <a:bodyPr lIns="90000" tIns="46800" rIns="90000" bIns="46800" anchor="t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dirty="0" smtClean="0"/>
              <a:t>LIS512 </a:t>
            </a:r>
            <a:r>
              <a:rPr lang="en-GB" sz="3600" dirty="0"/>
              <a:t>lecture </a:t>
            </a:r>
            <a:r>
              <a:rPr lang="en-GB" sz="3600" dirty="0" smtClean="0"/>
              <a:t>3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>numbers and </a:t>
            </a:r>
            <a:r>
              <a:rPr lang="en-US" sz="3600" dirty="0" smtClean="0"/>
              <a:t>characters</a:t>
            </a:r>
            <a:endParaRPr lang="en-GB" sz="3600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371600" y="4287838"/>
            <a:ext cx="6400800" cy="955675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457200" lvl="1" indent="0" algn="ctr"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/>
              <a:t>Thomas </a:t>
            </a:r>
            <a:r>
              <a:rPr lang="en-GB" sz="2800" dirty="0" err="1"/>
              <a:t>Krichel</a:t>
            </a:r>
            <a:endParaRPr lang="en-GB" sz="2800" dirty="0"/>
          </a:p>
          <a:p>
            <a:pPr marL="457200" lvl="1" indent="0" algn="ctr">
              <a:spcBef>
                <a:spcPts val="700"/>
              </a:spcBef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 smtClean="0"/>
              <a:t>2010</a:t>
            </a:r>
            <a:r>
              <a:rPr lang="en-US" dirty="0" smtClean="0"/>
              <a:t> – </a:t>
            </a:r>
            <a:r>
              <a:rPr lang="en-GB" dirty="0" smtClean="0"/>
              <a:t>02 – 17</a:t>
            </a:r>
            <a:endParaRPr lang="en-GB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 animBg="1" autoUpdateAnimBg="0"/>
      <p:bldP spid="3074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273850"/>
            <a:ext cx="8227061" cy="114244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converting information to numbers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7061" cy="4524398"/>
          </a:xfrm>
          <a:ln/>
        </p:spPr>
        <p:txBody>
          <a:bodyPr/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lot of problem in converting information comes from some part of the information encode in some form and some other part in some other from.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Example: “15 </a:t>
            </a:r>
            <a:r>
              <a:rPr lang="en-GB" dirty="0" err="1"/>
              <a:t>Julliet</a:t>
            </a:r>
            <a:r>
              <a:rPr lang="en-GB" dirty="0"/>
              <a:t> 1923” </a:t>
            </a:r>
            <a:r>
              <a:rPr lang="en-GB" dirty="0" err="1"/>
              <a:t>vs</a:t>
            </a:r>
            <a:r>
              <a:rPr lang="en-GB" dirty="0"/>
              <a:t> “July 17, 1923”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Often such inconsistencies require manual </a:t>
            </a:r>
            <a:r>
              <a:rPr lang="en-GB" dirty="0" smtClean="0"/>
              <a:t>reformatting</a:t>
            </a:r>
            <a:r>
              <a:rPr lang="en-GB" dirty="0"/>
              <a:t>, which is very expensive.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273850"/>
            <a:ext cx="8227061" cy="114244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numerical information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7061" cy="4524398"/>
          </a:xfrm>
          <a:ln/>
        </p:spPr>
        <p:txBody>
          <a:bodyPr/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Some information can be converted to a number using a simple </a:t>
            </a:r>
            <a:r>
              <a:rPr lang="en-GB" dirty="0" smtClean="0"/>
              <a:t>conversion</a:t>
            </a:r>
            <a:r>
              <a:rPr lang="en-GB" dirty="0"/>
              <a:t>.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Examples: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recent point in time is often converted into a number by taking the number of seconds since the first of January 1970.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date is often written as an ISO date in the form </a:t>
            </a:r>
            <a:r>
              <a:rPr lang="en-GB" i="1" dirty="0" err="1"/>
              <a:t>yyyymmdd</a:t>
            </a:r>
            <a:r>
              <a:rPr lang="en-GB" i="1" dirty="0"/>
              <a:t>. </a:t>
            </a:r>
            <a:r>
              <a:rPr lang="en-GB" i="1" dirty="0" err="1"/>
              <a:t>yyyy</a:t>
            </a:r>
            <a:r>
              <a:rPr lang="en-GB" dirty="0"/>
              <a:t> in the year, </a:t>
            </a:r>
            <a:r>
              <a:rPr lang="en-GB" i="1" dirty="0"/>
              <a:t>mm </a:t>
            </a:r>
            <a:r>
              <a:rPr lang="en-GB" dirty="0"/>
              <a:t>is the month and </a:t>
            </a:r>
            <a:r>
              <a:rPr lang="en-GB" i="1" dirty="0" err="1"/>
              <a:t>dd</a:t>
            </a:r>
            <a:r>
              <a:rPr lang="en-GB" i="1" dirty="0"/>
              <a:t> </a:t>
            </a:r>
            <a:r>
              <a:rPr lang="en-GB" dirty="0"/>
              <a:t>the day with leading 0s.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7061" cy="1046676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numerizing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7061" cy="4524398"/>
          </a:xfrm>
          <a:ln/>
        </p:spPr>
        <p:txBody>
          <a:bodyPr/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In the design of every information system, it is a good idea to convert information into something that is directly a number.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There are examples where it is possible directly use a number, such as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colours </a:t>
            </a:r>
            <a:endParaRPr lang="en-GB" dirty="0"/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times and dates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locations.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7061" cy="1046676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another hex number example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0095" y="1451571"/>
            <a:ext cx="8227061" cy="5080498"/>
          </a:xfrm>
          <a:ln/>
        </p:spPr>
        <p:txBody>
          <a:bodyPr/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Colors on the world wide web follow the red/green/blue color model.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Each color is given as a number #</a:t>
            </a:r>
            <a:r>
              <a:rPr lang="en-GB" i="1"/>
              <a:t>rrggbb</a:t>
            </a:r>
            <a:r>
              <a:rPr lang="en-GB"/>
              <a:t>, where </a:t>
            </a:r>
            <a:r>
              <a:rPr lang="en-GB" i="1"/>
              <a:t>rr</a:t>
            </a:r>
            <a:r>
              <a:rPr lang="en-GB"/>
              <a:t> is the amount of red </a:t>
            </a:r>
            <a:r>
              <a:rPr lang="en-GB" i="1"/>
              <a:t>gg </a:t>
            </a:r>
            <a:r>
              <a:rPr lang="en-GB"/>
              <a:t>is the amount of green and </a:t>
            </a:r>
            <a:r>
              <a:rPr lang="en-GB" i="1"/>
              <a:t>bb</a:t>
            </a:r>
            <a:r>
              <a:rPr lang="en-GB"/>
              <a:t> in the amount of blue. All these numbers are hex numbers. Example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#FFFFFF white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#00FFFF aqua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7061" cy="1046676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non-numerical information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7061" cy="4524398"/>
          </a:xfrm>
          <a:ln/>
        </p:spPr>
        <p:txBody>
          <a:bodyPr>
            <a:normAutofit/>
          </a:bodyPr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lot of information is not numerical by its nature. For example </a:t>
            </a:r>
          </a:p>
          <a:p>
            <a:pPr marL="548640" lvl="1" indent="-548640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the name of a person</a:t>
            </a:r>
          </a:p>
          <a:p>
            <a:pPr marL="548640" lvl="1" indent="-548640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the title of an expression of a work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The information is of a character string nature.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To store character strings in an information system, each character has to be converted to a number.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character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A character is an indivsible unit of textual information.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Textual information is composed of characters, and nothing else.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characters and computer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0096" y="1209642"/>
            <a:ext cx="8228554" cy="5322426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Computers can not deal with characters directly. They can only deal with numbers.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There we need to associate a number with every character that we want to use in an information encoding system.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character set combines characters with number</a:t>
            </a:r>
            <a:r>
              <a:rPr lang="en-GB" dirty="0" smtClean="0"/>
              <a:t>.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ASCII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ASCII is an old character set developed in the United States. It is a seven bit </a:t>
            </a:r>
            <a:r>
              <a:rPr lang="en-GB" dirty="0" smtClean="0"/>
              <a:t>character </a:t>
            </a:r>
            <a:r>
              <a:rPr lang="en-GB" dirty="0"/>
              <a:t>set.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In hex notation, it goes from '00' to '7F'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Because Anglo-Saxon cultural imperialism, the first 128 characters in Unicode are the same as in ASCII</a:t>
            </a:r>
            <a:r>
              <a:rPr lang="en-GB" dirty="0" smtClean="0"/>
              <a:t>.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notable characters in ASCII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681038" indent="-681038">
              <a:buNone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 smtClean="0"/>
              <a:t> decimal  hex  </a:t>
            </a:r>
            <a:r>
              <a:rPr lang="en-GB" dirty="0"/>
              <a:t>byte  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    8     8      08      U+0008    backspace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    9     9      09      U+0009    horizontal tab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  10     A     0A      U+000A   line feed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  13     D     0D      U+000D   carriage return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  32     20    20	</a:t>
            </a:r>
            <a:r>
              <a:rPr lang="en-GB" dirty="0" smtClean="0"/>
              <a:t>    U+0020   </a:t>
            </a:r>
            <a:r>
              <a:rPr lang="en-GB" dirty="0"/>
              <a:t>space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127     7F    </a:t>
            </a:r>
            <a:r>
              <a:rPr lang="en-GB" dirty="0" err="1"/>
              <a:t>7F</a:t>
            </a:r>
            <a:r>
              <a:rPr lang="en-GB" dirty="0"/>
              <a:t>      U+007F   delete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wikipedia notation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Wikipedia denotes every character in the BMP as U+hhhh where h is a hex digit 0-F.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We will follow this notation here.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numbers</a:t>
            </a:r>
          </a:p>
          <a:p>
            <a:r>
              <a:rPr lang="en-US" dirty="0" smtClean="0"/>
              <a:t>numeric information</a:t>
            </a:r>
          </a:p>
          <a:p>
            <a:r>
              <a:rPr lang="en-US" dirty="0" smtClean="0"/>
              <a:t>character information</a:t>
            </a:r>
          </a:p>
          <a:p>
            <a:r>
              <a:rPr lang="en-US" dirty="0" smtClean="0"/>
              <a:t>the ASCII set</a:t>
            </a:r>
          </a:p>
          <a:p>
            <a:r>
              <a:rPr lang="en-US" dirty="0" smtClean="0"/>
              <a:t>U</a:t>
            </a:r>
            <a:r>
              <a:rPr lang="en-US" dirty="0" smtClean="0"/>
              <a:t>nicode</a:t>
            </a:r>
          </a:p>
          <a:p>
            <a:r>
              <a:rPr lang="en-US" dirty="0" smtClean="0"/>
              <a:t>encoding</a:t>
            </a:r>
          </a:p>
          <a:p>
            <a:r>
              <a:rPr lang="en-US" dirty="0" smtClean="0"/>
              <a:t>coda</a:t>
            </a:r>
          </a:p>
          <a:p>
            <a:pPr lvl="1"/>
            <a:r>
              <a:rPr lang="en-US" dirty="0" smtClean="0"/>
              <a:t>ligatures </a:t>
            </a:r>
          </a:p>
          <a:p>
            <a:pPr lvl="1"/>
            <a:r>
              <a:rPr lang="en-US" dirty="0" smtClean="0"/>
              <a:t>collations</a:t>
            </a:r>
          </a:p>
          <a:p>
            <a:pPr lvl="1"/>
            <a:r>
              <a:rPr lang="en-US" dirty="0" smtClean="0"/>
              <a:t>transliterations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UCS / Unicode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UCS is a universal character set.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It is maintained by the International Standards Organization.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Unicode is an industry standard for characters. It is better documented than UCS.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For what we discuss here, UCS and Unicode are the same.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GB" dirty="0"/>
              <a:t>Basic multilingual </a:t>
            </a:r>
            <a:r>
              <a:rPr lang="en-GB" dirty="0" smtClean="0"/>
              <a:t>plane</a:t>
            </a:r>
            <a:r>
              <a:rPr lang="en-GB" dirty="0"/>
              <a:t>	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This is a name for the first </a:t>
            </a:r>
            <a:r>
              <a:rPr lang="en-GB" dirty="0" smtClean="0"/>
              <a:t>65536 </a:t>
            </a:r>
            <a:r>
              <a:rPr lang="en-GB" dirty="0"/>
              <a:t>characters in Unicode.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Each of these characters fits into two bytes and is conveniently represented by four hex numbers.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Even for these characters, there are numerous complications associated with them.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67933"/>
            <a:ext cx="8227061" cy="104835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dashes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7061" cy="4524398"/>
          </a:xfrm>
          <a:ln/>
        </p:spPr>
        <p:txBody>
          <a:bodyPr/>
          <a:lstStyle/>
          <a:p>
            <a:pPr marL="339725" indent="-339725">
              <a:buFont typeface="Times New Roman" pitchFamily="16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  <a:tab pos="9140825" algn="l"/>
                <a:tab pos="9598025" algn="l"/>
                <a:tab pos="10055225" algn="l"/>
                <a:tab pos="10512425" algn="l"/>
              </a:tabLst>
            </a:pPr>
            <a:r>
              <a:rPr lang="en-GB" dirty="0"/>
              <a:t>figure dash 	‒ 	U+2012 to link numbers without a range  	</a:t>
            </a:r>
          </a:p>
          <a:p>
            <a:pPr marL="339725" indent="-339725">
              <a:buFont typeface="Times New Roman" pitchFamily="16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  <a:tab pos="9140825" algn="l"/>
                <a:tab pos="9598025" algn="l"/>
                <a:tab pos="10055225" algn="l"/>
                <a:tab pos="10512425" algn="l"/>
              </a:tabLst>
            </a:pPr>
            <a:r>
              <a:rPr lang="en-GB" dirty="0"/>
              <a:t>en dash 	– 	U+2013  to link numbers with a range </a:t>
            </a:r>
          </a:p>
          <a:p>
            <a:pPr marL="339725" indent="-339725">
              <a:buFont typeface="Times New Roman" pitchFamily="16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  <a:tab pos="9140825" algn="l"/>
                <a:tab pos="9598025" algn="l"/>
                <a:tab pos="10055225" algn="l"/>
                <a:tab pos="10512425" algn="l"/>
              </a:tabLst>
            </a:pPr>
            <a:r>
              <a:rPr lang="en-GB" dirty="0" err="1"/>
              <a:t>em</a:t>
            </a:r>
            <a:r>
              <a:rPr lang="en-GB" dirty="0"/>
              <a:t> dash 	— U+2014 for interjections in a sentence</a:t>
            </a:r>
          </a:p>
          <a:p>
            <a:pPr marL="339725" indent="-339725">
              <a:buFont typeface="Times New Roman" pitchFamily="16" charset="0"/>
              <a:buChar char="•"/>
              <a:tabLst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  <a:tab pos="9140825" algn="l"/>
                <a:tab pos="9598025" algn="l"/>
                <a:tab pos="10055225" algn="l"/>
                <a:tab pos="10512425" algn="l"/>
              </a:tabLst>
            </a:pPr>
            <a:r>
              <a:rPr lang="en-GB" dirty="0" smtClean="0"/>
              <a:t>minus sign</a:t>
            </a:r>
            <a:r>
              <a:rPr lang="en-GB" dirty="0"/>
              <a:t>	− 	U+2212 for </a:t>
            </a:r>
            <a:r>
              <a:rPr lang="en-GB" dirty="0" smtClean="0"/>
              <a:t>mathematics 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67933"/>
            <a:ext cx="8227061" cy="104835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“smart” quotes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7061" cy="4524398"/>
          </a:xfrm>
          <a:ln/>
        </p:spPr>
        <p:txBody>
          <a:bodyPr/>
          <a:lstStyle/>
          <a:p>
            <a:pPr marL="339725" indent="-339725">
              <a:buFont typeface="Times New Roman" pitchFamily="16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dirty="0"/>
              <a:t>U+201c  “  is the opening double quote</a:t>
            </a:r>
          </a:p>
          <a:p>
            <a:pPr marL="339725" indent="-339725">
              <a:buFont typeface="Times New Roman" pitchFamily="16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dirty="0"/>
              <a:t>U+201d  ” is the closing </a:t>
            </a:r>
          </a:p>
          <a:p>
            <a:pPr marL="339725" indent="-339725">
              <a:buFont typeface="Times New Roman" pitchFamily="16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dirty="0"/>
              <a:t>U+2019 </a:t>
            </a:r>
            <a:r>
              <a:rPr lang="en-GB" dirty="0">
                <a:latin typeface="Courier 10 Pitch" pitchFamily="1" charset="0"/>
                <a:ea typeface="Courier 10 Pitch" pitchFamily="1" charset="0"/>
                <a:cs typeface="Courier 10 Pitch" pitchFamily="1" charset="0"/>
              </a:rPr>
              <a:t>’</a:t>
            </a:r>
            <a:r>
              <a:rPr lang="en-GB" dirty="0">
                <a:ea typeface="Courier 10 Pitch" pitchFamily="1" charset="0"/>
                <a:cs typeface="Courier 10 Pitch" pitchFamily="1" charset="0"/>
              </a:rPr>
              <a:t> is the </a:t>
            </a:r>
            <a:r>
              <a:rPr lang="en-GB" dirty="0" smtClean="0">
                <a:ea typeface="Courier 10 Pitch" pitchFamily="1" charset="0"/>
                <a:cs typeface="Courier 10 Pitch" pitchFamily="1" charset="0"/>
              </a:rPr>
              <a:t>apostrophe</a:t>
            </a:r>
            <a:endParaRPr lang="en-GB" dirty="0">
              <a:ea typeface="Courier 10 Pitch" pitchFamily="1" charset="0"/>
              <a:cs typeface="Courier 10 Pitch" pitchFamily="1" charset="0"/>
            </a:endParaRPr>
          </a:p>
          <a:p>
            <a:pPr marL="339725" indent="-339725">
              <a:buFont typeface="Times New Roman" pitchFamily="16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dirty="0">
                <a:ea typeface="Courier 10 Pitch" pitchFamily="1" charset="0"/>
                <a:cs typeface="Courier 10 Pitch" pitchFamily="1" charset="0"/>
              </a:rPr>
              <a:t>The single quote of the </a:t>
            </a:r>
            <a:r>
              <a:rPr lang="en-GB" dirty="0" smtClean="0">
                <a:ea typeface="Courier 10 Pitch" pitchFamily="1" charset="0"/>
                <a:cs typeface="Courier 10 Pitch" pitchFamily="1" charset="0"/>
              </a:rPr>
              <a:t>ASCII character </a:t>
            </a:r>
            <a:r>
              <a:rPr lang="en-GB" dirty="0">
                <a:ea typeface="Courier 10 Pitch" pitchFamily="1" charset="0"/>
                <a:cs typeface="Courier 10 Pitch" pitchFamily="1" charset="0"/>
              </a:rPr>
              <a:t>set is considered to be of mixed usage, it should be avoided when a specific use can be done. </a:t>
            </a:r>
          </a:p>
          <a:p>
            <a:pPr marL="339725" indent="-339725">
              <a:buFont typeface="Times New Roman" pitchFamily="16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GB" dirty="0">
                <a:ea typeface="Courier 10 Pitch" pitchFamily="1" charset="0"/>
                <a:cs typeface="Courier 10 Pitch" pitchFamily="1" charset="0"/>
              </a:rPr>
              <a:t>Similarly, the double quote of the </a:t>
            </a:r>
            <a:r>
              <a:rPr lang="en-GB" dirty="0" smtClean="0">
                <a:ea typeface="Courier 10 Pitch" pitchFamily="1" charset="0"/>
                <a:cs typeface="Courier 10 Pitch" pitchFamily="1" charset="0"/>
              </a:rPr>
              <a:t>ASCII </a:t>
            </a:r>
            <a:r>
              <a:rPr lang="en-GB" dirty="0">
                <a:ea typeface="Courier 10 Pitch" pitchFamily="1" charset="0"/>
                <a:cs typeface="Courier 10 Pitch" pitchFamily="1" charset="0"/>
              </a:rPr>
              <a:t>character set is imprecise.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7061" cy="1046676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spaces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7061" cy="452439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non-breaking space, U+00A0 is used when you want to avoid a </a:t>
            </a:r>
            <a:r>
              <a:rPr lang="en-GB" dirty="0" smtClean="0"/>
              <a:t>line break </a:t>
            </a:r>
            <a:r>
              <a:rPr lang="en-GB" dirty="0"/>
              <a:t>between the two spaced items. For </a:t>
            </a:r>
            <a:r>
              <a:rPr lang="en-GB" dirty="0" smtClean="0"/>
              <a:t>example </a:t>
            </a:r>
            <a:r>
              <a:rPr lang="en-GB" dirty="0"/>
              <a:t>in hyperlink text, it is good practice to replace spaces with non-breaking spaces as to avoid there appearing to be two links.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In whitespace collapsing contents, it can also be use to add extra space.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67934"/>
            <a:ext cx="8228554" cy="1050036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beyond ascii, foreign languages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621841"/>
          </a:xfrm>
          <a:ln/>
        </p:spPr>
        <p:txBody>
          <a:bodyPr/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Everything becomes difficult. 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As an example consider the characters 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o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ő</a:t>
            </a:r>
          </a:p>
          <a:p>
            <a:pPr marL="1481138" lvl="1" indent="-566738">
              <a:buFont typeface="Times New Roman" pitchFamily="16" charset="0"/>
              <a:buChar char="–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ö</a:t>
            </a:r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/>
              <a:t>The latter two can be considered o with diarcitics or as separate characters.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4075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most problematic: encoding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4075" cy="4521038"/>
          </a:xfrm>
          <a:ln/>
        </p:spPr>
        <p:txBody>
          <a:bodyPr/>
          <a:lstStyle/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One issue is how to map characters to numbers. 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This is complicated for languages other than English.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But assume UCS/Unicode has solved this.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But this is not the main problem that we have when working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4075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encoding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4075" cy="4521038"/>
          </a:xfrm>
          <a:ln/>
        </p:spPr>
        <p:txBody>
          <a:bodyPr/>
          <a:lstStyle/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The encoding determines how the numbers of each character should be put into bytes.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If you have a character set that is has one byte for each character, you have no encoding issue.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 But then you are limited to 256 characters in your character set.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4075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fixed-length encoding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4075" cy="4521038"/>
          </a:xfrm>
          <a:ln/>
        </p:spPr>
        <p:txBody>
          <a:bodyPr/>
          <a:lstStyle/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If you have a fixed length encoding, all characters take the same number of bytes.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Say for the basic-multilingual plane of unicode, you need two bytes for each character, and then you are limited to that.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If you are writing only ASCII, it appears a waste.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4075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variable length encoding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4075" cy="4521038"/>
          </a:xfrm>
          <a:ln/>
        </p:spPr>
        <p:txBody>
          <a:bodyPr/>
          <a:lstStyle/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The most widely used scheme to encode Unicode is a variable length scheme, called UTF-8.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I will leave out the technical details on how this is. 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But it is important to understand that the encoding needs to known and correct.</a:t>
            </a:r>
          </a:p>
          <a:p>
            <a:pPr marL="684213" indent="-682625"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seen that databases store records.</a:t>
            </a:r>
          </a:p>
          <a:p>
            <a:r>
              <a:rPr lang="en-US" dirty="0" smtClean="0"/>
              <a:t>Records contain fields, fields have values.</a:t>
            </a:r>
          </a:p>
          <a:p>
            <a:r>
              <a:rPr lang="en-US" dirty="0" smtClean="0"/>
              <a:t>Here we talk about fundamentally, how do we compose those values.</a:t>
            </a:r>
          </a:p>
          <a:p>
            <a:pPr lvl="1"/>
            <a:r>
              <a:rPr lang="en-US" dirty="0" smtClean="0"/>
              <a:t>Numerical values are easy</a:t>
            </a:r>
          </a:p>
          <a:p>
            <a:pPr lvl="1"/>
            <a:r>
              <a:rPr lang="en-US" dirty="0" smtClean="0"/>
              <a:t>String values are harder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5567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ligature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5567" cy="4522718"/>
          </a:xfrm>
          <a:ln/>
        </p:spPr>
        <p:txBody>
          <a:bodyPr/>
          <a:lstStyle/>
          <a:p>
            <a:pPr marL="274320" indent="-274320">
              <a:spcBef>
                <a:spcPts val="1800"/>
              </a:spcBef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In fine traditional typography, certain characters appear to be linked to each other.</a:t>
            </a:r>
          </a:p>
          <a:p>
            <a:pPr marL="274320" indent="-274320">
              <a:spcBef>
                <a:spcPts val="1800"/>
              </a:spcBef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The most command examples in English usage are </a:t>
            </a:r>
            <a:r>
              <a:rPr lang="en-GB" dirty="0" err="1"/>
              <a:t>fi</a:t>
            </a:r>
            <a:r>
              <a:rPr lang="en-GB" dirty="0"/>
              <a:t>, ff, fl, </a:t>
            </a:r>
            <a:r>
              <a:rPr lang="en-GB" dirty="0" err="1"/>
              <a:t>ffi</a:t>
            </a:r>
            <a:r>
              <a:rPr lang="en-GB" dirty="0"/>
              <a:t>, </a:t>
            </a:r>
            <a:r>
              <a:rPr lang="en-GB" dirty="0" err="1" smtClean="0"/>
              <a:t>ffl</a:t>
            </a:r>
            <a:r>
              <a:rPr lang="en-GB" dirty="0" smtClean="0"/>
              <a:t>.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5567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ligatures growing up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5567" cy="452271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In certain cases, ligatures have become so common that they have become characters of their own.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A prominent </a:t>
            </a:r>
            <a:r>
              <a:rPr lang="en-GB" dirty="0" smtClean="0"/>
              <a:t>example </a:t>
            </a:r>
            <a:r>
              <a:rPr lang="en-GB" dirty="0"/>
              <a:t>is the German </a:t>
            </a:r>
            <a:r>
              <a:rPr lang="en-GB" dirty="0" err="1"/>
              <a:t>sz</a:t>
            </a:r>
            <a:r>
              <a:rPr lang="en-GB" dirty="0"/>
              <a:t> ligature the </a:t>
            </a:r>
            <a:r>
              <a:rPr lang="en-GB" dirty="0" err="1"/>
              <a:t>esszet</a:t>
            </a:r>
            <a:r>
              <a:rPr lang="en-GB" dirty="0"/>
              <a:t>. It looks a bit like a beta because it is derived from the </a:t>
            </a:r>
            <a:r>
              <a:rPr lang="en-GB" dirty="0" err="1"/>
              <a:t>fraktur</a:t>
            </a:r>
            <a:r>
              <a:rPr lang="en-GB" dirty="0"/>
              <a:t> font of the characters</a:t>
            </a:r>
            <a:r>
              <a:rPr lang="en-GB" dirty="0" smtClean="0"/>
              <a:t>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 smtClean="0"/>
              <a:t>Another example, apparently, is &amp;.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5567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collations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6" y="1604457"/>
            <a:ext cx="8225567" cy="452271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Collations are topic that is related to characters.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A collation is a sorting order of character strings.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You may think this is trivial, just follow the alphabetic order.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dirty="0"/>
              <a:t>But in many languages, diacritics come to complicate matters.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6" y="320892"/>
            <a:ext cx="8224075" cy="1044997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example German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5047" y="1451571"/>
            <a:ext cx="8601901" cy="5322426"/>
          </a:xfrm>
          <a:ln/>
        </p:spPr>
        <p:txBody>
          <a:bodyPr/>
          <a:lstStyle/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Here are the extra letter of German: Ä/ä, Ö/ö, Ü/ü, ß </a:t>
            </a:r>
          </a:p>
          <a:p>
            <a:pPr marL="684213" indent="-682625">
              <a:buFont typeface="Times New Roman" pitchFamily="16" charset="0"/>
              <a:buChar char="•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/>
              <a:t>In German, there are two collations.</a:t>
            </a:r>
          </a:p>
          <a:p>
            <a:pPr marL="1084263" lvl="1" indent="-625475">
              <a:spcAft>
                <a:spcPts val="1425"/>
              </a:spcAft>
              <a:buFont typeface="Times New Roman" pitchFamily="16" charset="0"/>
              <a:buChar char="–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3200"/>
              <a:t>DIN 5007-1 “dictionary collation” treats umlauted characters as if they did not have them, and ß as s. </a:t>
            </a:r>
          </a:p>
          <a:p>
            <a:pPr marL="1084263" lvl="1" indent="-625475">
              <a:spcAft>
                <a:spcPts val="1425"/>
              </a:spcAft>
              <a:buFont typeface="Times New Roman" pitchFamily="16" charset="0"/>
              <a:buChar char="–"/>
              <a:tabLst>
                <a:tab pos="684213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3200"/>
              <a:t>DIN 5007-2 “phonebook collation” treats umlauted as letter and e (ex. ä --&gt; ae), and ß as ss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body"/>
          </p:nvPr>
        </p:nvSpPr>
        <p:spPr>
          <a:xfrm>
            <a:off x="456976" y="1604457"/>
            <a:ext cx="8225567" cy="4522718"/>
          </a:xfrm>
          <a:ln/>
        </p:spPr>
        <p:txBody>
          <a:bodyPr tIns="28080" anchor="t">
            <a:normAutofit fontScale="92500" lnSpcReduction="10000"/>
          </a:bodyPr>
          <a:lstStyle/>
          <a:p>
            <a:pPr marL="274320" indent="-274320" algn="l">
              <a:spcAft>
                <a:spcPts val="1425"/>
              </a:spcAft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sz="3200" dirty="0"/>
              <a:t>When non-English characters are supposed to be entered in a system used by English speaking people, a transliteration might be used.</a:t>
            </a:r>
          </a:p>
          <a:p>
            <a:pPr marL="274320" indent="-274320" algn="l">
              <a:spcAft>
                <a:spcPts val="1425"/>
              </a:spcAft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sz="3200" dirty="0"/>
              <a:t>This can also be the case if the original script may not be commonly understood. An example are Japanese road sign. </a:t>
            </a:r>
          </a:p>
          <a:p>
            <a:pPr marL="274320" indent="-274320" algn="l">
              <a:spcAft>
                <a:spcPts val="1425"/>
              </a:spcAft>
              <a:buFont typeface="Times New Roman" pitchFamily="16" charset="0"/>
              <a:buChar char="•"/>
              <a:tabLst>
                <a:tab pos="682625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GB" sz="3200" dirty="0"/>
              <a:t>Wikipedia lists 20 different ways to do that for Russian, say</a:t>
            </a:r>
            <a:r>
              <a:rPr lang="en-GB" sz="3200" dirty="0" smtClean="0"/>
              <a:t>. Library of Congress scheme is apparently the most widely used.</a:t>
            </a:r>
            <a:endParaRPr lang="en-GB" sz="3200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 idx="1"/>
          </p:nvPr>
        </p:nvSpPr>
        <p:spPr>
          <a:xfrm>
            <a:off x="456976" y="320892"/>
            <a:ext cx="8225567" cy="1044997"/>
          </a:xfrm>
          <a:ln/>
        </p:spPr>
        <p:txBody>
          <a:bodyPr tIns="0" anchor="ctr"/>
          <a:lstStyle/>
          <a:p>
            <a:pPr marL="0" indent="0" algn="ctr">
              <a:spcAft>
                <a:spcPct val="0"/>
              </a:spcAft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 dirty="0"/>
              <a:t>transliterations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ln/>
        </p:spPr>
        <p:txBody>
          <a:bodyPr lIns="90000" tIns="46800" rIns="900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http://openlib.org/home/krichel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327025" y="3886200"/>
            <a:ext cx="8240713" cy="1752600"/>
          </a:xfrm>
          <a:prstGeom prst="rect">
            <a:avLst/>
          </a:prstGeom>
          <a:noFill/>
          <a:ln/>
        </p:spPr>
        <p:txBody>
          <a:bodyPr lIns="90000" tIns="46800" rIns="90000" bIns="46800"/>
          <a:lstStyle/>
          <a:p>
            <a:pPr marL="457200" lvl="1" indent="0" algn="ctr"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/>
              <a:t>Thank you for your attention!</a:t>
            </a:r>
          </a:p>
          <a:p>
            <a:pPr marL="457200" lvl="1" indent="0" algn="ctr"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/>
          </a:p>
          <a:p>
            <a:pPr marL="457200" lvl="1" indent="0" algn="ctr">
              <a:spcBef>
                <a:spcPts val="700"/>
              </a:spcBef>
              <a:buFont typeface="Arial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/>
              <a:t>Please switch off machines b4 leaving!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0" grpId="0" animBg="1" autoUpdateAnimBg="0"/>
      <p:bldP spid="32461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 smtClean="0"/>
              <a:t>The library textbooks are hopelessly short and confused about this topic.</a:t>
            </a:r>
          </a:p>
          <a:p>
            <a:r>
              <a:rPr lang="en-US" dirty="0" smtClean="0"/>
              <a:t>I have most of what I have here from my own experience.</a:t>
            </a:r>
          </a:p>
          <a:p>
            <a:r>
              <a:rPr lang="en-US" dirty="0" smtClean="0"/>
              <a:t>I recommend Wikipedia, it has fascinating articles about these topics.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smtClean="0"/>
              <a:t>a</a:t>
            </a:r>
            <a:r>
              <a:rPr lang="en-GB" dirty="0" smtClean="0"/>
              <a:t>ll gone to a number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In all modern information system, information is stored to be treated on a computer.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computer can only deal with numbers.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As a consequence all information has to be converted into a number.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It's a huge job. </a:t>
            </a:r>
            <a:endParaRPr lang="en-GB" dirty="0" smtClean="0"/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Let’s look at the ground, numbers. 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a bit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bit is the elementary unit of information.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It takes a binary value. We can label it true/false, black/white, +/-, etc.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Every piece of information in all modern information storage systems has to be reduced to a sequence of bits.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We will denote them 0/1 here.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byte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A byte is a sequence of 8 bits. '00000000' to '11111111'. There are 2 to the power 8, meaning 256 possibilities to write a byte.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If the byte is required to start with 0, then we can only write '0000000' to '01111111'. This leaves us with 2 to the power 7, meaning 128 possibilities.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hex numbers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Hex numbers contain the usual digits 0 to 9, as well as A to F. A means 10, B means 11, etc F means 15.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One hex number can represent 2 to the power 4, meaning 16 </a:t>
            </a:r>
            <a:r>
              <a:rPr lang="en-GB" dirty="0" smtClean="0"/>
              <a:t>possibilities </a:t>
            </a:r>
            <a:r>
              <a:rPr lang="en-GB" dirty="0"/>
              <a:t>(0 to 15).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Two hex numbers can represent 2 to the power 8 </a:t>
            </a:r>
            <a:r>
              <a:rPr lang="en-GB" dirty="0" smtClean="0"/>
              <a:t>possibilities</a:t>
            </a:r>
            <a:r>
              <a:rPr lang="en-GB" dirty="0"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977" y="320892"/>
            <a:ext cx="8228554" cy="1050036"/>
          </a:xfrm>
          <a:ln/>
        </p:spPr>
        <p:txBody>
          <a:bodyPr tIns="3888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bytes and hex numbers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977" y="1604457"/>
            <a:ext cx="8228554" cy="4526078"/>
          </a:xfrm>
          <a:ln/>
        </p:spPr>
        <p:txBody>
          <a:bodyPr/>
          <a:lstStyle/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/>
              <a:t>Since two hex numbers convene the same number of </a:t>
            </a:r>
            <a:r>
              <a:rPr lang="en-GB" dirty="0" smtClean="0"/>
              <a:t>possibilities </a:t>
            </a:r>
            <a:r>
              <a:rPr lang="en-GB" dirty="0"/>
              <a:t>as a byte a byte is often represented as two hex numbers. </a:t>
            </a:r>
          </a:p>
          <a:p>
            <a:pPr marL="274320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Thus, for example</a:t>
            </a:r>
          </a:p>
          <a:p>
            <a:pPr marL="674370" lvl="1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'00000000</a:t>
            </a:r>
            <a:r>
              <a:rPr lang="en-GB" dirty="0"/>
              <a:t>' in binary is 00 in hex, </a:t>
            </a:r>
            <a:endParaRPr lang="en-GB" dirty="0" smtClean="0"/>
          </a:p>
          <a:p>
            <a:pPr marL="674370" lvl="1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'</a:t>
            </a:r>
            <a:r>
              <a:rPr lang="en-GB" dirty="0" smtClean="0"/>
              <a:t>11111111</a:t>
            </a:r>
            <a:r>
              <a:rPr lang="en-GB" dirty="0"/>
              <a:t>' in binary is 'FF' in </a:t>
            </a:r>
            <a:r>
              <a:rPr lang="en-GB" dirty="0" smtClean="0"/>
              <a:t>hex,</a:t>
            </a:r>
          </a:p>
          <a:p>
            <a:pPr marL="674370" lvl="1" indent="-274320">
              <a:buFont typeface="Times New Roman" pitchFamily="16" charset="0"/>
              <a:buChar char="•"/>
              <a:tabLst>
                <a:tab pos="681038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</a:pPr>
            <a:r>
              <a:rPr lang="en-GB" dirty="0" smtClean="0"/>
              <a:t>'01111111' in binary is ‘7F‘ in hex   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ppt4.tmp</Template>
  <TotalTime>257</TotalTime>
  <Words>1644</Words>
  <Application>Microsoft Office PowerPoint</Application>
  <PresentationFormat>On-screen Show (4:3)</PresentationFormat>
  <Paragraphs>198</Paragraphs>
  <Slides>35</Slides>
  <Notes>32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LIS512 lecture 3  numbers and characters</vt:lpstr>
      <vt:lpstr>structure</vt:lpstr>
      <vt:lpstr>introduction</vt:lpstr>
      <vt:lpstr>literature</vt:lpstr>
      <vt:lpstr>all gone to a number</vt:lpstr>
      <vt:lpstr>a bit</vt:lpstr>
      <vt:lpstr>byte</vt:lpstr>
      <vt:lpstr>hex numbers</vt:lpstr>
      <vt:lpstr>bytes and hex numbers</vt:lpstr>
      <vt:lpstr>converting information to numbers</vt:lpstr>
      <vt:lpstr>numerical information</vt:lpstr>
      <vt:lpstr>numerizing</vt:lpstr>
      <vt:lpstr>another hex number example</vt:lpstr>
      <vt:lpstr>non-numerical information</vt:lpstr>
      <vt:lpstr>character</vt:lpstr>
      <vt:lpstr>characters and computer</vt:lpstr>
      <vt:lpstr>ASCII</vt:lpstr>
      <vt:lpstr>notable characters in ASCII</vt:lpstr>
      <vt:lpstr>wikipedia notation</vt:lpstr>
      <vt:lpstr>UCS / Unicode</vt:lpstr>
      <vt:lpstr>Basic multilingual plane </vt:lpstr>
      <vt:lpstr>dashes</vt:lpstr>
      <vt:lpstr>“smart” quotes</vt:lpstr>
      <vt:lpstr>spaces</vt:lpstr>
      <vt:lpstr>beyond ascii, foreign languages</vt:lpstr>
      <vt:lpstr>most problematic: encoding</vt:lpstr>
      <vt:lpstr>encoding</vt:lpstr>
      <vt:lpstr>fixed-length encoding</vt:lpstr>
      <vt:lpstr>variable length encoding</vt:lpstr>
      <vt:lpstr>ligature</vt:lpstr>
      <vt:lpstr>ligatures growing up</vt:lpstr>
      <vt:lpstr>collations</vt:lpstr>
      <vt:lpstr>example German</vt:lpstr>
      <vt:lpstr>transliterations</vt:lpstr>
      <vt:lpstr>http://openlib.org/home/krichel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LIS512 lecture 2  relational databases</dc:title>
  <dc:creator>student</dc:creator>
  <cp:lastModifiedBy>student</cp:lastModifiedBy>
  <cp:revision>36</cp:revision>
  <dcterms:created xsi:type="dcterms:W3CDTF">2010-02-03T17:21:20Z</dcterms:created>
  <dcterms:modified xsi:type="dcterms:W3CDTF">2010-02-17T20:36:47Z</dcterms:modified>
</cp:coreProperties>
</file>