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8" r:id="rId3"/>
    <p:sldId id="259" r:id="rId4"/>
    <p:sldId id="260" r:id="rId5"/>
    <p:sldId id="261" r:id="rId6"/>
    <p:sldId id="262" r:id="rId7"/>
    <p:sldId id="263" r:id="rId8"/>
    <p:sldId id="264" r:id="rId9"/>
    <p:sldId id="265" r:id="rId10"/>
    <p:sldId id="284" r:id="rId11"/>
    <p:sldId id="285" r:id="rId12"/>
    <p:sldId id="286" r:id="rId13"/>
    <p:sldId id="287" r:id="rId14"/>
    <p:sldId id="267" r:id="rId15"/>
    <p:sldId id="266" r:id="rId16"/>
    <p:sldId id="268" r:id="rId17"/>
    <p:sldId id="269" r:id="rId18"/>
    <p:sldId id="271" r:id="rId19"/>
    <p:sldId id="270" r:id="rId20"/>
    <p:sldId id="272" r:id="rId21"/>
    <p:sldId id="277" r:id="rId22"/>
    <p:sldId id="278" r:id="rId23"/>
    <p:sldId id="279" r:id="rId24"/>
    <p:sldId id="280" r:id="rId25"/>
    <p:sldId id="273" r:id="rId26"/>
    <p:sldId id="274" r:id="rId27"/>
    <p:sldId id="281" r:id="rId28"/>
    <p:sldId id="282" r:id="rId29"/>
    <p:sldId id="283" r:id="rId30"/>
    <p:sldId id="27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D4C0F5-7E85-4E37-8361-3C0E58BA3E81}" type="datetimeFigureOut">
              <a:rPr lang="en-US" smtClean="0"/>
              <a:pPr/>
              <a:t>3/3/2010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81ACBF-EAA7-447A-B0BE-39A2354412D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291C603-90AA-4AAF-BED7-7D101087DC66}" type="slidenum">
              <a:rPr lang="en-GB"/>
              <a:pPr/>
              <a:t>2</a:t>
            </a:fld>
            <a:endParaRPr lang="en-GB"/>
          </a:p>
        </p:txBody>
      </p:sp>
      <p:sp>
        <p:nvSpPr>
          <p:cNvPr id="11265" name="Rectangle 1"/>
          <p:cNvSpPr txBox="1">
            <a:spLocks noGrp="1" noRot="1" noChangeAspect="1" noChangeArrowheads="1"/>
          </p:cNvSpPr>
          <p:nvPr>
            <p:ph type="sldImg"/>
          </p:nvPr>
        </p:nvSpPr>
        <p:spPr bwMode="auto">
          <a:xfrm>
            <a:off x="932890" y="694171"/>
            <a:ext cx="4992221" cy="3429000"/>
          </a:xfrm>
          <a:prstGeom prst="rect">
            <a:avLst/>
          </a:prstGeom>
          <a:solidFill>
            <a:srgbClr val="FFFFFF"/>
          </a:solidFill>
          <a:ln>
            <a:solidFill>
              <a:srgbClr val="000000"/>
            </a:solidFill>
            <a:miter lim="800000"/>
            <a:headEnd/>
            <a:tailEnd/>
          </a:ln>
        </p:spPr>
      </p:sp>
      <p:sp>
        <p:nvSpPr>
          <p:cNvPr id="11266" name="Rectangle 2"/>
          <p:cNvSpPr txBox="1">
            <a:spLocks noGrp="1" noChangeArrowheads="1"/>
          </p:cNvSpPr>
          <p:nvPr>
            <p:ph type="body" idx="1"/>
          </p:nvPr>
        </p:nvSpPr>
        <p:spPr bwMode="auto">
          <a:xfrm>
            <a:off x="686360" y="4342535"/>
            <a:ext cx="5486681" cy="4032250"/>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914F810-0DBC-4900-90F1-3CD2BC24B02D}" type="slidenum">
              <a:rPr lang="en-GB"/>
              <a:pPr/>
              <a:t>3</a:t>
            </a:fld>
            <a:endParaRPr lang="en-GB"/>
          </a:p>
        </p:txBody>
      </p:sp>
      <p:sp>
        <p:nvSpPr>
          <p:cNvPr id="12289" name="Rectangle 1"/>
          <p:cNvSpPr txBox="1">
            <a:spLocks noGrp="1" noRot="1" noChangeAspect="1" noChangeArrowheads="1"/>
          </p:cNvSpPr>
          <p:nvPr>
            <p:ph type="sldImg"/>
          </p:nvPr>
        </p:nvSpPr>
        <p:spPr bwMode="auto">
          <a:xfrm>
            <a:off x="932890" y="694171"/>
            <a:ext cx="4992221" cy="3429000"/>
          </a:xfrm>
          <a:prstGeom prst="rect">
            <a:avLst/>
          </a:prstGeom>
          <a:solidFill>
            <a:srgbClr val="FFFFFF"/>
          </a:solidFill>
          <a:ln>
            <a:solidFill>
              <a:srgbClr val="000000"/>
            </a:solidFill>
            <a:miter lim="800000"/>
            <a:headEnd/>
            <a:tailEnd/>
          </a:ln>
        </p:spPr>
      </p:sp>
      <p:sp>
        <p:nvSpPr>
          <p:cNvPr id="12290" name="Rectangle 2"/>
          <p:cNvSpPr txBox="1">
            <a:spLocks noGrp="1" noChangeArrowheads="1"/>
          </p:cNvSpPr>
          <p:nvPr>
            <p:ph type="body" idx="1"/>
          </p:nvPr>
        </p:nvSpPr>
        <p:spPr bwMode="auto">
          <a:xfrm>
            <a:off x="686360" y="4342535"/>
            <a:ext cx="5486681" cy="4032250"/>
          </a:xfrm>
          <a:prstGeom prst="rect">
            <a:avLst/>
          </a:prstGeom>
          <a:noFill/>
          <a:ln>
            <a:round/>
            <a:headEnd/>
            <a:tailEnd/>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27D27EB-48A9-457B-84D9-CD1BA3654AEF}" type="slidenum">
              <a:rPr lang="en-GB"/>
              <a:pPr/>
              <a:t>4</a:t>
            </a:fld>
            <a:endParaRPr lang="en-GB"/>
          </a:p>
        </p:txBody>
      </p:sp>
      <p:sp>
        <p:nvSpPr>
          <p:cNvPr id="13313" name="Rectangle 1"/>
          <p:cNvSpPr txBox="1">
            <a:spLocks noGrp="1" noRot="1" noChangeAspect="1" noChangeArrowheads="1"/>
          </p:cNvSpPr>
          <p:nvPr>
            <p:ph type="sldImg"/>
          </p:nvPr>
        </p:nvSpPr>
        <p:spPr bwMode="auto">
          <a:xfrm>
            <a:off x="932890" y="694171"/>
            <a:ext cx="4992221" cy="3429000"/>
          </a:xfrm>
          <a:prstGeom prst="rect">
            <a:avLst/>
          </a:prstGeom>
          <a:solidFill>
            <a:srgbClr val="FFFFFF"/>
          </a:solidFill>
          <a:ln>
            <a:solidFill>
              <a:srgbClr val="000000"/>
            </a:solidFill>
            <a:miter lim="800000"/>
            <a:headEnd/>
            <a:tailEnd/>
          </a:ln>
        </p:spPr>
      </p:sp>
      <p:sp>
        <p:nvSpPr>
          <p:cNvPr id="13314" name="Rectangle 2"/>
          <p:cNvSpPr txBox="1">
            <a:spLocks noGrp="1" noChangeArrowheads="1"/>
          </p:cNvSpPr>
          <p:nvPr>
            <p:ph type="body" idx="1"/>
          </p:nvPr>
        </p:nvSpPr>
        <p:spPr bwMode="auto">
          <a:xfrm>
            <a:off x="686360" y="4342535"/>
            <a:ext cx="5486681" cy="4032250"/>
          </a:xfrm>
          <a:prstGeom prst="rect">
            <a:avLst/>
          </a:prstGeom>
          <a:noFill/>
          <a:ln>
            <a:round/>
            <a:headEnd/>
            <a:tailEnd/>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ABDF8AA-E0C4-4C8E-9C9D-4D324250B3A4}" type="slidenum">
              <a:rPr lang="en-GB"/>
              <a:pPr/>
              <a:t>5</a:t>
            </a:fld>
            <a:endParaRPr lang="en-GB"/>
          </a:p>
        </p:txBody>
      </p:sp>
      <p:sp>
        <p:nvSpPr>
          <p:cNvPr id="14337" name="Rectangle 1"/>
          <p:cNvSpPr txBox="1">
            <a:spLocks noGrp="1" noRot="1" noChangeAspect="1" noChangeArrowheads="1"/>
          </p:cNvSpPr>
          <p:nvPr>
            <p:ph type="sldImg"/>
          </p:nvPr>
        </p:nvSpPr>
        <p:spPr bwMode="auto">
          <a:xfrm>
            <a:off x="932890" y="694171"/>
            <a:ext cx="4992221" cy="3429000"/>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686360" y="4342535"/>
            <a:ext cx="5486681" cy="4032250"/>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0E6D113-C7C2-4D65-B185-4C69EAE56CFB}" type="slidenum">
              <a:rPr lang="en-GB"/>
              <a:pPr/>
              <a:t>6</a:t>
            </a:fld>
            <a:endParaRPr lang="en-GB"/>
          </a:p>
        </p:txBody>
      </p:sp>
      <p:sp>
        <p:nvSpPr>
          <p:cNvPr id="15361" name="Rectangle 1"/>
          <p:cNvSpPr txBox="1">
            <a:spLocks noGrp="1" noRot="1" noChangeAspect="1" noChangeArrowheads="1"/>
          </p:cNvSpPr>
          <p:nvPr>
            <p:ph type="sldImg"/>
          </p:nvPr>
        </p:nvSpPr>
        <p:spPr bwMode="auto">
          <a:xfrm>
            <a:off x="932890" y="694171"/>
            <a:ext cx="4992221" cy="3429000"/>
          </a:xfrm>
          <a:prstGeom prst="rect">
            <a:avLst/>
          </a:prstGeom>
          <a:solidFill>
            <a:srgbClr val="FFFFFF"/>
          </a:solidFill>
          <a:ln>
            <a:solidFill>
              <a:srgbClr val="000000"/>
            </a:solidFill>
            <a:miter lim="800000"/>
            <a:headEnd/>
            <a:tailEnd/>
          </a:ln>
        </p:spPr>
      </p:sp>
      <p:sp>
        <p:nvSpPr>
          <p:cNvPr id="15362" name="Rectangle 2"/>
          <p:cNvSpPr txBox="1">
            <a:spLocks noGrp="1" noChangeArrowheads="1"/>
          </p:cNvSpPr>
          <p:nvPr>
            <p:ph type="body" idx="1"/>
          </p:nvPr>
        </p:nvSpPr>
        <p:spPr bwMode="auto">
          <a:xfrm>
            <a:off x="686360" y="4342535"/>
            <a:ext cx="5486681" cy="4032250"/>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6326373-0E2B-4B22-A1DD-FCCEABECCDCF}" type="slidenum">
              <a:rPr lang="en-GB"/>
              <a:pPr/>
              <a:t>7</a:t>
            </a:fld>
            <a:endParaRPr lang="en-GB"/>
          </a:p>
        </p:txBody>
      </p:sp>
      <p:sp>
        <p:nvSpPr>
          <p:cNvPr id="16385" name="Rectangle 1"/>
          <p:cNvSpPr txBox="1">
            <a:spLocks noGrp="1" noRot="1" noChangeAspect="1" noChangeArrowheads="1"/>
          </p:cNvSpPr>
          <p:nvPr>
            <p:ph type="sldImg"/>
          </p:nvPr>
        </p:nvSpPr>
        <p:spPr bwMode="auto">
          <a:xfrm>
            <a:off x="932890" y="694171"/>
            <a:ext cx="4992221" cy="3429000"/>
          </a:xfrm>
          <a:prstGeom prst="rect">
            <a:avLst/>
          </a:prstGeom>
          <a:solidFill>
            <a:srgbClr val="FFFFFF"/>
          </a:solidFill>
          <a:ln>
            <a:solidFill>
              <a:srgbClr val="000000"/>
            </a:solidFill>
            <a:miter lim="800000"/>
            <a:headEnd/>
            <a:tailEnd/>
          </a:ln>
        </p:spPr>
      </p:sp>
      <p:sp>
        <p:nvSpPr>
          <p:cNvPr id="16386" name="Rectangle 2"/>
          <p:cNvSpPr txBox="1">
            <a:spLocks noGrp="1" noChangeArrowheads="1"/>
          </p:cNvSpPr>
          <p:nvPr>
            <p:ph type="body" idx="1"/>
          </p:nvPr>
        </p:nvSpPr>
        <p:spPr bwMode="auto">
          <a:xfrm>
            <a:off x="686360" y="4342535"/>
            <a:ext cx="5486681" cy="4032250"/>
          </a:xfrm>
          <a:prstGeom prst="rect">
            <a:avLst/>
          </a:prstGeom>
          <a:noFill/>
          <a:ln>
            <a:round/>
            <a:headEnd/>
            <a:tailEnd/>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12B7B80-6347-44B7-9C7A-DA66B95B1F07}" type="slidenum">
              <a:rPr lang="en-GB"/>
              <a:pPr/>
              <a:t>8</a:t>
            </a:fld>
            <a:endParaRPr lang="en-GB"/>
          </a:p>
        </p:txBody>
      </p:sp>
      <p:sp>
        <p:nvSpPr>
          <p:cNvPr id="17409" name="Rectangle 1"/>
          <p:cNvSpPr txBox="1">
            <a:spLocks noGrp="1" noRot="1" noChangeAspect="1" noChangeArrowheads="1"/>
          </p:cNvSpPr>
          <p:nvPr>
            <p:ph type="sldImg"/>
          </p:nvPr>
        </p:nvSpPr>
        <p:spPr bwMode="auto">
          <a:xfrm>
            <a:off x="932890" y="694171"/>
            <a:ext cx="4992221" cy="3429000"/>
          </a:xfrm>
          <a:prstGeom prst="rect">
            <a:avLst/>
          </a:prstGeom>
          <a:solidFill>
            <a:srgbClr val="FFFFFF"/>
          </a:solidFill>
          <a:ln>
            <a:solidFill>
              <a:srgbClr val="000000"/>
            </a:solidFill>
            <a:miter lim="800000"/>
            <a:headEnd/>
            <a:tailEnd/>
          </a:ln>
        </p:spPr>
      </p:sp>
      <p:sp>
        <p:nvSpPr>
          <p:cNvPr id="17410" name="Rectangle 2"/>
          <p:cNvSpPr txBox="1">
            <a:spLocks noGrp="1" noChangeArrowheads="1"/>
          </p:cNvSpPr>
          <p:nvPr>
            <p:ph type="body" idx="1"/>
          </p:nvPr>
        </p:nvSpPr>
        <p:spPr bwMode="auto">
          <a:xfrm>
            <a:off x="686360" y="4342535"/>
            <a:ext cx="5486681" cy="4032250"/>
          </a:xfrm>
          <a:prstGeom prst="rect">
            <a:avLst/>
          </a:prstGeom>
          <a:noFill/>
          <a:ln>
            <a:round/>
            <a:headEnd/>
            <a:tailEnd/>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9DAEDE9-6003-4828-A50D-CB90CDC05FBB}" type="slidenum">
              <a:rPr lang="en-GB"/>
              <a:pPr/>
              <a:t>9</a:t>
            </a:fld>
            <a:endParaRPr lang="en-GB"/>
          </a:p>
        </p:txBody>
      </p:sp>
      <p:sp>
        <p:nvSpPr>
          <p:cNvPr id="18433" name="Rectangle 1"/>
          <p:cNvSpPr txBox="1">
            <a:spLocks noGrp="1" noRot="1" noChangeAspect="1" noChangeArrowheads="1"/>
          </p:cNvSpPr>
          <p:nvPr>
            <p:ph type="sldImg"/>
          </p:nvPr>
        </p:nvSpPr>
        <p:spPr bwMode="auto">
          <a:xfrm>
            <a:off x="932890" y="694171"/>
            <a:ext cx="4992221" cy="3429000"/>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686360" y="4342535"/>
            <a:ext cx="5486681" cy="4032250"/>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3/3/2010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3/3/2010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3/3/2010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3/3/2010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8B2FBE-63AB-423E-9358-4383241DBD97}" type="datetimeFigureOut">
              <a:rPr lang="en-US" smtClean="0"/>
              <a:pPr/>
              <a:t>3/3/2010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8B2FBE-63AB-423E-9358-4383241DBD97}" type="datetimeFigureOut">
              <a:rPr lang="en-US" smtClean="0"/>
              <a:pPr/>
              <a:t>3/3/2010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8B2FBE-63AB-423E-9358-4383241DBD97}" type="datetimeFigureOut">
              <a:rPr lang="en-US" smtClean="0"/>
              <a:pPr/>
              <a:t>3/3/2010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8B2FBE-63AB-423E-9358-4383241DBD97}" type="datetimeFigureOut">
              <a:rPr lang="en-US" smtClean="0"/>
              <a:pPr/>
              <a:t>3/3/2010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8B2FBE-63AB-423E-9358-4383241DBD97}" type="datetimeFigureOut">
              <a:rPr lang="en-US" smtClean="0"/>
              <a:pPr/>
              <a:t>3/3/2010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8B2FBE-63AB-423E-9358-4383241DBD97}" type="datetimeFigureOut">
              <a:rPr lang="en-US" smtClean="0"/>
              <a:pPr/>
              <a:t>3/3/2010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8B2FBE-63AB-423E-9358-4383241DBD97}" type="datetimeFigureOut">
              <a:rPr lang="en-US" smtClean="0"/>
              <a:pPr/>
              <a:t>3/3/2010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8B2FBE-63AB-423E-9358-4383241DBD97}" type="datetimeFigureOut">
              <a:rPr lang="en-US" smtClean="0"/>
              <a:pPr/>
              <a:t>3/3/2010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E0364-3D2D-41B3-905D-F8A952A9C90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lis512 </a:t>
            </a:r>
            <a:r>
              <a:rPr lang="en-US" smtClean="0"/>
              <a:t>lecture </a:t>
            </a:r>
            <a:r>
              <a:rPr lang="en-US" smtClean="0"/>
              <a:t>5</a:t>
            </a:r>
            <a:endParaRPr lang="en-US" dirty="0"/>
          </a:p>
        </p:txBody>
      </p:sp>
      <p:sp>
        <p:nvSpPr>
          <p:cNvPr id="3" name="Subtitle 2"/>
          <p:cNvSpPr>
            <a:spLocks noGrp="1"/>
          </p:cNvSpPr>
          <p:nvPr>
            <p:ph type="subTitle" idx="1"/>
          </p:nvPr>
        </p:nvSpPr>
        <p:spPr/>
        <p:txBody>
          <a:bodyPr/>
          <a:lstStyle/>
          <a:p>
            <a:r>
              <a:rPr lang="en-US" dirty="0" smtClean="0"/>
              <a:t>XML based metadata formats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constrain languages</a:t>
            </a:r>
            <a:endParaRPr lang="en-US" dirty="0"/>
          </a:p>
        </p:txBody>
      </p:sp>
      <p:sp>
        <p:nvSpPr>
          <p:cNvPr id="3" name="Content Placeholder 2"/>
          <p:cNvSpPr>
            <a:spLocks noGrp="1"/>
          </p:cNvSpPr>
          <p:nvPr>
            <p:ph idx="1"/>
          </p:nvPr>
        </p:nvSpPr>
        <p:spPr/>
        <p:txBody>
          <a:bodyPr>
            <a:normAutofit lnSpcReduction="10000"/>
          </a:bodyPr>
          <a:lstStyle/>
          <a:p>
            <a:r>
              <a:rPr lang="en-US" dirty="0" smtClean="0"/>
              <a:t>There are basically languages that are used to model constraints on XML documents.</a:t>
            </a:r>
          </a:p>
          <a:p>
            <a:pPr lvl="1"/>
            <a:r>
              <a:rPr lang="en-US" dirty="0" smtClean="0"/>
              <a:t>DTDs </a:t>
            </a:r>
          </a:p>
          <a:p>
            <a:pPr lvl="1"/>
            <a:r>
              <a:rPr lang="en-US" dirty="0" smtClean="0"/>
              <a:t>XML Schema files</a:t>
            </a:r>
          </a:p>
          <a:p>
            <a:pPr lvl="1"/>
            <a:r>
              <a:rPr lang="en-US" dirty="0" smtClean="0"/>
              <a:t>Relax NG</a:t>
            </a:r>
          </a:p>
          <a:p>
            <a:r>
              <a:rPr lang="en-US" dirty="0" smtClean="0"/>
              <a:t>The don't have the same capabilities. Some can implement constraints that others can't.</a:t>
            </a:r>
          </a:p>
          <a:p>
            <a:r>
              <a:rPr lang="en-US" dirty="0" smtClean="0"/>
              <a:t>No language is the to implement all constraints possible.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DTDs</a:t>
            </a:r>
            <a:endParaRPr lang="en-US" dirty="0"/>
          </a:p>
        </p:txBody>
      </p:sp>
      <p:sp>
        <p:nvSpPr>
          <p:cNvPr id="3" name="Content Placeholder 2"/>
          <p:cNvSpPr>
            <a:spLocks noGrp="1"/>
          </p:cNvSpPr>
          <p:nvPr>
            <p:ph idx="1"/>
          </p:nvPr>
        </p:nvSpPr>
        <p:spPr/>
        <p:txBody>
          <a:bodyPr/>
          <a:lstStyle/>
          <a:p>
            <a:r>
              <a:rPr lang="en-US" dirty="0" smtClean="0"/>
              <a:t>DTDs were define with a parent format of XML called SGML.</a:t>
            </a:r>
          </a:p>
          <a:p>
            <a:r>
              <a:rPr lang="en-US" dirty="0" smtClean="0"/>
              <a:t>DTDs are not written in an XML syntax, they have their own syntax.</a:t>
            </a:r>
          </a:p>
          <a:p>
            <a:r>
              <a:rPr lang="en-US" dirty="0" smtClean="0"/>
              <a:t>No software has been written that fully implements SGML and its DTDs.</a:t>
            </a:r>
          </a:p>
          <a:p>
            <a:r>
              <a:rPr lang="en-US" dirty="0" smtClean="0"/>
              <a:t>DTDs are now considered a legacy format.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XML Schema</a:t>
            </a:r>
            <a:endParaRPr lang="en-US" dirty="0"/>
          </a:p>
        </p:txBody>
      </p:sp>
      <p:sp>
        <p:nvSpPr>
          <p:cNvPr id="3" name="Content Placeholder 2"/>
          <p:cNvSpPr>
            <a:spLocks noGrp="1"/>
          </p:cNvSpPr>
          <p:nvPr>
            <p:ph idx="1"/>
          </p:nvPr>
        </p:nvSpPr>
        <p:spPr/>
        <p:txBody>
          <a:bodyPr/>
          <a:lstStyle/>
          <a:p>
            <a:r>
              <a:rPr lang="en-US" dirty="0" smtClean="0"/>
              <a:t>It's a WC3 sponsored format that aimed to be the ultimate schema language.</a:t>
            </a:r>
          </a:p>
          <a:p>
            <a:r>
              <a:rPr lang="en-US" dirty="0" smtClean="0"/>
              <a:t>It is quiet abominably complicated and fails miserably in certain areas. For example, it has poor support for unordered contents. </a:t>
            </a:r>
          </a:p>
          <a:p>
            <a:r>
              <a:rPr lang="en-US" dirty="0" smtClean="0"/>
              <a:t>A look at http://www.w3.org/TR/xmlschema-1/ will help.</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Relax NG</a:t>
            </a:r>
            <a:endParaRPr lang="en-US" dirty="0"/>
          </a:p>
        </p:txBody>
      </p:sp>
      <p:sp>
        <p:nvSpPr>
          <p:cNvPr id="3" name="Content Placeholder 2"/>
          <p:cNvSpPr>
            <a:spLocks noGrp="1"/>
          </p:cNvSpPr>
          <p:nvPr>
            <p:ph idx="1"/>
          </p:nvPr>
        </p:nvSpPr>
        <p:spPr/>
        <p:txBody>
          <a:bodyPr/>
          <a:lstStyle/>
          <a:p>
            <a:r>
              <a:rPr lang="en-US" dirty="0" smtClean="0"/>
              <a:t>This is a more informal standard for constraining XML documents.</a:t>
            </a:r>
          </a:p>
          <a:p>
            <a:r>
              <a:rPr lang="en-US" dirty="0" smtClean="0"/>
              <a:t>It is much easier to learn and use than XML Schema. </a:t>
            </a:r>
          </a:p>
          <a:p>
            <a:r>
              <a:rPr lang="en-US" dirty="0" smtClean="0"/>
              <a:t>Free software implements the entire standard.</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archival world</a:t>
            </a:r>
            <a:endParaRPr lang="en-US" dirty="0"/>
          </a:p>
        </p:txBody>
      </p:sp>
      <p:sp>
        <p:nvSpPr>
          <p:cNvPr id="3" name="Content Placeholder 2"/>
          <p:cNvSpPr>
            <a:spLocks noGrp="1"/>
          </p:cNvSpPr>
          <p:nvPr>
            <p:ph idx="1"/>
          </p:nvPr>
        </p:nvSpPr>
        <p:spPr/>
        <p:txBody>
          <a:bodyPr/>
          <a:lstStyle/>
          <a:p>
            <a:r>
              <a:rPr lang="en-US" dirty="0" smtClean="0"/>
              <a:t>Documents and other artifacts held in archives are usually not catalogued item by item. That would be too expensive.</a:t>
            </a:r>
          </a:p>
          <a:p>
            <a:r>
              <a:rPr lang="en-US" dirty="0" smtClean="0"/>
              <a:t>Instead archivists create "finding aids", documents that describe what can be found in an archival collection.</a:t>
            </a:r>
          </a:p>
          <a:p>
            <a:r>
              <a:rPr lang="en-US" dirty="0" smtClean="0"/>
              <a:t>A large archive may have hundreds of finding aid, usually on per box of "stuff".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encoded archival description</a:t>
            </a:r>
            <a:endParaRPr lang="en-US" dirty="0"/>
          </a:p>
        </p:txBody>
      </p:sp>
      <p:sp>
        <p:nvSpPr>
          <p:cNvPr id="3" name="Content Placeholder 2"/>
          <p:cNvSpPr>
            <a:spLocks noGrp="1"/>
          </p:cNvSpPr>
          <p:nvPr>
            <p:ph idx="1"/>
          </p:nvPr>
        </p:nvSpPr>
        <p:spPr>
          <a:xfrm>
            <a:off x="457200" y="1219200"/>
            <a:ext cx="8229600" cy="5410200"/>
          </a:xfrm>
        </p:spPr>
        <p:txBody>
          <a:bodyPr>
            <a:normAutofit/>
          </a:bodyPr>
          <a:lstStyle/>
          <a:p>
            <a:r>
              <a:rPr lang="en-US" dirty="0" smtClean="0"/>
              <a:t>http://www.archivists.org/saagroups/ead/aboutEAD.html says "EAD stands for Encoded Archival Description, and is a non-proprietary </a:t>
            </a:r>
            <a:r>
              <a:rPr lang="en-US" i="1" dirty="0" smtClean="0"/>
              <a:t>de facto</a:t>
            </a:r>
            <a:r>
              <a:rPr lang="en-US" dirty="0" smtClean="0"/>
              <a:t> standard for the encoding of finding aids for use in a networked (online) environment. Finding aids are inventories, indexes, or guides that are created by archival and manuscript repositories to provide information about specific collections.  (cont.)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 of previous quote.</a:t>
            </a:r>
            <a:endParaRPr lang="en-US" dirty="0"/>
          </a:p>
        </p:txBody>
      </p:sp>
      <p:sp>
        <p:nvSpPr>
          <p:cNvPr id="3" name="Content Placeholder 2"/>
          <p:cNvSpPr>
            <a:spLocks noGrp="1"/>
          </p:cNvSpPr>
          <p:nvPr>
            <p:ph idx="1"/>
          </p:nvPr>
        </p:nvSpPr>
        <p:spPr/>
        <p:txBody>
          <a:bodyPr/>
          <a:lstStyle/>
          <a:p>
            <a:r>
              <a:rPr lang="en-US" dirty="0" smtClean="0"/>
              <a:t>While the finding aids may vary somewhat in style, their common purpose is to provide detailed description of the content and intellectual organization of collections of archival materials. EAD allows the standardization of collection information in finding aids within and across repositories."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EAD history</a:t>
            </a:r>
            <a:endParaRPr lang="en-US" dirty="0"/>
          </a:p>
        </p:txBody>
      </p:sp>
      <p:sp>
        <p:nvSpPr>
          <p:cNvPr id="3" name="Content Placeholder 2"/>
          <p:cNvSpPr>
            <a:spLocks noGrp="1"/>
          </p:cNvSpPr>
          <p:nvPr>
            <p:ph idx="1"/>
          </p:nvPr>
        </p:nvSpPr>
        <p:spPr/>
        <p:txBody>
          <a:bodyPr/>
          <a:lstStyle/>
          <a:p>
            <a:r>
              <a:rPr lang="en-US" dirty="0" smtClean="0"/>
              <a:t>EAD started in 1993 (just as </a:t>
            </a:r>
            <a:r>
              <a:rPr lang="en-US" dirty="0" err="1" smtClean="0"/>
              <a:t>RePEc</a:t>
            </a:r>
            <a:r>
              <a:rPr lang="en-US" dirty="0" smtClean="0"/>
              <a:t>) at the University of California as a project lead by Daniel V. </a:t>
            </a:r>
            <a:r>
              <a:rPr lang="en-US" dirty="0" err="1" smtClean="0"/>
              <a:t>Pitti</a:t>
            </a:r>
            <a:r>
              <a:rPr lang="en-US" dirty="0" smtClean="0"/>
              <a:t>.</a:t>
            </a:r>
          </a:p>
          <a:p>
            <a:r>
              <a:rPr lang="en-US" dirty="0" smtClean="0"/>
              <a:t>EAD is formally specified as an SGML DTD, but now also as XML Schema file and </a:t>
            </a:r>
            <a:r>
              <a:rPr lang="en-US" dirty="0" err="1" smtClean="0"/>
              <a:t>ReLAX</a:t>
            </a:r>
            <a:r>
              <a:rPr lang="en-US" dirty="0" smtClean="0"/>
              <a:t> NG Schema.</a:t>
            </a:r>
          </a:p>
          <a:p>
            <a:r>
              <a:rPr lang="en-US" dirty="0" smtClean="0"/>
              <a:t>The current version is called EAD 2002. It is maintained by the Library of Congress.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formats</a:t>
            </a:r>
            <a:endParaRPr lang="en-US" dirty="0"/>
          </a:p>
        </p:txBody>
      </p:sp>
      <p:sp>
        <p:nvSpPr>
          <p:cNvPr id="3" name="Content Placeholder 2"/>
          <p:cNvSpPr>
            <a:spLocks noGrp="1"/>
          </p:cNvSpPr>
          <p:nvPr>
            <p:ph idx="1"/>
          </p:nvPr>
        </p:nvSpPr>
        <p:spPr/>
        <p:txBody>
          <a:bodyPr/>
          <a:lstStyle/>
          <a:p>
            <a:r>
              <a:rPr lang="en-US" dirty="0" smtClean="0"/>
              <a:t>There are two modern versions of EAD around. </a:t>
            </a:r>
          </a:p>
          <a:p>
            <a:pPr lvl="1"/>
            <a:r>
              <a:rPr lang="en-US" dirty="0" smtClean="0"/>
              <a:t>A </a:t>
            </a:r>
            <a:r>
              <a:rPr lang="en-US" dirty="0" err="1" smtClean="0"/>
              <a:t>RelaxNG</a:t>
            </a:r>
            <a:r>
              <a:rPr lang="en-US" dirty="0" smtClean="0"/>
              <a:t> form http://www.loc.gov/ead/ead.rng</a:t>
            </a:r>
          </a:p>
          <a:p>
            <a:pPr lvl="1"/>
            <a:r>
              <a:rPr lang="en-US" dirty="0" smtClean="0"/>
              <a:t> An XML Schema http://www.loc.gov/ead/ead.xsd</a:t>
            </a:r>
          </a:p>
          <a:p>
            <a:r>
              <a:rPr lang="en-US" dirty="0" smtClean="0"/>
              <a:t>Both </a:t>
            </a:r>
            <a:r>
              <a:rPr lang="en-US" dirty="0" err="1" smtClean="0"/>
              <a:t>RelaxNG</a:t>
            </a:r>
            <a:r>
              <a:rPr lang="en-US" dirty="0" smtClean="0"/>
              <a:t> and XML Schema are schema languages. They are ways to specify constraints on XML documents.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EAD problem</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r>
              <a:rPr lang="en-US" dirty="0" smtClean="0"/>
              <a:t>EAD is very difficult to implement for archivist who generally have low IT skills. </a:t>
            </a:r>
          </a:p>
          <a:p>
            <a:r>
              <a:rPr lang="en-US" dirty="0" smtClean="0"/>
              <a:t>They are then reliant on somebody else to do it for them. Such personnel does not come cheap.</a:t>
            </a:r>
          </a:p>
          <a:p>
            <a:r>
              <a:rPr lang="en-US" dirty="0" smtClean="0"/>
              <a:t>See Sonia </a:t>
            </a:r>
            <a:r>
              <a:rPr lang="en-US" dirty="0" err="1" smtClean="0"/>
              <a:t>Yaco’s</a:t>
            </a:r>
            <a:r>
              <a:rPr lang="en-US" dirty="0" smtClean="0"/>
              <a:t> paper: "It’s Complicated: Barriers to EAD Implementation", based on Survey work by </a:t>
            </a:r>
            <a:r>
              <a:rPr lang="en-US" dirty="0" err="1" smtClean="0"/>
              <a:t>Anlex</a:t>
            </a:r>
            <a:r>
              <a:rPr lang="en-US" dirty="0" smtClean="0"/>
              <a:t> consulting. </a:t>
            </a:r>
          </a:p>
          <a:p>
            <a:r>
              <a:rPr lang="en-US" dirty="0" smtClean="0"/>
              <a:t>Library of Congress example appears invalid!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456977" y="320892"/>
            <a:ext cx="8228554" cy="1050036"/>
          </a:xfrm>
          <a:ln/>
        </p:spPr>
        <p:txBody>
          <a:bodyPr tIns="38807"/>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constraints on XML</a:t>
            </a:r>
          </a:p>
        </p:txBody>
      </p:sp>
      <p:sp>
        <p:nvSpPr>
          <p:cNvPr id="3074" name="Rectangle 2"/>
          <p:cNvSpPr>
            <a:spLocks noGrp="1" noChangeArrowheads="1"/>
          </p:cNvSpPr>
          <p:nvPr>
            <p:ph type="body" idx="1"/>
          </p:nvPr>
        </p:nvSpPr>
        <p:spPr>
          <a:xfrm>
            <a:off x="456977" y="1604457"/>
            <a:ext cx="8228554" cy="4526078"/>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XML defines a genaral syntax for documents.</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These documents can contain records.</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Records are put together in an XML document.</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But to makes sense of XML, we need something more.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humanities: TEI</a:t>
            </a:r>
            <a:endParaRPr lang="en-US" dirty="0"/>
          </a:p>
        </p:txBody>
      </p:sp>
      <p:sp>
        <p:nvSpPr>
          <p:cNvPr id="3" name="Content Placeholder 2"/>
          <p:cNvSpPr>
            <a:spLocks noGrp="1"/>
          </p:cNvSpPr>
          <p:nvPr>
            <p:ph idx="1"/>
          </p:nvPr>
        </p:nvSpPr>
        <p:spPr/>
        <p:txBody>
          <a:bodyPr/>
          <a:lstStyle/>
          <a:p>
            <a:r>
              <a:rPr lang="en-US" dirty="0" smtClean="0"/>
              <a:t>The TEI is the Text Encoding Initiative. </a:t>
            </a:r>
          </a:p>
          <a:p>
            <a:r>
              <a:rPr lang="en-US" dirty="0" smtClean="0"/>
              <a:t>It is a DTD, Relax NG and XML Schema specification, with documentation, on how to encode texts.</a:t>
            </a:r>
          </a:p>
          <a:p>
            <a:r>
              <a:rPr lang="en-US" dirty="0" smtClean="0"/>
              <a:t>The texts they talk about are mainly historic and cultural artifacts, </a:t>
            </a:r>
          </a:p>
          <a:p>
            <a:pPr lvl="1"/>
            <a:r>
              <a:rPr lang="en-US" dirty="0" smtClean="0"/>
              <a:t>poetry</a:t>
            </a:r>
          </a:p>
          <a:p>
            <a:pPr lvl="1"/>
            <a:r>
              <a:rPr lang="en-US" dirty="0" smtClean="0"/>
              <a:t>historical documents</a:t>
            </a:r>
          </a:p>
          <a:p>
            <a:pPr lvl="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to address</a:t>
            </a:r>
            <a:endParaRPr lang="en-US" dirty="0"/>
          </a:p>
        </p:txBody>
      </p:sp>
      <p:sp>
        <p:nvSpPr>
          <p:cNvPr id="3" name="Content Placeholder 2"/>
          <p:cNvSpPr>
            <a:spLocks noGrp="1"/>
          </p:cNvSpPr>
          <p:nvPr>
            <p:ph idx="1"/>
          </p:nvPr>
        </p:nvSpPr>
        <p:spPr/>
        <p:txBody>
          <a:bodyPr/>
          <a:lstStyle/>
          <a:p>
            <a:r>
              <a:rPr lang="en-US" dirty="0" smtClean="0"/>
              <a:t>How to represent faithfully a printed text in an XML form?</a:t>
            </a:r>
          </a:p>
          <a:p>
            <a:pPr lvl="1"/>
            <a:r>
              <a:rPr lang="en-US" dirty="0" smtClean="0"/>
              <a:t>imitate page appearance</a:t>
            </a:r>
          </a:p>
          <a:p>
            <a:pPr lvl="1"/>
            <a:r>
              <a:rPr lang="en-US" dirty="0" smtClean="0"/>
              <a:t>character recognition and normalization</a:t>
            </a:r>
          </a:p>
          <a:p>
            <a:pPr lvl="1"/>
            <a:r>
              <a:rPr lang="en-US" dirty="0" smtClean="0"/>
              <a:t>guessing formal structure from visual appearance. </a:t>
            </a:r>
          </a:p>
          <a:p>
            <a:pPr lvl="1"/>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Langland's Piers Plowman</a:t>
            </a:r>
            <a:endParaRPr lang="en-US" dirty="0"/>
          </a:p>
        </p:txBody>
      </p:sp>
      <p:sp>
        <p:nvSpPr>
          <p:cNvPr id="3" name="Content Placeholder 2"/>
          <p:cNvSpPr>
            <a:spLocks noGrp="1"/>
          </p:cNvSpPr>
          <p:nvPr>
            <p:ph idx="1"/>
          </p:nvPr>
        </p:nvSpPr>
        <p:spPr>
          <a:xfrm>
            <a:off x="457200" y="1295400"/>
            <a:ext cx="8229600" cy="5334000"/>
          </a:xfrm>
        </p:spPr>
        <p:txBody>
          <a:bodyPr>
            <a:normAutofit fontScale="77500" lnSpcReduction="20000"/>
          </a:bodyPr>
          <a:lstStyle/>
          <a:p>
            <a:r>
              <a:rPr lang="en-US" dirty="0" smtClean="0"/>
              <a:t>&lt;l&gt;</a:t>
            </a:r>
            <a:br>
              <a:rPr lang="en-US" dirty="0" smtClean="0"/>
            </a:br>
            <a:r>
              <a:rPr lang="en-US" dirty="0" smtClean="0"/>
              <a:t> &lt;</a:t>
            </a:r>
            <a:r>
              <a:rPr lang="en-US" dirty="0" err="1" smtClean="0"/>
              <a:t>seg</a:t>
            </a:r>
            <a:r>
              <a:rPr lang="en-US" dirty="0" smtClean="0"/>
              <a:t>&gt;In a </a:t>
            </a:r>
            <a:r>
              <a:rPr lang="en-US" dirty="0" err="1" smtClean="0"/>
              <a:t>somer</a:t>
            </a:r>
            <a:r>
              <a:rPr lang="en-US" dirty="0" smtClean="0"/>
              <a:t> </a:t>
            </a:r>
            <a:r>
              <a:rPr lang="en-US" dirty="0" err="1" smtClean="0"/>
              <a:t>seson</a:t>
            </a:r>
            <a:r>
              <a:rPr lang="en-US" dirty="0" smtClean="0"/>
              <a:t>,&lt;/</a:t>
            </a:r>
            <a:r>
              <a:rPr lang="en-US" dirty="0" err="1" smtClean="0"/>
              <a:t>seg</a:t>
            </a:r>
            <a:r>
              <a:rPr lang="en-US" dirty="0" smtClean="0"/>
              <a:t>&gt;</a:t>
            </a:r>
            <a:br>
              <a:rPr lang="en-US" dirty="0" smtClean="0"/>
            </a:br>
            <a:r>
              <a:rPr lang="en-US" dirty="0" smtClean="0"/>
              <a:t> &lt;</a:t>
            </a:r>
            <a:r>
              <a:rPr lang="en-US" dirty="0" err="1" smtClean="0"/>
              <a:t>seg</a:t>
            </a:r>
            <a:r>
              <a:rPr lang="en-US" dirty="0" smtClean="0"/>
              <a:t>&gt;</a:t>
            </a:r>
            <a:r>
              <a:rPr lang="en-US" dirty="0" err="1" smtClean="0"/>
              <a:t>whan</a:t>
            </a:r>
            <a:r>
              <a:rPr lang="en-US" dirty="0" smtClean="0"/>
              <a:t> </a:t>
            </a:r>
            <a:r>
              <a:rPr lang="en-US" dirty="0" err="1" smtClean="0"/>
              <a:t>softe</a:t>
            </a:r>
            <a:r>
              <a:rPr lang="en-US" dirty="0" smtClean="0"/>
              <a:t> was the </a:t>
            </a:r>
            <a:r>
              <a:rPr lang="en-US" dirty="0" err="1" smtClean="0"/>
              <a:t>sonne</a:t>
            </a:r>
            <a:r>
              <a:rPr lang="en-US" dirty="0" smtClean="0"/>
              <a:t>,&lt;/</a:t>
            </a:r>
            <a:r>
              <a:rPr lang="en-US" dirty="0" err="1" smtClean="0"/>
              <a:t>seg</a:t>
            </a:r>
            <a:r>
              <a:rPr lang="en-US" dirty="0" smtClean="0"/>
              <a:t>&gt;</a:t>
            </a:r>
            <a:br>
              <a:rPr lang="en-US" dirty="0" smtClean="0"/>
            </a:br>
            <a:r>
              <a:rPr lang="en-US" dirty="0" smtClean="0"/>
              <a:t>&lt;/l&gt;</a:t>
            </a:r>
            <a:br>
              <a:rPr lang="en-US" dirty="0" smtClean="0"/>
            </a:br>
            <a:r>
              <a:rPr lang="en-US" dirty="0" smtClean="0"/>
              <a:t>&lt;l&gt;</a:t>
            </a:r>
            <a:br>
              <a:rPr lang="en-US" dirty="0" smtClean="0"/>
            </a:br>
            <a:r>
              <a:rPr lang="en-US" dirty="0" smtClean="0"/>
              <a:t> &lt;</a:t>
            </a:r>
            <a:r>
              <a:rPr lang="en-US" dirty="0" err="1" smtClean="0"/>
              <a:t>seg</a:t>
            </a:r>
            <a:r>
              <a:rPr lang="en-US" dirty="0" smtClean="0"/>
              <a:t>&gt;I </a:t>
            </a:r>
            <a:r>
              <a:rPr lang="en-US" dirty="0" err="1" smtClean="0"/>
              <a:t>shoop</a:t>
            </a:r>
            <a:r>
              <a:rPr lang="en-US" dirty="0" smtClean="0"/>
              <a:t> me into </a:t>
            </a:r>
            <a:r>
              <a:rPr lang="en-US" dirty="0" err="1" smtClean="0"/>
              <a:t>shroudes</a:t>
            </a:r>
            <a:r>
              <a:rPr lang="en-US" dirty="0" smtClean="0"/>
              <a:t>&lt;/</a:t>
            </a:r>
            <a:r>
              <a:rPr lang="en-US" dirty="0" err="1" smtClean="0"/>
              <a:t>seg</a:t>
            </a:r>
            <a:r>
              <a:rPr lang="en-US" dirty="0" smtClean="0"/>
              <a:t>&gt;</a:t>
            </a:r>
            <a:br>
              <a:rPr lang="en-US" dirty="0" smtClean="0"/>
            </a:br>
            <a:r>
              <a:rPr lang="en-US" dirty="0" smtClean="0"/>
              <a:t> &lt;</a:t>
            </a:r>
            <a:r>
              <a:rPr lang="en-US" dirty="0" err="1" smtClean="0"/>
              <a:t>seg</a:t>
            </a:r>
            <a:r>
              <a:rPr lang="en-US" dirty="0" smtClean="0"/>
              <a:t>&gt;as I a sheep were,&lt;/</a:t>
            </a:r>
            <a:r>
              <a:rPr lang="en-US" dirty="0" err="1" smtClean="0"/>
              <a:t>seg</a:t>
            </a:r>
            <a:r>
              <a:rPr lang="en-US" dirty="0" smtClean="0"/>
              <a:t>&gt;</a:t>
            </a:r>
            <a:br>
              <a:rPr lang="en-US" dirty="0" smtClean="0"/>
            </a:br>
            <a:r>
              <a:rPr lang="en-US" dirty="0" smtClean="0"/>
              <a:t>&lt;/l&gt;</a:t>
            </a:r>
            <a:br>
              <a:rPr lang="en-US" dirty="0" smtClean="0"/>
            </a:br>
            <a:r>
              <a:rPr lang="en-US" dirty="0" smtClean="0"/>
              <a:t>&lt;l&gt;</a:t>
            </a:r>
            <a:br>
              <a:rPr lang="en-US" dirty="0" smtClean="0"/>
            </a:br>
            <a:r>
              <a:rPr lang="en-US" dirty="0" smtClean="0"/>
              <a:t> &lt;</a:t>
            </a:r>
            <a:r>
              <a:rPr lang="en-US" dirty="0" err="1" smtClean="0"/>
              <a:t>seg</a:t>
            </a:r>
            <a:r>
              <a:rPr lang="en-US" dirty="0" smtClean="0"/>
              <a:t>&gt;In </a:t>
            </a:r>
            <a:r>
              <a:rPr lang="en-US" dirty="0" err="1" smtClean="0"/>
              <a:t>habite</a:t>
            </a:r>
            <a:r>
              <a:rPr lang="en-US" dirty="0" smtClean="0"/>
              <a:t> as an </a:t>
            </a:r>
            <a:r>
              <a:rPr lang="en-US" dirty="0" err="1" smtClean="0"/>
              <a:t>heremite</a:t>
            </a:r>
            <a:r>
              <a:rPr lang="en-US" dirty="0" smtClean="0"/>
              <a:t> &lt;/</a:t>
            </a:r>
            <a:r>
              <a:rPr lang="en-US" dirty="0" err="1" smtClean="0"/>
              <a:t>seg</a:t>
            </a:r>
            <a:r>
              <a:rPr lang="en-US" dirty="0" smtClean="0"/>
              <a:t>&gt;</a:t>
            </a:r>
            <a:br>
              <a:rPr lang="en-US" dirty="0" smtClean="0"/>
            </a:br>
            <a:r>
              <a:rPr lang="en-US" dirty="0" smtClean="0"/>
              <a:t> &lt;</a:t>
            </a:r>
            <a:r>
              <a:rPr lang="en-US" dirty="0" err="1" smtClean="0"/>
              <a:t>seg</a:t>
            </a:r>
            <a:r>
              <a:rPr lang="en-US" dirty="0" smtClean="0"/>
              <a:t>&gt;unholy of </a:t>
            </a:r>
            <a:r>
              <a:rPr lang="en-US" dirty="0" err="1" smtClean="0"/>
              <a:t>werkes</a:t>
            </a:r>
            <a:r>
              <a:rPr lang="en-US" dirty="0" smtClean="0"/>
              <a:t>,&lt;/</a:t>
            </a:r>
            <a:r>
              <a:rPr lang="en-US" dirty="0" err="1" smtClean="0"/>
              <a:t>seg</a:t>
            </a:r>
            <a:r>
              <a:rPr lang="en-US" dirty="0" smtClean="0"/>
              <a:t>&gt;</a:t>
            </a:r>
            <a:br>
              <a:rPr lang="en-US" dirty="0" smtClean="0"/>
            </a:br>
            <a:r>
              <a:rPr lang="en-US" dirty="0" smtClean="0"/>
              <a:t>&lt;/l&gt;</a:t>
            </a:r>
            <a:br>
              <a:rPr lang="en-US" dirty="0" smtClean="0"/>
            </a:br>
            <a:r>
              <a:rPr lang="en-US" dirty="0" smtClean="0"/>
              <a:t>&lt;l&gt;</a:t>
            </a:r>
            <a:br>
              <a:rPr lang="en-US" dirty="0" smtClean="0"/>
            </a:br>
            <a:r>
              <a:rPr lang="en-US" dirty="0" smtClean="0"/>
              <a:t> &lt;</a:t>
            </a:r>
            <a:r>
              <a:rPr lang="en-US" dirty="0" err="1" smtClean="0"/>
              <a:t>seg</a:t>
            </a:r>
            <a:r>
              <a:rPr lang="en-US" dirty="0" smtClean="0"/>
              <a:t>&gt;Went wide in this world &lt;/</a:t>
            </a:r>
            <a:r>
              <a:rPr lang="en-US" dirty="0" err="1" smtClean="0"/>
              <a:t>seg</a:t>
            </a:r>
            <a:r>
              <a:rPr lang="en-US" dirty="0" smtClean="0"/>
              <a:t>&gt;</a:t>
            </a:r>
            <a:br>
              <a:rPr lang="en-US" dirty="0" smtClean="0"/>
            </a:br>
            <a:r>
              <a:rPr lang="en-US" dirty="0" smtClean="0"/>
              <a:t> &lt;</a:t>
            </a:r>
            <a:r>
              <a:rPr lang="en-US" dirty="0" err="1" smtClean="0"/>
              <a:t>seg</a:t>
            </a:r>
            <a:r>
              <a:rPr lang="en-US" dirty="0" smtClean="0"/>
              <a:t>&gt;</a:t>
            </a:r>
            <a:r>
              <a:rPr lang="en-US" dirty="0" err="1" smtClean="0"/>
              <a:t>wondres</a:t>
            </a:r>
            <a:r>
              <a:rPr lang="en-US" dirty="0" smtClean="0"/>
              <a:t> to here.&lt;/</a:t>
            </a:r>
            <a:r>
              <a:rPr lang="en-US" dirty="0" err="1" smtClean="0"/>
              <a:t>seg</a:t>
            </a:r>
            <a:r>
              <a:rPr lang="en-US" dirty="0" smtClean="0"/>
              <a:t>&gt;</a:t>
            </a:r>
            <a:br>
              <a:rPr lang="en-US" dirty="0" smtClean="0"/>
            </a:br>
            <a:r>
              <a:rPr lang="en-US" dirty="0" smtClean="0"/>
              <a:t>&lt;/l&gt;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from Pope's Essay on Criticism </a:t>
            </a:r>
            <a:endParaRPr lang="en-US" dirty="0"/>
          </a:p>
        </p:txBody>
      </p:sp>
      <p:sp>
        <p:nvSpPr>
          <p:cNvPr id="3" name="Content Placeholder 2"/>
          <p:cNvSpPr>
            <a:spLocks noGrp="1"/>
          </p:cNvSpPr>
          <p:nvPr>
            <p:ph idx="1"/>
          </p:nvPr>
        </p:nvSpPr>
        <p:spPr>
          <a:xfrm>
            <a:off x="228600" y="1600200"/>
            <a:ext cx="8686800" cy="4953000"/>
          </a:xfrm>
        </p:spPr>
        <p:txBody>
          <a:bodyPr>
            <a:normAutofit fontScale="77500" lnSpcReduction="20000"/>
          </a:bodyPr>
          <a:lstStyle/>
          <a:p>
            <a:pPr>
              <a:buNone/>
            </a:pPr>
            <a:r>
              <a:rPr lang="en-US" dirty="0" smtClean="0"/>
              <a:t>&lt;div</a:t>
            </a:r>
          </a:p>
          <a:p>
            <a:pPr>
              <a:buNone/>
            </a:pPr>
            <a:r>
              <a:rPr lang="en-US" dirty="0" smtClean="0"/>
              <a:t> type="book"</a:t>
            </a:r>
          </a:p>
          <a:p>
            <a:pPr>
              <a:buNone/>
            </a:pPr>
            <a:r>
              <a:rPr lang="en-US" dirty="0" smtClean="0"/>
              <a:t>n="1"</a:t>
            </a:r>
          </a:p>
          <a:p>
            <a:pPr>
              <a:buNone/>
            </a:pPr>
            <a:r>
              <a:rPr lang="en-US" dirty="0" smtClean="0"/>
              <a:t>met="-+|-+|-+|-+|-+/"</a:t>
            </a:r>
          </a:p>
          <a:p>
            <a:pPr>
              <a:buNone/>
            </a:pPr>
            <a:r>
              <a:rPr lang="en-US" dirty="0" smtClean="0"/>
              <a:t>rhyme="</a:t>
            </a:r>
            <a:r>
              <a:rPr lang="en-US" dirty="0" err="1" smtClean="0"/>
              <a:t>aa</a:t>
            </a:r>
            <a:r>
              <a:rPr lang="en-US" dirty="0" smtClean="0"/>
              <a:t>"&gt;</a:t>
            </a:r>
          </a:p>
          <a:p>
            <a:pPr>
              <a:buNone/>
            </a:pPr>
            <a:r>
              <a:rPr lang="en-US" dirty="0" smtClean="0"/>
              <a:t>&lt;</a:t>
            </a:r>
            <a:r>
              <a:rPr lang="en-US" dirty="0" err="1" smtClean="0"/>
              <a:t>lg</a:t>
            </a:r>
            <a:r>
              <a:rPr lang="en-US" dirty="0" smtClean="0"/>
              <a:t> n="1" type="paragraph"&gt;</a:t>
            </a:r>
          </a:p>
          <a:p>
            <a:pPr>
              <a:buNone/>
            </a:pPr>
            <a:r>
              <a:rPr lang="en-US" dirty="0" smtClean="0"/>
              <a:t> &lt;l&gt;</a:t>
            </a:r>
            <a:r>
              <a:rPr lang="en-US" dirty="0" err="1" smtClean="0"/>
              <a:t>'Tis</a:t>
            </a:r>
            <a:r>
              <a:rPr lang="en-US" dirty="0" smtClean="0"/>
              <a:t> hard to say, if greater Want of Skill&lt;/l&gt;</a:t>
            </a:r>
          </a:p>
          <a:p>
            <a:pPr>
              <a:buNone/>
            </a:pPr>
            <a:r>
              <a:rPr lang="en-US" dirty="0" smtClean="0"/>
              <a:t> &lt;l&gt;Appear in &lt;hi&gt;Writing&lt;/hi&gt; or in &lt;hi&gt;Judging&lt;/hi&gt; ill;&lt;/l&gt;</a:t>
            </a:r>
          </a:p>
          <a:p>
            <a:pPr>
              <a:buNone/>
            </a:pPr>
            <a:r>
              <a:rPr lang="en-US" dirty="0" smtClean="0"/>
              <a:t> &lt;l&gt;But, of the two, less </a:t>
            </a:r>
            <a:r>
              <a:rPr lang="en-US" dirty="0" err="1" smtClean="0"/>
              <a:t>dang'rous</a:t>
            </a:r>
            <a:r>
              <a:rPr lang="en-US" dirty="0" smtClean="0"/>
              <a:t> is </a:t>
            </a:r>
            <a:r>
              <a:rPr lang="en-US" dirty="0" err="1" smtClean="0"/>
              <a:t>th'Offence</a:t>
            </a:r>
            <a:r>
              <a:rPr lang="en-US" dirty="0" smtClean="0"/>
              <a:t>,&lt;/l&gt;</a:t>
            </a:r>
          </a:p>
          <a:p>
            <a:pPr>
              <a:buNone/>
            </a:pPr>
            <a:r>
              <a:rPr lang="en-US" dirty="0" smtClean="0"/>
              <a:t>&lt;l&gt;To tire our &lt;hi&gt;Patience&lt;/hi&gt;, than </a:t>
            </a:r>
            <a:r>
              <a:rPr lang="en-US" dirty="0" err="1" smtClean="0"/>
              <a:t>mis</a:t>
            </a:r>
            <a:r>
              <a:rPr lang="en-US" dirty="0" smtClean="0"/>
              <a:t>-lead our &lt;hi&gt;Sense&lt;/hi&gt;:&lt;/l&gt;</a:t>
            </a:r>
          </a:p>
          <a:p>
            <a:pPr>
              <a:buNone/>
            </a:pPr>
            <a:r>
              <a:rPr lang="en-US" dirty="0" smtClean="0"/>
              <a:t>&lt;/</a:t>
            </a:r>
            <a:r>
              <a:rPr lang="en-US" dirty="0" err="1" smtClean="0"/>
              <a:t>lg</a:t>
            </a:r>
            <a:r>
              <a:rPr lang="en-US" dirty="0" smtClean="0"/>
              <a:t>&gt;</a:t>
            </a:r>
          </a:p>
          <a:p>
            <a:pPr>
              <a:buNone/>
            </a:pPr>
            <a:r>
              <a:rPr lang="en-US" dirty="0" smtClean="0"/>
              <a:t>&lt;/div&gt;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for manuscript description</a:t>
            </a:r>
            <a:endParaRPr lang="en-US" dirty="0"/>
          </a:p>
        </p:txBody>
      </p:sp>
      <p:sp>
        <p:nvSpPr>
          <p:cNvPr id="3" name="Content Placeholder 2"/>
          <p:cNvSpPr>
            <a:spLocks noGrp="1"/>
          </p:cNvSpPr>
          <p:nvPr>
            <p:ph idx="1"/>
          </p:nvPr>
        </p:nvSpPr>
        <p:spPr>
          <a:xfrm>
            <a:off x="457200" y="1371600"/>
            <a:ext cx="8229600" cy="5105400"/>
          </a:xfrm>
        </p:spPr>
        <p:txBody>
          <a:bodyPr>
            <a:normAutofit fontScale="62500" lnSpcReduction="20000"/>
          </a:bodyPr>
          <a:lstStyle/>
          <a:p>
            <a:pPr>
              <a:buNone/>
            </a:pPr>
            <a:r>
              <a:rPr lang="en-US" dirty="0" smtClean="0"/>
              <a:t>&lt;</a:t>
            </a:r>
            <a:r>
              <a:rPr lang="en-US" dirty="0" err="1" smtClean="0"/>
              <a:t>handDesc</a:t>
            </a:r>
            <a:r>
              <a:rPr lang="en-US" dirty="0" smtClean="0"/>
              <a:t> hands="3"&gt;</a:t>
            </a:r>
          </a:p>
          <a:p>
            <a:pPr>
              <a:buNone/>
            </a:pPr>
            <a:r>
              <a:rPr lang="en-US" dirty="0" smtClean="0"/>
              <a:t>&lt;</a:t>
            </a:r>
            <a:r>
              <a:rPr lang="en-US" dirty="0" err="1" smtClean="0"/>
              <a:t>handNote</a:t>
            </a:r>
            <a:r>
              <a:rPr lang="en-US" dirty="0" smtClean="0"/>
              <a:t> </a:t>
            </a:r>
            <a:r>
              <a:rPr lang="en-US" dirty="0" err="1" smtClean="0"/>
              <a:t>xml:id</a:t>
            </a:r>
            <a:r>
              <a:rPr lang="en-US" dirty="0" smtClean="0"/>
              <a:t>="Eirsp-1" scope="minor"&gt;</a:t>
            </a:r>
          </a:p>
          <a:p>
            <a:pPr>
              <a:buNone/>
            </a:pPr>
            <a:r>
              <a:rPr lang="en-US" dirty="0" smtClean="0"/>
              <a:t>&lt;p&gt;The first part of the manuscript,</a:t>
            </a:r>
          </a:p>
          <a:p>
            <a:pPr>
              <a:buNone/>
            </a:pPr>
            <a:r>
              <a:rPr lang="en-US" dirty="0" smtClean="0"/>
              <a:t> &lt;locus from="1v" to="72v:4"&gt;</a:t>
            </a:r>
            <a:r>
              <a:rPr lang="en-US" dirty="0" err="1" smtClean="0"/>
              <a:t>fols</a:t>
            </a:r>
            <a:r>
              <a:rPr lang="en-US" dirty="0" smtClean="0"/>
              <a:t> 1v-72v:4&lt;/locus&gt;, is written in a </a:t>
            </a:r>
            <a:r>
              <a:rPr lang="en-US" dirty="0" err="1" smtClean="0"/>
              <a:t>practised</a:t>
            </a:r>
            <a:r>
              <a:rPr lang="en-US" dirty="0" smtClean="0"/>
              <a:t/>
            </a:r>
            <a:br>
              <a:rPr lang="en-US" dirty="0" smtClean="0"/>
            </a:br>
            <a:r>
              <a:rPr lang="en-US" dirty="0" smtClean="0"/>
              <a:t>     Icelandic Gothic </a:t>
            </a:r>
            <a:r>
              <a:rPr lang="en-US" dirty="0" err="1" smtClean="0"/>
              <a:t>bookhand</a:t>
            </a:r>
            <a:r>
              <a:rPr lang="en-US" dirty="0" smtClean="0"/>
              <a:t>. This hand is not found elsewhere.&lt;/p&gt;</a:t>
            </a:r>
          </a:p>
          <a:p>
            <a:pPr>
              <a:buNone/>
            </a:pPr>
            <a:r>
              <a:rPr lang="en-US" dirty="0" smtClean="0"/>
              <a:t>&lt;/</a:t>
            </a:r>
            <a:r>
              <a:rPr lang="en-US" dirty="0" err="1" smtClean="0"/>
              <a:t>handNote</a:t>
            </a:r>
            <a:r>
              <a:rPr lang="en-US" dirty="0" smtClean="0"/>
              <a:t>&gt;</a:t>
            </a:r>
          </a:p>
          <a:p>
            <a:pPr>
              <a:buNone/>
            </a:pPr>
            <a:r>
              <a:rPr lang="en-US" dirty="0" smtClean="0"/>
              <a:t>&lt;</a:t>
            </a:r>
            <a:r>
              <a:rPr lang="en-US" dirty="0" err="1" smtClean="0"/>
              <a:t>handNote</a:t>
            </a:r>
            <a:r>
              <a:rPr lang="en-US" dirty="0" smtClean="0"/>
              <a:t> </a:t>
            </a:r>
            <a:r>
              <a:rPr lang="en-US" dirty="0" err="1" smtClean="0"/>
              <a:t>xml:id</a:t>
            </a:r>
            <a:r>
              <a:rPr lang="en-US" dirty="0" smtClean="0"/>
              <a:t>="Eirsp-2" scope="major"&gt; &lt;p&gt;The second part of the manuscript, &lt;locus from="72v:4" to="194v"&gt;</a:t>
            </a:r>
            <a:r>
              <a:rPr lang="en-US" dirty="0" err="1" smtClean="0"/>
              <a:t>fols</a:t>
            </a:r>
            <a:r>
              <a:rPr lang="en-US" dirty="0" smtClean="0"/>
              <a:t> 72v:4-194&lt;/locus&gt;, is written in a hand contemporary with the first; it can also be found in a fragment of &lt;title&gt;</a:t>
            </a:r>
            <a:r>
              <a:rPr lang="en-US" dirty="0" err="1" smtClean="0"/>
              <a:t>Knýtlinga</a:t>
            </a:r>
            <a:r>
              <a:rPr lang="en-US" dirty="0" smtClean="0"/>
              <a:t> saga&lt;/title&gt;,</a:t>
            </a:r>
            <a:br>
              <a:rPr lang="en-US" dirty="0" smtClean="0"/>
            </a:br>
            <a:r>
              <a:rPr lang="en-US" dirty="0" smtClean="0"/>
              <a:t>  &lt;ref&gt;AM 20b II fol.&lt;/ref&gt;.&lt;/p&gt;</a:t>
            </a:r>
            <a:br>
              <a:rPr lang="en-US" dirty="0" smtClean="0"/>
            </a:br>
            <a:r>
              <a:rPr lang="en-US" dirty="0" smtClean="0"/>
              <a:t> &lt;/</a:t>
            </a:r>
            <a:r>
              <a:rPr lang="en-US" dirty="0" err="1" smtClean="0"/>
              <a:t>handNote</a:t>
            </a:r>
            <a:r>
              <a:rPr lang="en-US" dirty="0" smtClean="0"/>
              <a:t>&gt;</a:t>
            </a:r>
            <a:br>
              <a:rPr lang="en-US" dirty="0" smtClean="0"/>
            </a:br>
            <a:r>
              <a:rPr lang="en-US" dirty="0" smtClean="0"/>
              <a:t> &lt;</a:t>
            </a:r>
            <a:r>
              <a:rPr lang="en-US" dirty="0" err="1" smtClean="0"/>
              <a:t>handNote</a:t>
            </a:r>
            <a:r>
              <a:rPr lang="en-US" dirty="0" smtClean="0"/>
              <a:t> </a:t>
            </a:r>
            <a:r>
              <a:rPr lang="en-US" dirty="0" err="1" smtClean="0"/>
              <a:t>xml:id</a:t>
            </a:r>
            <a:r>
              <a:rPr lang="en-US" dirty="0" smtClean="0"/>
              <a:t>="Eirsp-3" scope="minor"&gt;</a:t>
            </a:r>
            <a:br>
              <a:rPr lang="en-US" dirty="0" smtClean="0"/>
            </a:br>
            <a:r>
              <a:rPr lang="en-US" dirty="0" smtClean="0"/>
              <a:t>  &lt;p&gt;The third hand has written the majority of the chapter headings.</a:t>
            </a:r>
          </a:p>
          <a:p>
            <a:pPr>
              <a:buNone/>
            </a:pPr>
            <a:r>
              <a:rPr lang="en-US" dirty="0" smtClean="0"/>
              <a:t>This hand has been identified as the one also found in &lt;ref&gt;AM 221 fol.&lt;/ref&gt;.&lt;/p&gt;</a:t>
            </a:r>
          </a:p>
          <a:p>
            <a:pPr>
              <a:buNone/>
            </a:pPr>
            <a:r>
              <a:rPr lang="en-US" dirty="0" smtClean="0"/>
              <a:t>&lt;/</a:t>
            </a:r>
            <a:r>
              <a:rPr lang="en-US" dirty="0" err="1" smtClean="0"/>
              <a:t>handNote</a:t>
            </a:r>
            <a:r>
              <a:rPr lang="en-US" dirty="0" smtClean="0"/>
              <a:t>&gt;</a:t>
            </a:r>
          </a:p>
          <a:p>
            <a:pPr>
              <a:buNone/>
            </a:pPr>
            <a:r>
              <a:rPr lang="en-US" dirty="0" smtClean="0"/>
              <a:t>&lt;/</a:t>
            </a:r>
            <a:r>
              <a:rPr lang="en-US" dirty="0" err="1" smtClean="0"/>
              <a:t>handDesc</a:t>
            </a:r>
            <a:r>
              <a:rPr lang="en-US" dirty="0" smtClean="0"/>
              <a:t>&gt;</a:t>
            </a:r>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ONIX</a:t>
            </a:r>
            <a:endParaRPr lang="en-US" dirty="0"/>
          </a:p>
        </p:txBody>
      </p:sp>
      <p:sp>
        <p:nvSpPr>
          <p:cNvPr id="3" name="Content Placeholder 2"/>
          <p:cNvSpPr>
            <a:spLocks noGrp="1"/>
          </p:cNvSpPr>
          <p:nvPr>
            <p:ph idx="1"/>
          </p:nvPr>
        </p:nvSpPr>
        <p:spPr/>
        <p:txBody>
          <a:bodyPr/>
          <a:lstStyle/>
          <a:p>
            <a:r>
              <a:rPr lang="en-US" dirty="0" smtClean="0"/>
              <a:t>ONIX is a record format used in the book trading and publishing industry.</a:t>
            </a:r>
          </a:p>
          <a:p>
            <a:r>
              <a:rPr lang="en-US" dirty="0" smtClean="0"/>
              <a:t>The London based </a:t>
            </a:r>
            <a:r>
              <a:rPr lang="en-US" dirty="0" err="1" smtClean="0"/>
              <a:t>EDItEUR</a:t>
            </a:r>
            <a:r>
              <a:rPr lang="en-US" dirty="0" smtClean="0"/>
              <a:t> group, a membership based organization maintains the standard.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a:xfrm>
            <a:off x="457200" y="1600200"/>
            <a:ext cx="8229600" cy="4800600"/>
          </a:xfrm>
        </p:spPr>
        <p:txBody>
          <a:bodyPr>
            <a:normAutofit lnSpcReduction="10000"/>
          </a:bodyPr>
          <a:lstStyle/>
          <a:p>
            <a:r>
              <a:rPr lang="en-US" dirty="0" smtClean="0"/>
              <a:t>ONIX is essentially related to product descriptions in the publishing industry. </a:t>
            </a:r>
          </a:p>
          <a:p>
            <a:pPr lvl="1"/>
            <a:r>
              <a:rPr lang="en-US" dirty="0" smtClean="0"/>
              <a:t>Publishers can use it to communicate with vendors. </a:t>
            </a:r>
          </a:p>
          <a:p>
            <a:pPr lvl="1"/>
            <a:r>
              <a:rPr lang="en-US" dirty="0" smtClean="0"/>
              <a:t>Publishers can use it internally to streamline procedures.</a:t>
            </a:r>
          </a:p>
          <a:p>
            <a:r>
              <a:rPr lang="en-US" dirty="0" smtClean="0"/>
              <a:t>There are there formats</a:t>
            </a:r>
          </a:p>
          <a:p>
            <a:pPr lvl="1"/>
            <a:r>
              <a:rPr lang="en-US" dirty="0" smtClean="0"/>
              <a:t>books</a:t>
            </a:r>
          </a:p>
          <a:p>
            <a:pPr lvl="1"/>
            <a:r>
              <a:rPr lang="en-US" dirty="0" smtClean="0"/>
              <a:t>serials</a:t>
            </a:r>
          </a:p>
          <a:p>
            <a:pPr lvl="1"/>
            <a:r>
              <a:rPr lang="en-US" dirty="0" smtClean="0"/>
              <a:t>rights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MODS</a:t>
            </a:r>
            <a:endParaRPr lang="en-US" dirty="0"/>
          </a:p>
        </p:txBody>
      </p:sp>
      <p:sp>
        <p:nvSpPr>
          <p:cNvPr id="3" name="Content Placeholder 2"/>
          <p:cNvSpPr>
            <a:spLocks noGrp="1"/>
          </p:cNvSpPr>
          <p:nvPr>
            <p:ph idx="1"/>
          </p:nvPr>
        </p:nvSpPr>
        <p:spPr/>
        <p:txBody>
          <a:bodyPr/>
          <a:lstStyle/>
          <a:p>
            <a:r>
              <a:rPr lang="en-US" dirty="0" smtClean="0"/>
              <a:t>This is the Metadata Objects and Description Schema.</a:t>
            </a:r>
          </a:p>
          <a:p>
            <a:r>
              <a:rPr lang="en-US" dirty="0" smtClean="0"/>
              <a:t>It is basically a MARC 'light'.</a:t>
            </a:r>
          </a:p>
          <a:p>
            <a:r>
              <a:rPr lang="en-US" dirty="0" smtClean="0"/>
              <a:t>By converting MARC to MODS, you loose some information.</a:t>
            </a:r>
          </a:p>
          <a:p>
            <a:r>
              <a:rPr lang="en-US" dirty="0" smtClean="0"/>
              <a:t>The resulting information is less detailed and less complicated.</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METS</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r>
              <a:rPr lang="en-US" dirty="0" smtClean="0"/>
              <a:t>http://www.loc.gov/standards/mets/METS%20Documentation%20final%20070930%20msw.pdf says</a:t>
            </a:r>
          </a:p>
          <a:p>
            <a:r>
              <a:rPr lang="en-US" dirty="0" smtClean="0"/>
              <a:t>"The Metadata Encoding and Transmission Standard (METS) is a data encoding and transmission specification, expressed in XML, that provides the means to convey the metadata necessary for both the management of digital objects within a repository and the exchange of such objects between repositories (or between repositories and their users)."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METS</a:t>
            </a:r>
            <a:endParaRPr lang="en-US" dirty="0"/>
          </a:p>
        </p:txBody>
      </p:sp>
      <p:sp>
        <p:nvSpPr>
          <p:cNvPr id="3" name="Content Placeholder 2"/>
          <p:cNvSpPr>
            <a:spLocks noGrp="1"/>
          </p:cNvSpPr>
          <p:nvPr>
            <p:ph idx="1"/>
          </p:nvPr>
        </p:nvSpPr>
        <p:spPr/>
        <p:txBody>
          <a:bodyPr/>
          <a:lstStyle/>
          <a:p>
            <a:r>
              <a:rPr lang="en-US" dirty="0" smtClean="0"/>
              <a:t>METS is as container structure that does not only allow data about an object of interest be encoded, but also allows for the object itself to be encoded.</a:t>
            </a:r>
          </a:p>
          <a:p>
            <a:r>
              <a:rPr lang="en-US" dirty="0" smtClean="0"/>
              <a:t>As a result, it is very complicated.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56977" y="320892"/>
            <a:ext cx="8228554" cy="1050036"/>
          </a:xfrm>
          <a:ln/>
        </p:spPr>
        <p:txBody>
          <a:bodyPr tIns="38807"/>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valid XML</a:t>
            </a:r>
          </a:p>
        </p:txBody>
      </p:sp>
      <p:sp>
        <p:nvSpPr>
          <p:cNvPr id="4098" name="Rectangle 2"/>
          <p:cNvSpPr>
            <a:spLocks noGrp="1" noChangeArrowheads="1"/>
          </p:cNvSpPr>
          <p:nvPr>
            <p:ph type="body" idx="1"/>
          </p:nvPr>
        </p:nvSpPr>
        <p:spPr>
          <a:xfrm>
            <a:off x="456977" y="1604457"/>
            <a:ext cx="8228554" cy="4526078"/>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XML that is well-formed may be valid against a set of constraints. </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Such a set of constraints can be formally written down. </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An old form of a formally written set of constraints is called a DTD.</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More recently schema files have become more popular, they do the same thing.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 Publishing Tag Set</a:t>
            </a:r>
            <a:endParaRPr lang="en-US" dirty="0"/>
          </a:p>
        </p:txBody>
      </p:sp>
      <p:sp>
        <p:nvSpPr>
          <p:cNvPr id="3" name="Content Placeholder 2"/>
          <p:cNvSpPr>
            <a:spLocks noGrp="1"/>
          </p:cNvSpPr>
          <p:nvPr>
            <p:ph idx="1"/>
          </p:nvPr>
        </p:nvSpPr>
        <p:spPr/>
        <p:txBody>
          <a:bodyPr/>
          <a:lstStyle/>
          <a:p>
            <a:r>
              <a:rPr lang="en-US" dirty="0" smtClean="0"/>
              <a:t>This XML DTD is issued by the National Library of Medicine.</a:t>
            </a:r>
          </a:p>
          <a:p>
            <a:r>
              <a:rPr lang="en-US" dirty="0" smtClean="0"/>
              <a:t>It is the format followed by records in the </a:t>
            </a:r>
            <a:r>
              <a:rPr lang="en-US" dirty="0" err="1" smtClean="0"/>
              <a:t>PubMed</a:t>
            </a:r>
            <a:r>
              <a:rPr lang="en-US" dirty="0" smtClean="0"/>
              <a:t> database.</a:t>
            </a:r>
          </a:p>
          <a:p>
            <a:r>
              <a:rPr lang="en-US" dirty="0" err="1" smtClean="0"/>
              <a:t>PubMed</a:t>
            </a:r>
            <a:r>
              <a:rPr lang="en-US" dirty="0" smtClean="0"/>
              <a:t> is the largest sort-of freely available bibliographic dataset for scientific articles. </a:t>
            </a:r>
          </a:p>
          <a:p>
            <a:r>
              <a:rPr lang="en-US" dirty="0" smtClean="0"/>
              <a:t>Because of its market power, the tag set is spreading through the publishing industry.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456977" y="320892"/>
            <a:ext cx="8228554" cy="1050036"/>
          </a:xfrm>
          <a:ln/>
        </p:spPr>
        <p:txBody>
          <a:bodyPr tIns="38807"/>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example: XHTML DTD</a:t>
            </a:r>
          </a:p>
        </p:txBody>
      </p:sp>
      <p:sp>
        <p:nvSpPr>
          <p:cNvPr id="5122" name="Rectangle 2"/>
          <p:cNvSpPr>
            <a:spLocks noGrp="1" noChangeArrowheads="1"/>
          </p:cNvSpPr>
          <p:nvPr>
            <p:ph type="body" idx="1"/>
          </p:nvPr>
        </p:nvSpPr>
        <p:spPr>
          <a:xfrm>
            <a:off x="456977" y="1604457"/>
            <a:ext cx="8228554" cy="4526078"/>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[some of this not quite true]</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XHTML is an XML DTD. </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Basically it is a set of constraints that an XML documents has to follow if it is to be a web page. </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These constraints are written out in a file called the XHTML DTD.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456977" y="320892"/>
            <a:ext cx="8228554" cy="1050036"/>
          </a:xfrm>
          <a:ln/>
        </p:spPr>
        <p:txBody>
          <a:bodyPr tIns="38807"/>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sample HTML constraints</a:t>
            </a:r>
          </a:p>
        </p:txBody>
      </p:sp>
      <p:sp>
        <p:nvSpPr>
          <p:cNvPr id="6146" name="Rectangle 2"/>
          <p:cNvSpPr>
            <a:spLocks noGrp="1" noChangeArrowheads="1"/>
          </p:cNvSpPr>
          <p:nvPr>
            <p:ph type="body" idx="1"/>
          </p:nvPr>
        </p:nvSpPr>
        <p:spPr>
          <a:xfrm>
            <a:off x="430096" y="1451571"/>
            <a:ext cx="8228554" cy="5080498"/>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The root element of a HTML document is called &lt;html&gt;.</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It admits two child elements, called &lt;head&gt; and &lt;body&gt;. </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There must be one &lt;head&gt; and one &lt;body&gt;.</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The &lt;head&gt; appears first, then appears the &lt;body&gt;.</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&lt;html&gt;&lt;head&gt;...&lt;/head&gt;</a:t>
            </a:r>
          </a:p>
          <a:p>
            <a:pPr marL="431800" indent="-32385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    &lt;body&gt;...&lt;/body&gt;&lt;/html&gt;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6977" y="320892"/>
            <a:ext cx="8228554" cy="1050036"/>
          </a:xfrm>
          <a:ln/>
        </p:spPr>
        <p:txBody>
          <a:bodyPr tIns="38807"/>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more HTML constraints</a:t>
            </a:r>
          </a:p>
        </p:txBody>
      </p:sp>
      <p:sp>
        <p:nvSpPr>
          <p:cNvPr id="7170" name="Rectangle 2"/>
          <p:cNvSpPr>
            <a:spLocks noGrp="1" noChangeArrowheads="1"/>
          </p:cNvSpPr>
          <p:nvPr>
            <p:ph type="body" idx="1"/>
          </p:nvPr>
        </p:nvSpPr>
        <p:spPr>
          <a:xfrm>
            <a:off x="456977" y="1604457"/>
            <a:ext cx="8228554" cy="4526078"/>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All elements in the body are classified as text level and block-level.</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A text-level element has to be a child of a block-level element. </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A text-level element can not have block-level elements as children.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456977" y="320892"/>
            <a:ext cx="8228554" cy="1050036"/>
          </a:xfrm>
          <a:ln/>
        </p:spPr>
        <p:txBody>
          <a:bodyPr tIns="38807"/>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more HTML constraints</a:t>
            </a:r>
          </a:p>
        </p:txBody>
      </p:sp>
      <p:sp>
        <p:nvSpPr>
          <p:cNvPr id="8194" name="Rectangle 2"/>
          <p:cNvSpPr>
            <a:spLocks noGrp="1" noChangeArrowheads="1"/>
          </p:cNvSpPr>
          <p:nvPr>
            <p:ph type="body" idx="1"/>
          </p:nvPr>
        </p:nvSpPr>
        <p:spPr>
          <a:xfrm>
            <a:off x="456977" y="1604457"/>
            <a:ext cx="8228554" cy="4526078"/>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There is an element &lt;img&gt; that can be placed in the body. It is a text level element. It is always an empty elemnet. It requires an attribute called src= and an attribute called alt=. It may take a bunch of other attributes.</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The fact that &lt;img&gt; creates an image is understood. It is not something that can be formally specified in the DTD.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456977" y="320892"/>
            <a:ext cx="8228554" cy="1050036"/>
          </a:xfrm>
          <a:ln/>
        </p:spPr>
        <p:txBody>
          <a:bodyPr tIns="38807"/>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meaning what</a:t>
            </a:r>
          </a:p>
        </p:txBody>
      </p:sp>
      <p:sp>
        <p:nvSpPr>
          <p:cNvPr id="9218" name="Rectangle 2"/>
          <p:cNvSpPr>
            <a:spLocks noGrp="1" noChangeArrowheads="1"/>
          </p:cNvSpPr>
          <p:nvPr>
            <p:ph type="body" idx="1"/>
          </p:nvPr>
        </p:nvSpPr>
        <p:spPr>
          <a:xfrm>
            <a:off x="456977" y="1604457"/>
            <a:ext cx="8228554" cy="4526078"/>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meaning that a computer can check that there is an src= attribute pointing to an image file.</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It can check that the image can be accessed (at this time) and</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It can not check the image is “appropriate” (e.g. it is the American flag rather than the Russian flag)</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456977" y="320892"/>
            <a:ext cx="8228554" cy="1050036"/>
          </a:xfrm>
          <a:ln/>
        </p:spPr>
        <p:txBody>
          <a:bodyPr tIns="38807"/>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other XML formats</a:t>
            </a:r>
          </a:p>
        </p:txBody>
      </p:sp>
      <p:sp>
        <p:nvSpPr>
          <p:cNvPr id="10242" name="Rectangle 2"/>
          <p:cNvSpPr>
            <a:spLocks noGrp="1" noChangeArrowheads="1"/>
          </p:cNvSpPr>
          <p:nvPr>
            <p:ph type="body" idx="1"/>
          </p:nvPr>
        </p:nvSpPr>
        <p:spPr>
          <a:xfrm>
            <a:off x="456977" y="1604457"/>
            <a:ext cx="8228554" cy="4526078"/>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I will mention here a few other formats that are used in the bibligraphic universe.</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Contrary to HTML, which is really a document format, these formas are used to encode certain record.</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One we have already seen, MARC XML.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415</TotalTime>
  <Words>1367</Words>
  <Application>Microsoft Office PowerPoint</Application>
  <PresentationFormat>On-screen Show (4:3)</PresentationFormat>
  <Paragraphs>152</Paragraphs>
  <Slides>30</Slides>
  <Notes>8</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lis512 lecture 5</vt:lpstr>
      <vt:lpstr>constraints on XML</vt:lpstr>
      <vt:lpstr>valid XML</vt:lpstr>
      <vt:lpstr>example: XHTML DTD</vt:lpstr>
      <vt:lpstr>sample HTML constraints</vt:lpstr>
      <vt:lpstr>more HTML constraints</vt:lpstr>
      <vt:lpstr>more HTML constraints</vt:lpstr>
      <vt:lpstr>meaning what</vt:lpstr>
      <vt:lpstr>other XML formats</vt:lpstr>
      <vt:lpstr>constrain languages</vt:lpstr>
      <vt:lpstr>DTDs</vt:lpstr>
      <vt:lpstr>XML Schema</vt:lpstr>
      <vt:lpstr>Relax NG</vt:lpstr>
      <vt:lpstr>in the archival world</vt:lpstr>
      <vt:lpstr>encoded archival description</vt:lpstr>
      <vt:lpstr>continuation of previous quote.</vt:lpstr>
      <vt:lpstr>EAD history</vt:lpstr>
      <vt:lpstr>other formats</vt:lpstr>
      <vt:lpstr>EAD problem</vt:lpstr>
      <vt:lpstr>in the humanities: TEI</vt:lpstr>
      <vt:lpstr>problems to address</vt:lpstr>
      <vt:lpstr>example: Langland's Piers Plowman</vt:lpstr>
      <vt:lpstr>example from Pope's Essay on Criticism </vt:lpstr>
      <vt:lpstr>example for manuscript description</vt:lpstr>
      <vt:lpstr>ONIX</vt:lpstr>
      <vt:lpstr>purpose</vt:lpstr>
      <vt:lpstr>MODS</vt:lpstr>
      <vt:lpstr>METS</vt:lpstr>
      <vt:lpstr>METS</vt:lpstr>
      <vt:lpstr>Journal Publishing Tag Set</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lis512 lecture 4</dc:title>
  <dc:creator>student</dc:creator>
  <cp:lastModifiedBy>student</cp:lastModifiedBy>
  <cp:revision>54</cp:revision>
  <dcterms:created xsi:type="dcterms:W3CDTF">2010-02-24T17:28:54Z</dcterms:created>
  <dcterms:modified xsi:type="dcterms:W3CDTF">2010-03-03T20:35:14Z</dcterms:modified>
</cp:coreProperties>
</file>