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69" r:id="rId17"/>
    <p:sldId id="274" r:id="rId18"/>
    <p:sldId id="295" r:id="rId19"/>
    <p:sldId id="296" r:id="rId20"/>
    <p:sldId id="297" r:id="rId21"/>
    <p:sldId id="301" r:id="rId22"/>
    <p:sldId id="302" r:id="rId23"/>
    <p:sldId id="298" r:id="rId24"/>
    <p:sldId id="275" r:id="rId25"/>
    <p:sldId id="290" r:id="rId26"/>
    <p:sldId id="276" r:id="rId27"/>
    <p:sldId id="277" r:id="rId28"/>
    <p:sldId id="278" r:id="rId29"/>
    <p:sldId id="279" r:id="rId30"/>
    <p:sldId id="281" r:id="rId31"/>
    <p:sldId id="282" r:id="rId32"/>
    <p:sldId id="283" r:id="rId33"/>
    <p:sldId id="284" r:id="rId34"/>
    <p:sldId id="285" r:id="rId35"/>
    <p:sldId id="280" r:id="rId36"/>
    <p:sldId id="286" r:id="rId37"/>
    <p:sldId id="287" r:id="rId38"/>
    <p:sldId id="288" r:id="rId39"/>
    <p:sldId id="289" r:id="rId40"/>
    <p:sldId id="291" r:id="rId41"/>
    <p:sldId id="292" r:id="rId42"/>
    <p:sldId id="293" r:id="rId43"/>
    <p:sldId id="294" r:id="rId44"/>
    <p:sldId id="303" r:id="rId45"/>
    <p:sldId id="304" r:id="rId46"/>
    <p:sldId id="305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57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D4C0F5-7E85-4E37-8361-3C0E58BA3E81}" type="datetimeFigureOut">
              <a:rPr lang="en-US" smtClean="0"/>
              <a:pPr/>
              <a:t>3/10/2010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81ACBF-EAA7-447A-B0BE-39A2354412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16AB377-C899-45EA-B61F-6335F46A4EDE}" type="slidenum">
              <a:rPr lang="en-GB"/>
              <a:pPr/>
              <a:t>2</a:t>
            </a:fld>
            <a:endParaRPr lang="en-GB"/>
          </a:p>
        </p:txBody>
      </p:sp>
      <p:sp>
        <p:nvSpPr>
          <p:cNvPr id="204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ACFDD4E-3A7A-4FD4-9443-7DE5B533F1C1}" type="slidenum">
              <a:rPr lang="en-GB"/>
              <a:pPr/>
              <a:t>11</a:t>
            </a:fld>
            <a:endParaRPr lang="en-GB"/>
          </a:p>
        </p:txBody>
      </p:sp>
      <p:sp>
        <p:nvSpPr>
          <p:cNvPr id="2969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32890" y="694171"/>
            <a:ext cx="4992221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B820E5C-EFAC-4956-AAD5-B158AED7ED12}" type="slidenum">
              <a:rPr lang="en-GB"/>
              <a:pPr/>
              <a:t>12</a:t>
            </a:fld>
            <a:endParaRPr lang="en-GB"/>
          </a:p>
        </p:txBody>
      </p:sp>
      <p:sp>
        <p:nvSpPr>
          <p:cNvPr id="3072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32890" y="694171"/>
            <a:ext cx="4992221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D10C4CA-2A03-47A4-99B7-76C3643CEFD8}" type="slidenum">
              <a:rPr lang="en-GB"/>
              <a:pPr/>
              <a:t>13</a:t>
            </a:fld>
            <a:endParaRPr lang="en-GB"/>
          </a:p>
        </p:txBody>
      </p:sp>
      <p:sp>
        <p:nvSpPr>
          <p:cNvPr id="3276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32890" y="694171"/>
            <a:ext cx="4992221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1CE3134-E837-4D69-B966-4696D46565E5}" type="slidenum">
              <a:rPr lang="en-GB"/>
              <a:pPr/>
              <a:t>14</a:t>
            </a:fld>
            <a:endParaRPr lang="en-GB"/>
          </a:p>
        </p:txBody>
      </p:sp>
      <p:sp>
        <p:nvSpPr>
          <p:cNvPr id="3379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32890" y="694171"/>
            <a:ext cx="4992221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763C407-433A-4544-B594-461ACB7D5764}" type="slidenum">
              <a:rPr lang="en-GB"/>
              <a:pPr/>
              <a:t>15</a:t>
            </a:fld>
            <a:endParaRPr lang="en-GB"/>
          </a:p>
        </p:txBody>
      </p:sp>
      <p:sp>
        <p:nvSpPr>
          <p:cNvPr id="3481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B7DCBD4-D5DD-4C95-B995-7AA8B1EAD027}" type="slidenum">
              <a:rPr lang="en-GB"/>
              <a:pPr/>
              <a:t>16</a:t>
            </a:fld>
            <a:endParaRPr lang="en-GB"/>
          </a:p>
        </p:txBody>
      </p:sp>
      <p:sp>
        <p:nvSpPr>
          <p:cNvPr id="3174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32890" y="694171"/>
            <a:ext cx="4992221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EB55A83-0357-4AFB-9127-C10CE7C7D13E}" type="slidenum">
              <a:rPr lang="en-GB"/>
              <a:pPr/>
              <a:t>17</a:t>
            </a:fld>
            <a:endParaRPr lang="en-GB"/>
          </a:p>
        </p:txBody>
      </p:sp>
      <p:sp>
        <p:nvSpPr>
          <p:cNvPr id="3686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1DBDC1D-8D91-4105-A207-76EDCCD9D451}" type="slidenum">
              <a:rPr lang="en-GB"/>
              <a:pPr/>
              <a:t>3</a:t>
            </a:fld>
            <a:endParaRPr lang="en-GB"/>
          </a:p>
        </p:txBody>
      </p:sp>
      <p:sp>
        <p:nvSpPr>
          <p:cNvPr id="2150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32890" y="694171"/>
            <a:ext cx="4992221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8EF5683-190A-4B1E-A92F-9CB1C44595CE}" type="slidenum">
              <a:rPr lang="en-GB"/>
              <a:pPr/>
              <a:t>4</a:t>
            </a:fld>
            <a:endParaRPr lang="en-GB"/>
          </a:p>
        </p:txBody>
      </p:sp>
      <p:sp>
        <p:nvSpPr>
          <p:cNvPr id="225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32890" y="694171"/>
            <a:ext cx="4992221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6DF1158-7E36-4E1A-9042-B5A83A36A4C9}" type="slidenum">
              <a:rPr lang="en-GB"/>
              <a:pPr/>
              <a:t>5</a:t>
            </a:fld>
            <a:endParaRPr lang="en-GB"/>
          </a:p>
        </p:txBody>
      </p:sp>
      <p:sp>
        <p:nvSpPr>
          <p:cNvPr id="2355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32890" y="694171"/>
            <a:ext cx="4992221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43FA73A-F933-495B-9DBE-82B1AC0BDE92}" type="slidenum">
              <a:rPr lang="en-GB"/>
              <a:pPr/>
              <a:t>6</a:t>
            </a:fld>
            <a:endParaRPr lang="en-GB"/>
          </a:p>
        </p:txBody>
      </p:sp>
      <p:sp>
        <p:nvSpPr>
          <p:cNvPr id="2457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32890" y="694171"/>
            <a:ext cx="4992221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EFBC63C-3996-4509-AA39-C32BB1B80CE7}" type="slidenum">
              <a:rPr lang="en-GB"/>
              <a:pPr/>
              <a:t>7</a:t>
            </a:fld>
            <a:endParaRPr lang="en-GB"/>
          </a:p>
        </p:txBody>
      </p:sp>
      <p:sp>
        <p:nvSpPr>
          <p:cNvPr id="2560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32890" y="694171"/>
            <a:ext cx="4992221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0CB5912-4912-4EBC-8254-7E8BE5D52317}" type="slidenum">
              <a:rPr lang="en-GB"/>
              <a:pPr/>
              <a:t>8</a:t>
            </a:fld>
            <a:endParaRPr lang="en-GB"/>
          </a:p>
        </p:txBody>
      </p:sp>
      <p:sp>
        <p:nvSpPr>
          <p:cNvPr id="2662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32890" y="694171"/>
            <a:ext cx="4992221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527C80E-ECD9-4C3B-919A-EE3F48766269}" type="slidenum">
              <a:rPr lang="en-GB"/>
              <a:pPr/>
              <a:t>9</a:t>
            </a:fld>
            <a:endParaRPr lang="en-GB"/>
          </a:p>
        </p:txBody>
      </p:sp>
      <p:sp>
        <p:nvSpPr>
          <p:cNvPr id="2764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32890" y="694171"/>
            <a:ext cx="4992221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036BD9F-0609-46C2-BE31-9228AA9B7A84}" type="slidenum">
              <a:rPr lang="en-GB"/>
              <a:pPr/>
              <a:t>10</a:t>
            </a:fld>
            <a:endParaRPr lang="en-GB"/>
          </a:p>
        </p:txBody>
      </p:sp>
      <p:sp>
        <p:nvSpPr>
          <p:cNvPr id="2867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32890" y="694171"/>
            <a:ext cx="4992221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3/10/2010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3/10/2010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3/10/2010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3/10/2010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3/10/2010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3/10/2010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3/10/2010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3/10/2010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3/10/2010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3/10/2010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3/10/2010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B2FBE-63AB-423E-9358-4383241DBD97}" type="datetimeFigureOut">
              <a:rPr lang="en-US" smtClean="0"/>
              <a:pPr/>
              <a:t>3/10/2010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lis512 lecture </a:t>
            </a:r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identifiers, </a:t>
            </a:r>
            <a:r>
              <a:rPr lang="en-US" dirty="0" err="1" smtClean="0"/>
              <a:t>dublin</a:t>
            </a:r>
            <a:r>
              <a:rPr lang="en-US" dirty="0" smtClean="0"/>
              <a:t> core and RDF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changes to the record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451571"/>
            <a:ext cx="8228554" cy="4838569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Thomas gets married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Name: Thomas Lechirk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Homepage: http://openlib.org/home/krichel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Identifier: tk1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Later, he decides to change his hompage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Name: Thomas Lechirk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Homepage: http://openlib.org/home/lechirk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Identifier: tk1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problem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Since he is now know as Thomas Lechirk, should he not be given an identifier tl1? 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Well in general, the resultion of this question depends on the enviroment that we are operating in.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Changing the identifier would destroy its value.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value of the identifier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If you change the identifier every time you change the record, it is useless.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The value of the identifier is that is long-lived.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With a good idenifier, users will still be able to find the same thing even when they query the same dataset in hundreds of years.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dumb vs intelligent identifiers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Identifiers can be dumb or intelligent.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Choosing a scheme for identifiers is a key step at the start of a project.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Once we are running our project, changing identifiers can only be accomplished at great expense. 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Dump identifiers are strings that have no meaning or structure “na$19h-ab9a19]”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dumb indentifiers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The advantages are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If they are long and complicated enough they may be found by web searches.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They are not at risk from lobbying for change.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The problem is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It is not easy to resolve the identifier into data about.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intelligent identifiers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Most identifiers have some form of intelligence. 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That intelligence says something about the identifier to a person who looks at it.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The </a:t>
            </a:r>
            <a:r>
              <a:rPr lang="en-GB" dirty="0" smtClean="0"/>
              <a:t>intelligence </a:t>
            </a:r>
            <a:r>
              <a:rPr lang="en-GB" dirty="0"/>
              <a:t>may also help a computer program to make </a:t>
            </a:r>
            <a:r>
              <a:rPr lang="en-GB" dirty="0" smtClean="0"/>
              <a:t>decisions.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ISBN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209642"/>
            <a:ext cx="8228554" cy="5322426"/>
          </a:xfrm>
          <a:ln/>
        </p:spPr>
        <p:txBody>
          <a:bodyPr>
            <a:normAutofit fontScale="92500"/>
          </a:bodyPr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An ISBN is assigned to each edition of a book.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After 2007, it has 13 numbers, the first 3 are 978 or 978. Before 2007, it had only the remaining 10. 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Digits 1 to 5 are the group identifier for country or country group.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Then follows a publisher identifier. 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Then follows an item number by the publisher.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The parts are often split by hyphens but the hyphen is not part of the actual number.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Uniform Resource Locators URL</a:t>
            </a:r>
            <a:endParaRPr lang="en-GB" dirty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We all know URLs. 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Speaking in simplified terms, a URL typically has three components.</a:t>
            </a:r>
          </a:p>
          <a:p>
            <a:pPr marL="83185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a mechanism</a:t>
            </a:r>
          </a:p>
          <a:p>
            <a:pPr marL="83185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a host</a:t>
            </a:r>
          </a:p>
          <a:p>
            <a:pPr marL="83185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a local part, local to the host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URL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URL mechanism essentially says what to do with the thing when you actually find it. </a:t>
            </a:r>
          </a:p>
          <a:p>
            <a:r>
              <a:rPr lang="en-US" dirty="0" smtClean="0"/>
              <a:t>Typical URL mechanisms include</a:t>
            </a:r>
          </a:p>
          <a:p>
            <a:pPr lvl="1"/>
            <a:r>
              <a:rPr lang="en-US" dirty="0" smtClean="0"/>
              <a:t>http</a:t>
            </a:r>
          </a:p>
          <a:p>
            <a:pPr lvl="1"/>
            <a:r>
              <a:rPr lang="en-US" dirty="0" smtClean="0"/>
              <a:t>ftp</a:t>
            </a:r>
          </a:p>
          <a:p>
            <a:pPr lvl="1"/>
            <a:r>
              <a:rPr lang="en-US" dirty="0" smtClean="0"/>
              <a:t>telnet</a:t>
            </a:r>
          </a:p>
          <a:p>
            <a:pPr lvl="1"/>
            <a:r>
              <a:rPr lang="en-US" dirty="0" smtClean="0"/>
              <a:t>mailto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host is the domain name of a machine.</a:t>
            </a:r>
          </a:p>
          <a:p>
            <a:r>
              <a:rPr lang="en-US" dirty="0" smtClean="0"/>
              <a:t>Domain names are a hierarchical scheme of names that can be resolved into IP addresses.</a:t>
            </a:r>
          </a:p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openlib.org</a:t>
            </a:r>
          </a:p>
          <a:p>
            <a:pPr lvl="1"/>
            <a:r>
              <a:rPr lang="en-US" dirty="0" smtClean="0"/>
              <a:t>fafner.openlib.org</a:t>
            </a:r>
          </a:p>
          <a:p>
            <a:pPr lvl="1"/>
            <a:r>
              <a:rPr lang="en-US" dirty="0" smtClean="0"/>
              <a:t>www.fafner.openlib.org</a:t>
            </a:r>
          </a:p>
          <a:p>
            <a:r>
              <a:rPr lang="en-US" dirty="0" smtClean="0"/>
              <a:t>I lease openlib.org.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identifiers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When you are maintaining your information on your own, you don't exchange it, you don't need to worry about identifiers.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Identifiers </a:t>
            </a:r>
            <a:r>
              <a:rPr lang="en-GB" dirty="0"/>
              <a:t>come into play when you try to communicated to another party that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you are talking about the some thing as before </a:t>
            </a:r>
            <a:r>
              <a:rPr lang="en-GB" i="1" dirty="0"/>
              <a:t>or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the other party and you mean the same thing.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part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the resolution reaches the host it needs to know what to send out.</a:t>
            </a:r>
          </a:p>
          <a:p>
            <a:r>
              <a:rPr lang="en-US" dirty="0" smtClean="0"/>
              <a:t>This is some sort of local identifier that the host knows about.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world wide web consortium, in its quest to make the web a more universal information medium, generalized URLs to URIs.</a:t>
            </a:r>
          </a:p>
          <a:p>
            <a:r>
              <a:rPr lang="en-US" dirty="0" smtClean="0"/>
              <a:t>URI are Uniform Resource Identifiers. </a:t>
            </a:r>
          </a:p>
          <a:p>
            <a:r>
              <a:rPr lang="en-US" dirty="0" smtClean="0"/>
              <a:t>The don't only allow for locating resources but  also for naming them. </a:t>
            </a:r>
          </a:p>
          <a:p>
            <a:r>
              <a:rPr lang="en-US" dirty="0" smtClean="0"/>
              <a:t>The structure is similar, but there is a wide variety of mechanisms, called schemes.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scheme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info: URI scheme was created by representatives of the library community and the publishing industry as a light-weight way to make existing identifiers available as URIs.</a:t>
            </a:r>
          </a:p>
          <a:p>
            <a:r>
              <a:rPr lang="en-US" dirty="0" smtClean="0"/>
              <a:t>http://info-uri.info</a:t>
            </a:r>
            <a:r>
              <a:rPr lang="en-US" dirty="0" smtClean="0"/>
              <a:t>/ has the list of these schemes.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http://openlib.org/home/krichel/</a:t>
            </a:r>
          </a:p>
          <a:p>
            <a:pPr lvl="1"/>
            <a:r>
              <a:rPr lang="en-US" dirty="0" smtClean="0"/>
              <a:t>mechanism: http</a:t>
            </a:r>
          </a:p>
          <a:p>
            <a:pPr lvl="1"/>
            <a:r>
              <a:rPr lang="en-US" dirty="0" smtClean="0"/>
              <a:t>host: openlib.org</a:t>
            </a:r>
          </a:p>
          <a:p>
            <a:pPr lvl="1"/>
            <a:r>
              <a:rPr lang="en-US" dirty="0" smtClean="0"/>
              <a:t>local part: /home/</a:t>
            </a:r>
            <a:r>
              <a:rPr lang="en-US" dirty="0" err="1" smtClean="0"/>
              <a:t>krichel</a:t>
            </a:r>
            <a:r>
              <a:rPr lang="en-US" dirty="0" smtClean="0"/>
              <a:t>/</a:t>
            </a:r>
          </a:p>
          <a:p>
            <a:r>
              <a:rPr lang="en-US" dirty="0" smtClean="0"/>
              <a:t>mailto:krichel@openlib.org</a:t>
            </a:r>
          </a:p>
          <a:p>
            <a:pPr lvl="1"/>
            <a:r>
              <a:rPr lang="en-US" dirty="0" smtClean="0"/>
              <a:t>mechanism: mailto</a:t>
            </a:r>
          </a:p>
          <a:p>
            <a:pPr lvl="1"/>
            <a:r>
              <a:rPr lang="en-US" dirty="0" smtClean="0"/>
              <a:t>host: openlib.org</a:t>
            </a:r>
          </a:p>
          <a:p>
            <a:pPr lvl="1"/>
            <a:r>
              <a:rPr lang="en-US" dirty="0" smtClean="0"/>
              <a:t>local part: </a:t>
            </a:r>
            <a:r>
              <a:rPr lang="en-US" dirty="0" err="1" smtClean="0"/>
              <a:t>krichel</a:t>
            </a:r>
            <a:endParaRPr lang="en-US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 contributor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URI http</a:t>
            </a:r>
            <a:r>
              <a:rPr lang="en-US" dirty="0" smtClean="0"/>
              <a:t>://</a:t>
            </a:r>
            <a:r>
              <a:rPr lang="en-US" dirty="0" smtClean="0"/>
              <a:t>purl.org/dc/elements/1.1/contributor</a:t>
            </a:r>
          </a:p>
          <a:p>
            <a:r>
              <a:rPr lang="en-US" dirty="0" smtClean="0"/>
              <a:t>Definition</a:t>
            </a:r>
            <a:r>
              <a:rPr lang="en-US" dirty="0" smtClean="0"/>
              <a:t>: An entity responsible for making contributions to the resource. </a:t>
            </a:r>
            <a:endParaRPr lang="en-US" dirty="0" smtClean="0"/>
          </a:p>
          <a:p>
            <a:r>
              <a:rPr lang="en-US" dirty="0" smtClean="0"/>
              <a:t>Comment</a:t>
            </a:r>
            <a:r>
              <a:rPr lang="en-US" dirty="0" smtClean="0"/>
              <a:t>: Examples of a Contributor include a person, an organization, or a service. Typically, the name of a Contributor should be used to indicate the entity.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Dublin Core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Dublin Core was initially created at a invitational meeting at OCLC in Dublin, OH. </a:t>
            </a:r>
          </a:p>
          <a:p>
            <a:r>
              <a:rPr lang="en-US" dirty="0" smtClean="0"/>
              <a:t>The aim was to create a metadata format that non-trained specialists could use the annotate resources on the Web.</a:t>
            </a:r>
          </a:p>
          <a:p>
            <a:r>
              <a:rPr lang="en-US" dirty="0" smtClean="0"/>
              <a:t>Nowadays, it serves as a basic common denominator metadata in a wide variety of applications.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URI  </a:t>
            </a:r>
            <a:r>
              <a:rPr lang="en-US" dirty="0" smtClean="0"/>
              <a:t>http://purl.org/dc/elements/1.1/coverage </a:t>
            </a:r>
            <a:r>
              <a:rPr lang="en-US" dirty="0" smtClean="0"/>
              <a:t> </a:t>
            </a:r>
          </a:p>
          <a:p>
            <a:r>
              <a:rPr lang="en-US" dirty="0" smtClean="0"/>
              <a:t>Definition</a:t>
            </a:r>
            <a:r>
              <a:rPr lang="en-US" dirty="0" smtClean="0"/>
              <a:t>: The spatial or temporal topic of the resource, the spatial applicability of the resource, or the jurisdiction under which the resource is relevant. </a:t>
            </a:r>
            <a:endParaRPr lang="en-US" dirty="0" smtClean="0"/>
          </a:p>
          <a:p>
            <a:r>
              <a:rPr lang="en-US" dirty="0" smtClean="0"/>
              <a:t>Comment</a:t>
            </a:r>
            <a:r>
              <a:rPr lang="en-US" dirty="0" smtClean="0"/>
              <a:t>: Spatial topic and spatial applicability may be a named place or a location specified by its geographic coordinates. Temporal topic may be a named period, date, or date range. 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 creator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URI http</a:t>
            </a:r>
            <a:r>
              <a:rPr lang="en-US" dirty="0" smtClean="0"/>
              <a:t>://</a:t>
            </a:r>
            <a:r>
              <a:rPr lang="en-US" dirty="0" smtClean="0"/>
              <a:t>purl.org/dc/elements/1.1/creator</a:t>
            </a:r>
          </a:p>
          <a:p>
            <a:r>
              <a:rPr lang="en-US" dirty="0" smtClean="0"/>
              <a:t>Definition</a:t>
            </a:r>
            <a:r>
              <a:rPr lang="en-US" dirty="0" smtClean="0"/>
              <a:t>: An entity primarily responsible for making the resource. </a:t>
            </a:r>
            <a:endParaRPr lang="en-US" dirty="0" smtClean="0"/>
          </a:p>
          <a:p>
            <a:r>
              <a:rPr lang="en-US" dirty="0" smtClean="0"/>
              <a:t>Comment</a:t>
            </a:r>
            <a:r>
              <a:rPr lang="en-US" dirty="0" smtClean="0"/>
              <a:t>: Examples of a Creator include a person, an organization, or a service. Typically, the name of a Creator should be used to indicate the entity.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URI: http</a:t>
            </a:r>
            <a:r>
              <a:rPr lang="en-US" dirty="0" smtClean="0"/>
              <a:t>://purl.org/dc/elements/1.1/date </a:t>
            </a:r>
            <a:r>
              <a:rPr lang="en-US" dirty="0" smtClean="0"/>
              <a:t> </a:t>
            </a:r>
          </a:p>
          <a:p>
            <a:r>
              <a:rPr lang="en-US" dirty="0" smtClean="0"/>
              <a:t>Definition</a:t>
            </a:r>
            <a:r>
              <a:rPr lang="en-US" dirty="0" smtClean="0"/>
              <a:t>: A point or period of time associated with an event in the lifecycle of the resource. </a:t>
            </a:r>
            <a:endParaRPr lang="en-US" dirty="0" smtClean="0"/>
          </a:p>
          <a:p>
            <a:r>
              <a:rPr lang="en-US" dirty="0" smtClean="0"/>
              <a:t>Comment</a:t>
            </a:r>
            <a:r>
              <a:rPr lang="en-US" dirty="0" smtClean="0"/>
              <a:t>: Date may be used to express temporal information at any level of granularity. Recommended best practice is to use an encoding </a:t>
            </a:r>
            <a:r>
              <a:rPr lang="en-US" dirty="0" smtClean="0"/>
              <a:t>scheme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smtClean="0"/>
              <a:t>purl.org/dc/elements/1.1/description</a:t>
            </a:r>
          </a:p>
          <a:p>
            <a:r>
              <a:rPr lang="en-US" dirty="0" smtClean="0"/>
              <a:t>Definition</a:t>
            </a:r>
            <a:r>
              <a:rPr lang="en-US" dirty="0" smtClean="0"/>
              <a:t>: An account of the resource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Comment</a:t>
            </a:r>
            <a:r>
              <a:rPr lang="en-US" dirty="0" smtClean="0"/>
              <a:t>: Description may include but is not limited to: </a:t>
            </a:r>
            <a:endParaRPr lang="en-US" dirty="0" smtClean="0"/>
          </a:p>
          <a:p>
            <a:pPr lvl="1"/>
            <a:r>
              <a:rPr lang="en-US" dirty="0" smtClean="0"/>
              <a:t>an abstract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/>
              <a:t>table of </a:t>
            </a:r>
            <a:r>
              <a:rPr lang="en-US" dirty="0" smtClean="0"/>
              <a:t>contents</a:t>
            </a:r>
            <a:endParaRPr lang="en-US" dirty="0" smtClean="0"/>
          </a:p>
          <a:p>
            <a:pPr lvl="1"/>
            <a:r>
              <a:rPr lang="en-US" dirty="0" smtClean="0"/>
              <a:t>a graphical </a:t>
            </a:r>
            <a:r>
              <a:rPr lang="en-US" dirty="0" smtClean="0"/>
              <a:t>representation, or 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smtClean="0"/>
              <a:t>free-text account of the resource.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keys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We have already seen keys in a database. 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A key is simply a column in a table that is unique in for each line in in the table.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A key is simply a field in a record that is unique for each record in a table.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http://purl.org/dc/elements/1.1/format </a:t>
            </a:r>
          </a:p>
          <a:p>
            <a:r>
              <a:rPr lang="en-US" dirty="0" smtClean="0"/>
              <a:t>Definition</a:t>
            </a:r>
            <a:r>
              <a:rPr lang="en-US" dirty="0" smtClean="0"/>
              <a:t>: The file format, physical medium, or dimensions of the resource. </a:t>
            </a:r>
            <a:endParaRPr lang="en-US" dirty="0" smtClean="0"/>
          </a:p>
          <a:p>
            <a:r>
              <a:rPr lang="en-US" dirty="0" smtClean="0"/>
              <a:t>Comment</a:t>
            </a:r>
            <a:r>
              <a:rPr lang="en-US" dirty="0" smtClean="0"/>
              <a:t>: Examples of dimensions include size and duration. Recommended best practice is to use a controlled </a:t>
            </a:r>
            <a:r>
              <a:rPr lang="en-US" dirty="0" smtClean="0"/>
              <a:t>vocabulary. </a:t>
            </a:r>
          </a:p>
          <a:p>
            <a:r>
              <a:rPr lang="en-US" dirty="0" smtClean="0"/>
              <a:t>The MIME types by the IANA are such a vocabulary for files. 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 identifier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r>
              <a:rPr lang="en-US" dirty="0" smtClean="0"/>
              <a:t>URI: http://</a:t>
            </a:r>
            <a:r>
              <a:rPr lang="en-US" dirty="0" smtClean="0"/>
              <a:t>purl.org/dc/elements/1.1/identifier</a:t>
            </a:r>
          </a:p>
          <a:p>
            <a:r>
              <a:rPr lang="en-US" dirty="0" smtClean="0"/>
              <a:t>Definition</a:t>
            </a:r>
            <a:r>
              <a:rPr lang="en-US" dirty="0" smtClean="0"/>
              <a:t>: An unambiguous reference to the resource within a given context. </a:t>
            </a:r>
            <a:endParaRPr lang="en-US" dirty="0" smtClean="0"/>
          </a:p>
          <a:p>
            <a:r>
              <a:rPr lang="en-US" dirty="0" smtClean="0"/>
              <a:t>Comment</a:t>
            </a:r>
            <a:r>
              <a:rPr lang="en-US" dirty="0" smtClean="0"/>
              <a:t>: Recommended best practice is to identify the resource by means of a string conforming to a formal identification system.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URI: http://purl.org/dc/elements/1.1/language </a:t>
            </a:r>
            <a:endParaRPr lang="en-US" dirty="0" smtClean="0"/>
          </a:p>
          <a:p>
            <a:r>
              <a:rPr lang="en-US" dirty="0" smtClean="0"/>
              <a:t>Definition</a:t>
            </a:r>
            <a:r>
              <a:rPr lang="en-US" dirty="0" smtClean="0"/>
              <a:t>: A language of the resource. </a:t>
            </a:r>
            <a:endParaRPr lang="en-US" dirty="0" smtClean="0"/>
          </a:p>
          <a:p>
            <a:r>
              <a:rPr lang="en-US" dirty="0" smtClean="0"/>
              <a:t>Comment</a:t>
            </a:r>
            <a:r>
              <a:rPr lang="en-US" dirty="0" smtClean="0"/>
              <a:t>: Recommended best practice is to use a controlled vocabulary such as RFC 4646 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 </a:t>
            </a:r>
            <a:r>
              <a:rPr lang="en-US" dirty="0" smtClean="0"/>
              <a:t>p</a:t>
            </a:r>
            <a:r>
              <a:rPr lang="en-US" dirty="0" smtClean="0"/>
              <a:t>ublisher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525963"/>
          </a:xfrm>
        </p:spPr>
        <p:txBody>
          <a:bodyPr/>
          <a:lstStyle/>
          <a:p>
            <a:r>
              <a:rPr lang="en-US" dirty="0" smtClean="0"/>
              <a:t>URI: http</a:t>
            </a:r>
            <a:r>
              <a:rPr lang="en-US" dirty="0" smtClean="0"/>
              <a:t>://purl.org/dc/elements/1.1/publisher </a:t>
            </a:r>
            <a:endParaRPr lang="en-US" dirty="0" smtClean="0"/>
          </a:p>
          <a:p>
            <a:r>
              <a:rPr lang="en-US" dirty="0" smtClean="0"/>
              <a:t>Definition</a:t>
            </a:r>
            <a:r>
              <a:rPr lang="en-US" dirty="0" smtClean="0"/>
              <a:t>: An entity responsible for making the resource available. </a:t>
            </a:r>
            <a:endParaRPr lang="en-US" dirty="0" smtClean="0"/>
          </a:p>
          <a:p>
            <a:r>
              <a:rPr lang="en-US" dirty="0" smtClean="0"/>
              <a:t>Comment</a:t>
            </a:r>
            <a:r>
              <a:rPr lang="en-US" dirty="0" smtClean="0"/>
              <a:t>: Examples of a Publisher include a person, an organization, or a service. Typically, the name of a Publisher should be used to indicate the entity.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 relation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URI: http://purl.org/dc/elements/1.1/relation </a:t>
            </a:r>
            <a:endParaRPr lang="en-US" dirty="0" smtClean="0"/>
          </a:p>
          <a:p>
            <a:r>
              <a:rPr lang="en-US" dirty="0" smtClean="0"/>
              <a:t>Definition</a:t>
            </a:r>
            <a:r>
              <a:rPr lang="en-US" dirty="0" smtClean="0"/>
              <a:t>: A related resource. </a:t>
            </a:r>
            <a:endParaRPr lang="en-US" dirty="0" smtClean="0"/>
          </a:p>
          <a:p>
            <a:r>
              <a:rPr lang="en-US" dirty="0" smtClean="0"/>
              <a:t>Comment</a:t>
            </a:r>
            <a:r>
              <a:rPr lang="en-US" dirty="0" smtClean="0"/>
              <a:t>: Recommended best practice is to identify the related resource by means of a string conforming to a formal identification system.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 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URI: http://purl.org/dc/elements/1.1/source </a:t>
            </a:r>
            <a:endParaRPr lang="en-US" dirty="0" smtClean="0"/>
          </a:p>
          <a:p>
            <a:r>
              <a:rPr lang="en-US" dirty="0" smtClean="0"/>
              <a:t>Definition</a:t>
            </a:r>
            <a:r>
              <a:rPr lang="en-US" dirty="0" smtClean="0"/>
              <a:t>: A related resource from which the described resource is derived. </a:t>
            </a:r>
            <a:endParaRPr lang="en-US" dirty="0" smtClean="0"/>
          </a:p>
          <a:p>
            <a:r>
              <a:rPr lang="en-US" dirty="0" smtClean="0"/>
              <a:t>Comment</a:t>
            </a:r>
            <a:r>
              <a:rPr lang="en-US" dirty="0" smtClean="0"/>
              <a:t>: The described resource may be derived from the related resource in whole or in part. Recommended best practice is to identify the related resource by means of a string conforming to a formal identification system</a:t>
            </a:r>
            <a:r>
              <a:rPr lang="en-US" dirty="0" smtClean="0"/>
              <a:t>.</a:t>
            </a:r>
          </a:p>
          <a:p>
            <a:r>
              <a:rPr lang="en-US" dirty="0" smtClean="0"/>
              <a:t>Apparently only kept for historical purposes.</a:t>
            </a:r>
            <a:endParaRPr lang="en-US" dirty="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 subject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URI: http://purl.org/dc/elements/1.1/subject </a:t>
            </a:r>
            <a:r>
              <a:rPr lang="en-US" dirty="0" smtClean="0"/>
              <a:t>Definition</a:t>
            </a:r>
            <a:r>
              <a:rPr lang="en-US" dirty="0" smtClean="0"/>
              <a:t>: The topic of the resource. Comment: Typically, the subject will be represented using keywords, key phrases, or classification codes. Recommended best practice is to use a controlled vocabulary. To describe the spatial or temporal topic of the resource, use the </a:t>
            </a:r>
            <a:r>
              <a:rPr lang="en-US" dirty="0" smtClean="0"/>
              <a:t>DC coverage </a:t>
            </a:r>
            <a:r>
              <a:rPr lang="en-US" dirty="0" smtClean="0"/>
              <a:t>element.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URI: http://purl.org/dc/elements/1.1/title </a:t>
            </a:r>
            <a:r>
              <a:rPr lang="en-US" dirty="0" smtClean="0"/>
              <a:t>Definition</a:t>
            </a:r>
            <a:r>
              <a:rPr lang="en-US" dirty="0" smtClean="0"/>
              <a:t>: A name given to the resource. Comment: Typically, a Title will be a name by which the resource is formally known.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URI: http://purl.org/dc/elements/1.1/type </a:t>
            </a:r>
          </a:p>
          <a:p>
            <a:r>
              <a:rPr lang="en-US" dirty="0" smtClean="0"/>
              <a:t>Definition</a:t>
            </a:r>
            <a:r>
              <a:rPr lang="en-US" dirty="0" smtClean="0"/>
              <a:t>: The nature or genre of the resource. </a:t>
            </a:r>
            <a:endParaRPr lang="en-US" dirty="0" smtClean="0"/>
          </a:p>
          <a:p>
            <a:r>
              <a:rPr lang="en-US" dirty="0" smtClean="0"/>
              <a:t>Comment</a:t>
            </a:r>
            <a:r>
              <a:rPr lang="en-US" dirty="0" smtClean="0"/>
              <a:t>: Recommended best practice is to use a controlled vocabulary such as the DCMI Type </a:t>
            </a:r>
            <a:r>
              <a:rPr lang="en-US" dirty="0" smtClean="0"/>
              <a:t>Vocabulary</a:t>
            </a:r>
          </a:p>
          <a:p>
            <a:r>
              <a:rPr lang="en-US" dirty="0" smtClean="0"/>
              <a:t>To </a:t>
            </a:r>
            <a:r>
              <a:rPr lang="en-US" dirty="0" smtClean="0"/>
              <a:t>describe the file format, physical medium, or dimensions of the resource, use the </a:t>
            </a:r>
            <a:r>
              <a:rPr lang="en-US" dirty="0" smtClean="0"/>
              <a:t>DC Format </a:t>
            </a:r>
            <a:r>
              <a:rPr lang="en-US" dirty="0" smtClean="0"/>
              <a:t>element.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 abstract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Basically, this is something like the FRBR for Dublin Core. </a:t>
            </a:r>
          </a:p>
          <a:p>
            <a:r>
              <a:rPr lang="en-US" dirty="0" smtClean="0"/>
              <a:t>It maybe quite useless in practice, but it makes for beautiful theory.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identifier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An identifier is something a bit different. 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When two records have the same identifier, they are about the same thing. 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Being about the same thing calls the philosophers into the room.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Things become pretty messy.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Discussion on identifiers is often very confused, even among experts.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resource is anything that can be given an identifier. </a:t>
            </a:r>
          </a:p>
          <a:p>
            <a:r>
              <a:rPr lang="en-US" dirty="0" smtClean="0"/>
              <a:t>Since a URI can be given to almost everything, this includes a vast array of "stuff".</a:t>
            </a:r>
          </a:p>
          <a:p>
            <a:r>
              <a:rPr lang="en-US" dirty="0" smtClean="0"/>
              <a:t>But the important thing is that the resource is actually identified by some identifier, rather than being named.</a:t>
            </a:r>
          </a:p>
          <a:p>
            <a:r>
              <a:rPr lang="en-US" dirty="0" smtClean="0"/>
              <a:t>It's essentially same thing as an entity in FRBR. 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property / value pair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description occurs when a bunch of attribute / value pairs are associated with a resource. </a:t>
            </a:r>
          </a:p>
          <a:p>
            <a:r>
              <a:rPr lang="en-US" dirty="0" smtClean="0"/>
              <a:t>This is like the attributes in FRBR, just that it counts them together with the values.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property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Property values can be of two forms.</a:t>
            </a:r>
          </a:p>
          <a:p>
            <a:r>
              <a:rPr lang="en-US" dirty="0" smtClean="0"/>
              <a:t>They can be literals, i.e. human understandable strings. </a:t>
            </a:r>
          </a:p>
          <a:p>
            <a:r>
              <a:rPr lang="en-US" dirty="0" smtClean="0"/>
              <a:t>Or they can be resources, which again can be described. When a resource is used as a value, we quote an identifier. 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Resource: http://openlib.org/home/krichel</a:t>
            </a:r>
          </a:p>
          <a:p>
            <a:pPr lvl="1"/>
            <a:r>
              <a:rPr lang="en-US" dirty="0" err="1" smtClean="0"/>
              <a:t>DC.Creator</a:t>
            </a:r>
            <a:r>
              <a:rPr lang="en-US" dirty="0" smtClean="0"/>
              <a:t>: Thomas </a:t>
            </a:r>
            <a:r>
              <a:rPr lang="en-US" dirty="0" err="1" smtClean="0"/>
              <a:t>Krichel</a:t>
            </a:r>
            <a:endParaRPr lang="en-US" dirty="0" smtClean="0"/>
          </a:p>
          <a:p>
            <a:pPr lvl="1"/>
            <a:r>
              <a:rPr lang="en-US" dirty="0" err="1" smtClean="0"/>
              <a:t>DC.Format</a:t>
            </a:r>
            <a:r>
              <a:rPr lang="en-US" dirty="0" smtClean="0"/>
              <a:t>: text/html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Note: properties themselves are identified by URIs.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similar: the resource description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resource description framework has been developed by the W3C is a way generically represent information, such that it can be processed via the Web.</a:t>
            </a:r>
          </a:p>
          <a:p>
            <a:r>
              <a:rPr lang="en-US" dirty="0" smtClean="0"/>
              <a:t>It again is a conceptual model. </a:t>
            </a:r>
          </a:p>
          <a:p>
            <a:r>
              <a:rPr lang="en-US" dirty="0" smtClean="0"/>
              <a:t>RDF can be expressed in a variety of syntaxes. </a:t>
            </a:r>
          </a:p>
          <a:p>
            <a:r>
              <a:rPr lang="en-US" dirty="0" smtClean="0"/>
              <a:t>The XML syntax of RDF is very ugly. 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general idea is that of a semantic web.</a:t>
            </a:r>
          </a:p>
          <a:p>
            <a:r>
              <a:rPr lang="en-US" dirty="0" smtClean="0"/>
              <a:t>Such a semantic web you could ask real questions such as what we will tomorrows weather here, or what athlete won the most gold medals in the Olympic games of 1936.</a:t>
            </a:r>
          </a:p>
          <a:p>
            <a:r>
              <a:rPr lang="en-US" dirty="0" smtClean="0"/>
              <a:t>Such a system is many years away. </a:t>
            </a:r>
          </a:p>
          <a:p>
            <a:r>
              <a:rPr lang="en-US" dirty="0" smtClean="0"/>
              <a:t>Computer scientists don't make much progress with this. 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key problem is identity. </a:t>
            </a:r>
          </a:p>
          <a:p>
            <a:r>
              <a:rPr lang="en-US" dirty="0" smtClean="0"/>
              <a:t>You and I may understand what a gold medal and what the Olympic games are. </a:t>
            </a:r>
          </a:p>
          <a:p>
            <a:r>
              <a:rPr lang="en-US" dirty="0" smtClean="0"/>
              <a:t>But teaching agreeing on what it precisely means appears to be a matter of great difficulty.</a:t>
            </a:r>
          </a:p>
          <a:p>
            <a:r>
              <a:rPr lang="en-US" dirty="0" smtClean="0"/>
              <a:t>Recently, some research, the </a:t>
            </a:r>
            <a:r>
              <a:rPr lang="en-US" dirty="0" err="1" smtClean="0"/>
              <a:t>dbpedia</a:t>
            </a:r>
            <a:r>
              <a:rPr lang="en-US" dirty="0" smtClean="0"/>
              <a:t>, used </a:t>
            </a:r>
            <a:r>
              <a:rPr lang="en-US" dirty="0" err="1" smtClean="0"/>
              <a:t>wikipedia</a:t>
            </a:r>
            <a:r>
              <a:rPr lang="en-US" dirty="0" smtClean="0"/>
              <a:t> headings as concept names.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example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Record 1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Name: Thomas Krichel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Homepage: http://wotan.liu.edu/home/krichel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Record 2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Name: Thomas Krichel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Homepage: http://openlib.org/home/krichel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Are they about the same person?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a person homepage finder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Imagine a home page finder.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Ask it what the homepage of Thomas Krichel is.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It may say that there are two Thomas Krichels with two different homepages.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If there is only one, the service is wrong. 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work to do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If we have two records that look like we describe the same person, we try to unite them.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In a practical scenario, we most of the time have a first Thomas Krichel.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When the other Thomas Krichel comes along, we check, make a decision if it is the same person, then update the homepage setting.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human labour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To find out if a person is the same as another person is something that no computer can do.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We need a person to verify this. 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Identity can only be controlled by a person.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Worst: two people may differ on what “same person” means.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identifier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The identifier is a special field that we keep constant over time as long as the record is about the some thing.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When we get our first record about Thomas Krichel, we have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Name: Thomas Krichel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Homepage: http://openlib.org/home/krichel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Identifier: tk1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2171</Words>
  <Application>Microsoft Office PowerPoint</Application>
  <PresentationFormat>On-screen Show (4:3)</PresentationFormat>
  <Paragraphs>240</Paragraphs>
  <Slides>46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lis512 lecture 6</vt:lpstr>
      <vt:lpstr>identifiers</vt:lpstr>
      <vt:lpstr>keys</vt:lpstr>
      <vt:lpstr>identifier</vt:lpstr>
      <vt:lpstr>example</vt:lpstr>
      <vt:lpstr>a person homepage finder</vt:lpstr>
      <vt:lpstr>work to do</vt:lpstr>
      <vt:lpstr>human labour</vt:lpstr>
      <vt:lpstr>identifier</vt:lpstr>
      <vt:lpstr>changes to the record</vt:lpstr>
      <vt:lpstr>problem</vt:lpstr>
      <vt:lpstr>value of the identifier</vt:lpstr>
      <vt:lpstr>dumb vs intelligent identifiers</vt:lpstr>
      <vt:lpstr>dumb indentifiers</vt:lpstr>
      <vt:lpstr>intelligent identifiers</vt:lpstr>
      <vt:lpstr>ISBN</vt:lpstr>
      <vt:lpstr>Uniform Resource Locators URL</vt:lpstr>
      <vt:lpstr>URL mechanism</vt:lpstr>
      <vt:lpstr>host</vt:lpstr>
      <vt:lpstr>local part</vt:lpstr>
      <vt:lpstr>URIs</vt:lpstr>
      <vt:lpstr>example scheme info</vt:lpstr>
      <vt:lpstr>URL examples</vt:lpstr>
      <vt:lpstr>DC contributor</vt:lpstr>
      <vt:lpstr>Dublin Core</vt:lpstr>
      <vt:lpstr>DC coverage</vt:lpstr>
      <vt:lpstr>DC creator</vt:lpstr>
      <vt:lpstr>DC date</vt:lpstr>
      <vt:lpstr>DC description</vt:lpstr>
      <vt:lpstr>DC format</vt:lpstr>
      <vt:lpstr>DC identifier</vt:lpstr>
      <vt:lpstr>DC language</vt:lpstr>
      <vt:lpstr>DC publisher</vt:lpstr>
      <vt:lpstr>DC relation</vt:lpstr>
      <vt:lpstr>DC source</vt:lpstr>
      <vt:lpstr>DC subject</vt:lpstr>
      <vt:lpstr>DC title</vt:lpstr>
      <vt:lpstr>DC type</vt:lpstr>
      <vt:lpstr>DC abstract model</vt:lpstr>
      <vt:lpstr>the resource</vt:lpstr>
      <vt:lpstr>property / value pair</vt:lpstr>
      <vt:lpstr>property values</vt:lpstr>
      <vt:lpstr>example</vt:lpstr>
      <vt:lpstr>similar: the resource description framework</vt:lpstr>
      <vt:lpstr>general idea</vt:lpstr>
      <vt:lpstr>key problem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lis512 lecture 4</dc:title>
  <dc:creator>student</dc:creator>
  <cp:lastModifiedBy>student</cp:lastModifiedBy>
  <cp:revision>94</cp:revision>
  <dcterms:created xsi:type="dcterms:W3CDTF">2010-02-24T17:28:54Z</dcterms:created>
  <dcterms:modified xsi:type="dcterms:W3CDTF">2010-03-10T20:28:16Z</dcterms:modified>
</cp:coreProperties>
</file>