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notesSlides/notesSlide68.xml" ContentType="application/vnd.openxmlformats-officedocument.presentationml.notesSlide+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Default Extension="wav" ContentType="audio/wav"/>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9"/>
  </p:notesMasterIdLst>
  <p:sldIdLst>
    <p:sldId id="312" r:id="rId2"/>
    <p:sldId id="313" r:id="rId3"/>
    <p:sldId id="380" r:id="rId4"/>
    <p:sldId id="381" r:id="rId5"/>
    <p:sldId id="382" r:id="rId6"/>
    <p:sldId id="391" r:id="rId7"/>
    <p:sldId id="383" r:id="rId8"/>
    <p:sldId id="385" r:id="rId9"/>
    <p:sldId id="386" r:id="rId10"/>
    <p:sldId id="857" r:id="rId11"/>
    <p:sldId id="389" r:id="rId12"/>
    <p:sldId id="396" r:id="rId13"/>
    <p:sldId id="400" r:id="rId14"/>
    <p:sldId id="401" r:id="rId15"/>
    <p:sldId id="402" r:id="rId16"/>
    <p:sldId id="403" r:id="rId17"/>
    <p:sldId id="404" r:id="rId18"/>
    <p:sldId id="405" r:id="rId19"/>
    <p:sldId id="406" r:id="rId20"/>
    <p:sldId id="407" r:id="rId21"/>
    <p:sldId id="408" r:id="rId22"/>
    <p:sldId id="409" r:id="rId23"/>
    <p:sldId id="410" r:id="rId24"/>
    <p:sldId id="411" r:id="rId25"/>
    <p:sldId id="412" r:id="rId26"/>
    <p:sldId id="416" r:id="rId27"/>
    <p:sldId id="417" r:id="rId28"/>
    <p:sldId id="418" r:id="rId29"/>
    <p:sldId id="419" r:id="rId30"/>
    <p:sldId id="420" r:id="rId31"/>
    <p:sldId id="421" r:id="rId32"/>
    <p:sldId id="422" r:id="rId33"/>
    <p:sldId id="423" r:id="rId34"/>
    <p:sldId id="424" r:id="rId35"/>
    <p:sldId id="425" r:id="rId36"/>
    <p:sldId id="426" r:id="rId37"/>
    <p:sldId id="427" r:id="rId38"/>
    <p:sldId id="429" r:id="rId39"/>
    <p:sldId id="430" r:id="rId40"/>
    <p:sldId id="431" r:id="rId41"/>
    <p:sldId id="432" r:id="rId42"/>
    <p:sldId id="433" r:id="rId43"/>
    <p:sldId id="434" r:id="rId44"/>
    <p:sldId id="435" r:id="rId45"/>
    <p:sldId id="436" r:id="rId46"/>
    <p:sldId id="428" r:id="rId47"/>
    <p:sldId id="437" r:id="rId48"/>
    <p:sldId id="438" r:id="rId49"/>
    <p:sldId id="439" r:id="rId50"/>
    <p:sldId id="440" r:id="rId51"/>
    <p:sldId id="441" r:id="rId52"/>
    <p:sldId id="442" r:id="rId53"/>
    <p:sldId id="443" r:id="rId54"/>
    <p:sldId id="444" r:id="rId55"/>
    <p:sldId id="445" r:id="rId56"/>
    <p:sldId id="446" r:id="rId57"/>
    <p:sldId id="447" r:id="rId58"/>
    <p:sldId id="448" r:id="rId59"/>
    <p:sldId id="449" r:id="rId60"/>
    <p:sldId id="450" r:id="rId61"/>
    <p:sldId id="451" r:id="rId62"/>
    <p:sldId id="452" r:id="rId63"/>
    <p:sldId id="453" r:id="rId64"/>
    <p:sldId id="858" r:id="rId65"/>
    <p:sldId id="456" r:id="rId66"/>
    <p:sldId id="457" r:id="rId67"/>
    <p:sldId id="458" r:id="rId68"/>
    <p:sldId id="459" r:id="rId69"/>
    <p:sldId id="460" r:id="rId70"/>
    <p:sldId id="461" r:id="rId71"/>
    <p:sldId id="462" r:id="rId72"/>
    <p:sldId id="467" r:id="rId73"/>
    <p:sldId id="469" r:id="rId74"/>
    <p:sldId id="470" r:id="rId75"/>
    <p:sldId id="473" r:id="rId76"/>
    <p:sldId id="480" r:id="rId77"/>
    <p:sldId id="371" r:id="rId7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65953" autoAdjust="0"/>
  </p:normalViewPr>
  <p:slideViewPr>
    <p:cSldViewPr>
      <p:cViewPr varScale="1">
        <p:scale>
          <a:sx n="43" d="100"/>
          <a:sy n="43" d="100"/>
        </p:scale>
        <p:origin x="-114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5934"/>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F77A0D-0143-41AB-B89B-0553AC7466A2}" type="datetimeFigureOut">
              <a:rPr lang="en-US" smtClean="0"/>
              <a:pPr/>
              <a:t>4/14/2010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7F2FA5-F4DB-47F7-B662-E27C6AFE98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1"/>
          <p:cNvSpPr>
            <a:spLocks noGrp="1" noRot="1" noChangeAspect="1" noChangeArrowheads="1" noTextEdit="1"/>
          </p:cNvSpPr>
          <p:nvPr>
            <p:ph type="sldImg"/>
          </p:nvPr>
        </p:nvSpPr>
        <p:spPr>
          <a:ln/>
        </p:spPr>
      </p:sp>
      <p:sp>
        <p:nvSpPr>
          <p:cNvPr id="64515" name="Rectangle 2"/>
          <p:cNvSpPr txBox="1">
            <a:spLocks noGrp="1" noChangeArrowheads="1"/>
          </p:cNvSpPr>
          <p:nvPr>
            <p:ph type="body" idx="1"/>
          </p:nvPr>
        </p:nvSpPr>
        <p:spPr>
          <a:noFill/>
          <a:ln/>
        </p:spPr>
        <p:txBody>
          <a:bodyPr wrap="none" anchor="ct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Grp="1" noRot="1" noChangeAspect="1" noChangeArrowheads="1" noTextEdit="1"/>
          </p:cNvSpPr>
          <p:nvPr>
            <p:ph type="sldImg"/>
          </p:nvPr>
        </p:nvSpPr>
        <p:spPr>
          <a:ln/>
        </p:spPr>
      </p:sp>
      <p:sp>
        <p:nvSpPr>
          <p:cNvPr id="95234" name="Rectangle 3"/>
          <p:cNvSpPr>
            <a:spLocks noGrp="1" noChangeArrowheads="1"/>
          </p:cNvSpPr>
          <p:nvPr>
            <p:ph type="body" idx="1"/>
          </p:nvPr>
        </p:nvSpPr>
        <p:spPr>
          <a:noFill/>
          <a:ln/>
        </p:spPr>
        <p:txBody>
          <a:bodyPr/>
          <a:lstStyle/>
          <a:p>
            <a:pPr eaLnBrk="1" hangingPunct="1"/>
            <a:r>
              <a:rPr lang="en-US" b="1" smtClean="0"/>
              <a:t>Intro</a:t>
            </a:r>
            <a:r>
              <a:rPr lang="en-US" smtClean="0"/>
              <a:t>: A question that is often raised: why bother with controlled vocabularies when keyword searching is so widely available and so powerful?</a:t>
            </a:r>
          </a:p>
          <a:p>
            <a:pPr eaLnBrk="1" hangingPunct="1"/>
            <a:r>
              <a:rPr lang="en-US" b="1" smtClean="0"/>
              <a:t>1</a:t>
            </a:r>
            <a:r>
              <a:rPr lang="en-US" b="1" baseline="30000" smtClean="0"/>
              <a:t>st</a:t>
            </a:r>
            <a:r>
              <a:rPr lang="en-US" b="1" smtClean="0"/>
              <a:t> bullet</a:t>
            </a:r>
            <a:r>
              <a:rPr lang="en-US" smtClean="0"/>
              <a:t>: </a:t>
            </a:r>
            <a:r>
              <a:rPr lang="en-US" i="1" smtClean="0"/>
              <a:t>[text from slide]  </a:t>
            </a:r>
            <a:r>
              <a:rPr lang="en-US" smtClean="0"/>
              <a:t>especially important in a language rich with synonyms</a:t>
            </a:r>
          </a:p>
          <a:p>
            <a:pPr eaLnBrk="1" hangingPunct="1"/>
            <a:r>
              <a:rPr lang="en-US" b="1" smtClean="0"/>
              <a:t>2</a:t>
            </a:r>
            <a:r>
              <a:rPr lang="en-US" b="1" baseline="30000" smtClean="0"/>
              <a:t>nd</a:t>
            </a:r>
            <a:r>
              <a:rPr lang="en-US" b="1" smtClean="0"/>
              <a:t> bullet</a:t>
            </a:r>
            <a:r>
              <a:rPr lang="en-US" smtClean="0"/>
              <a:t>: </a:t>
            </a:r>
            <a:r>
              <a:rPr lang="en-US" i="1" smtClean="0"/>
              <a:t>[text from slide]</a:t>
            </a:r>
            <a:r>
              <a:rPr lang="en-US" smtClean="0"/>
              <a:t>  Multiple entry points include synonyms, inversions of terms, other variant forms.</a:t>
            </a:r>
          </a:p>
          <a:p>
            <a:pPr eaLnBrk="1" hangingPunct="1"/>
            <a:r>
              <a:rPr lang="en-US" b="1" smtClean="0"/>
              <a:t>3</a:t>
            </a:r>
            <a:r>
              <a:rPr lang="en-US" b="1" baseline="30000" smtClean="0"/>
              <a:t>rd</a:t>
            </a:r>
            <a:r>
              <a:rPr lang="en-US" b="1" smtClean="0"/>
              <a:t> bullet</a:t>
            </a:r>
            <a:r>
              <a:rPr lang="en-US" smtClean="0"/>
              <a:t>: </a:t>
            </a:r>
            <a:r>
              <a:rPr lang="en-US" i="1" smtClean="0"/>
              <a:t>[text from slide]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p:cNvSpPr>
            <a:spLocks noGrp="1" noRot="1" noChangeAspect="1" noChangeArrowheads="1" noTextEdit="1"/>
          </p:cNvSpPr>
          <p:nvPr>
            <p:ph type="sldImg"/>
          </p:nvPr>
        </p:nvSpPr>
        <p:spPr>
          <a:ln/>
        </p:spPr>
      </p:sp>
      <p:sp>
        <p:nvSpPr>
          <p:cNvPr id="109570" name="Rectangle 3"/>
          <p:cNvSpPr>
            <a:spLocks noGrp="1" noChangeArrowheads="1"/>
          </p:cNvSpPr>
          <p:nvPr>
            <p:ph type="body" idx="1"/>
          </p:nvPr>
        </p:nvSpPr>
        <p:spPr>
          <a:xfrm>
            <a:off x="642937" y="4209144"/>
            <a:ext cx="5715000" cy="4248452"/>
          </a:xfrm>
          <a:noFill/>
          <a:ln/>
        </p:spPr>
        <p:txBody>
          <a:bodyPr/>
          <a:lstStyle/>
          <a:p>
            <a:r>
              <a:rPr lang="en-US" i="1" smtClean="0"/>
              <a:t>[text from entire slide]</a:t>
            </a:r>
          </a:p>
          <a:p>
            <a:endParaRPr lang="en-US" i="1" smtClean="0"/>
          </a:p>
          <a:p>
            <a:r>
              <a:rPr lang="en-US" b="1" i="1" smtClean="0"/>
              <a:t>**[ALERT ATTENDEES</a:t>
            </a:r>
            <a:r>
              <a:rPr lang="en-US" i="1" smtClean="0"/>
              <a:t> that Appendix A provides a chronology of key dates in the origin and development of LCSH with more detailed information.  The following slides highlight just a few of those dates.]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2"/>
          <p:cNvSpPr>
            <a:spLocks noGrp="1" noRot="1" noChangeAspect="1" noChangeArrowheads="1" noTextEdit="1"/>
          </p:cNvSpPr>
          <p:nvPr>
            <p:ph type="sldImg"/>
          </p:nvPr>
        </p:nvSpPr>
        <p:spPr>
          <a:ln/>
        </p:spPr>
      </p:sp>
      <p:sp>
        <p:nvSpPr>
          <p:cNvPr id="117762" name="Rectangle 3"/>
          <p:cNvSpPr>
            <a:spLocks noGrp="1" noChangeArrowheads="1"/>
          </p:cNvSpPr>
          <p:nvPr>
            <p:ph type="body" idx="1"/>
          </p:nvPr>
        </p:nvSpPr>
        <p:spPr>
          <a:xfrm>
            <a:off x="642937" y="4209144"/>
            <a:ext cx="5715000" cy="4248452"/>
          </a:xfrm>
          <a:noFill/>
          <a:ln/>
        </p:spPr>
        <p:txBody>
          <a:bodyPr/>
          <a:lstStyle/>
          <a:p>
            <a:r>
              <a:rPr lang="en-US" b="1" smtClean="0"/>
              <a:t>Intro</a:t>
            </a:r>
            <a:r>
              <a:rPr lang="en-US" smtClean="0"/>
              <a:t>: Subject headings are used to identify items on a specific topic and to collocate items on the same topic.  Basic principles help to achieve those two purposes.</a:t>
            </a:r>
          </a:p>
          <a:p>
            <a:r>
              <a:rPr lang="en-US" smtClean="0"/>
              <a:t>We’ll discuss each of these principles in the following slides.</a:t>
            </a:r>
          </a:p>
          <a:p>
            <a:r>
              <a:rPr lang="en-US" i="1" smtClean="0"/>
              <a:t>[text from slide]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Grp="1" noRot="1" noChangeAspect="1" noChangeArrowheads="1" noTextEdit="1"/>
          </p:cNvSpPr>
          <p:nvPr>
            <p:ph type="sldImg"/>
          </p:nvPr>
        </p:nvSpPr>
        <p:spPr>
          <a:ln/>
        </p:spPr>
      </p:sp>
      <p:sp>
        <p:nvSpPr>
          <p:cNvPr id="119810" name="Rectangle 3"/>
          <p:cNvSpPr>
            <a:spLocks noGrp="1" noChangeArrowheads="1"/>
          </p:cNvSpPr>
          <p:nvPr>
            <p:ph type="body" idx="1"/>
          </p:nvPr>
        </p:nvSpPr>
        <p:spPr>
          <a:xfrm>
            <a:off x="642937" y="4209144"/>
            <a:ext cx="5715000" cy="4248452"/>
          </a:xfrm>
          <a:noFill/>
          <a:ln/>
        </p:spPr>
        <p:txBody>
          <a:bodyPr/>
          <a:lstStyle/>
          <a:p>
            <a:r>
              <a:rPr lang="en-US" b="1" smtClean="0"/>
              <a:t>Intro: </a:t>
            </a:r>
            <a:r>
              <a:rPr lang="en-US" smtClean="0"/>
              <a:t>There are two aspects to the principle of literary warrant for subject headings: the need for their use and the terminology selected.</a:t>
            </a:r>
          </a:p>
          <a:p>
            <a:r>
              <a:rPr lang="en-US" b="1" smtClean="0"/>
              <a:t>1</a:t>
            </a:r>
            <a:r>
              <a:rPr lang="en-US" b="1" baseline="30000" smtClean="0"/>
              <a:t>st</a:t>
            </a:r>
            <a:r>
              <a:rPr lang="en-US" b="1" smtClean="0"/>
              <a:t> bullet</a:t>
            </a:r>
            <a:r>
              <a:rPr lang="en-US" smtClean="0"/>
              <a:t>: </a:t>
            </a:r>
            <a:r>
              <a:rPr lang="en-US" i="1" smtClean="0"/>
              <a:t>[text from slide]</a:t>
            </a:r>
            <a:r>
              <a:rPr lang="en-US" smtClean="0"/>
              <a:t>  </a:t>
            </a:r>
          </a:p>
          <a:p>
            <a:r>
              <a:rPr lang="en-US" smtClean="0"/>
              <a:t>LC subject headings were developed for the cataloging of LC’s own collections, so they reflect its acquisitions and collection development policies.  More recently, other libraries have contributed subject headings needed for the cataloging of their varied collections.</a:t>
            </a:r>
          </a:p>
          <a:p>
            <a:r>
              <a:rPr lang="en-US" b="1" smtClean="0"/>
              <a:t>2</a:t>
            </a:r>
            <a:r>
              <a:rPr lang="en-US" b="1" baseline="30000" smtClean="0"/>
              <a:t>nd</a:t>
            </a:r>
            <a:r>
              <a:rPr lang="en-US" b="1" smtClean="0"/>
              <a:t> bullet</a:t>
            </a:r>
            <a:r>
              <a:rPr lang="en-US" smtClean="0"/>
              <a:t>: </a:t>
            </a:r>
            <a:r>
              <a:rPr lang="en-US" i="1" smtClean="0"/>
              <a:t>[text from slide] </a:t>
            </a:r>
            <a:r>
              <a:rPr lang="en-US" smtClean="0"/>
              <a:t> </a:t>
            </a:r>
          </a:p>
          <a:p>
            <a:r>
              <a:rPr lang="en-US" smtClean="0"/>
              <a:t>The terminology also reflects the language, construction and style used in LCSH.</a:t>
            </a:r>
            <a:endParaRPr lang="en-US" i="1"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2"/>
          <p:cNvSpPr>
            <a:spLocks noGrp="1" noRot="1" noChangeAspect="1" noChangeArrowheads="1" noTextEdit="1"/>
          </p:cNvSpPr>
          <p:nvPr>
            <p:ph type="sldImg"/>
          </p:nvPr>
        </p:nvSpPr>
        <p:spPr>
          <a:ln/>
        </p:spPr>
      </p:sp>
      <p:sp>
        <p:nvSpPr>
          <p:cNvPr id="121858" name="Rectangle 3"/>
          <p:cNvSpPr>
            <a:spLocks noGrp="1" noChangeArrowheads="1"/>
          </p:cNvSpPr>
          <p:nvPr>
            <p:ph type="body" idx="1"/>
          </p:nvPr>
        </p:nvSpPr>
        <p:spPr>
          <a:xfrm>
            <a:off x="642937" y="4209144"/>
            <a:ext cx="5715000" cy="4248452"/>
          </a:xfrm>
          <a:noFill/>
          <a:ln/>
        </p:spPr>
        <p:txBody>
          <a:bodyPr/>
          <a:lstStyle/>
          <a:p>
            <a:r>
              <a:rPr lang="en-US" b="1" smtClean="0"/>
              <a:t>Intro</a:t>
            </a:r>
            <a:r>
              <a:rPr lang="en-US" smtClean="0"/>
              <a:t>: Next, the principle of uniform heading.</a:t>
            </a:r>
          </a:p>
          <a:p>
            <a:r>
              <a:rPr lang="en-US" i="1" smtClean="0"/>
              <a:t>[text from entire slide]</a:t>
            </a:r>
            <a:r>
              <a:rPr lang="en-US" smtClean="0"/>
              <a:t> </a:t>
            </a:r>
          </a:p>
          <a:p>
            <a:r>
              <a:rPr lang="en-US" smtClean="0"/>
              <a:t>Example: The terms “Watersheds” and “River basins” represent the same topic.  One is chosen as the heading (</a:t>
            </a:r>
            <a:r>
              <a:rPr lang="en-US" b="1" smtClean="0"/>
              <a:t>Watersheds</a:t>
            </a:r>
            <a:r>
              <a:rPr lang="en-US" smtClean="0"/>
              <a:t>).  If a patron searches under the term “River basins,” s/he will be guided to the preferred term, </a:t>
            </a:r>
            <a:r>
              <a:rPr lang="en-US" b="1" smtClean="0"/>
              <a:t>Watersheds</a:t>
            </a:r>
            <a:r>
              <a:rPr lang="en-US" smtClean="0"/>
              <a:t>.</a:t>
            </a:r>
          </a:p>
          <a:p>
            <a:r>
              <a:rPr lang="en-US" b="1" i="1" smtClean="0"/>
              <a:t>**[NOTE</a:t>
            </a:r>
            <a:r>
              <a:rPr lang="en-US" i="1" smtClean="0"/>
              <a:t>: there is an exception, which is discussed in a later session.  In a few instances, duplicate entry or reciprocal headings, which consist of the same words in different orders, are used to provide access to embedded terms by placing them in the entry position of an alphabetical listing, for example, </a:t>
            </a:r>
            <a:r>
              <a:rPr lang="en-US" b="1" i="1" smtClean="0"/>
              <a:t>United States—Foreign relations—France</a:t>
            </a:r>
            <a:r>
              <a:rPr lang="en-US" i="1" smtClean="0"/>
              <a:t> and </a:t>
            </a:r>
            <a:r>
              <a:rPr lang="en-US" b="1" i="1" smtClean="0"/>
              <a:t>France—Foreign relations—United States</a:t>
            </a:r>
            <a:r>
              <a:rPr lang="en-US" i="1" smtClean="0"/>
              <a: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Rectangle 2"/>
          <p:cNvSpPr>
            <a:spLocks noGrp="1" noRot="1" noChangeAspect="1" noChangeArrowheads="1" noTextEdit="1"/>
          </p:cNvSpPr>
          <p:nvPr>
            <p:ph type="sldImg"/>
          </p:nvPr>
        </p:nvSpPr>
        <p:spPr>
          <a:ln/>
        </p:spPr>
      </p:sp>
      <p:sp>
        <p:nvSpPr>
          <p:cNvPr id="123906" name="Rectangle 3"/>
          <p:cNvSpPr>
            <a:spLocks noGrp="1" noChangeArrowheads="1"/>
          </p:cNvSpPr>
          <p:nvPr>
            <p:ph type="body" idx="1"/>
          </p:nvPr>
        </p:nvSpPr>
        <p:spPr>
          <a:xfrm>
            <a:off x="642937" y="4209144"/>
            <a:ext cx="5715000" cy="4248452"/>
          </a:xfrm>
          <a:noFill/>
          <a:ln/>
        </p:spPr>
        <p:txBody>
          <a:bodyPr/>
          <a:lstStyle/>
          <a:p>
            <a:r>
              <a:rPr lang="en-US" b="1" smtClean="0"/>
              <a:t>Intro:</a:t>
            </a:r>
            <a:r>
              <a:rPr lang="en-US" smtClean="0"/>
              <a:t> Given that only one heading may be used to represent a topic, how is that term chosen?  </a:t>
            </a:r>
          </a:p>
          <a:p>
            <a:r>
              <a:rPr lang="en-US" b="1" smtClean="0"/>
              <a:t>1</a:t>
            </a:r>
            <a:r>
              <a:rPr lang="en-US" b="1" baseline="30000" smtClean="0"/>
              <a:t>st</a:t>
            </a:r>
            <a:r>
              <a:rPr lang="en-US" b="1" smtClean="0"/>
              <a:t> bullet</a:t>
            </a:r>
            <a:r>
              <a:rPr lang="en-US" smtClean="0"/>
              <a:t>: The audience of users that a subject heading system serves determines its choice of terms.  LCSH is a general subject heading system intended to serve the general public as well as specialists in various disciplines. </a:t>
            </a:r>
          </a:p>
          <a:p>
            <a:r>
              <a:rPr lang="en-US" i="1" smtClean="0"/>
              <a:t>[text from slide]</a:t>
            </a:r>
          </a:p>
          <a:p>
            <a:r>
              <a:rPr lang="en-US" b="1" smtClean="0"/>
              <a:t>2</a:t>
            </a:r>
            <a:r>
              <a:rPr lang="en-US" b="1" baseline="30000" smtClean="0"/>
              <a:t>nd</a:t>
            </a:r>
            <a:r>
              <a:rPr lang="en-US" b="1" smtClean="0"/>
              <a:t> bullet</a:t>
            </a:r>
            <a:r>
              <a:rPr lang="en-US" smtClean="0"/>
              <a:t>: Like any system based on language, LCSH reflects the cultural context of its users, but it should not display biases or prejudices. </a:t>
            </a:r>
            <a:r>
              <a:rPr lang="en-US" i="1" smtClean="0"/>
              <a:t>[text from slide]</a:t>
            </a:r>
          </a:p>
          <a:p>
            <a:r>
              <a:rPr lang="en-US" smtClean="0"/>
              <a:t> In situations in which longstanding headings reflect cultural biases of the past, or where common usage changes significantly, headings are being revised based on perceived need and available resources.   One example of such change is the former heading </a:t>
            </a:r>
            <a:r>
              <a:rPr lang="en-US" b="1" smtClean="0"/>
              <a:t>Negroes</a:t>
            </a:r>
            <a:r>
              <a:rPr lang="en-US" smtClean="0"/>
              <a:t>, which was changed to </a:t>
            </a:r>
            <a:r>
              <a:rPr lang="en-US" b="1" smtClean="0"/>
              <a:t>Afro-Americans</a:t>
            </a:r>
            <a:r>
              <a:rPr lang="en-US" smtClean="0"/>
              <a:t>, and was changed again in 2001 to </a:t>
            </a:r>
            <a:r>
              <a:rPr lang="en-US" b="1" smtClean="0"/>
              <a:t>African Americans</a:t>
            </a:r>
            <a:r>
              <a:rPr lang="en-US" smtClean="0"/>
              <a:t>.</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2"/>
          <p:cNvSpPr>
            <a:spLocks noGrp="1" noRot="1" noChangeAspect="1" noChangeArrowheads="1" noTextEdit="1"/>
          </p:cNvSpPr>
          <p:nvPr>
            <p:ph type="sldImg"/>
          </p:nvPr>
        </p:nvSpPr>
        <p:spPr>
          <a:ln/>
        </p:spPr>
      </p:sp>
      <p:sp>
        <p:nvSpPr>
          <p:cNvPr id="125954" name="Rectangle 3"/>
          <p:cNvSpPr>
            <a:spLocks noGrp="1" noChangeArrowheads="1"/>
          </p:cNvSpPr>
          <p:nvPr>
            <p:ph type="body" idx="1"/>
          </p:nvPr>
        </p:nvSpPr>
        <p:spPr>
          <a:xfrm>
            <a:off x="642937" y="4209144"/>
            <a:ext cx="5715000" cy="4248452"/>
          </a:xfrm>
          <a:noFill/>
          <a:ln/>
        </p:spPr>
        <p:txBody>
          <a:bodyPr/>
          <a:lstStyle/>
          <a:p>
            <a:r>
              <a:rPr lang="en-US" b="1" smtClean="0"/>
              <a:t>Intro: </a:t>
            </a:r>
            <a:r>
              <a:rPr lang="en-US" smtClean="0"/>
              <a:t>The principle of unique heading is a corollary to that of uniform heading.</a:t>
            </a:r>
            <a:endParaRPr lang="en-US" b="1" smtClean="0"/>
          </a:p>
          <a:p>
            <a:r>
              <a:rPr lang="en-US" b="1" smtClean="0"/>
              <a:t>1</a:t>
            </a:r>
            <a:r>
              <a:rPr lang="en-US" b="1" baseline="30000" smtClean="0"/>
              <a:t>st</a:t>
            </a:r>
            <a:r>
              <a:rPr lang="en-US" b="1" smtClean="0"/>
              <a:t> bullet</a:t>
            </a:r>
            <a:r>
              <a:rPr lang="en-US" smtClean="0"/>
              <a:t>: </a:t>
            </a:r>
            <a:r>
              <a:rPr lang="en-US" i="1" smtClean="0"/>
              <a:t>[text from slide]</a:t>
            </a:r>
          </a:p>
          <a:p>
            <a:r>
              <a:rPr lang="en-US" b="1" smtClean="0"/>
              <a:t>2</a:t>
            </a:r>
            <a:r>
              <a:rPr lang="en-US" b="1" baseline="30000" smtClean="0"/>
              <a:t>nd</a:t>
            </a:r>
            <a:r>
              <a:rPr lang="en-US" b="1" smtClean="0"/>
              <a:t> bullet</a:t>
            </a:r>
            <a:r>
              <a:rPr lang="en-US" smtClean="0"/>
              <a:t>: </a:t>
            </a:r>
            <a:r>
              <a:rPr lang="en-US" i="1" smtClean="0"/>
              <a:t>[text from slide]</a:t>
            </a:r>
            <a:r>
              <a:rPr lang="en-US" smtClean="0"/>
              <a:t>  </a:t>
            </a:r>
          </a:p>
          <a:p>
            <a:r>
              <a:rPr lang="en-US" smtClean="0"/>
              <a:t>Modifiers are parenthetical or adjectival qualifiers that indicate the intended use of the term.  In some cases, only one of the terms is modified, as shown here with </a:t>
            </a:r>
            <a:r>
              <a:rPr lang="en-US" b="1" smtClean="0"/>
              <a:t>Stilts</a:t>
            </a:r>
            <a:r>
              <a:rPr lang="en-US" smtClean="0"/>
              <a:t> and </a:t>
            </a:r>
            <a:r>
              <a:rPr lang="en-US" b="1" smtClean="0"/>
              <a:t>Stilts (Birds</a:t>
            </a:r>
            <a:r>
              <a:rPr lang="en-US" smtClean="0"/>
              <a:t>) – the meaning of the unqualified term in this case is obvious. </a:t>
            </a:r>
          </a:p>
          <a:p>
            <a:r>
              <a:rPr lang="en-US" b="1" i="1" smtClean="0"/>
              <a:t>**[NOTE</a:t>
            </a:r>
            <a:r>
              <a:rPr lang="en-US" i="1" smtClean="0"/>
              <a:t>: SHM H 357 Parenthetical Qualifiers in Subject Headings specifies: Do not add a qualifier to a term used in its commonly accepted meaning even though it may have other meanings as well, although obscure.]</a:t>
            </a:r>
            <a:r>
              <a:rPr lang="en-US" smtClean="0"/>
              <a:t> </a:t>
            </a:r>
          </a:p>
          <a:p>
            <a:r>
              <a:rPr lang="en-US" b="1" smtClean="0"/>
              <a:t>3</a:t>
            </a:r>
            <a:r>
              <a:rPr lang="en-US" b="1" baseline="30000" smtClean="0"/>
              <a:t>rd</a:t>
            </a:r>
            <a:r>
              <a:rPr lang="en-US" b="1" smtClean="0"/>
              <a:t> bullet</a:t>
            </a:r>
            <a:r>
              <a:rPr lang="en-US" smtClean="0"/>
              <a:t>: </a:t>
            </a:r>
            <a:r>
              <a:rPr lang="en-US" i="1" smtClean="0"/>
              <a:t>SHM H 357 1(c)</a:t>
            </a:r>
            <a:r>
              <a:rPr lang="en-US" smtClean="0"/>
              <a:t>: “</a:t>
            </a:r>
            <a:r>
              <a:rPr lang="en-US" b="1" i="1" smtClean="0"/>
              <a:t>Phrase headings vs. qualifiers</a:t>
            </a:r>
            <a:r>
              <a:rPr lang="en-US" i="1" smtClean="0"/>
              <a:t>.</a:t>
            </a:r>
            <a:r>
              <a:rPr lang="en-US" smtClean="0"/>
              <a:t>  In many cases the </a:t>
            </a:r>
            <a:r>
              <a:rPr lang="en-US" b="1" smtClean="0"/>
              <a:t>parenthetical</a:t>
            </a:r>
            <a:r>
              <a:rPr lang="en-US" smtClean="0"/>
              <a:t> qualifier can be avoided by adding an adjectival qualifier to create a phrase heading instead. Prefer phrase headings of this type to </a:t>
            </a:r>
            <a:r>
              <a:rPr lang="en-US" b="1" smtClean="0"/>
              <a:t>parenthetical</a:t>
            </a:r>
            <a:r>
              <a:rPr lang="en-US" smtClean="0"/>
              <a:t> qualifiers”</a:t>
            </a:r>
          </a:p>
          <a:p>
            <a:r>
              <a:rPr lang="en-US" smtClean="0"/>
              <a:t>The heading Roads $x Shoulders preserves the preferred phrase heading, and in addition, allows for machine validation because of the separately subfield coded $x Shoulders.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Rectangle 2"/>
          <p:cNvSpPr>
            <a:spLocks noGrp="1" noRot="1" noChangeAspect="1" noChangeArrowheads="1" noTextEdit="1"/>
          </p:cNvSpPr>
          <p:nvPr>
            <p:ph type="sldImg"/>
          </p:nvPr>
        </p:nvSpPr>
        <p:spPr>
          <a:ln/>
        </p:spPr>
      </p:sp>
      <p:sp>
        <p:nvSpPr>
          <p:cNvPr id="128002" name="Rectangle 3"/>
          <p:cNvSpPr>
            <a:spLocks noGrp="1" noChangeArrowheads="1"/>
          </p:cNvSpPr>
          <p:nvPr>
            <p:ph type="body" idx="1"/>
          </p:nvPr>
        </p:nvSpPr>
        <p:spPr>
          <a:xfrm>
            <a:off x="642937" y="4209144"/>
            <a:ext cx="5715000" cy="4248452"/>
          </a:xfrm>
          <a:noFill/>
          <a:ln/>
        </p:spPr>
        <p:txBody>
          <a:bodyPr/>
          <a:lstStyle/>
          <a:p>
            <a:r>
              <a:rPr lang="en-US" b="1" smtClean="0"/>
              <a:t>Intro</a:t>
            </a:r>
            <a:r>
              <a:rPr lang="en-US" smtClean="0"/>
              <a:t>: here is one exception to the principle of unique heading in </a:t>
            </a:r>
            <a:r>
              <a:rPr lang="en-US" i="1" smtClean="0"/>
              <a:t>LCSH</a:t>
            </a:r>
            <a:r>
              <a:rPr lang="en-US" smtClean="0"/>
              <a:t>.</a:t>
            </a:r>
          </a:p>
          <a:p>
            <a:r>
              <a:rPr lang="en-US" smtClean="0"/>
              <a:t>There are some cases in which a deliberate decision is made to allow a heading to represent more than one concept.  For example, the heading </a:t>
            </a:r>
            <a:r>
              <a:rPr lang="en-US" b="1" smtClean="0"/>
              <a:t>Letter writing</a:t>
            </a:r>
            <a:r>
              <a:rPr lang="en-US" smtClean="0"/>
              <a:t> is used for works on the general process of letter writing (regardless of language) and also for works on letter writing in English.</a:t>
            </a:r>
          </a:p>
          <a:p>
            <a:r>
              <a:rPr lang="en-US" smtClean="0"/>
              <a:t>In such cases, a scope note is generally provided.</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2"/>
          <p:cNvSpPr>
            <a:spLocks noGrp="1" noRot="1" noChangeAspect="1" noChangeArrowheads="1" noTextEdit="1"/>
          </p:cNvSpPr>
          <p:nvPr>
            <p:ph type="sldImg"/>
          </p:nvPr>
        </p:nvSpPr>
        <p:spPr>
          <a:ln/>
        </p:spPr>
      </p:sp>
      <p:sp>
        <p:nvSpPr>
          <p:cNvPr id="130050" name="Rectangle 3"/>
          <p:cNvSpPr>
            <a:spLocks noGrp="1" noChangeArrowheads="1"/>
          </p:cNvSpPr>
          <p:nvPr>
            <p:ph type="body" idx="1"/>
          </p:nvPr>
        </p:nvSpPr>
        <p:spPr>
          <a:xfrm>
            <a:off x="642937" y="4209144"/>
            <a:ext cx="5715000" cy="4248452"/>
          </a:xfrm>
          <a:noFill/>
          <a:ln/>
        </p:spPr>
        <p:txBody>
          <a:bodyPr/>
          <a:lstStyle/>
          <a:p>
            <a:r>
              <a:rPr lang="en-US" b="1" smtClean="0"/>
              <a:t>1</a:t>
            </a:r>
            <a:r>
              <a:rPr lang="en-US" b="1" baseline="30000" smtClean="0"/>
              <a:t>st</a:t>
            </a:r>
            <a:r>
              <a:rPr lang="en-US" b="1" smtClean="0"/>
              <a:t> &amp; 2</a:t>
            </a:r>
            <a:r>
              <a:rPr lang="en-US" b="1" baseline="30000" smtClean="0"/>
              <a:t>nd</a:t>
            </a:r>
            <a:r>
              <a:rPr lang="en-US" b="1" smtClean="0"/>
              <a:t> bullets</a:t>
            </a:r>
            <a:r>
              <a:rPr lang="en-US" i="1" smtClean="0"/>
              <a:t>: [text from slide]</a:t>
            </a:r>
          </a:p>
          <a:p>
            <a:endParaRPr lang="en-US" b="1"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Rectangle 2"/>
          <p:cNvSpPr>
            <a:spLocks noGrp="1" noRot="1" noChangeAspect="1" noChangeArrowheads="1" noTextEdit="1"/>
          </p:cNvSpPr>
          <p:nvPr>
            <p:ph type="sldImg"/>
          </p:nvPr>
        </p:nvSpPr>
        <p:spPr>
          <a:ln/>
        </p:spPr>
      </p:sp>
      <p:sp>
        <p:nvSpPr>
          <p:cNvPr id="132098" name="Rectangle 3"/>
          <p:cNvSpPr>
            <a:spLocks noGrp="1" noChangeArrowheads="1"/>
          </p:cNvSpPr>
          <p:nvPr>
            <p:ph type="body" idx="1"/>
          </p:nvPr>
        </p:nvSpPr>
        <p:spPr>
          <a:xfrm>
            <a:off x="642937" y="4209144"/>
            <a:ext cx="5715000" cy="4248452"/>
          </a:xfrm>
          <a:noFill/>
          <a:ln/>
        </p:spPr>
        <p:txBody>
          <a:bodyPr/>
          <a:lstStyle/>
          <a:p>
            <a:r>
              <a:rPr lang="en-US" b="1" smtClean="0"/>
              <a:t>Intro</a:t>
            </a:r>
            <a:r>
              <a:rPr lang="en-US" smtClean="0"/>
              <a:t>: Here are some examples of the principle of specificity.</a:t>
            </a:r>
          </a:p>
          <a:p>
            <a:r>
              <a:rPr lang="en-US" b="1" smtClean="0"/>
              <a:t>***ANIMATED SLIDE: CLICK TO BRING IN EACH LINE</a:t>
            </a:r>
          </a:p>
          <a:p>
            <a:r>
              <a:rPr lang="en-US" smtClean="0"/>
              <a:t>If you were cataloging a work on systems librarians, you would assign the heading </a:t>
            </a:r>
            <a:r>
              <a:rPr lang="en-US" b="1" smtClean="0"/>
              <a:t>Systems librarians</a:t>
            </a:r>
            <a:r>
              <a:rPr lang="en-US" smtClean="0"/>
              <a:t> rather than the broader heading </a:t>
            </a:r>
            <a:r>
              <a:rPr lang="en-US" b="1" smtClean="0"/>
              <a:t>Librarians.</a:t>
            </a:r>
            <a:r>
              <a:rPr lang="en-US" smtClean="0"/>
              <a:t>  </a:t>
            </a:r>
          </a:p>
          <a:p>
            <a:r>
              <a:rPr lang="en-US" smtClean="0"/>
              <a:t>For a work on low-carbohydrate diets, you would assign the heading </a:t>
            </a:r>
            <a:r>
              <a:rPr lang="en-US" b="1" smtClean="0"/>
              <a:t>Low-carbohydrate diet</a:t>
            </a:r>
            <a:r>
              <a:rPr lang="en-US" smtClean="0"/>
              <a:t> rather than broader terms such as </a:t>
            </a:r>
            <a:r>
              <a:rPr lang="en-US" b="1" smtClean="0"/>
              <a:t>Carbohydrates</a:t>
            </a:r>
            <a:r>
              <a:rPr lang="en-US" smtClean="0"/>
              <a:t>, </a:t>
            </a:r>
            <a:r>
              <a:rPr lang="en-US" b="1" smtClean="0"/>
              <a:t>Reducing diets</a:t>
            </a:r>
            <a:r>
              <a:rPr lang="en-US" smtClean="0"/>
              <a:t>, or </a:t>
            </a:r>
            <a:r>
              <a:rPr lang="en-US" b="1" smtClean="0"/>
              <a:t>Weight loss</a:t>
            </a:r>
            <a:r>
              <a:rPr lang="en-US" smtClean="0"/>
              <a:t>.</a:t>
            </a:r>
          </a:p>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Rectangle 1"/>
          <p:cNvSpPr>
            <a:spLocks noGrp="1" noRot="1" noChangeAspect="1" noChangeArrowheads="1" noTextEdit="1"/>
          </p:cNvSpPr>
          <p:nvPr>
            <p:ph type="sldImg"/>
          </p:nvPr>
        </p:nvSpPr>
        <p:spPr>
          <a:ln/>
        </p:spPr>
      </p:sp>
      <p:sp>
        <p:nvSpPr>
          <p:cNvPr id="65539" name="Rectangle 2"/>
          <p:cNvSpPr txBox="1">
            <a:spLocks noGrp="1" noChangeArrowheads="1"/>
          </p:cNvSpPr>
          <p:nvPr>
            <p:ph type="body" idx="1"/>
          </p:nvPr>
        </p:nvSpPr>
        <p:spPr>
          <a:noFill/>
          <a:ln/>
        </p:spPr>
        <p:txBody>
          <a:bodyPr wrap="none" anchor="ct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Rectangle 2"/>
          <p:cNvSpPr>
            <a:spLocks noGrp="1" noRot="1" noChangeAspect="1" noChangeArrowheads="1" noTextEdit="1"/>
          </p:cNvSpPr>
          <p:nvPr>
            <p:ph type="sldImg"/>
          </p:nvPr>
        </p:nvSpPr>
        <p:spPr>
          <a:ln/>
        </p:spPr>
      </p:sp>
      <p:sp>
        <p:nvSpPr>
          <p:cNvPr id="134146" name="Rectangle 3"/>
          <p:cNvSpPr>
            <a:spLocks noGrp="1" noChangeArrowheads="1"/>
          </p:cNvSpPr>
          <p:nvPr>
            <p:ph type="body" idx="1"/>
          </p:nvPr>
        </p:nvSpPr>
        <p:spPr>
          <a:xfrm>
            <a:off x="642937" y="4209144"/>
            <a:ext cx="5715000" cy="4248452"/>
          </a:xfrm>
          <a:noFill/>
          <a:ln/>
        </p:spPr>
        <p:txBody>
          <a:bodyPr/>
          <a:lstStyle/>
          <a:p>
            <a:r>
              <a:rPr lang="en-US" b="1" smtClean="0"/>
              <a:t>Intro</a:t>
            </a:r>
            <a:r>
              <a:rPr lang="en-US" smtClean="0"/>
              <a:t>: Here is an exception to the principle of specific entry.</a:t>
            </a:r>
          </a:p>
          <a:p>
            <a:r>
              <a:rPr lang="en-US" b="1" smtClean="0"/>
              <a:t>1</a:t>
            </a:r>
            <a:r>
              <a:rPr lang="en-US" b="1" baseline="30000" smtClean="0"/>
              <a:t>st</a:t>
            </a:r>
            <a:r>
              <a:rPr lang="en-US" b="1" smtClean="0"/>
              <a:t> bullet</a:t>
            </a:r>
            <a:r>
              <a:rPr lang="en-US" smtClean="0"/>
              <a:t>: </a:t>
            </a:r>
            <a:r>
              <a:rPr lang="en-US" i="1" smtClean="0"/>
              <a:t>[text from slide]</a:t>
            </a:r>
          </a:p>
          <a:p>
            <a:r>
              <a:rPr lang="en-US" b="1" smtClean="0"/>
              <a:t>2</a:t>
            </a:r>
            <a:r>
              <a:rPr lang="en-US" b="1" baseline="30000" smtClean="0"/>
              <a:t>nd</a:t>
            </a:r>
            <a:r>
              <a:rPr lang="en-US" b="1" smtClean="0"/>
              <a:t> bullet:</a:t>
            </a:r>
          </a:p>
          <a:p>
            <a:r>
              <a:rPr lang="en-US" smtClean="0"/>
              <a:t>Example: the term </a:t>
            </a:r>
            <a:r>
              <a:rPr lang="en-US" b="1" smtClean="0"/>
              <a:t>Bait fishing</a:t>
            </a:r>
            <a:r>
              <a:rPr lang="en-US" smtClean="0"/>
              <a:t> is an authorized heading in LCSH.  It is used for the more specific term Worm fishing, as it seems unlikely that catalog users would search under that very narrow term.  However, there is a cross-reference from Worm fishing to </a:t>
            </a:r>
            <a:r>
              <a:rPr lang="en-US" b="1" smtClean="0"/>
              <a:t>Bait fishing</a:t>
            </a:r>
            <a:r>
              <a:rPr lang="en-US" smtClean="0"/>
              <a:t> that would guide a catalog user to the authorized term if they happened to search that way.</a:t>
            </a:r>
          </a:p>
          <a:p>
            <a:r>
              <a:rPr lang="en-US" b="1" i="1" smtClean="0"/>
              <a:t>**[NOTE</a:t>
            </a:r>
            <a:r>
              <a:rPr lang="en-US" i="1" smtClean="0"/>
              <a:t>: A see reference from a specific term to a broader heading is called an “upward see reference”; see H 373 section 5]</a:t>
            </a:r>
          </a:p>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Rectangle 2"/>
          <p:cNvSpPr>
            <a:spLocks noGrp="1" noRot="1" noChangeAspect="1" noChangeArrowheads="1" noTextEdit="1"/>
          </p:cNvSpPr>
          <p:nvPr>
            <p:ph type="sldImg"/>
          </p:nvPr>
        </p:nvSpPr>
        <p:spPr>
          <a:ln/>
        </p:spPr>
      </p:sp>
      <p:sp>
        <p:nvSpPr>
          <p:cNvPr id="136194" name="Rectangle 3"/>
          <p:cNvSpPr>
            <a:spLocks noGrp="1" noChangeArrowheads="1"/>
          </p:cNvSpPr>
          <p:nvPr>
            <p:ph type="body" idx="1"/>
          </p:nvPr>
        </p:nvSpPr>
        <p:spPr>
          <a:xfrm>
            <a:off x="642937" y="4209144"/>
            <a:ext cx="5715000" cy="4248452"/>
          </a:xfrm>
          <a:noFill/>
          <a:ln/>
        </p:spPr>
        <p:txBody>
          <a:bodyPr/>
          <a:lstStyle/>
          <a:p>
            <a:r>
              <a:rPr lang="en-US" b="1" smtClean="0"/>
              <a:t>Intro:</a:t>
            </a:r>
            <a:r>
              <a:rPr lang="en-US" smtClean="0"/>
              <a:t> Consistency is another principle of LCSH.</a:t>
            </a:r>
            <a:endParaRPr lang="en-US" b="1" smtClean="0"/>
          </a:p>
          <a:p>
            <a:r>
              <a:rPr lang="en-US" b="1" smtClean="0"/>
              <a:t>1</a:t>
            </a:r>
            <a:r>
              <a:rPr lang="en-US" b="1" baseline="30000" smtClean="0"/>
              <a:t>st</a:t>
            </a:r>
            <a:r>
              <a:rPr lang="en-US" b="1" smtClean="0"/>
              <a:t> bullet</a:t>
            </a:r>
            <a:r>
              <a:rPr lang="en-US" smtClean="0"/>
              <a:t>: </a:t>
            </a:r>
            <a:r>
              <a:rPr lang="en-US" i="1" smtClean="0"/>
              <a:t>[text from slide]</a:t>
            </a:r>
            <a:r>
              <a:rPr lang="en-US" smtClean="0"/>
              <a:t>  </a:t>
            </a:r>
          </a:p>
          <a:p>
            <a:r>
              <a:rPr lang="en-US" smtClean="0"/>
              <a:t>One way to achieve consistency is through use of recurring patterns; for example the use of a subdivision to represent the same aspect of different topics.  Example: the use of the subdivision </a:t>
            </a:r>
            <a:r>
              <a:rPr lang="en-US" b="1" smtClean="0"/>
              <a:t>–Civil rights</a:t>
            </a:r>
            <a:r>
              <a:rPr lang="en-US" smtClean="0"/>
              <a:t> under classes of persons to express concepts such as rights of migrant workers, rights of people with disabilities, etc.</a:t>
            </a:r>
          </a:p>
          <a:p>
            <a:r>
              <a:rPr lang="en-US" b="1" smtClean="0"/>
              <a:t>2</a:t>
            </a:r>
            <a:r>
              <a:rPr lang="en-US" b="1" baseline="30000" smtClean="0"/>
              <a:t>nd</a:t>
            </a:r>
            <a:r>
              <a:rPr lang="en-US" b="1" smtClean="0"/>
              <a:t> bullet</a:t>
            </a:r>
            <a:r>
              <a:rPr lang="en-US" smtClean="0"/>
              <a:t>: </a:t>
            </a:r>
            <a:r>
              <a:rPr lang="en-US" i="1" smtClean="0"/>
              <a:t>[text of slide]</a:t>
            </a:r>
            <a:r>
              <a:rPr lang="en-US" smtClean="0"/>
              <a:t>  </a:t>
            </a:r>
          </a:p>
          <a:p>
            <a:r>
              <a:rPr lang="en-US" smtClean="0"/>
              <a:t>When policies have changed, it has not always been possible for LC to revise headings to bring them in line with current policy, due to lack of resources.  For example, in 1983 when it was decided to establish most headings in natural language order, it was not possible to revise all the existing topical headings that were constructed in inverted order.  Headings get revised on a case by case basis as they are used in new cataloging, by catalogers at LC or by SACO proposals from outside.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Rectangle 2"/>
          <p:cNvSpPr>
            <a:spLocks noGrp="1" noRot="1" noChangeAspect="1" noChangeArrowheads="1" noTextEdit="1"/>
          </p:cNvSpPr>
          <p:nvPr>
            <p:ph type="sldImg"/>
          </p:nvPr>
        </p:nvSpPr>
        <p:spPr>
          <a:ln/>
        </p:spPr>
      </p:sp>
      <p:sp>
        <p:nvSpPr>
          <p:cNvPr id="138242" name="Rectangle 3"/>
          <p:cNvSpPr>
            <a:spLocks noGrp="1" noChangeArrowheads="1"/>
          </p:cNvSpPr>
          <p:nvPr>
            <p:ph type="body" idx="1"/>
          </p:nvPr>
        </p:nvSpPr>
        <p:spPr>
          <a:xfrm>
            <a:off x="642937" y="4209144"/>
            <a:ext cx="5715000" cy="4248452"/>
          </a:xfrm>
          <a:noFill/>
          <a:ln/>
        </p:spPr>
        <p:txBody>
          <a:bodyPr/>
          <a:lstStyle/>
          <a:p>
            <a:r>
              <a:rPr lang="en-US" b="1" smtClean="0"/>
              <a:t>Intro</a:t>
            </a:r>
            <a:r>
              <a:rPr lang="en-US" i="1" smtClean="0"/>
              <a:t>: </a:t>
            </a:r>
            <a:r>
              <a:rPr lang="en-US" smtClean="0"/>
              <a:t>Consistency and predictability facilitate the retrieval of information.</a:t>
            </a:r>
            <a:endParaRPr lang="en-US" i="1" smtClean="0"/>
          </a:p>
          <a:p>
            <a:r>
              <a:rPr lang="en-US" i="1" smtClean="0"/>
              <a:t>[text from entire slide]</a:t>
            </a:r>
            <a:endParaRPr lang="en-US" smtClean="0"/>
          </a:p>
          <a:p>
            <a:r>
              <a:rPr lang="en-US" b="1" smtClean="0"/>
              <a:t>Updating bibliographic records</a:t>
            </a:r>
            <a:r>
              <a:rPr lang="en-US" smtClean="0"/>
              <a:t>: the Library of Congress updates headings in bibliographic records in its database.  Other libraries may do such updating locally or through an authority control vendor, but there are many libraries that do not update headings to reflect changes.  Bibliographic utilities have not kept headings on records up to date when the authorized form changes (this is starting to change with OCLC Connexion, which allows headings in bib records to be linked to authorities).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Rectangle 2"/>
          <p:cNvSpPr>
            <a:spLocks noGrp="1" noRot="1" noChangeAspect="1" noChangeArrowheads="1" noTextEdit="1"/>
          </p:cNvSpPr>
          <p:nvPr>
            <p:ph type="sldImg"/>
          </p:nvPr>
        </p:nvSpPr>
        <p:spPr>
          <a:ln/>
        </p:spPr>
      </p:sp>
      <p:sp>
        <p:nvSpPr>
          <p:cNvPr id="140290" name="Rectangle 3"/>
          <p:cNvSpPr>
            <a:spLocks noGrp="1" noChangeArrowheads="1"/>
          </p:cNvSpPr>
          <p:nvPr>
            <p:ph type="body" idx="1"/>
          </p:nvPr>
        </p:nvSpPr>
        <p:spPr>
          <a:xfrm>
            <a:off x="642937" y="4209144"/>
            <a:ext cx="5715000" cy="4248452"/>
          </a:xfrm>
          <a:noFill/>
          <a:ln/>
        </p:spPr>
        <p:txBody>
          <a:bodyPr/>
          <a:lstStyle/>
          <a:p>
            <a:r>
              <a:rPr lang="en-US" i="1" smtClean="0"/>
              <a:t>[text from entire slide]</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2"/>
          <p:cNvSpPr>
            <a:spLocks noGrp="1" noRot="1" noChangeAspect="1" noChangeArrowheads="1" noTextEdit="1"/>
          </p:cNvSpPr>
          <p:nvPr>
            <p:ph type="sldImg"/>
          </p:nvPr>
        </p:nvSpPr>
        <p:spPr>
          <a:ln/>
        </p:spPr>
      </p:sp>
      <p:sp>
        <p:nvSpPr>
          <p:cNvPr id="142338" name="Rectangle 3"/>
          <p:cNvSpPr>
            <a:spLocks noGrp="1" noChangeArrowheads="1"/>
          </p:cNvSpPr>
          <p:nvPr>
            <p:ph type="body" idx="1"/>
          </p:nvPr>
        </p:nvSpPr>
        <p:spPr>
          <a:xfrm>
            <a:off x="642937" y="4209144"/>
            <a:ext cx="5715000" cy="4248452"/>
          </a:xfrm>
          <a:noFill/>
          <a:ln/>
        </p:spPr>
        <p:txBody>
          <a:bodyPr/>
          <a:lstStyle/>
          <a:p>
            <a:r>
              <a:rPr lang="en-US" b="1" smtClean="0"/>
              <a:t>Intro</a:t>
            </a:r>
            <a:r>
              <a:rPr lang="en-US" smtClean="0"/>
              <a:t>: Here are just a few examples of headings that have recently changed in LCSH.</a:t>
            </a:r>
          </a:p>
          <a:p>
            <a:r>
              <a:rPr lang="en-US" b="1" smtClean="0"/>
              <a:t>***ANIMATED SLIDE: CLICK TO BRING IN EACH LINE</a:t>
            </a:r>
          </a:p>
          <a:p>
            <a:r>
              <a:rPr lang="en-US" i="1" smtClean="0"/>
              <a:t>[text from slide]</a:t>
            </a:r>
          </a:p>
          <a:p>
            <a:r>
              <a:rPr lang="en-US" smtClean="0"/>
              <a:t>Changes to existing headings can be proposed through SACO, the Subject Authority Cooperative Program.  The final session in this workshop provides an introduction to SACO.</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Rectangle 2"/>
          <p:cNvSpPr>
            <a:spLocks noGrp="1" noRot="1" noChangeAspect="1" noChangeArrowheads="1" noTextEdit="1"/>
          </p:cNvSpPr>
          <p:nvPr>
            <p:ph type="sldImg"/>
          </p:nvPr>
        </p:nvSpPr>
        <p:spPr>
          <a:ln/>
        </p:spPr>
      </p:sp>
      <p:sp>
        <p:nvSpPr>
          <p:cNvPr id="150530" name="Rectangle 3"/>
          <p:cNvSpPr>
            <a:spLocks noGrp="1" noChangeArrowheads="1"/>
          </p:cNvSpPr>
          <p:nvPr>
            <p:ph type="body" idx="1"/>
          </p:nvPr>
        </p:nvSpPr>
        <p:spPr>
          <a:xfrm>
            <a:off x="532805" y="4343704"/>
            <a:ext cx="5792391" cy="4113892"/>
          </a:xfrm>
          <a:noFill/>
          <a:ln/>
        </p:spPr>
        <p:txBody>
          <a:bodyPr/>
          <a:lstStyle/>
          <a:p>
            <a:r>
              <a:rPr lang="en-US" b="1" smtClean="0"/>
              <a:t>Intro</a:t>
            </a:r>
            <a:r>
              <a:rPr lang="en-US" smtClean="0"/>
              <a:t>:  As we learned in the first module, a controlled vocabulary is a collection or list of selected terms that shows the relationships among them.  As an alphabetic subject heading list, LCSH is one type of controlled vocabulary.  It consists of main headings that may be assigned by themselves, or with subdivisions, and references that lead to or link those headings.  In this session, we'll talk about the different types of main headings that are used in subject cataloging and about their syntax.  Then we'll look at the role of subdivisions and the different types of subdivisions that may be used.  Finally, we'll focus on the syndetic structure of LCSH:  the references that lead to authorized headings and the references that show the relationships among authorized headings.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Rectangle 2"/>
          <p:cNvSpPr>
            <a:spLocks noGrp="1" noRot="1" noChangeAspect="1" noChangeArrowheads="1" noTextEdit="1"/>
          </p:cNvSpPr>
          <p:nvPr>
            <p:ph type="sldImg"/>
          </p:nvPr>
        </p:nvSpPr>
        <p:spPr>
          <a:ln/>
        </p:spPr>
      </p:sp>
      <p:sp>
        <p:nvSpPr>
          <p:cNvPr id="152578" name="Rectangle 3"/>
          <p:cNvSpPr>
            <a:spLocks noGrp="1" noChangeArrowheads="1"/>
          </p:cNvSpPr>
          <p:nvPr>
            <p:ph type="body" idx="1"/>
          </p:nvPr>
        </p:nvSpPr>
        <p:spPr>
          <a:xfrm>
            <a:off x="532805" y="4343704"/>
            <a:ext cx="5792391" cy="4113892"/>
          </a:xfrm>
          <a:noFill/>
          <a:ln/>
        </p:spPr>
        <p:txBody>
          <a:bodyPr/>
          <a:lstStyle/>
          <a:p>
            <a:r>
              <a:rPr lang="en-US" i="1" smtClean="0"/>
              <a:t>[text from slide]</a:t>
            </a:r>
          </a:p>
          <a:p>
            <a:r>
              <a:rPr lang="en-US" smtClean="0"/>
              <a:t>The heading(s) should correlate to the primary concept(s) embodied in the work.</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Rectangle 2"/>
          <p:cNvSpPr>
            <a:spLocks noGrp="1" noRot="1" noChangeAspect="1" noChangeArrowheads="1" noTextEdit="1"/>
          </p:cNvSpPr>
          <p:nvPr>
            <p:ph type="sldImg"/>
          </p:nvPr>
        </p:nvSpPr>
        <p:spPr>
          <a:ln/>
        </p:spPr>
      </p:sp>
      <p:sp>
        <p:nvSpPr>
          <p:cNvPr id="154626" name="Rectangle 3"/>
          <p:cNvSpPr>
            <a:spLocks noGrp="1" noChangeArrowheads="1"/>
          </p:cNvSpPr>
          <p:nvPr>
            <p:ph type="body" idx="1"/>
          </p:nvPr>
        </p:nvSpPr>
        <p:spPr>
          <a:xfrm>
            <a:off x="532805" y="4343704"/>
            <a:ext cx="5792391" cy="4113892"/>
          </a:xfrm>
          <a:noFill/>
          <a:ln/>
        </p:spPr>
        <p:txBody>
          <a:bodyPr/>
          <a:lstStyle/>
          <a:p>
            <a:r>
              <a:rPr lang="en-US" i="1" smtClean="0"/>
              <a:t>[text from slide]</a:t>
            </a:r>
          </a:p>
          <a:p>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2"/>
          <p:cNvSpPr>
            <a:spLocks noGrp="1" noRot="1" noChangeAspect="1" noChangeArrowheads="1" noTextEdit="1"/>
          </p:cNvSpPr>
          <p:nvPr>
            <p:ph type="sldImg"/>
          </p:nvPr>
        </p:nvSpPr>
        <p:spPr>
          <a:ln/>
        </p:spPr>
      </p:sp>
      <p:sp>
        <p:nvSpPr>
          <p:cNvPr id="156674" name="Rectangle 3"/>
          <p:cNvSpPr>
            <a:spLocks noGrp="1" noChangeArrowheads="1"/>
          </p:cNvSpPr>
          <p:nvPr>
            <p:ph type="body" idx="1"/>
          </p:nvPr>
        </p:nvSpPr>
        <p:spPr>
          <a:xfrm>
            <a:off x="532805" y="4343704"/>
            <a:ext cx="5792391" cy="4113892"/>
          </a:xfrm>
          <a:noFill/>
          <a:ln/>
        </p:spPr>
        <p:txBody>
          <a:bodyPr/>
          <a:lstStyle/>
          <a:p>
            <a:r>
              <a:rPr lang="en-US" sz="900" b="1" dirty="0" smtClean="0"/>
              <a:t>1</a:t>
            </a:r>
            <a:r>
              <a:rPr lang="en-US" sz="900" b="1" baseline="30000" dirty="0" smtClean="0"/>
              <a:t>st</a:t>
            </a:r>
            <a:r>
              <a:rPr lang="en-US" sz="900" b="1" dirty="0" smtClean="0"/>
              <a:t> and 2</a:t>
            </a:r>
            <a:r>
              <a:rPr lang="en-US" sz="900" b="1" baseline="30000" dirty="0" smtClean="0"/>
              <a:t>nd</a:t>
            </a:r>
            <a:r>
              <a:rPr lang="en-US" sz="900" b="1" dirty="0" smtClean="0"/>
              <a:t> bullets: </a:t>
            </a:r>
            <a:r>
              <a:rPr lang="en-US" i="1" dirty="0" smtClean="0"/>
              <a:t>[text from slide]</a:t>
            </a:r>
            <a:endParaRPr lang="en-US" sz="900" b="1" dirty="0" smtClean="0"/>
          </a:p>
          <a:p>
            <a:r>
              <a:rPr lang="en-US" sz="900" b="1" dirty="0" smtClean="0"/>
              <a:t>3</a:t>
            </a:r>
            <a:r>
              <a:rPr lang="en-US" sz="900" b="1" baseline="30000" dirty="0" smtClean="0"/>
              <a:t>rd</a:t>
            </a:r>
            <a:r>
              <a:rPr lang="en-US" sz="900" b="1" dirty="0" smtClean="0"/>
              <a:t> bullet: </a:t>
            </a:r>
            <a:r>
              <a:rPr lang="en-US" i="1" dirty="0" smtClean="0"/>
              <a:t>[text from slide]</a:t>
            </a:r>
            <a:r>
              <a:rPr lang="en-US" sz="900" b="1" dirty="0" smtClean="0"/>
              <a:t>  Organisms</a:t>
            </a:r>
            <a:r>
              <a:rPr lang="en-US" sz="900" dirty="0" smtClean="0"/>
              <a:t> include animals, plants, microbes, etc.</a:t>
            </a:r>
          </a:p>
          <a:p>
            <a:r>
              <a:rPr lang="en-US" sz="900" b="1" i="1" dirty="0" smtClean="0"/>
              <a:t>**[NOTE</a:t>
            </a:r>
            <a:r>
              <a:rPr lang="en-US" sz="900" i="1" dirty="0" smtClean="0"/>
              <a:t>: </a:t>
            </a:r>
            <a:r>
              <a:rPr lang="en-US" sz="900" b="1" i="1" dirty="0" smtClean="0"/>
              <a:t>Escherichia coli</a:t>
            </a:r>
            <a:r>
              <a:rPr lang="en-US" sz="900" i="1" dirty="0" smtClean="0"/>
              <a:t>  is pronounced </a:t>
            </a:r>
            <a:r>
              <a:rPr lang="en-US" sz="900" i="1" dirty="0" err="1" smtClean="0"/>
              <a:t>esh’er</a:t>
            </a:r>
            <a:r>
              <a:rPr lang="en-US" sz="900" i="1" dirty="0" smtClean="0"/>
              <a:t>-</a:t>
            </a:r>
            <a:r>
              <a:rPr lang="en-US" sz="900" i="1" dirty="0" err="1" smtClean="0"/>
              <a:t>ik’e</a:t>
            </a:r>
            <a:r>
              <a:rPr lang="en-US" sz="900" i="1" dirty="0" smtClean="0"/>
              <a:t>-ah co’-lie; short form E. coli]</a:t>
            </a:r>
          </a:p>
          <a:p>
            <a:r>
              <a:rPr lang="en-US" sz="900" b="1" dirty="0" smtClean="0"/>
              <a:t>4</a:t>
            </a:r>
            <a:r>
              <a:rPr lang="en-US" sz="900" b="1" baseline="30000" dirty="0" smtClean="0"/>
              <a:t>th</a:t>
            </a:r>
            <a:r>
              <a:rPr lang="en-US" sz="900" b="1" dirty="0" smtClean="0"/>
              <a:t> bullet: Events</a:t>
            </a:r>
            <a:r>
              <a:rPr lang="en-US" sz="900" dirty="0" smtClean="0"/>
              <a:t>: Some events are significant enough that they become known by proper names; these are generally unique events such as riots or natural disasters.</a:t>
            </a:r>
          </a:p>
          <a:p>
            <a:r>
              <a:rPr lang="en-US" sz="900" dirty="0" smtClean="0"/>
              <a:t>Some events are established as name headings – we’ll see examples of those later– but events that generally can’t be repeated, such as natural disasters, strikes, massacres, and funerals, are established as topical subject headings. Additional example: </a:t>
            </a:r>
            <a:r>
              <a:rPr lang="en-US" sz="900" b="1" dirty="0" smtClean="0"/>
              <a:t>San Francisco Earthquake, Calif., 1906</a:t>
            </a:r>
            <a:r>
              <a:rPr lang="en-US" sz="900" dirty="0" smtClean="0"/>
              <a:t>.</a:t>
            </a:r>
          </a:p>
          <a:p>
            <a:r>
              <a:rPr lang="en-US" sz="900" b="1" i="1" dirty="0" smtClean="0"/>
              <a:t>**[NOTE</a:t>
            </a:r>
            <a:r>
              <a:rPr lang="en-US" sz="900" i="1" dirty="0" smtClean="0"/>
              <a:t>: since there is more on names as subject headings later in the workshop, and this session is meant to give an overview of the structure of LCSH, it’s not necessary to go into detail about headings for events here.  For your reference, the following sentences are excerpted from the definition of a corporate body in AACR2 21.1B1:</a:t>
            </a:r>
          </a:p>
          <a:p>
            <a:r>
              <a:rPr lang="en-US" sz="900" i="1" dirty="0" smtClean="0"/>
              <a:t>“A corporate body is an organization or a group of persons that is identified by a particular name and that acts, or may act, as an entity.</a:t>
            </a:r>
          </a:p>
          <a:p>
            <a:r>
              <a:rPr lang="en-US" sz="900" i="1" dirty="0" smtClean="0"/>
              <a:t>[several sentences omitted]</a:t>
            </a:r>
          </a:p>
          <a:p>
            <a:r>
              <a:rPr lang="en-US" sz="900" i="1" dirty="0" smtClean="0"/>
              <a:t>Consider ad hoc events (such as athletic contests, exhibitions, expeditions, fairs, and festivals) and vessels (e.g., ships and spacecraft) to be corporate bodies.”]</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Rectangle 2"/>
          <p:cNvSpPr>
            <a:spLocks noGrp="1" noRot="1" noChangeAspect="1" noChangeArrowheads="1" noTextEdit="1"/>
          </p:cNvSpPr>
          <p:nvPr>
            <p:ph type="sldImg"/>
          </p:nvPr>
        </p:nvSpPr>
        <p:spPr>
          <a:ln/>
        </p:spPr>
      </p:sp>
      <p:sp>
        <p:nvSpPr>
          <p:cNvPr id="158722" name="Rectangle 3"/>
          <p:cNvSpPr>
            <a:spLocks noGrp="1" noChangeArrowheads="1"/>
          </p:cNvSpPr>
          <p:nvPr>
            <p:ph type="body" idx="1"/>
          </p:nvPr>
        </p:nvSpPr>
        <p:spPr>
          <a:xfrm>
            <a:off x="532805" y="4343704"/>
            <a:ext cx="5792391" cy="4113892"/>
          </a:xfrm>
          <a:noFill/>
          <a:ln/>
        </p:spPr>
        <p:txBody>
          <a:bodyPr/>
          <a:lstStyle/>
          <a:p>
            <a:r>
              <a:rPr lang="en-US" i="1" smtClean="0"/>
              <a:t>[text from slide]</a:t>
            </a:r>
          </a:p>
          <a:p>
            <a:r>
              <a:rPr lang="en-US" smtClean="0"/>
              <a:t>Later in this session we’ll take a closer look at the syntax of topical main headings, but next we’ll take a look at the other categories of main headings.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Rot="1" noChangeAspect="1" noChangeArrowheads="1" noTextEdit="1"/>
          </p:cNvSpPr>
          <p:nvPr>
            <p:ph type="sldImg"/>
          </p:nvPr>
        </p:nvSpPr>
        <p:spPr>
          <a:ln/>
        </p:spPr>
      </p:sp>
      <p:sp>
        <p:nvSpPr>
          <p:cNvPr id="76802" name="Rectangle 3"/>
          <p:cNvSpPr>
            <a:spLocks noGrp="1" noChangeArrowheads="1"/>
          </p:cNvSpPr>
          <p:nvPr>
            <p:ph type="body" idx="1"/>
          </p:nvPr>
        </p:nvSpPr>
        <p:spPr>
          <a:noFill/>
          <a:ln/>
        </p:spPr>
        <p:txBody>
          <a:bodyPr/>
          <a:lstStyle/>
          <a:p>
            <a:pPr eaLnBrk="1" hangingPunct="1"/>
            <a:r>
              <a:rPr lang="en-US" b="1" smtClean="0"/>
              <a:t>Intro</a:t>
            </a:r>
            <a:r>
              <a:rPr lang="en-US" smtClean="0"/>
              <a:t>: First, some definitions. </a:t>
            </a:r>
            <a:endParaRPr lang="en-US" i="1" smtClean="0"/>
          </a:p>
          <a:p>
            <a:pPr eaLnBrk="1" hangingPunct="1"/>
            <a:r>
              <a:rPr lang="en-US" smtClean="0"/>
              <a:t>These definitions are drawn from </a:t>
            </a:r>
            <a:r>
              <a:rPr lang="en-US" i="1" smtClean="0"/>
              <a:t>The Organization of Information</a:t>
            </a:r>
            <a:r>
              <a:rPr lang="en-US" smtClean="0"/>
              <a:t>, 2nd ed., by Arlene Taylor (a full citation is given in the bibliography, in Appendix E).</a:t>
            </a:r>
          </a:p>
          <a:p>
            <a:pPr eaLnBrk="1" hangingPunct="1"/>
            <a:r>
              <a:rPr lang="en-US" i="1" smtClean="0"/>
              <a:t>[text from entire slide]</a:t>
            </a:r>
            <a:r>
              <a:rPr lang="en-US" smtClean="0"/>
              <a:t> </a:t>
            </a:r>
          </a:p>
          <a:p>
            <a:pPr eaLnBrk="1" hangingPunct="1"/>
            <a:r>
              <a:rPr lang="en-US" smtClean="0"/>
              <a:t>Though this workshop is based on Library of Congress Subject Headings, the concepts presented in this session apply to any subject heading system (Sears, MeSH, AAT).</a:t>
            </a:r>
          </a:p>
          <a:p>
            <a:pPr eaLnBrk="1" hangingPunct="1"/>
            <a:endParaRPr lang="en-US" smtClean="0"/>
          </a:p>
          <a:p>
            <a:pPr eaLnBrk="1" hangingPunct="1"/>
            <a:r>
              <a:rPr lang="en-US" b="1" i="1" smtClean="0"/>
              <a:t>**[NOTE</a:t>
            </a:r>
            <a:r>
              <a:rPr lang="en-US" i="1" smtClean="0"/>
              <a:t>: see The Organization of Information, pp. 242-243.]</a:t>
            </a:r>
            <a:r>
              <a:rPr lang="en-US" smtClean="0"/>
              <a:t>  </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Rectangle 2"/>
          <p:cNvSpPr>
            <a:spLocks noGrp="1" noRot="1" noChangeAspect="1" noChangeArrowheads="1" noTextEdit="1"/>
          </p:cNvSpPr>
          <p:nvPr>
            <p:ph type="sldImg"/>
          </p:nvPr>
        </p:nvSpPr>
        <p:spPr>
          <a:ln/>
        </p:spPr>
      </p:sp>
      <p:sp>
        <p:nvSpPr>
          <p:cNvPr id="160770" name="Rectangle 3"/>
          <p:cNvSpPr>
            <a:spLocks noGrp="1" noChangeArrowheads="1"/>
          </p:cNvSpPr>
          <p:nvPr>
            <p:ph type="body" idx="1"/>
          </p:nvPr>
        </p:nvSpPr>
        <p:spPr>
          <a:xfrm>
            <a:off x="532805" y="4343704"/>
            <a:ext cx="5792391" cy="4113892"/>
          </a:xfrm>
          <a:noFill/>
          <a:ln/>
        </p:spPr>
        <p:txBody>
          <a:bodyPr/>
          <a:lstStyle/>
          <a:p>
            <a:r>
              <a:rPr lang="en-US" i="1" smtClean="0"/>
              <a:t>[text from slide]</a:t>
            </a:r>
          </a:p>
          <a:p>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7" name="Rectangle 2"/>
          <p:cNvSpPr>
            <a:spLocks noGrp="1" noRot="1" noChangeAspect="1" noChangeArrowheads="1" noTextEdit="1"/>
          </p:cNvSpPr>
          <p:nvPr>
            <p:ph type="sldImg"/>
          </p:nvPr>
        </p:nvSpPr>
        <p:spPr>
          <a:ln/>
        </p:spPr>
      </p:sp>
      <p:sp>
        <p:nvSpPr>
          <p:cNvPr id="162818" name="Rectangle 3"/>
          <p:cNvSpPr>
            <a:spLocks noGrp="1" noChangeArrowheads="1"/>
          </p:cNvSpPr>
          <p:nvPr>
            <p:ph type="body" idx="1"/>
          </p:nvPr>
        </p:nvSpPr>
        <p:spPr>
          <a:xfrm>
            <a:off x="532805" y="4343704"/>
            <a:ext cx="5792391" cy="4113892"/>
          </a:xfrm>
          <a:noFill/>
          <a:ln/>
        </p:spPr>
        <p:txBody>
          <a:bodyPr/>
          <a:lstStyle/>
          <a:p>
            <a:r>
              <a:rPr lang="en-US" i="1" smtClean="0"/>
              <a:t>[text from slide]</a:t>
            </a:r>
          </a:p>
          <a:p>
            <a:r>
              <a:rPr lang="en-US" smtClean="0"/>
              <a:t>Many name headings are constructed according to descriptive cataloging rules, using </a:t>
            </a:r>
            <a:r>
              <a:rPr lang="en-US" i="1" smtClean="0"/>
              <a:t>AACR2 </a:t>
            </a:r>
            <a:r>
              <a:rPr lang="en-US" smtClean="0"/>
              <a:t>and the </a:t>
            </a:r>
            <a:r>
              <a:rPr lang="en-US" i="1" smtClean="0"/>
              <a:t>Library of Congress Rule Interpretations</a:t>
            </a:r>
            <a:r>
              <a:rPr lang="en-US" smtClean="0"/>
              <a:t>, but may also be used as subjects.  Some name headings are constructed according to subject cataloging rules.  Later in the workshop there is a session which explores the use of names as subject headings in much greater depth.  In this session we will highlight some of the types of name headings you will use in subject cataloging.</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Rectangle 2"/>
          <p:cNvSpPr>
            <a:spLocks noGrp="1" noRot="1" noChangeAspect="1" noChangeArrowheads="1" noTextEdit="1"/>
          </p:cNvSpPr>
          <p:nvPr>
            <p:ph type="sldImg"/>
          </p:nvPr>
        </p:nvSpPr>
        <p:spPr>
          <a:ln/>
        </p:spPr>
      </p:sp>
      <p:sp>
        <p:nvSpPr>
          <p:cNvPr id="164866" name="Rectangle 3"/>
          <p:cNvSpPr>
            <a:spLocks noGrp="1" noChangeArrowheads="1"/>
          </p:cNvSpPr>
          <p:nvPr>
            <p:ph type="body" idx="1"/>
          </p:nvPr>
        </p:nvSpPr>
        <p:spPr>
          <a:xfrm>
            <a:off x="532805" y="4343704"/>
            <a:ext cx="5792391" cy="4113892"/>
          </a:xfrm>
          <a:noFill/>
          <a:ln/>
        </p:spPr>
        <p:txBody>
          <a:bodyPr/>
          <a:lstStyle/>
          <a:p>
            <a:r>
              <a:rPr lang="en-US" b="1" smtClean="0"/>
              <a:t>***ANIMATED SLIDE: CLICK TO BRING IN EACH BULLET</a:t>
            </a:r>
          </a:p>
          <a:p>
            <a:r>
              <a:rPr lang="en-US" i="1" smtClean="0"/>
              <a:t>[text from slide]</a:t>
            </a:r>
          </a:p>
          <a:p>
            <a:endParaRPr lang="en-US" i="1" smtClean="0"/>
          </a:p>
          <a:p>
            <a:r>
              <a:rPr lang="en-US" b="1" i="1" smtClean="0"/>
              <a:t>**[NOTE</a:t>
            </a:r>
            <a:r>
              <a:rPr lang="en-US" i="1" smtClean="0"/>
              <a:t>: In case it comes up, be aware that headings for fictitious persons are constructed as if they were personal names (inverted last name, first name) but coded as topical headings.  This is covered later in the workshop.]</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3" name="Rectangle 2"/>
          <p:cNvSpPr>
            <a:spLocks noGrp="1" noRot="1" noChangeAspect="1" noChangeArrowheads="1" noTextEdit="1"/>
          </p:cNvSpPr>
          <p:nvPr>
            <p:ph type="sldImg"/>
          </p:nvPr>
        </p:nvSpPr>
        <p:spPr>
          <a:ln/>
        </p:spPr>
      </p:sp>
      <p:sp>
        <p:nvSpPr>
          <p:cNvPr id="166914" name="Rectangle 3"/>
          <p:cNvSpPr>
            <a:spLocks noGrp="1" noChangeArrowheads="1"/>
          </p:cNvSpPr>
          <p:nvPr>
            <p:ph type="body" idx="1"/>
          </p:nvPr>
        </p:nvSpPr>
        <p:spPr>
          <a:xfrm>
            <a:off x="532805" y="4343704"/>
            <a:ext cx="5792391" cy="4113892"/>
          </a:xfrm>
          <a:noFill/>
          <a:ln/>
        </p:spPr>
        <p:txBody>
          <a:bodyPr/>
          <a:lstStyle/>
          <a:p>
            <a:r>
              <a:rPr lang="en-US" b="1" smtClean="0"/>
              <a:t>Intro:</a:t>
            </a:r>
            <a:r>
              <a:rPr lang="en-US" smtClean="0"/>
              <a:t> Corporate bodies can also be subjects of works, and as such would receive subject headings. </a:t>
            </a:r>
          </a:p>
          <a:p>
            <a:r>
              <a:rPr lang="en-US" b="1" smtClean="0"/>
              <a:t>***ANIMATED SLIDE: CLICK TO BRING IN EACH BULLET</a:t>
            </a:r>
          </a:p>
          <a:p>
            <a:r>
              <a:rPr lang="en-US" i="1" smtClean="0"/>
              <a:t>[text from slide]</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1" name="Rectangle 2"/>
          <p:cNvSpPr>
            <a:spLocks noGrp="1" noRot="1" noChangeAspect="1" noChangeArrowheads="1" noTextEdit="1"/>
          </p:cNvSpPr>
          <p:nvPr>
            <p:ph type="sldImg"/>
          </p:nvPr>
        </p:nvSpPr>
        <p:spPr>
          <a:ln/>
        </p:spPr>
      </p:sp>
      <p:sp>
        <p:nvSpPr>
          <p:cNvPr id="168962" name="Rectangle 3"/>
          <p:cNvSpPr>
            <a:spLocks noGrp="1" noChangeArrowheads="1"/>
          </p:cNvSpPr>
          <p:nvPr>
            <p:ph type="body" idx="1"/>
          </p:nvPr>
        </p:nvSpPr>
        <p:spPr>
          <a:xfrm>
            <a:off x="532805" y="4343704"/>
            <a:ext cx="5792391" cy="4113892"/>
          </a:xfrm>
          <a:noFill/>
          <a:ln/>
        </p:spPr>
        <p:txBody>
          <a:bodyPr/>
          <a:lstStyle/>
          <a:p>
            <a:r>
              <a:rPr lang="en-US" i="1" smtClean="0"/>
              <a:t>[text from slide]</a:t>
            </a:r>
          </a:p>
          <a:p>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09" name="Rectangle 2"/>
          <p:cNvSpPr>
            <a:spLocks noGrp="1" noRot="1" noChangeAspect="1" noChangeArrowheads="1" noTextEdit="1"/>
          </p:cNvSpPr>
          <p:nvPr>
            <p:ph type="sldImg"/>
          </p:nvPr>
        </p:nvSpPr>
        <p:spPr>
          <a:ln/>
        </p:spPr>
      </p:sp>
      <p:sp>
        <p:nvSpPr>
          <p:cNvPr id="171010" name="Rectangle 3"/>
          <p:cNvSpPr>
            <a:spLocks noGrp="1" noChangeArrowheads="1"/>
          </p:cNvSpPr>
          <p:nvPr>
            <p:ph type="body" idx="1"/>
          </p:nvPr>
        </p:nvSpPr>
        <p:spPr>
          <a:xfrm>
            <a:off x="532805" y="4343704"/>
            <a:ext cx="5792391" cy="4113892"/>
          </a:xfrm>
          <a:noFill/>
          <a:ln/>
        </p:spPr>
        <p:txBody>
          <a:bodyPr/>
          <a:lstStyle/>
          <a:p>
            <a:r>
              <a:rPr lang="en-US" b="1" smtClean="0"/>
              <a:t>***ANIMATED SLIDE: CLICK TO BRING IN EACH BULLET</a:t>
            </a:r>
          </a:p>
          <a:p>
            <a:r>
              <a:rPr lang="en-US" b="1" smtClean="0"/>
              <a:t>1</a:t>
            </a:r>
            <a:r>
              <a:rPr lang="en-US" b="1" baseline="30000" smtClean="0"/>
              <a:t>st</a:t>
            </a:r>
            <a:r>
              <a:rPr lang="en-US" b="1" smtClean="0"/>
              <a:t> bullet</a:t>
            </a:r>
            <a:r>
              <a:rPr lang="en-US" smtClean="0"/>
              <a:t>: </a:t>
            </a:r>
            <a:r>
              <a:rPr lang="en-US" i="1" smtClean="0"/>
              <a:t>[text from slide]</a:t>
            </a:r>
            <a:r>
              <a:rPr lang="en-US" smtClean="0"/>
              <a:t> </a:t>
            </a:r>
          </a:p>
          <a:p>
            <a:r>
              <a:rPr lang="en-US" smtClean="0"/>
              <a:t>For example, a guidebook about Albuquerque, New Mexico would be assigned a geographic main heading, </a:t>
            </a:r>
            <a:r>
              <a:rPr lang="en-US" b="1" smtClean="0"/>
              <a:t>Albuquerque (N.M.).</a:t>
            </a:r>
            <a:r>
              <a:rPr lang="en-US" smtClean="0"/>
              <a:t>  We will talk about MARC tags for subject headings in later sessions, but for now we’ll just note that there is specific tagging for geographic subject headings.</a:t>
            </a:r>
          </a:p>
          <a:p>
            <a:r>
              <a:rPr lang="en-US" b="1" smtClean="0"/>
              <a:t>2</a:t>
            </a:r>
            <a:r>
              <a:rPr lang="en-US" b="1" baseline="30000" smtClean="0"/>
              <a:t>nd</a:t>
            </a:r>
            <a:r>
              <a:rPr lang="en-US" b="1" smtClean="0"/>
              <a:t> bullet</a:t>
            </a:r>
            <a:r>
              <a:rPr lang="en-US" smtClean="0"/>
              <a:t>: </a:t>
            </a:r>
            <a:r>
              <a:rPr lang="en-US" i="1" smtClean="0"/>
              <a:t>[text from slide]</a:t>
            </a:r>
            <a:r>
              <a:rPr lang="en-US" smtClean="0"/>
              <a:t>  </a:t>
            </a:r>
          </a:p>
          <a:p>
            <a:r>
              <a:rPr lang="en-US" smtClean="0"/>
              <a:t>For example, a book about the Albuquerque Fire Department would have a corporate body subject heading as a corporate name.</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7" name="Rectangle 2"/>
          <p:cNvSpPr>
            <a:spLocks noGrp="1" noRot="1" noChangeAspect="1" noChangeArrowheads="1" noTextEdit="1"/>
          </p:cNvSpPr>
          <p:nvPr>
            <p:ph type="sldImg"/>
          </p:nvPr>
        </p:nvSpPr>
        <p:spPr>
          <a:ln/>
        </p:spPr>
      </p:sp>
      <p:sp>
        <p:nvSpPr>
          <p:cNvPr id="173058" name="Rectangle 3"/>
          <p:cNvSpPr>
            <a:spLocks noGrp="1" noChangeArrowheads="1"/>
          </p:cNvSpPr>
          <p:nvPr>
            <p:ph type="body" idx="1"/>
          </p:nvPr>
        </p:nvSpPr>
        <p:spPr>
          <a:xfrm>
            <a:off x="532805" y="4343704"/>
            <a:ext cx="5792391" cy="4113892"/>
          </a:xfrm>
          <a:noFill/>
          <a:ln/>
        </p:spPr>
        <p:txBody>
          <a:bodyPr/>
          <a:lstStyle/>
          <a:p>
            <a:r>
              <a:rPr lang="en-US" b="1" smtClean="0"/>
              <a:t>Intro</a:t>
            </a:r>
            <a:r>
              <a:rPr lang="en-US" smtClean="0"/>
              <a:t>: Titles may also be used as subject headings.</a:t>
            </a:r>
          </a:p>
          <a:p>
            <a:r>
              <a:rPr lang="en-US" smtClean="0"/>
              <a:t>If the work being discussed has main entry under a personal or corporate name, the subject heading will be a name-title heading.</a:t>
            </a:r>
          </a:p>
          <a:p>
            <a:r>
              <a:rPr lang="en-US" smtClean="0"/>
              <a:t>If the work being discussed has a uniform title main entry, the subject heading is also entered as a uniform title.</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3" name="Rectangle 2"/>
          <p:cNvSpPr>
            <a:spLocks noGrp="1" noRot="1" noChangeAspect="1" noChangeArrowheads="1" noTextEdit="1"/>
          </p:cNvSpPr>
          <p:nvPr>
            <p:ph type="sldImg"/>
          </p:nvPr>
        </p:nvSpPr>
        <p:spPr>
          <a:ln/>
        </p:spPr>
      </p:sp>
      <p:sp>
        <p:nvSpPr>
          <p:cNvPr id="177154" name="Rectangle 3"/>
          <p:cNvSpPr>
            <a:spLocks noGrp="1" noChangeArrowheads="1"/>
          </p:cNvSpPr>
          <p:nvPr>
            <p:ph type="body" idx="1"/>
          </p:nvPr>
        </p:nvSpPr>
        <p:spPr>
          <a:xfrm>
            <a:off x="532805" y="4343704"/>
            <a:ext cx="5792391" cy="4113892"/>
          </a:xfrm>
          <a:noFill/>
          <a:ln/>
        </p:spPr>
        <p:txBody>
          <a:bodyPr/>
          <a:lstStyle/>
          <a:p>
            <a:r>
              <a:rPr lang="en-US" b="1" smtClean="0">
                <a:cs typeface="Times New Roman" pitchFamily="18" charset="0"/>
              </a:rPr>
              <a:t>1</a:t>
            </a:r>
            <a:r>
              <a:rPr lang="en-US" b="1" baseline="30000" smtClean="0">
                <a:cs typeface="Times New Roman" pitchFamily="18" charset="0"/>
              </a:rPr>
              <a:t>st</a:t>
            </a:r>
            <a:r>
              <a:rPr lang="en-US" b="1" smtClean="0">
                <a:cs typeface="Times New Roman" pitchFamily="18" charset="0"/>
              </a:rPr>
              <a:t> bullet</a:t>
            </a:r>
            <a:r>
              <a:rPr lang="en-US" smtClean="0">
                <a:cs typeface="Times New Roman" pitchFamily="18" charset="0"/>
              </a:rPr>
              <a:t>: A heading may consist of a single noun when one can precisely represent an object or concept.  (Single nouns are not necessarily in the singular, as evident from the examples – more on this in an upcoming slide.)</a:t>
            </a:r>
          </a:p>
          <a:p>
            <a:r>
              <a:rPr lang="en-US" b="1" smtClean="0">
                <a:cs typeface="Times New Roman" pitchFamily="18" charset="0"/>
              </a:rPr>
              <a:t>2</a:t>
            </a:r>
            <a:r>
              <a:rPr lang="en-US" b="1" baseline="30000" smtClean="0">
                <a:cs typeface="Times New Roman" pitchFamily="18" charset="0"/>
              </a:rPr>
              <a:t>nd</a:t>
            </a:r>
            <a:r>
              <a:rPr lang="en-US" b="1" smtClean="0">
                <a:cs typeface="Times New Roman" pitchFamily="18" charset="0"/>
              </a:rPr>
              <a:t> bullet</a:t>
            </a:r>
            <a:r>
              <a:rPr lang="en-US" smtClean="0">
                <a:cs typeface="Times New Roman" pitchFamily="18" charset="0"/>
              </a:rPr>
              <a:t>: Adjectives or participles may be used as noun-equivalents.</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1" name="Rectangle 2"/>
          <p:cNvSpPr>
            <a:spLocks noGrp="1" noRot="1" noChangeAspect="1" noChangeArrowheads="1" noTextEdit="1"/>
          </p:cNvSpPr>
          <p:nvPr>
            <p:ph type="sldImg"/>
          </p:nvPr>
        </p:nvSpPr>
        <p:spPr>
          <a:ln/>
        </p:spPr>
      </p:sp>
      <p:sp>
        <p:nvSpPr>
          <p:cNvPr id="179202" name="Rectangle 3"/>
          <p:cNvSpPr>
            <a:spLocks noGrp="1" noChangeArrowheads="1"/>
          </p:cNvSpPr>
          <p:nvPr>
            <p:ph type="body" idx="1"/>
          </p:nvPr>
        </p:nvSpPr>
        <p:spPr>
          <a:xfrm>
            <a:off x="532805" y="4343704"/>
            <a:ext cx="5792391" cy="4113892"/>
          </a:xfrm>
          <a:noFill/>
          <a:ln/>
        </p:spPr>
        <p:txBody>
          <a:bodyPr/>
          <a:lstStyle/>
          <a:p>
            <a:r>
              <a:rPr lang="en-US" b="1" smtClean="0">
                <a:cs typeface="Arial" charset="0"/>
              </a:rPr>
              <a:t>1</a:t>
            </a:r>
            <a:r>
              <a:rPr lang="en-US" b="1" baseline="30000" smtClean="0">
                <a:cs typeface="Arial" charset="0"/>
              </a:rPr>
              <a:t>st</a:t>
            </a:r>
            <a:r>
              <a:rPr lang="en-US" b="1" smtClean="0">
                <a:cs typeface="Arial" charset="0"/>
              </a:rPr>
              <a:t> bullet</a:t>
            </a:r>
            <a:r>
              <a:rPr lang="en-US" smtClean="0">
                <a:cs typeface="Arial" charset="0"/>
              </a:rPr>
              <a:t>: In most cases, headings are not established with an article in the initial position.</a:t>
            </a:r>
          </a:p>
          <a:p>
            <a:r>
              <a:rPr lang="en-US" smtClean="0">
                <a:cs typeface="Arial" charset="0"/>
              </a:rPr>
              <a:t>Additional example: </a:t>
            </a:r>
          </a:p>
          <a:p>
            <a:r>
              <a:rPr lang="en-US" smtClean="0">
                <a:cs typeface="Arial" charset="0"/>
              </a:rPr>
              <a:t>	</a:t>
            </a:r>
            <a:r>
              <a:rPr lang="en-US" b="1" smtClean="0">
                <a:cs typeface="Arial" charset="0"/>
              </a:rPr>
              <a:t>West (U.S.)</a:t>
            </a:r>
          </a:p>
          <a:p>
            <a:r>
              <a:rPr lang="en-US" smtClean="0">
                <a:cs typeface="Arial" charset="0"/>
              </a:rPr>
              <a:t>	not</a:t>
            </a:r>
          </a:p>
          <a:p>
            <a:r>
              <a:rPr lang="en-US" smtClean="0">
                <a:cs typeface="Arial" charset="0"/>
              </a:rPr>
              <a:t>	The West (U.S.)</a:t>
            </a:r>
          </a:p>
          <a:p>
            <a:endParaRPr lang="en-US" smtClean="0">
              <a:cs typeface="Arial" charset="0"/>
            </a:endParaRPr>
          </a:p>
          <a:p>
            <a:r>
              <a:rPr lang="en-US" b="1" smtClean="0">
                <a:cs typeface="Arial" charset="0"/>
              </a:rPr>
              <a:t>2</a:t>
            </a:r>
            <a:r>
              <a:rPr lang="en-US" b="1" baseline="30000" smtClean="0">
                <a:cs typeface="Arial" charset="0"/>
              </a:rPr>
              <a:t>nd</a:t>
            </a:r>
            <a:r>
              <a:rPr lang="en-US" b="1" smtClean="0">
                <a:cs typeface="Arial" charset="0"/>
              </a:rPr>
              <a:t> bullet</a:t>
            </a:r>
            <a:r>
              <a:rPr lang="en-US" smtClean="0">
                <a:cs typeface="Arial" charset="0"/>
              </a:rPr>
              <a:t>: In some cases, the article may be retained for grammatical or semantic purposes. The heading will then be inverted.</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49" name="Rectangle 2"/>
          <p:cNvSpPr>
            <a:spLocks noGrp="1" noRot="1" noChangeAspect="1" noChangeArrowheads="1" noTextEdit="1"/>
          </p:cNvSpPr>
          <p:nvPr>
            <p:ph type="sldImg"/>
          </p:nvPr>
        </p:nvSpPr>
        <p:spPr>
          <a:ln/>
        </p:spPr>
      </p:sp>
      <p:sp>
        <p:nvSpPr>
          <p:cNvPr id="181250" name="Rectangle 3"/>
          <p:cNvSpPr>
            <a:spLocks noGrp="1" noChangeArrowheads="1"/>
          </p:cNvSpPr>
          <p:nvPr>
            <p:ph type="body" idx="1"/>
          </p:nvPr>
        </p:nvSpPr>
        <p:spPr>
          <a:xfrm>
            <a:off x="532805" y="4343704"/>
            <a:ext cx="5792391" cy="4113892"/>
          </a:xfrm>
          <a:noFill/>
          <a:ln/>
        </p:spPr>
        <p:txBody>
          <a:bodyPr/>
          <a:lstStyle/>
          <a:p>
            <a:r>
              <a:rPr lang="en-US" b="1" smtClean="0">
                <a:cs typeface="Arial" charset="0"/>
              </a:rPr>
              <a:t>1</a:t>
            </a:r>
            <a:r>
              <a:rPr lang="en-US" b="1" baseline="30000" smtClean="0">
                <a:cs typeface="Arial" charset="0"/>
              </a:rPr>
              <a:t>st</a:t>
            </a:r>
            <a:r>
              <a:rPr lang="en-US" b="1" smtClean="0">
                <a:cs typeface="Arial" charset="0"/>
              </a:rPr>
              <a:t> bullet</a:t>
            </a:r>
            <a:r>
              <a:rPr lang="en-US" smtClean="0">
                <a:cs typeface="Arial" charset="0"/>
              </a:rPr>
              <a:t>: In most cases, headings representing a category of objects or class of people are in the plural form, although there are many exceptions.</a:t>
            </a:r>
          </a:p>
          <a:p>
            <a:r>
              <a:rPr lang="en-US" b="1" smtClean="0">
                <a:cs typeface="Arial" charset="0"/>
              </a:rPr>
              <a:t>2</a:t>
            </a:r>
            <a:r>
              <a:rPr lang="en-US" b="1" baseline="30000" smtClean="0">
                <a:cs typeface="Arial" charset="0"/>
              </a:rPr>
              <a:t>nd</a:t>
            </a:r>
            <a:r>
              <a:rPr lang="en-US" b="1" smtClean="0">
                <a:cs typeface="Arial" charset="0"/>
              </a:rPr>
              <a:t> bullet</a:t>
            </a:r>
            <a:r>
              <a:rPr lang="en-US" smtClean="0">
                <a:cs typeface="Arial" charset="0"/>
              </a:rPr>
              <a:t>:</a:t>
            </a:r>
            <a:endParaRPr lang="en-US" i="1" smtClean="0">
              <a:cs typeface="Arial" charset="0"/>
            </a:endParaRPr>
          </a:p>
          <a:p>
            <a:r>
              <a:rPr lang="en-US" smtClean="0">
                <a:cs typeface="Times New Roman" pitchFamily="18" charset="0"/>
              </a:rPr>
              <a:t>For biological headings, </a:t>
            </a:r>
            <a:r>
              <a:rPr lang="en-US" b="1" smtClean="0">
                <a:cs typeface="Times New Roman" pitchFamily="18" charset="0"/>
              </a:rPr>
              <a:t>species</a:t>
            </a:r>
            <a:r>
              <a:rPr lang="en-US" smtClean="0">
                <a:cs typeface="Times New Roman" pitchFamily="18" charset="0"/>
              </a:rPr>
              <a:t> are generally in the singular, while higher levels are usually in the plural.</a:t>
            </a:r>
          </a:p>
          <a:p>
            <a:r>
              <a:rPr lang="en-US" b="1" i="1" smtClean="0">
                <a:cs typeface="Times New Roman" pitchFamily="18" charset="0"/>
              </a:rPr>
              <a:t>**[NOTE</a:t>
            </a:r>
            <a:r>
              <a:rPr lang="en-US" i="1" smtClean="0">
                <a:cs typeface="Times New Roman" pitchFamily="18" charset="0"/>
              </a:rPr>
              <a:t>:  H 285 Singular vs. Plural Forms in Subject Headings provides more background and guidance.]</a:t>
            </a:r>
          </a:p>
          <a:p>
            <a:r>
              <a:rPr lang="en-US" b="1" i="1" smtClean="0">
                <a:cs typeface="Times New Roman" pitchFamily="18" charset="0"/>
              </a:rPr>
              <a:t>**[NOTE</a:t>
            </a:r>
            <a:r>
              <a:rPr lang="en-US" i="1" smtClean="0">
                <a:cs typeface="Times New Roman" pitchFamily="18" charset="0"/>
              </a:rPr>
              <a:t>: In case it comes up, be aware that domestic animals are an exception to the general rule on biological organisms because they are established in the plural even if they represent a species while breeds and varieties are in the singular.]</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Rot="1" noChangeAspect="1" noChangeArrowheads="1" noTextEdit="1"/>
          </p:cNvSpPr>
          <p:nvPr>
            <p:ph type="sldImg"/>
          </p:nvPr>
        </p:nvSpPr>
        <p:spPr>
          <a:ln/>
        </p:spPr>
      </p:sp>
      <p:sp>
        <p:nvSpPr>
          <p:cNvPr id="78850" name="Rectangle 3"/>
          <p:cNvSpPr>
            <a:spLocks noGrp="1" noChangeArrowheads="1"/>
          </p:cNvSpPr>
          <p:nvPr>
            <p:ph type="body" idx="1"/>
          </p:nvPr>
        </p:nvSpPr>
        <p:spPr>
          <a:noFill/>
          <a:ln/>
        </p:spPr>
        <p:txBody>
          <a:bodyPr/>
          <a:lstStyle/>
          <a:p>
            <a:pPr eaLnBrk="1" hangingPunct="1"/>
            <a:r>
              <a:rPr lang="en-US" b="1" smtClean="0"/>
              <a:t>Intro</a:t>
            </a:r>
            <a:r>
              <a:rPr lang="en-US" smtClean="0"/>
              <a:t>: How is subject analysis different from indexing?</a:t>
            </a:r>
          </a:p>
          <a:p>
            <a:pPr eaLnBrk="1" hangingPunct="1"/>
            <a:r>
              <a:rPr lang="en-US" b="1" smtClean="0"/>
              <a:t>Subject analysis</a:t>
            </a:r>
            <a:r>
              <a:rPr lang="en-US" smtClean="0"/>
              <a:t> is a type of summarization: we’re thinking of the overall contents of the work as a whole, what it adds up to (not losing sight of the forest for the individual trees).</a:t>
            </a:r>
          </a:p>
          <a:p>
            <a:pPr eaLnBrk="1" hangingPunct="1"/>
            <a:r>
              <a:rPr lang="en-US" smtClean="0"/>
              <a:t>We will later assign subject headings that summarize the overall or primary subject focus of a work to help users of our catalogs decide whether a particular item would be of interest or use to them. </a:t>
            </a:r>
          </a:p>
          <a:p>
            <a:pPr eaLnBrk="1" hangingPunct="1"/>
            <a:r>
              <a:rPr lang="en-US" b="1" smtClean="0"/>
              <a:t>Indexing</a:t>
            </a:r>
            <a:r>
              <a:rPr lang="en-US" smtClean="0"/>
              <a:t> is a different approach: it enables users to locate information in a document.  Back-of-the-book indexes provide a detailed list of topics, names of persons, places, etc., to lead a user of the index to that precise topic.  This is one of the ways that users can get at a work’s specific contents in-depth; they can also do this by examining the item itself, the table of contents, etc.</a:t>
            </a:r>
          </a:p>
          <a:p>
            <a:pPr eaLnBrk="1" hangingPunct="1"/>
            <a:r>
              <a:rPr lang="en-US" b="1" i="1" smtClean="0"/>
              <a:t>**[NOTE</a:t>
            </a:r>
            <a:r>
              <a:rPr lang="en-US" i="1" smtClean="0"/>
              <a:t>: see The Organization of Information, pp. 250-252.]</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7" name="Rectangle 2"/>
          <p:cNvSpPr>
            <a:spLocks noGrp="1" noRot="1" noChangeAspect="1" noChangeArrowheads="1" noTextEdit="1"/>
          </p:cNvSpPr>
          <p:nvPr>
            <p:ph type="sldImg"/>
          </p:nvPr>
        </p:nvSpPr>
        <p:spPr>
          <a:ln/>
        </p:spPr>
      </p:sp>
      <p:sp>
        <p:nvSpPr>
          <p:cNvPr id="183298" name="Rectangle 3"/>
          <p:cNvSpPr>
            <a:spLocks noGrp="1" noChangeArrowheads="1"/>
          </p:cNvSpPr>
          <p:nvPr>
            <p:ph type="body" idx="1"/>
          </p:nvPr>
        </p:nvSpPr>
        <p:spPr>
          <a:xfrm>
            <a:off x="532805" y="4343704"/>
            <a:ext cx="5792391" cy="4113892"/>
          </a:xfrm>
          <a:noFill/>
          <a:ln/>
        </p:spPr>
        <p:txBody>
          <a:bodyPr/>
          <a:lstStyle/>
          <a:p>
            <a:r>
              <a:rPr lang="en-US" b="1" smtClean="0"/>
              <a:t>Intro</a:t>
            </a:r>
            <a:r>
              <a:rPr lang="en-US" smtClean="0"/>
              <a:t>: Phrase headings </a:t>
            </a:r>
            <a:r>
              <a:rPr lang="en-US" smtClean="0">
                <a:cs typeface="Times New Roman" pitchFamily="18" charset="0"/>
              </a:rPr>
              <a:t>can represent a single concept or multiple concepts.  Here are some examples of phrases that represent single concepts.</a:t>
            </a:r>
          </a:p>
          <a:p>
            <a:r>
              <a:rPr lang="en-US" b="1" smtClean="0">
                <a:cs typeface="Times New Roman" pitchFamily="18" charset="0"/>
              </a:rPr>
              <a:t>1</a:t>
            </a:r>
            <a:r>
              <a:rPr lang="en-US" b="1" baseline="30000" smtClean="0">
                <a:cs typeface="Times New Roman" pitchFamily="18" charset="0"/>
              </a:rPr>
              <a:t>st</a:t>
            </a:r>
            <a:r>
              <a:rPr lang="en-US" b="1" smtClean="0">
                <a:cs typeface="Times New Roman" pitchFamily="18" charset="0"/>
              </a:rPr>
              <a:t> bullet</a:t>
            </a:r>
            <a:r>
              <a:rPr lang="en-US" smtClean="0">
                <a:cs typeface="Times New Roman" pitchFamily="18" charset="0"/>
              </a:rPr>
              <a:t>: When a single noun cannot precisely represent an object or a concept, a phrase is used.  Most phrase headings are created by modifying a noun or noun phrase with an adjective.  Additional examples:</a:t>
            </a:r>
          </a:p>
          <a:p>
            <a:r>
              <a:rPr lang="en-US" b="1" smtClean="0">
                <a:cs typeface="Times New Roman" pitchFamily="18" charset="0"/>
              </a:rPr>
              <a:t>	Interpersonal relations</a:t>
            </a:r>
            <a:endParaRPr lang="en-US" smtClean="0">
              <a:cs typeface="Times New Roman" pitchFamily="18" charset="0"/>
            </a:endParaRPr>
          </a:p>
          <a:p>
            <a:r>
              <a:rPr lang="en-US" smtClean="0">
                <a:cs typeface="Times New Roman" pitchFamily="18" charset="0"/>
              </a:rPr>
              <a:t>	</a:t>
            </a:r>
            <a:r>
              <a:rPr lang="en-US" b="1" smtClean="0">
                <a:cs typeface="Times New Roman" pitchFamily="18" charset="0"/>
              </a:rPr>
              <a:t>Medical archives</a:t>
            </a:r>
          </a:p>
          <a:p>
            <a:r>
              <a:rPr lang="en-US" b="1" smtClean="0">
                <a:cs typeface="Times New Roman" pitchFamily="18" charset="0"/>
              </a:rPr>
              <a:t>2</a:t>
            </a:r>
            <a:r>
              <a:rPr lang="en-US" b="1" baseline="30000" smtClean="0">
                <a:cs typeface="Times New Roman" pitchFamily="18" charset="0"/>
              </a:rPr>
              <a:t>nd</a:t>
            </a:r>
            <a:r>
              <a:rPr lang="en-US" b="1" smtClean="0">
                <a:cs typeface="Times New Roman" pitchFamily="18" charset="0"/>
              </a:rPr>
              <a:t> bullet</a:t>
            </a:r>
            <a:r>
              <a:rPr lang="en-US" smtClean="0">
                <a:cs typeface="Times New Roman" pitchFamily="18" charset="0"/>
              </a:rPr>
              <a:t>: When a single concept is generally expressed in the form of a prepositional phrase, the heading takes that form.  Additional example:</a:t>
            </a:r>
          </a:p>
          <a:p>
            <a:r>
              <a:rPr lang="en-US" smtClean="0">
                <a:cs typeface="Times New Roman" pitchFamily="18" charset="0"/>
              </a:rPr>
              <a:t>	</a:t>
            </a:r>
            <a:r>
              <a:rPr lang="en-US" b="1" smtClean="0">
                <a:cs typeface="Times New Roman" pitchFamily="18" charset="0"/>
              </a:rPr>
              <a:t>Conduct of life</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5" name="Rectangle 2"/>
          <p:cNvSpPr>
            <a:spLocks noGrp="1" noRot="1" noChangeAspect="1" noChangeArrowheads="1" noTextEdit="1"/>
          </p:cNvSpPr>
          <p:nvPr>
            <p:ph type="sldImg"/>
          </p:nvPr>
        </p:nvSpPr>
        <p:spPr>
          <a:ln/>
        </p:spPr>
      </p:sp>
      <p:sp>
        <p:nvSpPr>
          <p:cNvPr id="185346" name="Rectangle 3"/>
          <p:cNvSpPr>
            <a:spLocks noGrp="1" noChangeArrowheads="1"/>
          </p:cNvSpPr>
          <p:nvPr>
            <p:ph type="body" idx="1"/>
          </p:nvPr>
        </p:nvSpPr>
        <p:spPr>
          <a:xfrm>
            <a:off x="532805" y="4343704"/>
            <a:ext cx="5792391" cy="4113892"/>
          </a:xfrm>
          <a:noFill/>
          <a:ln/>
        </p:spPr>
        <p:txBody>
          <a:bodyPr/>
          <a:lstStyle/>
          <a:p>
            <a:r>
              <a:rPr lang="en-US" b="1" smtClean="0"/>
              <a:t>Intro</a:t>
            </a:r>
            <a:r>
              <a:rPr lang="en-US" smtClean="0"/>
              <a:t>: Headings may also represent more than one concept.  The next slides describe the different types of compound phrase headings.</a:t>
            </a:r>
          </a:p>
          <a:p>
            <a:r>
              <a:rPr lang="en-US" b="1" smtClean="0">
                <a:cs typeface="Times New Roman" pitchFamily="18" charset="0"/>
              </a:rPr>
              <a:t>1</a:t>
            </a:r>
            <a:r>
              <a:rPr lang="en-US" b="1" baseline="30000" smtClean="0">
                <a:cs typeface="Times New Roman" pitchFamily="18" charset="0"/>
              </a:rPr>
              <a:t>st</a:t>
            </a:r>
            <a:r>
              <a:rPr lang="en-US" b="1" smtClean="0">
                <a:cs typeface="Times New Roman" pitchFamily="18" charset="0"/>
              </a:rPr>
              <a:t> bullet</a:t>
            </a:r>
            <a:r>
              <a:rPr lang="en-US" smtClean="0">
                <a:cs typeface="Times New Roman" pitchFamily="18" charset="0"/>
              </a:rPr>
              <a:t>: Phrase headings may reflect the relationships between two general topics at a broad level.  Additional examples:</a:t>
            </a:r>
          </a:p>
          <a:p>
            <a:r>
              <a:rPr lang="en-US" smtClean="0">
                <a:cs typeface="Times New Roman" pitchFamily="18" charset="0"/>
              </a:rPr>
              <a:t>	</a:t>
            </a:r>
            <a:r>
              <a:rPr lang="en-US" b="1" smtClean="0">
                <a:cs typeface="Times New Roman" pitchFamily="18" charset="0"/>
              </a:rPr>
              <a:t>Art and music</a:t>
            </a:r>
          </a:p>
          <a:p>
            <a:r>
              <a:rPr lang="en-US" smtClean="0">
                <a:cs typeface="Times New Roman" pitchFamily="18" charset="0"/>
              </a:rPr>
              <a:t>	</a:t>
            </a:r>
            <a:r>
              <a:rPr lang="en-US" b="1" smtClean="0">
                <a:cs typeface="Times New Roman" pitchFamily="18" charset="0"/>
              </a:rPr>
              <a:t>Communism and love</a:t>
            </a:r>
          </a:p>
          <a:p>
            <a:r>
              <a:rPr lang="en-US" b="1" smtClean="0">
                <a:cs typeface="Times New Roman" pitchFamily="18" charset="0"/>
              </a:rPr>
              <a:t>	Engineering and state</a:t>
            </a:r>
          </a:p>
          <a:p>
            <a:r>
              <a:rPr lang="en-US" b="1" smtClean="0">
                <a:cs typeface="Times New Roman" pitchFamily="18" charset="0"/>
              </a:rPr>
              <a:t>2</a:t>
            </a:r>
            <a:r>
              <a:rPr lang="en-US" b="1" baseline="30000" smtClean="0">
                <a:cs typeface="Times New Roman" pitchFamily="18" charset="0"/>
              </a:rPr>
              <a:t>nd</a:t>
            </a:r>
            <a:r>
              <a:rPr lang="en-US" b="1" smtClean="0">
                <a:cs typeface="Times New Roman" pitchFamily="18" charset="0"/>
              </a:rPr>
              <a:t> bullet</a:t>
            </a:r>
            <a:r>
              <a:rPr lang="en-US" smtClean="0">
                <a:cs typeface="Times New Roman" pitchFamily="18" charset="0"/>
              </a:rPr>
              <a:t>: Phrase headings may connect topics that are normally treated together.  Additional examples:</a:t>
            </a:r>
            <a:endParaRPr lang="en-US" b="1" smtClean="0">
              <a:cs typeface="Times New Roman" pitchFamily="18" charset="0"/>
            </a:endParaRPr>
          </a:p>
          <a:p>
            <a:r>
              <a:rPr lang="en-US" b="1" smtClean="0">
                <a:cs typeface="Times New Roman" pitchFamily="18" charset="0"/>
              </a:rPr>
              <a:t>	Forests and forestry</a:t>
            </a:r>
          </a:p>
          <a:p>
            <a:r>
              <a:rPr lang="en-US" b="1" smtClean="0">
                <a:cs typeface="Times New Roman" pitchFamily="18" charset="0"/>
              </a:rPr>
              <a:t>	Good and evil</a:t>
            </a:r>
          </a:p>
          <a:p>
            <a:r>
              <a:rPr lang="en-US" b="1" smtClean="0">
                <a:cs typeface="Times New Roman" pitchFamily="18" charset="0"/>
              </a:rPr>
              <a:t>	Wines and wine making</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3" name="Rectangle 2"/>
          <p:cNvSpPr>
            <a:spLocks noGrp="1" noRot="1" noChangeAspect="1" noChangeArrowheads="1" noTextEdit="1"/>
          </p:cNvSpPr>
          <p:nvPr>
            <p:ph type="sldImg"/>
          </p:nvPr>
        </p:nvSpPr>
        <p:spPr>
          <a:ln/>
        </p:spPr>
      </p:sp>
      <p:sp>
        <p:nvSpPr>
          <p:cNvPr id="187394" name="Rectangle 3"/>
          <p:cNvSpPr>
            <a:spLocks noGrp="1" noChangeArrowheads="1"/>
          </p:cNvSpPr>
          <p:nvPr>
            <p:ph type="body" idx="1"/>
          </p:nvPr>
        </p:nvSpPr>
        <p:spPr>
          <a:xfrm>
            <a:off x="532805" y="4343704"/>
            <a:ext cx="5792391" cy="4113892"/>
          </a:xfrm>
          <a:noFill/>
          <a:ln/>
        </p:spPr>
        <p:txBody>
          <a:bodyPr/>
          <a:lstStyle/>
          <a:p>
            <a:r>
              <a:rPr lang="en-US" b="1" smtClean="0">
                <a:cs typeface="Times New Roman" pitchFamily="18" charset="0"/>
              </a:rPr>
              <a:t>Intro</a:t>
            </a:r>
            <a:r>
              <a:rPr lang="en-US" smtClean="0">
                <a:cs typeface="Times New Roman" pitchFamily="18" charset="0"/>
              </a:rPr>
              <a:t>: The preposition </a:t>
            </a:r>
            <a:r>
              <a:rPr lang="en-US" i="1" smtClean="0">
                <a:cs typeface="Times New Roman" pitchFamily="18" charset="0"/>
              </a:rPr>
              <a:t>as</a:t>
            </a:r>
            <a:r>
              <a:rPr lang="en-US" smtClean="0">
                <a:cs typeface="Times New Roman" pitchFamily="18" charset="0"/>
              </a:rPr>
              <a:t> may be used in headings showing a particular use of an object or form.</a:t>
            </a:r>
            <a:endParaRPr lang="en-US" smtClean="0">
              <a:latin typeface="Verdana" pitchFamily="34" charset="0"/>
              <a:cs typeface="Times New Roman" pitchFamily="18" charset="0"/>
            </a:endParaRPr>
          </a:p>
          <a:p>
            <a:r>
              <a:rPr lang="en-US" i="1" smtClean="0"/>
              <a:t>[text from slide]</a:t>
            </a:r>
          </a:p>
          <a:p>
            <a:endParaRPr lang="en-US" smtClean="0">
              <a:latin typeface="Verdana" pitchFamily="34" charset="0"/>
              <a:cs typeface="Times New Roman" pitchFamily="18" charset="0"/>
            </a:endParaRPr>
          </a:p>
          <a:p>
            <a:r>
              <a:rPr lang="en-US" b="1" smtClean="0">
                <a:latin typeface="Verdana" pitchFamily="34" charset="0"/>
                <a:cs typeface="Times New Roman" pitchFamily="18" charset="0"/>
              </a:rPr>
              <a:t>	</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1" name="Rectangle 2"/>
          <p:cNvSpPr>
            <a:spLocks noGrp="1" noRot="1" noChangeAspect="1" noChangeArrowheads="1" noTextEdit="1"/>
          </p:cNvSpPr>
          <p:nvPr>
            <p:ph type="sldImg"/>
          </p:nvPr>
        </p:nvSpPr>
        <p:spPr>
          <a:ln/>
        </p:spPr>
      </p:sp>
      <p:sp>
        <p:nvSpPr>
          <p:cNvPr id="189442" name="Rectangle 3"/>
          <p:cNvSpPr>
            <a:spLocks noGrp="1" noChangeArrowheads="1"/>
          </p:cNvSpPr>
          <p:nvPr>
            <p:ph type="body" idx="1"/>
          </p:nvPr>
        </p:nvSpPr>
        <p:spPr>
          <a:xfrm>
            <a:off x="532805" y="4343704"/>
            <a:ext cx="5792391" cy="4113892"/>
          </a:xfrm>
          <a:noFill/>
          <a:ln/>
        </p:spPr>
        <p:txBody>
          <a:bodyPr/>
          <a:lstStyle/>
          <a:p>
            <a:r>
              <a:rPr lang="en-US" b="1" smtClean="0">
                <a:cs typeface="Times New Roman" pitchFamily="18" charset="0"/>
              </a:rPr>
              <a:t>1</a:t>
            </a:r>
            <a:r>
              <a:rPr lang="en-US" b="1" baseline="30000" smtClean="0">
                <a:cs typeface="Times New Roman" pitchFamily="18" charset="0"/>
              </a:rPr>
              <a:t>st</a:t>
            </a:r>
            <a:r>
              <a:rPr lang="en-US" b="1" smtClean="0">
                <a:cs typeface="Times New Roman" pitchFamily="18" charset="0"/>
              </a:rPr>
              <a:t> bullet</a:t>
            </a:r>
            <a:r>
              <a:rPr lang="en-US" smtClean="0">
                <a:cs typeface="Times New Roman" pitchFamily="18" charset="0"/>
              </a:rPr>
              <a:t>: The preposition </a:t>
            </a:r>
            <a:r>
              <a:rPr lang="en-US" i="1" smtClean="0">
                <a:cs typeface="Times New Roman" pitchFamily="18" charset="0"/>
              </a:rPr>
              <a:t>as</a:t>
            </a:r>
            <a:r>
              <a:rPr lang="en-US" smtClean="0">
                <a:cs typeface="Times New Roman" pitchFamily="18" charset="0"/>
              </a:rPr>
              <a:t> may also be used in headings dealing with professions. The heading may represent classes of persons involving two professions, or occupational groups in non-work-related activities.</a:t>
            </a:r>
          </a:p>
          <a:p>
            <a:r>
              <a:rPr lang="en-US" b="1" smtClean="0">
                <a:cs typeface="Times New Roman" pitchFamily="18" charset="0"/>
              </a:rPr>
              <a:t>2</a:t>
            </a:r>
            <a:r>
              <a:rPr lang="en-US" b="1" baseline="30000" smtClean="0">
                <a:cs typeface="Times New Roman" pitchFamily="18" charset="0"/>
              </a:rPr>
              <a:t>nd</a:t>
            </a:r>
            <a:r>
              <a:rPr lang="en-US" b="1" smtClean="0">
                <a:cs typeface="Times New Roman" pitchFamily="18" charset="0"/>
              </a:rPr>
              <a:t> bullet</a:t>
            </a:r>
            <a:r>
              <a:rPr lang="en-US" smtClean="0">
                <a:cs typeface="Times New Roman" pitchFamily="18" charset="0"/>
              </a:rPr>
              <a:t>: The preposition </a:t>
            </a:r>
            <a:r>
              <a:rPr lang="en-US" i="1" smtClean="0">
                <a:cs typeface="Times New Roman" pitchFamily="18" charset="0"/>
              </a:rPr>
              <a:t>in</a:t>
            </a:r>
            <a:r>
              <a:rPr lang="en-US" smtClean="0">
                <a:cs typeface="Times New Roman" pitchFamily="18" charset="0"/>
              </a:rPr>
              <a:t> may be used to represent persons associated with a particular discipline or activity in whatever capacity, in a broader sense than with “as” headings.</a:t>
            </a:r>
          </a:p>
          <a:p>
            <a:endParaRPr lang="en-US" smtClean="0">
              <a:cs typeface="Times New Roman" pitchFamily="18"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89" name="Rectangle 2"/>
          <p:cNvSpPr>
            <a:spLocks noGrp="1" noRot="1" noChangeAspect="1" noChangeArrowheads="1" noTextEdit="1"/>
          </p:cNvSpPr>
          <p:nvPr>
            <p:ph type="sldImg"/>
          </p:nvPr>
        </p:nvSpPr>
        <p:spPr>
          <a:ln/>
        </p:spPr>
      </p:sp>
      <p:sp>
        <p:nvSpPr>
          <p:cNvPr id="191490" name="Rectangle 3"/>
          <p:cNvSpPr>
            <a:spLocks noGrp="1" noChangeArrowheads="1"/>
          </p:cNvSpPr>
          <p:nvPr>
            <p:ph type="body" idx="1"/>
          </p:nvPr>
        </p:nvSpPr>
        <p:spPr>
          <a:xfrm>
            <a:off x="532805" y="4343704"/>
            <a:ext cx="5792391" cy="4113892"/>
          </a:xfrm>
          <a:noFill/>
          <a:ln/>
        </p:spPr>
        <p:txBody>
          <a:bodyPr/>
          <a:lstStyle/>
          <a:p>
            <a:r>
              <a:rPr lang="en-US" b="1" smtClean="0">
                <a:cs typeface="Times New Roman" pitchFamily="18" charset="0"/>
              </a:rPr>
              <a:t>Intro</a:t>
            </a:r>
            <a:r>
              <a:rPr lang="en-US" smtClean="0">
                <a:cs typeface="Times New Roman" pitchFamily="18" charset="0"/>
              </a:rPr>
              <a:t>: The preposition </a:t>
            </a:r>
            <a:r>
              <a:rPr lang="en-US" i="1" smtClean="0">
                <a:cs typeface="Times New Roman" pitchFamily="18" charset="0"/>
              </a:rPr>
              <a:t>in</a:t>
            </a:r>
            <a:r>
              <a:rPr lang="en-US" smtClean="0">
                <a:cs typeface="Times New Roman" pitchFamily="18" charset="0"/>
              </a:rPr>
              <a:t> may be used in headings in several situations.</a:t>
            </a:r>
          </a:p>
          <a:p>
            <a:r>
              <a:rPr lang="en-US" b="1" smtClean="0">
                <a:cs typeface="Times New Roman" pitchFamily="18" charset="0"/>
              </a:rPr>
              <a:t>1</a:t>
            </a:r>
            <a:r>
              <a:rPr lang="en-US" b="1" baseline="30000" smtClean="0">
                <a:cs typeface="Times New Roman" pitchFamily="18" charset="0"/>
              </a:rPr>
              <a:t>st</a:t>
            </a:r>
            <a:r>
              <a:rPr lang="en-US" b="1" smtClean="0">
                <a:cs typeface="Times New Roman" pitchFamily="18" charset="0"/>
              </a:rPr>
              <a:t> bullet</a:t>
            </a:r>
            <a:r>
              <a:rPr lang="en-US" smtClean="0">
                <a:cs typeface="Times New Roman" pitchFamily="18" charset="0"/>
              </a:rPr>
              <a:t>: It may be used to express special applications of a concept.</a:t>
            </a:r>
          </a:p>
          <a:p>
            <a:r>
              <a:rPr lang="en-US" b="1" smtClean="0">
                <a:cs typeface="Times New Roman" pitchFamily="18" charset="0"/>
              </a:rPr>
              <a:t>2</a:t>
            </a:r>
            <a:r>
              <a:rPr lang="en-US" b="1" baseline="30000" smtClean="0">
                <a:cs typeface="Times New Roman" pitchFamily="18" charset="0"/>
              </a:rPr>
              <a:t>nd</a:t>
            </a:r>
            <a:r>
              <a:rPr lang="en-US" b="1" smtClean="0">
                <a:cs typeface="Times New Roman" pitchFamily="18" charset="0"/>
              </a:rPr>
              <a:t> bullet</a:t>
            </a:r>
            <a:r>
              <a:rPr lang="en-US" smtClean="0">
                <a:cs typeface="Times New Roman" pitchFamily="18" charset="0"/>
              </a:rPr>
              <a:t>: It may also be used to express the representation or treatment of a place within a particular concept, such as textbooks.</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5" name="Rectangle 2"/>
          <p:cNvSpPr>
            <a:spLocks noGrp="1" noRot="1" noChangeAspect="1" noChangeArrowheads="1" noTextEdit="1"/>
          </p:cNvSpPr>
          <p:nvPr>
            <p:ph type="sldImg"/>
          </p:nvPr>
        </p:nvSpPr>
        <p:spPr>
          <a:ln/>
        </p:spPr>
      </p:sp>
      <p:sp>
        <p:nvSpPr>
          <p:cNvPr id="175106" name="Rectangle 3"/>
          <p:cNvSpPr>
            <a:spLocks noGrp="1" noChangeArrowheads="1"/>
          </p:cNvSpPr>
          <p:nvPr>
            <p:ph type="body" idx="1"/>
          </p:nvPr>
        </p:nvSpPr>
        <p:spPr>
          <a:xfrm>
            <a:off x="532805" y="4343704"/>
            <a:ext cx="5792391" cy="4113892"/>
          </a:xfrm>
          <a:noFill/>
          <a:ln/>
        </p:spPr>
        <p:txBody>
          <a:bodyPr/>
          <a:lstStyle/>
          <a:p>
            <a:r>
              <a:rPr lang="en-US" b="1" smtClean="0"/>
              <a:t>Intro:</a:t>
            </a:r>
            <a:r>
              <a:rPr lang="en-US" smtClean="0"/>
              <a:t> Now we’ll look at the syntax of LC subject headings.</a:t>
            </a:r>
          </a:p>
          <a:p>
            <a:r>
              <a:rPr lang="en-US" i="1" smtClean="0"/>
              <a:t>[text from slide]</a:t>
            </a:r>
            <a:r>
              <a:rPr lang="en-US" smtClean="0"/>
              <a:t> </a:t>
            </a:r>
          </a:p>
          <a:p>
            <a:r>
              <a:rPr lang="en-US" smtClean="0"/>
              <a:t>The decision was made in 1983 to favor creating new headings in direct form using natural language.  However, some specific categories of headings are still established in the inverted form, as we’ll see later in this session.</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7" name="Rectangle 2"/>
          <p:cNvSpPr>
            <a:spLocks noGrp="1" noRot="1" noChangeAspect="1" noChangeArrowheads="1" noTextEdit="1"/>
          </p:cNvSpPr>
          <p:nvPr>
            <p:ph type="sldImg"/>
          </p:nvPr>
        </p:nvSpPr>
        <p:spPr>
          <a:ln/>
        </p:spPr>
      </p:sp>
      <p:sp>
        <p:nvSpPr>
          <p:cNvPr id="193538" name="Rectangle 3"/>
          <p:cNvSpPr>
            <a:spLocks noGrp="1" noChangeArrowheads="1"/>
          </p:cNvSpPr>
          <p:nvPr>
            <p:ph type="body" idx="1"/>
          </p:nvPr>
        </p:nvSpPr>
        <p:spPr>
          <a:xfrm>
            <a:off x="532805" y="4343704"/>
            <a:ext cx="5792391" cy="4113892"/>
          </a:xfrm>
          <a:noFill/>
          <a:ln/>
        </p:spPr>
        <p:txBody>
          <a:bodyPr/>
          <a:lstStyle/>
          <a:p>
            <a:r>
              <a:rPr lang="en-US" b="1" smtClean="0">
                <a:cs typeface="Times New Roman" pitchFamily="18" charset="0"/>
              </a:rPr>
              <a:t>1</a:t>
            </a:r>
            <a:r>
              <a:rPr lang="en-US" b="1" baseline="30000" smtClean="0">
                <a:cs typeface="Times New Roman" pitchFamily="18" charset="0"/>
              </a:rPr>
              <a:t>st</a:t>
            </a:r>
            <a:r>
              <a:rPr lang="en-US" b="1" smtClean="0">
                <a:cs typeface="Times New Roman" pitchFamily="18" charset="0"/>
              </a:rPr>
              <a:t> bullet</a:t>
            </a:r>
            <a:r>
              <a:rPr lang="en-US" smtClean="0">
                <a:cs typeface="Times New Roman" pitchFamily="18" charset="0"/>
              </a:rPr>
              <a:t>: In the past, many headings were established in inverted form in order to place a significant word first.  While this practice made sense in helping to collocate entry elements in a card catalog, it is no longer as big an issue in online catalogs. </a:t>
            </a:r>
          </a:p>
          <a:p>
            <a:r>
              <a:rPr lang="en-US" b="1" smtClean="0">
                <a:cs typeface="Times New Roman" pitchFamily="18" charset="0"/>
              </a:rPr>
              <a:t>2</a:t>
            </a:r>
            <a:r>
              <a:rPr lang="en-US" b="1" baseline="30000" smtClean="0">
                <a:cs typeface="Times New Roman" pitchFamily="18" charset="0"/>
              </a:rPr>
              <a:t>nd</a:t>
            </a:r>
            <a:r>
              <a:rPr lang="en-US" b="1" smtClean="0">
                <a:cs typeface="Times New Roman" pitchFamily="18" charset="0"/>
              </a:rPr>
              <a:t>, 3</a:t>
            </a:r>
            <a:r>
              <a:rPr lang="en-US" b="1" baseline="30000" smtClean="0">
                <a:cs typeface="Times New Roman" pitchFamily="18" charset="0"/>
              </a:rPr>
              <a:t>rd</a:t>
            </a:r>
            <a:r>
              <a:rPr lang="en-US" b="1" smtClean="0">
                <a:cs typeface="Times New Roman" pitchFamily="18" charset="0"/>
              </a:rPr>
              <a:t> bullets</a:t>
            </a:r>
            <a:r>
              <a:rPr lang="en-US" smtClean="0">
                <a:cs typeface="Times New Roman" pitchFamily="18" charset="0"/>
              </a:rPr>
              <a:t>: Since 1983, the preference has been for direct form and in natural language. Since a large number of headings exist in the inverted form, however, inverted headings were retained in several categories.</a:t>
            </a:r>
          </a:p>
          <a:p>
            <a:r>
              <a:rPr lang="en-US" smtClean="0">
                <a:cs typeface="Times New Roman" pitchFamily="18" charset="0"/>
              </a:rPr>
              <a:t>Note that in inverted headings, the word following the comma is capitalized; this is the element that would be in the initial position if expressed in direct word order. The first word of a subject heading is capitalized as a general rule.</a:t>
            </a:r>
          </a:p>
          <a:p>
            <a:endParaRPr lang="en-US" b="1" i="1" smtClean="0">
              <a:cs typeface="Times New Roman" pitchFamily="18" charset="0"/>
            </a:endParaRPr>
          </a:p>
          <a:p>
            <a:r>
              <a:rPr lang="en-US" b="1" i="1" smtClean="0">
                <a:cs typeface="Times New Roman" pitchFamily="18" charset="0"/>
              </a:rPr>
              <a:t>**[NOTE</a:t>
            </a:r>
            <a:r>
              <a:rPr lang="en-US" i="1" smtClean="0">
                <a:cs typeface="Times New Roman" pitchFamily="18" charset="0"/>
              </a:rPr>
              <a:t>: H 306 provides more information on inverted headings.  SHM Appendix B provides capitalization guidelines for establishing headings. It is mentioned in the Tools session.]</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5" name="Rectangle 2"/>
          <p:cNvSpPr>
            <a:spLocks noGrp="1" noRot="1" noChangeAspect="1" noChangeArrowheads="1" noTextEdit="1"/>
          </p:cNvSpPr>
          <p:nvPr>
            <p:ph type="sldImg"/>
          </p:nvPr>
        </p:nvSpPr>
        <p:spPr>
          <a:ln/>
        </p:spPr>
      </p:sp>
      <p:sp>
        <p:nvSpPr>
          <p:cNvPr id="195586" name="Rectangle 3"/>
          <p:cNvSpPr>
            <a:spLocks noGrp="1" noChangeArrowheads="1"/>
          </p:cNvSpPr>
          <p:nvPr>
            <p:ph type="body" idx="1"/>
          </p:nvPr>
        </p:nvSpPr>
        <p:spPr>
          <a:xfrm>
            <a:off x="532805" y="4343704"/>
            <a:ext cx="5792391" cy="4113892"/>
          </a:xfrm>
          <a:noFill/>
          <a:ln/>
        </p:spPr>
        <p:txBody>
          <a:bodyPr/>
          <a:lstStyle/>
          <a:p>
            <a:r>
              <a:rPr lang="en-US" i="1" smtClean="0"/>
              <a:t>[text from slide]</a:t>
            </a:r>
          </a:p>
          <a:p>
            <a:r>
              <a:rPr lang="en-US" smtClean="0"/>
              <a:t>Additional examples for language, nationality, ethnic group:</a:t>
            </a:r>
          </a:p>
          <a:p>
            <a:r>
              <a:rPr lang="en-US" b="1" smtClean="0">
                <a:cs typeface="Times New Roman" pitchFamily="18" charset="0"/>
              </a:rPr>
              <a:t>	Poets, Japanese</a:t>
            </a:r>
            <a:endParaRPr lang="en-US" smtClean="0">
              <a:cs typeface="Times New Roman" pitchFamily="18" charset="0"/>
            </a:endParaRPr>
          </a:p>
          <a:p>
            <a:r>
              <a:rPr lang="en-US" b="1" smtClean="0">
                <a:cs typeface="Times New Roman" pitchFamily="18" charset="0"/>
              </a:rPr>
              <a:t>	Songs, Romanian</a:t>
            </a:r>
          </a:p>
          <a:p>
            <a:endParaRPr lang="en-US" b="1" smtClean="0">
              <a:cs typeface="Times New Roman" pitchFamily="18" charset="0"/>
            </a:endParaRPr>
          </a:p>
          <a:p>
            <a:r>
              <a:rPr lang="en-US" smtClean="0">
                <a:cs typeface="Times New Roman" pitchFamily="18" charset="0"/>
              </a:rPr>
              <a:t>Additional examples for time period:</a:t>
            </a:r>
          </a:p>
          <a:p>
            <a:r>
              <a:rPr lang="en-US" b="1" smtClean="0">
                <a:cs typeface="Times New Roman" pitchFamily="18" charset="0"/>
              </a:rPr>
              <a:t>	Prayers, Medieval</a:t>
            </a:r>
          </a:p>
          <a:p>
            <a:r>
              <a:rPr lang="en-US" b="1" smtClean="0">
                <a:cs typeface="Times New Roman" pitchFamily="18" charset="0"/>
              </a:rPr>
              <a:t>	Latin literature, Medieval and modern</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Rectangle 2"/>
          <p:cNvSpPr>
            <a:spLocks noGrp="1" noRot="1" noChangeAspect="1" noChangeArrowheads="1" noTextEdit="1"/>
          </p:cNvSpPr>
          <p:nvPr>
            <p:ph type="sldImg"/>
          </p:nvPr>
        </p:nvSpPr>
        <p:spPr>
          <a:ln/>
        </p:spPr>
      </p:sp>
      <p:sp>
        <p:nvSpPr>
          <p:cNvPr id="197634" name="Rectangle 3"/>
          <p:cNvSpPr>
            <a:spLocks noGrp="1" noChangeArrowheads="1"/>
          </p:cNvSpPr>
          <p:nvPr>
            <p:ph type="body" idx="1"/>
          </p:nvPr>
        </p:nvSpPr>
        <p:spPr>
          <a:xfrm>
            <a:off x="532805" y="4343704"/>
            <a:ext cx="5792391" cy="4113892"/>
          </a:xfrm>
          <a:noFill/>
          <a:ln/>
        </p:spPr>
        <p:txBody>
          <a:bodyPr/>
          <a:lstStyle/>
          <a:p>
            <a:r>
              <a:rPr lang="en-US" i="1" smtClean="0"/>
              <a:t>[text from slide]</a:t>
            </a:r>
            <a:endParaRPr lang="en-US" smtClean="0"/>
          </a:p>
          <a:p>
            <a:r>
              <a:rPr lang="en-US" smtClean="0"/>
              <a:t>Additional example for h</a:t>
            </a:r>
            <a:r>
              <a:rPr lang="en-US" smtClean="0">
                <a:cs typeface="Times New Roman" pitchFamily="18" charset="0"/>
              </a:rPr>
              <a:t>eadings with qualifiers for artistic style:</a:t>
            </a:r>
          </a:p>
          <a:p>
            <a:r>
              <a:rPr lang="en-US" smtClean="0">
                <a:cs typeface="Times New Roman" pitchFamily="18" charset="0"/>
              </a:rPr>
              <a:t>	</a:t>
            </a:r>
            <a:r>
              <a:rPr lang="en-US" b="1" smtClean="0">
                <a:cs typeface="Times New Roman" pitchFamily="18" charset="0"/>
              </a:rPr>
              <a:t>Architecture, Etruscan</a:t>
            </a:r>
          </a:p>
          <a:p>
            <a:r>
              <a:rPr lang="en-US" smtClean="0">
                <a:cs typeface="Times New Roman" pitchFamily="18" charset="0"/>
              </a:rPr>
              <a:t>Additional example for types of fossils:</a:t>
            </a:r>
          </a:p>
          <a:p>
            <a:r>
              <a:rPr lang="en-US" smtClean="0">
                <a:cs typeface="Times New Roman" pitchFamily="18" charset="0"/>
              </a:rPr>
              <a:t>	</a:t>
            </a:r>
            <a:r>
              <a:rPr lang="en-US" b="1" smtClean="0">
                <a:cs typeface="Times New Roman" pitchFamily="18" charset="0"/>
              </a:rPr>
              <a:t>Whales, Fossil</a:t>
            </a:r>
          </a:p>
          <a:p>
            <a:r>
              <a:rPr lang="en-US" b="1" smtClean="0">
                <a:cs typeface="Times New Roman" pitchFamily="18" charset="0"/>
              </a:rPr>
              <a:t>	Conifers, Fossil</a:t>
            </a:r>
          </a:p>
          <a:p>
            <a:endParaRPr lang="en-US" b="1" smtClean="0">
              <a:cs typeface="Times New Roman" pitchFamily="18" charset="0"/>
            </a:endParaRPr>
          </a:p>
          <a:p>
            <a:r>
              <a:rPr lang="en-US" b="1" i="1" smtClean="0">
                <a:cs typeface="Times New Roman" pitchFamily="18" charset="0"/>
              </a:rPr>
              <a:t>**[NOTE</a:t>
            </a:r>
            <a:r>
              <a:rPr lang="en-US" i="1" smtClean="0">
                <a:cs typeface="Times New Roman" pitchFamily="18" charset="0"/>
              </a:rPr>
              <a:t>: for fossils that existed only in earlier geological time periods, such as </a:t>
            </a:r>
            <a:r>
              <a:rPr lang="en-US" b="1" i="1" smtClean="0">
                <a:cs typeface="Times New Roman" pitchFamily="18" charset="0"/>
              </a:rPr>
              <a:t>Dinosaurs</a:t>
            </a:r>
            <a:r>
              <a:rPr lang="en-US" i="1" smtClean="0">
                <a:cs typeface="Times New Roman" pitchFamily="18" charset="0"/>
              </a:rPr>
              <a:t>, the heading is established without the qualifier </a:t>
            </a:r>
            <a:r>
              <a:rPr lang="en-US" b="1" i="1" smtClean="0">
                <a:cs typeface="Times New Roman" pitchFamily="18" charset="0"/>
              </a:rPr>
              <a:t>, Fossil</a:t>
            </a:r>
            <a:r>
              <a:rPr lang="en-US" i="1" smtClean="0">
                <a:cs typeface="Times New Roman" pitchFamily="18" charset="0"/>
              </a:rPr>
              <a:t>.]</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1" name="Rectangle 2"/>
          <p:cNvSpPr>
            <a:spLocks noGrp="1" noRot="1" noChangeAspect="1" noChangeArrowheads="1" noTextEdit="1"/>
          </p:cNvSpPr>
          <p:nvPr>
            <p:ph type="sldImg"/>
          </p:nvPr>
        </p:nvSpPr>
        <p:spPr>
          <a:ln/>
        </p:spPr>
      </p:sp>
      <p:sp>
        <p:nvSpPr>
          <p:cNvPr id="199682" name="Rectangle 3"/>
          <p:cNvSpPr>
            <a:spLocks noGrp="1" noChangeArrowheads="1"/>
          </p:cNvSpPr>
          <p:nvPr>
            <p:ph type="body" idx="1"/>
          </p:nvPr>
        </p:nvSpPr>
        <p:spPr>
          <a:xfrm>
            <a:off x="532805" y="4343704"/>
            <a:ext cx="5792391" cy="4113892"/>
          </a:xfrm>
          <a:noFill/>
          <a:ln/>
        </p:spPr>
        <p:txBody>
          <a:bodyPr/>
          <a:lstStyle/>
          <a:p>
            <a:r>
              <a:rPr lang="en-US" i="1" smtClean="0"/>
              <a:t>[text from slide]</a:t>
            </a:r>
            <a:endParaRPr lang="en-US" smtClean="0"/>
          </a:p>
          <a:p>
            <a:r>
              <a:rPr lang="en-US" smtClean="0"/>
              <a:t>Additional example for music headings:</a:t>
            </a:r>
          </a:p>
          <a:p>
            <a:r>
              <a:rPr lang="en-US" smtClean="0"/>
              <a:t>	</a:t>
            </a:r>
            <a:r>
              <a:rPr lang="en-US" b="1" smtClean="0"/>
              <a:t>Symphonies, Arranged</a:t>
            </a:r>
          </a:p>
          <a:p>
            <a:r>
              <a:rPr lang="en-US" smtClean="0"/>
              <a:t>Additional examples for geographic:</a:t>
            </a:r>
          </a:p>
          <a:p>
            <a:r>
              <a:rPr lang="en-US" smtClean="0"/>
              <a:t>	</a:t>
            </a:r>
            <a:r>
              <a:rPr lang="en-US" b="1" smtClean="0"/>
              <a:t>Huron, Lake (Mich. and Ont.)</a:t>
            </a:r>
          </a:p>
          <a:p>
            <a:r>
              <a:rPr lang="en-US" b="1" smtClean="0"/>
              <a:t>	Victoria, Lake, Watershed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Grp="1" noRot="1" noChangeAspect="1" noChangeArrowheads="1" noTextEdit="1"/>
          </p:cNvSpPr>
          <p:nvPr>
            <p:ph type="sldImg"/>
          </p:nvPr>
        </p:nvSpPr>
        <p:spPr>
          <a:ln/>
        </p:spPr>
      </p:sp>
      <p:sp>
        <p:nvSpPr>
          <p:cNvPr id="80898" name="Rectangle 3"/>
          <p:cNvSpPr>
            <a:spLocks noGrp="1" noChangeArrowheads="1"/>
          </p:cNvSpPr>
          <p:nvPr>
            <p:ph type="body" idx="1"/>
          </p:nvPr>
        </p:nvSpPr>
        <p:spPr>
          <a:noFill/>
          <a:ln/>
        </p:spPr>
        <p:txBody>
          <a:bodyPr/>
          <a:lstStyle/>
          <a:p>
            <a:pPr eaLnBrk="1" hangingPunct="1"/>
            <a:r>
              <a:rPr lang="en-US" i="1" dirty="0" smtClean="0"/>
              <a:t>[text from entire slide]</a:t>
            </a:r>
          </a:p>
          <a:p>
            <a:pPr eaLnBrk="1" hangingPunct="1"/>
            <a:r>
              <a:rPr lang="en-US" dirty="0" smtClean="0"/>
              <a:t>Containers are especially important for non-book materials.</a:t>
            </a:r>
          </a:p>
          <a:p>
            <a:pPr eaLnBrk="1" hangingPunct="1"/>
            <a:r>
              <a:rPr lang="en-US" dirty="0" smtClean="0"/>
              <a:t>At this point, you’re not trying to come up with actual subject headings – that will come later.  The goal is to capture the key words and concepts that you will later translate into the controlled vocabulary.</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29" name="Rectangle 2"/>
          <p:cNvSpPr>
            <a:spLocks noGrp="1" noRot="1" noChangeAspect="1" noChangeArrowheads="1" noTextEdit="1"/>
          </p:cNvSpPr>
          <p:nvPr>
            <p:ph type="sldImg"/>
          </p:nvPr>
        </p:nvSpPr>
        <p:spPr>
          <a:ln/>
        </p:spPr>
      </p:sp>
      <p:sp>
        <p:nvSpPr>
          <p:cNvPr id="201730" name="Rectangle 3"/>
          <p:cNvSpPr>
            <a:spLocks noGrp="1" noChangeArrowheads="1"/>
          </p:cNvSpPr>
          <p:nvPr>
            <p:ph type="body" idx="1"/>
          </p:nvPr>
        </p:nvSpPr>
        <p:spPr>
          <a:xfrm>
            <a:off x="532805" y="4343704"/>
            <a:ext cx="5792391" cy="4113892"/>
          </a:xfrm>
          <a:noFill/>
          <a:ln/>
        </p:spPr>
        <p:txBody>
          <a:bodyPr/>
          <a:lstStyle/>
          <a:p>
            <a:r>
              <a:rPr lang="en-US" i="1" smtClean="0"/>
              <a:t>[text from slide]</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7" name="Rectangle 2"/>
          <p:cNvSpPr>
            <a:spLocks noGrp="1" noRot="1" noChangeAspect="1" noChangeArrowheads="1" noTextEdit="1"/>
          </p:cNvSpPr>
          <p:nvPr>
            <p:ph type="sldImg"/>
          </p:nvPr>
        </p:nvSpPr>
        <p:spPr>
          <a:ln/>
        </p:spPr>
      </p:sp>
      <p:sp>
        <p:nvSpPr>
          <p:cNvPr id="203778" name="Rectangle 3"/>
          <p:cNvSpPr>
            <a:spLocks noGrp="1" noChangeArrowheads="1"/>
          </p:cNvSpPr>
          <p:nvPr>
            <p:ph type="body" idx="1"/>
          </p:nvPr>
        </p:nvSpPr>
        <p:spPr>
          <a:xfrm>
            <a:off x="532805" y="4343704"/>
            <a:ext cx="5792391" cy="4113892"/>
          </a:xfrm>
          <a:noFill/>
          <a:ln/>
        </p:spPr>
        <p:txBody>
          <a:bodyPr/>
          <a:lstStyle/>
          <a:p>
            <a:r>
              <a:rPr lang="en-US" sz="900" b="1" dirty="0" smtClean="0">
                <a:cs typeface="Times New Roman" pitchFamily="18" charset="0"/>
              </a:rPr>
              <a:t>Intro</a:t>
            </a:r>
            <a:r>
              <a:rPr lang="en-US" sz="900" dirty="0" smtClean="0">
                <a:cs typeface="Times New Roman" pitchFamily="18" charset="0"/>
              </a:rPr>
              <a:t>: If a term or phrase used as a subject heading can have different meanings, a qualifier is used to indicate which of the different meanings the heading represents. Headings can be qualified by the addition of a parenthetical or an adjectival qualifier.</a:t>
            </a:r>
          </a:p>
          <a:p>
            <a:r>
              <a:rPr lang="en-US" sz="900" b="1" dirty="0" smtClean="0">
                <a:cs typeface="Times New Roman" pitchFamily="18" charset="0"/>
              </a:rPr>
              <a:t>1</a:t>
            </a:r>
            <a:r>
              <a:rPr lang="en-US" sz="900" b="1" baseline="30000" dirty="0" smtClean="0">
                <a:cs typeface="Times New Roman" pitchFamily="18" charset="0"/>
              </a:rPr>
              <a:t>st</a:t>
            </a:r>
            <a:r>
              <a:rPr lang="en-US" sz="900" b="1" dirty="0" smtClean="0">
                <a:cs typeface="Times New Roman" pitchFamily="18" charset="0"/>
              </a:rPr>
              <a:t> bullet</a:t>
            </a:r>
            <a:r>
              <a:rPr lang="en-US" sz="900" dirty="0" smtClean="0">
                <a:cs typeface="Times New Roman" pitchFamily="18" charset="0"/>
              </a:rPr>
              <a:t>: A qualifier may be added in parenthesis at the end of the heading. One type of qualification is by name of a discipline or topic. Additional examples:</a:t>
            </a:r>
          </a:p>
          <a:p>
            <a:r>
              <a:rPr lang="en-US" sz="900" dirty="0" smtClean="0">
                <a:cs typeface="Times New Roman" pitchFamily="18" charset="0"/>
              </a:rPr>
              <a:t>	</a:t>
            </a:r>
            <a:r>
              <a:rPr lang="en-US" sz="900" b="1" dirty="0" smtClean="0">
                <a:cs typeface="Times New Roman" pitchFamily="18" charset="0"/>
              </a:rPr>
              <a:t>Aestheticism (Literature)</a:t>
            </a:r>
          </a:p>
          <a:p>
            <a:r>
              <a:rPr lang="en-US" sz="900" b="1" dirty="0" smtClean="0">
                <a:cs typeface="Times New Roman" pitchFamily="18" charset="0"/>
              </a:rPr>
              <a:t>	Whole and parts (Psychology)</a:t>
            </a:r>
          </a:p>
          <a:p>
            <a:r>
              <a:rPr lang="en-US" sz="900" b="1" dirty="0" smtClean="0">
                <a:cs typeface="Times New Roman" pitchFamily="18" charset="0"/>
              </a:rPr>
              <a:t>2</a:t>
            </a:r>
            <a:r>
              <a:rPr lang="en-US" sz="900" b="1" baseline="30000" dirty="0" smtClean="0">
                <a:cs typeface="Times New Roman" pitchFamily="18" charset="0"/>
              </a:rPr>
              <a:t>nd</a:t>
            </a:r>
            <a:r>
              <a:rPr lang="en-US" sz="900" b="1" dirty="0" smtClean="0">
                <a:cs typeface="Times New Roman" pitchFamily="18" charset="0"/>
              </a:rPr>
              <a:t> bullet</a:t>
            </a:r>
            <a:r>
              <a:rPr lang="en-US" sz="900" dirty="0" smtClean="0">
                <a:cs typeface="Times New Roman" pitchFamily="18" charset="0"/>
              </a:rPr>
              <a:t>: If the heading represents a kind of object, it may be qualified by the category to which it belongs.  Additional examples:</a:t>
            </a:r>
          </a:p>
          <a:p>
            <a:r>
              <a:rPr lang="en-US" sz="900" dirty="0" smtClean="0">
                <a:cs typeface="Times New Roman" pitchFamily="18" charset="0"/>
              </a:rPr>
              <a:t>	</a:t>
            </a:r>
            <a:r>
              <a:rPr lang="en-US" sz="900" b="1" dirty="0" smtClean="0">
                <a:cs typeface="Times New Roman" pitchFamily="18" charset="0"/>
              </a:rPr>
              <a:t>Suits (Clothing)</a:t>
            </a:r>
          </a:p>
          <a:p>
            <a:r>
              <a:rPr lang="en-US" sz="900" b="1" dirty="0" smtClean="0">
                <a:cs typeface="Times New Roman" pitchFamily="18" charset="0"/>
              </a:rPr>
              <a:t>	Seals (Animals)</a:t>
            </a:r>
          </a:p>
          <a:p>
            <a:r>
              <a:rPr lang="en-US" sz="900" b="1" dirty="0" smtClean="0">
                <a:cs typeface="Times New Roman" pitchFamily="18" charset="0"/>
              </a:rPr>
              <a:t>	Seals (Numismatics)</a:t>
            </a:r>
          </a:p>
          <a:p>
            <a:r>
              <a:rPr lang="en-US" sz="900" b="1" dirty="0" smtClean="0">
                <a:cs typeface="Times New Roman" pitchFamily="18" charset="0"/>
              </a:rPr>
              <a:t>3</a:t>
            </a:r>
            <a:r>
              <a:rPr lang="en-US" sz="900" b="1" baseline="30000" dirty="0" smtClean="0">
                <a:cs typeface="Times New Roman" pitchFamily="18" charset="0"/>
              </a:rPr>
              <a:t>rd</a:t>
            </a:r>
            <a:r>
              <a:rPr lang="en-US" sz="900" b="1" dirty="0" smtClean="0">
                <a:cs typeface="Times New Roman" pitchFamily="18" charset="0"/>
              </a:rPr>
              <a:t> bullet</a:t>
            </a:r>
            <a:r>
              <a:rPr lang="en-US" sz="900" dirty="0" smtClean="0">
                <a:cs typeface="Times New Roman" pitchFamily="18" charset="0"/>
              </a:rPr>
              <a:t>: Sometimes an adjectival qualifier can be added to a term to create a phrase heading, instead of adding a  parenthetical qualifier.  For example, </a:t>
            </a:r>
            <a:r>
              <a:rPr lang="en-US" sz="900" b="1" dirty="0" smtClean="0">
                <a:cs typeface="Times New Roman" pitchFamily="18" charset="0"/>
              </a:rPr>
              <a:t>Chemical bonds</a:t>
            </a:r>
            <a:r>
              <a:rPr lang="en-US" sz="900" dirty="0" smtClean="0">
                <a:cs typeface="Times New Roman" pitchFamily="18" charset="0"/>
              </a:rPr>
              <a:t> is used instead of Bonds (Chemistry); </a:t>
            </a:r>
            <a:r>
              <a:rPr lang="en-US" sz="900" b="1" dirty="0" smtClean="0">
                <a:cs typeface="Times New Roman" pitchFamily="18" charset="0"/>
              </a:rPr>
              <a:t>Nuclear fission</a:t>
            </a:r>
            <a:r>
              <a:rPr lang="en-US" sz="900" dirty="0" smtClean="0">
                <a:cs typeface="Times New Roman" pitchFamily="18" charset="0"/>
              </a:rPr>
              <a:t> instead of Fission (Nuclear physics).</a:t>
            </a: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5" name="Rectangle 2"/>
          <p:cNvSpPr>
            <a:spLocks noGrp="1" noRot="1" noChangeAspect="1" noChangeArrowheads="1" noTextEdit="1"/>
          </p:cNvSpPr>
          <p:nvPr>
            <p:ph type="sldImg"/>
          </p:nvPr>
        </p:nvSpPr>
        <p:spPr>
          <a:ln/>
        </p:spPr>
      </p:sp>
      <p:sp>
        <p:nvSpPr>
          <p:cNvPr id="205826" name="Rectangle 3"/>
          <p:cNvSpPr>
            <a:spLocks noGrp="1" noChangeArrowheads="1"/>
          </p:cNvSpPr>
          <p:nvPr>
            <p:ph type="body" idx="1"/>
          </p:nvPr>
        </p:nvSpPr>
        <p:spPr>
          <a:xfrm>
            <a:off x="532805" y="4343704"/>
            <a:ext cx="5792391" cy="4113892"/>
          </a:xfrm>
          <a:noFill/>
          <a:ln/>
        </p:spPr>
        <p:txBody>
          <a:bodyPr/>
          <a:lstStyle/>
          <a:p>
            <a:r>
              <a:rPr lang="en-US" b="1" smtClean="0"/>
              <a:t>Intro</a:t>
            </a:r>
            <a:r>
              <a:rPr lang="en-US" smtClean="0"/>
              <a:t>: Now we’ll take a look at some of the characteristics of subdivisions in LCSH.</a:t>
            </a:r>
          </a:p>
          <a:p>
            <a:r>
              <a:rPr lang="en-US" b="1" smtClean="0"/>
              <a:t>1</a:t>
            </a:r>
            <a:r>
              <a:rPr lang="en-US" b="1" baseline="30000" smtClean="0"/>
              <a:t>st</a:t>
            </a:r>
            <a:r>
              <a:rPr lang="en-US" b="1" smtClean="0"/>
              <a:t> &amp; 2</a:t>
            </a:r>
            <a:r>
              <a:rPr lang="en-US" b="1" baseline="30000" smtClean="0"/>
              <a:t>nd</a:t>
            </a:r>
            <a:r>
              <a:rPr lang="en-US" b="1" smtClean="0"/>
              <a:t> bullets</a:t>
            </a:r>
            <a:r>
              <a:rPr lang="en-US" smtClean="0"/>
              <a:t>: Subdivisions can break large heading concepts down into more manageable subunits.</a:t>
            </a:r>
          </a:p>
          <a:p>
            <a:r>
              <a:rPr lang="en-US" b="1" smtClean="0"/>
              <a:t>3</a:t>
            </a:r>
            <a:r>
              <a:rPr lang="en-US" b="1" baseline="30000" smtClean="0"/>
              <a:t>rd</a:t>
            </a:r>
            <a:r>
              <a:rPr lang="en-US" b="1" smtClean="0"/>
              <a:t> bullet</a:t>
            </a:r>
            <a:r>
              <a:rPr lang="en-US" smtClean="0"/>
              <a:t>: In the example, the work about pre-colonial Brazil would be lost if it had only the main subject heading Brazil.  Assigning a more specific subject heading (</a:t>
            </a:r>
            <a:r>
              <a:rPr lang="en-US" b="1" smtClean="0"/>
              <a:t>Brazil—History—To 1822</a:t>
            </a:r>
            <a:r>
              <a:rPr lang="en-US" smtClean="0"/>
              <a:t>) to the work allows it to be collocated with other works about the same time period.</a:t>
            </a:r>
          </a:p>
          <a:p>
            <a:r>
              <a:rPr lang="en-US" smtClean="0"/>
              <a:t>This is also an example of pre-coordination.  The established heading pulls together the various elements, rather than having the searcher combine terms (post-coordination).</a:t>
            </a: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3" name="Rectangle 2"/>
          <p:cNvSpPr>
            <a:spLocks noGrp="1" noRot="1" noChangeAspect="1" noChangeArrowheads="1" noTextEdit="1"/>
          </p:cNvSpPr>
          <p:nvPr>
            <p:ph type="sldImg"/>
          </p:nvPr>
        </p:nvSpPr>
        <p:spPr>
          <a:ln/>
        </p:spPr>
      </p:sp>
      <p:sp>
        <p:nvSpPr>
          <p:cNvPr id="207874" name="Rectangle 3"/>
          <p:cNvSpPr>
            <a:spLocks noGrp="1" noChangeArrowheads="1"/>
          </p:cNvSpPr>
          <p:nvPr>
            <p:ph type="body" idx="1"/>
          </p:nvPr>
        </p:nvSpPr>
        <p:spPr>
          <a:xfrm>
            <a:off x="532805" y="4343704"/>
            <a:ext cx="5792391" cy="4113892"/>
          </a:xfrm>
          <a:noFill/>
          <a:ln/>
        </p:spPr>
        <p:txBody>
          <a:bodyPr/>
          <a:lstStyle/>
          <a:p>
            <a:r>
              <a:rPr lang="en-US" b="1" smtClean="0"/>
              <a:t>Intro</a:t>
            </a:r>
            <a:r>
              <a:rPr lang="en-US" smtClean="0"/>
              <a:t>: A topical subdivision is similar to a topical heading.  It is used to limit the concept of a heading to a specific subtopic.</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1" name="Rectangle 2"/>
          <p:cNvSpPr>
            <a:spLocks noGrp="1" noRot="1" noChangeAspect="1" noChangeArrowheads="1" noTextEdit="1"/>
          </p:cNvSpPr>
          <p:nvPr>
            <p:ph type="sldImg"/>
          </p:nvPr>
        </p:nvSpPr>
        <p:spPr>
          <a:ln/>
        </p:spPr>
      </p:sp>
      <p:sp>
        <p:nvSpPr>
          <p:cNvPr id="209922" name="Rectangle 3"/>
          <p:cNvSpPr>
            <a:spLocks noGrp="1" noChangeArrowheads="1"/>
          </p:cNvSpPr>
          <p:nvPr>
            <p:ph type="body" idx="1"/>
          </p:nvPr>
        </p:nvSpPr>
        <p:spPr>
          <a:xfrm>
            <a:off x="532805" y="4343704"/>
            <a:ext cx="5792391" cy="4113892"/>
          </a:xfrm>
          <a:noFill/>
          <a:ln/>
        </p:spPr>
        <p:txBody>
          <a:bodyPr/>
          <a:lstStyle/>
          <a:p>
            <a:r>
              <a:rPr lang="en-US" b="1" smtClean="0"/>
              <a:t>2</a:t>
            </a:r>
            <a:r>
              <a:rPr lang="en-US" b="1" baseline="30000" smtClean="0"/>
              <a:t>nd</a:t>
            </a:r>
            <a:r>
              <a:rPr lang="en-US" b="1" smtClean="0"/>
              <a:t> bullet</a:t>
            </a:r>
            <a:r>
              <a:rPr lang="en-US" smtClean="0"/>
              <a:t>: When more than one topical subdivision is used with a main heading, each refines the concept and makes it more specific.</a:t>
            </a: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69" name="Rectangle 2"/>
          <p:cNvSpPr>
            <a:spLocks noGrp="1" noRot="1" noChangeAspect="1" noChangeArrowheads="1" noTextEdit="1"/>
          </p:cNvSpPr>
          <p:nvPr>
            <p:ph type="sldImg"/>
          </p:nvPr>
        </p:nvSpPr>
        <p:spPr>
          <a:ln/>
        </p:spPr>
      </p:sp>
      <p:sp>
        <p:nvSpPr>
          <p:cNvPr id="211970" name="Rectangle 3"/>
          <p:cNvSpPr>
            <a:spLocks noGrp="1" noChangeArrowheads="1"/>
          </p:cNvSpPr>
          <p:nvPr>
            <p:ph type="body" idx="1"/>
          </p:nvPr>
        </p:nvSpPr>
        <p:spPr>
          <a:xfrm>
            <a:off x="532805" y="4343704"/>
            <a:ext cx="5792391" cy="4113892"/>
          </a:xfrm>
          <a:noFill/>
          <a:ln/>
        </p:spPr>
        <p:txBody>
          <a:bodyPr/>
          <a:lstStyle/>
          <a:p>
            <a:r>
              <a:rPr lang="en-US" b="1" smtClean="0"/>
              <a:t>Intro, 1</a:t>
            </a:r>
            <a:r>
              <a:rPr lang="en-US" b="1" baseline="30000" smtClean="0"/>
              <a:t>st</a:t>
            </a:r>
            <a:r>
              <a:rPr lang="en-US" b="1" smtClean="0"/>
              <a:t> bullet</a:t>
            </a:r>
            <a:r>
              <a:rPr lang="en-US" smtClean="0"/>
              <a:t>: </a:t>
            </a:r>
            <a:r>
              <a:rPr lang="en-US" i="1" smtClean="0"/>
              <a:t>[text from slide]</a:t>
            </a:r>
            <a:r>
              <a:rPr lang="en-US" smtClean="0"/>
              <a:t> Geographic subdivisions may represent where something is located or where it is from, depending on the topic.  For example, the heading </a:t>
            </a:r>
            <a:r>
              <a:rPr lang="en-US" b="1" smtClean="0"/>
              <a:t>Physicians $z China</a:t>
            </a:r>
            <a:r>
              <a:rPr lang="en-US" smtClean="0"/>
              <a:t> is used to represent the concept of physicians currently in China or originally from China.</a:t>
            </a:r>
          </a:p>
          <a:p>
            <a:r>
              <a:rPr lang="en-US" b="1" i="1" smtClean="0"/>
              <a:t>**[NOTE</a:t>
            </a:r>
            <a:r>
              <a:rPr lang="en-US" i="1" smtClean="0"/>
              <a:t>: In case it comes up, be aware that SHM H 350 provides more information and examples on nationality designations of classes of persons.]</a:t>
            </a:r>
            <a:endParaRPr lang="en-US" smtClean="0"/>
          </a:p>
          <a:p>
            <a:r>
              <a:rPr lang="en-US" b="1" smtClean="0"/>
              <a:t>2</a:t>
            </a:r>
            <a:r>
              <a:rPr lang="en-US" b="1" baseline="30000" smtClean="0"/>
              <a:t>nd</a:t>
            </a:r>
            <a:r>
              <a:rPr lang="en-US" b="1" smtClean="0"/>
              <a:t> bullet</a:t>
            </a:r>
            <a:r>
              <a:rPr lang="en-US" smtClean="0"/>
              <a:t>: Not all headings may be subdivided geographically; also, some but not all topical subdivisions may be subdivided geographically.  In later sessions, we’ll talk about where to look to find out if a heading or subdivision is authorized for geographic subdivision, and also discuss other points you’ll need to know to apply geographic subdivisions correctly.</a:t>
            </a:r>
          </a:p>
          <a:p>
            <a:r>
              <a:rPr lang="en-US" b="1" smtClean="0"/>
              <a:t>3</a:t>
            </a:r>
            <a:r>
              <a:rPr lang="en-US" b="1" baseline="30000" smtClean="0"/>
              <a:t>rd</a:t>
            </a:r>
            <a:r>
              <a:rPr lang="en-US" b="1" smtClean="0"/>
              <a:t> bullet</a:t>
            </a:r>
            <a:r>
              <a:rPr lang="en-US" smtClean="0"/>
              <a:t>: </a:t>
            </a:r>
            <a:r>
              <a:rPr lang="en-US" i="1" smtClean="0"/>
              <a:t>[text from slide]</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7" name="Rectangle 2"/>
          <p:cNvSpPr>
            <a:spLocks noGrp="1" noRot="1" noChangeAspect="1" noChangeArrowheads="1" noTextEdit="1"/>
          </p:cNvSpPr>
          <p:nvPr>
            <p:ph type="sldImg"/>
          </p:nvPr>
        </p:nvSpPr>
        <p:spPr>
          <a:ln/>
        </p:spPr>
      </p:sp>
      <p:sp>
        <p:nvSpPr>
          <p:cNvPr id="214018" name="Rectangle 3"/>
          <p:cNvSpPr>
            <a:spLocks noGrp="1" noChangeArrowheads="1"/>
          </p:cNvSpPr>
          <p:nvPr>
            <p:ph type="body" idx="1"/>
          </p:nvPr>
        </p:nvSpPr>
        <p:spPr>
          <a:xfrm>
            <a:off x="532805" y="4343704"/>
            <a:ext cx="5792391" cy="4113892"/>
          </a:xfrm>
          <a:noFill/>
          <a:ln/>
        </p:spPr>
        <p:txBody>
          <a:bodyPr/>
          <a:lstStyle/>
          <a:p>
            <a:r>
              <a:rPr lang="en-US" b="1" smtClean="0"/>
              <a:t>Intro</a:t>
            </a:r>
            <a:r>
              <a:rPr lang="en-US" smtClean="0"/>
              <a:t>: Chronological subdivisions are also referred to as period subdivisions.</a:t>
            </a:r>
          </a:p>
          <a:p>
            <a:r>
              <a:rPr lang="en-US" b="1" smtClean="0"/>
              <a:t>1</a:t>
            </a:r>
            <a:r>
              <a:rPr lang="en-US" b="1" baseline="30000" smtClean="0"/>
              <a:t>st</a:t>
            </a:r>
            <a:r>
              <a:rPr lang="en-US" b="1" smtClean="0"/>
              <a:t> bullet</a:t>
            </a:r>
            <a:r>
              <a:rPr lang="en-US" smtClean="0"/>
              <a:t>: Used for the time period covered in the contents of a work – should not be confused with the publication date of the work.</a:t>
            </a:r>
          </a:p>
          <a:p>
            <a:r>
              <a:rPr lang="en-US" b="1" smtClean="0"/>
              <a:t>2</a:t>
            </a:r>
            <a:r>
              <a:rPr lang="en-US" b="1" baseline="30000" smtClean="0"/>
              <a:t>nd</a:t>
            </a:r>
            <a:r>
              <a:rPr lang="en-US" b="1" smtClean="0"/>
              <a:t> bullet</a:t>
            </a:r>
            <a:r>
              <a:rPr lang="en-US" smtClean="0"/>
              <a:t>: </a:t>
            </a:r>
            <a:r>
              <a:rPr lang="en-US" i="1" smtClean="0"/>
              <a:t>[text from slide]</a:t>
            </a:r>
            <a:r>
              <a:rPr lang="en-US" smtClean="0"/>
              <a:t> In most cases, chronological subdivisions follow the subdivision </a:t>
            </a:r>
            <a:r>
              <a:rPr lang="en-US" b="1" smtClean="0"/>
              <a:t>–History</a:t>
            </a:r>
            <a:r>
              <a:rPr lang="en-US" smtClean="0"/>
              <a:t>.</a:t>
            </a:r>
          </a:p>
          <a:p>
            <a:r>
              <a:rPr lang="en-US" smtClean="0"/>
              <a:t>When a topic is inherently historical, the subdivision </a:t>
            </a:r>
            <a:r>
              <a:rPr lang="en-US" b="1" smtClean="0"/>
              <a:t>–History</a:t>
            </a:r>
            <a:r>
              <a:rPr lang="en-US" smtClean="0"/>
              <a:t> is not used.  Examples of inherently historical topics include headings for historical time periods (</a:t>
            </a:r>
            <a:r>
              <a:rPr lang="en-US" b="1" smtClean="0"/>
              <a:t>Nineteen seventies</a:t>
            </a:r>
            <a:r>
              <a:rPr lang="en-US" smtClean="0"/>
              <a:t>, </a:t>
            </a:r>
            <a:r>
              <a:rPr lang="en-US" b="1" smtClean="0"/>
              <a:t>Renaissance</a:t>
            </a:r>
            <a:r>
              <a:rPr lang="en-US" smtClean="0"/>
              <a:t>) or historical events (</a:t>
            </a:r>
            <a:r>
              <a:rPr lang="en-US" b="1" smtClean="0"/>
              <a:t>Iran-Iraq War, 1980-1988</a:t>
            </a:r>
            <a:r>
              <a:rPr lang="en-US" smtClean="0"/>
              <a:t>) and subdivisions such as </a:t>
            </a:r>
            <a:r>
              <a:rPr lang="en-US" b="1" smtClean="0"/>
              <a:t>--Chronology</a:t>
            </a:r>
            <a:r>
              <a:rPr lang="en-US" smtClean="0"/>
              <a:t>, </a:t>
            </a:r>
            <a:r>
              <a:rPr lang="en-US" b="1" smtClean="0"/>
              <a:t>--Economic conditions</a:t>
            </a:r>
            <a:r>
              <a:rPr lang="en-US" smtClean="0"/>
              <a:t>, </a:t>
            </a:r>
            <a:r>
              <a:rPr lang="en-US" b="1" smtClean="0"/>
              <a:t>--Intellectual life</a:t>
            </a:r>
            <a:r>
              <a:rPr lang="en-US" smtClean="0"/>
              <a:t>. </a:t>
            </a:r>
          </a:p>
          <a:p>
            <a:r>
              <a:rPr lang="en-US" b="1" i="1" smtClean="0"/>
              <a:t>**[NOTE</a:t>
            </a:r>
            <a:r>
              <a:rPr lang="en-US" i="1" smtClean="0"/>
              <a:t>: More on this in a later session; guidelines and more examples are given in SHM H 1647 History.]</a:t>
            </a:r>
          </a:p>
          <a:p>
            <a:r>
              <a:rPr lang="en-US" b="1" smtClean="0"/>
              <a:t>3</a:t>
            </a:r>
            <a:r>
              <a:rPr lang="en-US" b="1" baseline="30000" smtClean="0"/>
              <a:t>rd</a:t>
            </a:r>
            <a:r>
              <a:rPr lang="en-US" b="1" smtClean="0"/>
              <a:t> bullet</a:t>
            </a:r>
            <a:r>
              <a:rPr lang="en-US" smtClean="0"/>
              <a:t>: Chronological subdivisions that are established or used under artistic, literary, or music form/genre headings modify the main heading and represent compositions or works created in that time period.</a:t>
            </a:r>
          </a:p>
          <a:p>
            <a:r>
              <a:rPr lang="en-US" b="1" smtClean="0"/>
              <a:t>4</a:t>
            </a:r>
            <a:r>
              <a:rPr lang="en-US" b="1" baseline="30000" smtClean="0"/>
              <a:t>th</a:t>
            </a:r>
            <a:r>
              <a:rPr lang="en-US" b="1" smtClean="0"/>
              <a:t> bullet</a:t>
            </a:r>
            <a:r>
              <a:rPr lang="en-US" smtClean="0"/>
              <a:t>: </a:t>
            </a:r>
            <a:r>
              <a:rPr lang="en-US" i="1" smtClean="0"/>
              <a:t>[text from slide]</a:t>
            </a: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5" name="Rectangle 2"/>
          <p:cNvSpPr>
            <a:spLocks noGrp="1" noRot="1" noChangeAspect="1" noChangeArrowheads="1" noTextEdit="1"/>
          </p:cNvSpPr>
          <p:nvPr>
            <p:ph type="sldImg"/>
          </p:nvPr>
        </p:nvSpPr>
        <p:spPr>
          <a:ln/>
        </p:spPr>
      </p:sp>
      <p:sp>
        <p:nvSpPr>
          <p:cNvPr id="216066" name="Rectangle 3"/>
          <p:cNvSpPr>
            <a:spLocks noGrp="1" noChangeArrowheads="1"/>
          </p:cNvSpPr>
          <p:nvPr>
            <p:ph type="body" idx="1"/>
          </p:nvPr>
        </p:nvSpPr>
        <p:spPr>
          <a:noFill/>
          <a:ln/>
        </p:spPr>
        <p:txBody>
          <a:bodyPr/>
          <a:lstStyle/>
          <a:p>
            <a:endParaRPr lang="es-MX"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3" name="Rectangle 2"/>
          <p:cNvSpPr>
            <a:spLocks noGrp="1" noRot="1" noChangeAspect="1" noChangeArrowheads="1" noTextEdit="1"/>
          </p:cNvSpPr>
          <p:nvPr>
            <p:ph type="sldImg"/>
          </p:nvPr>
        </p:nvSpPr>
        <p:spPr>
          <a:ln/>
        </p:spPr>
      </p:sp>
      <p:sp>
        <p:nvSpPr>
          <p:cNvPr id="218114" name="Rectangle 3"/>
          <p:cNvSpPr>
            <a:spLocks noGrp="1" noChangeArrowheads="1"/>
          </p:cNvSpPr>
          <p:nvPr>
            <p:ph type="body" idx="1"/>
          </p:nvPr>
        </p:nvSpPr>
        <p:spPr>
          <a:xfrm>
            <a:off x="532805" y="4343704"/>
            <a:ext cx="5792391" cy="4113892"/>
          </a:xfrm>
          <a:noFill/>
          <a:ln/>
        </p:spPr>
        <p:txBody>
          <a:bodyPr/>
          <a:lstStyle/>
          <a:p>
            <a:r>
              <a:rPr lang="en-US" i="1" smtClean="0"/>
              <a:t>[text from slide]</a:t>
            </a:r>
          </a:p>
          <a:p>
            <a:r>
              <a:rPr lang="en-US" smtClean="0"/>
              <a:t>We’ll look at MARC coding in more detail in later sessions, and you will gain some practice applying form subdivisions too.</a:t>
            </a: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Rectangle 2"/>
          <p:cNvSpPr>
            <a:spLocks noGrp="1" noRot="1" noChangeAspect="1" noChangeArrowheads="1" noTextEdit="1"/>
          </p:cNvSpPr>
          <p:nvPr>
            <p:ph type="sldImg"/>
          </p:nvPr>
        </p:nvSpPr>
        <p:spPr>
          <a:ln/>
        </p:spPr>
      </p:sp>
      <p:sp>
        <p:nvSpPr>
          <p:cNvPr id="220162" name="Rectangle 3"/>
          <p:cNvSpPr>
            <a:spLocks noGrp="1" noChangeArrowheads="1"/>
          </p:cNvSpPr>
          <p:nvPr>
            <p:ph type="body" idx="1"/>
          </p:nvPr>
        </p:nvSpPr>
        <p:spPr>
          <a:xfrm>
            <a:off x="532805" y="4343704"/>
            <a:ext cx="5792391" cy="4113892"/>
          </a:xfrm>
          <a:noFill/>
          <a:ln/>
        </p:spPr>
        <p:txBody>
          <a:bodyPr/>
          <a:lstStyle/>
          <a:p>
            <a:r>
              <a:rPr lang="en-US" b="1" dirty="0" smtClean="0"/>
              <a:t>Intro</a:t>
            </a:r>
            <a:r>
              <a:rPr lang="en-US" dirty="0" smtClean="0"/>
              <a:t>: We’ve just looked at the different types of subdivisions – topical, geographic, chronological, and form.  Here is another distinction to make about subdivisions.  </a:t>
            </a:r>
          </a:p>
          <a:p>
            <a:r>
              <a:rPr lang="en-US" i="1" dirty="0" smtClean="0"/>
              <a:t>[text from slide]</a:t>
            </a:r>
          </a:p>
          <a:p>
            <a:r>
              <a:rPr lang="en-US" dirty="0" smtClean="0"/>
              <a:t>It would not be correct to use the subject heading Public libraries—Food and beverage policies based on the existence of the authority record </a:t>
            </a:r>
            <a:r>
              <a:rPr lang="en-US" b="1" dirty="0" smtClean="0"/>
              <a:t>Academic libraries—Food and beverage policies</a:t>
            </a:r>
            <a:r>
              <a:rPr lang="en-US" dirty="0" smtClean="0"/>
              <a:t>.  The subdivision is not free-floating; it must be established under a heading.</a:t>
            </a:r>
          </a:p>
          <a:p>
            <a:r>
              <a:rPr lang="en-US" dirty="0" smtClean="0"/>
              <a:t>The session on Application of Subdivisions will cover this topic in much greater detail.</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p:cNvSpPr>
            <a:spLocks noGrp="1" noRot="1" noChangeAspect="1" noChangeArrowheads="1" noTextEdit="1"/>
          </p:cNvSpPr>
          <p:nvPr>
            <p:ph type="sldImg"/>
          </p:nvPr>
        </p:nvSpPr>
        <p:spPr>
          <a:ln/>
        </p:spPr>
      </p:sp>
      <p:sp>
        <p:nvSpPr>
          <p:cNvPr id="99330" name="Rectangle 3"/>
          <p:cNvSpPr>
            <a:spLocks noGrp="1" noChangeArrowheads="1"/>
          </p:cNvSpPr>
          <p:nvPr>
            <p:ph type="body" idx="1"/>
          </p:nvPr>
        </p:nvSpPr>
        <p:spPr>
          <a:noFill/>
          <a:ln/>
        </p:spPr>
        <p:txBody>
          <a:bodyPr/>
          <a:lstStyle/>
          <a:p>
            <a:pPr eaLnBrk="1" hangingPunct="1"/>
            <a:r>
              <a:rPr lang="en-US" b="1" dirty="0" smtClean="0"/>
              <a:t>Intro</a:t>
            </a:r>
            <a:r>
              <a:rPr lang="en-US" dirty="0" smtClean="0"/>
              <a:t>: Here are some examples of titles for which keyword searching would be problematic.</a:t>
            </a:r>
          </a:p>
          <a:p>
            <a:pPr eaLnBrk="1" hangingPunct="1"/>
            <a:r>
              <a:rPr lang="en-US" b="1" dirty="0" smtClean="0"/>
              <a:t>***ANIMATED SLIDE: CLICK MOUSE TO ADD EACH TITLE</a:t>
            </a:r>
            <a:endParaRPr lang="en-US" dirty="0" smtClean="0"/>
          </a:p>
          <a:p>
            <a:pPr eaLnBrk="1" hangingPunct="1"/>
            <a:endParaRPr lang="en-US" i="1" dirty="0" smtClean="0"/>
          </a:p>
          <a:p>
            <a:pPr eaLnBrk="1" hangingPunct="1"/>
            <a:r>
              <a:rPr lang="en-US" i="1" dirty="0" smtClean="0"/>
              <a:t>**[</a:t>
            </a:r>
            <a:r>
              <a:rPr lang="en-US" b="1" i="1" dirty="0" smtClean="0"/>
              <a:t>NOTE</a:t>
            </a:r>
            <a:r>
              <a:rPr lang="en-US" i="1" dirty="0" smtClean="0"/>
              <a:t>: Instructors might give the titles and ask attendees what they think the work is about, based on the title]</a:t>
            </a:r>
            <a:r>
              <a:rPr lang="en-US" dirty="0" smtClean="0"/>
              <a:t>  </a:t>
            </a:r>
          </a:p>
          <a:p>
            <a:pPr eaLnBrk="1" hangingPunct="1"/>
            <a:endParaRPr lang="en-US" i="1" dirty="0" smtClean="0"/>
          </a:p>
          <a:p>
            <a:pPr eaLnBrk="1" hangingPunct="1"/>
            <a:r>
              <a:rPr lang="en-US" i="1" dirty="0" smtClean="0"/>
              <a:t>Above all, don’t flush! : adventures in valorous living</a:t>
            </a:r>
            <a:r>
              <a:rPr lang="en-US" dirty="0" smtClean="0"/>
              <a:t> (a biography of a single parent)</a:t>
            </a:r>
          </a:p>
          <a:p>
            <a:pPr eaLnBrk="1" hangingPunct="1"/>
            <a:r>
              <a:rPr lang="en-US" i="1" dirty="0" smtClean="0"/>
              <a:t>Let’s rejoin the human race!</a:t>
            </a:r>
            <a:r>
              <a:rPr lang="en-US" dirty="0" smtClean="0"/>
              <a:t> (a work on retirement)</a:t>
            </a:r>
          </a:p>
          <a:p>
            <a:pPr eaLnBrk="1" hangingPunct="1"/>
            <a:r>
              <a:rPr lang="en-US" i="1" dirty="0" smtClean="0"/>
              <a:t>Dawn; the herald of a new and better day</a:t>
            </a:r>
            <a:r>
              <a:rPr lang="en-US" dirty="0" smtClean="0"/>
              <a:t> (as seen in an earlier slide on objectivity, a weekly publication of the Ku Klux Klan)</a:t>
            </a:r>
          </a:p>
          <a:p>
            <a:pPr eaLnBrk="1" hangingPunct="1"/>
            <a:r>
              <a:rPr lang="en-US" i="1" dirty="0" smtClean="0"/>
              <a:t>Phantom limb</a:t>
            </a:r>
            <a:r>
              <a:rPr lang="en-US" dirty="0" smtClean="0"/>
              <a:t> (a work on caring for aging parents and coping with loss)</a:t>
            </a:r>
          </a:p>
          <a:p>
            <a:pPr eaLnBrk="1" hangingPunct="1"/>
            <a:r>
              <a:rPr lang="en-US" dirty="0" smtClean="0"/>
              <a:t>With the </a:t>
            </a:r>
            <a:r>
              <a:rPr lang="en-US" i="1" dirty="0" smtClean="0"/>
              <a:t>Phantom limb</a:t>
            </a:r>
            <a:r>
              <a:rPr lang="en-US" dirty="0" smtClean="0"/>
              <a:t> example, we can see that keyword searches would be problematic in two respects.  Someone looking for works on the medical phenomenon of “phantom limb” would retrieve this work even though it is not relevant; someone looking for information on caring for aging parents or coping with loss would not find this work through a keyword search.</a:t>
            </a:r>
          </a:p>
          <a:p>
            <a:pPr eaLnBrk="1" hangingPunct="1"/>
            <a:endParaRPr lang="en-US" dirty="0"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09" name="Rectangle 2"/>
          <p:cNvSpPr>
            <a:spLocks noGrp="1" noRot="1" noChangeAspect="1" noChangeArrowheads="1" noTextEdit="1"/>
          </p:cNvSpPr>
          <p:nvPr>
            <p:ph type="sldImg"/>
          </p:nvPr>
        </p:nvSpPr>
        <p:spPr>
          <a:ln/>
        </p:spPr>
      </p:sp>
      <p:sp>
        <p:nvSpPr>
          <p:cNvPr id="222210" name="Rectangle 3"/>
          <p:cNvSpPr>
            <a:spLocks noGrp="1" noChangeArrowheads="1"/>
          </p:cNvSpPr>
          <p:nvPr>
            <p:ph type="body" idx="1"/>
          </p:nvPr>
        </p:nvSpPr>
        <p:spPr>
          <a:xfrm>
            <a:off x="532805" y="4343704"/>
            <a:ext cx="5792391" cy="4113892"/>
          </a:xfrm>
          <a:noFill/>
          <a:ln/>
        </p:spPr>
        <p:txBody>
          <a:bodyPr/>
          <a:lstStyle/>
          <a:p>
            <a:r>
              <a:rPr lang="en-US" i="1" smtClean="0"/>
              <a:t>[text from slide]</a:t>
            </a:r>
          </a:p>
          <a:p>
            <a:r>
              <a:rPr lang="en-US" smtClean="0"/>
              <a:t>Catalogers cannot choose which order to use at the time of formulating a heading.  The order used for a given subject in LCSH is an arbitrary decision that has already been made and that a cataloger must learn.  Some topics are used as subdivisions under places while other topics divide by place.</a:t>
            </a: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7" name="Rectangle 2"/>
          <p:cNvSpPr>
            <a:spLocks noGrp="1" noRot="1" noChangeAspect="1" noChangeArrowheads="1" noTextEdit="1"/>
          </p:cNvSpPr>
          <p:nvPr>
            <p:ph type="sldImg"/>
          </p:nvPr>
        </p:nvSpPr>
        <p:spPr>
          <a:ln/>
        </p:spPr>
      </p:sp>
      <p:sp>
        <p:nvSpPr>
          <p:cNvPr id="224258" name="Rectangle 3"/>
          <p:cNvSpPr>
            <a:spLocks noGrp="1" noChangeArrowheads="1"/>
          </p:cNvSpPr>
          <p:nvPr>
            <p:ph type="body" idx="1"/>
          </p:nvPr>
        </p:nvSpPr>
        <p:spPr>
          <a:xfrm>
            <a:off x="532805" y="4343704"/>
            <a:ext cx="5792391" cy="4113892"/>
          </a:xfrm>
          <a:noFill/>
          <a:ln/>
        </p:spPr>
        <p:txBody>
          <a:bodyPr/>
          <a:lstStyle/>
          <a:p>
            <a:r>
              <a:rPr lang="en-US" b="1" smtClean="0"/>
              <a:t>***ANIMATED SLIDE: CLICK TO BRING IN EACH BULLET; CLICK FOR EXAMPLES</a:t>
            </a:r>
          </a:p>
          <a:p>
            <a:r>
              <a:rPr lang="en-US" i="1" smtClean="0"/>
              <a:t>[text from slide]</a:t>
            </a: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5" name="Rectangle 2"/>
          <p:cNvSpPr>
            <a:spLocks noGrp="1" noRot="1" noChangeAspect="1" noChangeArrowheads="1" noTextEdit="1"/>
          </p:cNvSpPr>
          <p:nvPr>
            <p:ph type="sldImg"/>
          </p:nvPr>
        </p:nvSpPr>
        <p:spPr>
          <a:ln/>
        </p:spPr>
      </p:sp>
      <p:sp>
        <p:nvSpPr>
          <p:cNvPr id="226306" name="Rectangle 3"/>
          <p:cNvSpPr>
            <a:spLocks noGrp="1" noChangeArrowheads="1"/>
          </p:cNvSpPr>
          <p:nvPr>
            <p:ph type="body" idx="1"/>
          </p:nvPr>
        </p:nvSpPr>
        <p:spPr>
          <a:xfrm>
            <a:off x="532805" y="4343704"/>
            <a:ext cx="5792391" cy="4113892"/>
          </a:xfrm>
          <a:noFill/>
          <a:ln/>
        </p:spPr>
        <p:txBody>
          <a:bodyPr/>
          <a:lstStyle/>
          <a:p>
            <a:r>
              <a:rPr lang="en-US" b="1" smtClean="0"/>
              <a:t>***ANIMATED SLIDE: CLICK TO BRING IN EACH BULLET &amp; EXAMPLE</a:t>
            </a:r>
          </a:p>
          <a:p>
            <a:r>
              <a:rPr lang="en-US" i="1" smtClean="0"/>
              <a:t>[text from slide]</a:t>
            </a:r>
          </a:p>
          <a:p>
            <a:r>
              <a:rPr lang="en-US" smtClean="0"/>
              <a:t>The two examples illustrate different constructions depending on whether or not the topical subdivision is authorized for geographic subdivision.</a:t>
            </a:r>
          </a:p>
          <a:p>
            <a:r>
              <a:rPr lang="en-US" smtClean="0"/>
              <a:t>When possible, the geographic subdivision follows topical subdivisions.  Generally, chronological subdivisions follow any topical or geographic subdivisions, and form comes last.</a:t>
            </a:r>
          </a:p>
          <a:p>
            <a:r>
              <a:rPr lang="en-US" smtClean="0"/>
              <a:t>Later sessions will cover the order of subdivisions in more detail.</a:t>
            </a: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49" name="Rectangle 2"/>
          <p:cNvSpPr>
            <a:spLocks noGrp="1" noRot="1" noChangeAspect="1" noChangeArrowheads="1" noTextEdit="1"/>
          </p:cNvSpPr>
          <p:nvPr>
            <p:ph type="sldImg"/>
          </p:nvPr>
        </p:nvSpPr>
        <p:spPr>
          <a:ln/>
        </p:spPr>
      </p:sp>
      <p:sp>
        <p:nvSpPr>
          <p:cNvPr id="232450" name="Rectangle 3"/>
          <p:cNvSpPr>
            <a:spLocks noGrp="1" noChangeArrowheads="1"/>
          </p:cNvSpPr>
          <p:nvPr>
            <p:ph type="body" idx="1"/>
          </p:nvPr>
        </p:nvSpPr>
        <p:spPr>
          <a:xfrm>
            <a:off x="532805" y="4343704"/>
            <a:ext cx="5792391" cy="4113892"/>
          </a:xfrm>
          <a:noFill/>
          <a:ln/>
        </p:spPr>
        <p:txBody>
          <a:bodyPr/>
          <a:lstStyle/>
          <a:p>
            <a:r>
              <a:rPr lang="en-US" b="1" smtClean="0"/>
              <a:t>Intro</a:t>
            </a:r>
            <a:r>
              <a:rPr lang="en-US" smtClean="0"/>
              <a:t>: In order to be useful, an alphabetic subject heading list needs to have a generous entry vocabulary to link terms searchers might use with the authorized forms of the list as well as a structure of explicit relationships to allow users to navigate through the system.  These purposes are served by references that express equivalence, hierarchical, and associative relationships.</a:t>
            </a:r>
          </a:p>
          <a:p>
            <a:r>
              <a:rPr lang="en-US" smtClean="0"/>
              <a:t/>
            </a:r>
            <a:br>
              <a:rPr lang="en-US" smtClean="0"/>
            </a:br>
            <a:r>
              <a:rPr lang="en-US" smtClean="0"/>
              <a:t>Like the headings themselves, references were made in LCSH at different times according to different philosophies and principles.  For many years references were made on the basis that a person investigating one heading should be made aware of another heading.  References were rarely revised as new headings were added.  In addition, many headings appeared in LCSH without references.  In 1984, new rules of making references were adopted and incorporated into the </a:t>
            </a:r>
            <a:r>
              <a:rPr lang="en-US" i="1" smtClean="0"/>
              <a:t>Subject Headings Manual</a:t>
            </a:r>
            <a:r>
              <a:rPr lang="en-US" smtClean="0"/>
              <a:t>, and then applied to new headings beginning in 1985.  The references on older headings are reviewed and revised to conform to the new rules on a case-by-case basis.</a:t>
            </a: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7" name="Rectangle 2"/>
          <p:cNvSpPr>
            <a:spLocks noGrp="1" noRot="1" noChangeAspect="1" noChangeArrowheads="1" noTextEdit="1"/>
          </p:cNvSpPr>
          <p:nvPr>
            <p:ph type="sldImg"/>
          </p:nvPr>
        </p:nvSpPr>
        <p:spPr>
          <a:ln/>
        </p:spPr>
      </p:sp>
      <p:sp>
        <p:nvSpPr>
          <p:cNvPr id="234498" name="Rectangle 3"/>
          <p:cNvSpPr>
            <a:spLocks noGrp="1" noChangeArrowheads="1"/>
          </p:cNvSpPr>
          <p:nvPr>
            <p:ph type="body" idx="1"/>
          </p:nvPr>
        </p:nvSpPr>
        <p:spPr>
          <a:xfrm>
            <a:off x="532805" y="4343704"/>
            <a:ext cx="5792391" cy="4113892"/>
          </a:xfrm>
          <a:noFill/>
          <a:ln/>
        </p:spPr>
        <p:txBody>
          <a:bodyPr/>
          <a:lstStyle/>
          <a:p>
            <a:r>
              <a:rPr lang="en-US" i="1" smtClean="0"/>
              <a:t>[text from slide]</a:t>
            </a:r>
          </a:p>
          <a:p>
            <a:endParaRPr lang="en-US" i="1" smtClean="0"/>
          </a:p>
          <a:p>
            <a:r>
              <a:rPr lang="en-US" b="1" i="1" smtClean="0">
                <a:cs typeface="Times New Roman" pitchFamily="18" charset="0"/>
              </a:rPr>
              <a:t>**[NOTE</a:t>
            </a:r>
            <a:r>
              <a:rPr lang="en-US" i="1" smtClean="0">
                <a:cs typeface="Times New Roman" pitchFamily="18" charset="0"/>
              </a:rPr>
              <a:t>: Instructors may wish to point out that instruction sheets in the SHM are given in this and the following slides for future reference.  There will be more information on the SHM in the next session, Tools for Subject Analysis.]</a:t>
            </a:r>
            <a:r>
              <a:rPr lang="en-US" i="1" smtClean="0"/>
              <a:t> </a:t>
            </a: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5" name="Rectangle 2"/>
          <p:cNvSpPr>
            <a:spLocks noGrp="1" noRot="1" noChangeAspect="1" noChangeArrowheads="1" noTextEdit="1"/>
          </p:cNvSpPr>
          <p:nvPr>
            <p:ph type="sldImg"/>
          </p:nvPr>
        </p:nvSpPr>
        <p:spPr>
          <a:ln/>
        </p:spPr>
      </p:sp>
      <p:sp>
        <p:nvSpPr>
          <p:cNvPr id="236546" name="Rectangle 3"/>
          <p:cNvSpPr>
            <a:spLocks noGrp="1" noChangeArrowheads="1"/>
          </p:cNvSpPr>
          <p:nvPr>
            <p:ph type="body" idx="1"/>
          </p:nvPr>
        </p:nvSpPr>
        <p:spPr>
          <a:xfrm>
            <a:off x="532805" y="4343704"/>
            <a:ext cx="5792391" cy="4113892"/>
          </a:xfrm>
          <a:noFill/>
          <a:ln/>
        </p:spPr>
        <p:txBody>
          <a:bodyPr/>
          <a:lstStyle/>
          <a:p>
            <a:r>
              <a:rPr lang="en-US" b="1" smtClean="0"/>
              <a:t>***ANIMATED SLIDE: CLICK TO BRING IN EACH BULLET &amp; EXAMPLE</a:t>
            </a:r>
          </a:p>
          <a:p>
            <a:r>
              <a:rPr lang="en-US" i="1" smtClean="0"/>
              <a:t>[text from slide]</a:t>
            </a: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3" name="Rectangle 2"/>
          <p:cNvSpPr>
            <a:spLocks noGrp="1" noRot="1" noChangeAspect="1" noChangeArrowheads="1" noTextEdit="1"/>
          </p:cNvSpPr>
          <p:nvPr>
            <p:ph type="sldImg"/>
          </p:nvPr>
        </p:nvSpPr>
        <p:spPr>
          <a:ln/>
        </p:spPr>
      </p:sp>
      <p:sp>
        <p:nvSpPr>
          <p:cNvPr id="238594" name="Rectangle 3"/>
          <p:cNvSpPr>
            <a:spLocks noGrp="1" noChangeArrowheads="1"/>
          </p:cNvSpPr>
          <p:nvPr>
            <p:ph type="body" idx="1"/>
          </p:nvPr>
        </p:nvSpPr>
        <p:spPr>
          <a:xfrm>
            <a:off x="532805" y="4343704"/>
            <a:ext cx="5792391" cy="4113892"/>
          </a:xfrm>
          <a:noFill/>
          <a:ln/>
        </p:spPr>
        <p:txBody>
          <a:bodyPr/>
          <a:lstStyle/>
          <a:p>
            <a:r>
              <a:rPr lang="en-US" b="1" smtClean="0"/>
              <a:t>***ANIMATED SLIDE: CLICK TO BRING IN EACH BULLET &amp; EXAMPLE</a:t>
            </a:r>
          </a:p>
          <a:p>
            <a:r>
              <a:rPr lang="en-US" i="1" smtClean="0"/>
              <a:t>[text from slide]</a:t>
            </a: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1" name="Rectangle 2"/>
          <p:cNvSpPr>
            <a:spLocks noGrp="1" noRot="1" noChangeAspect="1" noChangeArrowheads="1" noTextEdit="1"/>
          </p:cNvSpPr>
          <p:nvPr>
            <p:ph type="sldImg"/>
          </p:nvPr>
        </p:nvSpPr>
        <p:spPr>
          <a:ln/>
        </p:spPr>
      </p:sp>
      <p:sp>
        <p:nvSpPr>
          <p:cNvPr id="240642" name="Rectangle 3"/>
          <p:cNvSpPr>
            <a:spLocks noGrp="1" noChangeArrowheads="1"/>
          </p:cNvSpPr>
          <p:nvPr>
            <p:ph type="body" idx="1"/>
          </p:nvPr>
        </p:nvSpPr>
        <p:spPr>
          <a:xfrm>
            <a:off x="532805" y="4343704"/>
            <a:ext cx="5792391" cy="4113892"/>
          </a:xfrm>
          <a:noFill/>
          <a:ln/>
        </p:spPr>
        <p:txBody>
          <a:bodyPr/>
          <a:lstStyle/>
          <a:p>
            <a:r>
              <a:rPr lang="en-US" i="1" smtClean="0"/>
              <a:t>[text from slide]</a:t>
            </a: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89" name="Rectangle 2"/>
          <p:cNvSpPr>
            <a:spLocks noGrp="1" noRot="1" noChangeAspect="1" noChangeArrowheads="1" noTextEdit="1"/>
          </p:cNvSpPr>
          <p:nvPr>
            <p:ph type="sldImg"/>
          </p:nvPr>
        </p:nvSpPr>
        <p:spPr>
          <a:ln/>
        </p:spPr>
      </p:sp>
      <p:sp>
        <p:nvSpPr>
          <p:cNvPr id="242690" name="Rectangle 3"/>
          <p:cNvSpPr>
            <a:spLocks noGrp="1" noChangeArrowheads="1"/>
          </p:cNvSpPr>
          <p:nvPr>
            <p:ph type="body" idx="1"/>
          </p:nvPr>
        </p:nvSpPr>
        <p:spPr>
          <a:xfrm>
            <a:off x="532805" y="4343704"/>
            <a:ext cx="5792391" cy="4113892"/>
          </a:xfrm>
          <a:noFill/>
          <a:ln/>
        </p:spPr>
        <p:txBody>
          <a:bodyPr/>
          <a:lstStyle/>
          <a:p>
            <a:r>
              <a:rPr lang="en-US" i="1" dirty="0" smtClean="0"/>
              <a:t>[text from slide]</a:t>
            </a:r>
          </a:p>
          <a:p>
            <a:endParaRPr lang="en-US" dirty="0" smtClean="0"/>
          </a:p>
          <a:p>
            <a:r>
              <a:rPr lang="en-US" b="1" i="1" dirty="0" smtClean="0"/>
              <a:t>**[NOTE</a:t>
            </a:r>
            <a:r>
              <a:rPr lang="en-US" i="1" dirty="0" smtClean="0"/>
              <a:t>: A heading is now linked only to the heading immediately above it in a hierarchy.  Bi-level references remain in headings with unevaluated references as remnants of past practice.  Because the complex compound headings present in LCSH do not necessarily fit into these hierarchical categories, rules were also adopted for linking compound headings on the basis of the terms they contain.  The resulting BT/NT relationships are often more arbitrary than would be allowed in a true thesaurus.]</a:t>
            </a: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7" name="Rectangle 2"/>
          <p:cNvSpPr>
            <a:spLocks noGrp="1" noRot="1" noChangeAspect="1" noChangeArrowheads="1" noTextEdit="1"/>
          </p:cNvSpPr>
          <p:nvPr>
            <p:ph type="sldImg"/>
          </p:nvPr>
        </p:nvSpPr>
        <p:spPr>
          <a:ln/>
        </p:spPr>
      </p:sp>
      <p:sp>
        <p:nvSpPr>
          <p:cNvPr id="244738" name="Rectangle 3"/>
          <p:cNvSpPr>
            <a:spLocks noGrp="1" noChangeArrowheads="1"/>
          </p:cNvSpPr>
          <p:nvPr>
            <p:ph type="body" idx="1"/>
          </p:nvPr>
        </p:nvSpPr>
        <p:spPr>
          <a:xfrm>
            <a:off x="532805" y="4343704"/>
            <a:ext cx="5792391" cy="4113892"/>
          </a:xfrm>
          <a:noFill/>
          <a:ln/>
        </p:spPr>
        <p:txBody>
          <a:bodyPr/>
          <a:lstStyle/>
          <a:p>
            <a:r>
              <a:rPr lang="en-US" i="1" smtClean="0"/>
              <a:t>[text from slide]</a:t>
            </a:r>
          </a:p>
          <a:p>
            <a:r>
              <a:rPr lang="en-US" smtClean="0"/>
              <a:t>Linking headings by means of RT references is not being emphasized until a long term project to review and evaluate the hierarchical reference structure of LCSH is completed.</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p:cNvSpPr>
            <a:spLocks noGrp="1" noRot="1" noChangeAspect="1" noChangeArrowheads="1" noTextEdit="1"/>
          </p:cNvSpPr>
          <p:nvPr>
            <p:ph type="sldImg"/>
          </p:nvPr>
        </p:nvSpPr>
        <p:spPr>
          <a:ln/>
        </p:spPr>
      </p:sp>
      <p:sp>
        <p:nvSpPr>
          <p:cNvPr id="82946" name="Rectangle 3"/>
          <p:cNvSpPr>
            <a:spLocks noGrp="1" noChangeArrowheads="1"/>
          </p:cNvSpPr>
          <p:nvPr>
            <p:ph type="body" idx="1"/>
          </p:nvPr>
        </p:nvSpPr>
        <p:spPr>
          <a:noFill/>
          <a:ln/>
        </p:spPr>
        <p:txBody>
          <a:bodyPr/>
          <a:lstStyle/>
          <a:p>
            <a:pPr eaLnBrk="1" hangingPunct="1"/>
            <a:r>
              <a:rPr lang="en-US" b="1" smtClean="0"/>
              <a:t>Intro</a:t>
            </a:r>
            <a:r>
              <a:rPr lang="en-US" smtClean="0"/>
              <a:t>: These are types of concepts that you may notice as you think about the primary subject focus of a work.  </a:t>
            </a:r>
          </a:p>
          <a:p>
            <a:pPr eaLnBrk="1" hangingPunct="1"/>
            <a:r>
              <a:rPr lang="en-US" i="1" smtClean="0"/>
              <a:t>[text from entire slide]</a:t>
            </a: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7" name="Rectangle 2"/>
          <p:cNvSpPr>
            <a:spLocks noGrp="1" noRot="1" noChangeAspect="1" noChangeArrowheads="1" noTextEdit="1"/>
          </p:cNvSpPr>
          <p:nvPr>
            <p:ph type="sldImg"/>
          </p:nvPr>
        </p:nvSpPr>
        <p:spPr>
          <a:xfrm>
            <a:off x="1180207" y="686405"/>
            <a:ext cx="4500563" cy="3429000"/>
          </a:xfrm>
          <a:ln/>
        </p:spPr>
      </p:sp>
      <p:sp>
        <p:nvSpPr>
          <p:cNvPr id="254978" name="Rectangle 3"/>
          <p:cNvSpPr>
            <a:spLocks noGrp="1" noChangeArrowheads="1"/>
          </p:cNvSpPr>
          <p:nvPr>
            <p:ph type="body" idx="1"/>
          </p:nvPr>
        </p:nvSpPr>
        <p:spPr>
          <a:xfrm>
            <a:off x="762000" y="4343703"/>
            <a:ext cx="5639098" cy="4191000"/>
          </a:xfrm>
          <a:noFill/>
          <a:ln/>
        </p:spPr>
        <p:txBody>
          <a:bodyPr/>
          <a:lstStyle/>
          <a:p>
            <a:r>
              <a:rPr lang="en-US" b="1" smtClean="0"/>
              <a:t>Intro</a:t>
            </a:r>
            <a:r>
              <a:rPr lang="en-US" smtClean="0"/>
              <a:t>: These are the basic components of entries in </a:t>
            </a:r>
            <a:r>
              <a:rPr lang="en-US" i="1" smtClean="0"/>
              <a:t>LCSH</a:t>
            </a:r>
            <a:r>
              <a:rPr lang="en-US" smtClean="0"/>
              <a:t>.  We’ll use the entry for </a:t>
            </a:r>
            <a:r>
              <a:rPr lang="en-US" b="1" smtClean="0"/>
              <a:t>Letters</a:t>
            </a:r>
            <a:r>
              <a:rPr lang="en-US" smtClean="0"/>
              <a:t> as the basis for examining these components.</a:t>
            </a: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3" name="Rectangle 2"/>
          <p:cNvSpPr>
            <a:spLocks noGrp="1" noRot="1" noChangeAspect="1" noChangeArrowheads="1" noTextEdit="1"/>
          </p:cNvSpPr>
          <p:nvPr>
            <p:ph type="sldImg"/>
          </p:nvPr>
        </p:nvSpPr>
        <p:spPr>
          <a:xfrm>
            <a:off x="1180207" y="686405"/>
            <a:ext cx="4500563" cy="3429000"/>
          </a:xfrm>
          <a:ln/>
        </p:spPr>
      </p:sp>
      <p:sp>
        <p:nvSpPr>
          <p:cNvPr id="259074" name="Rectangle 3"/>
          <p:cNvSpPr>
            <a:spLocks noGrp="1" noChangeArrowheads="1"/>
          </p:cNvSpPr>
          <p:nvPr>
            <p:ph type="body" idx="1"/>
          </p:nvPr>
        </p:nvSpPr>
        <p:spPr>
          <a:xfrm>
            <a:off x="762000" y="4343703"/>
            <a:ext cx="5639098" cy="4191000"/>
          </a:xfrm>
          <a:noFill/>
          <a:ln/>
        </p:spPr>
        <p:txBody>
          <a:bodyPr/>
          <a:lstStyle/>
          <a:p>
            <a:r>
              <a:rPr lang="en-US" b="1" smtClean="0">
                <a:cs typeface="Times New Roman" pitchFamily="18" charset="0"/>
              </a:rPr>
              <a:t>Intro</a:t>
            </a:r>
            <a:r>
              <a:rPr lang="en-US" smtClean="0">
                <a:cs typeface="Times New Roman" pitchFamily="18" charset="0"/>
              </a:rPr>
              <a:t>: We talked about the reference structure of </a:t>
            </a:r>
            <a:r>
              <a:rPr lang="en-US" i="1" smtClean="0">
                <a:cs typeface="Times New Roman" pitchFamily="18" charset="0"/>
              </a:rPr>
              <a:t>LCSH</a:t>
            </a:r>
            <a:r>
              <a:rPr lang="en-US" smtClean="0">
                <a:cs typeface="Times New Roman" pitchFamily="18" charset="0"/>
              </a:rPr>
              <a:t> in the last session.  In the following slides, we’ll see how references are shown in entries in </a:t>
            </a:r>
            <a:r>
              <a:rPr lang="en-US" i="1" smtClean="0">
                <a:cs typeface="Times New Roman" pitchFamily="18" charset="0"/>
              </a:rPr>
              <a:t>LCSH</a:t>
            </a:r>
            <a:r>
              <a:rPr lang="en-US" smtClean="0">
                <a:cs typeface="Times New Roman" pitchFamily="18" charset="0"/>
              </a:rPr>
              <a:t>.   References are listed in groups.</a:t>
            </a:r>
          </a:p>
          <a:p>
            <a:endParaRPr lang="en-US" smtClean="0">
              <a:cs typeface="Times New Roman" pitchFamily="18" charset="0"/>
            </a:endParaRPr>
          </a:p>
          <a:p>
            <a:endParaRPr lang="en-US" smtClean="0">
              <a:cs typeface="Times New Roman" pitchFamily="18" charset="0"/>
            </a:endParaRPr>
          </a:p>
          <a:p>
            <a:endParaRPr lang="en-US" smtClean="0">
              <a:latin typeface="Verdana" pitchFamily="34" charset="0"/>
              <a:cs typeface="Times New Roman" pitchFamily="18" charset="0"/>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1" name="Rectangle 2"/>
          <p:cNvSpPr>
            <a:spLocks noGrp="1" noRot="1" noChangeAspect="1" noChangeArrowheads="1" noTextEdit="1"/>
          </p:cNvSpPr>
          <p:nvPr>
            <p:ph type="sldImg"/>
          </p:nvPr>
        </p:nvSpPr>
        <p:spPr>
          <a:ln/>
        </p:spPr>
      </p:sp>
      <p:sp>
        <p:nvSpPr>
          <p:cNvPr id="261122" name="Rectangle 3"/>
          <p:cNvSpPr>
            <a:spLocks noGrp="1" noChangeArrowheads="1"/>
          </p:cNvSpPr>
          <p:nvPr>
            <p:ph type="body" idx="1"/>
          </p:nvPr>
        </p:nvSpPr>
        <p:spPr>
          <a:xfrm>
            <a:off x="762000" y="4343703"/>
            <a:ext cx="5639098" cy="4191000"/>
          </a:xfrm>
          <a:noFill/>
          <a:ln/>
        </p:spPr>
        <p:txBody>
          <a:bodyPr/>
          <a:lstStyle/>
          <a:p>
            <a:r>
              <a:rPr lang="en-US" b="1" smtClean="0"/>
              <a:t>Intro</a:t>
            </a:r>
            <a:r>
              <a:rPr lang="en-US" smtClean="0"/>
              <a:t>: If you searched </a:t>
            </a:r>
            <a:r>
              <a:rPr lang="en-US" i="1" smtClean="0"/>
              <a:t>LCSH</a:t>
            </a:r>
            <a:r>
              <a:rPr lang="en-US" smtClean="0"/>
              <a:t> under the term “Correspondence,” you would find that it is not an authorized heading.  The term is not in boldface type and it has two USE references directing you to authorized headings that may be used for the concept, as appropriate.  One of these is </a:t>
            </a:r>
            <a:r>
              <a:rPr lang="en-US" b="1" smtClean="0"/>
              <a:t>Letters</a:t>
            </a:r>
            <a:r>
              <a:rPr lang="en-US" smtClean="0"/>
              <a:t>, the entry we have been discussing. </a:t>
            </a:r>
          </a:p>
          <a:p>
            <a:r>
              <a:rPr lang="en-US" i="1" smtClean="0"/>
              <a:t>[The other USE reference is </a:t>
            </a:r>
            <a:r>
              <a:rPr lang="en-US" b="1" i="1" smtClean="0"/>
              <a:t>Letter writing</a:t>
            </a:r>
            <a:r>
              <a:rPr lang="en-US" i="1" smtClean="0"/>
              <a:t>, which is discussed in the next slide.]</a:t>
            </a:r>
          </a:p>
          <a:p>
            <a:r>
              <a:rPr lang="en-US" smtClean="0"/>
              <a:t>On the entry for </a:t>
            </a:r>
            <a:r>
              <a:rPr lang="en-US" b="1" smtClean="0"/>
              <a:t>Letters</a:t>
            </a:r>
            <a:r>
              <a:rPr lang="en-US" smtClean="0"/>
              <a:t>, there is a UF reference for Correspondence, indicating that this heading may be Used For the term Correspondence.  </a:t>
            </a: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5" name="Rectangle 2"/>
          <p:cNvSpPr>
            <a:spLocks noGrp="1" noRot="1" noChangeAspect="1" noChangeArrowheads="1" noTextEdit="1"/>
          </p:cNvSpPr>
          <p:nvPr>
            <p:ph type="sldImg"/>
          </p:nvPr>
        </p:nvSpPr>
        <p:spPr>
          <a:ln/>
        </p:spPr>
      </p:sp>
      <p:sp>
        <p:nvSpPr>
          <p:cNvPr id="267266" name="Rectangle 3"/>
          <p:cNvSpPr>
            <a:spLocks noGrp="1" noChangeArrowheads="1"/>
          </p:cNvSpPr>
          <p:nvPr>
            <p:ph type="body" idx="1"/>
          </p:nvPr>
        </p:nvSpPr>
        <p:spPr>
          <a:xfrm>
            <a:off x="762000" y="4343703"/>
            <a:ext cx="5639098" cy="4191000"/>
          </a:xfrm>
          <a:noFill/>
          <a:ln/>
        </p:spPr>
        <p:txBody>
          <a:bodyPr/>
          <a:lstStyle/>
          <a:p>
            <a:r>
              <a:rPr lang="en-US" b="1" smtClean="0">
                <a:cs typeface="Times New Roman" pitchFamily="18" charset="0"/>
              </a:rPr>
              <a:t>Intro</a:t>
            </a:r>
            <a:r>
              <a:rPr lang="en-US" smtClean="0">
                <a:cs typeface="Times New Roman" pitchFamily="18" charset="0"/>
              </a:rPr>
              <a:t>: On the entries for these headings in LCSH, </a:t>
            </a:r>
            <a:r>
              <a:rPr lang="en-US" b="1" smtClean="0">
                <a:cs typeface="Times New Roman" pitchFamily="18" charset="0"/>
              </a:rPr>
              <a:t>Letters</a:t>
            </a:r>
            <a:r>
              <a:rPr lang="en-US" smtClean="0">
                <a:cs typeface="Times New Roman" pitchFamily="18" charset="0"/>
              </a:rPr>
              <a:t> appears as a Narrower Term (NT). </a:t>
            </a:r>
            <a:r>
              <a:rPr lang="en-US" smtClean="0"/>
              <a:t>NTs are one level more specific in the </a:t>
            </a:r>
            <a:r>
              <a:rPr lang="en-US" i="1" smtClean="0"/>
              <a:t>LCSH</a:t>
            </a:r>
            <a:r>
              <a:rPr lang="en-US" smtClean="0"/>
              <a:t> hierarchy. </a:t>
            </a:r>
            <a:endParaRPr lang="en-US" smtClean="0">
              <a:cs typeface="Times New Roman" pitchFamily="18" charset="0"/>
            </a:endParaRPr>
          </a:p>
          <a:p>
            <a:r>
              <a:rPr lang="en-US" b="1" i="1" smtClean="0">
                <a:cs typeface="Times New Roman" pitchFamily="18" charset="0"/>
              </a:rPr>
              <a:t>**[NOTE</a:t>
            </a:r>
            <a:r>
              <a:rPr lang="en-US" i="1" smtClean="0">
                <a:cs typeface="Times New Roman" pitchFamily="18" charset="0"/>
              </a:rPr>
              <a:t>: Both headings have additional narrower terms as well, which are not shown here.]</a:t>
            </a:r>
          </a:p>
          <a:p>
            <a:r>
              <a:rPr lang="en-US" smtClean="0">
                <a:cs typeface="Times New Roman" pitchFamily="18" charset="0"/>
              </a:rPr>
              <a:t>Narrower terms are not included in MARC authority records, but are listed in print and electronic versions of </a:t>
            </a:r>
            <a:r>
              <a:rPr lang="en-US" i="1" smtClean="0">
                <a:cs typeface="Times New Roman" pitchFamily="18" charset="0"/>
              </a:rPr>
              <a:t>LCSH</a:t>
            </a:r>
            <a:r>
              <a:rPr lang="en-US" smtClean="0">
                <a:cs typeface="Times New Roman" pitchFamily="18" charset="0"/>
              </a:rPr>
              <a:t>, including </a:t>
            </a:r>
            <a:r>
              <a:rPr lang="en-US" i="1" smtClean="0">
                <a:cs typeface="Times New Roman" pitchFamily="18" charset="0"/>
              </a:rPr>
              <a:t>Classification Web</a:t>
            </a:r>
            <a:r>
              <a:rPr lang="en-US" smtClean="0">
                <a:cs typeface="Times New Roman" pitchFamily="18" charset="0"/>
              </a:rPr>
              <a:t>.</a:t>
            </a: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1" name="Rectangle 2"/>
          <p:cNvSpPr>
            <a:spLocks noGrp="1" noRot="1" noChangeAspect="1" noChangeArrowheads="1" noTextEdit="1"/>
          </p:cNvSpPr>
          <p:nvPr>
            <p:ph type="sldImg"/>
          </p:nvPr>
        </p:nvSpPr>
        <p:spPr>
          <a:xfrm>
            <a:off x="1180207" y="686405"/>
            <a:ext cx="4500563" cy="3429000"/>
          </a:xfrm>
          <a:ln/>
        </p:spPr>
      </p:sp>
      <p:sp>
        <p:nvSpPr>
          <p:cNvPr id="281602" name="Rectangle 3"/>
          <p:cNvSpPr>
            <a:spLocks noGrp="1" noChangeArrowheads="1"/>
          </p:cNvSpPr>
          <p:nvPr>
            <p:ph type="body" idx="1"/>
          </p:nvPr>
        </p:nvSpPr>
        <p:spPr>
          <a:xfrm>
            <a:off x="762000" y="4343703"/>
            <a:ext cx="5639098" cy="4191000"/>
          </a:xfrm>
          <a:noFill/>
          <a:ln/>
        </p:spPr>
        <p:txBody>
          <a:bodyPr/>
          <a:lstStyle/>
          <a:p>
            <a:r>
              <a:rPr lang="en-US" b="1" smtClean="0"/>
              <a:t>Intro</a:t>
            </a:r>
            <a:r>
              <a:rPr lang="en-US" i="1" smtClean="0"/>
              <a:t>: LC Authorities</a:t>
            </a:r>
            <a:r>
              <a:rPr lang="en-US" smtClean="0"/>
              <a:t> includes subject, name, title, and name/title authority records (including in-process subject proposal records, which may be identified by the presence of either [proposed] or [proposed update] in the 1xx line).  Users can browse and display authority headings and download authority records in MARC format, free of charge.  Initial searches are presented as lists of headings that appear on bib records in LC’s online catalog.  Icons in the far left column indicate the availability of authority records, references and scope notes.</a:t>
            </a: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6738" name="Rectangle 2"/>
          <p:cNvSpPr>
            <a:spLocks noGrp="1" noRot="1" noChangeAspect="1" noChangeArrowheads="1" noTextEdit="1"/>
          </p:cNvSpPr>
          <p:nvPr>
            <p:ph type="sldImg"/>
          </p:nvPr>
        </p:nvSpPr>
        <p:spPr>
          <a:ln/>
        </p:spPr>
      </p:sp>
      <p:sp>
        <p:nvSpPr>
          <p:cNvPr id="116739" name="Rectangle 3"/>
          <p:cNvSpPr txBox="1">
            <a:spLocks noGrp="1" noChangeArrowheads="1"/>
          </p:cNvSpPr>
          <p:nvPr>
            <p:ph type="body" idx="1"/>
          </p:nvPr>
        </p:nvSpPr>
        <p:spPr>
          <a:noFill/>
          <a:ln/>
        </p:spPr>
        <p:txBody>
          <a:bodyPr wrap="none" anchor="ct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Grp="1" noRot="1" noChangeAspect="1" noChangeArrowheads="1" noTextEdit="1"/>
          </p:cNvSpPr>
          <p:nvPr>
            <p:ph type="sldImg"/>
          </p:nvPr>
        </p:nvSpPr>
        <p:spPr>
          <a:ln/>
        </p:spPr>
      </p:sp>
      <p:sp>
        <p:nvSpPr>
          <p:cNvPr id="87042" name="Rectangle 3"/>
          <p:cNvSpPr>
            <a:spLocks noGrp="1" noChangeArrowheads="1"/>
          </p:cNvSpPr>
          <p:nvPr>
            <p:ph type="body" idx="1"/>
          </p:nvPr>
        </p:nvSpPr>
        <p:spPr>
          <a:noFill/>
          <a:ln/>
        </p:spPr>
        <p:txBody>
          <a:bodyPr/>
          <a:lstStyle/>
          <a:p>
            <a:pPr eaLnBrk="1" hangingPunct="1"/>
            <a:r>
              <a:rPr lang="en-US" b="1" smtClean="0"/>
              <a:t>Intro</a:t>
            </a:r>
            <a:r>
              <a:rPr lang="en-US" smtClean="0"/>
              <a:t>: the next slides outline some important factors to keep in mind as you analyze the contents of a work.  The first is objectivity.</a:t>
            </a:r>
          </a:p>
          <a:p>
            <a:pPr eaLnBrk="1" hangingPunct="1"/>
            <a:r>
              <a:rPr lang="en-US" i="1" smtClean="0"/>
              <a:t>[text from entire slide]</a:t>
            </a:r>
          </a:p>
          <a:p>
            <a:pPr eaLnBrk="1" hangingPunct="1"/>
            <a:r>
              <a:rPr lang="en-US" smtClean="0"/>
              <a:t>Examples of situations catalogers might encounter:</a:t>
            </a:r>
          </a:p>
          <a:p>
            <a:pPr eaLnBrk="1" hangingPunct="1"/>
            <a:r>
              <a:rPr lang="en-US" smtClean="0"/>
              <a:t>Author’s intent: fiction or non-fiction? </a:t>
            </a:r>
          </a:p>
          <a:p>
            <a:pPr eaLnBrk="1" hangingPunct="1"/>
            <a:r>
              <a:rPr lang="en-US" smtClean="0"/>
              <a:t>Topics you might consider frivolous: works on alien abduction, Bigfoot</a:t>
            </a:r>
          </a:p>
          <a:p>
            <a:pPr eaLnBrk="1" hangingPunct="1"/>
            <a:r>
              <a:rPr lang="en-US" smtClean="0"/>
              <a:t>Works with which you don’t agree: representing a political viewpoint, religious perspective different from your own</a:t>
            </a:r>
          </a:p>
          <a:p>
            <a:pPr eaLnBrk="1" hangingPunct="1"/>
            <a:r>
              <a:rPr lang="en-US" smtClean="0"/>
              <a:t>Remember: if a library has purchased an item or decided to add it to its collection, it’s worth cataloging on its own terms.</a:t>
            </a:r>
          </a:p>
          <a:p>
            <a:pPr eaLnBrk="1" hangingPunct="1"/>
            <a:r>
              <a:rPr lang="en-US" b="1" i="1" smtClean="0"/>
              <a:t>**[NOTE</a:t>
            </a:r>
            <a:r>
              <a:rPr lang="en-US" i="1" smtClean="0"/>
              <a:t>: SHM H 180 provides guidance on maintaining objectivity in the assignment of subject headings; this is helpful also to keep in mind at the analysis stage as well.]</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Grp="1" noRot="1" noChangeAspect="1" noChangeArrowheads="1" noTextEdit="1"/>
          </p:cNvSpPr>
          <p:nvPr>
            <p:ph type="sldImg"/>
          </p:nvPr>
        </p:nvSpPr>
        <p:spPr>
          <a:ln/>
        </p:spPr>
      </p:sp>
      <p:sp>
        <p:nvSpPr>
          <p:cNvPr id="89090" name="Rectangle 3"/>
          <p:cNvSpPr>
            <a:spLocks noGrp="1" noChangeArrowheads="1"/>
          </p:cNvSpPr>
          <p:nvPr>
            <p:ph type="body" idx="1"/>
          </p:nvPr>
        </p:nvSpPr>
        <p:spPr>
          <a:noFill/>
          <a:ln/>
        </p:spPr>
        <p:txBody>
          <a:bodyPr/>
          <a:lstStyle/>
          <a:p>
            <a:pPr eaLnBrk="1" hangingPunct="1"/>
            <a:r>
              <a:rPr lang="en-US" sz="900" b="1" dirty="0" smtClean="0"/>
              <a:t>Intro</a:t>
            </a:r>
            <a:r>
              <a:rPr lang="en-US" sz="900" dirty="0" smtClean="0"/>
              <a:t>: These examples illustrate cases where catalogers might be required to exercise objectivity.  </a:t>
            </a:r>
          </a:p>
          <a:p>
            <a:pPr eaLnBrk="1" hangingPunct="1"/>
            <a:r>
              <a:rPr lang="en-US" sz="900" b="1" dirty="0" smtClean="0"/>
              <a:t>***ANIMATED SLIDE: CLICK MOUSE TO ADD EACH TITLE</a:t>
            </a:r>
          </a:p>
          <a:p>
            <a:pPr eaLnBrk="1" hangingPunct="1"/>
            <a:endParaRPr lang="en-US" sz="900" i="1" dirty="0" smtClean="0"/>
          </a:p>
          <a:p>
            <a:pPr eaLnBrk="1" hangingPunct="1"/>
            <a:r>
              <a:rPr lang="en-US" sz="900" i="1" dirty="0" smtClean="0"/>
              <a:t>**[</a:t>
            </a:r>
            <a:r>
              <a:rPr lang="en-US" sz="900" b="1" i="1" dirty="0" smtClean="0"/>
              <a:t>NOTE</a:t>
            </a:r>
            <a:r>
              <a:rPr lang="en-US" sz="900" i="1" dirty="0" smtClean="0"/>
              <a:t>: it is not necessary to talk about the actual subject headings that were assigned to these works, but they are provided here for your information.  Instructors might describe in general terms the concepts that could be brought out for each work.]</a:t>
            </a:r>
          </a:p>
          <a:p>
            <a:pPr eaLnBrk="1" hangingPunct="1"/>
            <a:r>
              <a:rPr lang="en-US" sz="900" i="1" dirty="0" smtClean="0"/>
              <a:t>The big lie : the Pentagon plane crash that never happened</a:t>
            </a:r>
          </a:p>
          <a:p>
            <a:pPr eaLnBrk="1" hangingPunct="1"/>
            <a:r>
              <a:rPr lang="en-US" sz="900" dirty="0" smtClean="0"/>
              <a:t>	</a:t>
            </a:r>
            <a:r>
              <a:rPr lang="en-US" sz="900" b="1" dirty="0" smtClean="0"/>
              <a:t>American Airlines Flight 77 Hijacking Incident, 2001</a:t>
            </a:r>
          </a:p>
          <a:p>
            <a:pPr eaLnBrk="1" hangingPunct="1"/>
            <a:r>
              <a:rPr lang="en-US" sz="900" b="1" dirty="0" smtClean="0"/>
              <a:t>	Terrorism $x Government policy $z United States</a:t>
            </a:r>
          </a:p>
          <a:p>
            <a:pPr eaLnBrk="1" hangingPunct="1"/>
            <a:r>
              <a:rPr lang="en-US" sz="900" i="1" dirty="0" smtClean="0"/>
              <a:t>Dawn; the herald of a new and better day</a:t>
            </a:r>
            <a:r>
              <a:rPr lang="en-US" sz="900" dirty="0" smtClean="0"/>
              <a:t> [weekly publication, a note in the bib record indicates that it is the organ of the Ku Klux Klan of Illinois]</a:t>
            </a:r>
          </a:p>
          <a:p>
            <a:pPr eaLnBrk="1" hangingPunct="1"/>
            <a:r>
              <a:rPr lang="en-US" sz="900" dirty="0" smtClean="0"/>
              <a:t>	</a:t>
            </a:r>
            <a:r>
              <a:rPr lang="en-US" sz="900" b="1" dirty="0" smtClean="0"/>
              <a:t>Ku Klux Klan (1915- )</a:t>
            </a:r>
            <a:endParaRPr lang="en-US" sz="900" dirty="0" smtClean="0"/>
          </a:p>
          <a:p>
            <a:pPr eaLnBrk="1" hangingPunct="1"/>
            <a:r>
              <a:rPr lang="en-US" sz="900" i="1" dirty="0" smtClean="0"/>
              <a:t>The silent subject : reflections on the unborn in American culture</a:t>
            </a:r>
            <a:r>
              <a:rPr lang="en-US" sz="900" dirty="0" smtClean="0"/>
              <a:t>:</a:t>
            </a:r>
          </a:p>
          <a:p>
            <a:pPr eaLnBrk="1" hangingPunct="1"/>
            <a:r>
              <a:rPr lang="en-US" sz="900" dirty="0" smtClean="0"/>
              <a:t>	</a:t>
            </a:r>
            <a:r>
              <a:rPr lang="en-US" sz="900" b="1" dirty="0" smtClean="0"/>
              <a:t>Abortion $x Moral and ethical aspects $z United States</a:t>
            </a:r>
            <a:r>
              <a:rPr lang="en-US" sz="900" dirty="0" smtClean="0"/>
              <a:t> </a:t>
            </a:r>
          </a:p>
          <a:p>
            <a:pPr eaLnBrk="1" hangingPunct="1"/>
            <a:r>
              <a:rPr lang="en-US" sz="900" dirty="0" smtClean="0"/>
              <a:t>	</a:t>
            </a:r>
            <a:r>
              <a:rPr lang="en-US" sz="900" b="1" dirty="0" smtClean="0"/>
              <a:t>Abortion $x Social aspects $z United States</a:t>
            </a:r>
          </a:p>
          <a:p>
            <a:pPr eaLnBrk="1" hangingPunct="1"/>
            <a:r>
              <a:rPr lang="en-US" sz="900" dirty="0" smtClean="0"/>
              <a:t>	</a:t>
            </a:r>
            <a:r>
              <a:rPr lang="en-US" sz="900" b="1" dirty="0" smtClean="0"/>
              <a:t>Fetus $x Moral and ethical aspects</a:t>
            </a:r>
          </a:p>
          <a:p>
            <a:pPr eaLnBrk="1" hangingPunct="1"/>
            <a:r>
              <a:rPr lang="en-US" sz="900" dirty="0" smtClean="0"/>
              <a:t>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703443-0608-46FC-970E-3C972D34C6C0}" type="datetimeFigureOut">
              <a:rPr lang="en-US" smtClean="0"/>
              <a:pPr/>
              <a:t>4/14/2010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703443-0608-46FC-970E-3C972D34C6C0}" type="datetimeFigureOut">
              <a:rPr lang="en-US" smtClean="0"/>
              <a:pPr/>
              <a:t>4/14/2010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703443-0608-46FC-970E-3C972D34C6C0}" type="datetimeFigureOut">
              <a:rPr lang="en-US" smtClean="0"/>
              <a:pPr/>
              <a:t>4/14/2010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85800" y="463550"/>
            <a:ext cx="7770813" cy="1433513"/>
          </a:xfrm>
        </p:spPr>
        <p:txBody>
          <a:bodyPr/>
          <a:lstStyle/>
          <a:p>
            <a:r>
              <a:rPr lang="en-US" smtClean="0"/>
              <a:t>Click to edit Master title style</a:t>
            </a:r>
            <a:endParaRPr lang="en-US"/>
          </a:p>
        </p:txBody>
      </p:sp>
      <p:sp>
        <p:nvSpPr>
          <p:cNvPr id="3" name="Date Placeholder 2"/>
          <p:cNvSpPr>
            <a:spLocks noGrp="1"/>
          </p:cNvSpPr>
          <p:nvPr>
            <p:ph type="dt" idx="10"/>
          </p:nvPr>
        </p:nvSpPr>
        <p:spPr>
          <a:xfrm>
            <a:off x="685800" y="6248400"/>
            <a:ext cx="1903413" cy="455613"/>
          </a:xfrm>
        </p:spPr>
        <p:txBody>
          <a:bodyPr/>
          <a:lstStyle>
            <a:lvl1pPr>
              <a:defRPr/>
            </a:lvl1pPr>
          </a:lstStyle>
          <a:p>
            <a:endParaRPr lang="en-GB"/>
          </a:p>
        </p:txBody>
      </p:sp>
      <p:sp>
        <p:nvSpPr>
          <p:cNvPr id="4" name="Footer Placeholder 3"/>
          <p:cNvSpPr>
            <a:spLocks noGrp="1"/>
          </p:cNvSpPr>
          <p:nvPr>
            <p:ph type="ftr" idx="11"/>
          </p:nvPr>
        </p:nvSpPr>
        <p:spPr>
          <a:xfrm>
            <a:off x="3124200" y="6248400"/>
            <a:ext cx="2894013" cy="455613"/>
          </a:xfrm>
        </p:spPr>
        <p:txBody>
          <a:bodyPr/>
          <a:lstStyle>
            <a:lvl1pPr>
              <a:defRPr/>
            </a:lvl1pPr>
          </a:lstStyle>
          <a:p>
            <a:endParaRPr lang="en-GB"/>
          </a:p>
        </p:txBody>
      </p:sp>
      <p:sp>
        <p:nvSpPr>
          <p:cNvPr id="5" name="Slide Number Placeholder 4"/>
          <p:cNvSpPr>
            <a:spLocks noGrp="1"/>
          </p:cNvSpPr>
          <p:nvPr>
            <p:ph type="sldNum" idx="12"/>
          </p:nvPr>
        </p:nvSpPr>
        <p:spPr>
          <a:xfrm>
            <a:off x="6553200" y="6248400"/>
            <a:ext cx="1903413" cy="455613"/>
          </a:xfrm>
        </p:spPr>
        <p:txBody>
          <a:bodyPr/>
          <a:lstStyle>
            <a:lvl1pPr>
              <a:defRPr/>
            </a:lvl1pPr>
          </a:lstStyle>
          <a:p>
            <a:fld id="{CFD6A806-269F-43A7-A1E9-39E12A4C9CFB}"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703443-0608-46FC-970E-3C972D34C6C0}" type="datetimeFigureOut">
              <a:rPr lang="en-US" smtClean="0"/>
              <a:pPr/>
              <a:t>4/14/2010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703443-0608-46FC-970E-3C972D34C6C0}" type="datetimeFigureOut">
              <a:rPr lang="en-US" smtClean="0"/>
              <a:pPr/>
              <a:t>4/14/2010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703443-0608-46FC-970E-3C972D34C6C0}" type="datetimeFigureOut">
              <a:rPr lang="en-US" smtClean="0"/>
              <a:pPr/>
              <a:t>4/14/2010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703443-0608-46FC-970E-3C972D34C6C0}" type="datetimeFigureOut">
              <a:rPr lang="en-US" smtClean="0"/>
              <a:pPr/>
              <a:t>4/14/2010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703443-0608-46FC-970E-3C972D34C6C0}" type="datetimeFigureOut">
              <a:rPr lang="en-US" smtClean="0"/>
              <a:pPr/>
              <a:t>4/14/2010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703443-0608-46FC-970E-3C972D34C6C0}" type="datetimeFigureOut">
              <a:rPr lang="en-US" smtClean="0"/>
              <a:pPr/>
              <a:t>4/14/2010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703443-0608-46FC-970E-3C972D34C6C0}" type="datetimeFigureOut">
              <a:rPr lang="en-US" smtClean="0"/>
              <a:pPr/>
              <a:t>4/14/2010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703443-0608-46FC-970E-3C972D34C6C0}" type="datetimeFigureOut">
              <a:rPr lang="en-US" smtClean="0"/>
              <a:pPr/>
              <a:t>4/14/2010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703443-0608-46FC-970E-3C972D34C6C0}" type="datetimeFigureOut">
              <a:rPr lang="en-US" smtClean="0"/>
              <a:pPr/>
              <a:t>4/14/2010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324ADE-D1E7-45B3-B1D9-E877E4ED25CF}"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609600" y="1600200"/>
            <a:ext cx="7772400" cy="1828800"/>
          </a:xfrm>
        </p:spPr>
        <p:txBody>
          <a:bodyPr lIns="90000" tIns="46800" rIns="90000" bIns="46800" anchor="t"/>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600" dirty="0" smtClean="0"/>
              <a:t>LIS512 lecture 10</a:t>
            </a:r>
            <a:br>
              <a:rPr lang="en-GB" sz="3600" dirty="0" smtClean="0"/>
            </a:br>
            <a:r>
              <a:rPr lang="en-GB" sz="3600" dirty="0" smtClean="0"/>
              <a:t/>
            </a:r>
            <a:br>
              <a:rPr lang="en-GB" sz="3600" dirty="0" smtClean="0"/>
            </a:br>
            <a:r>
              <a:rPr lang="en-GB" sz="3600" dirty="0" smtClean="0"/>
              <a:t>LCSH basics</a:t>
            </a:r>
            <a:r>
              <a:rPr lang="en-US" sz="3600" dirty="0" smtClean="0"/>
              <a:t> </a:t>
            </a:r>
            <a:endParaRPr lang="en-GB" sz="3600" dirty="0" smtClean="0"/>
          </a:p>
        </p:txBody>
      </p:sp>
      <p:sp>
        <p:nvSpPr>
          <p:cNvPr id="3074" name="Rectangle 2"/>
          <p:cNvSpPr>
            <a:spLocks noGrp="1" noChangeArrowheads="1"/>
          </p:cNvSpPr>
          <p:nvPr>
            <p:ph type="subTitle" idx="4294967295"/>
          </p:nvPr>
        </p:nvSpPr>
        <p:spPr>
          <a:xfrm>
            <a:off x="1371600" y="4287838"/>
            <a:ext cx="6400800" cy="955675"/>
          </a:xfrm>
        </p:spPr>
        <p:txBody>
          <a:bodyPr anchor="ctr">
            <a:normAutofit lnSpcReduction="10000"/>
          </a:bodyPr>
          <a:lstStyle/>
          <a:p>
            <a:pPr marL="457200" lvl="1" indent="0" algn="ctr" eaLnBrk="1" hangingPunct="1">
              <a:spcBef>
                <a:spcPts val="700"/>
              </a:spcBef>
              <a:buFont typeface="Arial"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smtClean="0"/>
              <a:t>Thomas </a:t>
            </a:r>
            <a:r>
              <a:rPr lang="en-GB" sz="2800" dirty="0" err="1" smtClean="0"/>
              <a:t>Krichel</a:t>
            </a:r>
            <a:endParaRPr lang="en-GB" sz="2800" dirty="0" smtClean="0"/>
          </a:p>
          <a:p>
            <a:pPr marL="457200" lvl="1" indent="0" algn="ctr" eaLnBrk="1" hangingPunct="1">
              <a:spcBef>
                <a:spcPts val="700"/>
              </a:spcBef>
              <a:buFont typeface="Arial"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smtClean="0"/>
              <a:t>2010-04-14</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073"/>
                                        </p:tgtEl>
                                        <p:attrNameLst>
                                          <p:attrName>style.visibility</p:attrName>
                                        </p:attrNameLst>
                                      </p:cBhvr>
                                      <p:to>
                                        <p:strVal val="visible"/>
                                      </p:to>
                                    </p:set>
                                    <p:animEffect transition="in" filter="dissolve">
                                      <p:cBhvr>
                                        <p:cTn id="7" dur="500"/>
                                        <p:tgtEl>
                                          <p:spTgt spid="307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074">
                                            <p:txEl>
                                              <p:pRg st="0" end="0"/>
                                            </p:txEl>
                                          </p:spTgt>
                                        </p:tgtEl>
                                        <p:attrNameLst>
                                          <p:attrName>style.visibility</p:attrName>
                                        </p:attrNameLst>
                                      </p:cBhvr>
                                      <p:to>
                                        <p:strVal val="visible"/>
                                      </p:to>
                                    </p:set>
                                    <p:animEffect transition="in" filter="dissolve">
                                      <p:cBhvr>
                                        <p:cTn id="12" dur="500"/>
                                        <p:tgtEl>
                                          <p:spTgt spid="3074">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074">
                                            <p:txEl>
                                              <p:pRg st="1" end="1"/>
                                            </p:txEl>
                                          </p:spTgt>
                                        </p:tgtEl>
                                        <p:attrNameLst>
                                          <p:attrName>style.visibility</p:attrName>
                                        </p:attrNameLst>
                                      </p:cBhvr>
                                      <p:to>
                                        <p:strVal val="visible"/>
                                      </p:to>
                                    </p:set>
                                    <p:animEffect transition="in" filter="dissolve">
                                      <p:cBhvr>
                                        <p:cTn id="15" dur="500"/>
                                        <p:tgtEl>
                                          <p:spTgt spid="307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 grpId="0" autoUpdateAnimBg="0"/>
      <p:bldP spid="3074"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expressing a subject</a:t>
            </a:r>
            <a:endParaRPr lang="en-US" dirty="0"/>
          </a:p>
        </p:txBody>
      </p:sp>
      <p:sp>
        <p:nvSpPr>
          <p:cNvPr id="3" name="Content Placeholder 2"/>
          <p:cNvSpPr>
            <a:spLocks noGrp="1"/>
          </p:cNvSpPr>
          <p:nvPr>
            <p:ph idx="1"/>
          </p:nvPr>
        </p:nvSpPr>
        <p:spPr/>
        <p:txBody>
          <a:bodyPr>
            <a:normAutofit/>
          </a:bodyPr>
          <a:lstStyle/>
          <a:p>
            <a:r>
              <a:rPr lang="en-US" dirty="0" smtClean="0"/>
              <a:t>To express a subject consistently across a collection, it is best to refer to a standard set of terms. </a:t>
            </a:r>
            <a:endParaRPr lang="en-US" dirty="0" smtClean="0"/>
          </a:p>
          <a:p>
            <a:r>
              <a:rPr lang="en-US" dirty="0" smtClean="0"/>
              <a:t>Example lists of such </a:t>
            </a:r>
            <a:r>
              <a:rPr lang="en-US" dirty="0" smtClean="0"/>
              <a:t>terms</a:t>
            </a:r>
            <a:r>
              <a:rPr lang="en-US" dirty="0" smtClean="0"/>
              <a:t> </a:t>
            </a:r>
            <a:r>
              <a:rPr lang="en-US" dirty="0" smtClean="0"/>
              <a:t>come, say</a:t>
            </a:r>
          </a:p>
          <a:p>
            <a:pPr lvl="1"/>
            <a:r>
              <a:rPr lang="en-US" dirty="0" smtClean="0">
                <a:latin typeface="Arial" charset="0"/>
              </a:rPr>
              <a:t>Library of Congress Subject Headings</a:t>
            </a:r>
          </a:p>
          <a:p>
            <a:pPr lvl="1"/>
            <a:r>
              <a:rPr lang="en-US" dirty="0" smtClean="0">
                <a:latin typeface="Arial" charset="0"/>
              </a:rPr>
              <a:t>Sears List of Subject Headings</a:t>
            </a:r>
          </a:p>
          <a:p>
            <a:pPr lvl="1"/>
            <a:r>
              <a:rPr lang="en-US" dirty="0" smtClean="0">
                <a:latin typeface="Arial" charset="0"/>
              </a:rPr>
              <a:t>Medical Subject Headings (</a:t>
            </a:r>
            <a:r>
              <a:rPr lang="en-US" dirty="0" err="1" smtClean="0">
                <a:latin typeface="Arial" charset="0"/>
              </a:rPr>
              <a:t>MeSH</a:t>
            </a:r>
            <a:r>
              <a:rPr lang="en-US" dirty="0" smtClean="0">
                <a:latin typeface="Arial" charset="0"/>
              </a:rPr>
              <a:t>)</a:t>
            </a:r>
          </a:p>
          <a:p>
            <a:pPr>
              <a:buNone/>
            </a:pPr>
            <a:endParaRPr lang="en-US" dirty="0" smtClean="0">
              <a:latin typeface="Arial" charset="0"/>
            </a:endParaRPr>
          </a:p>
          <a:p>
            <a:pPr>
              <a:buNone/>
            </a:pPr>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Number Placeholder 5"/>
          <p:cNvSpPr>
            <a:spLocks noGrp="1"/>
          </p:cNvSpPr>
          <p:nvPr>
            <p:ph type="sldNum" sz="quarter" idx="12"/>
          </p:nvPr>
        </p:nvSpPr>
        <p:spPr>
          <a:noFill/>
        </p:spPr>
        <p:txBody>
          <a:bodyPr/>
          <a:lstStyle/>
          <a:p>
            <a:r>
              <a:rPr lang="en-US"/>
              <a:t>14</a:t>
            </a:r>
          </a:p>
        </p:txBody>
      </p:sp>
      <p:sp>
        <p:nvSpPr>
          <p:cNvPr id="94210" name="Rectangle 2"/>
          <p:cNvSpPr>
            <a:spLocks noGrp="1" noChangeArrowheads="1"/>
          </p:cNvSpPr>
          <p:nvPr>
            <p:ph type="title"/>
          </p:nvPr>
        </p:nvSpPr>
        <p:spPr/>
        <p:txBody>
          <a:bodyPr/>
          <a:lstStyle/>
          <a:p>
            <a:pPr eaLnBrk="1" hangingPunct="1"/>
            <a:r>
              <a:rPr lang="en-US" sz="4000" dirty="0" smtClean="0">
                <a:latin typeface="Arial" charset="0"/>
              </a:rPr>
              <a:t>Why use subject headings?</a:t>
            </a:r>
          </a:p>
        </p:txBody>
      </p:sp>
      <p:sp>
        <p:nvSpPr>
          <p:cNvPr id="94211" name="Rectangle 3"/>
          <p:cNvSpPr>
            <a:spLocks noGrp="1" noChangeArrowheads="1"/>
          </p:cNvSpPr>
          <p:nvPr>
            <p:ph type="body" idx="1"/>
          </p:nvPr>
        </p:nvSpPr>
        <p:spPr>
          <a:xfrm>
            <a:off x="457200" y="1981200"/>
            <a:ext cx="8305800" cy="4114800"/>
          </a:xfrm>
        </p:spPr>
        <p:txBody>
          <a:bodyPr/>
          <a:lstStyle/>
          <a:p>
            <a:pPr eaLnBrk="1" hangingPunct="1">
              <a:buFont typeface="Wingdings" pitchFamily="2" charset="2"/>
              <a:buNone/>
            </a:pPr>
            <a:r>
              <a:rPr lang="en-US" dirty="0" smtClean="0">
                <a:latin typeface="Arial" charset="0"/>
              </a:rPr>
              <a:t>Subject headings</a:t>
            </a:r>
          </a:p>
          <a:p>
            <a:pPr eaLnBrk="1" hangingPunct="1"/>
            <a:r>
              <a:rPr lang="en-US" dirty="0" smtClean="0">
                <a:latin typeface="Arial" charset="0"/>
              </a:rPr>
              <a:t>identify a preferred way of expressing a concept</a:t>
            </a:r>
          </a:p>
          <a:p>
            <a:pPr eaLnBrk="1" hangingPunct="1"/>
            <a:r>
              <a:rPr lang="en-US" dirty="0" smtClean="0">
                <a:latin typeface="Arial" charset="0"/>
              </a:rPr>
              <a:t>allow for multiple entry points (i.e., cross-references) leading to the preferred term</a:t>
            </a:r>
          </a:p>
          <a:p>
            <a:pPr eaLnBrk="1" hangingPunct="1"/>
            <a:r>
              <a:rPr lang="en-US" dirty="0" smtClean="0">
                <a:latin typeface="Arial" charset="0"/>
              </a:rPr>
              <a:t>identify a term’s relationship to broader, narrower, and related terms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2"/>
          <p:cNvSpPr>
            <a:spLocks noGrp="1" noChangeArrowheads="1"/>
          </p:cNvSpPr>
          <p:nvPr>
            <p:ph type="title"/>
          </p:nvPr>
        </p:nvSpPr>
        <p:spPr/>
        <p:txBody>
          <a:bodyPr/>
          <a:lstStyle/>
          <a:p>
            <a:pPr eaLnBrk="1" hangingPunct="1"/>
            <a:r>
              <a:rPr lang="en-US" dirty="0" smtClean="0">
                <a:latin typeface="Arial" charset="0"/>
              </a:rPr>
              <a:t>origin of LCSH</a:t>
            </a:r>
          </a:p>
        </p:txBody>
      </p:sp>
      <p:sp>
        <p:nvSpPr>
          <p:cNvPr id="108546" name="Rectangle 3"/>
          <p:cNvSpPr>
            <a:spLocks noGrp="1" noChangeArrowheads="1"/>
          </p:cNvSpPr>
          <p:nvPr>
            <p:ph type="body" idx="1"/>
          </p:nvPr>
        </p:nvSpPr>
        <p:spPr/>
        <p:txBody>
          <a:bodyPr/>
          <a:lstStyle/>
          <a:p>
            <a:pPr eaLnBrk="1" hangingPunct="1">
              <a:buFont typeface="Wingdings" pitchFamily="2" charset="2"/>
              <a:buNone/>
            </a:pPr>
            <a:r>
              <a:rPr lang="en-US" dirty="0" smtClean="0">
                <a:latin typeface="Arial" charset="0"/>
              </a:rPr>
              <a:t>Library of Congress Subject Headings (LCSH) is an accumulation of the subject headings that have been established at the Library of Congress since 1898 and used in its cataloging.</a:t>
            </a:r>
          </a:p>
          <a:p>
            <a:pPr eaLnBrk="1" hangingPunct="1">
              <a:buFont typeface="Wingdings" pitchFamily="2" charset="2"/>
              <a:buNone/>
            </a:pPr>
            <a:r>
              <a:rPr lang="en-US" dirty="0" smtClean="0">
                <a:latin typeface="Arial" charset="0"/>
              </a:rPr>
              <a:t>Since 1988, other libraries have contributed subject headings to LCSH as well.</a:t>
            </a:r>
          </a:p>
        </p:txBody>
      </p:sp>
      <p:sp>
        <p:nvSpPr>
          <p:cNvPr id="10854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2"/>
          <p:cNvSpPr>
            <a:spLocks noGrp="1" noChangeArrowheads="1"/>
          </p:cNvSpPr>
          <p:nvPr>
            <p:ph type="title"/>
          </p:nvPr>
        </p:nvSpPr>
        <p:spPr/>
        <p:txBody>
          <a:bodyPr/>
          <a:lstStyle/>
          <a:p>
            <a:pPr eaLnBrk="1" hangingPunct="1"/>
            <a:r>
              <a:rPr lang="en-US" smtClean="0">
                <a:latin typeface="Arial" charset="0"/>
              </a:rPr>
              <a:t>Principles of LCSH</a:t>
            </a:r>
          </a:p>
        </p:txBody>
      </p:sp>
      <p:sp>
        <p:nvSpPr>
          <p:cNvPr id="116738" name="Rectangle 3"/>
          <p:cNvSpPr>
            <a:spLocks noGrp="1" noChangeArrowheads="1"/>
          </p:cNvSpPr>
          <p:nvPr>
            <p:ph type="body" idx="1"/>
          </p:nvPr>
        </p:nvSpPr>
        <p:spPr/>
        <p:txBody>
          <a:bodyPr/>
          <a:lstStyle/>
          <a:p>
            <a:pPr eaLnBrk="1" hangingPunct="1"/>
            <a:r>
              <a:rPr lang="en-US" smtClean="0">
                <a:latin typeface="Arial" charset="0"/>
              </a:rPr>
              <a:t>Literary warrant</a:t>
            </a:r>
          </a:p>
          <a:p>
            <a:pPr eaLnBrk="1" hangingPunct="1"/>
            <a:r>
              <a:rPr lang="en-US" smtClean="0">
                <a:latin typeface="Arial" charset="0"/>
              </a:rPr>
              <a:t>Uniform heading</a:t>
            </a:r>
          </a:p>
          <a:p>
            <a:pPr eaLnBrk="1" hangingPunct="1"/>
            <a:r>
              <a:rPr lang="en-US" smtClean="0">
                <a:latin typeface="Arial" charset="0"/>
              </a:rPr>
              <a:t>Unique heading</a:t>
            </a:r>
          </a:p>
          <a:p>
            <a:pPr eaLnBrk="1" hangingPunct="1"/>
            <a:r>
              <a:rPr lang="en-US" smtClean="0">
                <a:latin typeface="Arial" charset="0"/>
              </a:rPr>
              <a:t>Specific entry</a:t>
            </a:r>
          </a:p>
          <a:p>
            <a:pPr eaLnBrk="1" hangingPunct="1"/>
            <a:r>
              <a:rPr lang="en-US" smtClean="0">
                <a:latin typeface="Arial" charset="0"/>
              </a:rPr>
              <a:t>Consistency</a:t>
            </a:r>
          </a:p>
          <a:p>
            <a:pPr eaLnBrk="1" hangingPunct="1"/>
            <a:r>
              <a:rPr lang="en-US" smtClean="0">
                <a:latin typeface="Arial" charset="0"/>
              </a:rPr>
              <a:t>Dynamism</a:t>
            </a:r>
          </a:p>
          <a:p>
            <a:pPr eaLnBrk="1" hangingPunct="1"/>
            <a:r>
              <a:rPr lang="en-US" smtClean="0">
                <a:latin typeface="Arial" charset="0"/>
              </a:rPr>
              <a:t>Precoordination and postcoordination </a:t>
            </a:r>
          </a:p>
        </p:txBody>
      </p:sp>
      <p:sp>
        <p:nvSpPr>
          <p:cNvPr id="11673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7</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2"/>
          <p:cNvSpPr>
            <a:spLocks noGrp="1" noChangeArrowheads="1"/>
          </p:cNvSpPr>
          <p:nvPr>
            <p:ph type="title"/>
          </p:nvPr>
        </p:nvSpPr>
        <p:spPr/>
        <p:txBody>
          <a:bodyPr/>
          <a:lstStyle/>
          <a:p>
            <a:pPr eaLnBrk="1" hangingPunct="1"/>
            <a:r>
              <a:rPr lang="en-US" smtClean="0">
                <a:latin typeface="Arial" charset="0"/>
              </a:rPr>
              <a:t>Literary warrant</a:t>
            </a:r>
          </a:p>
        </p:txBody>
      </p:sp>
      <p:sp>
        <p:nvSpPr>
          <p:cNvPr id="118786" name="Rectangle 3"/>
          <p:cNvSpPr>
            <a:spLocks noGrp="1" noChangeArrowheads="1"/>
          </p:cNvSpPr>
          <p:nvPr>
            <p:ph type="body" idx="1"/>
          </p:nvPr>
        </p:nvSpPr>
        <p:spPr/>
        <p:txBody>
          <a:bodyPr/>
          <a:lstStyle/>
          <a:p>
            <a:pPr eaLnBrk="1" hangingPunct="1"/>
            <a:r>
              <a:rPr lang="en-US" smtClean="0">
                <a:latin typeface="Arial" charset="0"/>
              </a:rPr>
              <a:t>Subject headings are created for use in cataloging and reflect the topics covered in a given collection</a:t>
            </a:r>
          </a:p>
          <a:p>
            <a:pPr eaLnBrk="1" hangingPunct="1"/>
            <a:endParaRPr lang="en-US" smtClean="0">
              <a:latin typeface="Arial" charset="0"/>
            </a:endParaRPr>
          </a:p>
          <a:p>
            <a:pPr eaLnBrk="1" hangingPunct="1"/>
            <a:r>
              <a:rPr lang="en-US" smtClean="0">
                <a:latin typeface="Arial" charset="0"/>
              </a:rPr>
              <a:t>The terminology selected to formulate individual subject headings reflects the terminology used in current literature</a:t>
            </a:r>
          </a:p>
        </p:txBody>
      </p:sp>
      <p:sp>
        <p:nvSpPr>
          <p:cNvPr id="11878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2"/>
          <p:cNvSpPr>
            <a:spLocks noGrp="1" noChangeArrowheads="1"/>
          </p:cNvSpPr>
          <p:nvPr>
            <p:ph type="title"/>
          </p:nvPr>
        </p:nvSpPr>
        <p:spPr/>
        <p:txBody>
          <a:bodyPr/>
          <a:lstStyle/>
          <a:p>
            <a:pPr eaLnBrk="1" hangingPunct="1"/>
            <a:r>
              <a:rPr lang="en-US" smtClean="0">
                <a:latin typeface="Arial" charset="0"/>
              </a:rPr>
              <a:t>Uniform heading</a:t>
            </a:r>
          </a:p>
        </p:txBody>
      </p:sp>
      <p:sp>
        <p:nvSpPr>
          <p:cNvPr id="120834" name="Rectangle 3"/>
          <p:cNvSpPr>
            <a:spLocks noGrp="1" noChangeArrowheads="1"/>
          </p:cNvSpPr>
          <p:nvPr>
            <p:ph type="body" idx="1"/>
          </p:nvPr>
        </p:nvSpPr>
        <p:spPr/>
        <p:txBody>
          <a:bodyPr/>
          <a:lstStyle/>
          <a:p>
            <a:pPr eaLnBrk="1" hangingPunct="1">
              <a:lnSpc>
                <a:spcPct val="90000"/>
              </a:lnSpc>
            </a:pPr>
            <a:r>
              <a:rPr lang="en-US" smtClean="0">
                <a:latin typeface="Arial" charset="0"/>
              </a:rPr>
              <a:t>One heading is chosen to represent a topic</a:t>
            </a:r>
          </a:p>
          <a:p>
            <a:pPr lvl="1" eaLnBrk="1" hangingPunct="1">
              <a:lnSpc>
                <a:spcPct val="90000"/>
              </a:lnSpc>
            </a:pPr>
            <a:r>
              <a:rPr lang="en-US" smtClean="0">
                <a:latin typeface="Arial" charset="0"/>
              </a:rPr>
              <a:t>This allows materials about a topic to be retrieved together, even if they contain different terms for the topic</a:t>
            </a:r>
          </a:p>
          <a:p>
            <a:pPr eaLnBrk="1" hangingPunct="1">
              <a:lnSpc>
                <a:spcPct val="90000"/>
              </a:lnSpc>
            </a:pPr>
            <a:r>
              <a:rPr lang="en-US" smtClean="0">
                <a:latin typeface="Arial" charset="0"/>
              </a:rPr>
              <a:t>References to headings are made from synonyms and variant forms</a:t>
            </a:r>
          </a:p>
          <a:p>
            <a:pPr lvl="1" eaLnBrk="1" hangingPunct="1">
              <a:lnSpc>
                <a:spcPct val="90000"/>
              </a:lnSpc>
            </a:pPr>
            <a:r>
              <a:rPr lang="en-US" smtClean="0">
                <a:latin typeface="Arial" charset="0"/>
              </a:rPr>
              <a:t>Catalog users are guided from their entry vocabulary to the authorized headings</a:t>
            </a:r>
          </a:p>
        </p:txBody>
      </p:sp>
      <p:sp>
        <p:nvSpPr>
          <p:cNvPr id="12083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9</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2"/>
          <p:cNvSpPr>
            <a:spLocks noGrp="1" noChangeArrowheads="1"/>
          </p:cNvSpPr>
          <p:nvPr>
            <p:ph type="title"/>
          </p:nvPr>
        </p:nvSpPr>
        <p:spPr/>
        <p:txBody>
          <a:bodyPr/>
          <a:lstStyle/>
          <a:p>
            <a:pPr eaLnBrk="1" hangingPunct="1"/>
            <a:r>
              <a:rPr lang="en-US" smtClean="0">
                <a:latin typeface="Arial" charset="0"/>
              </a:rPr>
              <a:t>Uniform heading (cont.)</a:t>
            </a:r>
          </a:p>
        </p:txBody>
      </p:sp>
      <p:sp>
        <p:nvSpPr>
          <p:cNvPr id="122882" name="Rectangle 3"/>
          <p:cNvSpPr>
            <a:spLocks noGrp="1" noChangeArrowheads="1"/>
          </p:cNvSpPr>
          <p:nvPr>
            <p:ph type="body" idx="1"/>
          </p:nvPr>
        </p:nvSpPr>
        <p:spPr/>
        <p:txBody>
          <a:bodyPr/>
          <a:lstStyle/>
          <a:p>
            <a:pPr eaLnBrk="1" hangingPunct="1"/>
            <a:r>
              <a:rPr lang="en-US" sz="2800" smtClean="0">
                <a:latin typeface="Arial" charset="0"/>
              </a:rPr>
              <a:t>Choice among terms:</a:t>
            </a:r>
          </a:p>
          <a:p>
            <a:pPr lvl="1" eaLnBrk="1" hangingPunct="1"/>
            <a:r>
              <a:rPr lang="en-US" sz="2400" smtClean="0">
                <a:latin typeface="Arial" charset="0"/>
              </a:rPr>
              <a:t>based on standard, contemporary American English-language usage</a:t>
            </a:r>
          </a:p>
          <a:p>
            <a:pPr lvl="1" eaLnBrk="1" hangingPunct="1"/>
            <a:r>
              <a:rPr lang="en-US" sz="2400" smtClean="0">
                <a:latin typeface="Arial" charset="0"/>
              </a:rPr>
              <a:t>preference given to terms in general use over technical terms or jargon where possible</a:t>
            </a:r>
          </a:p>
          <a:p>
            <a:pPr eaLnBrk="1" hangingPunct="1"/>
            <a:r>
              <a:rPr lang="en-US" sz="2800" smtClean="0">
                <a:latin typeface="Arial" charset="0"/>
              </a:rPr>
              <a:t>Vocabulary</a:t>
            </a:r>
          </a:p>
          <a:p>
            <a:pPr lvl="1" eaLnBrk="1" hangingPunct="1"/>
            <a:r>
              <a:rPr lang="en-US" sz="2400" smtClean="0">
                <a:latin typeface="Arial" charset="0"/>
              </a:rPr>
              <a:t>attempts are made to choose neutral, inclusive, or unbiased terminology, especially regarding topics that might be controversial</a:t>
            </a:r>
          </a:p>
        </p:txBody>
      </p:sp>
      <p:sp>
        <p:nvSpPr>
          <p:cNvPr id="12288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10</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Rectangle 2"/>
          <p:cNvSpPr>
            <a:spLocks noGrp="1" noChangeArrowheads="1"/>
          </p:cNvSpPr>
          <p:nvPr>
            <p:ph type="title"/>
          </p:nvPr>
        </p:nvSpPr>
        <p:spPr>
          <a:xfrm>
            <a:off x="685800" y="457200"/>
            <a:ext cx="7772400" cy="914400"/>
          </a:xfrm>
        </p:spPr>
        <p:txBody>
          <a:bodyPr/>
          <a:lstStyle/>
          <a:p>
            <a:pPr eaLnBrk="1" hangingPunct="1"/>
            <a:r>
              <a:rPr lang="en-US" sz="4000" smtClean="0">
                <a:latin typeface="Arial" charset="0"/>
              </a:rPr>
              <a:t>Unique heading</a:t>
            </a:r>
          </a:p>
        </p:txBody>
      </p:sp>
      <p:sp>
        <p:nvSpPr>
          <p:cNvPr id="124930" name="Rectangle 3"/>
          <p:cNvSpPr>
            <a:spLocks noGrp="1" noChangeArrowheads="1"/>
          </p:cNvSpPr>
          <p:nvPr>
            <p:ph type="body" idx="1"/>
          </p:nvPr>
        </p:nvSpPr>
        <p:spPr>
          <a:xfrm>
            <a:off x="762000" y="1828800"/>
            <a:ext cx="7848600" cy="4572000"/>
          </a:xfrm>
        </p:spPr>
        <p:txBody>
          <a:bodyPr/>
          <a:lstStyle/>
          <a:p>
            <a:pPr eaLnBrk="1" hangingPunct="1">
              <a:lnSpc>
                <a:spcPct val="90000"/>
              </a:lnSpc>
            </a:pPr>
            <a:r>
              <a:rPr lang="en-US" sz="2800" smtClean="0">
                <a:latin typeface="Arial" charset="0"/>
              </a:rPr>
              <a:t>Each heading in LCSH represents only one topic</a:t>
            </a:r>
          </a:p>
          <a:p>
            <a:pPr eaLnBrk="1" hangingPunct="1">
              <a:lnSpc>
                <a:spcPct val="90000"/>
              </a:lnSpc>
            </a:pPr>
            <a:r>
              <a:rPr lang="en-US" sz="2800" smtClean="0">
                <a:latin typeface="Arial" charset="0"/>
              </a:rPr>
              <a:t>If a term could represent more than one concept, it is modified:</a:t>
            </a:r>
          </a:p>
          <a:p>
            <a:pPr lvl="1" eaLnBrk="1" hangingPunct="1">
              <a:lnSpc>
                <a:spcPct val="90000"/>
              </a:lnSpc>
              <a:buFont typeface="Wingdings" pitchFamily="2" charset="2"/>
              <a:buNone/>
            </a:pPr>
            <a:r>
              <a:rPr lang="en-US" sz="2400" b="1" smtClean="0">
                <a:latin typeface="Arial" charset="0"/>
              </a:rPr>
              <a:t>	</a:t>
            </a:r>
            <a:r>
              <a:rPr lang="en-US" b="1" smtClean="0">
                <a:latin typeface="Arial" charset="0"/>
              </a:rPr>
              <a:t>Venus (Planet)		Stilts</a:t>
            </a:r>
          </a:p>
          <a:p>
            <a:pPr lvl="1" eaLnBrk="1" hangingPunct="1">
              <a:lnSpc>
                <a:spcPct val="90000"/>
              </a:lnSpc>
              <a:buFont typeface="Wingdings" pitchFamily="2" charset="2"/>
              <a:buNone/>
            </a:pPr>
            <a:r>
              <a:rPr lang="en-US" sz="2400" b="1" smtClean="0">
                <a:latin typeface="Arial" charset="0"/>
              </a:rPr>
              <a:t>	</a:t>
            </a:r>
            <a:r>
              <a:rPr lang="en-US" b="1" smtClean="0">
                <a:latin typeface="Arial" charset="0"/>
              </a:rPr>
              <a:t>Venus (Roman deity)	Stilts (Birds)</a:t>
            </a:r>
          </a:p>
          <a:p>
            <a:pPr eaLnBrk="1" hangingPunct="1">
              <a:lnSpc>
                <a:spcPct val="90000"/>
              </a:lnSpc>
            </a:pPr>
            <a:r>
              <a:rPr lang="en-US" sz="2800" smtClean="0">
                <a:latin typeface="Arial" charset="0"/>
              </a:rPr>
              <a:t>Or, a [heading]—[subdivision] combination is created to provide context</a:t>
            </a:r>
          </a:p>
          <a:p>
            <a:pPr eaLnBrk="1" hangingPunct="1">
              <a:lnSpc>
                <a:spcPct val="90000"/>
              </a:lnSpc>
              <a:buFont typeface="Wingdings" pitchFamily="2" charset="2"/>
              <a:buNone/>
            </a:pPr>
            <a:r>
              <a:rPr lang="en-US" sz="2800" smtClean="0">
                <a:latin typeface="Arial" charset="0"/>
              </a:rPr>
              <a:t>		</a:t>
            </a:r>
            <a:r>
              <a:rPr lang="en-US" sz="2800" b="1" smtClean="0">
                <a:latin typeface="Arial" charset="0"/>
              </a:rPr>
              <a:t>Roads $x Shoulders</a:t>
            </a:r>
          </a:p>
          <a:p>
            <a:pPr eaLnBrk="1" hangingPunct="1">
              <a:lnSpc>
                <a:spcPct val="90000"/>
              </a:lnSpc>
              <a:buFont typeface="Wingdings" pitchFamily="2" charset="2"/>
              <a:buNone/>
            </a:pPr>
            <a:r>
              <a:rPr lang="en-US" sz="2800" b="1" smtClean="0">
                <a:latin typeface="Arial" charset="0"/>
              </a:rPr>
              <a:t>		</a:t>
            </a:r>
            <a:r>
              <a:rPr lang="en-US" sz="2800" i="1" smtClean="0">
                <a:latin typeface="Arial" charset="0"/>
              </a:rPr>
              <a:t>not</a:t>
            </a:r>
            <a:r>
              <a:rPr lang="en-US" sz="2800" smtClean="0">
                <a:latin typeface="Arial" charset="0"/>
              </a:rPr>
              <a:t> Shoulders (Roads)</a:t>
            </a:r>
          </a:p>
        </p:txBody>
      </p:sp>
      <p:sp>
        <p:nvSpPr>
          <p:cNvPr id="124931"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2"/>
          <p:cNvSpPr>
            <a:spLocks noGrp="1" noChangeArrowheads="1"/>
          </p:cNvSpPr>
          <p:nvPr>
            <p:ph type="title"/>
          </p:nvPr>
        </p:nvSpPr>
        <p:spPr/>
        <p:txBody>
          <a:bodyPr/>
          <a:lstStyle/>
          <a:p>
            <a:pPr eaLnBrk="1" hangingPunct="1"/>
            <a:r>
              <a:rPr lang="en-US" smtClean="0">
                <a:latin typeface="Arial" charset="0"/>
              </a:rPr>
              <a:t>Unique heading: exception</a:t>
            </a:r>
          </a:p>
        </p:txBody>
      </p:sp>
      <p:sp>
        <p:nvSpPr>
          <p:cNvPr id="126978" name="Rectangle 3"/>
          <p:cNvSpPr>
            <a:spLocks noGrp="1" noChangeArrowheads="1"/>
          </p:cNvSpPr>
          <p:nvPr>
            <p:ph type="body" idx="1"/>
          </p:nvPr>
        </p:nvSpPr>
        <p:spPr/>
        <p:txBody>
          <a:bodyPr/>
          <a:lstStyle/>
          <a:p>
            <a:pPr eaLnBrk="1" hangingPunct="1">
              <a:lnSpc>
                <a:spcPct val="90000"/>
              </a:lnSpc>
            </a:pPr>
            <a:r>
              <a:rPr lang="en-US" smtClean="0">
                <a:latin typeface="Arial" charset="0"/>
              </a:rPr>
              <a:t>In cases where a deliberate decision is made to allow a heading to represent more than one concept, a scope note is generally provided.  For example:</a:t>
            </a:r>
          </a:p>
          <a:p>
            <a:pPr eaLnBrk="1" hangingPunct="1">
              <a:lnSpc>
                <a:spcPct val="90000"/>
              </a:lnSpc>
              <a:buFont typeface="Wingdings" pitchFamily="2" charset="2"/>
              <a:buNone/>
            </a:pPr>
            <a:r>
              <a:rPr lang="en-US" b="1" smtClean="0">
                <a:latin typeface="Arial" charset="0"/>
              </a:rPr>
              <a:t>Letter writing</a:t>
            </a:r>
          </a:p>
          <a:p>
            <a:pPr eaLnBrk="1" hangingPunct="1">
              <a:lnSpc>
                <a:spcPct val="90000"/>
              </a:lnSpc>
              <a:buFont typeface="Wingdings" pitchFamily="2" charset="2"/>
              <a:buNone/>
            </a:pPr>
            <a:r>
              <a:rPr lang="en-US" smtClean="0">
                <a:latin typeface="Arial" charset="0"/>
              </a:rPr>
              <a:t>	</a:t>
            </a:r>
            <a:r>
              <a:rPr lang="en-US" i="1" smtClean="0">
                <a:latin typeface="Arial" charset="0"/>
              </a:rPr>
              <a:t>Scope note:</a:t>
            </a:r>
            <a:r>
              <a:rPr lang="en-US" smtClean="0">
                <a:latin typeface="Arial" charset="0"/>
              </a:rPr>
              <a:t>  Here are entered general works and works on English letter writing.</a:t>
            </a:r>
          </a:p>
          <a:p>
            <a:pPr eaLnBrk="1" hangingPunct="1">
              <a:lnSpc>
                <a:spcPct val="90000"/>
              </a:lnSpc>
            </a:pPr>
            <a:endParaRPr lang="en-US" smtClean="0">
              <a:latin typeface="Arial" charset="0"/>
            </a:endParaRPr>
          </a:p>
        </p:txBody>
      </p:sp>
      <p:sp>
        <p:nvSpPr>
          <p:cNvPr id="12697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2"/>
          <p:cNvSpPr>
            <a:spLocks noGrp="1" noChangeArrowheads="1"/>
          </p:cNvSpPr>
          <p:nvPr>
            <p:ph type="title"/>
          </p:nvPr>
        </p:nvSpPr>
        <p:spPr>
          <a:xfrm>
            <a:off x="1150938" y="617538"/>
            <a:ext cx="7793037" cy="914400"/>
          </a:xfrm>
        </p:spPr>
        <p:txBody>
          <a:bodyPr/>
          <a:lstStyle/>
          <a:p>
            <a:pPr eaLnBrk="1" hangingPunct="1"/>
            <a:r>
              <a:rPr lang="en-US" sz="4000" smtClean="0">
                <a:latin typeface="Arial" charset="0"/>
              </a:rPr>
              <a:t>Specific entry</a:t>
            </a:r>
          </a:p>
        </p:txBody>
      </p:sp>
      <p:sp>
        <p:nvSpPr>
          <p:cNvPr id="129026" name="Rectangle 3"/>
          <p:cNvSpPr>
            <a:spLocks noGrp="1" noChangeArrowheads="1"/>
          </p:cNvSpPr>
          <p:nvPr>
            <p:ph type="body" idx="1"/>
          </p:nvPr>
        </p:nvSpPr>
        <p:spPr>
          <a:xfrm>
            <a:off x="762000" y="1905000"/>
            <a:ext cx="8077200" cy="4191000"/>
          </a:xfrm>
        </p:spPr>
        <p:txBody>
          <a:bodyPr/>
          <a:lstStyle/>
          <a:p>
            <a:pPr eaLnBrk="1" hangingPunct="1"/>
            <a:r>
              <a:rPr lang="en-US" smtClean="0">
                <a:latin typeface="Arial" charset="0"/>
              </a:rPr>
              <a:t>Terms are </a:t>
            </a:r>
            <a:r>
              <a:rPr lang="en-US" b="1" smtClean="0">
                <a:latin typeface="Arial" charset="0"/>
              </a:rPr>
              <a:t>co-extensive</a:t>
            </a:r>
            <a:r>
              <a:rPr lang="en-US" smtClean="0">
                <a:latin typeface="Arial" charset="0"/>
              </a:rPr>
              <a:t> with subjects</a:t>
            </a:r>
          </a:p>
          <a:p>
            <a:pPr eaLnBrk="1" hangingPunct="1"/>
            <a:endParaRPr lang="en-US" smtClean="0">
              <a:latin typeface="Arial" charset="0"/>
            </a:endParaRPr>
          </a:p>
          <a:p>
            <a:pPr eaLnBrk="1" hangingPunct="1"/>
            <a:r>
              <a:rPr lang="en-US" smtClean="0">
                <a:latin typeface="Arial" charset="0"/>
              </a:rPr>
              <a:t>In other words, each subject is represented by the most precise term naming the subject, rather than a broader or generic term that encompasses it</a:t>
            </a:r>
          </a:p>
        </p:txBody>
      </p:sp>
      <p:sp>
        <p:nvSpPr>
          <p:cNvPr id="12902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Grp="1" noChangeArrowheads="1"/>
          </p:cNvSpPr>
          <p:nvPr>
            <p:ph type="title"/>
          </p:nvPr>
        </p:nvSpPr>
        <p:spPr>
          <a:xfrm>
            <a:off x="457200" y="274638"/>
            <a:ext cx="8228013" cy="1141412"/>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mtClean="0"/>
              <a:t>today</a:t>
            </a:r>
          </a:p>
        </p:txBody>
      </p:sp>
      <p:sp>
        <p:nvSpPr>
          <p:cNvPr id="3075" name="Rectangle 2"/>
          <p:cNvSpPr>
            <a:spLocks noGrp="1" noChangeArrowheads="1"/>
          </p:cNvSpPr>
          <p:nvPr>
            <p:ph type="body" idx="1"/>
          </p:nvPr>
        </p:nvSpPr>
        <p:spPr>
          <a:xfrm>
            <a:off x="457200" y="1600200"/>
            <a:ext cx="8228013" cy="4525963"/>
          </a:xfrm>
        </p:spPr>
        <p:txBody>
          <a:bodyPr>
            <a:normAutofit/>
          </a:bodyPr>
          <a:lstStyle/>
          <a:p>
            <a:pPr eaLnBrk="1" hangingPunct="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t>D</a:t>
            </a:r>
            <a:r>
              <a:rPr lang="en-GB" dirty="0" smtClean="0"/>
              <a:t>efinitions</a:t>
            </a:r>
          </a:p>
          <a:p>
            <a:pPr eaLnBrk="1" hangingPunct="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t>Principles of headings?</a:t>
            </a:r>
          </a:p>
          <a:p>
            <a:pPr eaLnBrk="1" hangingPunct="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t>Structure and syntax</a:t>
            </a:r>
          </a:p>
          <a:p>
            <a:pPr lvl="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t>types of headings</a:t>
            </a:r>
          </a:p>
          <a:p>
            <a:pPr lvl="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t>grammatical forms</a:t>
            </a:r>
          </a:p>
          <a:p>
            <a:pP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t>S</a:t>
            </a:r>
            <a:r>
              <a:rPr lang="en-GB" dirty="0" smtClean="0"/>
              <a:t>ubdivisions</a:t>
            </a:r>
            <a:endParaRPr lang="en-GB" dirty="0" smtClean="0"/>
          </a:p>
          <a:p>
            <a:pPr eaLnBrk="1" hangingPunct="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t>R</a:t>
            </a:r>
            <a:r>
              <a:rPr lang="en-GB" dirty="0" smtClean="0"/>
              <a:t>elationships between headings</a:t>
            </a:r>
            <a:endParaRPr lang="en-GB" dirty="0" smtClean="0"/>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073" name="Rectangle 2"/>
          <p:cNvSpPr>
            <a:spLocks noGrp="1" noChangeArrowheads="1"/>
          </p:cNvSpPr>
          <p:nvPr>
            <p:ph type="title"/>
          </p:nvPr>
        </p:nvSpPr>
        <p:spPr/>
        <p:txBody>
          <a:bodyPr/>
          <a:lstStyle/>
          <a:p>
            <a:pPr eaLnBrk="1" hangingPunct="1"/>
            <a:r>
              <a:rPr lang="en-US" smtClean="0">
                <a:latin typeface="Arial" charset="0"/>
              </a:rPr>
              <a:t>Specific entry examples</a:t>
            </a:r>
          </a:p>
        </p:txBody>
      </p:sp>
      <p:sp>
        <p:nvSpPr>
          <p:cNvPr id="86019" name="Rectangle 3"/>
          <p:cNvSpPr>
            <a:spLocks noGrp="1" noChangeArrowheads="1"/>
          </p:cNvSpPr>
          <p:nvPr>
            <p:ph type="body" idx="1"/>
          </p:nvPr>
        </p:nvSpPr>
        <p:spPr/>
        <p:txBody>
          <a:bodyPr/>
          <a:lstStyle/>
          <a:p>
            <a:pPr eaLnBrk="1" hangingPunct="1">
              <a:buFont typeface="Wingdings" pitchFamily="2" charset="2"/>
              <a:buNone/>
            </a:pPr>
            <a:r>
              <a:rPr lang="en-US" sz="2800" smtClean="0">
                <a:latin typeface="Arial" charset="0"/>
              </a:rPr>
              <a:t>For a work on systems librarians, use:</a:t>
            </a:r>
          </a:p>
          <a:p>
            <a:pPr eaLnBrk="1" hangingPunct="1">
              <a:buFont typeface="Wingdings" pitchFamily="2" charset="2"/>
              <a:buNone/>
            </a:pPr>
            <a:r>
              <a:rPr lang="en-US" sz="2800" smtClean="0">
                <a:latin typeface="Arial" charset="0"/>
              </a:rPr>
              <a:t>	</a:t>
            </a:r>
            <a:r>
              <a:rPr lang="en-US" sz="2800" b="1" smtClean="0">
                <a:latin typeface="Arial" charset="0"/>
              </a:rPr>
              <a:t>Systems librarians</a:t>
            </a:r>
          </a:p>
          <a:p>
            <a:pPr eaLnBrk="1" hangingPunct="1">
              <a:buFont typeface="Wingdings" pitchFamily="2" charset="2"/>
              <a:buNone/>
            </a:pPr>
            <a:r>
              <a:rPr lang="en-US" sz="2800" smtClean="0">
                <a:latin typeface="Arial" charset="0"/>
              </a:rPr>
              <a:t>		</a:t>
            </a:r>
            <a:r>
              <a:rPr lang="en-US" sz="2800" i="1" smtClean="0">
                <a:latin typeface="Arial" charset="0"/>
              </a:rPr>
              <a:t>not</a:t>
            </a:r>
            <a:r>
              <a:rPr lang="en-US" sz="2800" smtClean="0">
                <a:latin typeface="Arial" charset="0"/>
              </a:rPr>
              <a:t>   Librarians</a:t>
            </a:r>
          </a:p>
          <a:p>
            <a:pPr eaLnBrk="1" hangingPunct="1">
              <a:buFont typeface="Wingdings" pitchFamily="2" charset="2"/>
              <a:buNone/>
            </a:pPr>
            <a:r>
              <a:rPr lang="en-US" sz="2800" smtClean="0">
                <a:latin typeface="Arial" charset="0"/>
              </a:rPr>
              <a:t>For a work on low-carbohydrate diets, use:</a:t>
            </a:r>
          </a:p>
          <a:p>
            <a:pPr eaLnBrk="1" hangingPunct="1">
              <a:buFont typeface="Wingdings" pitchFamily="2" charset="2"/>
              <a:buNone/>
            </a:pPr>
            <a:r>
              <a:rPr lang="en-US" sz="2800" smtClean="0">
                <a:latin typeface="Arial" charset="0"/>
              </a:rPr>
              <a:t>	</a:t>
            </a:r>
            <a:r>
              <a:rPr lang="en-US" sz="2800" b="1" smtClean="0">
                <a:latin typeface="Arial" charset="0"/>
              </a:rPr>
              <a:t>Low-carbohydrate diet</a:t>
            </a:r>
          </a:p>
          <a:p>
            <a:pPr eaLnBrk="1" hangingPunct="1">
              <a:buFont typeface="Wingdings" pitchFamily="2" charset="2"/>
              <a:buNone/>
            </a:pPr>
            <a:r>
              <a:rPr lang="en-US" sz="2800" smtClean="0">
                <a:latin typeface="Arial" charset="0"/>
              </a:rPr>
              <a:t>		</a:t>
            </a:r>
            <a:r>
              <a:rPr lang="en-US" sz="2800" i="1" smtClean="0">
                <a:latin typeface="Arial" charset="0"/>
              </a:rPr>
              <a:t>not</a:t>
            </a:r>
            <a:r>
              <a:rPr lang="en-US" sz="2800" smtClean="0">
                <a:latin typeface="Arial" charset="0"/>
              </a:rPr>
              <a:t>   Carbohydrates</a:t>
            </a:r>
          </a:p>
          <a:p>
            <a:pPr eaLnBrk="1" hangingPunct="1">
              <a:buFont typeface="Wingdings" pitchFamily="2" charset="2"/>
              <a:buNone/>
            </a:pPr>
            <a:r>
              <a:rPr lang="en-US" sz="2800" smtClean="0">
                <a:latin typeface="Arial" charset="0"/>
              </a:rPr>
              <a:t>		</a:t>
            </a:r>
            <a:r>
              <a:rPr lang="en-US" sz="2800" i="1" smtClean="0">
                <a:latin typeface="Arial" charset="0"/>
              </a:rPr>
              <a:t>not</a:t>
            </a:r>
            <a:r>
              <a:rPr lang="en-US" sz="2800" smtClean="0">
                <a:latin typeface="Arial" charset="0"/>
              </a:rPr>
              <a:t>   Reducing diets</a:t>
            </a:r>
          </a:p>
          <a:p>
            <a:pPr eaLnBrk="1" hangingPunct="1">
              <a:buFont typeface="Wingdings" pitchFamily="2" charset="2"/>
              <a:buNone/>
            </a:pPr>
            <a:r>
              <a:rPr lang="en-US" sz="2800" smtClean="0">
                <a:latin typeface="Arial" charset="0"/>
              </a:rPr>
              <a:t>		</a:t>
            </a:r>
            <a:r>
              <a:rPr lang="en-US" sz="2800" i="1" smtClean="0">
                <a:latin typeface="Arial" charset="0"/>
              </a:rPr>
              <a:t>not</a:t>
            </a:r>
            <a:r>
              <a:rPr lang="en-US" sz="2800" smtClean="0">
                <a:latin typeface="Arial" charset="0"/>
              </a:rPr>
              <a:t>   Weight loss</a:t>
            </a:r>
          </a:p>
        </p:txBody>
      </p:sp>
      <p:sp>
        <p:nvSpPr>
          <p:cNvPr id="13107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60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60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60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860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8601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8601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8601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8601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uild="p" bldLvl="3"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2"/>
          <p:cNvSpPr>
            <a:spLocks noGrp="1" noChangeArrowheads="1"/>
          </p:cNvSpPr>
          <p:nvPr>
            <p:ph type="title"/>
          </p:nvPr>
        </p:nvSpPr>
        <p:spPr/>
        <p:txBody>
          <a:bodyPr/>
          <a:lstStyle/>
          <a:p>
            <a:pPr eaLnBrk="1" hangingPunct="1"/>
            <a:r>
              <a:rPr lang="en-US" smtClean="0">
                <a:latin typeface="Arial" charset="0"/>
              </a:rPr>
              <a:t>Specific entry: exception</a:t>
            </a:r>
          </a:p>
        </p:txBody>
      </p:sp>
      <p:sp>
        <p:nvSpPr>
          <p:cNvPr id="133122" name="Rectangle 3"/>
          <p:cNvSpPr>
            <a:spLocks noGrp="1" noChangeArrowheads="1"/>
          </p:cNvSpPr>
          <p:nvPr>
            <p:ph type="body" idx="1"/>
          </p:nvPr>
        </p:nvSpPr>
        <p:spPr>
          <a:xfrm>
            <a:off x="685800" y="1981200"/>
            <a:ext cx="8001000" cy="4114800"/>
          </a:xfrm>
        </p:spPr>
        <p:txBody>
          <a:bodyPr/>
          <a:lstStyle/>
          <a:p>
            <a:pPr eaLnBrk="1" hangingPunct="1">
              <a:lnSpc>
                <a:spcPct val="90000"/>
              </a:lnSpc>
            </a:pPr>
            <a:r>
              <a:rPr lang="en-US" smtClean="0">
                <a:latin typeface="Arial" charset="0"/>
              </a:rPr>
              <a:t>Some terms may be deemed too narrow, and therefore not likely to be sought by catalog users</a:t>
            </a:r>
          </a:p>
          <a:p>
            <a:pPr eaLnBrk="1" hangingPunct="1">
              <a:lnSpc>
                <a:spcPct val="90000"/>
              </a:lnSpc>
            </a:pPr>
            <a:r>
              <a:rPr lang="en-US" smtClean="0">
                <a:latin typeface="Arial" charset="0"/>
              </a:rPr>
              <a:t>Example: </a:t>
            </a:r>
          </a:p>
          <a:p>
            <a:pPr eaLnBrk="1" hangingPunct="1">
              <a:lnSpc>
                <a:spcPct val="90000"/>
              </a:lnSpc>
              <a:buFont typeface="Wingdings" pitchFamily="2" charset="2"/>
              <a:buNone/>
            </a:pPr>
            <a:r>
              <a:rPr lang="en-US" smtClean="0">
                <a:latin typeface="Arial" charset="0"/>
              </a:rPr>
              <a:t>	</a:t>
            </a:r>
            <a:r>
              <a:rPr lang="en-US" sz="2800" b="1" smtClean="0">
                <a:latin typeface="Arial" charset="0"/>
              </a:rPr>
              <a:t>Bait fishing</a:t>
            </a:r>
            <a:r>
              <a:rPr lang="en-US" sz="2800" smtClean="0">
                <a:latin typeface="Arial" charset="0"/>
              </a:rPr>
              <a:t> is an authorized heading in </a:t>
            </a:r>
            <a:r>
              <a:rPr lang="en-US" sz="2800" i="1" smtClean="0">
                <a:latin typeface="Arial" charset="0"/>
              </a:rPr>
              <a:t>LCSH</a:t>
            </a:r>
          </a:p>
          <a:p>
            <a:pPr eaLnBrk="1" hangingPunct="1">
              <a:lnSpc>
                <a:spcPct val="90000"/>
              </a:lnSpc>
              <a:buFont typeface="Wingdings" pitchFamily="2" charset="2"/>
              <a:buNone/>
            </a:pPr>
            <a:r>
              <a:rPr lang="en-US" smtClean="0">
                <a:latin typeface="Arial" charset="0"/>
              </a:rPr>
              <a:t>	</a:t>
            </a:r>
            <a:r>
              <a:rPr lang="en-US" sz="2800" smtClean="0">
                <a:latin typeface="Arial" charset="0"/>
              </a:rPr>
              <a:t>Worm fishing is a specific type of bait fishing, but the heading </a:t>
            </a:r>
            <a:r>
              <a:rPr lang="en-US" sz="2800" b="1" smtClean="0">
                <a:latin typeface="Arial" charset="0"/>
              </a:rPr>
              <a:t>Bait fishing</a:t>
            </a:r>
            <a:r>
              <a:rPr lang="en-US" sz="2800" smtClean="0">
                <a:latin typeface="Arial" charset="0"/>
              </a:rPr>
              <a:t> is used to represent it</a:t>
            </a:r>
            <a:endParaRPr lang="en-US" smtClean="0">
              <a:latin typeface="Arial" charset="0"/>
            </a:endParaRPr>
          </a:p>
        </p:txBody>
      </p:sp>
      <p:sp>
        <p:nvSpPr>
          <p:cNvPr id="13312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Rectangle 2"/>
          <p:cNvSpPr>
            <a:spLocks noGrp="1" noChangeArrowheads="1"/>
          </p:cNvSpPr>
          <p:nvPr>
            <p:ph type="title"/>
          </p:nvPr>
        </p:nvSpPr>
        <p:spPr/>
        <p:txBody>
          <a:bodyPr/>
          <a:lstStyle/>
          <a:p>
            <a:pPr eaLnBrk="1" hangingPunct="1"/>
            <a:r>
              <a:rPr lang="en-US" smtClean="0">
                <a:latin typeface="Arial" charset="0"/>
              </a:rPr>
              <a:t>Consistency</a:t>
            </a:r>
          </a:p>
        </p:txBody>
      </p:sp>
      <p:sp>
        <p:nvSpPr>
          <p:cNvPr id="135170" name="Rectangle 3"/>
          <p:cNvSpPr>
            <a:spLocks noGrp="1" noChangeArrowheads="1"/>
          </p:cNvSpPr>
          <p:nvPr>
            <p:ph type="body" idx="1"/>
          </p:nvPr>
        </p:nvSpPr>
        <p:spPr>
          <a:xfrm>
            <a:off x="685800" y="1981200"/>
            <a:ext cx="8001000" cy="4114800"/>
          </a:xfrm>
        </p:spPr>
        <p:txBody>
          <a:bodyPr/>
          <a:lstStyle/>
          <a:p>
            <a:pPr eaLnBrk="1" hangingPunct="1">
              <a:lnSpc>
                <a:spcPct val="90000"/>
              </a:lnSpc>
            </a:pPr>
            <a:r>
              <a:rPr lang="en-US" smtClean="0">
                <a:latin typeface="Arial" charset="0"/>
              </a:rPr>
              <a:t>Attempts are made to maintain consistency in form and structure among similar headings</a:t>
            </a:r>
          </a:p>
          <a:p>
            <a:pPr eaLnBrk="1" hangingPunct="1">
              <a:lnSpc>
                <a:spcPct val="90000"/>
              </a:lnSpc>
            </a:pPr>
            <a:r>
              <a:rPr lang="en-US" smtClean="0">
                <a:latin typeface="Arial" charset="0"/>
              </a:rPr>
              <a:t>Because LCSH was developed over the past century, it contains numerous inconsistencies in styles of headings</a:t>
            </a:r>
          </a:p>
          <a:p>
            <a:pPr lvl="1" eaLnBrk="1" hangingPunct="1">
              <a:lnSpc>
                <a:spcPct val="90000"/>
              </a:lnSpc>
            </a:pPr>
            <a:r>
              <a:rPr lang="en-US" smtClean="0">
                <a:latin typeface="Arial" charset="0"/>
              </a:rPr>
              <a:t>Individual headings, unless they have been revised, reflect the prevailing philosophy in force at the time they were created</a:t>
            </a:r>
          </a:p>
        </p:txBody>
      </p:sp>
      <p:sp>
        <p:nvSpPr>
          <p:cNvPr id="135171"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16</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2"/>
          <p:cNvSpPr>
            <a:spLocks noGrp="1" noChangeArrowheads="1"/>
          </p:cNvSpPr>
          <p:nvPr>
            <p:ph type="title"/>
          </p:nvPr>
        </p:nvSpPr>
        <p:spPr/>
        <p:txBody>
          <a:bodyPr/>
          <a:lstStyle/>
          <a:p>
            <a:pPr eaLnBrk="1" hangingPunct="1"/>
            <a:r>
              <a:rPr lang="en-US" smtClean="0">
                <a:latin typeface="Arial" charset="0"/>
              </a:rPr>
              <a:t>Consistency &amp; predictability</a:t>
            </a:r>
          </a:p>
        </p:txBody>
      </p:sp>
      <p:sp>
        <p:nvSpPr>
          <p:cNvPr id="137218" name="Rectangle 3"/>
          <p:cNvSpPr>
            <a:spLocks noGrp="1" noChangeArrowheads="1"/>
          </p:cNvSpPr>
          <p:nvPr>
            <p:ph type="body" idx="1"/>
          </p:nvPr>
        </p:nvSpPr>
        <p:spPr/>
        <p:txBody>
          <a:bodyPr/>
          <a:lstStyle/>
          <a:p>
            <a:pPr eaLnBrk="1" hangingPunct="1"/>
            <a:r>
              <a:rPr lang="en-US" sz="2800" smtClean="0">
                <a:latin typeface="Arial" charset="0"/>
              </a:rPr>
              <a:t>Consistency in the form and structure of headings promotes predictability for subject heading users</a:t>
            </a:r>
          </a:p>
          <a:p>
            <a:pPr eaLnBrk="1" hangingPunct="1"/>
            <a:r>
              <a:rPr lang="en-US" sz="2800" smtClean="0">
                <a:latin typeface="Arial" charset="0"/>
              </a:rPr>
              <a:t>Predictability is enhanced when the terms chosen for a topic are those most widely used to refer to that topic</a:t>
            </a:r>
          </a:p>
          <a:p>
            <a:pPr eaLnBrk="1" hangingPunct="1"/>
            <a:r>
              <a:rPr lang="en-US" sz="2800" smtClean="0">
                <a:latin typeface="Arial" charset="0"/>
              </a:rPr>
              <a:t>When headings are changed or new headings established, headings in bibliographic records need to be updated</a:t>
            </a:r>
          </a:p>
        </p:txBody>
      </p:sp>
      <p:sp>
        <p:nvSpPr>
          <p:cNvPr id="13721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17</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Rectangle 2"/>
          <p:cNvSpPr>
            <a:spLocks noGrp="1" noChangeArrowheads="1"/>
          </p:cNvSpPr>
          <p:nvPr>
            <p:ph type="title"/>
          </p:nvPr>
        </p:nvSpPr>
        <p:spPr/>
        <p:txBody>
          <a:bodyPr/>
          <a:lstStyle/>
          <a:p>
            <a:pPr eaLnBrk="1" hangingPunct="1"/>
            <a:r>
              <a:rPr lang="en-US" smtClean="0">
                <a:latin typeface="Arial" charset="0"/>
              </a:rPr>
              <a:t>Dynamism</a:t>
            </a:r>
          </a:p>
        </p:txBody>
      </p:sp>
      <p:sp>
        <p:nvSpPr>
          <p:cNvPr id="139266" name="Rectangle 3"/>
          <p:cNvSpPr>
            <a:spLocks noGrp="1" noChangeArrowheads="1"/>
          </p:cNvSpPr>
          <p:nvPr>
            <p:ph type="body" idx="1"/>
          </p:nvPr>
        </p:nvSpPr>
        <p:spPr/>
        <p:txBody>
          <a:bodyPr/>
          <a:lstStyle/>
          <a:p>
            <a:pPr eaLnBrk="1" hangingPunct="1"/>
            <a:r>
              <a:rPr lang="en-US" smtClean="0">
                <a:latin typeface="Arial" charset="0"/>
              </a:rPr>
              <a:t>Changes to headings are made continuously to maintain the currency and viability of LCSH</a:t>
            </a:r>
          </a:p>
          <a:p>
            <a:pPr eaLnBrk="1" hangingPunct="1"/>
            <a:r>
              <a:rPr lang="en-US" smtClean="0">
                <a:latin typeface="Arial" charset="0"/>
              </a:rPr>
              <a:t>The benefit of making a change is weighed against its impact on the authority and bibliographic databases and the resources needed to carry it out</a:t>
            </a:r>
          </a:p>
        </p:txBody>
      </p:sp>
      <p:sp>
        <p:nvSpPr>
          <p:cNvPr id="13926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18</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3" name="Rectangle 2"/>
          <p:cNvSpPr>
            <a:spLocks noGrp="1" noChangeArrowheads="1"/>
          </p:cNvSpPr>
          <p:nvPr>
            <p:ph type="title"/>
          </p:nvPr>
        </p:nvSpPr>
        <p:spPr/>
        <p:txBody>
          <a:bodyPr/>
          <a:lstStyle/>
          <a:p>
            <a:pPr eaLnBrk="1" hangingPunct="1"/>
            <a:r>
              <a:rPr lang="en-US" smtClean="0">
                <a:latin typeface="Arial" charset="0"/>
              </a:rPr>
              <a:t>Examples of recent changes</a:t>
            </a:r>
          </a:p>
        </p:txBody>
      </p:sp>
      <p:sp>
        <p:nvSpPr>
          <p:cNvPr id="96259" name="Rectangle 3"/>
          <p:cNvSpPr>
            <a:spLocks noGrp="1" noChangeArrowheads="1"/>
          </p:cNvSpPr>
          <p:nvPr>
            <p:ph type="body" idx="1"/>
          </p:nvPr>
        </p:nvSpPr>
        <p:spPr/>
        <p:txBody>
          <a:bodyPr/>
          <a:lstStyle/>
          <a:p>
            <a:pPr eaLnBrk="1" hangingPunct="1">
              <a:buFont typeface="Wingdings" pitchFamily="2" charset="2"/>
              <a:buNone/>
            </a:pPr>
            <a:r>
              <a:rPr lang="en-US" sz="2800" smtClean="0">
                <a:latin typeface="Arial" charset="0"/>
              </a:rPr>
              <a:t>Handicapped  </a:t>
            </a:r>
          </a:p>
          <a:p>
            <a:pPr eaLnBrk="1" hangingPunct="1">
              <a:buFont typeface="Wingdings" pitchFamily="2" charset="2"/>
              <a:buNone/>
            </a:pPr>
            <a:r>
              <a:rPr lang="en-US" sz="2800" smtClean="0">
                <a:latin typeface="Arial" charset="0"/>
                <a:sym typeface="Wingdings" pitchFamily="2" charset="2"/>
              </a:rPr>
              <a:t>	 </a:t>
            </a:r>
            <a:r>
              <a:rPr lang="en-US" sz="2800" smtClean="0">
                <a:latin typeface="Arial" charset="0"/>
              </a:rPr>
              <a:t> </a:t>
            </a:r>
            <a:r>
              <a:rPr lang="en-US" sz="2800" b="1" smtClean="0">
                <a:latin typeface="Arial" charset="0"/>
              </a:rPr>
              <a:t>People with disabilities</a:t>
            </a:r>
          </a:p>
          <a:p>
            <a:pPr eaLnBrk="1" hangingPunct="1">
              <a:buFont typeface="Wingdings" pitchFamily="2" charset="2"/>
              <a:buNone/>
            </a:pPr>
            <a:r>
              <a:rPr lang="en-US" sz="2800" smtClean="0">
                <a:latin typeface="Arial" charset="0"/>
              </a:rPr>
              <a:t>Internet (Computer network)</a:t>
            </a:r>
            <a:r>
              <a:rPr lang="en-US" sz="2800" b="1" smtClean="0">
                <a:latin typeface="Arial" charset="0"/>
              </a:rPr>
              <a:t> </a:t>
            </a:r>
            <a:r>
              <a:rPr lang="en-US" sz="2800" smtClean="0">
                <a:latin typeface="Arial" charset="0"/>
              </a:rPr>
              <a:t> </a:t>
            </a:r>
          </a:p>
          <a:p>
            <a:pPr eaLnBrk="1" hangingPunct="1">
              <a:buFont typeface="Wingdings" pitchFamily="2" charset="2"/>
              <a:buNone/>
            </a:pPr>
            <a:r>
              <a:rPr lang="en-US" sz="2800" smtClean="0">
                <a:latin typeface="Arial" charset="0"/>
                <a:sym typeface="Wingdings" pitchFamily="2" charset="2"/>
              </a:rPr>
              <a:t>	  </a:t>
            </a:r>
            <a:r>
              <a:rPr lang="en-US" sz="2800" b="1" smtClean="0">
                <a:latin typeface="Arial" charset="0"/>
              </a:rPr>
              <a:t> Internet</a:t>
            </a:r>
          </a:p>
          <a:p>
            <a:pPr eaLnBrk="1" hangingPunct="1">
              <a:buFont typeface="Wingdings" pitchFamily="2" charset="2"/>
              <a:buNone/>
            </a:pPr>
            <a:r>
              <a:rPr lang="en-US" sz="2800" smtClean="0">
                <a:latin typeface="Arial" charset="0"/>
              </a:rPr>
              <a:t>Machine-readable dictionaries</a:t>
            </a:r>
            <a:r>
              <a:rPr lang="en-US" sz="2800" b="1" smtClean="0">
                <a:latin typeface="Arial" charset="0"/>
              </a:rPr>
              <a:t> </a:t>
            </a:r>
          </a:p>
          <a:p>
            <a:pPr eaLnBrk="1" hangingPunct="1">
              <a:buFont typeface="Wingdings" pitchFamily="2" charset="2"/>
              <a:buNone/>
            </a:pPr>
            <a:r>
              <a:rPr lang="en-US" sz="2800" b="1" smtClean="0">
                <a:latin typeface="Arial" charset="0"/>
                <a:sym typeface="Wingdings" pitchFamily="2" charset="2"/>
              </a:rPr>
              <a:t>	  Electronic dictionaries</a:t>
            </a:r>
            <a:endParaRPr lang="en-US" sz="2800" b="1" smtClean="0">
              <a:latin typeface="Arial" charset="0"/>
            </a:endParaRPr>
          </a:p>
          <a:p>
            <a:pPr eaLnBrk="1" hangingPunct="1">
              <a:buFont typeface="Wingdings" pitchFamily="2" charset="2"/>
              <a:buNone/>
            </a:pPr>
            <a:r>
              <a:rPr lang="en-US" sz="2800" smtClean="0">
                <a:latin typeface="Arial" charset="0"/>
              </a:rPr>
              <a:t>Medicine, State</a:t>
            </a:r>
            <a:r>
              <a:rPr lang="en-US" sz="2800" b="1" smtClean="0">
                <a:latin typeface="Arial" charset="0"/>
              </a:rPr>
              <a:t> </a:t>
            </a:r>
            <a:r>
              <a:rPr lang="en-US" sz="2800" smtClean="0">
                <a:latin typeface="Arial" charset="0"/>
              </a:rPr>
              <a:t>  </a:t>
            </a:r>
          </a:p>
          <a:p>
            <a:pPr eaLnBrk="1" hangingPunct="1">
              <a:buFont typeface="Wingdings" pitchFamily="2" charset="2"/>
              <a:buNone/>
            </a:pPr>
            <a:r>
              <a:rPr lang="en-US" sz="2800" smtClean="0">
                <a:latin typeface="Arial" charset="0"/>
                <a:sym typeface="Wingdings" pitchFamily="2" charset="2"/>
              </a:rPr>
              <a:t>	  </a:t>
            </a:r>
            <a:r>
              <a:rPr lang="en-US" sz="2800" b="1" smtClean="0">
                <a:latin typeface="Arial" charset="0"/>
              </a:rPr>
              <a:t>National health services</a:t>
            </a:r>
            <a:endParaRPr lang="en-US" sz="2800" smtClean="0">
              <a:latin typeface="Arial" charset="0"/>
            </a:endParaRPr>
          </a:p>
        </p:txBody>
      </p:sp>
      <p:sp>
        <p:nvSpPr>
          <p:cNvPr id="14131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6259">
                                            <p:txEl>
                                              <p:pRg st="0" end="0"/>
                                            </p:txEl>
                                          </p:spTgt>
                                        </p:tgtEl>
                                        <p:attrNameLst>
                                          <p:attrName>style.visibility</p:attrName>
                                        </p:attrNameLst>
                                      </p:cBhvr>
                                      <p:to>
                                        <p:strVal val="visible"/>
                                      </p:to>
                                    </p:set>
                                    <p:animEffect transition="in" filter="wipe(left)">
                                      <p:cBhvr>
                                        <p:cTn id="7" dur="500"/>
                                        <p:tgtEl>
                                          <p:spTgt spid="962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6259">
                                            <p:txEl>
                                              <p:pRg st="1" end="1"/>
                                            </p:txEl>
                                          </p:spTgt>
                                        </p:tgtEl>
                                        <p:attrNameLst>
                                          <p:attrName>style.visibility</p:attrName>
                                        </p:attrNameLst>
                                      </p:cBhvr>
                                      <p:to>
                                        <p:strVal val="visible"/>
                                      </p:to>
                                    </p:set>
                                    <p:animEffect transition="in" filter="wipe(left)">
                                      <p:cBhvr>
                                        <p:cTn id="12" dur="500"/>
                                        <p:tgtEl>
                                          <p:spTgt spid="9625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6259">
                                            <p:txEl>
                                              <p:pRg st="2" end="2"/>
                                            </p:txEl>
                                          </p:spTgt>
                                        </p:tgtEl>
                                        <p:attrNameLst>
                                          <p:attrName>style.visibility</p:attrName>
                                        </p:attrNameLst>
                                      </p:cBhvr>
                                      <p:to>
                                        <p:strVal val="visible"/>
                                      </p:to>
                                    </p:set>
                                    <p:animEffect transition="in" filter="wipe(left)">
                                      <p:cBhvr>
                                        <p:cTn id="17" dur="500"/>
                                        <p:tgtEl>
                                          <p:spTgt spid="9625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6259">
                                            <p:txEl>
                                              <p:pRg st="3" end="3"/>
                                            </p:txEl>
                                          </p:spTgt>
                                        </p:tgtEl>
                                        <p:attrNameLst>
                                          <p:attrName>style.visibility</p:attrName>
                                        </p:attrNameLst>
                                      </p:cBhvr>
                                      <p:to>
                                        <p:strVal val="visible"/>
                                      </p:to>
                                    </p:set>
                                    <p:animEffect transition="in" filter="wipe(left)">
                                      <p:cBhvr>
                                        <p:cTn id="22" dur="500"/>
                                        <p:tgtEl>
                                          <p:spTgt spid="9625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96259">
                                            <p:txEl>
                                              <p:pRg st="4" end="4"/>
                                            </p:txEl>
                                          </p:spTgt>
                                        </p:tgtEl>
                                        <p:attrNameLst>
                                          <p:attrName>style.visibility</p:attrName>
                                        </p:attrNameLst>
                                      </p:cBhvr>
                                      <p:to>
                                        <p:strVal val="visible"/>
                                      </p:to>
                                    </p:set>
                                    <p:animEffect transition="in" filter="wipe(left)">
                                      <p:cBhvr>
                                        <p:cTn id="27" dur="500"/>
                                        <p:tgtEl>
                                          <p:spTgt spid="9625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96259">
                                            <p:txEl>
                                              <p:pRg st="5" end="5"/>
                                            </p:txEl>
                                          </p:spTgt>
                                        </p:tgtEl>
                                        <p:attrNameLst>
                                          <p:attrName>style.visibility</p:attrName>
                                        </p:attrNameLst>
                                      </p:cBhvr>
                                      <p:to>
                                        <p:strVal val="visible"/>
                                      </p:to>
                                    </p:set>
                                    <p:animEffect transition="in" filter="wipe(left)">
                                      <p:cBhvr>
                                        <p:cTn id="32" dur="500"/>
                                        <p:tgtEl>
                                          <p:spTgt spid="9625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96259">
                                            <p:txEl>
                                              <p:pRg st="6" end="6"/>
                                            </p:txEl>
                                          </p:spTgt>
                                        </p:tgtEl>
                                        <p:attrNameLst>
                                          <p:attrName>style.visibility</p:attrName>
                                        </p:attrNameLst>
                                      </p:cBhvr>
                                      <p:to>
                                        <p:strVal val="visible"/>
                                      </p:to>
                                    </p:set>
                                    <p:animEffect transition="in" filter="wipe(left)">
                                      <p:cBhvr>
                                        <p:cTn id="37" dur="500"/>
                                        <p:tgtEl>
                                          <p:spTgt spid="9625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96259">
                                            <p:txEl>
                                              <p:pRg st="7" end="7"/>
                                            </p:txEl>
                                          </p:spTgt>
                                        </p:tgtEl>
                                        <p:attrNameLst>
                                          <p:attrName>style.visibility</p:attrName>
                                        </p:attrNameLst>
                                      </p:cBhvr>
                                      <p:to>
                                        <p:strVal val="visible"/>
                                      </p:to>
                                    </p:set>
                                    <p:animEffect transition="in" filter="wipe(left)">
                                      <p:cBhvr>
                                        <p:cTn id="42" dur="500"/>
                                        <p:tgtEl>
                                          <p:spTgt spid="9625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9"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2"/>
          <p:cNvSpPr>
            <a:spLocks noGrp="1" noChangeArrowheads="1"/>
          </p:cNvSpPr>
          <p:nvPr>
            <p:ph type="title"/>
          </p:nvPr>
        </p:nvSpPr>
        <p:spPr/>
        <p:txBody>
          <a:bodyPr/>
          <a:lstStyle/>
          <a:p>
            <a:pPr eaLnBrk="1" hangingPunct="1"/>
            <a:r>
              <a:rPr lang="en-US" smtClean="0">
                <a:latin typeface="Arial" charset="0"/>
              </a:rPr>
              <a:t>Structure and syntax</a:t>
            </a:r>
          </a:p>
        </p:txBody>
      </p:sp>
      <p:sp>
        <p:nvSpPr>
          <p:cNvPr id="149506" name="Rectangle 3"/>
          <p:cNvSpPr>
            <a:spLocks noGrp="1" noChangeArrowheads="1"/>
          </p:cNvSpPr>
          <p:nvPr>
            <p:ph type="body" idx="1"/>
          </p:nvPr>
        </p:nvSpPr>
        <p:spPr/>
        <p:txBody>
          <a:bodyPr/>
          <a:lstStyle/>
          <a:p>
            <a:pPr eaLnBrk="1" hangingPunct="1"/>
            <a:r>
              <a:rPr lang="en-US" sz="2800" smtClean="0">
                <a:latin typeface="Arial" charset="0"/>
              </a:rPr>
              <a:t>What are the important features of the structure and syntax of LCSH?</a:t>
            </a:r>
          </a:p>
          <a:p>
            <a:pPr eaLnBrk="1" hangingPunct="1"/>
            <a:r>
              <a:rPr lang="en-US" sz="2800" smtClean="0">
                <a:latin typeface="Arial" charset="0"/>
              </a:rPr>
              <a:t>What are the different types of main headings?</a:t>
            </a:r>
          </a:p>
          <a:p>
            <a:pPr eaLnBrk="1" hangingPunct="1"/>
            <a:r>
              <a:rPr lang="en-US" sz="2800" smtClean="0">
                <a:latin typeface="Arial" charset="0"/>
              </a:rPr>
              <a:t>What are subdivisions?  What function do they serve?</a:t>
            </a:r>
          </a:p>
          <a:p>
            <a:pPr eaLnBrk="1" hangingPunct="1"/>
            <a:r>
              <a:rPr lang="en-US" sz="2800" smtClean="0">
                <a:latin typeface="Arial" charset="0"/>
              </a:rPr>
              <a:t>What are the different types of references?  What functions do they serve?</a:t>
            </a:r>
          </a:p>
        </p:txBody>
      </p:sp>
      <p:sp>
        <p:nvSpPr>
          <p:cNvPr id="14950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2"/>
          <p:cNvSpPr>
            <a:spLocks noGrp="1" noChangeArrowheads="1"/>
          </p:cNvSpPr>
          <p:nvPr>
            <p:ph type="title"/>
          </p:nvPr>
        </p:nvSpPr>
        <p:spPr/>
        <p:txBody>
          <a:bodyPr/>
          <a:lstStyle/>
          <a:p>
            <a:pPr eaLnBrk="1" hangingPunct="1"/>
            <a:r>
              <a:rPr lang="en-US" smtClean="0">
                <a:latin typeface="Arial" charset="0"/>
              </a:rPr>
              <a:t>Main headings</a:t>
            </a:r>
          </a:p>
        </p:txBody>
      </p:sp>
      <p:sp>
        <p:nvSpPr>
          <p:cNvPr id="151554" name="Rectangle 3"/>
          <p:cNvSpPr>
            <a:spLocks noGrp="1" noChangeArrowheads="1"/>
          </p:cNvSpPr>
          <p:nvPr>
            <p:ph type="body" idx="1"/>
          </p:nvPr>
        </p:nvSpPr>
        <p:spPr/>
        <p:txBody>
          <a:bodyPr/>
          <a:lstStyle/>
          <a:p>
            <a:pPr eaLnBrk="1" hangingPunct="1"/>
            <a:r>
              <a:rPr lang="en-US" sz="2800" smtClean="0">
                <a:latin typeface="Arial" charset="0"/>
              </a:rPr>
              <a:t>Topics are identified by terms or phrases that represent what the material covers</a:t>
            </a:r>
          </a:p>
          <a:p>
            <a:pPr eaLnBrk="1" hangingPunct="1"/>
            <a:r>
              <a:rPr lang="en-US" sz="2800" smtClean="0">
                <a:latin typeface="Arial" charset="0"/>
              </a:rPr>
              <a:t>Headings can also reflect the form of the material</a:t>
            </a:r>
          </a:p>
          <a:p>
            <a:pPr eaLnBrk="1" hangingPunct="1"/>
            <a:r>
              <a:rPr lang="en-US" sz="2800" smtClean="0">
                <a:latin typeface="Arial" charset="0"/>
              </a:rPr>
              <a:t>Three general categories of headings:</a:t>
            </a:r>
          </a:p>
          <a:p>
            <a:pPr lvl="1" eaLnBrk="1" hangingPunct="1"/>
            <a:r>
              <a:rPr lang="en-US" sz="2400" smtClean="0">
                <a:latin typeface="Arial" charset="0"/>
              </a:rPr>
              <a:t>Topical</a:t>
            </a:r>
          </a:p>
          <a:p>
            <a:pPr lvl="1" eaLnBrk="1" hangingPunct="1"/>
            <a:r>
              <a:rPr lang="en-US" sz="2400" smtClean="0">
                <a:latin typeface="Arial" charset="0"/>
              </a:rPr>
              <a:t>Form/genre</a:t>
            </a:r>
          </a:p>
          <a:p>
            <a:pPr lvl="1" eaLnBrk="1" hangingPunct="1"/>
            <a:r>
              <a:rPr lang="en-US" sz="2400" smtClean="0">
                <a:latin typeface="Arial" charset="0"/>
              </a:rPr>
              <a:t>Names</a:t>
            </a:r>
          </a:p>
        </p:txBody>
      </p:sp>
      <p:sp>
        <p:nvSpPr>
          <p:cNvPr id="15155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3</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Rectangle 2"/>
          <p:cNvSpPr>
            <a:spLocks noGrp="1" noChangeArrowheads="1"/>
          </p:cNvSpPr>
          <p:nvPr>
            <p:ph type="title"/>
          </p:nvPr>
        </p:nvSpPr>
        <p:spPr/>
        <p:txBody>
          <a:bodyPr/>
          <a:lstStyle/>
          <a:p>
            <a:pPr eaLnBrk="1" hangingPunct="1"/>
            <a:r>
              <a:rPr lang="en-US" smtClean="0">
                <a:latin typeface="Arial" charset="0"/>
              </a:rPr>
              <a:t>Topical headings</a:t>
            </a:r>
          </a:p>
        </p:txBody>
      </p:sp>
      <p:sp>
        <p:nvSpPr>
          <p:cNvPr id="153602" name="Rectangle 3"/>
          <p:cNvSpPr>
            <a:spLocks noGrp="1" noChangeArrowheads="1"/>
          </p:cNvSpPr>
          <p:nvPr>
            <p:ph type="body" idx="1"/>
          </p:nvPr>
        </p:nvSpPr>
        <p:spPr/>
        <p:txBody>
          <a:bodyPr/>
          <a:lstStyle/>
          <a:p>
            <a:pPr eaLnBrk="1" hangingPunct="1">
              <a:lnSpc>
                <a:spcPct val="90000"/>
              </a:lnSpc>
              <a:buFont typeface="Wingdings" pitchFamily="2" charset="2"/>
              <a:buNone/>
            </a:pPr>
            <a:r>
              <a:rPr lang="en-US" smtClean="0">
                <a:latin typeface="Arial" charset="0"/>
              </a:rPr>
              <a:t>A topical heading represents a discrete, identifiable concept.  These can be:</a:t>
            </a:r>
          </a:p>
          <a:p>
            <a:pPr eaLnBrk="1" hangingPunct="1">
              <a:lnSpc>
                <a:spcPct val="90000"/>
              </a:lnSpc>
            </a:pPr>
            <a:r>
              <a:rPr lang="en-US" smtClean="0">
                <a:latin typeface="Arial" charset="0"/>
              </a:rPr>
              <a:t>things  		</a:t>
            </a:r>
          </a:p>
          <a:p>
            <a:pPr lvl="1" eaLnBrk="1" hangingPunct="1">
              <a:lnSpc>
                <a:spcPct val="90000"/>
              </a:lnSpc>
              <a:buFont typeface="Wingdings" pitchFamily="2" charset="2"/>
              <a:buNone/>
            </a:pPr>
            <a:r>
              <a:rPr lang="en-US" b="1" smtClean="0">
                <a:latin typeface="Arial" charset="0"/>
              </a:rPr>
              <a:t>	Kachina dolls</a:t>
            </a:r>
          </a:p>
          <a:p>
            <a:pPr eaLnBrk="1" hangingPunct="1">
              <a:lnSpc>
                <a:spcPct val="90000"/>
              </a:lnSpc>
            </a:pPr>
            <a:r>
              <a:rPr lang="en-US" smtClean="0">
                <a:latin typeface="Arial" charset="0"/>
              </a:rPr>
              <a:t>concepts 	</a:t>
            </a:r>
          </a:p>
          <a:p>
            <a:pPr lvl="1" eaLnBrk="1" hangingPunct="1">
              <a:lnSpc>
                <a:spcPct val="90000"/>
              </a:lnSpc>
              <a:buFont typeface="Wingdings" pitchFamily="2" charset="2"/>
              <a:buNone/>
            </a:pPr>
            <a:r>
              <a:rPr lang="en-US" b="1" smtClean="0">
                <a:latin typeface="Arial" charset="0"/>
              </a:rPr>
              <a:t>	Gifts, Spiritual</a:t>
            </a:r>
          </a:p>
          <a:p>
            <a:pPr eaLnBrk="1" hangingPunct="1">
              <a:lnSpc>
                <a:spcPct val="90000"/>
              </a:lnSpc>
            </a:pPr>
            <a:r>
              <a:rPr lang="en-US" smtClean="0">
                <a:latin typeface="Arial" charset="0"/>
              </a:rPr>
              <a:t>philosophies  	</a:t>
            </a:r>
          </a:p>
          <a:p>
            <a:pPr lvl="1" eaLnBrk="1" hangingPunct="1">
              <a:lnSpc>
                <a:spcPct val="90000"/>
              </a:lnSpc>
              <a:buFont typeface="Wingdings" pitchFamily="2" charset="2"/>
              <a:buNone/>
            </a:pPr>
            <a:r>
              <a:rPr lang="en-US" b="1" smtClean="0">
                <a:latin typeface="Arial" charset="0"/>
              </a:rPr>
              <a:t>	Determinism (Philosophy)</a:t>
            </a:r>
          </a:p>
        </p:txBody>
      </p:sp>
      <p:sp>
        <p:nvSpPr>
          <p:cNvPr id="15360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4</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2"/>
          <p:cNvSpPr>
            <a:spLocks noGrp="1" noChangeArrowheads="1"/>
          </p:cNvSpPr>
          <p:nvPr>
            <p:ph type="title"/>
          </p:nvPr>
        </p:nvSpPr>
        <p:spPr>
          <a:xfrm>
            <a:off x="1150938" y="617538"/>
            <a:ext cx="7793037" cy="914400"/>
          </a:xfrm>
        </p:spPr>
        <p:txBody>
          <a:bodyPr/>
          <a:lstStyle/>
          <a:p>
            <a:pPr eaLnBrk="1" hangingPunct="1"/>
            <a:r>
              <a:rPr lang="en-US" sz="4000" smtClean="0">
                <a:latin typeface="Arial" charset="0"/>
              </a:rPr>
              <a:t>Topical headings (cont.)</a:t>
            </a:r>
          </a:p>
        </p:txBody>
      </p:sp>
      <p:sp>
        <p:nvSpPr>
          <p:cNvPr id="155650" name="Rectangle 3"/>
          <p:cNvSpPr>
            <a:spLocks noGrp="1" noChangeArrowheads="1"/>
          </p:cNvSpPr>
          <p:nvPr>
            <p:ph type="body" idx="1"/>
          </p:nvPr>
        </p:nvSpPr>
        <p:spPr>
          <a:xfrm>
            <a:off x="838200" y="1828800"/>
            <a:ext cx="7772400" cy="4572000"/>
          </a:xfrm>
        </p:spPr>
        <p:txBody>
          <a:bodyPr/>
          <a:lstStyle/>
          <a:p>
            <a:pPr eaLnBrk="1" hangingPunct="1">
              <a:lnSpc>
                <a:spcPct val="90000"/>
              </a:lnSpc>
            </a:pPr>
            <a:r>
              <a:rPr lang="en-US" sz="2800" smtClean="0">
                <a:latin typeface="Arial" charset="0"/>
              </a:rPr>
              <a:t>disciplines			</a:t>
            </a:r>
          </a:p>
          <a:p>
            <a:pPr lvl="1" eaLnBrk="1" hangingPunct="1">
              <a:lnSpc>
                <a:spcPct val="90000"/>
              </a:lnSpc>
              <a:buFont typeface="Wingdings" pitchFamily="2" charset="2"/>
              <a:buNone/>
            </a:pPr>
            <a:r>
              <a:rPr lang="en-US" sz="2400" b="1" smtClean="0">
                <a:latin typeface="Arial" charset="0"/>
              </a:rPr>
              <a:t>	Nuclear physics</a:t>
            </a:r>
          </a:p>
          <a:p>
            <a:pPr eaLnBrk="1" hangingPunct="1">
              <a:lnSpc>
                <a:spcPct val="90000"/>
              </a:lnSpc>
            </a:pPr>
            <a:r>
              <a:rPr lang="en-US" sz="2800" smtClean="0">
                <a:latin typeface="Arial" charset="0"/>
              </a:rPr>
              <a:t>activities and processes</a:t>
            </a:r>
            <a:r>
              <a:rPr lang="en-US" sz="2800" b="1" smtClean="0">
                <a:latin typeface="Arial" charset="0"/>
              </a:rPr>
              <a:t>  	</a:t>
            </a:r>
          </a:p>
          <a:p>
            <a:pPr lvl="1" eaLnBrk="1" hangingPunct="1">
              <a:lnSpc>
                <a:spcPct val="90000"/>
              </a:lnSpc>
              <a:buFont typeface="Wingdings" pitchFamily="2" charset="2"/>
              <a:buNone/>
            </a:pPr>
            <a:r>
              <a:rPr lang="en-US" sz="2400" b="1" smtClean="0">
                <a:latin typeface="Arial" charset="0"/>
              </a:rPr>
              <a:t>	Skydiving</a:t>
            </a:r>
          </a:p>
          <a:p>
            <a:pPr eaLnBrk="1" hangingPunct="1">
              <a:lnSpc>
                <a:spcPct val="90000"/>
              </a:lnSpc>
            </a:pPr>
            <a:r>
              <a:rPr lang="en-US" sz="2800" smtClean="0">
                <a:latin typeface="Arial" charset="0"/>
              </a:rPr>
              <a:t>organisms</a:t>
            </a:r>
          </a:p>
          <a:p>
            <a:pPr lvl="1" eaLnBrk="1" hangingPunct="1">
              <a:lnSpc>
                <a:spcPct val="90000"/>
              </a:lnSpc>
              <a:buFont typeface="Wingdings" pitchFamily="2" charset="2"/>
              <a:buNone/>
            </a:pPr>
            <a:r>
              <a:rPr lang="en-US" sz="2400" b="1" smtClean="0">
                <a:latin typeface="Arial" charset="0"/>
              </a:rPr>
              <a:t>	Lizards</a:t>
            </a:r>
          </a:p>
          <a:p>
            <a:pPr lvl="1" eaLnBrk="1" hangingPunct="1">
              <a:lnSpc>
                <a:spcPct val="90000"/>
              </a:lnSpc>
              <a:buFont typeface="Wingdings" pitchFamily="2" charset="2"/>
              <a:buNone/>
            </a:pPr>
            <a:r>
              <a:rPr lang="en-US" sz="2400" b="1" smtClean="0">
                <a:latin typeface="Arial" charset="0"/>
              </a:rPr>
              <a:t>	Escherichia coli</a:t>
            </a:r>
          </a:p>
          <a:p>
            <a:pPr eaLnBrk="1" hangingPunct="1">
              <a:lnSpc>
                <a:spcPct val="90000"/>
              </a:lnSpc>
            </a:pPr>
            <a:r>
              <a:rPr lang="en-US" sz="2800" smtClean="0">
                <a:latin typeface="Arial" charset="0"/>
              </a:rPr>
              <a:t>some types of events</a:t>
            </a:r>
          </a:p>
          <a:p>
            <a:pPr lvl="1" eaLnBrk="1" hangingPunct="1">
              <a:lnSpc>
                <a:spcPct val="90000"/>
              </a:lnSpc>
              <a:buFont typeface="Wingdings" pitchFamily="2" charset="2"/>
              <a:buNone/>
            </a:pPr>
            <a:r>
              <a:rPr lang="en-US" sz="2400" b="1" smtClean="0">
                <a:latin typeface="Arial" charset="0"/>
              </a:rPr>
              <a:t>	Hurricane Andrew, 1992</a:t>
            </a:r>
          </a:p>
          <a:p>
            <a:pPr lvl="1" eaLnBrk="1" hangingPunct="1">
              <a:lnSpc>
                <a:spcPct val="90000"/>
              </a:lnSpc>
              <a:buFont typeface="Wingdings" pitchFamily="2" charset="2"/>
              <a:buNone/>
            </a:pPr>
            <a:r>
              <a:rPr lang="en-US" sz="2400" b="1" smtClean="0">
                <a:latin typeface="Arial" charset="0"/>
              </a:rPr>
              <a:t>	Great Fire, Chicago, Ill., 1871</a:t>
            </a:r>
            <a:r>
              <a:rPr lang="en-US" sz="2400" smtClean="0">
                <a:latin typeface="Arial" charset="0"/>
              </a:rPr>
              <a:t>	</a:t>
            </a:r>
          </a:p>
        </p:txBody>
      </p:sp>
      <p:sp>
        <p:nvSpPr>
          <p:cNvPr id="155651"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Number Placeholder 5"/>
          <p:cNvSpPr>
            <a:spLocks noGrp="1"/>
          </p:cNvSpPr>
          <p:nvPr>
            <p:ph type="sldNum" sz="quarter" idx="12"/>
          </p:nvPr>
        </p:nvSpPr>
        <p:spPr>
          <a:noFill/>
        </p:spPr>
        <p:txBody>
          <a:bodyPr/>
          <a:lstStyle/>
          <a:p>
            <a:r>
              <a:rPr lang="en-US"/>
              <a:t>5</a:t>
            </a:r>
          </a:p>
        </p:txBody>
      </p:sp>
      <p:sp>
        <p:nvSpPr>
          <p:cNvPr id="75778" name="Rectangle 2"/>
          <p:cNvSpPr>
            <a:spLocks noGrp="1" noChangeArrowheads="1"/>
          </p:cNvSpPr>
          <p:nvPr>
            <p:ph type="title"/>
          </p:nvPr>
        </p:nvSpPr>
        <p:spPr/>
        <p:txBody>
          <a:bodyPr/>
          <a:lstStyle/>
          <a:p>
            <a:pPr eaLnBrk="1" hangingPunct="1"/>
            <a:r>
              <a:rPr lang="en-US" smtClean="0">
                <a:latin typeface="Arial" charset="0"/>
              </a:rPr>
              <a:t>Definitions</a:t>
            </a:r>
          </a:p>
        </p:txBody>
      </p:sp>
      <p:sp>
        <p:nvSpPr>
          <p:cNvPr id="75779" name="Rectangle 3"/>
          <p:cNvSpPr>
            <a:spLocks noGrp="1" noChangeArrowheads="1"/>
          </p:cNvSpPr>
          <p:nvPr>
            <p:ph type="body" idx="1"/>
          </p:nvPr>
        </p:nvSpPr>
        <p:spPr/>
        <p:txBody>
          <a:bodyPr/>
          <a:lstStyle/>
          <a:p>
            <a:pPr eaLnBrk="1" hangingPunct="1">
              <a:lnSpc>
                <a:spcPct val="90000"/>
              </a:lnSpc>
            </a:pPr>
            <a:r>
              <a:rPr lang="en-US" b="1" dirty="0" smtClean="0">
                <a:latin typeface="Arial" charset="0"/>
              </a:rPr>
              <a:t>Subject analysis</a:t>
            </a:r>
            <a:r>
              <a:rPr lang="en-US" dirty="0" smtClean="0">
                <a:latin typeface="Arial" charset="0"/>
              </a:rPr>
              <a:t> is the part of           cataloging that deals with the conceptual analysis of an item: what is it about? </a:t>
            </a:r>
          </a:p>
          <a:p>
            <a:pPr eaLnBrk="1" hangingPunct="1">
              <a:lnSpc>
                <a:spcPct val="90000"/>
              </a:lnSpc>
            </a:pPr>
            <a:r>
              <a:rPr lang="en-US" b="1" dirty="0" smtClean="0">
                <a:latin typeface="Arial" charset="0"/>
              </a:rPr>
              <a:t>Subject heading</a:t>
            </a:r>
            <a:r>
              <a:rPr lang="en-US" dirty="0" smtClean="0">
                <a:latin typeface="Arial" charset="0"/>
              </a:rPr>
              <a:t>: a term or phrase used to represent a subject.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2"/>
          <p:cNvSpPr>
            <a:spLocks noGrp="1" noChangeArrowheads="1"/>
          </p:cNvSpPr>
          <p:nvPr>
            <p:ph type="title"/>
          </p:nvPr>
        </p:nvSpPr>
        <p:spPr/>
        <p:txBody>
          <a:bodyPr/>
          <a:lstStyle/>
          <a:p>
            <a:pPr eaLnBrk="1" hangingPunct="1"/>
            <a:r>
              <a:rPr lang="en-US" smtClean="0">
                <a:latin typeface="Arial" charset="0"/>
              </a:rPr>
              <a:t>Topical headings (cont.)</a:t>
            </a:r>
          </a:p>
        </p:txBody>
      </p:sp>
      <p:sp>
        <p:nvSpPr>
          <p:cNvPr id="157698" name="Rectangle 3"/>
          <p:cNvSpPr>
            <a:spLocks noGrp="1" noChangeArrowheads="1"/>
          </p:cNvSpPr>
          <p:nvPr>
            <p:ph type="body" idx="1"/>
          </p:nvPr>
        </p:nvSpPr>
        <p:spPr>
          <a:xfrm>
            <a:off x="1182688" y="2017713"/>
            <a:ext cx="7772400" cy="4306887"/>
          </a:xfrm>
        </p:spPr>
        <p:txBody>
          <a:bodyPr/>
          <a:lstStyle/>
          <a:p>
            <a:pPr eaLnBrk="1" hangingPunct="1">
              <a:lnSpc>
                <a:spcPct val="80000"/>
              </a:lnSpc>
            </a:pPr>
            <a:r>
              <a:rPr lang="en-US" sz="2800" smtClean="0">
                <a:latin typeface="Arial" charset="0"/>
              </a:rPr>
              <a:t>classes of people	</a:t>
            </a:r>
          </a:p>
          <a:p>
            <a:pPr lvl="1" eaLnBrk="1" hangingPunct="1">
              <a:lnSpc>
                <a:spcPct val="80000"/>
              </a:lnSpc>
              <a:buFont typeface="Wingdings" pitchFamily="2" charset="2"/>
              <a:buNone/>
            </a:pPr>
            <a:r>
              <a:rPr lang="en-US" sz="2400" b="1" smtClean="0">
                <a:latin typeface="Arial" charset="0"/>
              </a:rPr>
              <a:t>	Dentists</a:t>
            </a:r>
          </a:p>
          <a:p>
            <a:pPr eaLnBrk="1" hangingPunct="1">
              <a:lnSpc>
                <a:spcPct val="80000"/>
              </a:lnSpc>
            </a:pPr>
            <a:r>
              <a:rPr lang="en-US" sz="2800" smtClean="0">
                <a:latin typeface="Arial" charset="0"/>
              </a:rPr>
              <a:t>ethnic groups		</a:t>
            </a:r>
          </a:p>
          <a:p>
            <a:pPr lvl="1" eaLnBrk="1" hangingPunct="1">
              <a:lnSpc>
                <a:spcPct val="80000"/>
              </a:lnSpc>
              <a:buFont typeface="Wingdings" pitchFamily="2" charset="2"/>
              <a:buNone/>
            </a:pPr>
            <a:r>
              <a:rPr lang="en-US" sz="2400" b="1" smtClean="0">
                <a:latin typeface="Arial" charset="0"/>
              </a:rPr>
              <a:t>	Kurds</a:t>
            </a:r>
          </a:p>
          <a:p>
            <a:pPr eaLnBrk="1" hangingPunct="1">
              <a:lnSpc>
                <a:spcPct val="80000"/>
              </a:lnSpc>
            </a:pPr>
            <a:r>
              <a:rPr lang="en-US" sz="2800" smtClean="0">
                <a:latin typeface="Arial" charset="0"/>
              </a:rPr>
              <a:t>names of individual animals</a:t>
            </a:r>
          </a:p>
          <a:p>
            <a:pPr lvl="1" eaLnBrk="1" hangingPunct="1">
              <a:lnSpc>
                <a:spcPct val="80000"/>
              </a:lnSpc>
              <a:buFont typeface="Wingdings" pitchFamily="2" charset="2"/>
              <a:buNone/>
            </a:pPr>
            <a:r>
              <a:rPr lang="en-US" sz="2400" b="1" smtClean="0">
                <a:latin typeface="Arial" charset="0"/>
              </a:rPr>
              <a:t>	Jumbo (Elephant)</a:t>
            </a:r>
          </a:p>
          <a:p>
            <a:pPr eaLnBrk="1" hangingPunct="1">
              <a:lnSpc>
                <a:spcPct val="80000"/>
              </a:lnSpc>
            </a:pPr>
            <a:r>
              <a:rPr lang="en-US" sz="2800" smtClean="0">
                <a:latin typeface="Arial" charset="0"/>
              </a:rPr>
              <a:t>legendary and fictitious characters, places, and organizations</a:t>
            </a:r>
          </a:p>
          <a:p>
            <a:pPr lvl="1" eaLnBrk="1" hangingPunct="1">
              <a:lnSpc>
                <a:spcPct val="80000"/>
              </a:lnSpc>
              <a:buFont typeface="Wingdings" pitchFamily="2" charset="2"/>
              <a:buNone/>
            </a:pPr>
            <a:r>
              <a:rPr lang="en-US" sz="2400" b="1" smtClean="0">
                <a:latin typeface="Arial" charset="0"/>
              </a:rPr>
              <a:t>	Holmes, Sherlock (Fictitious character)</a:t>
            </a:r>
            <a:r>
              <a:rPr lang="en-US" sz="2400" smtClean="0">
                <a:latin typeface="Arial" charset="0"/>
              </a:rPr>
              <a:t>	</a:t>
            </a:r>
          </a:p>
          <a:p>
            <a:pPr lvl="1" eaLnBrk="1" hangingPunct="1">
              <a:lnSpc>
                <a:spcPct val="80000"/>
              </a:lnSpc>
              <a:buFont typeface="Wingdings" pitchFamily="2" charset="2"/>
              <a:buNone/>
            </a:pPr>
            <a:r>
              <a:rPr lang="en-US" sz="2400" b="1" smtClean="0">
                <a:latin typeface="Arial" charset="0"/>
              </a:rPr>
              <a:t>	Shangri-La (Imaginary place)</a:t>
            </a:r>
          </a:p>
          <a:p>
            <a:pPr lvl="1" eaLnBrk="1" hangingPunct="1">
              <a:lnSpc>
                <a:spcPct val="80000"/>
              </a:lnSpc>
              <a:buFont typeface="Wingdings" pitchFamily="2" charset="2"/>
              <a:buNone/>
            </a:pPr>
            <a:r>
              <a:rPr lang="en-US" sz="2400" smtClean="0">
                <a:latin typeface="Arial" charset="0"/>
              </a:rPr>
              <a:t>   </a:t>
            </a:r>
            <a:r>
              <a:rPr lang="en-US" sz="2400" b="1" smtClean="0">
                <a:latin typeface="Arial" charset="0"/>
              </a:rPr>
              <a:t>Monsters, Inc. (Imaginary organization)</a:t>
            </a:r>
            <a:r>
              <a:rPr lang="en-US" sz="2400" smtClean="0">
                <a:latin typeface="Arial" charset="0"/>
              </a:rPr>
              <a:t>	</a:t>
            </a:r>
          </a:p>
        </p:txBody>
      </p:sp>
      <p:sp>
        <p:nvSpPr>
          <p:cNvPr id="15769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6</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2"/>
          <p:cNvSpPr>
            <a:spLocks noGrp="1" noChangeArrowheads="1"/>
          </p:cNvSpPr>
          <p:nvPr>
            <p:ph type="title"/>
          </p:nvPr>
        </p:nvSpPr>
        <p:spPr>
          <a:xfrm>
            <a:off x="1150938" y="617538"/>
            <a:ext cx="7793037" cy="914400"/>
          </a:xfrm>
        </p:spPr>
        <p:txBody>
          <a:bodyPr/>
          <a:lstStyle/>
          <a:p>
            <a:pPr eaLnBrk="1" hangingPunct="1"/>
            <a:r>
              <a:rPr lang="en-US" sz="4000" smtClean="0">
                <a:latin typeface="Arial" charset="0"/>
              </a:rPr>
              <a:t>Form / Genre</a:t>
            </a:r>
          </a:p>
        </p:txBody>
      </p:sp>
      <p:sp>
        <p:nvSpPr>
          <p:cNvPr id="159746" name="Rectangle 3"/>
          <p:cNvSpPr>
            <a:spLocks noGrp="1" noChangeArrowheads="1"/>
          </p:cNvSpPr>
          <p:nvPr>
            <p:ph type="body" idx="1"/>
          </p:nvPr>
        </p:nvSpPr>
        <p:spPr>
          <a:xfrm>
            <a:off x="914400" y="1828800"/>
            <a:ext cx="7772400" cy="4724400"/>
          </a:xfrm>
        </p:spPr>
        <p:txBody>
          <a:bodyPr/>
          <a:lstStyle/>
          <a:p>
            <a:pPr eaLnBrk="1" hangingPunct="1">
              <a:buFont typeface="Wingdings" pitchFamily="2" charset="2"/>
              <a:buNone/>
            </a:pPr>
            <a:r>
              <a:rPr lang="en-US" sz="2800" smtClean="0">
                <a:latin typeface="Arial" charset="0"/>
              </a:rPr>
              <a:t>Form / Genre headings indicate what a work is, rather than what it is about.</a:t>
            </a:r>
          </a:p>
          <a:p>
            <a:pPr eaLnBrk="1" hangingPunct="1">
              <a:buFont typeface="Wingdings" pitchFamily="2" charset="2"/>
              <a:buNone/>
            </a:pPr>
            <a:r>
              <a:rPr lang="en-US" sz="2800" smtClean="0">
                <a:latin typeface="Arial" charset="0"/>
              </a:rPr>
              <a:t>These headings can:</a:t>
            </a:r>
          </a:p>
          <a:p>
            <a:pPr eaLnBrk="1" hangingPunct="1"/>
            <a:r>
              <a:rPr lang="en-US" sz="2800" smtClean="0">
                <a:latin typeface="Arial" charset="0"/>
              </a:rPr>
              <a:t>identify a form</a:t>
            </a:r>
          </a:p>
          <a:p>
            <a:pPr lvl="1" eaLnBrk="1" hangingPunct="1">
              <a:buFont typeface="Wingdings" pitchFamily="2" charset="2"/>
              <a:buNone/>
            </a:pPr>
            <a:r>
              <a:rPr lang="en-US" sz="2400" b="1" smtClean="0">
                <a:latin typeface="Arial" charset="0"/>
              </a:rPr>
              <a:t>	Artists’ books</a:t>
            </a:r>
          </a:p>
          <a:p>
            <a:pPr lvl="1" eaLnBrk="1" hangingPunct="1">
              <a:buFont typeface="Wingdings" pitchFamily="2" charset="2"/>
              <a:buNone/>
            </a:pPr>
            <a:r>
              <a:rPr lang="en-US" sz="2400" b="1" smtClean="0">
                <a:latin typeface="Arial" charset="0"/>
              </a:rPr>
              <a:t>	Nigerian drama</a:t>
            </a:r>
          </a:p>
          <a:p>
            <a:pPr lvl="1" eaLnBrk="1" hangingPunct="1">
              <a:buFont typeface="Wingdings" pitchFamily="2" charset="2"/>
              <a:buNone/>
            </a:pPr>
            <a:r>
              <a:rPr lang="en-US" sz="2400" b="1" smtClean="0">
                <a:latin typeface="Arial" charset="0"/>
              </a:rPr>
              <a:t>	Silent films</a:t>
            </a:r>
          </a:p>
          <a:p>
            <a:pPr eaLnBrk="1" hangingPunct="1"/>
            <a:r>
              <a:rPr lang="en-US" sz="2800" smtClean="0">
                <a:latin typeface="Arial" charset="0"/>
              </a:rPr>
              <a:t>represent a style or mood</a:t>
            </a:r>
          </a:p>
          <a:p>
            <a:pPr lvl="1" eaLnBrk="1" hangingPunct="1">
              <a:buFont typeface="Wingdings" pitchFamily="2" charset="2"/>
              <a:buNone/>
            </a:pPr>
            <a:r>
              <a:rPr lang="en-US" sz="2400" b="1" smtClean="0">
                <a:latin typeface="Arial" charset="0"/>
              </a:rPr>
              <a:t>	Detective and mystery stories</a:t>
            </a:r>
          </a:p>
          <a:p>
            <a:pPr lvl="1" eaLnBrk="1" hangingPunct="1">
              <a:buFont typeface="Wingdings" pitchFamily="2" charset="2"/>
              <a:buNone/>
            </a:pPr>
            <a:r>
              <a:rPr lang="en-US" sz="2400" b="1" smtClean="0">
                <a:latin typeface="Arial" charset="0"/>
              </a:rPr>
              <a:t>	Film noir</a:t>
            </a:r>
          </a:p>
        </p:txBody>
      </p:sp>
      <p:sp>
        <p:nvSpPr>
          <p:cNvPr id="15974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7</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Rectangle 2"/>
          <p:cNvSpPr>
            <a:spLocks noGrp="1" noChangeArrowheads="1"/>
          </p:cNvSpPr>
          <p:nvPr>
            <p:ph type="title"/>
          </p:nvPr>
        </p:nvSpPr>
        <p:spPr/>
        <p:txBody>
          <a:bodyPr/>
          <a:lstStyle/>
          <a:p>
            <a:pPr eaLnBrk="1" hangingPunct="1"/>
            <a:r>
              <a:rPr lang="en-US" smtClean="0">
                <a:latin typeface="Arial" charset="0"/>
              </a:rPr>
              <a:t>Name headings</a:t>
            </a:r>
          </a:p>
        </p:txBody>
      </p:sp>
      <p:sp>
        <p:nvSpPr>
          <p:cNvPr id="161794" name="Rectangle 3"/>
          <p:cNvSpPr>
            <a:spLocks noGrp="1" noChangeArrowheads="1"/>
          </p:cNvSpPr>
          <p:nvPr>
            <p:ph type="body" idx="1"/>
          </p:nvPr>
        </p:nvSpPr>
        <p:spPr/>
        <p:txBody>
          <a:bodyPr/>
          <a:lstStyle/>
          <a:p>
            <a:pPr eaLnBrk="1" hangingPunct="1">
              <a:buFont typeface="Wingdings" pitchFamily="2" charset="2"/>
              <a:buNone/>
            </a:pPr>
            <a:r>
              <a:rPr lang="en-US" smtClean="0">
                <a:latin typeface="Arial" charset="0"/>
              </a:rPr>
              <a:t>If the work being cataloged is about a person or a place or a corporate entity, then a name heading is appropriate</a:t>
            </a:r>
          </a:p>
          <a:p>
            <a:pPr eaLnBrk="1" hangingPunct="1">
              <a:buFont typeface="Wingdings" pitchFamily="2" charset="2"/>
              <a:buNone/>
            </a:pPr>
            <a:endParaRPr lang="en-US" smtClean="0">
              <a:latin typeface="Arial" charset="0"/>
            </a:endParaRPr>
          </a:p>
          <a:p>
            <a:pPr eaLnBrk="1" hangingPunct="1">
              <a:buFont typeface="Wingdings" pitchFamily="2" charset="2"/>
              <a:buNone/>
            </a:pPr>
            <a:r>
              <a:rPr lang="en-US" smtClean="0">
                <a:latin typeface="Arial" charset="0"/>
              </a:rPr>
              <a:t>The rules for constructing these headings will depend on the type of name.</a:t>
            </a:r>
          </a:p>
        </p:txBody>
      </p:sp>
      <p:sp>
        <p:nvSpPr>
          <p:cNvPr id="16179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8</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41" name="Rectangle 2"/>
          <p:cNvSpPr>
            <a:spLocks noGrp="1" noChangeArrowheads="1"/>
          </p:cNvSpPr>
          <p:nvPr>
            <p:ph type="title"/>
          </p:nvPr>
        </p:nvSpPr>
        <p:spPr/>
        <p:txBody>
          <a:bodyPr/>
          <a:lstStyle/>
          <a:p>
            <a:pPr eaLnBrk="1" hangingPunct="1"/>
            <a:r>
              <a:rPr lang="en-US" smtClean="0">
                <a:latin typeface="Arial" charset="0"/>
              </a:rPr>
              <a:t>Personal names</a:t>
            </a:r>
          </a:p>
        </p:txBody>
      </p:sp>
      <p:sp>
        <p:nvSpPr>
          <p:cNvPr id="118787" name="Rectangle 3"/>
          <p:cNvSpPr>
            <a:spLocks noGrp="1" noChangeArrowheads="1"/>
          </p:cNvSpPr>
          <p:nvPr>
            <p:ph type="body" idx="1"/>
          </p:nvPr>
        </p:nvSpPr>
        <p:spPr/>
        <p:txBody>
          <a:bodyPr/>
          <a:lstStyle/>
          <a:p>
            <a:pPr eaLnBrk="1" hangingPunct="1">
              <a:lnSpc>
                <a:spcPct val="90000"/>
              </a:lnSpc>
            </a:pPr>
            <a:r>
              <a:rPr lang="en-US" sz="2800" smtClean="0">
                <a:latin typeface="Arial" charset="0"/>
              </a:rPr>
              <a:t>A biography will have a subject heading for the biographee: </a:t>
            </a:r>
          </a:p>
          <a:p>
            <a:pPr lvl="1" eaLnBrk="1" hangingPunct="1">
              <a:lnSpc>
                <a:spcPct val="90000"/>
              </a:lnSpc>
              <a:buFont typeface="Wingdings" pitchFamily="2" charset="2"/>
              <a:buNone/>
            </a:pPr>
            <a:r>
              <a:rPr lang="en-US" sz="2400" b="1" smtClean="0">
                <a:latin typeface="Arial" charset="0"/>
              </a:rPr>
              <a:t>	Bront</a:t>
            </a:r>
            <a:r>
              <a:rPr lang="en-US" sz="2400" b="1" smtClean="0">
                <a:latin typeface="Arial" charset="0"/>
                <a:cs typeface="Arial" charset="0"/>
              </a:rPr>
              <a:t>ë</a:t>
            </a:r>
            <a:r>
              <a:rPr lang="en-US" sz="2400" b="1" smtClean="0">
                <a:latin typeface="Arial" charset="0"/>
              </a:rPr>
              <a:t>, Charlotte, 1816-1855</a:t>
            </a:r>
          </a:p>
          <a:p>
            <a:pPr eaLnBrk="1" hangingPunct="1">
              <a:lnSpc>
                <a:spcPct val="90000"/>
              </a:lnSpc>
            </a:pPr>
            <a:r>
              <a:rPr lang="en-US" sz="2800" smtClean="0">
                <a:latin typeface="Arial" charset="0"/>
              </a:rPr>
              <a:t>Personal name headings are constructed according to AACR2/LCRI practice</a:t>
            </a:r>
          </a:p>
          <a:p>
            <a:pPr eaLnBrk="1" hangingPunct="1">
              <a:lnSpc>
                <a:spcPct val="90000"/>
              </a:lnSpc>
            </a:pPr>
            <a:r>
              <a:rPr lang="en-US" sz="2800" smtClean="0">
                <a:latin typeface="Arial" charset="0"/>
              </a:rPr>
              <a:t>Family names (</a:t>
            </a:r>
            <a:r>
              <a:rPr lang="en-US" sz="2800" b="1" smtClean="0">
                <a:latin typeface="Arial" charset="0"/>
              </a:rPr>
              <a:t>Casper family</a:t>
            </a:r>
            <a:r>
              <a:rPr lang="en-US" sz="2800" smtClean="0">
                <a:latin typeface="Arial" charset="0"/>
              </a:rPr>
              <a:t>) and royal houses and dynasties (</a:t>
            </a:r>
            <a:r>
              <a:rPr lang="en-US" sz="2800" b="1" smtClean="0">
                <a:latin typeface="Arial" charset="0"/>
              </a:rPr>
              <a:t>Plantagenet, House of</a:t>
            </a:r>
            <a:r>
              <a:rPr lang="en-US" sz="2800" smtClean="0">
                <a:latin typeface="Arial" charset="0"/>
              </a:rPr>
              <a:t>) are coded as personal names, but they are constructed according to subject cataloging rules</a:t>
            </a:r>
          </a:p>
        </p:txBody>
      </p:sp>
      <p:sp>
        <p:nvSpPr>
          <p:cNvPr id="16384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1878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11878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11878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11878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7"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5889" name="Rectangle 2"/>
          <p:cNvSpPr>
            <a:spLocks noGrp="1" noChangeArrowheads="1"/>
          </p:cNvSpPr>
          <p:nvPr>
            <p:ph type="title"/>
          </p:nvPr>
        </p:nvSpPr>
        <p:spPr>
          <a:xfrm>
            <a:off x="1066800" y="685800"/>
            <a:ext cx="7772400" cy="838200"/>
          </a:xfrm>
        </p:spPr>
        <p:txBody>
          <a:bodyPr/>
          <a:lstStyle/>
          <a:p>
            <a:pPr eaLnBrk="1" hangingPunct="1"/>
            <a:r>
              <a:rPr lang="en-US" sz="4000" smtClean="0">
                <a:latin typeface="Arial" charset="0"/>
              </a:rPr>
              <a:t>Corporate names</a:t>
            </a:r>
          </a:p>
        </p:txBody>
      </p:sp>
      <p:sp>
        <p:nvSpPr>
          <p:cNvPr id="120835" name="Rectangle 3"/>
          <p:cNvSpPr>
            <a:spLocks noGrp="1" noChangeArrowheads="1"/>
          </p:cNvSpPr>
          <p:nvPr>
            <p:ph type="body" idx="1"/>
          </p:nvPr>
        </p:nvSpPr>
        <p:spPr>
          <a:xfrm>
            <a:off x="457200" y="1905000"/>
            <a:ext cx="8458200" cy="4572000"/>
          </a:xfrm>
        </p:spPr>
        <p:txBody>
          <a:bodyPr/>
          <a:lstStyle/>
          <a:p>
            <a:pPr eaLnBrk="1" hangingPunct="1">
              <a:lnSpc>
                <a:spcPct val="90000"/>
              </a:lnSpc>
            </a:pPr>
            <a:r>
              <a:rPr lang="en-US" sz="2800" smtClean="0">
                <a:latin typeface="Arial" charset="0"/>
              </a:rPr>
              <a:t>Generally, a corporate body is an organization or a group of persons identified by a particular name</a:t>
            </a:r>
          </a:p>
          <a:p>
            <a:pPr lvl="1" eaLnBrk="1" hangingPunct="1">
              <a:lnSpc>
                <a:spcPct val="90000"/>
              </a:lnSpc>
              <a:buFont typeface="Wingdings" pitchFamily="2" charset="2"/>
              <a:buNone/>
            </a:pPr>
            <a:r>
              <a:rPr lang="en-US" sz="2400" b="1" smtClean="0">
                <a:latin typeface="Arial" charset="0"/>
              </a:rPr>
              <a:t>	Indigo Girls (Musical group)</a:t>
            </a:r>
          </a:p>
          <a:p>
            <a:pPr lvl="1" eaLnBrk="1" hangingPunct="1">
              <a:lnSpc>
                <a:spcPct val="90000"/>
              </a:lnSpc>
              <a:buFont typeface="Wingdings" pitchFamily="2" charset="2"/>
              <a:buNone/>
            </a:pPr>
            <a:r>
              <a:rPr lang="en-US" sz="2400" b="1" smtClean="0">
                <a:latin typeface="Arial" charset="0"/>
              </a:rPr>
              <a:t>	Bill &amp; Melinda Gates Foundation</a:t>
            </a:r>
          </a:p>
          <a:p>
            <a:pPr eaLnBrk="1" hangingPunct="1">
              <a:lnSpc>
                <a:spcPct val="90000"/>
              </a:lnSpc>
            </a:pPr>
            <a:r>
              <a:rPr lang="en-US" sz="2800" smtClean="0">
                <a:latin typeface="Arial" charset="0"/>
              </a:rPr>
              <a:t>Certain vessels and vehicles are considered to be corporate bodies</a:t>
            </a:r>
          </a:p>
          <a:p>
            <a:pPr lvl="1" eaLnBrk="1" hangingPunct="1">
              <a:lnSpc>
                <a:spcPct val="90000"/>
              </a:lnSpc>
              <a:buFont typeface="Wingdings" pitchFamily="2" charset="2"/>
              <a:buNone/>
            </a:pPr>
            <a:r>
              <a:rPr lang="en-US" sz="2400" b="1" smtClean="0">
                <a:latin typeface="Arial" charset="0"/>
              </a:rPr>
              <a:t>	Titanic (Steamship)</a:t>
            </a:r>
          </a:p>
          <a:p>
            <a:pPr lvl="1" eaLnBrk="1" hangingPunct="1">
              <a:lnSpc>
                <a:spcPct val="90000"/>
              </a:lnSpc>
              <a:buFont typeface="Wingdings" pitchFamily="2" charset="2"/>
              <a:buNone/>
            </a:pPr>
            <a:r>
              <a:rPr lang="en-US" sz="2400" b="1" smtClean="0">
                <a:latin typeface="Arial" charset="0"/>
              </a:rPr>
              <a:t>	Apollo 13 (Spacecraft)</a:t>
            </a:r>
          </a:p>
          <a:p>
            <a:pPr eaLnBrk="1" hangingPunct="1">
              <a:lnSpc>
                <a:spcPct val="90000"/>
              </a:lnSpc>
            </a:pPr>
            <a:r>
              <a:rPr lang="en-US" sz="2800" smtClean="0">
                <a:latin typeface="Arial" charset="0"/>
              </a:rPr>
              <a:t>Corporate name headings are constructed according to AACR2/LCRI practice</a:t>
            </a:r>
          </a:p>
        </p:txBody>
      </p:sp>
      <p:sp>
        <p:nvSpPr>
          <p:cNvPr id="165891"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08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208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2083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2083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2083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2083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208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build="p" bldLvl="3"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Rectangle 2"/>
          <p:cNvSpPr>
            <a:spLocks noGrp="1" noChangeArrowheads="1"/>
          </p:cNvSpPr>
          <p:nvPr>
            <p:ph type="title"/>
          </p:nvPr>
        </p:nvSpPr>
        <p:spPr/>
        <p:txBody>
          <a:bodyPr/>
          <a:lstStyle/>
          <a:p>
            <a:pPr eaLnBrk="1" hangingPunct="1"/>
            <a:r>
              <a:rPr lang="en-US" smtClean="0">
                <a:latin typeface="Arial" charset="0"/>
              </a:rPr>
              <a:t>Corporate names (cont.)</a:t>
            </a:r>
          </a:p>
        </p:txBody>
      </p:sp>
      <p:sp>
        <p:nvSpPr>
          <p:cNvPr id="167938" name="Rectangle 3"/>
          <p:cNvSpPr>
            <a:spLocks noGrp="1" noChangeArrowheads="1"/>
          </p:cNvSpPr>
          <p:nvPr>
            <p:ph type="body" idx="1"/>
          </p:nvPr>
        </p:nvSpPr>
        <p:spPr/>
        <p:txBody>
          <a:bodyPr/>
          <a:lstStyle/>
          <a:p>
            <a:pPr eaLnBrk="1" hangingPunct="1">
              <a:lnSpc>
                <a:spcPct val="90000"/>
              </a:lnSpc>
            </a:pPr>
            <a:r>
              <a:rPr lang="en-US" smtClean="0">
                <a:latin typeface="Arial" charset="0"/>
              </a:rPr>
              <a:t>Works about conferences and organized events can have subject headings for the name of the conference or event</a:t>
            </a:r>
          </a:p>
          <a:p>
            <a:pPr lvl="1" eaLnBrk="1" hangingPunct="1">
              <a:lnSpc>
                <a:spcPct val="90000"/>
              </a:lnSpc>
              <a:buFont typeface="Wingdings" pitchFamily="2" charset="2"/>
              <a:buNone/>
            </a:pPr>
            <a:r>
              <a:rPr lang="en-US" b="1" smtClean="0">
                <a:latin typeface="Arial" charset="0"/>
              </a:rPr>
              <a:t>	ALI-ABA Conference on Federal Income  	Tax Simplification</a:t>
            </a:r>
          </a:p>
          <a:p>
            <a:pPr lvl="1" eaLnBrk="1" hangingPunct="1">
              <a:lnSpc>
                <a:spcPct val="90000"/>
              </a:lnSpc>
              <a:buFont typeface="Wingdings" pitchFamily="2" charset="2"/>
              <a:buNone/>
            </a:pPr>
            <a:r>
              <a:rPr lang="en-US" b="1" smtClean="0">
                <a:latin typeface="Arial" charset="0"/>
              </a:rPr>
              <a:t>	Lewis and Clark Expedition (1804-1806)</a:t>
            </a:r>
          </a:p>
          <a:p>
            <a:pPr lvl="1" eaLnBrk="1" hangingPunct="1">
              <a:lnSpc>
                <a:spcPct val="90000"/>
              </a:lnSpc>
              <a:buFont typeface="Wingdings" pitchFamily="2" charset="2"/>
              <a:buNone/>
            </a:pPr>
            <a:r>
              <a:rPr lang="en-US" b="1" smtClean="0">
                <a:latin typeface="Arial" charset="0"/>
              </a:rPr>
              <a:t>	Miss America Pageant</a:t>
            </a:r>
          </a:p>
          <a:p>
            <a:pPr lvl="1" eaLnBrk="1" hangingPunct="1">
              <a:lnSpc>
                <a:spcPct val="90000"/>
              </a:lnSpc>
              <a:buFont typeface="Wingdings" pitchFamily="2" charset="2"/>
              <a:buNone/>
            </a:pPr>
            <a:r>
              <a:rPr lang="en-US" b="1" smtClean="0">
                <a:latin typeface="Arial" charset="0"/>
              </a:rPr>
              <a:t>	World Cup (Soccer)</a:t>
            </a:r>
          </a:p>
        </p:txBody>
      </p:sp>
      <p:sp>
        <p:nvSpPr>
          <p:cNvPr id="16793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9985" name="Rectangle 2"/>
          <p:cNvSpPr>
            <a:spLocks noGrp="1" noChangeArrowheads="1"/>
          </p:cNvSpPr>
          <p:nvPr>
            <p:ph type="title"/>
          </p:nvPr>
        </p:nvSpPr>
        <p:spPr/>
        <p:txBody>
          <a:bodyPr/>
          <a:lstStyle/>
          <a:p>
            <a:pPr eaLnBrk="1" hangingPunct="1"/>
            <a:r>
              <a:rPr lang="en-US" smtClean="0">
                <a:latin typeface="Arial" charset="0"/>
              </a:rPr>
              <a:t>Geographic names</a:t>
            </a:r>
          </a:p>
        </p:txBody>
      </p:sp>
      <p:sp>
        <p:nvSpPr>
          <p:cNvPr id="124931" name="Rectangle 3"/>
          <p:cNvSpPr>
            <a:spLocks noGrp="1" noChangeArrowheads="1"/>
          </p:cNvSpPr>
          <p:nvPr>
            <p:ph type="body" idx="1"/>
          </p:nvPr>
        </p:nvSpPr>
        <p:spPr/>
        <p:txBody>
          <a:bodyPr/>
          <a:lstStyle/>
          <a:p>
            <a:pPr eaLnBrk="1" hangingPunct="1"/>
            <a:r>
              <a:rPr lang="en-US" sz="2800" smtClean="0">
                <a:latin typeface="Arial" charset="0"/>
              </a:rPr>
              <a:t>Headings can be assigned for jurisdictional areas and geographic features</a:t>
            </a:r>
          </a:p>
          <a:p>
            <a:pPr lvl="1" eaLnBrk="1" hangingPunct="1">
              <a:buFont typeface="Wingdings" pitchFamily="2" charset="2"/>
              <a:buNone/>
            </a:pPr>
            <a:r>
              <a:rPr lang="en-US" sz="2400" b="1" smtClean="0">
                <a:latin typeface="Arial" charset="0"/>
              </a:rPr>
              <a:t>	Albuquerque (N.M.)</a:t>
            </a:r>
          </a:p>
          <a:p>
            <a:pPr lvl="1" eaLnBrk="1" hangingPunct="1">
              <a:buFont typeface="Wingdings" pitchFamily="2" charset="2"/>
              <a:buNone/>
            </a:pPr>
            <a:r>
              <a:rPr lang="en-US" sz="2400" b="1" smtClean="0">
                <a:latin typeface="Arial" charset="0"/>
              </a:rPr>
              <a:t>	Grand Canyon (Ariz.)</a:t>
            </a:r>
          </a:p>
          <a:p>
            <a:pPr eaLnBrk="1" hangingPunct="1"/>
            <a:r>
              <a:rPr lang="en-US" sz="2800" smtClean="0">
                <a:latin typeface="Arial" charset="0"/>
              </a:rPr>
              <a:t>If a place name used as a subject has a uniform title or a subordinate body, it is considered a corporate name</a:t>
            </a:r>
          </a:p>
          <a:p>
            <a:pPr lvl="1" eaLnBrk="1" hangingPunct="1">
              <a:buFont typeface="Wingdings" pitchFamily="2" charset="2"/>
              <a:buNone/>
            </a:pPr>
            <a:r>
              <a:rPr lang="en-US" sz="2400" smtClean="0">
                <a:latin typeface="Arial" charset="0"/>
              </a:rPr>
              <a:t>	</a:t>
            </a:r>
            <a:r>
              <a:rPr lang="en-US" sz="2400" b="1" smtClean="0">
                <a:latin typeface="Arial" charset="0"/>
              </a:rPr>
              <a:t>Albuquerque (N.M.). Fire Dept.</a:t>
            </a:r>
          </a:p>
        </p:txBody>
      </p:sp>
      <p:sp>
        <p:nvSpPr>
          <p:cNvPr id="16998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493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12493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1249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2493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12493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1"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3" name="Rectangle 2"/>
          <p:cNvSpPr>
            <a:spLocks noGrp="1" noChangeArrowheads="1"/>
          </p:cNvSpPr>
          <p:nvPr>
            <p:ph type="title"/>
          </p:nvPr>
        </p:nvSpPr>
        <p:spPr/>
        <p:txBody>
          <a:bodyPr/>
          <a:lstStyle/>
          <a:p>
            <a:pPr eaLnBrk="1" hangingPunct="1"/>
            <a:r>
              <a:rPr lang="en-US" smtClean="0">
                <a:latin typeface="Arial" charset="0"/>
              </a:rPr>
              <a:t>Titles</a:t>
            </a:r>
          </a:p>
        </p:txBody>
      </p:sp>
      <p:sp>
        <p:nvSpPr>
          <p:cNvPr id="172034" name="Rectangle 3"/>
          <p:cNvSpPr>
            <a:spLocks noGrp="1" noChangeArrowheads="1"/>
          </p:cNvSpPr>
          <p:nvPr>
            <p:ph type="body" idx="1"/>
          </p:nvPr>
        </p:nvSpPr>
        <p:spPr/>
        <p:txBody>
          <a:bodyPr/>
          <a:lstStyle/>
          <a:p>
            <a:pPr eaLnBrk="1" hangingPunct="1">
              <a:buFont typeface="Wingdings" pitchFamily="2" charset="2"/>
              <a:buNone/>
            </a:pPr>
            <a:r>
              <a:rPr lang="en-US" sz="2800" smtClean="0">
                <a:latin typeface="Arial" charset="0"/>
              </a:rPr>
              <a:t>Works about other works may have subject headings that consist of the catalog entry for the work being discussed.</a:t>
            </a:r>
          </a:p>
          <a:p>
            <a:pPr eaLnBrk="1" hangingPunct="1"/>
            <a:r>
              <a:rPr lang="en-US" sz="2800" smtClean="0">
                <a:latin typeface="Arial" charset="0"/>
              </a:rPr>
              <a:t>name-title heading</a:t>
            </a:r>
          </a:p>
          <a:p>
            <a:pPr lvl="1" eaLnBrk="1" hangingPunct="1">
              <a:buFont typeface="Wingdings" pitchFamily="2" charset="2"/>
              <a:buNone/>
            </a:pPr>
            <a:r>
              <a:rPr lang="en-US" sz="2400" b="1" smtClean="0">
                <a:latin typeface="Arial" charset="0"/>
              </a:rPr>
              <a:t>	Mitchell, Margaret, 1900-1949. Gone with the wind</a:t>
            </a:r>
          </a:p>
          <a:p>
            <a:pPr eaLnBrk="1" hangingPunct="1"/>
            <a:r>
              <a:rPr lang="en-US" sz="2800" smtClean="0">
                <a:latin typeface="Arial" charset="0"/>
              </a:rPr>
              <a:t>uniform title heading</a:t>
            </a:r>
          </a:p>
          <a:p>
            <a:pPr lvl="1" eaLnBrk="1" hangingPunct="1">
              <a:buFont typeface="Wingdings" pitchFamily="2" charset="2"/>
              <a:buNone/>
            </a:pPr>
            <a:r>
              <a:rPr lang="en-US" sz="2400" b="1" smtClean="0">
                <a:latin typeface="Arial" charset="0"/>
              </a:rPr>
              <a:t>	Beowulf</a:t>
            </a:r>
            <a:endParaRPr lang="en-US" sz="2400" smtClean="0">
              <a:latin typeface="Arial" charset="0"/>
            </a:endParaRPr>
          </a:p>
        </p:txBody>
      </p:sp>
      <p:sp>
        <p:nvSpPr>
          <p:cNvPr id="17203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13</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29" name="Rectangle 2"/>
          <p:cNvSpPr>
            <a:spLocks noGrp="1" noChangeArrowheads="1"/>
          </p:cNvSpPr>
          <p:nvPr>
            <p:ph type="title"/>
          </p:nvPr>
        </p:nvSpPr>
        <p:spPr/>
        <p:txBody>
          <a:bodyPr/>
          <a:lstStyle/>
          <a:p>
            <a:pPr eaLnBrk="1" hangingPunct="1"/>
            <a:r>
              <a:rPr lang="en-US" smtClean="0">
                <a:latin typeface="Arial" charset="0"/>
              </a:rPr>
              <a:t>Single noun headings</a:t>
            </a:r>
          </a:p>
        </p:txBody>
      </p:sp>
      <p:sp>
        <p:nvSpPr>
          <p:cNvPr id="176130" name="Rectangle 3"/>
          <p:cNvSpPr>
            <a:spLocks noGrp="1" noChangeArrowheads="1"/>
          </p:cNvSpPr>
          <p:nvPr>
            <p:ph type="body" idx="1"/>
          </p:nvPr>
        </p:nvSpPr>
        <p:spPr/>
        <p:txBody>
          <a:bodyPr/>
          <a:lstStyle/>
          <a:p>
            <a:pPr eaLnBrk="1" hangingPunct="1"/>
            <a:r>
              <a:rPr lang="en-US" smtClean="0">
                <a:latin typeface="Arial" charset="0"/>
              </a:rPr>
              <a:t>Represent an object or concept</a:t>
            </a:r>
          </a:p>
          <a:p>
            <a:pPr lvl="1" eaLnBrk="1" hangingPunct="1">
              <a:buFont typeface="Wingdings" pitchFamily="2" charset="2"/>
              <a:buNone/>
            </a:pPr>
            <a:r>
              <a:rPr lang="en-US" smtClean="0">
                <a:latin typeface="Arial" charset="0"/>
              </a:rPr>
              <a:t>	</a:t>
            </a:r>
            <a:r>
              <a:rPr lang="en-US" b="1" smtClean="0">
                <a:latin typeface="Arial" charset="0"/>
              </a:rPr>
              <a:t>CD-ROMs		Heat</a:t>
            </a:r>
          </a:p>
          <a:p>
            <a:pPr lvl="1" eaLnBrk="1" hangingPunct="1">
              <a:buFont typeface="Wingdings" pitchFamily="2" charset="2"/>
              <a:buNone/>
            </a:pPr>
            <a:r>
              <a:rPr lang="en-US" smtClean="0">
                <a:latin typeface="Arial" charset="0"/>
              </a:rPr>
              <a:t>	</a:t>
            </a:r>
            <a:r>
              <a:rPr lang="en-US" b="1" smtClean="0">
                <a:latin typeface="Arial" charset="0"/>
              </a:rPr>
              <a:t>Scooters		Love</a:t>
            </a:r>
          </a:p>
          <a:p>
            <a:pPr lvl="1" eaLnBrk="1" hangingPunct="1">
              <a:buFont typeface="Wingdings" pitchFamily="2" charset="2"/>
              <a:buNone/>
            </a:pPr>
            <a:endParaRPr lang="en-US" smtClean="0">
              <a:latin typeface="Arial" charset="0"/>
            </a:endParaRPr>
          </a:p>
          <a:p>
            <a:pPr eaLnBrk="1" hangingPunct="1"/>
            <a:r>
              <a:rPr lang="en-US" smtClean="0">
                <a:latin typeface="Arial" charset="0"/>
              </a:rPr>
              <a:t>Adjective or participle noun-equivalents</a:t>
            </a:r>
          </a:p>
          <a:p>
            <a:pPr lvl="1" eaLnBrk="1" hangingPunct="1">
              <a:buFont typeface="Wingdings" pitchFamily="2" charset="2"/>
              <a:buNone/>
            </a:pPr>
            <a:r>
              <a:rPr lang="en-US" smtClean="0">
                <a:latin typeface="Arial" charset="0"/>
              </a:rPr>
              <a:t>	</a:t>
            </a:r>
            <a:r>
              <a:rPr lang="en-US" b="1" smtClean="0">
                <a:latin typeface="Arial" charset="0"/>
              </a:rPr>
              <a:t>Blind</a:t>
            </a:r>
          </a:p>
          <a:p>
            <a:pPr lvl="1" eaLnBrk="1" hangingPunct="1">
              <a:buFont typeface="Wingdings" pitchFamily="2" charset="2"/>
              <a:buNone/>
            </a:pPr>
            <a:r>
              <a:rPr lang="en-US" smtClean="0">
                <a:latin typeface="Arial" charset="0"/>
              </a:rPr>
              <a:t>	</a:t>
            </a:r>
            <a:r>
              <a:rPr lang="en-US" b="1" smtClean="0">
                <a:latin typeface="Arial" charset="0"/>
              </a:rPr>
              <a:t>Poor</a:t>
            </a:r>
          </a:p>
          <a:p>
            <a:pPr lvl="1" eaLnBrk="1" hangingPunct="1">
              <a:buFont typeface="Wingdings" pitchFamily="2" charset="2"/>
              <a:buNone/>
            </a:pPr>
            <a:endParaRPr lang="en-US" smtClean="0">
              <a:latin typeface="Arial" charset="0"/>
            </a:endParaRPr>
          </a:p>
        </p:txBody>
      </p:sp>
      <p:sp>
        <p:nvSpPr>
          <p:cNvPr id="176131"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15</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2"/>
          <p:cNvSpPr>
            <a:spLocks noGrp="1" noChangeArrowheads="1"/>
          </p:cNvSpPr>
          <p:nvPr>
            <p:ph type="title"/>
          </p:nvPr>
        </p:nvSpPr>
        <p:spPr/>
        <p:txBody>
          <a:bodyPr/>
          <a:lstStyle/>
          <a:p>
            <a:pPr eaLnBrk="1" hangingPunct="1"/>
            <a:r>
              <a:rPr lang="en-US" smtClean="0">
                <a:latin typeface="Arial" charset="0"/>
              </a:rPr>
              <a:t>Articles</a:t>
            </a:r>
          </a:p>
        </p:txBody>
      </p:sp>
      <p:sp>
        <p:nvSpPr>
          <p:cNvPr id="178178" name="Rectangle 3"/>
          <p:cNvSpPr>
            <a:spLocks noGrp="1" noChangeArrowheads="1"/>
          </p:cNvSpPr>
          <p:nvPr>
            <p:ph type="body" idx="1"/>
          </p:nvPr>
        </p:nvSpPr>
        <p:spPr>
          <a:xfrm>
            <a:off x="762000" y="1828800"/>
            <a:ext cx="8077200" cy="4572000"/>
          </a:xfrm>
        </p:spPr>
        <p:txBody>
          <a:bodyPr>
            <a:normAutofit fontScale="92500" lnSpcReduction="20000"/>
          </a:bodyPr>
          <a:lstStyle/>
          <a:p>
            <a:pPr eaLnBrk="1" hangingPunct="1"/>
            <a:r>
              <a:rPr lang="en-US" dirty="0" smtClean="0">
                <a:latin typeface="Arial" charset="0"/>
              </a:rPr>
              <a:t>Headings don’t use articles that are in the initial position</a:t>
            </a:r>
          </a:p>
          <a:p>
            <a:pPr eaLnBrk="1" hangingPunct="1">
              <a:buFont typeface="Wingdings" pitchFamily="2" charset="2"/>
              <a:buNone/>
            </a:pPr>
            <a:r>
              <a:rPr lang="en-US" dirty="0" smtClean="0">
                <a:latin typeface="Arial" charset="0"/>
              </a:rPr>
              <a:t>		</a:t>
            </a:r>
            <a:r>
              <a:rPr lang="en-US" b="1" dirty="0" smtClean="0">
                <a:latin typeface="Arial" charset="0"/>
              </a:rPr>
              <a:t>Arts</a:t>
            </a:r>
          </a:p>
          <a:p>
            <a:pPr eaLnBrk="1" hangingPunct="1">
              <a:buFont typeface="Wingdings" pitchFamily="2" charset="2"/>
              <a:buNone/>
            </a:pPr>
            <a:r>
              <a:rPr lang="en-US" dirty="0" smtClean="0">
                <a:latin typeface="Arial" charset="0"/>
              </a:rPr>
              <a:t>		</a:t>
            </a:r>
            <a:r>
              <a:rPr lang="en-US" i="1" dirty="0" smtClean="0">
                <a:latin typeface="Arial" charset="0"/>
              </a:rPr>
              <a:t>not</a:t>
            </a:r>
          </a:p>
          <a:p>
            <a:pPr eaLnBrk="1" hangingPunct="1">
              <a:buFont typeface="Wingdings" pitchFamily="2" charset="2"/>
              <a:buNone/>
            </a:pPr>
            <a:r>
              <a:rPr lang="en-US" dirty="0" smtClean="0">
                <a:latin typeface="Arial" charset="0"/>
              </a:rPr>
              <a:t>		The arts</a:t>
            </a:r>
          </a:p>
          <a:p>
            <a:pPr eaLnBrk="1" hangingPunct="1"/>
            <a:r>
              <a:rPr lang="en-US" dirty="0" smtClean="0">
                <a:latin typeface="Arial" charset="0"/>
              </a:rPr>
              <a:t>Articles may be retained for grammatical or semantic purposes, the inverted form is used.</a:t>
            </a:r>
          </a:p>
          <a:p>
            <a:pPr eaLnBrk="1" hangingPunct="1">
              <a:buFont typeface="Wingdings" pitchFamily="2" charset="2"/>
              <a:buNone/>
            </a:pPr>
            <a:r>
              <a:rPr lang="en-US" dirty="0" smtClean="0">
                <a:latin typeface="Arial" charset="0"/>
              </a:rPr>
              <a:t>		</a:t>
            </a:r>
            <a:r>
              <a:rPr lang="en-US" b="1" dirty="0" smtClean="0">
                <a:latin typeface="Arial" charset="0"/>
              </a:rPr>
              <a:t>State, The</a:t>
            </a:r>
          </a:p>
          <a:p>
            <a:pPr eaLnBrk="1" hangingPunct="1">
              <a:buFont typeface="Wingdings" pitchFamily="2" charset="2"/>
              <a:buNone/>
            </a:pPr>
            <a:r>
              <a:rPr lang="en-US" dirty="0" smtClean="0">
                <a:latin typeface="Arial" charset="0"/>
              </a:rPr>
              <a:t>		</a:t>
            </a:r>
            <a:r>
              <a:rPr lang="en-US" b="1" dirty="0" smtClean="0">
                <a:latin typeface="Arial" charset="0"/>
              </a:rPr>
              <a:t>Comic, The</a:t>
            </a:r>
          </a:p>
        </p:txBody>
      </p:sp>
      <p:sp>
        <p:nvSpPr>
          <p:cNvPr id="17817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Number Placeholder 5"/>
          <p:cNvSpPr>
            <a:spLocks noGrp="1"/>
          </p:cNvSpPr>
          <p:nvPr>
            <p:ph type="sldNum" sz="quarter" idx="12"/>
          </p:nvPr>
        </p:nvSpPr>
        <p:spPr>
          <a:noFill/>
        </p:spPr>
        <p:txBody>
          <a:bodyPr/>
          <a:lstStyle/>
          <a:p>
            <a:r>
              <a:rPr lang="en-US"/>
              <a:t>6</a:t>
            </a:r>
          </a:p>
        </p:txBody>
      </p:sp>
      <p:sp>
        <p:nvSpPr>
          <p:cNvPr id="77826" name="Rectangle 2"/>
          <p:cNvSpPr>
            <a:spLocks noGrp="1" noChangeArrowheads="1"/>
          </p:cNvSpPr>
          <p:nvPr>
            <p:ph type="title"/>
          </p:nvPr>
        </p:nvSpPr>
        <p:spPr/>
        <p:txBody>
          <a:bodyPr/>
          <a:lstStyle/>
          <a:p>
            <a:pPr eaLnBrk="1" hangingPunct="1"/>
            <a:r>
              <a:rPr lang="en-US" dirty="0" smtClean="0">
                <a:latin typeface="Arial" charset="0"/>
              </a:rPr>
              <a:t>Subject analysis vs. indexing</a:t>
            </a:r>
          </a:p>
        </p:txBody>
      </p:sp>
      <p:sp>
        <p:nvSpPr>
          <p:cNvPr id="77827" name="Rectangle 3"/>
          <p:cNvSpPr>
            <a:spLocks noGrp="1" noChangeArrowheads="1"/>
          </p:cNvSpPr>
          <p:nvPr>
            <p:ph type="body" idx="1"/>
          </p:nvPr>
        </p:nvSpPr>
        <p:spPr/>
        <p:txBody>
          <a:bodyPr/>
          <a:lstStyle/>
          <a:p>
            <a:pPr eaLnBrk="1" hangingPunct="1">
              <a:buFont typeface="Wingdings" pitchFamily="2" charset="2"/>
              <a:buNone/>
            </a:pPr>
            <a:r>
              <a:rPr lang="en-US" sz="2800" dirty="0" smtClean="0">
                <a:latin typeface="Arial" charset="0"/>
              </a:rPr>
              <a:t>Subject Analysis: </a:t>
            </a:r>
          </a:p>
          <a:p>
            <a:pPr eaLnBrk="1" hangingPunct="1"/>
            <a:r>
              <a:rPr lang="en-US" sz="2800" dirty="0" smtClean="0">
                <a:latin typeface="Arial" charset="0"/>
              </a:rPr>
              <a:t>Look at the work as a whole to determine its overall contents</a:t>
            </a:r>
          </a:p>
          <a:p>
            <a:pPr eaLnBrk="1" hangingPunct="1"/>
            <a:r>
              <a:rPr lang="en-US" sz="2800" dirty="0" smtClean="0">
                <a:latin typeface="Arial" charset="0"/>
              </a:rPr>
              <a:t>Think of terms that summarize the primary subject focus of the work</a:t>
            </a:r>
          </a:p>
          <a:p>
            <a:pPr eaLnBrk="1" hangingPunct="1">
              <a:buFont typeface="Wingdings" pitchFamily="2" charset="2"/>
              <a:buNone/>
            </a:pPr>
            <a:r>
              <a:rPr lang="en-US" sz="2800" dirty="0" smtClean="0">
                <a:latin typeface="Arial" charset="0"/>
              </a:rPr>
              <a:t>Indexing:</a:t>
            </a:r>
          </a:p>
          <a:p>
            <a:pPr eaLnBrk="1" hangingPunct="1"/>
            <a:r>
              <a:rPr lang="en-US" sz="2800" dirty="0" smtClean="0">
                <a:latin typeface="Arial" charset="0"/>
              </a:rPr>
              <a:t>Provide in-depth access to parts of items (chapters, articles, detailed listing of topics)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5" name="Rectangle 2"/>
          <p:cNvSpPr>
            <a:spLocks noGrp="1" noChangeArrowheads="1"/>
          </p:cNvSpPr>
          <p:nvPr>
            <p:ph type="title"/>
          </p:nvPr>
        </p:nvSpPr>
        <p:spPr/>
        <p:txBody>
          <a:bodyPr/>
          <a:lstStyle/>
          <a:p>
            <a:pPr eaLnBrk="1" hangingPunct="1"/>
            <a:r>
              <a:rPr lang="en-US" smtClean="0">
                <a:latin typeface="Arial" charset="0"/>
              </a:rPr>
              <a:t>Plural vs. singular</a:t>
            </a:r>
          </a:p>
        </p:txBody>
      </p:sp>
      <p:sp>
        <p:nvSpPr>
          <p:cNvPr id="180226" name="Rectangle 3"/>
          <p:cNvSpPr>
            <a:spLocks noGrp="1" noChangeArrowheads="1"/>
          </p:cNvSpPr>
          <p:nvPr>
            <p:ph type="body" idx="1"/>
          </p:nvPr>
        </p:nvSpPr>
        <p:spPr/>
        <p:txBody>
          <a:bodyPr/>
          <a:lstStyle/>
          <a:p>
            <a:pPr eaLnBrk="1" hangingPunct="1">
              <a:lnSpc>
                <a:spcPct val="90000"/>
              </a:lnSpc>
            </a:pPr>
            <a:r>
              <a:rPr lang="en-US" smtClean="0">
                <a:latin typeface="Arial" charset="0"/>
              </a:rPr>
              <a:t>Headings representing objects or classes of people are usually plural</a:t>
            </a:r>
          </a:p>
          <a:p>
            <a:pPr eaLnBrk="1" hangingPunct="1">
              <a:lnSpc>
                <a:spcPct val="90000"/>
              </a:lnSpc>
              <a:buFont typeface="Wingdings" pitchFamily="2" charset="2"/>
              <a:buNone/>
            </a:pPr>
            <a:r>
              <a:rPr lang="en-US" smtClean="0">
                <a:latin typeface="Arial" charset="0"/>
              </a:rPr>
              <a:t>		</a:t>
            </a:r>
            <a:r>
              <a:rPr lang="en-US" sz="2800" b="1" smtClean="0">
                <a:latin typeface="Arial" charset="0"/>
              </a:rPr>
              <a:t>Pencils</a:t>
            </a:r>
          </a:p>
          <a:p>
            <a:pPr eaLnBrk="1" hangingPunct="1">
              <a:lnSpc>
                <a:spcPct val="90000"/>
              </a:lnSpc>
              <a:buFont typeface="Wingdings" pitchFamily="2" charset="2"/>
              <a:buNone/>
            </a:pPr>
            <a:r>
              <a:rPr lang="en-US" smtClean="0">
                <a:latin typeface="Arial" charset="0"/>
              </a:rPr>
              <a:t>		</a:t>
            </a:r>
            <a:r>
              <a:rPr lang="en-US" sz="2800" b="1" smtClean="0">
                <a:latin typeface="Arial" charset="0"/>
              </a:rPr>
              <a:t>Physicians</a:t>
            </a:r>
          </a:p>
          <a:p>
            <a:pPr eaLnBrk="1" hangingPunct="1">
              <a:lnSpc>
                <a:spcPct val="90000"/>
              </a:lnSpc>
            </a:pPr>
            <a:r>
              <a:rPr lang="en-US" smtClean="0">
                <a:latin typeface="Arial" charset="0"/>
              </a:rPr>
              <a:t>Biological species are generally singular, higher levels are plural</a:t>
            </a:r>
          </a:p>
          <a:p>
            <a:pPr eaLnBrk="1" hangingPunct="1">
              <a:lnSpc>
                <a:spcPct val="90000"/>
              </a:lnSpc>
              <a:buFont typeface="Wingdings" pitchFamily="2" charset="2"/>
              <a:buNone/>
            </a:pPr>
            <a:r>
              <a:rPr lang="en-US" smtClean="0">
                <a:latin typeface="Arial" charset="0"/>
              </a:rPr>
              <a:t>		</a:t>
            </a:r>
            <a:r>
              <a:rPr lang="en-US" sz="2800" b="1" smtClean="0">
                <a:latin typeface="Arial" charset="0"/>
              </a:rPr>
              <a:t>Bald eagle</a:t>
            </a:r>
            <a:r>
              <a:rPr lang="en-US" smtClean="0">
                <a:latin typeface="Arial" charset="0"/>
              </a:rPr>
              <a:t>		</a:t>
            </a:r>
            <a:r>
              <a:rPr lang="en-US" sz="2800" b="1" smtClean="0">
                <a:latin typeface="Arial" charset="0"/>
              </a:rPr>
              <a:t>Eagles</a:t>
            </a:r>
          </a:p>
          <a:p>
            <a:pPr eaLnBrk="1" hangingPunct="1">
              <a:lnSpc>
                <a:spcPct val="90000"/>
              </a:lnSpc>
              <a:buFont typeface="Wingdings" pitchFamily="2" charset="2"/>
              <a:buNone/>
            </a:pPr>
            <a:r>
              <a:rPr lang="en-US" smtClean="0">
                <a:latin typeface="Arial" charset="0"/>
              </a:rPr>
              <a:t>		</a:t>
            </a:r>
            <a:r>
              <a:rPr lang="en-US" sz="2800" b="1" smtClean="0">
                <a:latin typeface="Arial" charset="0"/>
              </a:rPr>
              <a:t>Western lily</a:t>
            </a:r>
            <a:r>
              <a:rPr lang="en-US" smtClean="0">
                <a:latin typeface="Arial" charset="0"/>
              </a:rPr>
              <a:t>	</a:t>
            </a:r>
            <a:r>
              <a:rPr lang="en-US" sz="2800" b="1" smtClean="0">
                <a:latin typeface="Arial" charset="0"/>
              </a:rPr>
              <a:t>Lilies</a:t>
            </a:r>
          </a:p>
        </p:txBody>
      </p:sp>
      <p:sp>
        <p:nvSpPr>
          <p:cNvPr id="18022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17</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2"/>
          <p:cNvSpPr>
            <a:spLocks noGrp="1" noChangeArrowheads="1"/>
          </p:cNvSpPr>
          <p:nvPr>
            <p:ph type="title"/>
          </p:nvPr>
        </p:nvSpPr>
        <p:spPr/>
        <p:txBody>
          <a:bodyPr/>
          <a:lstStyle/>
          <a:p>
            <a:pPr eaLnBrk="1" hangingPunct="1"/>
            <a:r>
              <a:rPr lang="en-US" sz="4000" dirty="0" smtClean="0">
                <a:latin typeface="Arial" charset="0"/>
              </a:rPr>
              <a:t>Phrase headings </a:t>
            </a:r>
          </a:p>
        </p:txBody>
      </p:sp>
      <p:sp>
        <p:nvSpPr>
          <p:cNvPr id="182274" name="Rectangle 3"/>
          <p:cNvSpPr>
            <a:spLocks noGrp="1" noChangeArrowheads="1"/>
          </p:cNvSpPr>
          <p:nvPr>
            <p:ph type="body" idx="1"/>
          </p:nvPr>
        </p:nvSpPr>
        <p:spPr/>
        <p:txBody>
          <a:bodyPr/>
          <a:lstStyle/>
          <a:p>
            <a:pPr eaLnBrk="1" hangingPunct="1"/>
            <a:r>
              <a:rPr lang="en-US" sz="2800" dirty="0" smtClean="0">
                <a:latin typeface="Arial" charset="0"/>
              </a:rPr>
              <a:t>Phrase heading are used when a single noun cannot represent an object or concept:</a:t>
            </a:r>
          </a:p>
          <a:p>
            <a:pPr eaLnBrk="1" hangingPunct="1">
              <a:buFont typeface="Wingdings" pitchFamily="2" charset="2"/>
              <a:buNone/>
            </a:pPr>
            <a:r>
              <a:rPr lang="en-US" sz="2800" dirty="0" smtClean="0">
                <a:latin typeface="Arial" charset="0"/>
              </a:rPr>
              <a:t>		</a:t>
            </a:r>
            <a:r>
              <a:rPr lang="en-US" sz="2800" b="1" dirty="0" smtClean="0">
                <a:latin typeface="Arial" charset="0"/>
              </a:rPr>
              <a:t>Biological rhythms</a:t>
            </a:r>
          </a:p>
          <a:p>
            <a:pPr eaLnBrk="1" hangingPunct="1">
              <a:buFont typeface="Wingdings" pitchFamily="2" charset="2"/>
              <a:buNone/>
            </a:pPr>
            <a:r>
              <a:rPr lang="en-US" sz="2800" dirty="0" smtClean="0">
                <a:latin typeface="Arial" charset="0"/>
              </a:rPr>
              <a:t>		</a:t>
            </a:r>
            <a:r>
              <a:rPr lang="en-US" sz="2800" b="1" dirty="0" smtClean="0">
                <a:latin typeface="Arial" charset="0"/>
              </a:rPr>
              <a:t>Environmental ethics</a:t>
            </a:r>
          </a:p>
          <a:p>
            <a:pPr eaLnBrk="1" hangingPunct="1"/>
            <a:r>
              <a:rPr lang="en-US" sz="2800" dirty="0" smtClean="0">
                <a:latin typeface="Arial" charset="0"/>
              </a:rPr>
              <a:t>They may be prepositional phrases:</a:t>
            </a:r>
          </a:p>
          <a:p>
            <a:pPr eaLnBrk="1" hangingPunct="1">
              <a:buFont typeface="Wingdings" pitchFamily="2" charset="2"/>
              <a:buNone/>
            </a:pPr>
            <a:r>
              <a:rPr lang="en-US" sz="2800" dirty="0" smtClean="0">
                <a:latin typeface="Arial" charset="0"/>
              </a:rPr>
              <a:t>		</a:t>
            </a:r>
            <a:r>
              <a:rPr lang="en-US" sz="2800" b="1" dirty="0" smtClean="0">
                <a:latin typeface="Arial" charset="0"/>
              </a:rPr>
              <a:t>Figures of speech</a:t>
            </a:r>
          </a:p>
          <a:p>
            <a:pPr eaLnBrk="1" hangingPunct="1">
              <a:buFont typeface="Wingdings" pitchFamily="2" charset="2"/>
              <a:buNone/>
            </a:pPr>
            <a:r>
              <a:rPr lang="en-US" sz="2800" dirty="0" smtClean="0">
                <a:latin typeface="Arial" charset="0"/>
              </a:rPr>
              <a:t>		</a:t>
            </a:r>
            <a:r>
              <a:rPr lang="en-US" sz="2800" b="1" dirty="0" smtClean="0">
                <a:latin typeface="Arial" charset="0"/>
              </a:rPr>
              <a:t>Quality of life</a:t>
            </a:r>
          </a:p>
          <a:p>
            <a:pPr eaLnBrk="1" hangingPunct="1">
              <a:buFont typeface="Wingdings" pitchFamily="2" charset="2"/>
              <a:buNone/>
            </a:pPr>
            <a:r>
              <a:rPr lang="en-US" sz="2800" b="1" dirty="0" smtClean="0">
                <a:latin typeface="Arial" charset="0"/>
              </a:rPr>
              <a:t>		Adult children of alcoholics</a:t>
            </a:r>
          </a:p>
        </p:txBody>
      </p:sp>
      <p:sp>
        <p:nvSpPr>
          <p:cNvPr id="18227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18</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1" name="Rectangle 2"/>
          <p:cNvSpPr>
            <a:spLocks noGrp="1" noChangeArrowheads="1"/>
          </p:cNvSpPr>
          <p:nvPr>
            <p:ph type="title"/>
          </p:nvPr>
        </p:nvSpPr>
        <p:spPr/>
        <p:txBody>
          <a:bodyPr/>
          <a:lstStyle/>
          <a:p>
            <a:pPr eaLnBrk="1" hangingPunct="1"/>
            <a:r>
              <a:rPr lang="en-US" smtClean="0">
                <a:latin typeface="Arial" charset="0"/>
              </a:rPr>
              <a:t>Multiple concept headings</a:t>
            </a:r>
          </a:p>
        </p:txBody>
      </p:sp>
      <p:sp>
        <p:nvSpPr>
          <p:cNvPr id="184322" name="Rectangle 3"/>
          <p:cNvSpPr>
            <a:spLocks noGrp="1" noChangeArrowheads="1"/>
          </p:cNvSpPr>
          <p:nvPr>
            <p:ph type="body" idx="1"/>
          </p:nvPr>
        </p:nvSpPr>
        <p:spPr/>
        <p:txBody>
          <a:bodyPr/>
          <a:lstStyle/>
          <a:p>
            <a:pPr eaLnBrk="1" hangingPunct="1"/>
            <a:r>
              <a:rPr lang="en-US" smtClean="0">
                <a:latin typeface="Arial" charset="0"/>
              </a:rPr>
              <a:t>Relationships between topics</a:t>
            </a:r>
          </a:p>
          <a:p>
            <a:pPr eaLnBrk="1" hangingPunct="1">
              <a:buFont typeface="Wingdings" pitchFamily="2" charset="2"/>
              <a:buNone/>
            </a:pPr>
            <a:r>
              <a:rPr lang="en-US" smtClean="0">
                <a:latin typeface="Arial" charset="0"/>
              </a:rPr>
              <a:t>		</a:t>
            </a:r>
            <a:r>
              <a:rPr lang="en-US" b="1" smtClean="0">
                <a:latin typeface="Arial" charset="0"/>
              </a:rPr>
              <a:t>Church and state</a:t>
            </a:r>
          </a:p>
          <a:p>
            <a:pPr eaLnBrk="1" hangingPunct="1">
              <a:buFont typeface="Wingdings" pitchFamily="2" charset="2"/>
              <a:buNone/>
            </a:pPr>
            <a:r>
              <a:rPr lang="en-US" smtClean="0">
                <a:latin typeface="Arial" charset="0"/>
              </a:rPr>
              <a:t>		</a:t>
            </a:r>
            <a:r>
              <a:rPr lang="en-US" b="1" smtClean="0">
                <a:latin typeface="Arial" charset="0"/>
              </a:rPr>
              <a:t>Mathematics and literature</a:t>
            </a:r>
          </a:p>
          <a:p>
            <a:pPr eaLnBrk="1" hangingPunct="1"/>
            <a:r>
              <a:rPr lang="en-US" smtClean="0">
                <a:latin typeface="Arial" charset="0"/>
              </a:rPr>
              <a:t>Topics normally treated together</a:t>
            </a:r>
          </a:p>
          <a:p>
            <a:pPr eaLnBrk="1" hangingPunct="1">
              <a:buFont typeface="Wingdings" pitchFamily="2" charset="2"/>
              <a:buNone/>
            </a:pPr>
            <a:r>
              <a:rPr lang="en-US" smtClean="0">
                <a:latin typeface="Arial" charset="0"/>
              </a:rPr>
              <a:t>		</a:t>
            </a:r>
            <a:r>
              <a:rPr lang="en-US" b="1" smtClean="0">
                <a:latin typeface="Arial" charset="0"/>
              </a:rPr>
              <a:t>Books and reading</a:t>
            </a:r>
          </a:p>
          <a:p>
            <a:pPr eaLnBrk="1" hangingPunct="1">
              <a:buFont typeface="Wingdings" pitchFamily="2" charset="2"/>
              <a:buNone/>
            </a:pPr>
            <a:r>
              <a:rPr lang="en-US" smtClean="0">
                <a:latin typeface="Arial" charset="0"/>
              </a:rPr>
              <a:t>		</a:t>
            </a:r>
            <a:r>
              <a:rPr lang="en-US" b="1" smtClean="0">
                <a:latin typeface="Arial" charset="0"/>
              </a:rPr>
              <a:t>Nails and spikes</a:t>
            </a:r>
          </a:p>
          <a:p>
            <a:pPr eaLnBrk="1" hangingPunct="1"/>
            <a:endParaRPr lang="en-US" smtClean="0">
              <a:latin typeface="Arial" charset="0"/>
            </a:endParaRPr>
          </a:p>
        </p:txBody>
      </p:sp>
      <p:sp>
        <p:nvSpPr>
          <p:cNvPr id="18432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19</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9" name="Rectangle 2"/>
          <p:cNvSpPr>
            <a:spLocks noGrp="1" noChangeArrowheads="1"/>
          </p:cNvSpPr>
          <p:nvPr>
            <p:ph type="title"/>
          </p:nvPr>
        </p:nvSpPr>
        <p:spPr/>
        <p:txBody>
          <a:bodyPr/>
          <a:lstStyle/>
          <a:p>
            <a:pPr eaLnBrk="1" hangingPunct="1"/>
            <a:r>
              <a:rPr lang="en-US" sz="4000" smtClean="0">
                <a:latin typeface="Arial" charset="0"/>
              </a:rPr>
              <a:t>Multiple concept headings: “as”</a:t>
            </a:r>
          </a:p>
        </p:txBody>
      </p:sp>
      <p:sp>
        <p:nvSpPr>
          <p:cNvPr id="186370" name="Rectangle 3"/>
          <p:cNvSpPr>
            <a:spLocks noGrp="1" noChangeArrowheads="1"/>
          </p:cNvSpPr>
          <p:nvPr>
            <p:ph type="body" idx="1"/>
          </p:nvPr>
        </p:nvSpPr>
        <p:spPr/>
        <p:txBody>
          <a:bodyPr/>
          <a:lstStyle/>
          <a:p>
            <a:pPr eaLnBrk="1" hangingPunct="1"/>
            <a:r>
              <a:rPr lang="en-US" smtClean="0">
                <a:latin typeface="Arial" charset="0"/>
              </a:rPr>
              <a:t>Preposition “</a:t>
            </a:r>
            <a:r>
              <a:rPr lang="en-US" i="1" smtClean="0">
                <a:latin typeface="Arial" charset="0"/>
              </a:rPr>
              <a:t>as</a:t>
            </a:r>
            <a:r>
              <a:rPr lang="en-US" smtClean="0">
                <a:latin typeface="Arial" charset="0"/>
              </a:rPr>
              <a:t>” showing a particular use of an object or form:</a:t>
            </a:r>
          </a:p>
          <a:p>
            <a:pPr eaLnBrk="1" hangingPunct="1">
              <a:buFont typeface="Wingdings" pitchFamily="2" charset="2"/>
              <a:buNone/>
            </a:pPr>
            <a:r>
              <a:rPr lang="en-US" smtClean="0">
                <a:latin typeface="Arial" charset="0"/>
              </a:rPr>
              <a:t>		</a:t>
            </a:r>
            <a:r>
              <a:rPr lang="en-US" b="1" smtClean="0">
                <a:latin typeface="Arial" charset="0"/>
              </a:rPr>
              <a:t>Alcohol as fuel</a:t>
            </a:r>
          </a:p>
          <a:p>
            <a:pPr eaLnBrk="1" hangingPunct="1">
              <a:buFont typeface="Wingdings" pitchFamily="2" charset="2"/>
              <a:buNone/>
            </a:pPr>
            <a:r>
              <a:rPr lang="en-US" smtClean="0">
                <a:latin typeface="Arial" charset="0"/>
              </a:rPr>
              <a:t>		</a:t>
            </a:r>
            <a:r>
              <a:rPr lang="en-US" b="1" smtClean="0">
                <a:latin typeface="Arial" charset="0"/>
              </a:rPr>
              <a:t>Insects as pets</a:t>
            </a:r>
          </a:p>
          <a:p>
            <a:pPr eaLnBrk="1" hangingPunct="1">
              <a:buFont typeface="Wingdings" pitchFamily="2" charset="2"/>
              <a:buNone/>
            </a:pPr>
            <a:r>
              <a:rPr lang="en-US" smtClean="0">
                <a:latin typeface="Arial" charset="0"/>
              </a:rPr>
              <a:t>		</a:t>
            </a:r>
            <a:r>
              <a:rPr lang="en-US" b="1" smtClean="0">
                <a:latin typeface="Arial" charset="0"/>
              </a:rPr>
              <a:t>Biography as a literary form</a:t>
            </a:r>
          </a:p>
          <a:p>
            <a:pPr eaLnBrk="1" hangingPunct="1">
              <a:buFont typeface="Wingdings" pitchFamily="2" charset="2"/>
              <a:buNone/>
            </a:pPr>
            <a:r>
              <a:rPr lang="en-US" smtClean="0">
                <a:latin typeface="Arial" charset="0"/>
              </a:rPr>
              <a:t>		</a:t>
            </a:r>
            <a:r>
              <a:rPr lang="en-US" b="1" smtClean="0">
                <a:latin typeface="Arial" charset="0"/>
              </a:rPr>
              <a:t>Legumes as food</a:t>
            </a:r>
          </a:p>
          <a:p>
            <a:pPr eaLnBrk="1" hangingPunct="1">
              <a:buFont typeface="Wingdings" pitchFamily="2" charset="2"/>
              <a:buNone/>
            </a:pPr>
            <a:endParaRPr lang="en-US" smtClean="0">
              <a:latin typeface="Arial" charset="0"/>
            </a:endParaRPr>
          </a:p>
        </p:txBody>
      </p:sp>
      <p:sp>
        <p:nvSpPr>
          <p:cNvPr id="186371"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20</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7" name="Rectangle 2"/>
          <p:cNvSpPr>
            <a:spLocks noGrp="1" noChangeArrowheads="1"/>
          </p:cNvSpPr>
          <p:nvPr>
            <p:ph type="title"/>
          </p:nvPr>
        </p:nvSpPr>
        <p:spPr/>
        <p:txBody>
          <a:bodyPr>
            <a:normAutofit fontScale="90000"/>
          </a:bodyPr>
          <a:lstStyle/>
          <a:p>
            <a:pPr eaLnBrk="1" hangingPunct="1"/>
            <a:r>
              <a:rPr lang="en-US" sz="4000" smtClean="0">
                <a:latin typeface="Arial" charset="0"/>
              </a:rPr>
              <a:t>Classes of persons and occupations</a:t>
            </a:r>
          </a:p>
        </p:txBody>
      </p:sp>
      <p:sp>
        <p:nvSpPr>
          <p:cNvPr id="188418" name="Rectangle 3"/>
          <p:cNvSpPr>
            <a:spLocks noGrp="1" noChangeArrowheads="1"/>
          </p:cNvSpPr>
          <p:nvPr>
            <p:ph type="body" idx="1"/>
          </p:nvPr>
        </p:nvSpPr>
        <p:spPr>
          <a:xfrm>
            <a:off x="533400" y="1981200"/>
            <a:ext cx="8305800" cy="4114800"/>
          </a:xfrm>
        </p:spPr>
        <p:txBody>
          <a:bodyPr/>
          <a:lstStyle/>
          <a:p>
            <a:pPr eaLnBrk="1" hangingPunct="1"/>
            <a:r>
              <a:rPr lang="en-US" smtClean="0">
                <a:latin typeface="Arial" charset="0"/>
              </a:rPr>
              <a:t>Preposition “as” </a:t>
            </a:r>
          </a:p>
          <a:p>
            <a:pPr eaLnBrk="1" hangingPunct="1">
              <a:buFont typeface="Wingdings" pitchFamily="2" charset="2"/>
              <a:buNone/>
            </a:pPr>
            <a:r>
              <a:rPr lang="en-US" smtClean="0">
                <a:latin typeface="Arial" charset="0"/>
              </a:rPr>
              <a:t>		</a:t>
            </a:r>
            <a:r>
              <a:rPr lang="en-US" b="1" smtClean="0">
                <a:latin typeface="Arial" charset="0"/>
              </a:rPr>
              <a:t>Authors as teachers</a:t>
            </a:r>
          </a:p>
          <a:p>
            <a:pPr eaLnBrk="1" hangingPunct="1">
              <a:buFont typeface="Wingdings" pitchFamily="2" charset="2"/>
              <a:buNone/>
            </a:pPr>
            <a:r>
              <a:rPr lang="en-US" smtClean="0">
                <a:latin typeface="Arial" charset="0"/>
              </a:rPr>
              <a:t>		</a:t>
            </a:r>
            <a:r>
              <a:rPr lang="en-US" b="1" smtClean="0">
                <a:latin typeface="Arial" charset="0"/>
              </a:rPr>
              <a:t>Physicians as musicians</a:t>
            </a:r>
          </a:p>
          <a:p>
            <a:pPr eaLnBrk="1" hangingPunct="1"/>
            <a:r>
              <a:rPr lang="en-US" smtClean="0">
                <a:latin typeface="Arial" charset="0"/>
              </a:rPr>
              <a:t>Preposition “in”</a:t>
            </a:r>
          </a:p>
          <a:p>
            <a:pPr eaLnBrk="1" hangingPunct="1">
              <a:buFont typeface="Wingdings" pitchFamily="2" charset="2"/>
              <a:buNone/>
            </a:pPr>
            <a:r>
              <a:rPr lang="en-US" smtClean="0">
                <a:latin typeface="Arial" charset="0"/>
              </a:rPr>
              <a:t>		</a:t>
            </a:r>
            <a:r>
              <a:rPr lang="en-US" b="1" smtClean="0">
                <a:latin typeface="Arial" charset="0"/>
              </a:rPr>
              <a:t>Women in medicine</a:t>
            </a:r>
          </a:p>
          <a:p>
            <a:pPr eaLnBrk="1" hangingPunct="1">
              <a:buFont typeface="Wingdings" pitchFamily="2" charset="2"/>
              <a:buNone/>
            </a:pPr>
            <a:r>
              <a:rPr lang="en-US" smtClean="0">
                <a:latin typeface="Arial" charset="0"/>
              </a:rPr>
              <a:t>		</a:t>
            </a:r>
            <a:r>
              <a:rPr lang="en-US" b="1" smtClean="0">
                <a:latin typeface="Arial" charset="0"/>
              </a:rPr>
              <a:t>Asian Americans in motion pictures</a:t>
            </a:r>
          </a:p>
        </p:txBody>
      </p:sp>
      <p:sp>
        <p:nvSpPr>
          <p:cNvPr id="18841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21</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5" name="Rectangle 2"/>
          <p:cNvSpPr>
            <a:spLocks noGrp="1" noChangeArrowheads="1"/>
          </p:cNvSpPr>
          <p:nvPr>
            <p:ph type="title"/>
          </p:nvPr>
        </p:nvSpPr>
        <p:spPr/>
        <p:txBody>
          <a:bodyPr/>
          <a:lstStyle/>
          <a:p>
            <a:pPr eaLnBrk="1" hangingPunct="1"/>
            <a:r>
              <a:rPr lang="en-US" smtClean="0">
                <a:latin typeface="Arial" charset="0"/>
              </a:rPr>
              <a:t>Multiple concept headings: “in”</a:t>
            </a:r>
          </a:p>
        </p:txBody>
      </p:sp>
      <p:sp>
        <p:nvSpPr>
          <p:cNvPr id="190466" name="Rectangle 3"/>
          <p:cNvSpPr>
            <a:spLocks noGrp="1" noChangeArrowheads="1"/>
          </p:cNvSpPr>
          <p:nvPr>
            <p:ph type="body" idx="1"/>
          </p:nvPr>
        </p:nvSpPr>
        <p:spPr/>
        <p:txBody>
          <a:bodyPr/>
          <a:lstStyle/>
          <a:p>
            <a:pPr eaLnBrk="1" hangingPunct="1"/>
            <a:r>
              <a:rPr lang="en-US" smtClean="0">
                <a:latin typeface="Arial" charset="0"/>
              </a:rPr>
              <a:t>Special applications of a concept:</a:t>
            </a:r>
          </a:p>
          <a:p>
            <a:pPr eaLnBrk="1" hangingPunct="1">
              <a:buFont typeface="Wingdings" pitchFamily="2" charset="2"/>
              <a:buNone/>
            </a:pPr>
            <a:r>
              <a:rPr lang="en-US" smtClean="0">
                <a:latin typeface="Arial" charset="0"/>
              </a:rPr>
              <a:t>		</a:t>
            </a:r>
            <a:r>
              <a:rPr lang="en-US" b="1" smtClean="0">
                <a:latin typeface="Arial" charset="0"/>
              </a:rPr>
              <a:t>Music in advertising</a:t>
            </a:r>
          </a:p>
          <a:p>
            <a:pPr eaLnBrk="1" hangingPunct="1">
              <a:buFont typeface="Wingdings" pitchFamily="2" charset="2"/>
              <a:buNone/>
            </a:pPr>
            <a:r>
              <a:rPr lang="en-US" smtClean="0">
                <a:latin typeface="Arial" charset="0"/>
              </a:rPr>
              <a:t>		</a:t>
            </a:r>
            <a:r>
              <a:rPr lang="en-US" b="1" smtClean="0">
                <a:latin typeface="Arial" charset="0"/>
              </a:rPr>
              <a:t>Television in education</a:t>
            </a:r>
          </a:p>
          <a:p>
            <a:pPr eaLnBrk="1" hangingPunct="1"/>
            <a:r>
              <a:rPr lang="en-US" smtClean="0">
                <a:latin typeface="Arial" charset="0"/>
              </a:rPr>
              <a:t>A place within a concept:</a:t>
            </a:r>
          </a:p>
          <a:p>
            <a:pPr eaLnBrk="1" hangingPunct="1">
              <a:buFont typeface="Wingdings" pitchFamily="2" charset="2"/>
              <a:buNone/>
            </a:pPr>
            <a:r>
              <a:rPr lang="en-US" smtClean="0">
                <a:latin typeface="Arial" charset="0"/>
              </a:rPr>
              <a:t>		</a:t>
            </a:r>
            <a:r>
              <a:rPr lang="en-US" b="1" smtClean="0">
                <a:latin typeface="Arial" charset="0"/>
              </a:rPr>
              <a:t>Africa in textbooks</a:t>
            </a:r>
          </a:p>
          <a:p>
            <a:pPr eaLnBrk="1" hangingPunct="1">
              <a:buFont typeface="Wingdings" pitchFamily="2" charset="2"/>
              <a:buNone/>
            </a:pPr>
            <a:r>
              <a:rPr lang="en-US" smtClean="0">
                <a:latin typeface="Arial" charset="0"/>
              </a:rPr>
              <a:t>		</a:t>
            </a:r>
            <a:r>
              <a:rPr lang="en-US" b="1" smtClean="0">
                <a:latin typeface="Arial" charset="0"/>
              </a:rPr>
              <a:t>Egypt in the Koran</a:t>
            </a:r>
          </a:p>
        </p:txBody>
      </p:sp>
      <p:sp>
        <p:nvSpPr>
          <p:cNvPr id="19046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22</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Rectangle 2"/>
          <p:cNvSpPr>
            <a:spLocks noGrp="1" noChangeArrowheads="1"/>
          </p:cNvSpPr>
          <p:nvPr>
            <p:ph type="title"/>
          </p:nvPr>
        </p:nvSpPr>
        <p:spPr/>
        <p:txBody>
          <a:bodyPr/>
          <a:lstStyle/>
          <a:p>
            <a:pPr eaLnBrk="1" hangingPunct="1"/>
            <a:r>
              <a:rPr lang="en-US" dirty="0" smtClean="0">
                <a:latin typeface="Arial" charset="0"/>
              </a:rPr>
              <a:t>direct vs. indirect forms</a:t>
            </a:r>
          </a:p>
        </p:txBody>
      </p:sp>
      <p:sp>
        <p:nvSpPr>
          <p:cNvPr id="174082" name="Rectangle 3"/>
          <p:cNvSpPr>
            <a:spLocks noGrp="1" noChangeArrowheads="1"/>
          </p:cNvSpPr>
          <p:nvPr>
            <p:ph type="body" idx="1"/>
          </p:nvPr>
        </p:nvSpPr>
        <p:spPr>
          <a:xfrm>
            <a:off x="685800" y="1981200"/>
            <a:ext cx="8153400" cy="4114800"/>
          </a:xfrm>
        </p:spPr>
        <p:txBody>
          <a:bodyPr>
            <a:normAutofit lnSpcReduction="10000"/>
          </a:bodyPr>
          <a:lstStyle/>
          <a:p>
            <a:pPr eaLnBrk="1" hangingPunct="1"/>
            <a:r>
              <a:rPr lang="en-US" dirty="0" smtClean="0">
                <a:latin typeface="Arial" charset="0"/>
              </a:rPr>
              <a:t>Library of Congress Subject Headings may be in direct form using natural language or in inverted or qualified forms.</a:t>
            </a:r>
          </a:p>
          <a:p>
            <a:pPr lvl="1"/>
            <a:r>
              <a:rPr lang="en-US" dirty="0" smtClean="0">
                <a:latin typeface="Arial" charset="0"/>
              </a:rPr>
              <a:t>Direct form: electric alarms</a:t>
            </a:r>
          </a:p>
          <a:p>
            <a:pPr lvl="1"/>
            <a:r>
              <a:rPr lang="en-US" dirty="0" smtClean="0">
                <a:latin typeface="Arial" charset="0"/>
              </a:rPr>
              <a:t>Indirect form: alarms, electric</a:t>
            </a:r>
          </a:p>
          <a:p>
            <a:r>
              <a:rPr lang="en-US" dirty="0" smtClean="0">
                <a:latin typeface="Arial" charset="0"/>
              </a:rPr>
              <a:t>Since 1983 the LCSH prefer the direct  form, but there are many indirect forms around.</a:t>
            </a:r>
            <a:endParaRPr lang="en-US" b="1" dirty="0" smtClean="0">
              <a:latin typeface="Arial" charset="0"/>
            </a:endParaRPr>
          </a:p>
          <a:p>
            <a:pPr lvl="1" eaLnBrk="1" hangingPunct="1">
              <a:buFont typeface="Wingdings" pitchFamily="2" charset="2"/>
              <a:buNone/>
            </a:pPr>
            <a:endParaRPr lang="en-US" b="1" dirty="0" smtClean="0">
              <a:latin typeface="Arial" charset="0"/>
            </a:endParaRPr>
          </a:p>
          <a:p>
            <a:pPr lvl="1" eaLnBrk="1" hangingPunct="1"/>
            <a:endParaRPr lang="en-US" dirty="0" smtClean="0">
              <a:latin typeface="Arial" charset="0"/>
            </a:endParaRPr>
          </a:p>
        </p:txBody>
      </p:sp>
      <p:sp>
        <p:nvSpPr>
          <p:cNvPr id="17408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14</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3" name="Rectangle 2"/>
          <p:cNvSpPr>
            <a:spLocks noGrp="1" noChangeArrowheads="1"/>
          </p:cNvSpPr>
          <p:nvPr>
            <p:ph type="title"/>
          </p:nvPr>
        </p:nvSpPr>
        <p:spPr/>
        <p:txBody>
          <a:bodyPr/>
          <a:lstStyle/>
          <a:p>
            <a:pPr eaLnBrk="1" hangingPunct="1"/>
            <a:r>
              <a:rPr lang="en-US" dirty="0" smtClean="0">
                <a:latin typeface="Arial" charset="0"/>
              </a:rPr>
              <a:t>Inverted Headings</a:t>
            </a:r>
          </a:p>
        </p:txBody>
      </p:sp>
      <p:sp>
        <p:nvSpPr>
          <p:cNvPr id="192514" name="Rectangle 3"/>
          <p:cNvSpPr>
            <a:spLocks noGrp="1" noChangeArrowheads="1"/>
          </p:cNvSpPr>
          <p:nvPr>
            <p:ph type="body" idx="1"/>
          </p:nvPr>
        </p:nvSpPr>
        <p:spPr/>
        <p:txBody>
          <a:bodyPr/>
          <a:lstStyle/>
          <a:p>
            <a:pPr eaLnBrk="1" hangingPunct="1"/>
            <a:r>
              <a:rPr lang="en-US" dirty="0" smtClean="0">
                <a:latin typeface="Arial" charset="0"/>
              </a:rPr>
              <a:t>Used to be more common:</a:t>
            </a:r>
          </a:p>
          <a:p>
            <a:pPr eaLnBrk="1" hangingPunct="1">
              <a:buFont typeface="Wingdings" pitchFamily="2" charset="2"/>
              <a:buNone/>
            </a:pPr>
            <a:r>
              <a:rPr lang="en-US" dirty="0" smtClean="0">
                <a:latin typeface="Arial" charset="0"/>
              </a:rPr>
              <a:t>		</a:t>
            </a:r>
            <a:r>
              <a:rPr lang="en-US" b="1" dirty="0" smtClean="0">
                <a:latin typeface="Arial" charset="0"/>
              </a:rPr>
              <a:t>Chemistry, Organic</a:t>
            </a:r>
          </a:p>
          <a:p>
            <a:pPr eaLnBrk="1" hangingPunct="1">
              <a:buFont typeface="Wingdings" pitchFamily="2" charset="2"/>
              <a:buNone/>
            </a:pPr>
            <a:r>
              <a:rPr lang="en-US" dirty="0" smtClean="0">
                <a:latin typeface="Arial" charset="0"/>
              </a:rPr>
              <a:t>		</a:t>
            </a:r>
            <a:r>
              <a:rPr lang="en-US" b="1" dirty="0" smtClean="0">
                <a:latin typeface="Arial" charset="0"/>
              </a:rPr>
              <a:t>Insurance, Accident</a:t>
            </a:r>
          </a:p>
          <a:p>
            <a:pPr eaLnBrk="1" hangingPunct="1"/>
            <a:r>
              <a:rPr lang="en-US" dirty="0" smtClean="0">
                <a:latin typeface="Arial" charset="0"/>
              </a:rPr>
              <a:t>Current practice: most headings in direct form</a:t>
            </a:r>
          </a:p>
          <a:p>
            <a:pPr eaLnBrk="1" hangingPunct="1"/>
            <a:r>
              <a:rPr lang="en-US" dirty="0" smtClean="0">
                <a:latin typeface="Arial" charset="0"/>
              </a:rPr>
              <a:t>Inverted headings are retained for some categories</a:t>
            </a:r>
          </a:p>
        </p:txBody>
      </p:sp>
      <p:sp>
        <p:nvSpPr>
          <p:cNvPr id="19251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23</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1" name="Rectangle 2"/>
          <p:cNvSpPr>
            <a:spLocks noGrp="1" noChangeArrowheads="1"/>
          </p:cNvSpPr>
          <p:nvPr>
            <p:ph type="title"/>
          </p:nvPr>
        </p:nvSpPr>
        <p:spPr/>
        <p:txBody>
          <a:bodyPr/>
          <a:lstStyle/>
          <a:p>
            <a:pPr eaLnBrk="1" hangingPunct="1"/>
            <a:r>
              <a:rPr lang="en-US" dirty="0" smtClean="0">
                <a:latin typeface="Arial" charset="0"/>
              </a:rPr>
              <a:t>Headings, Inverted (cont.)</a:t>
            </a:r>
          </a:p>
        </p:txBody>
      </p:sp>
      <p:sp>
        <p:nvSpPr>
          <p:cNvPr id="194562" name="Rectangle 3"/>
          <p:cNvSpPr>
            <a:spLocks noGrp="1" noChangeArrowheads="1"/>
          </p:cNvSpPr>
          <p:nvPr>
            <p:ph type="body" idx="1"/>
          </p:nvPr>
        </p:nvSpPr>
        <p:spPr/>
        <p:txBody>
          <a:bodyPr/>
          <a:lstStyle/>
          <a:p>
            <a:pPr eaLnBrk="1" hangingPunct="1"/>
            <a:r>
              <a:rPr lang="en-US" smtClean="0">
                <a:latin typeface="Arial" charset="0"/>
              </a:rPr>
              <a:t>Language, nationality or ethnic group qualifiers</a:t>
            </a:r>
          </a:p>
          <a:p>
            <a:pPr eaLnBrk="1" hangingPunct="1">
              <a:buFont typeface="Wingdings" pitchFamily="2" charset="2"/>
              <a:buNone/>
            </a:pPr>
            <a:r>
              <a:rPr lang="en-US" smtClean="0">
                <a:latin typeface="Arial" charset="0"/>
              </a:rPr>
              <a:t>		</a:t>
            </a:r>
            <a:r>
              <a:rPr lang="en-US" b="1" smtClean="0">
                <a:latin typeface="Arial" charset="0"/>
              </a:rPr>
              <a:t>Art, American</a:t>
            </a:r>
          </a:p>
          <a:p>
            <a:pPr eaLnBrk="1" hangingPunct="1">
              <a:buFont typeface="Wingdings" pitchFamily="2" charset="2"/>
              <a:buNone/>
            </a:pPr>
            <a:r>
              <a:rPr lang="en-US" b="1" smtClean="0">
                <a:latin typeface="Arial" charset="0"/>
              </a:rPr>
              <a:t>		Cookery, Ethiopian</a:t>
            </a:r>
          </a:p>
          <a:p>
            <a:pPr eaLnBrk="1" hangingPunct="1"/>
            <a:r>
              <a:rPr lang="en-US" smtClean="0">
                <a:latin typeface="Arial" charset="0"/>
              </a:rPr>
              <a:t>Headings qualified by time period</a:t>
            </a:r>
          </a:p>
          <a:p>
            <a:pPr eaLnBrk="1" hangingPunct="1">
              <a:buFont typeface="Wingdings" pitchFamily="2" charset="2"/>
              <a:buNone/>
            </a:pPr>
            <a:r>
              <a:rPr lang="en-US" smtClean="0">
                <a:latin typeface="Arial" charset="0"/>
              </a:rPr>
              <a:t>		</a:t>
            </a:r>
            <a:r>
              <a:rPr lang="en-US" b="1" smtClean="0">
                <a:latin typeface="Arial" charset="0"/>
              </a:rPr>
              <a:t>History, Modern</a:t>
            </a:r>
          </a:p>
          <a:p>
            <a:pPr eaLnBrk="1" hangingPunct="1">
              <a:buFont typeface="Wingdings" pitchFamily="2" charset="2"/>
              <a:buNone/>
            </a:pPr>
            <a:r>
              <a:rPr lang="en-US" b="1" smtClean="0">
                <a:latin typeface="Arial" charset="0"/>
              </a:rPr>
              <a:t>		Philosophy, Ancient</a:t>
            </a:r>
          </a:p>
        </p:txBody>
      </p:sp>
      <p:sp>
        <p:nvSpPr>
          <p:cNvPr id="19456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24</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09" name="Rectangle 2"/>
          <p:cNvSpPr>
            <a:spLocks noGrp="1" noChangeArrowheads="1"/>
          </p:cNvSpPr>
          <p:nvPr>
            <p:ph type="title"/>
          </p:nvPr>
        </p:nvSpPr>
        <p:spPr/>
        <p:txBody>
          <a:bodyPr/>
          <a:lstStyle/>
          <a:p>
            <a:pPr eaLnBrk="1" hangingPunct="1"/>
            <a:r>
              <a:rPr lang="en-US" smtClean="0">
                <a:latin typeface="Arial" charset="0"/>
              </a:rPr>
              <a:t>Headings, Inverted (cont.)</a:t>
            </a:r>
          </a:p>
        </p:txBody>
      </p:sp>
      <p:sp>
        <p:nvSpPr>
          <p:cNvPr id="196610" name="Rectangle 3"/>
          <p:cNvSpPr>
            <a:spLocks noGrp="1" noChangeArrowheads="1"/>
          </p:cNvSpPr>
          <p:nvPr>
            <p:ph type="body" idx="1"/>
          </p:nvPr>
        </p:nvSpPr>
        <p:spPr/>
        <p:txBody>
          <a:bodyPr/>
          <a:lstStyle/>
          <a:p>
            <a:pPr eaLnBrk="1" hangingPunct="1"/>
            <a:r>
              <a:rPr lang="en-US" smtClean="0">
                <a:latin typeface="Arial" charset="0"/>
              </a:rPr>
              <a:t>Headings with qualifiers for artistic style</a:t>
            </a:r>
          </a:p>
          <a:p>
            <a:pPr eaLnBrk="1" hangingPunct="1">
              <a:buFont typeface="Wingdings" pitchFamily="2" charset="2"/>
              <a:buNone/>
            </a:pPr>
            <a:r>
              <a:rPr lang="en-US" smtClean="0">
                <a:latin typeface="Arial" charset="0"/>
              </a:rPr>
              <a:t>		</a:t>
            </a:r>
            <a:r>
              <a:rPr lang="en-US" b="1" smtClean="0">
                <a:latin typeface="Arial" charset="0"/>
              </a:rPr>
              <a:t>Painting, Romanesque</a:t>
            </a:r>
          </a:p>
          <a:p>
            <a:pPr eaLnBrk="1" hangingPunct="1">
              <a:buFont typeface="Wingdings" pitchFamily="2" charset="2"/>
              <a:buNone/>
            </a:pPr>
            <a:r>
              <a:rPr lang="en-US" b="1" smtClean="0">
                <a:latin typeface="Arial" charset="0"/>
              </a:rPr>
              <a:t>		Sculpture, Hellenistic</a:t>
            </a:r>
          </a:p>
          <a:p>
            <a:pPr eaLnBrk="1" hangingPunct="1"/>
            <a:r>
              <a:rPr lang="en-US" smtClean="0">
                <a:latin typeface="Arial" charset="0"/>
              </a:rPr>
              <a:t>Some types of fossils</a:t>
            </a:r>
          </a:p>
          <a:p>
            <a:pPr eaLnBrk="1" hangingPunct="1">
              <a:buFont typeface="Wingdings" pitchFamily="2" charset="2"/>
              <a:buNone/>
            </a:pPr>
            <a:r>
              <a:rPr lang="en-US" smtClean="0">
                <a:latin typeface="Arial" charset="0"/>
              </a:rPr>
              <a:t>		</a:t>
            </a:r>
            <a:r>
              <a:rPr lang="en-US" b="1" smtClean="0">
                <a:latin typeface="Arial" charset="0"/>
              </a:rPr>
              <a:t>Sponges, Fossil</a:t>
            </a:r>
          </a:p>
          <a:p>
            <a:pPr eaLnBrk="1" hangingPunct="1">
              <a:buFont typeface="Wingdings" pitchFamily="2" charset="2"/>
              <a:buNone/>
            </a:pPr>
            <a:r>
              <a:rPr lang="en-US" b="1" smtClean="0">
                <a:latin typeface="Arial" charset="0"/>
              </a:rPr>
              <a:t>		Vertebrates, Fossil</a:t>
            </a:r>
          </a:p>
        </p:txBody>
      </p:sp>
      <p:sp>
        <p:nvSpPr>
          <p:cNvPr id="196611"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25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Number Placeholder 6"/>
          <p:cNvSpPr>
            <a:spLocks noGrp="1"/>
          </p:cNvSpPr>
          <p:nvPr>
            <p:ph type="sldNum" sz="quarter" idx="12"/>
          </p:nvPr>
        </p:nvSpPr>
        <p:spPr>
          <a:noFill/>
        </p:spPr>
        <p:txBody>
          <a:bodyPr/>
          <a:lstStyle/>
          <a:p>
            <a:r>
              <a:rPr lang="en-US" dirty="0"/>
              <a:t>7</a:t>
            </a:r>
          </a:p>
        </p:txBody>
      </p:sp>
      <p:sp>
        <p:nvSpPr>
          <p:cNvPr id="79874" name="Rectangle 2"/>
          <p:cNvSpPr>
            <a:spLocks noGrp="1" noChangeArrowheads="1"/>
          </p:cNvSpPr>
          <p:nvPr>
            <p:ph type="title"/>
          </p:nvPr>
        </p:nvSpPr>
        <p:spPr/>
        <p:txBody>
          <a:bodyPr/>
          <a:lstStyle/>
          <a:p>
            <a:pPr eaLnBrk="1" hangingPunct="1"/>
            <a:r>
              <a:rPr lang="en-US" sz="4000" smtClean="0">
                <a:latin typeface="Arial" charset="0"/>
              </a:rPr>
              <a:t>Determining the subject content</a:t>
            </a:r>
          </a:p>
        </p:txBody>
      </p:sp>
      <p:sp>
        <p:nvSpPr>
          <p:cNvPr id="79875" name="Rectangle 3"/>
          <p:cNvSpPr>
            <a:spLocks noGrp="1" noChangeArrowheads="1"/>
          </p:cNvSpPr>
          <p:nvPr>
            <p:ph type="body" sz="half" idx="1"/>
          </p:nvPr>
        </p:nvSpPr>
        <p:spPr>
          <a:xfrm>
            <a:off x="685800" y="3733800"/>
            <a:ext cx="3810000" cy="2590800"/>
          </a:xfrm>
        </p:spPr>
        <p:txBody>
          <a:bodyPr/>
          <a:lstStyle/>
          <a:p>
            <a:pPr eaLnBrk="1" hangingPunct="1"/>
            <a:r>
              <a:rPr lang="en-US" sz="2400" smtClean="0">
                <a:latin typeface="Arial" charset="0"/>
              </a:rPr>
              <a:t>Title</a:t>
            </a:r>
          </a:p>
          <a:p>
            <a:pPr eaLnBrk="1" hangingPunct="1"/>
            <a:r>
              <a:rPr lang="en-US" sz="2400" smtClean="0">
                <a:latin typeface="Arial" charset="0"/>
              </a:rPr>
              <a:t>Table of contents</a:t>
            </a:r>
          </a:p>
          <a:p>
            <a:pPr eaLnBrk="1" hangingPunct="1"/>
            <a:r>
              <a:rPr lang="en-US" sz="2400" smtClean="0">
                <a:latin typeface="Arial" charset="0"/>
              </a:rPr>
              <a:t>Introduction or preface</a:t>
            </a:r>
          </a:p>
          <a:p>
            <a:pPr eaLnBrk="1" hangingPunct="1"/>
            <a:r>
              <a:rPr lang="en-US" sz="2400" smtClean="0">
                <a:latin typeface="Arial" charset="0"/>
              </a:rPr>
              <a:t>Author’s purpose or foreword</a:t>
            </a:r>
          </a:p>
        </p:txBody>
      </p:sp>
      <p:sp>
        <p:nvSpPr>
          <p:cNvPr id="79876" name="Rectangle 4"/>
          <p:cNvSpPr>
            <a:spLocks noGrp="1" noChangeArrowheads="1"/>
          </p:cNvSpPr>
          <p:nvPr>
            <p:ph type="body" sz="half" idx="2"/>
          </p:nvPr>
        </p:nvSpPr>
        <p:spPr>
          <a:xfrm>
            <a:off x="4648200" y="3733800"/>
            <a:ext cx="3810000" cy="2438400"/>
          </a:xfrm>
        </p:spPr>
        <p:txBody>
          <a:bodyPr/>
          <a:lstStyle/>
          <a:p>
            <a:pPr eaLnBrk="1" hangingPunct="1"/>
            <a:r>
              <a:rPr lang="en-US" sz="2400" smtClean="0">
                <a:latin typeface="Arial" charset="0"/>
              </a:rPr>
              <a:t>Abstract or summary</a:t>
            </a:r>
          </a:p>
          <a:p>
            <a:pPr eaLnBrk="1" hangingPunct="1"/>
            <a:r>
              <a:rPr lang="en-US" sz="2400" smtClean="0">
                <a:latin typeface="Arial" charset="0"/>
              </a:rPr>
              <a:t>Index</a:t>
            </a:r>
          </a:p>
          <a:p>
            <a:pPr eaLnBrk="1" hangingPunct="1"/>
            <a:r>
              <a:rPr lang="en-US" sz="2400" smtClean="0">
                <a:latin typeface="Arial" charset="0"/>
              </a:rPr>
              <a:t>Illustrations, diagrams</a:t>
            </a:r>
          </a:p>
          <a:p>
            <a:pPr eaLnBrk="1" hangingPunct="1"/>
            <a:r>
              <a:rPr lang="en-US" sz="2400" smtClean="0">
                <a:latin typeface="Arial" charset="0"/>
              </a:rPr>
              <a:t>Containers </a:t>
            </a:r>
          </a:p>
        </p:txBody>
      </p:sp>
      <p:sp>
        <p:nvSpPr>
          <p:cNvPr id="79877" name="Text Box 5"/>
          <p:cNvSpPr txBox="1">
            <a:spLocks noChangeArrowheads="1"/>
          </p:cNvSpPr>
          <p:nvPr/>
        </p:nvSpPr>
        <p:spPr bwMode="auto">
          <a:xfrm>
            <a:off x="990600" y="1828800"/>
            <a:ext cx="7239000" cy="1554163"/>
          </a:xfrm>
          <a:prstGeom prst="rect">
            <a:avLst/>
          </a:prstGeom>
          <a:noFill/>
          <a:ln w="9525">
            <a:noFill/>
            <a:miter lim="800000"/>
            <a:headEnd/>
            <a:tailEnd/>
          </a:ln>
        </p:spPr>
        <p:txBody>
          <a:bodyPr>
            <a:spAutoFit/>
          </a:bodyPr>
          <a:lstStyle/>
          <a:p>
            <a:pPr>
              <a:spcBef>
                <a:spcPct val="50000"/>
              </a:spcBef>
            </a:pPr>
            <a:r>
              <a:rPr lang="en-US" sz="3200">
                <a:latin typeface="Arial" charset="0"/>
              </a:rPr>
              <a:t>Examine the subject-rich portions of the item being cataloged to identify key words and concepts:</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7" name="Rectangle 2"/>
          <p:cNvSpPr>
            <a:spLocks noGrp="1" noChangeArrowheads="1"/>
          </p:cNvSpPr>
          <p:nvPr>
            <p:ph type="title"/>
          </p:nvPr>
        </p:nvSpPr>
        <p:spPr/>
        <p:txBody>
          <a:bodyPr/>
          <a:lstStyle/>
          <a:p>
            <a:pPr eaLnBrk="1" hangingPunct="1"/>
            <a:r>
              <a:rPr lang="en-US" smtClean="0">
                <a:latin typeface="Arial" charset="0"/>
              </a:rPr>
              <a:t>Headings, Inverted (cont.)</a:t>
            </a:r>
          </a:p>
        </p:txBody>
      </p:sp>
      <p:sp>
        <p:nvSpPr>
          <p:cNvPr id="198658" name="Rectangle 3"/>
          <p:cNvSpPr>
            <a:spLocks noGrp="1" noChangeArrowheads="1"/>
          </p:cNvSpPr>
          <p:nvPr>
            <p:ph type="body" idx="1"/>
          </p:nvPr>
        </p:nvSpPr>
        <p:spPr>
          <a:xfrm>
            <a:off x="685800" y="1981200"/>
            <a:ext cx="8077200" cy="4114800"/>
          </a:xfrm>
        </p:spPr>
        <p:txBody>
          <a:bodyPr/>
          <a:lstStyle/>
          <a:p>
            <a:pPr eaLnBrk="1" hangingPunct="1"/>
            <a:r>
              <a:rPr lang="en-US" sz="2800" smtClean="0">
                <a:latin typeface="Arial" charset="0"/>
              </a:rPr>
              <a:t>Some music headings</a:t>
            </a:r>
          </a:p>
          <a:p>
            <a:pPr eaLnBrk="1" hangingPunct="1">
              <a:buFont typeface="Wingdings" pitchFamily="2" charset="2"/>
              <a:buNone/>
            </a:pPr>
            <a:r>
              <a:rPr lang="en-US" sz="2800" smtClean="0">
                <a:latin typeface="Arial" charset="0"/>
              </a:rPr>
              <a:t>		</a:t>
            </a:r>
            <a:r>
              <a:rPr lang="en-US" sz="2800" b="1" smtClean="0">
                <a:latin typeface="Arial" charset="0"/>
              </a:rPr>
              <a:t>Choruses, Sacred</a:t>
            </a:r>
          </a:p>
          <a:p>
            <a:pPr eaLnBrk="1" hangingPunct="1"/>
            <a:r>
              <a:rPr lang="en-US" sz="2800" smtClean="0">
                <a:latin typeface="Arial" charset="0"/>
              </a:rPr>
              <a:t>Battles</a:t>
            </a:r>
          </a:p>
          <a:p>
            <a:pPr eaLnBrk="1" hangingPunct="1">
              <a:buFont typeface="Wingdings" pitchFamily="2" charset="2"/>
              <a:buNone/>
            </a:pPr>
            <a:r>
              <a:rPr lang="en-US" sz="2800" b="1" smtClean="0">
                <a:latin typeface="Arial" charset="0"/>
              </a:rPr>
              <a:t>		Trebbia River, Battle of, Italy, 1799</a:t>
            </a:r>
          </a:p>
          <a:p>
            <a:pPr eaLnBrk="1" hangingPunct="1">
              <a:buFont typeface="Wingdings" pitchFamily="2" charset="2"/>
              <a:buNone/>
            </a:pPr>
            <a:r>
              <a:rPr lang="en-US" sz="2800" smtClean="0">
                <a:latin typeface="Arial" charset="0"/>
              </a:rPr>
              <a:t>		</a:t>
            </a:r>
            <a:r>
              <a:rPr lang="en-US" sz="2800" b="1" smtClean="0">
                <a:latin typeface="Arial" charset="0"/>
              </a:rPr>
              <a:t>Gettysburg, Battle of, Gettysburg, Pa., 	1863</a:t>
            </a:r>
          </a:p>
          <a:p>
            <a:pPr eaLnBrk="1" hangingPunct="1"/>
            <a:r>
              <a:rPr lang="en-US" sz="2800" smtClean="0">
                <a:latin typeface="Arial" charset="0"/>
              </a:rPr>
              <a:t>Some geographic headings</a:t>
            </a:r>
          </a:p>
          <a:p>
            <a:pPr eaLnBrk="1" hangingPunct="1">
              <a:buFont typeface="Wingdings" pitchFamily="2" charset="2"/>
              <a:buNone/>
            </a:pPr>
            <a:r>
              <a:rPr lang="en-US" sz="2800" smtClean="0">
                <a:latin typeface="Arial" charset="0"/>
              </a:rPr>
              <a:t>		</a:t>
            </a:r>
            <a:r>
              <a:rPr lang="en-US" sz="2800" b="1" smtClean="0">
                <a:latin typeface="Arial" charset="0"/>
              </a:rPr>
              <a:t>Mexico, Gulf of</a:t>
            </a:r>
          </a:p>
        </p:txBody>
      </p:sp>
      <p:sp>
        <p:nvSpPr>
          <p:cNvPr id="19865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26</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5" name="Rectangle 2"/>
          <p:cNvSpPr>
            <a:spLocks noGrp="1" noChangeArrowheads="1"/>
          </p:cNvSpPr>
          <p:nvPr>
            <p:ph type="title"/>
          </p:nvPr>
        </p:nvSpPr>
        <p:spPr/>
        <p:txBody>
          <a:bodyPr/>
          <a:lstStyle/>
          <a:p>
            <a:pPr eaLnBrk="1" hangingPunct="1"/>
            <a:r>
              <a:rPr lang="en-US" smtClean="0">
                <a:latin typeface="Arial" charset="0"/>
              </a:rPr>
              <a:t>Headings, Inverted (cont.)</a:t>
            </a:r>
          </a:p>
        </p:txBody>
      </p:sp>
      <p:sp>
        <p:nvSpPr>
          <p:cNvPr id="200706" name="Rectangle 3"/>
          <p:cNvSpPr>
            <a:spLocks noGrp="1" noChangeArrowheads="1"/>
          </p:cNvSpPr>
          <p:nvPr>
            <p:ph type="body" idx="1"/>
          </p:nvPr>
        </p:nvSpPr>
        <p:spPr/>
        <p:txBody>
          <a:bodyPr/>
          <a:lstStyle/>
          <a:p>
            <a:pPr eaLnBrk="1" hangingPunct="1"/>
            <a:r>
              <a:rPr lang="en-US" smtClean="0">
                <a:latin typeface="Arial" charset="0"/>
              </a:rPr>
              <a:t>Fictitious and legendary characters</a:t>
            </a:r>
          </a:p>
          <a:p>
            <a:pPr eaLnBrk="1" hangingPunct="1">
              <a:buFont typeface="Wingdings" pitchFamily="2" charset="2"/>
              <a:buNone/>
            </a:pPr>
            <a:r>
              <a:rPr lang="en-US" smtClean="0">
                <a:latin typeface="Arial" charset="0"/>
              </a:rPr>
              <a:t>		</a:t>
            </a:r>
            <a:r>
              <a:rPr lang="en-US" sz="2800" b="1" smtClean="0">
                <a:latin typeface="Arial" charset="0"/>
              </a:rPr>
              <a:t>Bond, James (Fictitious character)</a:t>
            </a:r>
          </a:p>
          <a:p>
            <a:pPr eaLnBrk="1" hangingPunct="1">
              <a:buFont typeface="Wingdings" pitchFamily="2" charset="2"/>
              <a:buNone/>
            </a:pPr>
            <a:r>
              <a:rPr lang="en-US" sz="2800" b="1" smtClean="0">
                <a:latin typeface="Arial" charset="0"/>
              </a:rPr>
              <a:t>		Bunyan, Paul (Legendary character)</a:t>
            </a:r>
          </a:p>
          <a:p>
            <a:pPr eaLnBrk="1" hangingPunct="1"/>
            <a:r>
              <a:rPr lang="en-US" smtClean="0">
                <a:latin typeface="Arial" charset="0"/>
              </a:rPr>
              <a:t>Royal houses</a:t>
            </a:r>
          </a:p>
          <a:p>
            <a:pPr eaLnBrk="1" hangingPunct="1">
              <a:buFont typeface="Wingdings" pitchFamily="2" charset="2"/>
              <a:buNone/>
            </a:pPr>
            <a:r>
              <a:rPr lang="en-US" smtClean="0">
                <a:latin typeface="Arial" charset="0"/>
              </a:rPr>
              <a:t>		</a:t>
            </a:r>
            <a:r>
              <a:rPr lang="en-US" sz="2800" b="1" smtClean="0">
                <a:latin typeface="Arial" charset="0"/>
              </a:rPr>
              <a:t>Habsburg, House of</a:t>
            </a:r>
          </a:p>
          <a:p>
            <a:pPr eaLnBrk="1" hangingPunct="1">
              <a:buFont typeface="Wingdings" pitchFamily="2" charset="2"/>
              <a:buNone/>
            </a:pPr>
            <a:r>
              <a:rPr lang="en-US" sz="2800" b="1" smtClean="0">
                <a:latin typeface="Arial" charset="0"/>
              </a:rPr>
              <a:t>		Windsor, House of</a:t>
            </a:r>
          </a:p>
        </p:txBody>
      </p:sp>
      <p:sp>
        <p:nvSpPr>
          <p:cNvPr id="20070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27</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3" name="Rectangle 2"/>
          <p:cNvSpPr>
            <a:spLocks noGrp="1" noChangeArrowheads="1"/>
          </p:cNvSpPr>
          <p:nvPr>
            <p:ph type="title"/>
          </p:nvPr>
        </p:nvSpPr>
        <p:spPr/>
        <p:txBody>
          <a:bodyPr/>
          <a:lstStyle/>
          <a:p>
            <a:pPr eaLnBrk="1" hangingPunct="1"/>
            <a:r>
              <a:rPr lang="en-US" smtClean="0">
                <a:latin typeface="Arial" charset="0"/>
              </a:rPr>
              <a:t>Qualification of headings</a:t>
            </a:r>
          </a:p>
        </p:txBody>
      </p:sp>
      <p:sp>
        <p:nvSpPr>
          <p:cNvPr id="202754" name="Rectangle 3"/>
          <p:cNvSpPr>
            <a:spLocks noGrp="1" noChangeArrowheads="1"/>
          </p:cNvSpPr>
          <p:nvPr>
            <p:ph type="body" idx="1"/>
          </p:nvPr>
        </p:nvSpPr>
        <p:spPr/>
        <p:txBody>
          <a:bodyPr/>
          <a:lstStyle/>
          <a:p>
            <a:pPr eaLnBrk="1" hangingPunct="1"/>
            <a:r>
              <a:rPr lang="en-US" sz="2800" smtClean="0">
                <a:latin typeface="Arial" charset="0"/>
              </a:rPr>
              <a:t>Parenthetical: discipline or topic</a:t>
            </a:r>
          </a:p>
          <a:p>
            <a:pPr eaLnBrk="1" hangingPunct="1">
              <a:buFont typeface="Wingdings" pitchFamily="2" charset="2"/>
              <a:buNone/>
            </a:pPr>
            <a:r>
              <a:rPr lang="en-US" sz="2800" smtClean="0">
                <a:latin typeface="Arial" charset="0"/>
              </a:rPr>
              <a:t>		</a:t>
            </a:r>
            <a:r>
              <a:rPr lang="en-US" sz="2800" b="1" smtClean="0">
                <a:latin typeface="Arial" charset="0"/>
              </a:rPr>
              <a:t>Waste (Economics)</a:t>
            </a:r>
          </a:p>
          <a:p>
            <a:pPr eaLnBrk="1" hangingPunct="1"/>
            <a:r>
              <a:rPr lang="en-US" sz="2800" smtClean="0">
                <a:latin typeface="Arial" charset="0"/>
              </a:rPr>
              <a:t>Parenthetical: category of object</a:t>
            </a:r>
          </a:p>
          <a:p>
            <a:pPr eaLnBrk="1" hangingPunct="1">
              <a:buFont typeface="Wingdings" pitchFamily="2" charset="2"/>
              <a:buNone/>
            </a:pPr>
            <a:r>
              <a:rPr lang="en-US" sz="2800" smtClean="0">
                <a:latin typeface="Arial" charset="0"/>
              </a:rPr>
              <a:t>		</a:t>
            </a:r>
            <a:r>
              <a:rPr lang="en-US" sz="2800" b="1" smtClean="0">
                <a:latin typeface="Arial" charset="0"/>
              </a:rPr>
              <a:t>Plates (Engineering)</a:t>
            </a:r>
          </a:p>
          <a:p>
            <a:pPr eaLnBrk="1" hangingPunct="1">
              <a:buFont typeface="Wingdings" pitchFamily="2" charset="2"/>
              <a:buNone/>
            </a:pPr>
            <a:r>
              <a:rPr lang="en-US" sz="2800" b="1" smtClean="0">
                <a:latin typeface="Arial" charset="0"/>
              </a:rPr>
              <a:t>		Plates (Tableware)</a:t>
            </a:r>
          </a:p>
          <a:p>
            <a:pPr eaLnBrk="1" hangingPunct="1"/>
            <a:r>
              <a:rPr lang="en-US" sz="2800" smtClean="0">
                <a:latin typeface="Arial" charset="0"/>
              </a:rPr>
              <a:t>Adjectival:</a:t>
            </a:r>
          </a:p>
          <a:p>
            <a:pPr eaLnBrk="1" hangingPunct="1">
              <a:buFont typeface="Wingdings" pitchFamily="2" charset="2"/>
              <a:buNone/>
            </a:pPr>
            <a:r>
              <a:rPr lang="en-US" sz="2800" b="1" smtClean="0">
                <a:latin typeface="Arial" charset="0"/>
              </a:rPr>
              <a:t>		Chemical bonds</a:t>
            </a:r>
          </a:p>
          <a:p>
            <a:pPr eaLnBrk="1" hangingPunct="1">
              <a:buFont typeface="Wingdings" pitchFamily="2" charset="2"/>
              <a:buNone/>
            </a:pPr>
            <a:r>
              <a:rPr lang="en-US" sz="2800" b="1" smtClean="0">
                <a:latin typeface="Arial" charset="0"/>
              </a:rPr>
              <a:t>		Nuclear fission</a:t>
            </a:r>
          </a:p>
        </p:txBody>
      </p:sp>
      <p:sp>
        <p:nvSpPr>
          <p:cNvPr id="20275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28</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1" name="Rectangle 2"/>
          <p:cNvSpPr>
            <a:spLocks noGrp="1" noChangeArrowheads="1"/>
          </p:cNvSpPr>
          <p:nvPr>
            <p:ph type="title"/>
          </p:nvPr>
        </p:nvSpPr>
        <p:spPr/>
        <p:txBody>
          <a:bodyPr/>
          <a:lstStyle/>
          <a:p>
            <a:pPr eaLnBrk="1" hangingPunct="1"/>
            <a:r>
              <a:rPr lang="en-US" smtClean="0">
                <a:latin typeface="Arial" charset="0"/>
              </a:rPr>
              <a:t>Subdivisions in LCSH</a:t>
            </a:r>
          </a:p>
        </p:txBody>
      </p:sp>
      <p:sp>
        <p:nvSpPr>
          <p:cNvPr id="204802" name="Rectangle 3"/>
          <p:cNvSpPr>
            <a:spLocks noGrp="1" noChangeArrowheads="1"/>
          </p:cNvSpPr>
          <p:nvPr>
            <p:ph type="body" idx="1"/>
          </p:nvPr>
        </p:nvSpPr>
        <p:spPr/>
        <p:txBody>
          <a:bodyPr/>
          <a:lstStyle/>
          <a:p>
            <a:pPr eaLnBrk="1" hangingPunct="1">
              <a:lnSpc>
                <a:spcPct val="90000"/>
              </a:lnSpc>
            </a:pPr>
            <a:r>
              <a:rPr lang="en-US" smtClean="0">
                <a:latin typeface="Arial" charset="0"/>
              </a:rPr>
              <a:t>Narrow the scope of a heading</a:t>
            </a:r>
          </a:p>
          <a:p>
            <a:pPr eaLnBrk="1" hangingPunct="1">
              <a:lnSpc>
                <a:spcPct val="90000"/>
              </a:lnSpc>
            </a:pPr>
            <a:r>
              <a:rPr lang="en-US" smtClean="0">
                <a:latin typeface="Arial" charset="0"/>
              </a:rPr>
              <a:t>Bring out specific aspects of a subject</a:t>
            </a:r>
          </a:p>
          <a:p>
            <a:pPr eaLnBrk="1" hangingPunct="1">
              <a:lnSpc>
                <a:spcPct val="90000"/>
              </a:lnSpc>
            </a:pPr>
            <a:r>
              <a:rPr lang="en-US" smtClean="0">
                <a:latin typeface="Arial" charset="0"/>
              </a:rPr>
              <a:t>Example: a work discussing pre-colonial Brazil needs more than just the subject heading </a:t>
            </a:r>
            <a:r>
              <a:rPr lang="en-US" b="1" smtClean="0">
                <a:latin typeface="Arial" charset="0"/>
              </a:rPr>
              <a:t>Brazil</a:t>
            </a:r>
          </a:p>
          <a:p>
            <a:pPr lvl="1" eaLnBrk="1" hangingPunct="1">
              <a:lnSpc>
                <a:spcPct val="90000"/>
              </a:lnSpc>
              <a:buFont typeface="Wingdings" pitchFamily="2" charset="2"/>
              <a:buNone/>
            </a:pPr>
            <a:r>
              <a:rPr lang="en-US" smtClean="0">
                <a:latin typeface="Arial" charset="0"/>
              </a:rPr>
              <a:t>	</a:t>
            </a:r>
            <a:r>
              <a:rPr lang="en-US" b="1" smtClean="0">
                <a:latin typeface="Arial" charset="0"/>
              </a:rPr>
              <a:t>Brazil—History—To 1822</a:t>
            </a:r>
            <a:r>
              <a:rPr lang="en-US" smtClean="0">
                <a:latin typeface="Arial" charset="0"/>
              </a:rPr>
              <a:t> </a:t>
            </a:r>
          </a:p>
          <a:p>
            <a:pPr eaLnBrk="1" hangingPunct="1">
              <a:lnSpc>
                <a:spcPct val="90000"/>
              </a:lnSpc>
            </a:pPr>
            <a:r>
              <a:rPr lang="en-US" smtClean="0">
                <a:latin typeface="Arial" charset="0"/>
              </a:rPr>
              <a:t>Subdivisions may themselves be subdivided</a:t>
            </a:r>
          </a:p>
        </p:txBody>
      </p:sp>
      <p:sp>
        <p:nvSpPr>
          <p:cNvPr id="20480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29</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49" name="Rectangle 2"/>
          <p:cNvSpPr>
            <a:spLocks noGrp="1" noChangeArrowheads="1"/>
          </p:cNvSpPr>
          <p:nvPr>
            <p:ph type="title"/>
          </p:nvPr>
        </p:nvSpPr>
        <p:spPr/>
        <p:txBody>
          <a:bodyPr/>
          <a:lstStyle/>
          <a:p>
            <a:pPr eaLnBrk="1" hangingPunct="1"/>
            <a:r>
              <a:rPr lang="en-US" smtClean="0">
                <a:latin typeface="Arial" charset="0"/>
              </a:rPr>
              <a:t>Topical subdivisions</a:t>
            </a:r>
          </a:p>
        </p:txBody>
      </p:sp>
      <p:sp>
        <p:nvSpPr>
          <p:cNvPr id="206850" name="Rectangle 3"/>
          <p:cNvSpPr>
            <a:spLocks noGrp="1" noChangeArrowheads="1"/>
          </p:cNvSpPr>
          <p:nvPr>
            <p:ph type="body" idx="1"/>
          </p:nvPr>
        </p:nvSpPr>
        <p:spPr>
          <a:xfrm>
            <a:off x="685800" y="1371600"/>
            <a:ext cx="8229600" cy="5257800"/>
          </a:xfrm>
        </p:spPr>
        <p:txBody>
          <a:bodyPr>
            <a:normAutofit/>
          </a:bodyPr>
          <a:lstStyle/>
          <a:p>
            <a:pPr eaLnBrk="1" hangingPunct="1"/>
            <a:r>
              <a:rPr lang="en-US" sz="2800" dirty="0" smtClean="0">
                <a:latin typeface="Arial" charset="0"/>
              </a:rPr>
              <a:t>Limit the concept of a heading to a specific subtopic</a:t>
            </a:r>
          </a:p>
          <a:p>
            <a:pPr eaLnBrk="1" hangingPunct="1"/>
            <a:r>
              <a:rPr lang="en-US" sz="2800" dirty="0" smtClean="0">
                <a:latin typeface="Arial" charset="0"/>
              </a:rPr>
              <a:t>Many represent actions, attributes or aspects</a:t>
            </a:r>
          </a:p>
          <a:p>
            <a:pPr eaLnBrk="1" hangingPunct="1"/>
            <a:r>
              <a:rPr lang="en-US" sz="2800" dirty="0" smtClean="0">
                <a:latin typeface="Arial" charset="0"/>
              </a:rPr>
              <a:t>May be specific to a single concept</a:t>
            </a:r>
          </a:p>
          <a:p>
            <a:pPr lvl="1" eaLnBrk="1" hangingPunct="1">
              <a:buFont typeface="Wingdings" pitchFamily="2" charset="2"/>
              <a:buNone/>
            </a:pPr>
            <a:r>
              <a:rPr lang="en-US" dirty="0" smtClean="0">
                <a:latin typeface="Arial" charset="0"/>
              </a:rPr>
              <a:t>	</a:t>
            </a:r>
            <a:r>
              <a:rPr lang="en-US" b="1" dirty="0" smtClean="0">
                <a:latin typeface="Arial" charset="0"/>
              </a:rPr>
              <a:t>Helicopters—Flight testing</a:t>
            </a:r>
          </a:p>
          <a:p>
            <a:pPr lvl="1" eaLnBrk="1" hangingPunct="1">
              <a:buFont typeface="Wingdings" pitchFamily="2" charset="2"/>
              <a:buNone/>
            </a:pPr>
            <a:r>
              <a:rPr lang="en-US" b="1" dirty="0" smtClean="0">
                <a:latin typeface="Arial" charset="0"/>
              </a:rPr>
              <a:t>	Presley, Elvis, 1935-1977—Sightings</a:t>
            </a:r>
          </a:p>
          <a:p>
            <a:pPr eaLnBrk="1" hangingPunct="1"/>
            <a:r>
              <a:rPr lang="en-US" sz="2800" dirty="0" smtClean="0">
                <a:latin typeface="Arial" charset="0"/>
              </a:rPr>
              <a:t>OR applicable to numerous headings</a:t>
            </a:r>
          </a:p>
          <a:p>
            <a:pPr lvl="1" eaLnBrk="1" hangingPunct="1">
              <a:buFont typeface="Wingdings" pitchFamily="2" charset="2"/>
              <a:buNone/>
            </a:pPr>
            <a:r>
              <a:rPr lang="en-US" dirty="0" smtClean="0">
                <a:latin typeface="Arial" charset="0"/>
              </a:rPr>
              <a:t>	 </a:t>
            </a:r>
            <a:r>
              <a:rPr lang="en-US" b="1" dirty="0" smtClean="0">
                <a:latin typeface="Arial" charset="0"/>
              </a:rPr>
              <a:t>—Psychological aspects </a:t>
            </a:r>
          </a:p>
          <a:p>
            <a:pPr lvl="1" eaLnBrk="1" hangingPunct="1">
              <a:buFont typeface="Wingdings" pitchFamily="2" charset="2"/>
              <a:buNone/>
            </a:pPr>
            <a:r>
              <a:rPr lang="en-US" b="1" dirty="0" smtClean="0">
                <a:latin typeface="Arial" charset="0"/>
              </a:rPr>
              <a:t>	 —Statistical methods</a:t>
            </a:r>
          </a:p>
        </p:txBody>
      </p:sp>
      <p:sp>
        <p:nvSpPr>
          <p:cNvPr id="206851"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30</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7" name="Rectangle 2"/>
          <p:cNvSpPr>
            <a:spLocks noGrp="1" noChangeArrowheads="1"/>
          </p:cNvSpPr>
          <p:nvPr>
            <p:ph type="title"/>
          </p:nvPr>
        </p:nvSpPr>
        <p:spPr/>
        <p:txBody>
          <a:bodyPr/>
          <a:lstStyle/>
          <a:p>
            <a:pPr eaLnBrk="1" hangingPunct="1"/>
            <a:r>
              <a:rPr lang="en-US" smtClean="0">
                <a:latin typeface="Arial" charset="0"/>
              </a:rPr>
              <a:t>Topical subdivisions (cont.)</a:t>
            </a:r>
          </a:p>
        </p:txBody>
      </p:sp>
      <p:sp>
        <p:nvSpPr>
          <p:cNvPr id="208898" name="Rectangle 3"/>
          <p:cNvSpPr>
            <a:spLocks noGrp="1" noChangeArrowheads="1"/>
          </p:cNvSpPr>
          <p:nvPr>
            <p:ph type="body" idx="1"/>
          </p:nvPr>
        </p:nvSpPr>
        <p:spPr/>
        <p:txBody>
          <a:bodyPr/>
          <a:lstStyle/>
          <a:p>
            <a:pPr eaLnBrk="1" hangingPunct="1">
              <a:lnSpc>
                <a:spcPct val="90000"/>
              </a:lnSpc>
            </a:pPr>
            <a:r>
              <a:rPr lang="en-US" sz="2800" smtClean="0">
                <a:latin typeface="Arial" charset="0"/>
              </a:rPr>
              <a:t>Sometimes used to bring out parts of the whole</a:t>
            </a:r>
          </a:p>
          <a:p>
            <a:pPr lvl="1" eaLnBrk="1" hangingPunct="1">
              <a:lnSpc>
                <a:spcPct val="90000"/>
              </a:lnSpc>
              <a:buFont typeface="Wingdings" pitchFamily="2" charset="2"/>
              <a:buNone/>
            </a:pPr>
            <a:r>
              <a:rPr lang="en-US" sz="2400" smtClean="0">
                <a:latin typeface="Arial" charset="0"/>
              </a:rPr>
              <a:t>	</a:t>
            </a:r>
            <a:r>
              <a:rPr lang="en-US" sz="2400" b="1" smtClean="0">
                <a:latin typeface="Arial" charset="0"/>
              </a:rPr>
              <a:t>Eye—Muscles</a:t>
            </a:r>
          </a:p>
          <a:p>
            <a:pPr lvl="1" eaLnBrk="1" hangingPunct="1">
              <a:lnSpc>
                <a:spcPct val="90000"/>
              </a:lnSpc>
              <a:buFont typeface="Wingdings" pitchFamily="2" charset="2"/>
              <a:buNone/>
            </a:pPr>
            <a:r>
              <a:rPr lang="en-US" sz="2400" smtClean="0">
                <a:latin typeface="Arial" charset="0"/>
              </a:rPr>
              <a:t>	</a:t>
            </a:r>
            <a:r>
              <a:rPr lang="en-US" sz="2400" b="1" smtClean="0">
                <a:latin typeface="Arial" charset="0"/>
              </a:rPr>
              <a:t>Sports cars—Axles</a:t>
            </a:r>
          </a:p>
          <a:p>
            <a:pPr eaLnBrk="1" hangingPunct="1">
              <a:lnSpc>
                <a:spcPct val="90000"/>
              </a:lnSpc>
            </a:pPr>
            <a:r>
              <a:rPr lang="en-US" sz="2800" smtClean="0">
                <a:latin typeface="Arial" charset="0"/>
              </a:rPr>
              <a:t>More than one topical subdivision may be used to refine the concept</a:t>
            </a:r>
          </a:p>
          <a:p>
            <a:pPr lvl="1" eaLnBrk="1" hangingPunct="1">
              <a:lnSpc>
                <a:spcPct val="90000"/>
              </a:lnSpc>
              <a:buFont typeface="Wingdings" pitchFamily="2" charset="2"/>
              <a:buNone/>
            </a:pPr>
            <a:r>
              <a:rPr lang="en-US" sz="2400" smtClean="0">
                <a:latin typeface="Arial" charset="0"/>
              </a:rPr>
              <a:t>	</a:t>
            </a:r>
            <a:r>
              <a:rPr lang="en-US" sz="2400" b="1" smtClean="0">
                <a:latin typeface="Arial" charset="0"/>
              </a:rPr>
              <a:t>Fruit—Postharvest losses</a:t>
            </a:r>
          </a:p>
          <a:p>
            <a:pPr lvl="1" eaLnBrk="1" hangingPunct="1">
              <a:lnSpc>
                <a:spcPct val="90000"/>
              </a:lnSpc>
              <a:buFont typeface="Wingdings" pitchFamily="2" charset="2"/>
              <a:buNone/>
            </a:pPr>
            <a:r>
              <a:rPr lang="en-US" sz="2400" smtClean="0">
                <a:latin typeface="Arial" charset="0"/>
              </a:rPr>
              <a:t>	</a:t>
            </a:r>
            <a:r>
              <a:rPr lang="en-US" sz="2400" b="1" smtClean="0">
                <a:latin typeface="Arial" charset="0"/>
              </a:rPr>
              <a:t>Fruit—Postharvest losses—Prevention</a:t>
            </a:r>
          </a:p>
          <a:p>
            <a:pPr eaLnBrk="1" hangingPunct="1">
              <a:lnSpc>
                <a:spcPct val="90000"/>
              </a:lnSpc>
            </a:pPr>
            <a:r>
              <a:rPr lang="en-US" sz="2800" smtClean="0">
                <a:latin typeface="Arial" charset="0"/>
              </a:rPr>
              <a:t>Topical subdivisions are coded $x</a:t>
            </a:r>
          </a:p>
        </p:txBody>
      </p:sp>
      <p:sp>
        <p:nvSpPr>
          <p:cNvPr id="20889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31</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5" name="Rectangle 2"/>
          <p:cNvSpPr>
            <a:spLocks noGrp="1" noChangeArrowheads="1"/>
          </p:cNvSpPr>
          <p:nvPr>
            <p:ph type="title"/>
          </p:nvPr>
        </p:nvSpPr>
        <p:spPr/>
        <p:txBody>
          <a:bodyPr/>
          <a:lstStyle/>
          <a:p>
            <a:pPr eaLnBrk="1" hangingPunct="1"/>
            <a:r>
              <a:rPr lang="en-US" smtClean="0">
                <a:latin typeface="Arial" charset="0"/>
              </a:rPr>
              <a:t>Geographic subdivisions</a:t>
            </a:r>
          </a:p>
        </p:txBody>
      </p:sp>
      <p:sp>
        <p:nvSpPr>
          <p:cNvPr id="210946" name="Rectangle 3"/>
          <p:cNvSpPr>
            <a:spLocks noGrp="1" noChangeArrowheads="1"/>
          </p:cNvSpPr>
          <p:nvPr>
            <p:ph type="body" idx="1"/>
          </p:nvPr>
        </p:nvSpPr>
        <p:spPr>
          <a:xfrm>
            <a:off x="685800" y="1981200"/>
            <a:ext cx="8229600" cy="4343400"/>
          </a:xfrm>
        </p:spPr>
        <p:txBody>
          <a:bodyPr/>
          <a:lstStyle/>
          <a:p>
            <a:pPr eaLnBrk="1" hangingPunct="1">
              <a:lnSpc>
                <a:spcPct val="90000"/>
              </a:lnSpc>
            </a:pPr>
            <a:r>
              <a:rPr lang="en-US" smtClean="0">
                <a:latin typeface="Arial" charset="0"/>
              </a:rPr>
              <a:t>If a work discusses a topic in regard to a specific location, geographic subdivisions may be used to group together common coverage</a:t>
            </a:r>
          </a:p>
          <a:p>
            <a:pPr lvl="1" eaLnBrk="1" hangingPunct="1">
              <a:lnSpc>
                <a:spcPct val="90000"/>
              </a:lnSpc>
              <a:buFont typeface="Wingdings" pitchFamily="2" charset="2"/>
              <a:buNone/>
            </a:pPr>
            <a:r>
              <a:rPr lang="en-US" smtClean="0">
                <a:latin typeface="Arial" charset="0"/>
              </a:rPr>
              <a:t>	</a:t>
            </a:r>
            <a:r>
              <a:rPr lang="en-US" b="1" smtClean="0">
                <a:latin typeface="Arial" charset="0"/>
              </a:rPr>
              <a:t>Remainders (Bookselling)—Illinois—Chicago</a:t>
            </a:r>
          </a:p>
          <a:p>
            <a:pPr eaLnBrk="1" hangingPunct="1">
              <a:lnSpc>
                <a:spcPct val="90000"/>
              </a:lnSpc>
            </a:pPr>
            <a:r>
              <a:rPr lang="en-US" smtClean="0">
                <a:latin typeface="Arial" charset="0"/>
              </a:rPr>
              <a:t>Not all headings may be subdivided geographically</a:t>
            </a:r>
          </a:p>
          <a:p>
            <a:pPr eaLnBrk="1" hangingPunct="1">
              <a:lnSpc>
                <a:spcPct val="90000"/>
              </a:lnSpc>
            </a:pPr>
            <a:r>
              <a:rPr lang="en-US" smtClean="0">
                <a:latin typeface="Arial" charset="0"/>
              </a:rPr>
              <a:t>Geographic subdivisions are coded $z</a:t>
            </a:r>
          </a:p>
        </p:txBody>
      </p:sp>
      <p:sp>
        <p:nvSpPr>
          <p:cNvPr id="21094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32</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3" name="Rectangle 2"/>
          <p:cNvSpPr>
            <a:spLocks noGrp="1" noChangeArrowheads="1"/>
          </p:cNvSpPr>
          <p:nvPr>
            <p:ph type="title"/>
          </p:nvPr>
        </p:nvSpPr>
        <p:spPr/>
        <p:txBody>
          <a:bodyPr/>
          <a:lstStyle/>
          <a:p>
            <a:pPr eaLnBrk="1" hangingPunct="1"/>
            <a:r>
              <a:rPr lang="en-US" smtClean="0">
                <a:latin typeface="Arial" charset="0"/>
              </a:rPr>
              <a:t>Chronological subdivisions</a:t>
            </a:r>
          </a:p>
        </p:txBody>
      </p:sp>
      <p:sp>
        <p:nvSpPr>
          <p:cNvPr id="212994" name="Rectangle 3"/>
          <p:cNvSpPr>
            <a:spLocks noGrp="1" noChangeArrowheads="1"/>
          </p:cNvSpPr>
          <p:nvPr>
            <p:ph type="body" idx="1"/>
          </p:nvPr>
        </p:nvSpPr>
        <p:spPr/>
        <p:txBody>
          <a:bodyPr/>
          <a:lstStyle/>
          <a:p>
            <a:pPr eaLnBrk="1" hangingPunct="1">
              <a:lnSpc>
                <a:spcPct val="90000"/>
              </a:lnSpc>
            </a:pPr>
            <a:r>
              <a:rPr lang="en-US" sz="2800" smtClean="0">
                <a:latin typeface="Arial" charset="0"/>
              </a:rPr>
              <a:t>Indicate the time period covered in the work</a:t>
            </a:r>
          </a:p>
          <a:p>
            <a:pPr eaLnBrk="1" hangingPunct="1">
              <a:lnSpc>
                <a:spcPct val="90000"/>
              </a:lnSpc>
            </a:pPr>
            <a:r>
              <a:rPr lang="en-US" sz="2800" smtClean="0">
                <a:latin typeface="Arial" charset="0"/>
              </a:rPr>
              <a:t>Usually associated with historical treatment of a topic</a:t>
            </a:r>
          </a:p>
          <a:p>
            <a:pPr lvl="1" eaLnBrk="1" hangingPunct="1">
              <a:lnSpc>
                <a:spcPct val="90000"/>
              </a:lnSpc>
              <a:buFont typeface="Wingdings" pitchFamily="2" charset="2"/>
              <a:buNone/>
            </a:pPr>
            <a:r>
              <a:rPr lang="en-US" sz="2400" smtClean="0">
                <a:latin typeface="Arial" charset="0"/>
              </a:rPr>
              <a:t>	</a:t>
            </a:r>
            <a:r>
              <a:rPr lang="en-US" sz="2400" b="1" smtClean="0">
                <a:latin typeface="Arial" charset="0"/>
              </a:rPr>
              <a:t>Printing—History—19th century</a:t>
            </a:r>
          </a:p>
          <a:p>
            <a:pPr lvl="1" eaLnBrk="1" hangingPunct="1">
              <a:lnSpc>
                <a:spcPct val="90000"/>
              </a:lnSpc>
              <a:buFont typeface="Wingdings" pitchFamily="2" charset="2"/>
              <a:buNone/>
            </a:pPr>
            <a:r>
              <a:rPr lang="en-US" sz="2400" smtClean="0">
                <a:latin typeface="Arial" charset="0"/>
              </a:rPr>
              <a:t>	</a:t>
            </a:r>
            <a:r>
              <a:rPr lang="en-US" sz="2400" b="1" smtClean="0">
                <a:latin typeface="Arial" charset="0"/>
              </a:rPr>
              <a:t>Russia—Social conditions—1801-1917</a:t>
            </a:r>
          </a:p>
          <a:p>
            <a:pPr eaLnBrk="1" hangingPunct="1">
              <a:lnSpc>
                <a:spcPct val="90000"/>
              </a:lnSpc>
            </a:pPr>
            <a:r>
              <a:rPr lang="en-US" sz="2800" smtClean="0">
                <a:latin typeface="Arial" charset="0"/>
              </a:rPr>
              <a:t>Used with literary, music, and art headings</a:t>
            </a:r>
          </a:p>
          <a:p>
            <a:pPr lvl="1" eaLnBrk="1" hangingPunct="1">
              <a:lnSpc>
                <a:spcPct val="90000"/>
              </a:lnSpc>
              <a:buFont typeface="Wingdings" pitchFamily="2" charset="2"/>
              <a:buNone/>
            </a:pPr>
            <a:r>
              <a:rPr lang="en-US" sz="2400" b="1" smtClean="0">
                <a:latin typeface="Arial" charset="0"/>
              </a:rPr>
              <a:t>	German literature—18th century</a:t>
            </a:r>
          </a:p>
          <a:p>
            <a:pPr lvl="1" eaLnBrk="1" hangingPunct="1">
              <a:lnSpc>
                <a:spcPct val="90000"/>
              </a:lnSpc>
              <a:buFont typeface="Wingdings" pitchFamily="2" charset="2"/>
              <a:buNone/>
            </a:pPr>
            <a:r>
              <a:rPr lang="en-US" sz="2400" b="1" smtClean="0">
                <a:latin typeface="Arial" charset="0"/>
              </a:rPr>
              <a:t>	Sonatas (Piano)—20th century</a:t>
            </a:r>
          </a:p>
          <a:p>
            <a:pPr eaLnBrk="1" hangingPunct="1">
              <a:lnSpc>
                <a:spcPct val="90000"/>
              </a:lnSpc>
            </a:pPr>
            <a:r>
              <a:rPr lang="en-US" sz="2800" smtClean="0">
                <a:latin typeface="Arial" charset="0"/>
              </a:rPr>
              <a:t>Chronological subdivisions are coded $y</a:t>
            </a:r>
          </a:p>
        </p:txBody>
      </p:sp>
      <p:sp>
        <p:nvSpPr>
          <p:cNvPr id="21299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33</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1" name="Rectangle 2"/>
          <p:cNvSpPr>
            <a:spLocks noGrp="1" noChangeArrowheads="1"/>
          </p:cNvSpPr>
          <p:nvPr>
            <p:ph type="title"/>
          </p:nvPr>
        </p:nvSpPr>
        <p:spPr/>
        <p:txBody>
          <a:bodyPr/>
          <a:lstStyle/>
          <a:p>
            <a:pPr eaLnBrk="1" hangingPunct="1"/>
            <a:r>
              <a:rPr lang="en-US" smtClean="0">
                <a:latin typeface="Arial" charset="0"/>
              </a:rPr>
              <a:t>Form subdivisions</a:t>
            </a:r>
          </a:p>
        </p:txBody>
      </p:sp>
      <p:sp>
        <p:nvSpPr>
          <p:cNvPr id="215042" name="Rectangle 3"/>
          <p:cNvSpPr>
            <a:spLocks noGrp="1" noChangeArrowheads="1"/>
          </p:cNvSpPr>
          <p:nvPr>
            <p:ph type="body" idx="1"/>
          </p:nvPr>
        </p:nvSpPr>
        <p:spPr/>
        <p:txBody>
          <a:bodyPr/>
          <a:lstStyle/>
          <a:p>
            <a:pPr eaLnBrk="1" hangingPunct="1">
              <a:lnSpc>
                <a:spcPct val="90000"/>
              </a:lnSpc>
            </a:pPr>
            <a:r>
              <a:rPr lang="en-US" sz="2800" smtClean="0">
                <a:latin typeface="Arial" charset="0"/>
              </a:rPr>
              <a:t>Indicate what an item is rather than what it is about</a:t>
            </a:r>
          </a:p>
          <a:p>
            <a:pPr eaLnBrk="1" hangingPunct="1">
              <a:lnSpc>
                <a:spcPct val="90000"/>
              </a:lnSpc>
            </a:pPr>
            <a:r>
              <a:rPr lang="en-US" sz="2800" smtClean="0">
                <a:latin typeface="Arial" charset="0"/>
              </a:rPr>
              <a:t>The most common form subdivisions may be used under all types of main headings and subdivisions</a:t>
            </a:r>
          </a:p>
          <a:p>
            <a:pPr lvl="1" eaLnBrk="1" hangingPunct="1">
              <a:lnSpc>
                <a:spcPct val="90000"/>
              </a:lnSpc>
              <a:buFont typeface="Wingdings" pitchFamily="2" charset="2"/>
              <a:buNone/>
            </a:pPr>
            <a:r>
              <a:rPr lang="en-US" sz="2400" smtClean="0">
                <a:latin typeface="Arial" charset="0"/>
              </a:rPr>
              <a:t>	—</a:t>
            </a:r>
            <a:r>
              <a:rPr lang="en-US" sz="2400" b="1" smtClean="0">
                <a:latin typeface="Arial" charset="0"/>
              </a:rPr>
              <a:t>Periodicals</a:t>
            </a:r>
          </a:p>
          <a:p>
            <a:pPr lvl="1" eaLnBrk="1" hangingPunct="1">
              <a:lnSpc>
                <a:spcPct val="90000"/>
              </a:lnSpc>
              <a:buFont typeface="Wingdings" pitchFamily="2" charset="2"/>
              <a:buNone/>
            </a:pPr>
            <a:r>
              <a:rPr lang="en-US" sz="2400" smtClean="0">
                <a:latin typeface="Arial" charset="0"/>
              </a:rPr>
              <a:t>	—</a:t>
            </a:r>
            <a:r>
              <a:rPr lang="en-US" sz="2400" b="1" smtClean="0">
                <a:latin typeface="Arial" charset="0"/>
              </a:rPr>
              <a:t>Bibliography</a:t>
            </a:r>
          </a:p>
          <a:p>
            <a:pPr eaLnBrk="1" hangingPunct="1">
              <a:lnSpc>
                <a:spcPct val="90000"/>
              </a:lnSpc>
            </a:pPr>
            <a:r>
              <a:rPr lang="en-US" sz="2800" smtClean="0">
                <a:latin typeface="Arial" charset="0"/>
              </a:rPr>
              <a:t>Form subdivisions are coded $v and are generally the last subdivision in a heading</a:t>
            </a:r>
          </a:p>
        </p:txBody>
      </p:sp>
      <p:sp>
        <p:nvSpPr>
          <p:cNvPr id="21504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34</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89" name="Rectangle 2"/>
          <p:cNvSpPr>
            <a:spLocks noGrp="1" noChangeArrowheads="1"/>
          </p:cNvSpPr>
          <p:nvPr>
            <p:ph type="title"/>
          </p:nvPr>
        </p:nvSpPr>
        <p:spPr/>
        <p:txBody>
          <a:bodyPr/>
          <a:lstStyle/>
          <a:p>
            <a:pPr eaLnBrk="1" hangingPunct="1"/>
            <a:r>
              <a:rPr lang="en-US" smtClean="0">
                <a:latin typeface="Arial" charset="0"/>
              </a:rPr>
              <a:t>Form subdivisions (cont.)</a:t>
            </a:r>
          </a:p>
        </p:txBody>
      </p:sp>
      <p:sp>
        <p:nvSpPr>
          <p:cNvPr id="217090" name="Rectangle 3"/>
          <p:cNvSpPr>
            <a:spLocks noGrp="1" noChangeArrowheads="1"/>
          </p:cNvSpPr>
          <p:nvPr>
            <p:ph type="body" idx="1"/>
          </p:nvPr>
        </p:nvSpPr>
        <p:spPr/>
        <p:txBody>
          <a:bodyPr/>
          <a:lstStyle/>
          <a:p>
            <a:pPr eaLnBrk="1" hangingPunct="1"/>
            <a:r>
              <a:rPr lang="en-US" sz="2800" smtClean="0">
                <a:latin typeface="Arial" charset="0"/>
              </a:rPr>
              <a:t>If a work is about a specific form, the form is treated as a topical subdivision</a:t>
            </a:r>
          </a:p>
          <a:p>
            <a:pPr lvl="1" eaLnBrk="1" hangingPunct="1">
              <a:buFont typeface="Wingdings" pitchFamily="2" charset="2"/>
              <a:buNone/>
            </a:pPr>
            <a:r>
              <a:rPr lang="en-US" sz="2400" smtClean="0">
                <a:latin typeface="Arial" charset="0"/>
              </a:rPr>
              <a:t>	</a:t>
            </a:r>
            <a:r>
              <a:rPr lang="en-US" sz="2400" b="1" smtClean="0">
                <a:latin typeface="Arial" charset="0"/>
              </a:rPr>
              <a:t>Science $x Periodicals $v Bibliography</a:t>
            </a:r>
          </a:p>
          <a:p>
            <a:pPr lvl="1" eaLnBrk="1" hangingPunct="1">
              <a:buFont typeface="Wingdings" pitchFamily="2" charset="2"/>
              <a:buNone/>
            </a:pPr>
            <a:r>
              <a:rPr lang="en-US" sz="2400" smtClean="0">
                <a:latin typeface="Arial" charset="0"/>
              </a:rPr>
              <a:t>		</a:t>
            </a:r>
            <a:r>
              <a:rPr lang="en-US" sz="2400" i="1" smtClean="0">
                <a:latin typeface="Arial" charset="0"/>
              </a:rPr>
              <a:t>for a bibliography of science periodicals</a:t>
            </a:r>
          </a:p>
          <a:p>
            <a:pPr eaLnBrk="1" hangingPunct="1"/>
            <a:r>
              <a:rPr lang="en-US" sz="2800" smtClean="0">
                <a:latin typeface="Arial" charset="0"/>
              </a:rPr>
              <a:t>Occasionally, two subdivisions are needed to indicate form</a:t>
            </a:r>
          </a:p>
          <a:p>
            <a:pPr lvl="1" eaLnBrk="1" hangingPunct="1">
              <a:buFont typeface="Wingdings" pitchFamily="2" charset="2"/>
              <a:buNone/>
            </a:pPr>
            <a:r>
              <a:rPr lang="en-US" sz="2400" smtClean="0">
                <a:latin typeface="Arial" charset="0"/>
              </a:rPr>
              <a:t>	</a:t>
            </a:r>
            <a:r>
              <a:rPr lang="en-US" sz="2400" b="1" smtClean="0">
                <a:latin typeface="Arial" charset="0"/>
              </a:rPr>
              <a:t>Technology $v Bibliography $v Periodicals</a:t>
            </a:r>
          </a:p>
          <a:p>
            <a:pPr lvl="1" eaLnBrk="1" hangingPunct="1">
              <a:buFont typeface="Wingdings" pitchFamily="2" charset="2"/>
              <a:buNone/>
            </a:pPr>
            <a:r>
              <a:rPr lang="en-US" sz="2400" smtClean="0">
                <a:latin typeface="Arial" charset="0"/>
              </a:rPr>
              <a:t>		</a:t>
            </a:r>
            <a:r>
              <a:rPr lang="en-US" sz="2400" i="1" smtClean="0">
                <a:latin typeface="Arial" charset="0"/>
              </a:rPr>
              <a:t>for a bibliography that is issued as a periodical</a:t>
            </a:r>
          </a:p>
        </p:txBody>
      </p:sp>
      <p:sp>
        <p:nvSpPr>
          <p:cNvPr id="217091"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35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5" name="Slide Number Placeholder 5"/>
          <p:cNvSpPr>
            <a:spLocks noGrp="1"/>
          </p:cNvSpPr>
          <p:nvPr>
            <p:ph type="sldNum" sz="quarter" idx="12"/>
          </p:nvPr>
        </p:nvSpPr>
        <p:spPr>
          <a:noFill/>
        </p:spPr>
        <p:txBody>
          <a:bodyPr/>
          <a:lstStyle/>
          <a:p>
            <a:r>
              <a:rPr lang="en-US"/>
              <a:t>16</a:t>
            </a:r>
          </a:p>
        </p:txBody>
      </p:sp>
      <p:sp>
        <p:nvSpPr>
          <p:cNvPr id="98306" name="Rectangle 2"/>
          <p:cNvSpPr>
            <a:spLocks noGrp="1" noChangeArrowheads="1"/>
          </p:cNvSpPr>
          <p:nvPr>
            <p:ph type="title"/>
          </p:nvPr>
        </p:nvSpPr>
        <p:spPr/>
        <p:txBody>
          <a:bodyPr>
            <a:normAutofit fontScale="90000"/>
          </a:bodyPr>
          <a:lstStyle/>
          <a:p>
            <a:pPr eaLnBrk="1" hangingPunct="1"/>
            <a:r>
              <a:rPr lang="en-US" dirty="0" smtClean="0">
                <a:latin typeface="Arial" charset="0"/>
              </a:rPr>
              <a:t>difficult  to identify subject from title alone</a:t>
            </a:r>
          </a:p>
        </p:txBody>
      </p:sp>
      <p:sp>
        <p:nvSpPr>
          <p:cNvPr id="36867" name="Rectangle 3"/>
          <p:cNvSpPr>
            <a:spLocks noGrp="1" noChangeArrowheads="1"/>
          </p:cNvSpPr>
          <p:nvPr>
            <p:ph type="body" idx="1"/>
          </p:nvPr>
        </p:nvSpPr>
        <p:spPr/>
        <p:txBody>
          <a:bodyPr/>
          <a:lstStyle/>
          <a:p>
            <a:pPr eaLnBrk="1" hangingPunct="1">
              <a:buFont typeface="Wingdings" pitchFamily="2" charset="2"/>
              <a:buNone/>
            </a:pPr>
            <a:r>
              <a:rPr lang="en-US" sz="2800" i="1" smtClean="0">
                <a:latin typeface="Arial" charset="0"/>
              </a:rPr>
              <a:t>Above all, don’t flush! : adventures in valorous living.</a:t>
            </a:r>
          </a:p>
          <a:p>
            <a:pPr eaLnBrk="1" hangingPunct="1">
              <a:buFont typeface="Wingdings" pitchFamily="2" charset="2"/>
              <a:buNone/>
            </a:pPr>
            <a:endParaRPr lang="en-US" sz="2800" i="1" smtClean="0">
              <a:latin typeface="Arial" charset="0"/>
            </a:endParaRPr>
          </a:p>
          <a:p>
            <a:pPr eaLnBrk="1" hangingPunct="1">
              <a:buFont typeface="Wingdings" pitchFamily="2" charset="2"/>
              <a:buNone/>
            </a:pPr>
            <a:r>
              <a:rPr lang="en-US" sz="2800" i="1" smtClean="0">
                <a:latin typeface="Arial" charset="0"/>
              </a:rPr>
              <a:t>Let’s rejoin the human race!</a:t>
            </a:r>
          </a:p>
          <a:p>
            <a:pPr eaLnBrk="1" hangingPunct="1">
              <a:buFont typeface="Wingdings" pitchFamily="2" charset="2"/>
              <a:buNone/>
            </a:pPr>
            <a:endParaRPr lang="en-US" sz="2800" i="1" smtClean="0">
              <a:latin typeface="Arial" charset="0"/>
            </a:endParaRPr>
          </a:p>
          <a:p>
            <a:pPr eaLnBrk="1" hangingPunct="1">
              <a:buFont typeface="Wingdings" pitchFamily="2" charset="2"/>
              <a:buNone/>
            </a:pPr>
            <a:r>
              <a:rPr lang="en-US" sz="2800" i="1" smtClean="0">
                <a:latin typeface="Arial" charset="0"/>
              </a:rPr>
              <a:t>Dawn; the herald of a new and better day.</a:t>
            </a:r>
          </a:p>
          <a:p>
            <a:pPr eaLnBrk="1" hangingPunct="1">
              <a:buFont typeface="Wingdings" pitchFamily="2" charset="2"/>
              <a:buNone/>
            </a:pPr>
            <a:endParaRPr lang="en-US" sz="2800" i="1" smtClean="0">
              <a:latin typeface="Arial" charset="0"/>
            </a:endParaRPr>
          </a:p>
          <a:p>
            <a:pPr eaLnBrk="1" hangingPunct="1">
              <a:buFont typeface="Wingdings" pitchFamily="2" charset="2"/>
              <a:buNone/>
            </a:pPr>
            <a:r>
              <a:rPr lang="en-US" sz="2800" i="1" smtClean="0">
                <a:latin typeface="Arial" charset="0"/>
              </a:rPr>
              <a:t>Phantom limb.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Effect transition="in" filter="wipe(left)">
                                      <p:cBhvr>
                                        <p:cTn id="7" dur="500"/>
                                        <p:tgtEl>
                                          <p:spTgt spid="368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6867">
                                            <p:txEl>
                                              <p:pRg st="2" end="2"/>
                                            </p:txEl>
                                          </p:spTgt>
                                        </p:tgtEl>
                                        <p:attrNameLst>
                                          <p:attrName>style.visibility</p:attrName>
                                        </p:attrNameLst>
                                      </p:cBhvr>
                                      <p:to>
                                        <p:strVal val="visible"/>
                                      </p:to>
                                    </p:set>
                                    <p:animEffect transition="in" filter="wipe(left)">
                                      <p:cBhvr>
                                        <p:cTn id="12" dur="500"/>
                                        <p:tgtEl>
                                          <p:spTgt spid="3686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6867">
                                            <p:txEl>
                                              <p:pRg st="4" end="4"/>
                                            </p:txEl>
                                          </p:spTgt>
                                        </p:tgtEl>
                                        <p:attrNameLst>
                                          <p:attrName>style.visibility</p:attrName>
                                        </p:attrNameLst>
                                      </p:cBhvr>
                                      <p:to>
                                        <p:strVal val="visible"/>
                                      </p:to>
                                    </p:set>
                                    <p:animEffect transition="in" filter="wipe(left)">
                                      <p:cBhvr>
                                        <p:cTn id="17" dur="500"/>
                                        <p:tgtEl>
                                          <p:spTgt spid="3686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6867">
                                            <p:txEl>
                                              <p:pRg st="6" end="6"/>
                                            </p:txEl>
                                          </p:spTgt>
                                        </p:tgtEl>
                                        <p:attrNameLst>
                                          <p:attrName>style.visibility</p:attrName>
                                        </p:attrNameLst>
                                      </p:cBhvr>
                                      <p:to>
                                        <p:strVal val="visible"/>
                                      </p:to>
                                    </p:set>
                                    <p:animEffect transition="in" filter="wipe(left)">
                                      <p:cBhvr>
                                        <p:cTn id="22" dur="500"/>
                                        <p:tgtEl>
                                          <p:spTgt spid="368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7" name="Rectangle 2"/>
          <p:cNvSpPr>
            <a:spLocks noGrp="1" noChangeArrowheads="1"/>
          </p:cNvSpPr>
          <p:nvPr>
            <p:ph type="title"/>
          </p:nvPr>
        </p:nvSpPr>
        <p:spPr/>
        <p:txBody>
          <a:bodyPr/>
          <a:lstStyle/>
          <a:p>
            <a:pPr eaLnBrk="1" hangingPunct="1"/>
            <a:r>
              <a:rPr lang="en-US" smtClean="0">
                <a:latin typeface="Arial" charset="0"/>
              </a:rPr>
              <a:t>Free-floating vs. established</a:t>
            </a:r>
          </a:p>
        </p:txBody>
      </p:sp>
      <p:sp>
        <p:nvSpPr>
          <p:cNvPr id="219138" name="Rectangle 3"/>
          <p:cNvSpPr>
            <a:spLocks noGrp="1" noChangeArrowheads="1"/>
          </p:cNvSpPr>
          <p:nvPr>
            <p:ph type="body" idx="1"/>
          </p:nvPr>
        </p:nvSpPr>
        <p:spPr>
          <a:xfrm>
            <a:off x="457200" y="1447800"/>
            <a:ext cx="8077200" cy="5029200"/>
          </a:xfrm>
        </p:spPr>
        <p:txBody>
          <a:bodyPr>
            <a:normAutofit/>
          </a:bodyPr>
          <a:lstStyle/>
          <a:p>
            <a:pPr eaLnBrk="1" hangingPunct="1">
              <a:lnSpc>
                <a:spcPct val="90000"/>
              </a:lnSpc>
            </a:pPr>
            <a:r>
              <a:rPr lang="en-US" sz="2800" dirty="0" smtClean="0">
                <a:latin typeface="Arial" charset="0"/>
              </a:rPr>
              <a:t>Some subdivisions can be used with specified categories of headings whenever appropriate without having been explicitly established with those headings</a:t>
            </a:r>
          </a:p>
          <a:p>
            <a:pPr eaLnBrk="1" hangingPunct="1">
              <a:lnSpc>
                <a:spcPct val="90000"/>
              </a:lnSpc>
            </a:pPr>
            <a:r>
              <a:rPr lang="en-US" sz="2800" dirty="0" smtClean="0">
                <a:latin typeface="Arial" charset="0"/>
              </a:rPr>
              <a:t>Other subdivisions are only to be used in individual cases and must be represented by an authority record permitting the usage</a:t>
            </a:r>
          </a:p>
          <a:p>
            <a:pPr eaLnBrk="1" hangingPunct="1">
              <a:lnSpc>
                <a:spcPct val="90000"/>
              </a:lnSpc>
              <a:buFont typeface="Wingdings" pitchFamily="2" charset="2"/>
              <a:buNone/>
            </a:pPr>
            <a:r>
              <a:rPr lang="en-US" sz="2800" b="1" dirty="0" smtClean="0">
                <a:latin typeface="Arial" charset="0"/>
              </a:rPr>
              <a:t>	</a:t>
            </a:r>
            <a:r>
              <a:rPr lang="en-US" sz="2800" dirty="0" smtClean="0">
                <a:latin typeface="Arial" charset="0"/>
              </a:rPr>
              <a:t>  </a:t>
            </a:r>
            <a:r>
              <a:rPr lang="en-US" sz="2400" b="1" dirty="0" smtClean="0">
                <a:latin typeface="Arial" charset="0"/>
              </a:rPr>
              <a:t>Academic libraries—Food and beverage policies</a:t>
            </a:r>
          </a:p>
          <a:p>
            <a:pPr eaLnBrk="1" hangingPunct="1">
              <a:lnSpc>
                <a:spcPct val="90000"/>
              </a:lnSpc>
              <a:buFont typeface="Wingdings" pitchFamily="2" charset="2"/>
              <a:buNone/>
            </a:pPr>
            <a:r>
              <a:rPr lang="en-US" sz="2400" dirty="0" smtClean="0">
                <a:latin typeface="Arial" charset="0"/>
              </a:rPr>
              <a:t>	  </a:t>
            </a:r>
            <a:r>
              <a:rPr lang="en-US" sz="2400" b="1" dirty="0" smtClean="0">
                <a:latin typeface="Arial" charset="0"/>
              </a:rPr>
              <a:t>Camp sites, facilities, etc.—Reservation systems</a:t>
            </a:r>
          </a:p>
          <a:p>
            <a:pPr eaLnBrk="1" hangingPunct="1">
              <a:lnSpc>
                <a:spcPct val="90000"/>
              </a:lnSpc>
              <a:buFont typeface="Wingdings" pitchFamily="2" charset="2"/>
              <a:buNone/>
            </a:pPr>
            <a:r>
              <a:rPr lang="en-US" sz="2400" b="1" dirty="0" smtClean="0">
                <a:latin typeface="Arial" charset="0"/>
              </a:rPr>
              <a:t>	  Moon—Exploration</a:t>
            </a:r>
          </a:p>
        </p:txBody>
      </p:sp>
      <p:sp>
        <p:nvSpPr>
          <p:cNvPr id="21913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36</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5" name="Rectangle 2"/>
          <p:cNvSpPr>
            <a:spLocks noGrp="1" noChangeArrowheads="1"/>
          </p:cNvSpPr>
          <p:nvPr>
            <p:ph type="title"/>
          </p:nvPr>
        </p:nvSpPr>
        <p:spPr/>
        <p:txBody>
          <a:bodyPr/>
          <a:lstStyle/>
          <a:p>
            <a:pPr eaLnBrk="1" hangingPunct="1"/>
            <a:r>
              <a:rPr lang="en-US" smtClean="0">
                <a:latin typeface="Arial" charset="0"/>
              </a:rPr>
              <a:t>Order of subdivisions</a:t>
            </a:r>
          </a:p>
        </p:txBody>
      </p:sp>
      <p:sp>
        <p:nvSpPr>
          <p:cNvPr id="221186" name="Rectangle 3"/>
          <p:cNvSpPr>
            <a:spLocks noGrp="1" noChangeArrowheads="1"/>
          </p:cNvSpPr>
          <p:nvPr>
            <p:ph type="body" idx="1"/>
          </p:nvPr>
        </p:nvSpPr>
        <p:spPr/>
        <p:txBody>
          <a:bodyPr/>
          <a:lstStyle/>
          <a:p>
            <a:pPr eaLnBrk="1" hangingPunct="1">
              <a:buFont typeface="Wingdings" pitchFamily="2" charset="2"/>
              <a:buNone/>
            </a:pPr>
            <a:r>
              <a:rPr lang="en-US" smtClean="0">
                <a:latin typeface="Arial" charset="0"/>
              </a:rPr>
              <a:t>Generally, use established headings and follow instructions for combining with free-floating subdivisions, placing form subdivisions last</a:t>
            </a:r>
          </a:p>
          <a:p>
            <a:pPr eaLnBrk="1" hangingPunct="1">
              <a:buFont typeface="Wingdings" pitchFamily="2" charset="2"/>
              <a:buNone/>
            </a:pPr>
            <a:r>
              <a:rPr lang="en-US" smtClean="0">
                <a:latin typeface="Arial" charset="0"/>
              </a:rPr>
              <a:t>Two basic orders:</a:t>
            </a:r>
          </a:p>
          <a:p>
            <a:pPr eaLnBrk="1" hangingPunct="1"/>
            <a:r>
              <a:rPr lang="en-US" smtClean="0">
                <a:latin typeface="Arial" charset="0"/>
              </a:rPr>
              <a:t>[Place]—[Topic]</a:t>
            </a:r>
          </a:p>
          <a:p>
            <a:pPr eaLnBrk="1" hangingPunct="1"/>
            <a:r>
              <a:rPr lang="en-US" smtClean="0">
                <a:latin typeface="Arial" charset="0"/>
              </a:rPr>
              <a:t>[Topic]—[Place]</a:t>
            </a:r>
          </a:p>
        </p:txBody>
      </p:sp>
      <p:sp>
        <p:nvSpPr>
          <p:cNvPr id="22118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37</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3233" name="Rectangle 2"/>
          <p:cNvSpPr>
            <a:spLocks noGrp="1" noChangeArrowheads="1"/>
          </p:cNvSpPr>
          <p:nvPr>
            <p:ph type="title"/>
          </p:nvPr>
        </p:nvSpPr>
        <p:spPr/>
        <p:txBody>
          <a:bodyPr/>
          <a:lstStyle/>
          <a:p>
            <a:pPr eaLnBrk="1" hangingPunct="1"/>
            <a:r>
              <a:rPr lang="en-US" smtClean="0">
                <a:latin typeface="Arial" charset="0"/>
              </a:rPr>
              <a:t>[Place]—[Topic]</a:t>
            </a:r>
          </a:p>
        </p:txBody>
      </p:sp>
      <p:sp>
        <p:nvSpPr>
          <p:cNvPr id="178179" name="Rectangle 3"/>
          <p:cNvSpPr>
            <a:spLocks noGrp="1" noChangeArrowheads="1"/>
          </p:cNvSpPr>
          <p:nvPr>
            <p:ph type="body" idx="1"/>
          </p:nvPr>
        </p:nvSpPr>
        <p:spPr>
          <a:xfrm>
            <a:off x="609600" y="1981200"/>
            <a:ext cx="8153400" cy="4114800"/>
          </a:xfrm>
        </p:spPr>
        <p:txBody>
          <a:bodyPr/>
          <a:lstStyle/>
          <a:p>
            <a:pPr eaLnBrk="1" hangingPunct="1"/>
            <a:r>
              <a:rPr lang="en-US" smtClean="0">
                <a:latin typeface="Arial" charset="0"/>
              </a:rPr>
              <a:t>Generally used for aspects of a place: its history, politics, economics, civilization</a:t>
            </a:r>
          </a:p>
          <a:p>
            <a:pPr eaLnBrk="1" hangingPunct="1"/>
            <a:r>
              <a:rPr lang="en-US" smtClean="0">
                <a:latin typeface="Arial" charset="0"/>
              </a:rPr>
              <a:t>General order of a subject heading string of this type with all types of subdivisions:</a:t>
            </a:r>
          </a:p>
          <a:p>
            <a:pPr eaLnBrk="1" hangingPunct="1">
              <a:buFont typeface="Wingdings" pitchFamily="2" charset="2"/>
              <a:buNone/>
            </a:pPr>
            <a:r>
              <a:rPr lang="en-US" sz="2800" smtClean="0">
                <a:latin typeface="Arial" charset="0"/>
              </a:rPr>
              <a:t>    [Place] $x [Topic] $y [Period] $v [Form]</a:t>
            </a:r>
          </a:p>
          <a:p>
            <a:pPr eaLnBrk="1" hangingPunct="1">
              <a:buFont typeface="Wingdings" pitchFamily="2" charset="2"/>
              <a:buNone/>
            </a:pPr>
            <a:endParaRPr lang="en-US" sz="2800" smtClean="0">
              <a:latin typeface="Arial" charset="0"/>
            </a:endParaRPr>
          </a:p>
          <a:p>
            <a:pPr eaLnBrk="1" hangingPunct="1">
              <a:buFont typeface="Wingdings" pitchFamily="2" charset="2"/>
              <a:buNone/>
            </a:pPr>
            <a:r>
              <a:rPr lang="en-US" sz="2800" smtClean="0">
                <a:latin typeface="Arial" charset="0"/>
              </a:rPr>
              <a:t>	</a:t>
            </a:r>
            <a:r>
              <a:rPr lang="en-US" sz="2800" b="1" smtClean="0">
                <a:latin typeface="Arial" charset="0"/>
              </a:rPr>
              <a:t>Ireland $x Economic conditions $y 1949- $v 	Congresses</a:t>
            </a:r>
          </a:p>
        </p:txBody>
      </p:sp>
      <p:sp>
        <p:nvSpPr>
          <p:cNvPr id="22323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38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8179">
                                            <p:txEl>
                                              <p:pRg st="0" end="0"/>
                                            </p:txEl>
                                          </p:spTgt>
                                        </p:tgtEl>
                                        <p:attrNameLst>
                                          <p:attrName>style.visibility</p:attrName>
                                        </p:attrNameLst>
                                      </p:cBhvr>
                                      <p:to>
                                        <p:strVal val="visible"/>
                                      </p:to>
                                    </p:set>
                                    <p:anim calcmode="lin" valueType="num">
                                      <p:cBhvr additive="base">
                                        <p:cTn id="7" dur="500" fill="hold"/>
                                        <p:tgtEl>
                                          <p:spTgt spid="1781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781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78179">
                                            <p:txEl>
                                              <p:pRg st="1" end="1"/>
                                            </p:txEl>
                                          </p:spTgt>
                                        </p:tgtEl>
                                        <p:attrNameLst>
                                          <p:attrName>style.visibility</p:attrName>
                                        </p:attrNameLst>
                                      </p:cBhvr>
                                      <p:to>
                                        <p:strVal val="visible"/>
                                      </p:to>
                                    </p:set>
                                    <p:anim calcmode="lin" valueType="num">
                                      <p:cBhvr additive="base">
                                        <p:cTn id="13" dur="500" fill="hold"/>
                                        <p:tgtEl>
                                          <p:spTgt spid="1781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781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78179">
                                            <p:txEl>
                                              <p:pRg st="2" end="2"/>
                                            </p:txEl>
                                          </p:spTgt>
                                        </p:tgtEl>
                                        <p:attrNameLst>
                                          <p:attrName>style.visibility</p:attrName>
                                        </p:attrNameLst>
                                      </p:cBhvr>
                                      <p:to>
                                        <p:strVal val="visible"/>
                                      </p:to>
                                    </p:set>
                                    <p:anim calcmode="lin" valueType="num">
                                      <p:cBhvr additive="base">
                                        <p:cTn id="19" dur="500" fill="hold"/>
                                        <p:tgtEl>
                                          <p:spTgt spid="17817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7817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78179">
                                            <p:txEl>
                                              <p:pRg st="4" end="4"/>
                                            </p:txEl>
                                          </p:spTgt>
                                        </p:tgtEl>
                                        <p:attrNameLst>
                                          <p:attrName>style.visibility</p:attrName>
                                        </p:attrNameLst>
                                      </p:cBhvr>
                                      <p:to>
                                        <p:strVal val="visible"/>
                                      </p:to>
                                    </p:set>
                                    <p:anim calcmode="lin" valueType="num">
                                      <p:cBhvr additive="base">
                                        <p:cTn id="25" dur="500" fill="hold"/>
                                        <p:tgtEl>
                                          <p:spTgt spid="178179">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7817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79" grpId="0" build="p"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281" name="Rectangle 2"/>
          <p:cNvSpPr>
            <a:spLocks noGrp="1" noChangeArrowheads="1"/>
          </p:cNvSpPr>
          <p:nvPr>
            <p:ph type="title"/>
          </p:nvPr>
        </p:nvSpPr>
        <p:spPr>
          <a:xfrm>
            <a:off x="990600" y="533400"/>
            <a:ext cx="7772400" cy="914400"/>
          </a:xfrm>
        </p:spPr>
        <p:txBody>
          <a:bodyPr/>
          <a:lstStyle/>
          <a:p>
            <a:pPr eaLnBrk="1" hangingPunct="1"/>
            <a:r>
              <a:rPr lang="en-US" sz="4000" smtClean="0">
                <a:latin typeface="Arial" charset="0"/>
              </a:rPr>
              <a:t>[Topic]—[Place]</a:t>
            </a:r>
          </a:p>
        </p:txBody>
      </p:sp>
      <p:sp>
        <p:nvSpPr>
          <p:cNvPr id="180227" name="Rectangle 3"/>
          <p:cNvSpPr>
            <a:spLocks noGrp="1" noChangeArrowheads="1"/>
          </p:cNvSpPr>
          <p:nvPr>
            <p:ph type="body" idx="1"/>
          </p:nvPr>
        </p:nvSpPr>
        <p:spPr>
          <a:xfrm>
            <a:off x="685800" y="1905000"/>
            <a:ext cx="7772400" cy="4419600"/>
          </a:xfrm>
        </p:spPr>
        <p:txBody>
          <a:bodyPr/>
          <a:lstStyle/>
          <a:p>
            <a:pPr eaLnBrk="1" hangingPunct="1">
              <a:lnSpc>
                <a:spcPct val="90000"/>
              </a:lnSpc>
            </a:pPr>
            <a:r>
              <a:rPr lang="en-US" sz="2800" dirty="0" smtClean="0">
                <a:latin typeface="Arial" charset="0"/>
              </a:rPr>
              <a:t>Used for topical headings that are authorized for geographic subdivision</a:t>
            </a:r>
          </a:p>
          <a:p>
            <a:pPr eaLnBrk="1" hangingPunct="1">
              <a:lnSpc>
                <a:spcPct val="90000"/>
              </a:lnSpc>
            </a:pPr>
            <a:r>
              <a:rPr lang="en-US" sz="2800" dirty="0" smtClean="0">
                <a:latin typeface="Arial" charset="0"/>
              </a:rPr>
              <a:t>General order of a subject heading string of this type with all possible </a:t>
            </a:r>
            <a:r>
              <a:rPr lang="en-US" sz="2800" dirty="0" smtClean="0">
                <a:latin typeface="Arial" charset="0"/>
              </a:rPr>
              <a:t>subdivisions</a:t>
            </a:r>
            <a:r>
              <a:rPr lang="en-US" sz="2800" dirty="0" smtClean="0">
                <a:latin typeface="Arial" charset="0"/>
              </a:rPr>
              <a:t>.</a:t>
            </a:r>
          </a:p>
          <a:p>
            <a:pPr eaLnBrk="1" hangingPunct="1">
              <a:lnSpc>
                <a:spcPct val="90000"/>
              </a:lnSpc>
            </a:pPr>
            <a:r>
              <a:rPr lang="en-US" sz="2800" dirty="0" smtClean="0">
                <a:latin typeface="Arial" charset="0"/>
              </a:rPr>
              <a:t>This is recommended order following the Airlie House recommendation of 1991.</a:t>
            </a:r>
            <a:endParaRPr lang="en-US" sz="2800" dirty="0" smtClean="0">
              <a:latin typeface="Arial" charset="0"/>
            </a:endParaRPr>
          </a:p>
        </p:txBody>
      </p:sp>
      <p:sp>
        <p:nvSpPr>
          <p:cNvPr id="22528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39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80227">
                                            <p:txEl>
                                              <p:pRg st="0" end="0"/>
                                            </p:txEl>
                                          </p:spTgt>
                                        </p:tgtEl>
                                        <p:attrNameLst>
                                          <p:attrName>style.visibility</p:attrName>
                                        </p:attrNameLst>
                                      </p:cBhvr>
                                      <p:to>
                                        <p:strVal val="visible"/>
                                      </p:to>
                                    </p:set>
                                    <p:anim calcmode="lin" valueType="num">
                                      <p:cBhvr additive="base">
                                        <p:cTn id="7" dur="500" fill="hold"/>
                                        <p:tgtEl>
                                          <p:spTgt spid="18022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802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80227">
                                            <p:txEl>
                                              <p:pRg st="1" end="1"/>
                                            </p:txEl>
                                          </p:spTgt>
                                        </p:tgtEl>
                                        <p:attrNameLst>
                                          <p:attrName>style.visibility</p:attrName>
                                        </p:attrNameLst>
                                      </p:cBhvr>
                                      <p:to>
                                        <p:strVal val="visible"/>
                                      </p:to>
                                    </p:set>
                                    <p:anim calcmode="lin" valueType="num">
                                      <p:cBhvr additive="base">
                                        <p:cTn id="13" dur="500" fill="hold"/>
                                        <p:tgtEl>
                                          <p:spTgt spid="18022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802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80227">
                                            <p:txEl>
                                              <p:pRg st="2" end="2"/>
                                            </p:txEl>
                                          </p:spTgt>
                                        </p:tgtEl>
                                        <p:attrNameLst>
                                          <p:attrName>style.visibility</p:attrName>
                                        </p:attrNameLst>
                                      </p:cBhvr>
                                      <p:to>
                                        <p:strVal val="visible"/>
                                      </p:to>
                                    </p:set>
                                    <p:anim calcmode="lin" valueType="num">
                                      <p:cBhvr additive="base">
                                        <p:cTn id="19" dur="500" fill="hold"/>
                                        <p:tgtEl>
                                          <p:spTgt spid="180227">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8022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27" grpId="0" build="p" autoUpdateAnimBg="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[topic]-[place] examples</a:t>
            </a:r>
            <a:endParaRPr lang="en-US" dirty="0"/>
          </a:p>
        </p:txBody>
      </p:sp>
      <p:sp>
        <p:nvSpPr>
          <p:cNvPr id="3" name="Content Placeholder 2"/>
          <p:cNvSpPr>
            <a:spLocks noGrp="1"/>
          </p:cNvSpPr>
          <p:nvPr>
            <p:ph idx="1"/>
          </p:nvPr>
        </p:nvSpPr>
        <p:spPr/>
        <p:txBody>
          <a:bodyPr/>
          <a:lstStyle/>
          <a:p>
            <a:pPr>
              <a:lnSpc>
                <a:spcPct val="90000"/>
              </a:lnSpc>
              <a:buNone/>
            </a:pPr>
            <a:r>
              <a:rPr lang="en-US" dirty="0" smtClean="0">
                <a:latin typeface="Arial" charset="0"/>
              </a:rPr>
              <a:t>[Topic] $z [Place] $x [Topic] $y [Period] $v [Form]</a:t>
            </a:r>
          </a:p>
          <a:p>
            <a:pPr>
              <a:lnSpc>
                <a:spcPct val="90000"/>
              </a:lnSpc>
              <a:buNone/>
            </a:pPr>
            <a:r>
              <a:rPr lang="en-US" dirty="0" smtClean="0">
                <a:latin typeface="Arial" charset="0"/>
              </a:rPr>
              <a:t>Railroads $z Canada $x History $y 19th century $v Sources</a:t>
            </a:r>
          </a:p>
          <a:p>
            <a:pPr>
              <a:lnSpc>
                <a:spcPct val="90000"/>
              </a:lnSpc>
              <a:buNone/>
            </a:pPr>
            <a:r>
              <a:rPr lang="en-US" dirty="0" smtClean="0">
                <a:latin typeface="Arial" charset="0"/>
              </a:rPr>
              <a:t>       OR</a:t>
            </a:r>
          </a:p>
          <a:p>
            <a:pPr>
              <a:lnSpc>
                <a:spcPct val="90000"/>
              </a:lnSpc>
              <a:buNone/>
            </a:pPr>
            <a:r>
              <a:rPr lang="en-US" dirty="0" smtClean="0">
                <a:latin typeface="Arial" charset="0"/>
              </a:rPr>
              <a:t>[Topic] $x [Topic] $z [Place] $y [Period] $v [Form]</a:t>
            </a:r>
          </a:p>
          <a:p>
            <a:pPr>
              <a:lnSpc>
                <a:spcPct val="90000"/>
              </a:lnSpc>
              <a:buNone/>
            </a:pPr>
            <a:r>
              <a:rPr lang="en-US" dirty="0" smtClean="0">
                <a:latin typeface="Arial" charset="0"/>
              </a:rPr>
              <a:t>Periodicals $x Publishing $z Italy $x History $y 19th century $v Bibliography</a:t>
            </a:r>
          </a:p>
          <a:p>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5" name="Rectangle 2"/>
          <p:cNvSpPr>
            <a:spLocks noGrp="1" noChangeArrowheads="1"/>
          </p:cNvSpPr>
          <p:nvPr>
            <p:ph type="title"/>
          </p:nvPr>
        </p:nvSpPr>
        <p:spPr/>
        <p:txBody>
          <a:bodyPr/>
          <a:lstStyle/>
          <a:p>
            <a:pPr eaLnBrk="1" hangingPunct="1"/>
            <a:r>
              <a:rPr lang="en-US" smtClean="0">
                <a:latin typeface="Arial" charset="0"/>
              </a:rPr>
              <a:t>Syndetic structure: references</a:t>
            </a:r>
          </a:p>
        </p:txBody>
      </p:sp>
      <p:sp>
        <p:nvSpPr>
          <p:cNvPr id="231426" name="Rectangle 3"/>
          <p:cNvSpPr>
            <a:spLocks noGrp="1" noChangeArrowheads="1"/>
          </p:cNvSpPr>
          <p:nvPr>
            <p:ph type="body" idx="1"/>
          </p:nvPr>
        </p:nvSpPr>
        <p:spPr/>
        <p:txBody>
          <a:bodyPr/>
          <a:lstStyle/>
          <a:p>
            <a:pPr eaLnBrk="1" hangingPunct="1"/>
            <a:r>
              <a:rPr lang="en-US" smtClean="0">
                <a:latin typeface="Arial" charset="0"/>
              </a:rPr>
              <a:t>Equivalence relationships</a:t>
            </a:r>
          </a:p>
          <a:p>
            <a:pPr eaLnBrk="1" hangingPunct="1">
              <a:buFont typeface="Wingdings" pitchFamily="2" charset="2"/>
              <a:buNone/>
            </a:pPr>
            <a:endParaRPr lang="en-US" smtClean="0">
              <a:latin typeface="Arial" charset="0"/>
            </a:endParaRPr>
          </a:p>
          <a:p>
            <a:pPr eaLnBrk="1" hangingPunct="1"/>
            <a:r>
              <a:rPr lang="en-US" smtClean="0">
                <a:latin typeface="Arial" charset="0"/>
              </a:rPr>
              <a:t>Hierarchical relationships</a:t>
            </a:r>
          </a:p>
          <a:p>
            <a:pPr eaLnBrk="1" hangingPunct="1">
              <a:buFont typeface="Wingdings" pitchFamily="2" charset="2"/>
              <a:buNone/>
            </a:pPr>
            <a:endParaRPr lang="en-US" smtClean="0">
              <a:latin typeface="Arial" charset="0"/>
            </a:endParaRPr>
          </a:p>
          <a:p>
            <a:pPr eaLnBrk="1" hangingPunct="1"/>
            <a:r>
              <a:rPr lang="en-US" smtClean="0">
                <a:latin typeface="Arial" charset="0"/>
              </a:rPr>
              <a:t>Associative relationships</a:t>
            </a:r>
          </a:p>
        </p:txBody>
      </p:sp>
      <p:sp>
        <p:nvSpPr>
          <p:cNvPr id="23142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42</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3" name="Rectangle 2"/>
          <p:cNvSpPr>
            <a:spLocks noGrp="1" noChangeArrowheads="1"/>
          </p:cNvSpPr>
          <p:nvPr>
            <p:ph type="title"/>
          </p:nvPr>
        </p:nvSpPr>
        <p:spPr/>
        <p:txBody>
          <a:bodyPr>
            <a:normAutofit fontScale="90000"/>
          </a:bodyPr>
          <a:lstStyle/>
          <a:p>
            <a:pPr eaLnBrk="1" hangingPunct="1"/>
            <a:r>
              <a:rPr lang="en-US" smtClean="0">
                <a:latin typeface="Arial" charset="0"/>
              </a:rPr>
              <a:t>Equivalence or USE/UF references</a:t>
            </a:r>
          </a:p>
        </p:txBody>
      </p:sp>
      <p:sp>
        <p:nvSpPr>
          <p:cNvPr id="233474" name="Rectangle 3"/>
          <p:cNvSpPr>
            <a:spLocks noGrp="1" noChangeArrowheads="1"/>
          </p:cNvSpPr>
          <p:nvPr>
            <p:ph type="body" idx="1"/>
          </p:nvPr>
        </p:nvSpPr>
        <p:spPr/>
        <p:txBody>
          <a:bodyPr/>
          <a:lstStyle/>
          <a:p>
            <a:pPr eaLnBrk="1" hangingPunct="1"/>
            <a:r>
              <a:rPr lang="en-US" smtClean="0">
                <a:latin typeface="Arial" charset="0"/>
              </a:rPr>
              <a:t>Link terms that are </a:t>
            </a:r>
            <a:r>
              <a:rPr lang="en-US" b="1" smtClean="0">
                <a:latin typeface="Arial" charset="0"/>
              </a:rPr>
              <a:t>not</a:t>
            </a:r>
            <a:r>
              <a:rPr lang="en-US" smtClean="0">
                <a:latin typeface="Arial" charset="0"/>
              </a:rPr>
              <a:t> authorized to their preferred forms</a:t>
            </a:r>
          </a:p>
          <a:p>
            <a:pPr eaLnBrk="1" hangingPunct="1"/>
            <a:r>
              <a:rPr lang="en-US" smtClean="0">
                <a:latin typeface="Arial" charset="0"/>
              </a:rPr>
              <a:t>Covered in </a:t>
            </a:r>
            <a:r>
              <a:rPr lang="en-US" i="1" smtClean="0">
                <a:latin typeface="Arial" charset="0"/>
              </a:rPr>
              <a:t>Subject Headings Manual</a:t>
            </a:r>
            <a:r>
              <a:rPr lang="en-US" smtClean="0">
                <a:latin typeface="Arial" charset="0"/>
              </a:rPr>
              <a:t> H 373 </a:t>
            </a:r>
          </a:p>
          <a:p>
            <a:pPr eaLnBrk="1" hangingPunct="1"/>
            <a:r>
              <a:rPr lang="en-US" smtClean="0">
                <a:latin typeface="Arial" charset="0"/>
              </a:rPr>
              <a:t>Example:</a:t>
            </a:r>
          </a:p>
          <a:p>
            <a:pPr eaLnBrk="1" hangingPunct="1">
              <a:buFont typeface="Wingdings" pitchFamily="2" charset="2"/>
              <a:buNone/>
            </a:pPr>
            <a:r>
              <a:rPr lang="en-US" smtClean="0">
                <a:latin typeface="Arial" charset="0"/>
              </a:rPr>
              <a:t>		</a:t>
            </a:r>
            <a:r>
              <a:rPr lang="en-US" sz="2800" smtClean="0">
                <a:latin typeface="Arial" charset="0"/>
              </a:rPr>
              <a:t>Baby sitting</a:t>
            </a:r>
          </a:p>
          <a:p>
            <a:pPr eaLnBrk="1" hangingPunct="1">
              <a:buFont typeface="Wingdings" pitchFamily="2" charset="2"/>
              <a:buNone/>
            </a:pPr>
            <a:r>
              <a:rPr lang="en-US" sz="2800" smtClean="0">
                <a:latin typeface="Arial" charset="0"/>
              </a:rPr>
              <a:t>		   USE </a:t>
            </a:r>
            <a:r>
              <a:rPr lang="en-US" sz="2800" b="1" smtClean="0">
                <a:latin typeface="Arial" charset="0"/>
              </a:rPr>
              <a:t>Babysitting</a:t>
            </a:r>
          </a:p>
        </p:txBody>
      </p:sp>
      <p:sp>
        <p:nvSpPr>
          <p:cNvPr id="23347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43</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21" name="Rectangle 2"/>
          <p:cNvSpPr>
            <a:spLocks noGrp="1" noChangeArrowheads="1"/>
          </p:cNvSpPr>
          <p:nvPr>
            <p:ph type="title"/>
          </p:nvPr>
        </p:nvSpPr>
        <p:spPr/>
        <p:txBody>
          <a:bodyPr>
            <a:normAutofit fontScale="90000"/>
          </a:bodyPr>
          <a:lstStyle/>
          <a:p>
            <a:pPr eaLnBrk="1" hangingPunct="1"/>
            <a:r>
              <a:rPr lang="en-US" smtClean="0">
                <a:latin typeface="Arial" charset="0"/>
              </a:rPr>
              <a:t>Categories of USE/UF references</a:t>
            </a:r>
          </a:p>
        </p:txBody>
      </p:sp>
      <p:sp>
        <p:nvSpPr>
          <p:cNvPr id="190467" name="Rectangle 3"/>
          <p:cNvSpPr>
            <a:spLocks noGrp="1" noChangeArrowheads="1"/>
          </p:cNvSpPr>
          <p:nvPr>
            <p:ph type="body" idx="1"/>
          </p:nvPr>
        </p:nvSpPr>
        <p:spPr/>
        <p:txBody>
          <a:bodyPr/>
          <a:lstStyle/>
          <a:p>
            <a:pPr eaLnBrk="1" hangingPunct="1"/>
            <a:r>
              <a:rPr lang="en-US" smtClean="0">
                <a:latin typeface="Arial" charset="0"/>
              </a:rPr>
              <a:t>Synonyms and near synonyms</a:t>
            </a:r>
          </a:p>
          <a:p>
            <a:pPr eaLnBrk="1" hangingPunct="1">
              <a:buFont typeface="Wingdings" pitchFamily="2" charset="2"/>
              <a:buNone/>
            </a:pPr>
            <a:r>
              <a:rPr lang="en-US" smtClean="0">
                <a:latin typeface="Arial" charset="0"/>
              </a:rPr>
              <a:t>	  </a:t>
            </a:r>
            <a:r>
              <a:rPr lang="en-US" sz="2800" smtClean="0">
                <a:latin typeface="Arial" charset="0"/>
              </a:rPr>
              <a:t>Dining establishments   USE  </a:t>
            </a:r>
            <a:r>
              <a:rPr lang="en-US" sz="2800" b="1" smtClean="0">
                <a:latin typeface="Arial" charset="0"/>
              </a:rPr>
              <a:t>Restaurants</a:t>
            </a:r>
          </a:p>
          <a:p>
            <a:pPr eaLnBrk="1" hangingPunct="1"/>
            <a:r>
              <a:rPr lang="en-US" smtClean="0">
                <a:latin typeface="Arial" charset="0"/>
              </a:rPr>
              <a:t>Variant spellings</a:t>
            </a:r>
          </a:p>
          <a:p>
            <a:pPr eaLnBrk="1" hangingPunct="1">
              <a:buFont typeface="Wingdings" pitchFamily="2" charset="2"/>
              <a:buNone/>
            </a:pPr>
            <a:r>
              <a:rPr lang="en-US" smtClean="0">
                <a:latin typeface="Arial" charset="0"/>
              </a:rPr>
              <a:t>	  </a:t>
            </a:r>
            <a:r>
              <a:rPr lang="en-US" sz="2800" smtClean="0">
                <a:latin typeface="Arial" charset="0"/>
              </a:rPr>
              <a:t>Haematology   USE  </a:t>
            </a:r>
            <a:r>
              <a:rPr lang="en-US" sz="2800" b="1" smtClean="0">
                <a:latin typeface="Arial" charset="0"/>
              </a:rPr>
              <a:t>Hematology</a:t>
            </a:r>
          </a:p>
          <a:p>
            <a:pPr eaLnBrk="1" hangingPunct="1"/>
            <a:r>
              <a:rPr lang="en-US" smtClean="0">
                <a:latin typeface="Arial" charset="0"/>
              </a:rPr>
              <a:t>Singular/plural variants</a:t>
            </a:r>
          </a:p>
          <a:p>
            <a:pPr eaLnBrk="1" hangingPunct="1">
              <a:buFont typeface="Wingdings" pitchFamily="2" charset="2"/>
              <a:buNone/>
            </a:pPr>
            <a:r>
              <a:rPr lang="en-US" smtClean="0">
                <a:latin typeface="Arial" charset="0"/>
              </a:rPr>
              <a:t>	  </a:t>
            </a:r>
            <a:r>
              <a:rPr lang="en-US" sz="2800" smtClean="0">
                <a:latin typeface="Arial" charset="0"/>
              </a:rPr>
              <a:t>Salsa (Cookery)  USE   </a:t>
            </a:r>
            <a:r>
              <a:rPr lang="en-US" sz="2800" b="1" smtClean="0">
                <a:latin typeface="Arial" charset="0"/>
              </a:rPr>
              <a:t>Salsas (Cookery)</a:t>
            </a:r>
          </a:p>
        </p:txBody>
      </p:sp>
      <p:sp>
        <p:nvSpPr>
          <p:cNvPr id="23552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44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04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904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904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904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904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904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67" grpId="0" build="p"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7569" name="Rectangle 2"/>
          <p:cNvSpPr>
            <a:spLocks noGrp="1" noChangeArrowheads="1"/>
          </p:cNvSpPr>
          <p:nvPr>
            <p:ph type="title"/>
          </p:nvPr>
        </p:nvSpPr>
        <p:spPr/>
        <p:txBody>
          <a:bodyPr>
            <a:normAutofit fontScale="90000"/>
          </a:bodyPr>
          <a:lstStyle/>
          <a:p>
            <a:pPr eaLnBrk="1" hangingPunct="1"/>
            <a:r>
              <a:rPr lang="en-US" smtClean="0">
                <a:latin typeface="Arial" charset="0"/>
              </a:rPr>
              <a:t>Categories of USE/UF references (cont.)</a:t>
            </a:r>
          </a:p>
        </p:txBody>
      </p:sp>
      <p:sp>
        <p:nvSpPr>
          <p:cNvPr id="192515" name="Rectangle 3"/>
          <p:cNvSpPr>
            <a:spLocks noGrp="1" noChangeArrowheads="1"/>
          </p:cNvSpPr>
          <p:nvPr>
            <p:ph type="body" idx="1"/>
          </p:nvPr>
        </p:nvSpPr>
        <p:spPr/>
        <p:txBody>
          <a:bodyPr/>
          <a:lstStyle/>
          <a:p>
            <a:pPr eaLnBrk="1" hangingPunct="1"/>
            <a:r>
              <a:rPr lang="en-US" sz="2800" smtClean="0">
                <a:latin typeface="Arial" charset="0"/>
              </a:rPr>
              <a:t>Variant forms of expression</a:t>
            </a:r>
          </a:p>
          <a:p>
            <a:pPr eaLnBrk="1" hangingPunct="1">
              <a:buFont typeface="Wingdings" pitchFamily="2" charset="2"/>
              <a:buNone/>
            </a:pPr>
            <a:r>
              <a:rPr lang="en-US" smtClean="0">
                <a:latin typeface="Arial" charset="0"/>
              </a:rPr>
              <a:t>	  </a:t>
            </a:r>
            <a:r>
              <a:rPr lang="en-US" sz="2400" smtClean="0">
                <a:latin typeface="Arial" charset="0"/>
              </a:rPr>
              <a:t>Nonbank banks   USE  </a:t>
            </a:r>
            <a:r>
              <a:rPr lang="en-US" sz="2400" b="1" smtClean="0">
                <a:latin typeface="Arial" charset="0"/>
              </a:rPr>
              <a:t>Nonbank financial 	institutions</a:t>
            </a:r>
          </a:p>
          <a:p>
            <a:pPr eaLnBrk="1" hangingPunct="1"/>
            <a:r>
              <a:rPr lang="en-US" sz="2800" smtClean="0">
                <a:latin typeface="Arial" charset="0"/>
              </a:rPr>
              <a:t>Alternate arrangements of terms</a:t>
            </a:r>
          </a:p>
          <a:p>
            <a:pPr eaLnBrk="1" hangingPunct="1">
              <a:buFont typeface="Wingdings" pitchFamily="2" charset="2"/>
              <a:buNone/>
            </a:pPr>
            <a:r>
              <a:rPr lang="en-US" smtClean="0">
                <a:latin typeface="Arial" charset="0"/>
              </a:rPr>
              <a:t>	  </a:t>
            </a:r>
            <a:r>
              <a:rPr lang="en-US" sz="2400" smtClean="0">
                <a:latin typeface="Arial" charset="0"/>
              </a:rPr>
              <a:t>Dogs--Breeds   USE  </a:t>
            </a:r>
            <a:r>
              <a:rPr lang="en-US" sz="2400" b="1" smtClean="0">
                <a:latin typeface="Arial" charset="0"/>
              </a:rPr>
              <a:t>Dog breeds</a:t>
            </a:r>
          </a:p>
          <a:p>
            <a:pPr eaLnBrk="1" hangingPunct="1"/>
            <a:r>
              <a:rPr lang="en-US" sz="2800" smtClean="0">
                <a:latin typeface="Arial" charset="0"/>
              </a:rPr>
              <a:t>Earlier forms of headings</a:t>
            </a:r>
          </a:p>
          <a:p>
            <a:pPr eaLnBrk="1" hangingPunct="1">
              <a:buFont typeface="Wingdings" pitchFamily="2" charset="2"/>
              <a:buNone/>
            </a:pPr>
            <a:r>
              <a:rPr lang="en-US" smtClean="0">
                <a:latin typeface="Arial" charset="0"/>
              </a:rPr>
              <a:t>	  </a:t>
            </a:r>
            <a:r>
              <a:rPr lang="en-US" sz="2400" smtClean="0">
                <a:latin typeface="Arial" charset="0"/>
              </a:rPr>
              <a:t>Restaurants, lunch rooms, etc.   USE  </a:t>
            </a:r>
            <a:r>
              <a:rPr lang="en-US" sz="2400" b="1" smtClean="0">
                <a:latin typeface="Arial" charset="0"/>
              </a:rPr>
              <a:t>Restaurants</a:t>
            </a:r>
          </a:p>
        </p:txBody>
      </p:sp>
      <p:sp>
        <p:nvSpPr>
          <p:cNvPr id="237571"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45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515">
                                            <p:txEl>
                                              <p:pRg st="0" end="0"/>
                                            </p:txEl>
                                          </p:spTgt>
                                        </p:tgtEl>
                                        <p:attrNameLst>
                                          <p:attrName>style.visibility</p:attrName>
                                        </p:attrNameLst>
                                      </p:cBhvr>
                                      <p:to>
                                        <p:strVal val="visible"/>
                                      </p:to>
                                    </p:set>
                                    <p:animEffect transition="in" filter="wipe(left)">
                                      <p:cBhvr>
                                        <p:cTn id="7" dur="500"/>
                                        <p:tgtEl>
                                          <p:spTgt spid="1925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2515">
                                            <p:txEl>
                                              <p:pRg st="1" end="1"/>
                                            </p:txEl>
                                          </p:spTgt>
                                        </p:tgtEl>
                                        <p:attrNameLst>
                                          <p:attrName>style.visibility</p:attrName>
                                        </p:attrNameLst>
                                      </p:cBhvr>
                                      <p:to>
                                        <p:strVal val="visible"/>
                                      </p:to>
                                    </p:set>
                                    <p:animEffect transition="in" filter="wipe(left)">
                                      <p:cBhvr>
                                        <p:cTn id="12" dur="500"/>
                                        <p:tgtEl>
                                          <p:spTgt spid="19251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2515">
                                            <p:txEl>
                                              <p:pRg st="2" end="2"/>
                                            </p:txEl>
                                          </p:spTgt>
                                        </p:tgtEl>
                                        <p:attrNameLst>
                                          <p:attrName>style.visibility</p:attrName>
                                        </p:attrNameLst>
                                      </p:cBhvr>
                                      <p:to>
                                        <p:strVal val="visible"/>
                                      </p:to>
                                    </p:set>
                                    <p:animEffect transition="in" filter="wipe(left)">
                                      <p:cBhvr>
                                        <p:cTn id="17" dur="500"/>
                                        <p:tgtEl>
                                          <p:spTgt spid="19251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2515">
                                            <p:txEl>
                                              <p:pRg st="3" end="3"/>
                                            </p:txEl>
                                          </p:spTgt>
                                        </p:tgtEl>
                                        <p:attrNameLst>
                                          <p:attrName>style.visibility</p:attrName>
                                        </p:attrNameLst>
                                      </p:cBhvr>
                                      <p:to>
                                        <p:strVal val="visible"/>
                                      </p:to>
                                    </p:set>
                                    <p:animEffect transition="in" filter="wipe(left)">
                                      <p:cBhvr>
                                        <p:cTn id="22" dur="500"/>
                                        <p:tgtEl>
                                          <p:spTgt spid="19251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92515">
                                            <p:txEl>
                                              <p:pRg st="4" end="4"/>
                                            </p:txEl>
                                          </p:spTgt>
                                        </p:tgtEl>
                                        <p:attrNameLst>
                                          <p:attrName>style.visibility</p:attrName>
                                        </p:attrNameLst>
                                      </p:cBhvr>
                                      <p:to>
                                        <p:strVal val="visible"/>
                                      </p:to>
                                    </p:set>
                                    <p:animEffect transition="in" filter="wipe(left)">
                                      <p:cBhvr>
                                        <p:cTn id="27" dur="500"/>
                                        <p:tgtEl>
                                          <p:spTgt spid="19251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92515">
                                            <p:txEl>
                                              <p:pRg st="5" end="5"/>
                                            </p:txEl>
                                          </p:spTgt>
                                        </p:tgtEl>
                                        <p:attrNameLst>
                                          <p:attrName>style.visibility</p:attrName>
                                        </p:attrNameLst>
                                      </p:cBhvr>
                                      <p:to>
                                        <p:strVal val="visible"/>
                                      </p:to>
                                    </p:set>
                                    <p:animEffect transition="in" filter="wipe(left)">
                                      <p:cBhvr>
                                        <p:cTn id="32" dur="500"/>
                                        <p:tgtEl>
                                          <p:spTgt spid="19251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5" grpId="0" build="p" autoUpdateAnimBg="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7" name="Rectangle 2"/>
          <p:cNvSpPr>
            <a:spLocks noGrp="1" noChangeArrowheads="1"/>
          </p:cNvSpPr>
          <p:nvPr>
            <p:ph type="title"/>
          </p:nvPr>
        </p:nvSpPr>
        <p:spPr/>
        <p:txBody>
          <a:bodyPr>
            <a:normAutofit fontScale="90000"/>
          </a:bodyPr>
          <a:lstStyle/>
          <a:p>
            <a:pPr eaLnBrk="1" hangingPunct="1"/>
            <a:r>
              <a:rPr lang="en-US" sz="4000" smtClean="0">
                <a:latin typeface="Arial" charset="0"/>
              </a:rPr>
              <a:t>Hierarchical references: broader terms and narrower terms</a:t>
            </a:r>
          </a:p>
        </p:txBody>
      </p:sp>
      <p:sp>
        <p:nvSpPr>
          <p:cNvPr id="239618" name="Rectangle 3"/>
          <p:cNvSpPr>
            <a:spLocks noGrp="1" noChangeArrowheads="1"/>
          </p:cNvSpPr>
          <p:nvPr>
            <p:ph type="body" idx="1"/>
          </p:nvPr>
        </p:nvSpPr>
        <p:spPr/>
        <p:txBody>
          <a:bodyPr/>
          <a:lstStyle/>
          <a:p>
            <a:pPr eaLnBrk="1" hangingPunct="1"/>
            <a:r>
              <a:rPr lang="en-US" dirty="0" smtClean="0">
                <a:latin typeface="Arial" charset="0"/>
              </a:rPr>
              <a:t>They link </a:t>
            </a:r>
            <a:r>
              <a:rPr lang="en-US" dirty="0" smtClean="0">
                <a:latin typeface="Arial" charset="0"/>
              </a:rPr>
              <a:t>authorized headings</a:t>
            </a:r>
          </a:p>
          <a:p>
            <a:pPr eaLnBrk="1" hangingPunct="1"/>
            <a:r>
              <a:rPr lang="en-US" dirty="0" smtClean="0">
                <a:latin typeface="Arial" charset="0"/>
              </a:rPr>
              <a:t>They build </a:t>
            </a:r>
            <a:r>
              <a:rPr lang="en-US" dirty="0" smtClean="0">
                <a:latin typeface="Arial" charset="0"/>
              </a:rPr>
              <a:t>reciprocal </a:t>
            </a:r>
            <a:r>
              <a:rPr lang="en-US" dirty="0" smtClean="0">
                <a:latin typeface="Arial" charset="0"/>
              </a:rPr>
              <a:t>relationships </a:t>
            </a:r>
          </a:p>
          <a:p>
            <a:pPr eaLnBrk="1" hangingPunct="1"/>
            <a:r>
              <a:rPr lang="en-US" dirty="0" smtClean="0">
                <a:latin typeface="Arial" charset="0"/>
              </a:rPr>
              <a:t>They allow users </a:t>
            </a:r>
            <a:r>
              <a:rPr lang="en-US" dirty="0" smtClean="0">
                <a:latin typeface="Arial" charset="0"/>
              </a:rPr>
              <a:t>to enter at any level and be led to next level of either more specific or more general topics</a:t>
            </a:r>
          </a:p>
          <a:p>
            <a:pPr eaLnBrk="1" hangingPunct="1"/>
            <a:endParaRPr lang="en-US" i="1" dirty="0" smtClean="0">
              <a:latin typeface="Arial" charset="0"/>
            </a:endParaRPr>
          </a:p>
        </p:txBody>
      </p:sp>
      <p:sp>
        <p:nvSpPr>
          <p:cNvPr id="23961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46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Number Placeholder 5"/>
          <p:cNvSpPr>
            <a:spLocks noGrp="1"/>
          </p:cNvSpPr>
          <p:nvPr>
            <p:ph type="sldNum" sz="quarter" idx="12"/>
          </p:nvPr>
        </p:nvSpPr>
        <p:spPr>
          <a:noFill/>
        </p:spPr>
        <p:txBody>
          <a:bodyPr/>
          <a:lstStyle/>
          <a:p>
            <a:r>
              <a:rPr lang="en-US"/>
              <a:t>8</a:t>
            </a:r>
          </a:p>
        </p:txBody>
      </p:sp>
      <p:sp>
        <p:nvSpPr>
          <p:cNvPr id="81922" name="Rectangle 2"/>
          <p:cNvSpPr>
            <a:spLocks noGrp="1" noChangeArrowheads="1"/>
          </p:cNvSpPr>
          <p:nvPr>
            <p:ph type="title"/>
          </p:nvPr>
        </p:nvSpPr>
        <p:spPr/>
        <p:txBody>
          <a:bodyPr/>
          <a:lstStyle/>
          <a:p>
            <a:pPr eaLnBrk="1" hangingPunct="1"/>
            <a:r>
              <a:rPr lang="en-US" smtClean="0">
                <a:latin typeface="Arial" charset="0"/>
              </a:rPr>
              <a:t>Types of concepts to identify</a:t>
            </a:r>
          </a:p>
        </p:txBody>
      </p:sp>
      <p:sp>
        <p:nvSpPr>
          <p:cNvPr id="81923" name="Rectangle 3"/>
          <p:cNvSpPr>
            <a:spLocks noGrp="1" noChangeArrowheads="1"/>
          </p:cNvSpPr>
          <p:nvPr>
            <p:ph type="body" idx="1"/>
          </p:nvPr>
        </p:nvSpPr>
        <p:spPr/>
        <p:txBody>
          <a:bodyPr/>
          <a:lstStyle/>
          <a:p>
            <a:pPr eaLnBrk="1" hangingPunct="1">
              <a:lnSpc>
                <a:spcPct val="90000"/>
              </a:lnSpc>
            </a:pPr>
            <a:r>
              <a:rPr lang="en-US" dirty="0" smtClean="0">
                <a:latin typeface="Arial" charset="0"/>
              </a:rPr>
              <a:t>Topics</a:t>
            </a:r>
          </a:p>
          <a:p>
            <a:pPr eaLnBrk="1" hangingPunct="1">
              <a:lnSpc>
                <a:spcPct val="90000"/>
              </a:lnSpc>
            </a:pPr>
            <a:r>
              <a:rPr lang="en-US" dirty="0" smtClean="0">
                <a:latin typeface="Arial" charset="0"/>
              </a:rPr>
              <a:t>Names of:</a:t>
            </a:r>
          </a:p>
          <a:p>
            <a:pPr lvl="1" eaLnBrk="1" hangingPunct="1">
              <a:lnSpc>
                <a:spcPct val="90000"/>
              </a:lnSpc>
            </a:pPr>
            <a:r>
              <a:rPr lang="en-US" dirty="0" smtClean="0">
                <a:latin typeface="Arial" charset="0"/>
              </a:rPr>
              <a:t>Persons</a:t>
            </a:r>
          </a:p>
          <a:p>
            <a:pPr lvl="1" eaLnBrk="1" hangingPunct="1">
              <a:lnSpc>
                <a:spcPct val="90000"/>
              </a:lnSpc>
            </a:pPr>
            <a:r>
              <a:rPr lang="en-US" dirty="0" smtClean="0">
                <a:latin typeface="Arial" charset="0"/>
              </a:rPr>
              <a:t>Corporate bodies</a:t>
            </a:r>
          </a:p>
          <a:p>
            <a:pPr lvl="1" eaLnBrk="1" hangingPunct="1">
              <a:lnSpc>
                <a:spcPct val="90000"/>
              </a:lnSpc>
            </a:pPr>
            <a:r>
              <a:rPr lang="en-US" dirty="0" smtClean="0">
                <a:latin typeface="Arial" charset="0"/>
              </a:rPr>
              <a:t>Geographic areas</a:t>
            </a:r>
          </a:p>
          <a:p>
            <a:pPr eaLnBrk="1" hangingPunct="1">
              <a:lnSpc>
                <a:spcPct val="90000"/>
              </a:lnSpc>
            </a:pPr>
            <a:r>
              <a:rPr lang="en-US" dirty="0" smtClean="0">
                <a:latin typeface="Arial" charset="0"/>
              </a:rPr>
              <a:t>Time periods</a:t>
            </a:r>
          </a:p>
          <a:p>
            <a:pPr eaLnBrk="1" hangingPunct="1">
              <a:lnSpc>
                <a:spcPct val="90000"/>
              </a:lnSpc>
            </a:pPr>
            <a:r>
              <a:rPr lang="en-US" dirty="0" smtClean="0">
                <a:latin typeface="Arial" charset="0"/>
              </a:rPr>
              <a:t>Titles of works</a:t>
            </a:r>
          </a:p>
          <a:p>
            <a:pPr eaLnBrk="1" hangingPunct="1">
              <a:lnSpc>
                <a:spcPct val="90000"/>
              </a:lnSpc>
              <a:buNone/>
            </a:pPr>
            <a:endParaRPr lang="en-US" dirty="0" smtClean="0">
              <a:latin typeface="Arial" charset="0"/>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5" name="Rectangle 2"/>
          <p:cNvSpPr>
            <a:spLocks noGrp="1" noChangeArrowheads="1"/>
          </p:cNvSpPr>
          <p:nvPr>
            <p:ph type="title"/>
          </p:nvPr>
        </p:nvSpPr>
        <p:spPr/>
        <p:txBody>
          <a:bodyPr>
            <a:normAutofit fontScale="90000"/>
          </a:bodyPr>
          <a:lstStyle/>
          <a:p>
            <a:pPr eaLnBrk="1" hangingPunct="1"/>
            <a:r>
              <a:rPr lang="en-US" sz="4000" smtClean="0">
                <a:latin typeface="Arial" charset="0"/>
              </a:rPr>
              <a:t>Three types of hierarchical references</a:t>
            </a:r>
          </a:p>
        </p:txBody>
      </p:sp>
      <p:sp>
        <p:nvSpPr>
          <p:cNvPr id="241666" name="Rectangle 3"/>
          <p:cNvSpPr>
            <a:spLocks noGrp="1" noChangeArrowheads="1"/>
          </p:cNvSpPr>
          <p:nvPr>
            <p:ph type="body" idx="1"/>
          </p:nvPr>
        </p:nvSpPr>
        <p:spPr/>
        <p:txBody>
          <a:bodyPr/>
          <a:lstStyle/>
          <a:p>
            <a:pPr eaLnBrk="1" hangingPunct="1"/>
            <a:r>
              <a:rPr lang="en-US" sz="2400" dirty="0" smtClean="0">
                <a:latin typeface="Arial" charset="0"/>
              </a:rPr>
              <a:t>Genus/species (or class/class member)</a:t>
            </a:r>
          </a:p>
          <a:p>
            <a:pPr eaLnBrk="1" hangingPunct="1">
              <a:buFont typeface="Wingdings" pitchFamily="2" charset="2"/>
              <a:buNone/>
            </a:pPr>
            <a:r>
              <a:rPr lang="en-US" sz="2800" dirty="0" smtClean="0">
                <a:latin typeface="Arial" charset="0"/>
              </a:rPr>
              <a:t>	   	</a:t>
            </a:r>
            <a:r>
              <a:rPr lang="en-US" sz="2000" b="1" dirty="0" smtClean="0">
                <a:latin typeface="Arial" charset="0"/>
              </a:rPr>
              <a:t>Dog breeds</a:t>
            </a:r>
            <a:r>
              <a:rPr lang="en-US" sz="2000" dirty="0" smtClean="0">
                <a:latin typeface="Arial" charset="0"/>
              </a:rPr>
              <a:t>			</a:t>
            </a:r>
            <a:r>
              <a:rPr lang="en-US" sz="2000" b="1" dirty="0" smtClean="0">
                <a:latin typeface="Arial" charset="0"/>
              </a:rPr>
              <a:t>Poodles</a:t>
            </a:r>
          </a:p>
          <a:p>
            <a:pPr eaLnBrk="1" hangingPunct="1">
              <a:buFont typeface="Wingdings" pitchFamily="2" charset="2"/>
              <a:buNone/>
            </a:pPr>
            <a:r>
              <a:rPr lang="en-US" sz="2000" dirty="0" smtClean="0">
                <a:latin typeface="Arial" charset="0"/>
              </a:rPr>
              <a:t>		   NT  </a:t>
            </a:r>
            <a:r>
              <a:rPr lang="en-US" sz="2000" b="1" dirty="0" smtClean="0">
                <a:latin typeface="Arial" charset="0"/>
              </a:rPr>
              <a:t>Poodles</a:t>
            </a:r>
            <a:r>
              <a:rPr lang="en-US" sz="2000" dirty="0" smtClean="0">
                <a:latin typeface="Arial" charset="0"/>
              </a:rPr>
              <a:t>		   	   BT </a:t>
            </a:r>
            <a:r>
              <a:rPr lang="en-US" sz="2000" b="1" dirty="0" smtClean="0">
                <a:latin typeface="Arial" charset="0"/>
              </a:rPr>
              <a:t>Dog breeds</a:t>
            </a:r>
          </a:p>
          <a:p>
            <a:pPr eaLnBrk="1" hangingPunct="1"/>
            <a:r>
              <a:rPr lang="en-US" sz="2400" dirty="0" smtClean="0">
                <a:latin typeface="Arial" charset="0"/>
              </a:rPr>
              <a:t>Whole/part</a:t>
            </a:r>
          </a:p>
          <a:p>
            <a:pPr eaLnBrk="1" hangingPunct="1">
              <a:buFont typeface="Wingdings" pitchFamily="2" charset="2"/>
              <a:buNone/>
            </a:pPr>
            <a:r>
              <a:rPr lang="en-US" sz="2800" dirty="0" smtClean="0">
                <a:latin typeface="Arial" charset="0"/>
              </a:rPr>
              <a:t>	   	</a:t>
            </a:r>
            <a:r>
              <a:rPr lang="en-US" sz="2000" b="1" dirty="0" smtClean="0">
                <a:latin typeface="Arial" charset="0"/>
              </a:rPr>
              <a:t>Foot</a:t>
            </a:r>
            <a:r>
              <a:rPr lang="en-US" sz="2000" dirty="0" smtClean="0">
                <a:latin typeface="Arial" charset="0"/>
              </a:rPr>
              <a:t>				</a:t>
            </a:r>
            <a:r>
              <a:rPr lang="en-US" sz="2000" b="1" dirty="0" smtClean="0">
                <a:latin typeface="Arial" charset="0"/>
              </a:rPr>
              <a:t>Toes</a:t>
            </a:r>
          </a:p>
          <a:p>
            <a:pPr eaLnBrk="1" hangingPunct="1">
              <a:buFont typeface="Wingdings" pitchFamily="2" charset="2"/>
              <a:buNone/>
            </a:pPr>
            <a:r>
              <a:rPr lang="en-US" sz="2000" dirty="0" smtClean="0">
                <a:latin typeface="Arial" charset="0"/>
              </a:rPr>
              <a:t>		   NT </a:t>
            </a:r>
            <a:r>
              <a:rPr lang="en-US" sz="2000" b="1" dirty="0" smtClean="0">
                <a:latin typeface="Arial" charset="0"/>
              </a:rPr>
              <a:t>Toes</a:t>
            </a:r>
            <a:r>
              <a:rPr lang="en-US" sz="2000" dirty="0" smtClean="0">
                <a:latin typeface="Arial" charset="0"/>
              </a:rPr>
              <a:t>		   	   BT </a:t>
            </a:r>
            <a:r>
              <a:rPr lang="en-US" sz="2000" b="1" dirty="0" smtClean="0">
                <a:latin typeface="Arial" charset="0"/>
              </a:rPr>
              <a:t>Foot</a:t>
            </a:r>
          </a:p>
          <a:p>
            <a:pPr eaLnBrk="1" hangingPunct="1"/>
            <a:r>
              <a:rPr lang="en-US" sz="2400" dirty="0" smtClean="0">
                <a:latin typeface="Arial" charset="0"/>
              </a:rPr>
              <a:t>Instance (or generic topic/proper-named example)</a:t>
            </a:r>
          </a:p>
          <a:p>
            <a:pPr eaLnBrk="1" hangingPunct="1">
              <a:buFont typeface="Wingdings" pitchFamily="2" charset="2"/>
              <a:buNone/>
            </a:pPr>
            <a:r>
              <a:rPr lang="en-US" sz="2400" dirty="0" smtClean="0">
                <a:latin typeface="Arial" charset="0"/>
              </a:rPr>
              <a:t>	   </a:t>
            </a:r>
            <a:r>
              <a:rPr lang="en-US" sz="2000" b="1" dirty="0" smtClean="0">
                <a:latin typeface="Arial" charset="0"/>
              </a:rPr>
              <a:t>Mississippi River</a:t>
            </a:r>
            <a:r>
              <a:rPr lang="en-US" sz="2000" dirty="0" smtClean="0">
                <a:latin typeface="Arial" charset="0"/>
              </a:rPr>
              <a:t>			</a:t>
            </a:r>
            <a:r>
              <a:rPr lang="en-US" sz="2000" b="1" dirty="0" smtClean="0">
                <a:latin typeface="Arial" charset="0"/>
              </a:rPr>
              <a:t>Rivers—United States</a:t>
            </a:r>
          </a:p>
          <a:p>
            <a:pPr eaLnBrk="1" hangingPunct="1">
              <a:buFont typeface="Wingdings" pitchFamily="2" charset="2"/>
              <a:buNone/>
            </a:pPr>
            <a:r>
              <a:rPr lang="en-US" sz="2400" dirty="0" smtClean="0">
                <a:latin typeface="Arial" charset="0"/>
              </a:rPr>
              <a:t>		</a:t>
            </a:r>
            <a:r>
              <a:rPr lang="en-US" sz="2000" dirty="0" smtClean="0">
                <a:latin typeface="Arial" charset="0"/>
              </a:rPr>
              <a:t>BT </a:t>
            </a:r>
            <a:r>
              <a:rPr lang="en-US" sz="2000" b="1" dirty="0" smtClean="0">
                <a:latin typeface="Arial" charset="0"/>
              </a:rPr>
              <a:t>Rivers—United States</a:t>
            </a:r>
            <a:r>
              <a:rPr lang="en-US" sz="2000" dirty="0" smtClean="0">
                <a:latin typeface="Arial" charset="0"/>
              </a:rPr>
              <a:t>	   NT </a:t>
            </a:r>
            <a:r>
              <a:rPr lang="en-US" sz="2000" b="1" dirty="0" smtClean="0">
                <a:latin typeface="Arial" charset="0"/>
              </a:rPr>
              <a:t>Mississippi River</a:t>
            </a:r>
            <a:endParaRPr lang="en-US" sz="2400" b="1" dirty="0" smtClean="0">
              <a:latin typeface="Arial" charset="0"/>
            </a:endParaRPr>
          </a:p>
        </p:txBody>
      </p:sp>
      <p:sp>
        <p:nvSpPr>
          <p:cNvPr id="24166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47</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3" name="Rectangle 2"/>
          <p:cNvSpPr>
            <a:spLocks noGrp="1" noChangeArrowheads="1"/>
          </p:cNvSpPr>
          <p:nvPr>
            <p:ph type="title"/>
          </p:nvPr>
        </p:nvSpPr>
        <p:spPr/>
        <p:txBody>
          <a:bodyPr>
            <a:normAutofit fontScale="90000"/>
          </a:bodyPr>
          <a:lstStyle/>
          <a:p>
            <a:pPr eaLnBrk="1" hangingPunct="1"/>
            <a:r>
              <a:rPr lang="en-US" sz="4000" smtClean="0">
                <a:latin typeface="Arial" charset="0"/>
              </a:rPr>
              <a:t>Associative or related term references</a:t>
            </a:r>
          </a:p>
        </p:txBody>
      </p:sp>
      <p:sp>
        <p:nvSpPr>
          <p:cNvPr id="243714" name="Rectangle 3"/>
          <p:cNvSpPr>
            <a:spLocks noGrp="1" noChangeArrowheads="1"/>
          </p:cNvSpPr>
          <p:nvPr>
            <p:ph type="body" idx="1"/>
          </p:nvPr>
        </p:nvSpPr>
        <p:spPr/>
        <p:txBody>
          <a:bodyPr/>
          <a:lstStyle/>
          <a:p>
            <a:pPr eaLnBrk="1" hangingPunct="1"/>
            <a:r>
              <a:rPr lang="en-US" sz="2400" dirty="0" smtClean="0">
                <a:latin typeface="Arial" charset="0"/>
              </a:rPr>
              <a:t>These l</a:t>
            </a:r>
            <a:r>
              <a:rPr lang="en-US" sz="2400" dirty="0" smtClean="0">
                <a:latin typeface="Arial" charset="0"/>
              </a:rPr>
              <a:t>ink </a:t>
            </a:r>
            <a:r>
              <a:rPr lang="en-US" sz="2400" dirty="0" smtClean="0">
                <a:latin typeface="Arial" charset="0"/>
              </a:rPr>
              <a:t>two headings associated in some manner other than hierarchy</a:t>
            </a:r>
          </a:p>
          <a:p>
            <a:pPr eaLnBrk="1" hangingPunct="1"/>
            <a:r>
              <a:rPr lang="en-US" sz="2400" dirty="0" smtClean="0">
                <a:latin typeface="Arial" charset="0"/>
              </a:rPr>
              <a:t>Currently made between</a:t>
            </a:r>
            <a:r>
              <a:rPr lang="en-US" sz="2800" dirty="0" smtClean="0">
                <a:latin typeface="Arial" charset="0"/>
              </a:rPr>
              <a:t> </a:t>
            </a:r>
          </a:p>
          <a:p>
            <a:pPr lvl="1" eaLnBrk="1" hangingPunct="1"/>
            <a:r>
              <a:rPr lang="en-US" sz="2000" dirty="0" smtClean="0">
                <a:latin typeface="Arial" charset="0"/>
              </a:rPr>
              <a:t>headings with overlapping meanings</a:t>
            </a:r>
          </a:p>
          <a:p>
            <a:pPr lvl="1" eaLnBrk="1" hangingPunct="1">
              <a:buFont typeface="Wingdings" pitchFamily="2" charset="2"/>
              <a:buNone/>
            </a:pPr>
            <a:r>
              <a:rPr lang="en-US" sz="2000" dirty="0" smtClean="0">
                <a:latin typeface="Arial" charset="0"/>
              </a:rPr>
              <a:t>			</a:t>
            </a:r>
            <a:r>
              <a:rPr lang="en-US" sz="2000" b="1" dirty="0" smtClean="0">
                <a:latin typeface="Arial" charset="0"/>
              </a:rPr>
              <a:t>Carpets</a:t>
            </a:r>
            <a:r>
              <a:rPr lang="en-US" sz="2000" dirty="0" smtClean="0">
                <a:latin typeface="Arial" charset="0"/>
              </a:rPr>
              <a:t>	RT	</a:t>
            </a:r>
            <a:r>
              <a:rPr lang="en-US" sz="2000" b="1" dirty="0" smtClean="0">
                <a:latin typeface="Arial" charset="0"/>
              </a:rPr>
              <a:t>Rugs</a:t>
            </a:r>
          </a:p>
          <a:p>
            <a:pPr lvl="1" eaLnBrk="1" hangingPunct="1"/>
            <a:r>
              <a:rPr lang="en-US" sz="2000" dirty="0" smtClean="0">
                <a:latin typeface="Arial" charset="0"/>
              </a:rPr>
              <a:t>headings for a discipline and the focus of that discipline</a:t>
            </a:r>
          </a:p>
          <a:p>
            <a:pPr lvl="1" eaLnBrk="1" hangingPunct="1">
              <a:buFont typeface="Wingdings" pitchFamily="2" charset="2"/>
              <a:buNone/>
            </a:pPr>
            <a:r>
              <a:rPr lang="en-US" sz="2000" dirty="0" smtClean="0">
                <a:latin typeface="Arial" charset="0"/>
              </a:rPr>
              <a:t>			</a:t>
            </a:r>
            <a:r>
              <a:rPr lang="en-US" sz="2000" b="1" dirty="0" smtClean="0">
                <a:latin typeface="Arial" charset="0"/>
              </a:rPr>
              <a:t>Ornithology</a:t>
            </a:r>
            <a:r>
              <a:rPr lang="en-US" sz="2000" dirty="0" smtClean="0">
                <a:latin typeface="Arial" charset="0"/>
              </a:rPr>
              <a:t>	RT	</a:t>
            </a:r>
            <a:r>
              <a:rPr lang="en-US" sz="2000" b="1" dirty="0" smtClean="0">
                <a:latin typeface="Arial" charset="0"/>
              </a:rPr>
              <a:t>Birds</a:t>
            </a:r>
          </a:p>
          <a:p>
            <a:pPr lvl="1" eaLnBrk="1" hangingPunct="1"/>
            <a:r>
              <a:rPr lang="en-US" sz="2000" dirty="0" smtClean="0">
                <a:latin typeface="Arial" charset="0"/>
              </a:rPr>
              <a:t>headings for persons and their field of endeavor</a:t>
            </a:r>
          </a:p>
          <a:p>
            <a:pPr lvl="1" eaLnBrk="1" hangingPunct="1">
              <a:buFont typeface="Wingdings" pitchFamily="2" charset="2"/>
              <a:buNone/>
            </a:pPr>
            <a:r>
              <a:rPr lang="en-US" sz="2000" dirty="0" smtClean="0">
                <a:latin typeface="Arial" charset="0"/>
              </a:rPr>
              <a:t>			</a:t>
            </a:r>
            <a:r>
              <a:rPr lang="en-US" sz="2000" b="1" dirty="0" smtClean="0">
                <a:latin typeface="Arial" charset="0"/>
              </a:rPr>
              <a:t>Physicians</a:t>
            </a:r>
            <a:r>
              <a:rPr lang="en-US" sz="2000" dirty="0" smtClean="0">
                <a:latin typeface="Arial" charset="0"/>
              </a:rPr>
              <a:t>	RT	</a:t>
            </a:r>
            <a:r>
              <a:rPr lang="en-US" sz="2000" b="1" dirty="0" smtClean="0">
                <a:latin typeface="Arial" charset="0"/>
              </a:rPr>
              <a:t>Medicine</a:t>
            </a:r>
            <a:endParaRPr lang="en-US" sz="2000" b="1" dirty="0" smtClean="0">
              <a:latin typeface="Arial" charset="0"/>
            </a:endParaRPr>
          </a:p>
        </p:txBody>
      </p:sp>
      <p:sp>
        <p:nvSpPr>
          <p:cNvPr id="24371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48</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3" name="Rectangle 2"/>
          <p:cNvSpPr>
            <a:spLocks noGrp="1" noChangeArrowheads="1"/>
          </p:cNvSpPr>
          <p:nvPr>
            <p:ph type="title"/>
          </p:nvPr>
        </p:nvSpPr>
        <p:spPr/>
        <p:txBody>
          <a:bodyPr/>
          <a:lstStyle/>
          <a:p>
            <a:pPr eaLnBrk="1" hangingPunct="1"/>
            <a:r>
              <a:rPr lang="en-US" sz="4000" smtClean="0">
                <a:latin typeface="Arial" charset="0"/>
              </a:rPr>
              <a:t>Components of entries in </a:t>
            </a:r>
            <a:r>
              <a:rPr lang="en-US" sz="4000" i="1" smtClean="0">
                <a:latin typeface="Arial" charset="0"/>
              </a:rPr>
              <a:t>LCSH</a:t>
            </a:r>
          </a:p>
        </p:txBody>
      </p:sp>
      <p:sp>
        <p:nvSpPr>
          <p:cNvPr id="253954" name="Rectangle 3"/>
          <p:cNvSpPr>
            <a:spLocks noGrp="1" noChangeArrowheads="1"/>
          </p:cNvSpPr>
          <p:nvPr>
            <p:ph type="body" idx="1"/>
          </p:nvPr>
        </p:nvSpPr>
        <p:spPr/>
        <p:txBody>
          <a:bodyPr/>
          <a:lstStyle/>
          <a:p>
            <a:pPr eaLnBrk="1" hangingPunct="1">
              <a:lnSpc>
                <a:spcPct val="90000"/>
              </a:lnSpc>
            </a:pPr>
            <a:r>
              <a:rPr lang="en-US" smtClean="0">
                <a:latin typeface="Arial" charset="0"/>
              </a:rPr>
              <a:t>Authorized headings</a:t>
            </a:r>
          </a:p>
          <a:p>
            <a:pPr eaLnBrk="1" hangingPunct="1">
              <a:lnSpc>
                <a:spcPct val="90000"/>
              </a:lnSpc>
            </a:pPr>
            <a:r>
              <a:rPr lang="en-US" smtClean="0">
                <a:latin typeface="Arial" charset="0"/>
              </a:rPr>
              <a:t>Class numbers</a:t>
            </a:r>
          </a:p>
          <a:p>
            <a:pPr eaLnBrk="1" hangingPunct="1">
              <a:lnSpc>
                <a:spcPct val="90000"/>
              </a:lnSpc>
            </a:pPr>
            <a:r>
              <a:rPr lang="en-US" smtClean="0">
                <a:latin typeface="Arial" charset="0"/>
              </a:rPr>
              <a:t>References</a:t>
            </a:r>
          </a:p>
          <a:p>
            <a:pPr lvl="1" eaLnBrk="1" hangingPunct="1">
              <a:lnSpc>
                <a:spcPct val="90000"/>
              </a:lnSpc>
            </a:pPr>
            <a:r>
              <a:rPr lang="en-US" smtClean="0">
                <a:latin typeface="Arial" charset="0"/>
              </a:rPr>
              <a:t>USE, Used For (UF)</a:t>
            </a:r>
          </a:p>
          <a:p>
            <a:pPr lvl="1" eaLnBrk="1" hangingPunct="1">
              <a:lnSpc>
                <a:spcPct val="90000"/>
              </a:lnSpc>
            </a:pPr>
            <a:r>
              <a:rPr lang="en-US" smtClean="0">
                <a:latin typeface="Arial" charset="0"/>
              </a:rPr>
              <a:t>Broader Term (BT) &amp; Narrower Term (NT)</a:t>
            </a:r>
          </a:p>
          <a:p>
            <a:pPr lvl="1" eaLnBrk="1" hangingPunct="1">
              <a:lnSpc>
                <a:spcPct val="90000"/>
              </a:lnSpc>
            </a:pPr>
            <a:r>
              <a:rPr lang="en-US" smtClean="0">
                <a:latin typeface="Arial" charset="0"/>
              </a:rPr>
              <a:t>Related Term (RT)</a:t>
            </a:r>
          </a:p>
          <a:p>
            <a:pPr lvl="1" eaLnBrk="1" hangingPunct="1">
              <a:lnSpc>
                <a:spcPct val="90000"/>
              </a:lnSpc>
            </a:pPr>
            <a:r>
              <a:rPr lang="en-US" smtClean="0">
                <a:latin typeface="Arial" charset="0"/>
              </a:rPr>
              <a:t>General References (SA and USE)</a:t>
            </a:r>
          </a:p>
          <a:p>
            <a:pPr eaLnBrk="1" hangingPunct="1">
              <a:lnSpc>
                <a:spcPct val="90000"/>
              </a:lnSpc>
            </a:pPr>
            <a:r>
              <a:rPr lang="en-US" smtClean="0">
                <a:latin typeface="Arial" charset="0"/>
              </a:rPr>
              <a:t>Scope notes</a:t>
            </a:r>
            <a:endParaRPr lang="en-US" smtClean="0"/>
          </a:p>
        </p:txBody>
      </p:sp>
      <p:sp>
        <p:nvSpPr>
          <p:cNvPr id="25395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5</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49" name="Rectangle 2"/>
          <p:cNvSpPr>
            <a:spLocks noGrp="1" noChangeArrowheads="1"/>
          </p:cNvSpPr>
          <p:nvPr>
            <p:ph type="title"/>
          </p:nvPr>
        </p:nvSpPr>
        <p:spPr>
          <a:xfrm>
            <a:off x="685800" y="381000"/>
            <a:ext cx="7772400" cy="914400"/>
          </a:xfrm>
        </p:spPr>
        <p:txBody>
          <a:bodyPr/>
          <a:lstStyle/>
          <a:p>
            <a:pPr eaLnBrk="1" hangingPunct="1"/>
            <a:r>
              <a:rPr lang="en-US" sz="3600" smtClean="0">
                <a:latin typeface="Arial" charset="0"/>
              </a:rPr>
              <a:t>References</a:t>
            </a:r>
          </a:p>
        </p:txBody>
      </p:sp>
      <p:sp>
        <p:nvSpPr>
          <p:cNvPr id="258050" name="Rectangle 3"/>
          <p:cNvSpPr>
            <a:spLocks noGrp="1" noChangeArrowheads="1"/>
          </p:cNvSpPr>
          <p:nvPr>
            <p:ph type="body" idx="1"/>
          </p:nvPr>
        </p:nvSpPr>
        <p:spPr>
          <a:xfrm>
            <a:off x="685800" y="1981200"/>
            <a:ext cx="7772400" cy="4419600"/>
          </a:xfrm>
        </p:spPr>
        <p:txBody>
          <a:bodyPr>
            <a:normAutofit lnSpcReduction="10000"/>
          </a:bodyPr>
          <a:lstStyle/>
          <a:p>
            <a:pPr eaLnBrk="1" hangingPunct="1">
              <a:lnSpc>
                <a:spcPct val="90000"/>
              </a:lnSpc>
            </a:pPr>
            <a:r>
              <a:rPr lang="en-US" sz="2800" smtClean="0">
                <a:latin typeface="Arial" charset="0"/>
              </a:rPr>
              <a:t>Indicate relationships among headings</a:t>
            </a:r>
          </a:p>
          <a:p>
            <a:pPr eaLnBrk="1" hangingPunct="1">
              <a:lnSpc>
                <a:spcPct val="90000"/>
              </a:lnSpc>
            </a:pPr>
            <a:r>
              <a:rPr lang="en-US" sz="2800" smtClean="0">
                <a:latin typeface="Arial" charset="0"/>
              </a:rPr>
              <a:t>Listed in groups, by type of reference</a:t>
            </a:r>
          </a:p>
          <a:p>
            <a:pPr eaLnBrk="1" hangingPunct="1">
              <a:lnSpc>
                <a:spcPct val="90000"/>
              </a:lnSpc>
            </a:pPr>
            <a:r>
              <a:rPr lang="en-US" sz="2800" smtClean="0">
                <a:latin typeface="Arial" charset="0"/>
              </a:rPr>
              <a:t>Equivalence relationship </a:t>
            </a:r>
          </a:p>
          <a:p>
            <a:pPr lvl="1" eaLnBrk="1" hangingPunct="1">
              <a:lnSpc>
                <a:spcPct val="90000"/>
              </a:lnSpc>
            </a:pPr>
            <a:r>
              <a:rPr lang="en-US" sz="2400" smtClean="0">
                <a:latin typeface="Arial" charset="0"/>
              </a:rPr>
              <a:t>USE and UF (Used for)</a:t>
            </a:r>
          </a:p>
          <a:p>
            <a:pPr eaLnBrk="1" hangingPunct="1">
              <a:lnSpc>
                <a:spcPct val="90000"/>
              </a:lnSpc>
            </a:pPr>
            <a:r>
              <a:rPr lang="en-US" sz="2800" smtClean="0">
                <a:latin typeface="Arial" charset="0"/>
              </a:rPr>
              <a:t>Hierarchical relationships</a:t>
            </a:r>
          </a:p>
          <a:p>
            <a:pPr lvl="1" eaLnBrk="1" hangingPunct="1">
              <a:lnSpc>
                <a:spcPct val="90000"/>
              </a:lnSpc>
            </a:pPr>
            <a:r>
              <a:rPr lang="en-US" sz="2400" smtClean="0">
                <a:latin typeface="Arial" charset="0"/>
              </a:rPr>
              <a:t>BT (Broader Term) and NT (Narrower Term) </a:t>
            </a:r>
          </a:p>
          <a:p>
            <a:pPr eaLnBrk="1" hangingPunct="1">
              <a:lnSpc>
                <a:spcPct val="90000"/>
              </a:lnSpc>
            </a:pPr>
            <a:r>
              <a:rPr lang="en-US" sz="2800" smtClean="0">
                <a:latin typeface="Arial" charset="0"/>
              </a:rPr>
              <a:t>Associative relationships</a:t>
            </a:r>
          </a:p>
          <a:p>
            <a:pPr lvl="1" eaLnBrk="1" hangingPunct="1">
              <a:lnSpc>
                <a:spcPct val="90000"/>
              </a:lnSpc>
            </a:pPr>
            <a:r>
              <a:rPr lang="en-US" sz="2400" smtClean="0">
                <a:latin typeface="Arial" charset="0"/>
              </a:rPr>
              <a:t>RT (Related Term)</a:t>
            </a:r>
          </a:p>
          <a:p>
            <a:pPr eaLnBrk="1" hangingPunct="1">
              <a:lnSpc>
                <a:spcPct val="90000"/>
              </a:lnSpc>
            </a:pPr>
            <a:r>
              <a:rPr lang="en-US" sz="2800" smtClean="0">
                <a:latin typeface="Arial" charset="0"/>
              </a:rPr>
              <a:t>General references</a:t>
            </a:r>
          </a:p>
          <a:p>
            <a:pPr lvl="1" eaLnBrk="1" hangingPunct="1">
              <a:lnSpc>
                <a:spcPct val="90000"/>
              </a:lnSpc>
            </a:pPr>
            <a:r>
              <a:rPr lang="en-US" sz="2400" smtClean="0">
                <a:latin typeface="Arial" charset="0"/>
              </a:rPr>
              <a:t>SA (See Also)</a:t>
            </a:r>
          </a:p>
        </p:txBody>
      </p:sp>
      <p:sp>
        <p:nvSpPr>
          <p:cNvPr id="258051"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7</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7" name="Rectangle 2"/>
          <p:cNvSpPr>
            <a:spLocks noGrp="1" noChangeArrowheads="1"/>
          </p:cNvSpPr>
          <p:nvPr>
            <p:ph type="title"/>
          </p:nvPr>
        </p:nvSpPr>
        <p:spPr/>
        <p:txBody>
          <a:bodyPr/>
          <a:lstStyle/>
          <a:p>
            <a:pPr eaLnBrk="1" hangingPunct="1"/>
            <a:r>
              <a:rPr lang="en-US" smtClean="0">
                <a:latin typeface="Arial" charset="0"/>
              </a:rPr>
              <a:t>USE and UF (Used For)</a:t>
            </a:r>
          </a:p>
        </p:txBody>
      </p:sp>
      <p:sp>
        <p:nvSpPr>
          <p:cNvPr id="260098" name="Rectangle 3"/>
          <p:cNvSpPr>
            <a:spLocks noGrp="1" noChangeArrowheads="1"/>
          </p:cNvSpPr>
          <p:nvPr>
            <p:ph type="body" idx="1"/>
          </p:nvPr>
        </p:nvSpPr>
        <p:spPr/>
        <p:txBody>
          <a:bodyPr/>
          <a:lstStyle/>
          <a:p>
            <a:pPr eaLnBrk="1" hangingPunct="1">
              <a:buFont typeface="Wingdings" pitchFamily="2" charset="2"/>
              <a:buNone/>
            </a:pPr>
            <a:r>
              <a:rPr lang="en-US" smtClean="0">
                <a:latin typeface="Arial" charset="0"/>
              </a:rPr>
              <a:t>Correspondence</a:t>
            </a:r>
          </a:p>
          <a:p>
            <a:pPr eaLnBrk="1" hangingPunct="1">
              <a:buFont typeface="Wingdings" pitchFamily="2" charset="2"/>
              <a:buNone/>
            </a:pPr>
            <a:r>
              <a:rPr lang="en-US" smtClean="0">
                <a:latin typeface="Arial" charset="0"/>
              </a:rPr>
              <a:t>	USE  </a:t>
            </a:r>
            <a:r>
              <a:rPr lang="en-US" b="1" smtClean="0">
                <a:latin typeface="Arial" charset="0"/>
              </a:rPr>
              <a:t>Letters</a:t>
            </a:r>
          </a:p>
          <a:p>
            <a:pPr eaLnBrk="1" hangingPunct="1">
              <a:buFont typeface="Wingdings" pitchFamily="2" charset="2"/>
              <a:buNone/>
            </a:pPr>
            <a:endParaRPr lang="en-US" b="1" smtClean="0">
              <a:latin typeface="Arial" charset="0"/>
            </a:endParaRPr>
          </a:p>
          <a:p>
            <a:pPr eaLnBrk="1" hangingPunct="1">
              <a:buFont typeface="Wingdings" pitchFamily="2" charset="2"/>
              <a:buNone/>
            </a:pPr>
            <a:r>
              <a:rPr lang="en-US" b="1" smtClean="0">
                <a:latin typeface="Arial" charset="0"/>
              </a:rPr>
              <a:t>Letters</a:t>
            </a:r>
          </a:p>
          <a:p>
            <a:pPr eaLnBrk="1" hangingPunct="1">
              <a:buFont typeface="Wingdings" pitchFamily="2" charset="2"/>
              <a:buNone/>
            </a:pPr>
            <a:r>
              <a:rPr lang="en-US" smtClean="0">
                <a:latin typeface="Arial" charset="0"/>
              </a:rPr>
              <a:t>	UF    Correspondence</a:t>
            </a:r>
          </a:p>
        </p:txBody>
      </p:sp>
      <p:sp>
        <p:nvSpPr>
          <p:cNvPr id="26009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8</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1" name="Rectangle 2"/>
          <p:cNvSpPr>
            <a:spLocks noGrp="1" noChangeArrowheads="1"/>
          </p:cNvSpPr>
          <p:nvPr>
            <p:ph type="title"/>
          </p:nvPr>
        </p:nvSpPr>
        <p:spPr/>
        <p:txBody>
          <a:bodyPr/>
          <a:lstStyle/>
          <a:p>
            <a:pPr eaLnBrk="1" hangingPunct="1"/>
            <a:r>
              <a:rPr lang="en-US" smtClean="0">
                <a:latin typeface="Arial" charset="0"/>
              </a:rPr>
              <a:t>Narrower Term (NT)</a:t>
            </a:r>
          </a:p>
        </p:txBody>
      </p:sp>
      <p:sp>
        <p:nvSpPr>
          <p:cNvPr id="266242" name="Rectangle 3"/>
          <p:cNvSpPr>
            <a:spLocks noGrp="1" noChangeArrowheads="1"/>
          </p:cNvSpPr>
          <p:nvPr>
            <p:ph type="body" idx="1"/>
          </p:nvPr>
        </p:nvSpPr>
        <p:spPr/>
        <p:txBody>
          <a:bodyPr/>
          <a:lstStyle/>
          <a:p>
            <a:pPr eaLnBrk="1" hangingPunct="1">
              <a:buFont typeface="Wingdings" pitchFamily="2" charset="2"/>
              <a:buNone/>
            </a:pPr>
            <a:r>
              <a:rPr lang="en-US" b="1" smtClean="0">
                <a:latin typeface="Arial" charset="0"/>
              </a:rPr>
              <a:t>Biographical sources</a:t>
            </a:r>
          </a:p>
          <a:p>
            <a:pPr eaLnBrk="1" hangingPunct="1">
              <a:buFont typeface="Wingdings" pitchFamily="2" charset="2"/>
              <a:buNone/>
            </a:pPr>
            <a:r>
              <a:rPr lang="en-US" smtClean="0">
                <a:latin typeface="Arial" charset="0"/>
              </a:rPr>
              <a:t>	NT  Letters</a:t>
            </a:r>
          </a:p>
          <a:p>
            <a:pPr eaLnBrk="1" hangingPunct="1">
              <a:buFont typeface="Wingdings" pitchFamily="2" charset="2"/>
              <a:buNone/>
            </a:pPr>
            <a:endParaRPr lang="en-US" b="1" smtClean="0">
              <a:latin typeface="Arial" charset="0"/>
            </a:endParaRPr>
          </a:p>
          <a:p>
            <a:pPr eaLnBrk="1" hangingPunct="1">
              <a:buFont typeface="Wingdings" pitchFamily="2" charset="2"/>
              <a:buNone/>
            </a:pPr>
            <a:r>
              <a:rPr lang="en-US" b="1" smtClean="0">
                <a:latin typeface="Arial" charset="0"/>
              </a:rPr>
              <a:t>Literature</a:t>
            </a:r>
          </a:p>
          <a:p>
            <a:pPr eaLnBrk="1" hangingPunct="1">
              <a:buFont typeface="Wingdings" pitchFamily="2" charset="2"/>
              <a:buNone/>
            </a:pPr>
            <a:r>
              <a:rPr lang="en-US" smtClean="0">
                <a:latin typeface="Arial" charset="0"/>
              </a:rPr>
              <a:t>	NT  Letters</a:t>
            </a:r>
          </a:p>
          <a:p>
            <a:pPr eaLnBrk="1" hangingPunct="1">
              <a:buFont typeface="Wingdings" pitchFamily="2" charset="2"/>
              <a:buNone/>
            </a:pPr>
            <a:endParaRPr lang="en-US" smtClean="0">
              <a:latin typeface="Arial" charset="0"/>
            </a:endParaRPr>
          </a:p>
        </p:txBody>
      </p:sp>
      <p:sp>
        <p:nvSpPr>
          <p:cNvPr id="26624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11</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7" name="Rectangle 2"/>
          <p:cNvSpPr>
            <a:spLocks noGrp="1" noChangeArrowheads="1"/>
          </p:cNvSpPr>
          <p:nvPr>
            <p:ph type="title"/>
          </p:nvPr>
        </p:nvSpPr>
        <p:spPr/>
        <p:txBody>
          <a:bodyPr/>
          <a:lstStyle/>
          <a:p>
            <a:pPr eaLnBrk="1" hangingPunct="1"/>
            <a:r>
              <a:rPr lang="en-US" smtClean="0">
                <a:latin typeface="Arial" charset="0"/>
              </a:rPr>
              <a:t>LCSH: on LC Web Site</a:t>
            </a:r>
          </a:p>
        </p:txBody>
      </p:sp>
      <p:pic>
        <p:nvPicPr>
          <p:cNvPr id="280578" name="Picture 3"/>
          <p:cNvPicPr>
            <a:picLocks noGrp="1" noChangeAspect="1" noChangeArrowheads="1"/>
          </p:cNvPicPr>
          <p:nvPr>
            <p:ph type="body" idx="1"/>
          </p:nvPr>
        </p:nvPicPr>
        <p:blipFill>
          <a:blip r:embed="rId3" cstate="print"/>
          <a:srcRect l="981" t="14815" r="1961" b="7408"/>
          <a:stretch>
            <a:fillRect/>
          </a:stretch>
        </p:blipFill>
        <p:spPr>
          <a:xfrm>
            <a:off x="762000" y="1752600"/>
            <a:ext cx="7924800" cy="4876800"/>
          </a:xfrm>
        </p:spPr>
      </p:pic>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a:xfrm>
            <a:off x="685800" y="2130425"/>
            <a:ext cx="7772400" cy="1470025"/>
          </a:xfrm>
        </p:spPr>
        <p:txBody>
          <a:bodyPr lIns="90000" tIns="46800" rIns="90000" bIns="46800"/>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mtClean="0"/>
              <a:t>http://openlib.org/home/krichel</a:t>
            </a:r>
          </a:p>
        </p:txBody>
      </p:sp>
      <p:sp>
        <p:nvSpPr>
          <p:cNvPr id="324611" name="Rectangle 3"/>
          <p:cNvSpPr>
            <a:spLocks noGrp="1" noChangeArrowheads="1"/>
          </p:cNvSpPr>
          <p:nvPr>
            <p:ph type="subTitle" idx="4294967295"/>
          </p:nvPr>
        </p:nvSpPr>
        <p:spPr>
          <a:xfrm>
            <a:off x="327025" y="3886200"/>
            <a:ext cx="8240713" cy="1752600"/>
          </a:xfrm>
        </p:spPr>
        <p:txBody>
          <a:bodyPr lIns="90000" tIns="46800" rIns="90000" bIns="46800"/>
          <a:lstStyle/>
          <a:p>
            <a:pPr marL="457200" lvl="1" indent="0" algn="ctr" eaLnBrk="1" hangingPunct="1">
              <a:spcBef>
                <a:spcPts val="700"/>
              </a:spcBef>
              <a:buFont typeface="Arial"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smtClean="0"/>
              <a:t>Thank you for your attention!</a:t>
            </a:r>
          </a:p>
          <a:p>
            <a:pPr marL="457200" lvl="1" indent="0" algn="ctr" eaLnBrk="1" hangingPunct="1">
              <a:spcBef>
                <a:spcPts val="700"/>
              </a:spcBef>
              <a:buFont typeface="Arial"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smtClean="0"/>
          </a:p>
          <a:p>
            <a:pPr marL="457200" lvl="1" indent="0" algn="ctr" eaLnBrk="1" hangingPunct="1">
              <a:spcBef>
                <a:spcPts val="700"/>
              </a:spcBef>
              <a:buFont typeface="Arial"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smtClean="0"/>
              <a:t>Please switch off machines b4 leaving!</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4610"/>
                                        </p:tgtEl>
                                        <p:attrNameLst>
                                          <p:attrName>style.visibility</p:attrName>
                                        </p:attrNameLst>
                                      </p:cBhvr>
                                      <p:to>
                                        <p:strVal val="visible"/>
                                      </p:to>
                                    </p:set>
                                    <p:animEffect transition="in" filter="dissolve">
                                      <p:cBhvr>
                                        <p:cTn id="7" dur="500"/>
                                        <p:tgtEl>
                                          <p:spTgt spid="32461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24611">
                                            <p:txEl>
                                              <p:pRg st="0" end="0"/>
                                            </p:txEl>
                                          </p:spTgt>
                                        </p:tgtEl>
                                        <p:attrNameLst>
                                          <p:attrName>style.visibility</p:attrName>
                                        </p:attrNameLst>
                                      </p:cBhvr>
                                      <p:to>
                                        <p:strVal val="visible"/>
                                      </p:to>
                                    </p:set>
                                    <p:animEffect transition="in" filter="dissolve">
                                      <p:cBhvr>
                                        <p:cTn id="12" dur="500"/>
                                        <p:tgtEl>
                                          <p:spTgt spid="324611">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24611">
                                            <p:txEl>
                                              <p:pRg st="2" end="2"/>
                                            </p:txEl>
                                          </p:spTgt>
                                        </p:tgtEl>
                                        <p:attrNameLst>
                                          <p:attrName>style.visibility</p:attrName>
                                        </p:attrNameLst>
                                      </p:cBhvr>
                                      <p:to>
                                        <p:strVal val="visible"/>
                                      </p:to>
                                    </p:set>
                                    <p:animEffect transition="in" filter="dissolve">
                                      <p:cBhvr>
                                        <p:cTn id="15" dur="500"/>
                                        <p:tgtEl>
                                          <p:spTgt spid="3246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4610" grpId="0" autoUpdateAnimBg="0"/>
      <p:bldP spid="324611"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Slide Number Placeholder 5"/>
          <p:cNvSpPr>
            <a:spLocks noGrp="1"/>
          </p:cNvSpPr>
          <p:nvPr>
            <p:ph type="sldNum" sz="quarter" idx="12"/>
          </p:nvPr>
        </p:nvSpPr>
        <p:spPr>
          <a:noFill/>
        </p:spPr>
        <p:txBody>
          <a:bodyPr/>
          <a:lstStyle/>
          <a:p>
            <a:r>
              <a:rPr lang="en-US"/>
              <a:t>10</a:t>
            </a:r>
          </a:p>
        </p:txBody>
      </p:sp>
      <p:sp>
        <p:nvSpPr>
          <p:cNvPr id="86018" name="Rectangle 2"/>
          <p:cNvSpPr>
            <a:spLocks noGrp="1" noChangeArrowheads="1"/>
          </p:cNvSpPr>
          <p:nvPr>
            <p:ph type="title"/>
          </p:nvPr>
        </p:nvSpPr>
        <p:spPr/>
        <p:txBody>
          <a:bodyPr/>
          <a:lstStyle/>
          <a:p>
            <a:pPr eaLnBrk="1" hangingPunct="1"/>
            <a:r>
              <a:rPr lang="en-US" smtClean="0">
                <a:latin typeface="Arial" charset="0"/>
              </a:rPr>
              <a:t>Important factors: Objectivity</a:t>
            </a:r>
          </a:p>
        </p:txBody>
      </p:sp>
      <p:sp>
        <p:nvSpPr>
          <p:cNvPr id="86019" name="Rectangle 3"/>
          <p:cNvSpPr>
            <a:spLocks noGrp="1" noChangeArrowheads="1"/>
          </p:cNvSpPr>
          <p:nvPr>
            <p:ph type="body" idx="1"/>
          </p:nvPr>
        </p:nvSpPr>
        <p:spPr/>
        <p:txBody>
          <a:bodyPr/>
          <a:lstStyle/>
          <a:p>
            <a:pPr eaLnBrk="1" hangingPunct="1">
              <a:lnSpc>
                <a:spcPct val="90000"/>
              </a:lnSpc>
              <a:buFont typeface="Wingdings" pitchFamily="2" charset="2"/>
              <a:buNone/>
            </a:pPr>
            <a:r>
              <a:rPr lang="en-US" sz="2800" smtClean="0">
                <a:latin typeface="Arial" charset="0"/>
              </a:rPr>
              <a:t>Catalogers must give an accurate, unbiased indication of the contents of an item</a:t>
            </a:r>
          </a:p>
          <a:p>
            <a:pPr eaLnBrk="1" hangingPunct="1">
              <a:lnSpc>
                <a:spcPct val="90000"/>
              </a:lnSpc>
            </a:pPr>
            <a:r>
              <a:rPr lang="en-US" sz="2800" smtClean="0">
                <a:latin typeface="Arial" charset="0"/>
              </a:rPr>
              <a:t>Assess the topic objectively, remain open-minded</a:t>
            </a:r>
          </a:p>
          <a:p>
            <a:pPr eaLnBrk="1" hangingPunct="1">
              <a:lnSpc>
                <a:spcPct val="90000"/>
              </a:lnSpc>
            </a:pPr>
            <a:r>
              <a:rPr lang="en-US" sz="2800" smtClean="0">
                <a:latin typeface="Arial" charset="0"/>
              </a:rPr>
              <a:t>Consider the author’s intent and the audience</a:t>
            </a:r>
          </a:p>
          <a:p>
            <a:pPr eaLnBrk="1" hangingPunct="1">
              <a:lnSpc>
                <a:spcPct val="90000"/>
              </a:lnSpc>
            </a:pPr>
            <a:r>
              <a:rPr lang="en-US" sz="2800" smtClean="0">
                <a:latin typeface="Arial" charset="0"/>
              </a:rPr>
              <a:t>Avoid personal value judgments </a:t>
            </a:r>
          </a:p>
          <a:p>
            <a:pPr eaLnBrk="1" hangingPunct="1">
              <a:lnSpc>
                <a:spcPct val="90000"/>
              </a:lnSpc>
            </a:pPr>
            <a:r>
              <a:rPr lang="en-US" sz="2800" smtClean="0">
                <a:latin typeface="Arial" charset="0"/>
              </a:rPr>
              <a:t>Give equal attention to works, including:</a:t>
            </a:r>
          </a:p>
          <a:p>
            <a:pPr lvl="1" eaLnBrk="1" hangingPunct="1">
              <a:lnSpc>
                <a:spcPct val="90000"/>
              </a:lnSpc>
            </a:pPr>
            <a:r>
              <a:rPr lang="en-US" sz="2400" smtClean="0">
                <a:latin typeface="Arial" charset="0"/>
              </a:rPr>
              <a:t>Topics you might consider frivolous</a:t>
            </a:r>
          </a:p>
          <a:p>
            <a:pPr lvl="1" eaLnBrk="1" hangingPunct="1">
              <a:lnSpc>
                <a:spcPct val="90000"/>
              </a:lnSpc>
            </a:pPr>
            <a:r>
              <a:rPr lang="en-US" sz="2400" smtClean="0">
                <a:latin typeface="Arial" charset="0"/>
              </a:rPr>
              <a:t>Works with which you don’t agree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5" name="Slide Number Placeholder 5"/>
          <p:cNvSpPr>
            <a:spLocks noGrp="1"/>
          </p:cNvSpPr>
          <p:nvPr>
            <p:ph type="sldNum" sz="quarter" idx="12"/>
          </p:nvPr>
        </p:nvSpPr>
        <p:spPr>
          <a:noFill/>
        </p:spPr>
        <p:txBody>
          <a:bodyPr/>
          <a:lstStyle/>
          <a:p>
            <a:r>
              <a:rPr lang="en-US"/>
              <a:t>11</a:t>
            </a:r>
          </a:p>
        </p:txBody>
      </p:sp>
      <p:sp>
        <p:nvSpPr>
          <p:cNvPr id="88066" name="Rectangle 2"/>
          <p:cNvSpPr>
            <a:spLocks noGrp="1" noChangeArrowheads="1"/>
          </p:cNvSpPr>
          <p:nvPr>
            <p:ph type="title"/>
          </p:nvPr>
        </p:nvSpPr>
        <p:spPr/>
        <p:txBody>
          <a:bodyPr/>
          <a:lstStyle/>
          <a:p>
            <a:pPr eaLnBrk="1" hangingPunct="1"/>
            <a:r>
              <a:rPr lang="en-US" sz="4000" smtClean="0">
                <a:latin typeface="Arial" charset="0"/>
              </a:rPr>
              <a:t>Examples: Exercising objectivity</a:t>
            </a:r>
          </a:p>
        </p:txBody>
      </p:sp>
      <p:sp>
        <p:nvSpPr>
          <p:cNvPr id="32771" name="Rectangle 3"/>
          <p:cNvSpPr>
            <a:spLocks noGrp="1" noChangeArrowheads="1"/>
          </p:cNvSpPr>
          <p:nvPr>
            <p:ph type="body" idx="1"/>
          </p:nvPr>
        </p:nvSpPr>
        <p:spPr/>
        <p:txBody>
          <a:bodyPr/>
          <a:lstStyle/>
          <a:p>
            <a:pPr eaLnBrk="1" hangingPunct="1">
              <a:lnSpc>
                <a:spcPct val="90000"/>
              </a:lnSpc>
              <a:buFont typeface="Wingdings" pitchFamily="2" charset="2"/>
              <a:buNone/>
            </a:pPr>
            <a:r>
              <a:rPr lang="en-US" i="1" smtClean="0">
                <a:latin typeface="Arial" charset="0"/>
              </a:rPr>
              <a:t>The big lie : the Pentagon plane crash that never happened</a:t>
            </a:r>
            <a:r>
              <a:rPr lang="en-US" smtClean="0">
                <a:latin typeface="Arial" charset="0"/>
              </a:rPr>
              <a:t> / Thierry Meyssan.</a:t>
            </a:r>
          </a:p>
          <a:p>
            <a:pPr eaLnBrk="1" hangingPunct="1">
              <a:lnSpc>
                <a:spcPct val="90000"/>
              </a:lnSpc>
              <a:buFont typeface="Wingdings" pitchFamily="2" charset="2"/>
              <a:buNone/>
            </a:pPr>
            <a:endParaRPr lang="en-US" i="1" smtClean="0">
              <a:latin typeface="Arial" charset="0"/>
            </a:endParaRPr>
          </a:p>
          <a:p>
            <a:pPr eaLnBrk="1" hangingPunct="1">
              <a:lnSpc>
                <a:spcPct val="90000"/>
              </a:lnSpc>
              <a:buFont typeface="Wingdings" pitchFamily="2" charset="2"/>
              <a:buNone/>
            </a:pPr>
            <a:r>
              <a:rPr lang="en-US" i="1" smtClean="0">
                <a:latin typeface="Arial" charset="0"/>
              </a:rPr>
              <a:t>Dawn; the herald of a new and better day.</a:t>
            </a:r>
          </a:p>
          <a:p>
            <a:pPr eaLnBrk="1" hangingPunct="1">
              <a:lnSpc>
                <a:spcPct val="90000"/>
              </a:lnSpc>
              <a:buFont typeface="Wingdings" pitchFamily="2" charset="2"/>
              <a:buNone/>
            </a:pPr>
            <a:endParaRPr lang="en-US" i="1" smtClean="0">
              <a:latin typeface="Arial" charset="0"/>
            </a:endParaRPr>
          </a:p>
          <a:p>
            <a:pPr eaLnBrk="1" hangingPunct="1">
              <a:lnSpc>
                <a:spcPct val="90000"/>
              </a:lnSpc>
              <a:buFont typeface="Wingdings" pitchFamily="2" charset="2"/>
              <a:buNone/>
            </a:pPr>
            <a:r>
              <a:rPr lang="en-US" i="1" smtClean="0">
                <a:latin typeface="Arial" charset="0"/>
              </a:rPr>
              <a:t>The silent subject : reflections on the unborn in American culture </a:t>
            </a:r>
            <a:r>
              <a:rPr lang="en-US" smtClean="0">
                <a:latin typeface="Arial" charset="0"/>
              </a:rPr>
              <a:t>/ edited by Brad Stetson. </a:t>
            </a:r>
            <a:endParaRPr lang="en-US" i="1"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 calcmode="lin" valueType="num">
                                      <p:cBhvr additive="base">
                                        <p:cTn id="7" dur="500" fill="hold"/>
                                        <p:tgtEl>
                                          <p:spTgt spid="327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77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771">
                                            <p:txEl>
                                              <p:pRg st="2" end="2"/>
                                            </p:txEl>
                                          </p:spTgt>
                                        </p:tgtEl>
                                        <p:attrNameLst>
                                          <p:attrName>style.visibility</p:attrName>
                                        </p:attrNameLst>
                                      </p:cBhvr>
                                      <p:to>
                                        <p:strVal val="visible"/>
                                      </p:to>
                                    </p:set>
                                    <p:anim calcmode="lin" valueType="num">
                                      <p:cBhvr additive="base">
                                        <p:cTn id="13" dur="500" fill="hold"/>
                                        <p:tgtEl>
                                          <p:spTgt spid="32771">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277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2771">
                                            <p:txEl>
                                              <p:pRg st="4" end="4"/>
                                            </p:txEl>
                                          </p:spTgt>
                                        </p:tgtEl>
                                        <p:attrNameLst>
                                          <p:attrName>style.visibility</p:attrName>
                                        </p:attrNameLst>
                                      </p:cBhvr>
                                      <p:to>
                                        <p:strVal val="visible"/>
                                      </p:to>
                                    </p:set>
                                    <p:anim calcmode="lin" valueType="num">
                                      <p:cBhvr additive="base">
                                        <p:cTn id="19" dur="500" fill="hold"/>
                                        <p:tgtEl>
                                          <p:spTgt spid="32771">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77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317</TotalTime>
  <Words>6946</Words>
  <Application>Microsoft Office PowerPoint</Application>
  <PresentationFormat>On-screen Show (4:3)</PresentationFormat>
  <Paragraphs>850</Paragraphs>
  <Slides>77</Slides>
  <Notes>75</Notes>
  <HiddenSlides>0</HiddenSlides>
  <MMClips>0</MMClips>
  <ScaleCrop>false</ScaleCrop>
  <HeadingPairs>
    <vt:vector size="4" baseType="variant">
      <vt:variant>
        <vt:lpstr>Theme</vt:lpstr>
      </vt:variant>
      <vt:variant>
        <vt:i4>1</vt:i4>
      </vt:variant>
      <vt:variant>
        <vt:lpstr>Slide Titles</vt:lpstr>
      </vt:variant>
      <vt:variant>
        <vt:i4>77</vt:i4>
      </vt:variant>
    </vt:vector>
  </HeadingPairs>
  <TitlesOfParts>
    <vt:vector size="78" baseType="lpstr">
      <vt:lpstr>Office Theme</vt:lpstr>
      <vt:lpstr>LIS512 lecture 10  LCSH basics </vt:lpstr>
      <vt:lpstr>today</vt:lpstr>
      <vt:lpstr>Definitions</vt:lpstr>
      <vt:lpstr>Subject analysis vs. indexing</vt:lpstr>
      <vt:lpstr>Determining the subject content</vt:lpstr>
      <vt:lpstr>difficult  to identify subject from title alone</vt:lpstr>
      <vt:lpstr>Types of concepts to identify</vt:lpstr>
      <vt:lpstr>Important factors: Objectivity</vt:lpstr>
      <vt:lpstr>Examples: Exercising objectivity</vt:lpstr>
      <vt:lpstr>expressing a subject</vt:lpstr>
      <vt:lpstr>Why use subject headings?</vt:lpstr>
      <vt:lpstr>origin of LCSH</vt:lpstr>
      <vt:lpstr>Principles of LCSH</vt:lpstr>
      <vt:lpstr>Literary warrant</vt:lpstr>
      <vt:lpstr>Uniform heading</vt:lpstr>
      <vt:lpstr>Uniform heading (cont.)</vt:lpstr>
      <vt:lpstr>Unique heading</vt:lpstr>
      <vt:lpstr>Unique heading: exception</vt:lpstr>
      <vt:lpstr>Specific entry</vt:lpstr>
      <vt:lpstr>Specific entry examples</vt:lpstr>
      <vt:lpstr>Specific entry: exception</vt:lpstr>
      <vt:lpstr>Consistency</vt:lpstr>
      <vt:lpstr>Consistency &amp; predictability</vt:lpstr>
      <vt:lpstr>Dynamism</vt:lpstr>
      <vt:lpstr>Examples of recent changes</vt:lpstr>
      <vt:lpstr>Structure and syntax</vt:lpstr>
      <vt:lpstr>Main headings</vt:lpstr>
      <vt:lpstr>Topical headings</vt:lpstr>
      <vt:lpstr>Topical headings (cont.)</vt:lpstr>
      <vt:lpstr>Topical headings (cont.)</vt:lpstr>
      <vt:lpstr>Form / Genre</vt:lpstr>
      <vt:lpstr>Name headings</vt:lpstr>
      <vt:lpstr>Personal names</vt:lpstr>
      <vt:lpstr>Corporate names</vt:lpstr>
      <vt:lpstr>Corporate names (cont.)</vt:lpstr>
      <vt:lpstr>Geographic names</vt:lpstr>
      <vt:lpstr>Titles</vt:lpstr>
      <vt:lpstr>Single noun headings</vt:lpstr>
      <vt:lpstr>Articles</vt:lpstr>
      <vt:lpstr>Plural vs. singular</vt:lpstr>
      <vt:lpstr>Phrase headings </vt:lpstr>
      <vt:lpstr>Multiple concept headings</vt:lpstr>
      <vt:lpstr>Multiple concept headings: “as”</vt:lpstr>
      <vt:lpstr>Classes of persons and occupations</vt:lpstr>
      <vt:lpstr>Multiple concept headings: “in”</vt:lpstr>
      <vt:lpstr>direct vs. indirect forms</vt:lpstr>
      <vt:lpstr>Inverted Headings</vt:lpstr>
      <vt:lpstr>Headings, Inverted (cont.)</vt:lpstr>
      <vt:lpstr>Headings, Inverted (cont.)</vt:lpstr>
      <vt:lpstr>Headings, Inverted (cont.)</vt:lpstr>
      <vt:lpstr>Headings, Inverted (cont.)</vt:lpstr>
      <vt:lpstr>Qualification of headings</vt:lpstr>
      <vt:lpstr>Subdivisions in LCSH</vt:lpstr>
      <vt:lpstr>Topical subdivisions</vt:lpstr>
      <vt:lpstr>Topical subdivisions (cont.)</vt:lpstr>
      <vt:lpstr>Geographic subdivisions</vt:lpstr>
      <vt:lpstr>Chronological subdivisions</vt:lpstr>
      <vt:lpstr>Form subdivisions</vt:lpstr>
      <vt:lpstr>Form subdivisions (cont.)</vt:lpstr>
      <vt:lpstr>Free-floating vs. established</vt:lpstr>
      <vt:lpstr>Order of subdivisions</vt:lpstr>
      <vt:lpstr>[Place]—[Topic]</vt:lpstr>
      <vt:lpstr>[Topic]—[Place]</vt:lpstr>
      <vt:lpstr>[topic]-[place] examples</vt:lpstr>
      <vt:lpstr>Syndetic structure: references</vt:lpstr>
      <vt:lpstr>Equivalence or USE/UF references</vt:lpstr>
      <vt:lpstr>Categories of USE/UF references</vt:lpstr>
      <vt:lpstr>Categories of USE/UF references (cont.)</vt:lpstr>
      <vt:lpstr>Hierarchical references: broader terms and narrower terms</vt:lpstr>
      <vt:lpstr>Three types of hierarchical references</vt:lpstr>
      <vt:lpstr>Associative or related term references</vt:lpstr>
      <vt:lpstr>Components of entries in LCSH</vt:lpstr>
      <vt:lpstr>References</vt:lpstr>
      <vt:lpstr>USE and UF (Used For)</vt:lpstr>
      <vt:lpstr>Narrower Term (NT)</vt:lpstr>
      <vt:lpstr>LCSH: on LC Web Site</vt:lpstr>
      <vt:lpstr>http://openlib.org/home/krichel</vt:lpstr>
    </vt:vector>
  </TitlesOfParts>
  <Company>Long Island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student</cp:lastModifiedBy>
  <cp:revision>36</cp:revision>
  <dcterms:created xsi:type="dcterms:W3CDTF">2010-02-02T20:23:41Z</dcterms:created>
  <dcterms:modified xsi:type="dcterms:W3CDTF">2010-04-14T19:44:06Z</dcterms:modified>
</cp:coreProperties>
</file>