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312" r:id="rId2"/>
    <p:sldId id="313" r:id="rId3"/>
    <p:sldId id="380" r:id="rId4"/>
    <p:sldId id="381" r:id="rId5"/>
    <p:sldId id="382" r:id="rId6"/>
    <p:sldId id="383" r:id="rId7"/>
    <p:sldId id="386" r:id="rId8"/>
    <p:sldId id="387" r:id="rId9"/>
    <p:sldId id="388" r:id="rId10"/>
    <p:sldId id="389" r:id="rId11"/>
    <p:sldId id="390" r:id="rId12"/>
    <p:sldId id="392" r:id="rId13"/>
    <p:sldId id="393" r:id="rId14"/>
    <p:sldId id="394" r:id="rId15"/>
    <p:sldId id="395" r:id="rId16"/>
    <p:sldId id="396" r:id="rId17"/>
    <p:sldId id="406" r:id="rId18"/>
    <p:sldId id="409" r:id="rId19"/>
    <p:sldId id="410" r:id="rId20"/>
    <p:sldId id="411" r:id="rId21"/>
    <p:sldId id="412" r:id="rId22"/>
    <p:sldId id="413" r:id="rId23"/>
    <p:sldId id="414" r:id="rId24"/>
    <p:sldId id="417" r:id="rId25"/>
    <p:sldId id="418"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3" r:id="rId47"/>
    <p:sldId id="444" r:id="rId48"/>
    <p:sldId id="445" r:id="rId49"/>
    <p:sldId id="446" r:id="rId50"/>
    <p:sldId id="447" r:id="rId51"/>
    <p:sldId id="448" r:id="rId52"/>
    <p:sldId id="449" r:id="rId53"/>
    <p:sldId id="450" r:id="rId54"/>
    <p:sldId id="451" r:id="rId55"/>
    <p:sldId id="929" r:id="rId56"/>
    <p:sldId id="452"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467" r:id="rId72"/>
    <p:sldId id="468" r:id="rId73"/>
    <p:sldId id="469" r:id="rId74"/>
    <p:sldId id="470" r:id="rId75"/>
    <p:sldId id="477" r:id="rId76"/>
    <p:sldId id="478" r:id="rId77"/>
    <p:sldId id="492" r:id="rId78"/>
    <p:sldId id="494" r:id="rId79"/>
    <p:sldId id="507" r:id="rId80"/>
    <p:sldId id="508" r:id="rId81"/>
    <p:sldId id="519" r:id="rId82"/>
    <p:sldId id="520" r:id="rId83"/>
    <p:sldId id="521" r:id="rId84"/>
    <p:sldId id="522" r:id="rId85"/>
    <p:sldId id="523" r:id="rId86"/>
    <p:sldId id="524" r:id="rId87"/>
    <p:sldId id="525" r:id="rId88"/>
    <p:sldId id="526" r:id="rId89"/>
    <p:sldId id="527" r:id="rId90"/>
    <p:sldId id="528" r:id="rId91"/>
    <p:sldId id="529" r:id="rId92"/>
    <p:sldId id="530" r:id="rId93"/>
    <p:sldId id="531" r:id="rId94"/>
    <p:sldId id="532" r:id="rId95"/>
    <p:sldId id="533" r:id="rId96"/>
    <p:sldId id="534" r:id="rId97"/>
    <p:sldId id="536" r:id="rId98"/>
    <p:sldId id="537" r:id="rId99"/>
    <p:sldId id="538" r:id="rId100"/>
    <p:sldId id="539" r:id="rId101"/>
    <p:sldId id="540" r:id="rId102"/>
    <p:sldId id="542" r:id="rId103"/>
    <p:sldId id="543" r:id="rId104"/>
    <p:sldId id="544" r:id="rId105"/>
    <p:sldId id="545" r:id="rId106"/>
    <p:sldId id="546" r:id="rId107"/>
    <p:sldId id="547" r:id="rId108"/>
    <p:sldId id="548" r:id="rId109"/>
    <p:sldId id="549" r:id="rId110"/>
    <p:sldId id="550" r:id="rId111"/>
    <p:sldId id="551" r:id="rId112"/>
    <p:sldId id="552" r:id="rId113"/>
    <p:sldId id="553" r:id="rId114"/>
    <p:sldId id="554" r:id="rId115"/>
    <p:sldId id="557" r:id="rId116"/>
    <p:sldId id="558" r:id="rId117"/>
    <p:sldId id="559" r:id="rId118"/>
    <p:sldId id="930"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689" autoAdjust="0"/>
  </p:normalViewPr>
  <p:slideViewPr>
    <p:cSldViewPr>
      <p:cViewPr varScale="1">
        <p:scale>
          <a:sx n="60" d="100"/>
          <a:sy n="60" d="100"/>
        </p:scale>
        <p:origin x="-6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9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77A0D-0143-41AB-B89B-0553AC7466A2}" type="datetimeFigureOut">
              <a:rPr lang="en-US" smtClean="0"/>
              <a:pPr/>
              <a:t>4/21/2010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F2FA5-F4DB-47F7-B662-E27C6AFE98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classificationweb.net/Class/Frames/up',%20'&amp;span=QE861-QE862&amp;max=0&amp;key=_00QE861_00QE862_009_00" TargetMode="External"/><Relationship Id="rId7" Type="http://schemas.openxmlformats.org/officeDocument/2006/relationships/hyperlink" Target="http://classificationweb.net/Class/Frames/up',%20'&amp;span=QE861-QE862&amp;max=3&amp;key=_00QE861_00QE862_009_00"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classificationweb.net/Class/Frames/up',%20'&amp;span=QE861-QE862&amp;max=2&amp;key=_00QE861_00QE862_009_00" TargetMode="External"/><Relationship Id="rId5" Type="http://schemas.openxmlformats.org/officeDocument/2006/relationships/hyperlink" Target="http://classificationweb.net/Class/Frames/up',%20'&amp;span=QE861-QE862&amp;max=1&amp;key=_00QE861_00QE862_009_00" TargetMode="External"/><Relationship Id="rId4" Type="http://schemas.openxmlformats.org/officeDocument/2006/relationships/hyperlink" Target="file:///C:\Documents%20and%20Settings\paul\Local%20Settings\Temp\return%20top.OMO(22)"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r>
              <a:rPr lang="en-US" sz="1000" smtClean="0">
                <a:latin typeface="Times New Roman" pitchFamily="18" charset="0"/>
                <a:cs typeface="Times New Roman" pitchFamily="18" charset="0"/>
              </a:rPr>
              <a:t>Now we’ll talk briefly about types of classification schemes and some of the most common schemes in U.S. libraries.</a:t>
            </a:r>
            <a:endParaRPr lang="en-US" sz="1000" b="1" smtClean="0">
              <a:latin typeface="Times New Roman" pitchFamily="18" charset="0"/>
              <a:cs typeface="Times New Roman" pitchFamily="18" charset="0"/>
            </a:endParaRPr>
          </a:p>
          <a:p>
            <a:pPr eaLnBrk="1" hangingPunct="1"/>
            <a:r>
              <a:rPr lang="en-US" sz="1000" i="1" smtClean="0">
                <a:latin typeface="Times New Roman" pitchFamily="18" charset="0"/>
                <a:cs typeface="Times New Roman" pitchFamily="18" charset="0"/>
              </a:rPr>
              <a:t>[</a:t>
            </a:r>
            <a:r>
              <a:rPr lang="en-US" sz="1000" b="1" i="1" smtClean="0">
                <a:latin typeface="Times New Roman" pitchFamily="18" charset="0"/>
                <a:cs typeface="Times New Roman" pitchFamily="18" charset="0"/>
              </a:rPr>
              <a:t>NOTE</a:t>
            </a:r>
            <a:r>
              <a:rPr lang="en-US" sz="1000" i="1" smtClean="0">
                <a:latin typeface="Times New Roman" pitchFamily="18" charset="0"/>
                <a:cs typeface="Times New Roman" pitchFamily="18" charset="0"/>
              </a:rPr>
              <a:t>: this slide and the next are meant to raise awareness of other approaches to classification. Depending on the audience, the instructor may wish to spend little (or no) time on these concepts.  Detail provided in the notes is primarily for the instructor’s benefit and not necessarily intended to be covered in depth with the attendees.]</a:t>
            </a:r>
          </a:p>
          <a:p>
            <a:pPr eaLnBrk="1" hangingPunct="1"/>
            <a:r>
              <a:rPr lang="en-US" sz="1000" b="1" smtClean="0">
                <a:latin typeface="Times New Roman" pitchFamily="18" charset="0"/>
                <a:cs typeface="Times New Roman" pitchFamily="18" charset="0"/>
              </a:rPr>
              <a:t>ANIMATION</a:t>
            </a:r>
            <a:r>
              <a:rPr lang="en-US" sz="1000" smtClean="0">
                <a:latin typeface="Times New Roman" pitchFamily="18" charset="0"/>
                <a:cs typeface="Times New Roman" pitchFamily="18" charset="0"/>
              </a:rPr>
              <a:t>: click for each bullet</a:t>
            </a:r>
            <a:endParaRPr lang="en-US" sz="1000" i="1" smtClean="0">
              <a:latin typeface="Times New Roman" pitchFamily="18" charset="0"/>
              <a:cs typeface="Times New Roman" pitchFamily="18" charset="0"/>
            </a:endParaRPr>
          </a:p>
          <a:p>
            <a:pPr eaLnBrk="1" hangingPunct="1"/>
            <a:r>
              <a:rPr lang="en-US" sz="1000" b="1" smtClean="0">
                <a:latin typeface="Times New Roman" pitchFamily="18" charset="0"/>
                <a:cs typeface="Times New Roman" pitchFamily="18" charset="0"/>
              </a:rPr>
              <a:t>1</a:t>
            </a:r>
            <a:r>
              <a:rPr lang="en-US" sz="1000" b="1" baseline="30000" smtClean="0">
                <a:latin typeface="Times New Roman" pitchFamily="18" charset="0"/>
                <a:cs typeface="Times New Roman" pitchFamily="18" charset="0"/>
              </a:rPr>
              <a:t>st</a:t>
            </a:r>
            <a:r>
              <a:rPr lang="en-US" sz="1000" b="1" smtClean="0">
                <a:latin typeface="Times New Roman" pitchFamily="18" charset="0"/>
                <a:cs typeface="Times New Roman" pitchFamily="18" charset="0"/>
              </a:rPr>
              <a:t> bullet</a:t>
            </a:r>
            <a:r>
              <a:rPr lang="en-US" sz="1000" smtClean="0">
                <a:latin typeface="Times New Roman" pitchFamily="18" charset="0"/>
                <a:cs typeface="Times New Roman" pitchFamily="18" charset="0"/>
              </a:rPr>
              <a:t>: Most classification schemes are hierarchical, creating categories from general to specific.  </a:t>
            </a:r>
            <a:r>
              <a:rPr lang="en-US" sz="1000" i="1" smtClean="0">
                <a:latin typeface="Times New Roman" pitchFamily="18" charset="0"/>
                <a:cs typeface="Times New Roman" pitchFamily="18" charset="0"/>
              </a:rPr>
              <a:t>[Colon Classification is an exception – mentioned later.]</a:t>
            </a:r>
          </a:p>
          <a:p>
            <a:pPr eaLnBrk="1" hangingPunct="1"/>
            <a:r>
              <a:rPr lang="en-US" sz="1000" b="1" smtClean="0">
                <a:latin typeface="Times New Roman" pitchFamily="18" charset="0"/>
                <a:cs typeface="Times New Roman" pitchFamily="18" charset="0"/>
              </a:rPr>
              <a:t>2</a:t>
            </a:r>
            <a:r>
              <a:rPr lang="en-US" sz="1000" b="1" baseline="30000" smtClean="0">
                <a:latin typeface="Times New Roman" pitchFamily="18" charset="0"/>
                <a:cs typeface="Times New Roman" pitchFamily="18" charset="0"/>
              </a:rPr>
              <a:t>nd</a:t>
            </a:r>
            <a:r>
              <a:rPr lang="en-US" sz="1000" b="1" smtClean="0">
                <a:latin typeface="Times New Roman" pitchFamily="18" charset="0"/>
                <a:cs typeface="Times New Roman" pitchFamily="18" charset="0"/>
              </a:rPr>
              <a:t> bullet</a:t>
            </a:r>
            <a:r>
              <a:rPr lang="en-US" sz="1000" smtClean="0">
                <a:latin typeface="Times New Roman" pitchFamily="18" charset="0"/>
                <a:cs typeface="Times New Roman" pitchFamily="18" charset="0"/>
              </a:rPr>
              <a:t>: Enumerative classification systems (such as LCC) often include lengthy lists of compound and complex subjects.  Terms for aspects such as place, period, and form appear repeatedly throughout the schedules.  </a:t>
            </a:r>
          </a:p>
          <a:p>
            <a:pPr eaLnBrk="1" hangingPunct="1"/>
            <a:r>
              <a:rPr lang="en-US" sz="1000" b="1" smtClean="0">
                <a:latin typeface="Times New Roman" pitchFamily="18" charset="0"/>
                <a:cs typeface="Times New Roman" pitchFamily="18" charset="0"/>
              </a:rPr>
              <a:t>3</a:t>
            </a:r>
            <a:r>
              <a:rPr lang="en-US" sz="1000" b="1" baseline="30000" smtClean="0">
                <a:latin typeface="Times New Roman" pitchFamily="18" charset="0"/>
                <a:cs typeface="Times New Roman" pitchFamily="18" charset="0"/>
              </a:rPr>
              <a:t>rd</a:t>
            </a:r>
            <a:r>
              <a:rPr lang="en-US" sz="1000" b="1" smtClean="0">
                <a:latin typeface="Times New Roman" pitchFamily="18" charset="0"/>
                <a:cs typeface="Times New Roman" pitchFamily="18" charset="0"/>
              </a:rPr>
              <a:t> bullet</a:t>
            </a:r>
            <a:r>
              <a:rPr lang="en-US" sz="1000" smtClean="0">
                <a:latin typeface="Times New Roman" pitchFamily="18" charset="0"/>
                <a:cs typeface="Times New Roman" pitchFamily="18" charset="0"/>
              </a:rPr>
              <a:t>: Dewey Decimal Classification is one example of an analytico-synthetic scheme.</a:t>
            </a:r>
          </a:p>
          <a:p>
            <a:pPr eaLnBrk="1" hangingPunct="1"/>
            <a:r>
              <a:rPr lang="en-US" sz="1000" b="1" smtClean="0">
                <a:latin typeface="Times New Roman" pitchFamily="18" charset="0"/>
                <a:cs typeface="Times New Roman" pitchFamily="18" charset="0"/>
              </a:rPr>
              <a:t>4</a:t>
            </a:r>
            <a:r>
              <a:rPr lang="en-US" sz="1000" b="1" baseline="30000" smtClean="0">
                <a:latin typeface="Times New Roman" pitchFamily="18" charset="0"/>
                <a:cs typeface="Times New Roman" pitchFamily="18" charset="0"/>
              </a:rPr>
              <a:t>th</a:t>
            </a:r>
            <a:r>
              <a:rPr lang="en-US" sz="1000" b="1" smtClean="0">
                <a:latin typeface="Times New Roman" pitchFamily="18" charset="0"/>
                <a:cs typeface="Times New Roman" pitchFamily="18" charset="0"/>
              </a:rPr>
              <a:t> bullet</a:t>
            </a:r>
            <a:r>
              <a:rPr lang="en-US" sz="1000" smtClean="0">
                <a:latin typeface="Times New Roman" pitchFamily="18" charset="0"/>
                <a:cs typeface="Times New Roman" pitchFamily="18" charset="0"/>
              </a:rPr>
              <a:t>: Colon Classification is an example of a faceted scheme -- we’ll see an example of a Colon Classification number in slide 23.  Many people are hearing about faceted displays in new interfaces to library catalogs – these typically make use of subject subdivisions to allow users to narrow a search by form, geographic treatment, or chronological period.  Faceted classification is quite different.</a:t>
            </a:r>
          </a:p>
          <a:p>
            <a:pPr eaLnBrk="1" hangingPunct="1"/>
            <a:endParaRPr lang="en-US" sz="1000" smtClean="0">
              <a:latin typeface="Times New Roman" pitchFamily="18" charset="0"/>
              <a:cs typeface="Times New Roman" pitchFamily="18" charset="0"/>
            </a:endParaRPr>
          </a:p>
          <a:p>
            <a:pPr eaLnBrk="1" hangingPunct="1"/>
            <a:r>
              <a:rPr lang="en-US" sz="1000" i="1" smtClean="0">
                <a:latin typeface="Times New Roman" pitchFamily="18" charset="0"/>
                <a:cs typeface="Times New Roman" pitchFamily="18" charset="0"/>
              </a:rPr>
              <a:t>[</a:t>
            </a:r>
            <a:r>
              <a:rPr lang="en-US" sz="1000" b="1" i="1" smtClean="0">
                <a:latin typeface="Times New Roman" pitchFamily="18" charset="0"/>
                <a:cs typeface="Times New Roman" pitchFamily="18" charset="0"/>
              </a:rPr>
              <a:t>NOTE</a:t>
            </a:r>
            <a:r>
              <a:rPr lang="en-US" sz="1000" i="1" smtClean="0">
                <a:latin typeface="Times New Roman" pitchFamily="18" charset="0"/>
                <a:cs typeface="Times New Roman" pitchFamily="18" charset="0"/>
              </a:rPr>
              <a:t>: a classification scheme can fit more than one of these types – for example, LCC is hierarchical and very enumerative.  DDC is hierarchical and enumerative (though much less so than LCC) and has analytico-synthetic features.]</a:t>
            </a:r>
          </a:p>
          <a:p>
            <a:pPr eaLnBrk="1" hangingPunct="1"/>
            <a:r>
              <a:rPr lang="en-US" sz="1000" b="1" i="1" smtClean="0">
                <a:latin typeface="Times New Roman" pitchFamily="18" charset="0"/>
                <a:cs typeface="Times New Roman" pitchFamily="18" charset="0"/>
              </a:rPr>
              <a:t>[NOTE</a:t>
            </a:r>
            <a:r>
              <a:rPr lang="en-US" sz="1000" i="1" smtClean="0">
                <a:latin typeface="Times New Roman" pitchFamily="18" charset="0"/>
                <a:cs typeface="Times New Roman" pitchFamily="18" charset="0"/>
              </a:rPr>
              <a:t>: see Arlene Taylor’s The Organization of Information, p. 176-181, for an excellent explanation of these concepts.]</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Rot="1" noChangeAspect="1" noChangeArrowheads="1" noTextEdit="1"/>
          </p:cNvSpPr>
          <p:nvPr>
            <p:ph type="sldImg"/>
          </p:nvPr>
        </p:nvSpPr>
        <p:spPr>
          <a:ln/>
        </p:spPr>
      </p:sp>
      <p:sp>
        <p:nvSpPr>
          <p:cNvPr id="344066"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1</a:t>
            </a:r>
            <a:r>
              <a:rPr lang="en-US" b="1" baseline="30000" smtClean="0">
                <a:latin typeface="Times New Roman" pitchFamily="18" charset="0"/>
                <a:cs typeface="Times New Roman" pitchFamily="18" charset="0"/>
              </a:rPr>
              <a:t>st</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Choose a number toward the center of the available span when Cuttering for the first numeral in a class.  The middle of the range is used for the first numeral Cuttered because no matter what number you have, there is an infinite number of possible larger and smaller numbers.  LC staff are instructed to use .A15 automatically for the first entry beginning with a date.</a:t>
            </a:r>
          </a:p>
          <a:p>
            <a:pPr eaLnBrk="1" hangingPunct="1"/>
            <a:r>
              <a:rPr lang="en-US" smtClean="0">
                <a:latin typeface="Times New Roman" pitchFamily="18" charset="0"/>
                <a:cs typeface="Times New Roman" pitchFamily="18" charset="0"/>
              </a:rPr>
              <a:t>Reserved Cutters .A12-.A19 use a numerical sort, not an ASCII sort.</a:t>
            </a:r>
          </a:p>
          <a:p>
            <a:pPr eaLnBrk="1" hangingPunct="1"/>
            <a:r>
              <a:rPr lang="en-US" i="1" smtClean="0">
                <a:latin typeface="Times New Roman" pitchFamily="18" charset="0"/>
                <a:cs typeface="Times New Roman" pitchFamily="18" charset="0"/>
              </a:rPr>
              <a:t>Note: If entries already in the shelflist have been assigned “document numbers” (.A5 for the corporate heading United States. Dept. of… ) Cutter numerals to file directly after those entries. Examples:</a:t>
            </a:r>
          </a:p>
          <a:p>
            <a:pPr eaLnBrk="1" hangingPunct="1"/>
            <a:r>
              <a:rPr lang="en-US" i="1" smtClean="0">
                <a:latin typeface="Times New Roman" pitchFamily="18" charset="0"/>
                <a:cs typeface="Times New Roman" pitchFamily="18" charset="0"/>
              </a:rPr>
              <a:t>UF523</a:t>
            </a:r>
          </a:p>
          <a:p>
            <a:pPr eaLnBrk="1" hangingPunct="1"/>
            <a:r>
              <a:rPr lang="en-US" i="1" smtClean="0">
                <a:latin typeface="Times New Roman" pitchFamily="18" charset="0"/>
                <a:cs typeface="Times New Roman" pitchFamily="18" charset="0"/>
              </a:rPr>
              <a:t>.A5		U.S. Ordnance Dept.</a:t>
            </a:r>
          </a:p>
          <a:p>
            <a:pPr eaLnBrk="1" hangingPunct="1"/>
            <a:r>
              <a:rPr lang="en-US" i="1" smtClean="0">
                <a:latin typeface="Times New Roman" pitchFamily="18" charset="0"/>
                <a:cs typeface="Times New Roman" pitchFamily="18" charset="0"/>
              </a:rPr>
              <a:t>1918a		   Handbook of ordnance data … 1918.</a:t>
            </a:r>
          </a:p>
          <a:p>
            <a:pPr eaLnBrk="1" hangingPunct="1"/>
            <a:endParaRPr lang="en-US" i="1"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UF523</a:t>
            </a:r>
          </a:p>
          <a:p>
            <a:pPr eaLnBrk="1" hangingPunct="1"/>
            <a:r>
              <a:rPr lang="en-US" i="1" smtClean="0">
                <a:latin typeface="Times New Roman" pitchFamily="18" charset="0"/>
                <a:cs typeface="Times New Roman" pitchFamily="18" charset="0"/>
              </a:rPr>
              <a:t>.A53		1880’s American arms … 1981.</a:t>
            </a:r>
          </a:p>
          <a:p>
            <a:pPr eaLnBrk="1" hangingPunct="1"/>
            <a:r>
              <a:rPr lang="en-US" i="1" smtClean="0">
                <a:latin typeface="Times New Roman" pitchFamily="18" charset="0"/>
                <a:cs typeface="Times New Roman" pitchFamily="18" charset="0"/>
              </a:rPr>
              <a:t>1981</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Now that you’ve had some practice applying the Cutter table, let’s talk more about what can go into a call number.</a:t>
            </a:r>
          </a:p>
          <a:p>
            <a:pPr eaLnBrk="1" hangingPunct="1"/>
            <a:r>
              <a:rPr lang="en-US" smtClean="0">
                <a:latin typeface="Times New Roman" pitchFamily="18" charset="0"/>
                <a:cs typeface="Times New Roman" pitchFamily="18" charset="0"/>
              </a:rPr>
              <a:t>Class number is shown in blue.</a:t>
            </a:r>
          </a:p>
          <a:p>
            <a:pPr eaLnBrk="1" hangingPunct="1"/>
            <a:r>
              <a:rPr lang="en-US" smtClean="0">
                <a:latin typeface="Times New Roman" pitchFamily="18" charset="0"/>
                <a:cs typeface="Times New Roman" pitchFamily="18" charset="0"/>
              </a:rPr>
              <a:t>The next slides demonstrate guidance in how to subarrange such numbers.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Rot="1" noChangeAspect="1" noChangeArrowheads="1" noTextEdit="1"/>
          </p:cNvSpPr>
          <p:nvPr>
            <p:ph type="sldImg"/>
          </p:nvPr>
        </p:nvSpPr>
        <p:spPr>
          <a:ln/>
        </p:spPr>
      </p:sp>
      <p:sp>
        <p:nvSpPr>
          <p:cNvPr id="34918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The schedules provide instructions in such cases, including instructions on how to subarrange items within the class number.</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Rot="1" noChangeAspect="1" noChangeArrowheads="1" noTextEdit="1"/>
          </p:cNvSpPr>
          <p:nvPr>
            <p:ph type="sldImg"/>
          </p:nvPr>
        </p:nvSpPr>
        <p:spPr>
          <a:ln/>
        </p:spPr>
      </p:sp>
      <p:sp>
        <p:nvSpPr>
          <p:cNvPr id="35328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2</a:t>
            </a:r>
            <a:r>
              <a:rPr lang="en-US" b="1" baseline="30000" smtClean="0">
                <a:latin typeface="Times New Roman" pitchFamily="18" charset="0"/>
                <a:cs typeface="Times New Roman" pitchFamily="18" charset="0"/>
              </a:rPr>
              <a:t>nd</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Call numbers for maps in class G may in some cases contain three Cutters – very specialized practices in G, not covered in this basic workshop</a:t>
            </a:r>
          </a:p>
          <a:p>
            <a:pPr eaLnBrk="1" hangingPunct="1"/>
            <a:r>
              <a:rPr lang="en-US" i="1" smtClean="0">
                <a:latin typeface="Times New Roman" pitchFamily="18" charset="0"/>
                <a:cs typeface="Times New Roman" pitchFamily="18" charset="0"/>
              </a:rPr>
              <a:t>FYI: a Cutter for a geographic area (local areas), a subject letter number representing the subject focus of the map (such as .P2 for a road map), and a Cutter for main entry.</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Rot="1" noChangeAspect="1" noChangeArrowheads="1" noTextEdit="1"/>
          </p:cNvSpPr>
          <p:nvPr>
            <p:ph type="sldImg"/>
          </p:nvPr>
        </p:nvSpPr>
        <p:spPr>
          <a:ln/>
        </p:spPr>
      </p:sp>
      <p:sp>
        <p:nvSpPr>
          <p:cNvPr id="35533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Again, this assumes there are no special instructions in the schedules</a:t>
            </a:r>
          </a:p>
          <a:p>
            <a:pPr eaLnBrk="1" hangingPunct="1"/>
            <a:r>
              <a:rPr lang="en-US" smtClean="0">
                <a:latin typeface="Times New Roman" pitchFamily="18" charset="0"/>
                <a:cs typeface="Times New Roman" pitchFamily="18" charset="0"/>
              </a:rPr>
              <a:t>Examples:</a:t>
            </a:r>
          </a:p>
          <a:p>
            <a:pPr eaLnBrk="1" hangingPunct="1"/>
            <a:r>
              <a:rPr lang="en-US" smtClean="0">
                <a:latin typeface="Times New Roman" pitchFamily="18" charset="0"/>
                <a:cs typeface="Times New Roman" pitchFamily="18" charset="0"/>
              </a:rPr>
              <a:t>DC611.B848  - History of France, Brittany </a:t>
            </a:r>
          </a:p>
          <a:p>
            <a:pPr eaLnBrk="1" hangingPunct="1"/>
            <a:r>
              <a:rPr lang="en-US" smtClean="0">
                <a:latin typeface="Times New Roman" pitchFamily="18" charset="0"/>
                <a:cs typeface="Times New Roman" pitchFamily="18" charset="0"/>
              </a:rPr>
              <a:t>HN79.M3  - Social conditions in Maryland</a:t>
            </a:r>
          </a:p>
          <a:p>
            <a:pPr eaLnBrk="1" hangingPunct="1"/>
            <a:r>
              <a:rPr lang="en-US" smtClean="0">
                <a:latin typeface="Times New Roman" pitchFamily="18" charset="0"/>
                <a:cs typeface="Times New Roman" pitchFamily="18" charset="0"/>
              </a:rPr>
              <a:t>HV5824.C42 – Drug use by celebrities</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2"/>
          <p:cNvSpPr>
            <a:spLocks noGrp="1" noRot="1" noChangeAspect="1" noChangeArrowheads="1" noTextEdit="1"/>
          </p:cNvSpPr>
          <p:nvPr>
            <p:ph type="sldImg"/>
          </p:nvPr>
        </p:nvSpPr>
        <p:spPr>
          <a:ln/>
        </p:spPr>
      </p:sp>
      <p:sp>
        <p:nvSpPr>
          <p:cNvPr id="35737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Topic here is vocational guidance in Florida.</a:t>
            </a:r>
          </a:p>
          <a:p>
            <a:pPr eaLnBrk="1" hangingPunct="1"/>
            <a:r>
              <a:rPr lang="en-US" smtClean="0">
                <a:latin typeface="Times New Roman" pitchFamily="18" charset="0"/>
                <a:cs typeface="Times New Roman" pitchFamily="18" charset="0"/>
              </a:rPr>
              <a:t>Many shelflisters use the “expansion” part of the Cutter table for selecting a digit expansion of the second Cutter.</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FYI: examples are from the LC shelflist:</a:t>
            </a:r>
          </a:p>
          <a:p>
            <a:pPr eaLnBrk="1" hangingPunct="1"/>
            <a:r>
              <a:rPr lang="en-US" smtClean="0">
                <a:latin typeface="Times New Roman" pitchFamily="18" charset="0"/>
                <a:cs typeface="Times New Roman" pitchFamily="18" charset="0"/>
              </a:rPr>
              <a:t>F62		Florida Industrial Commission.  Florida job guide for young workers … 1959.</a:t>
            </a:r>
          </a:p>
          <a:p>
            <a:pPr eaLnBrk="1" hangingPunct="1"/>
            <a:r>
              <a:rPr lang="en-US" smtClean="0">
                <a:latin typeface="Times New Roman" pitchFamily="18" charset="0"/>
                <a:cs typeface="Times New Roman" pitchFamily="18" charset="0"/>
              </a:rPr>
              <a:t>F64		Florida State Employment Service.  Florida job guide for young workers … 1957.</a:t>
            </a:r>
          </a:p>
          <a:p>
            <a:pPr eaLnBrk="1" hangingPunct="1"/>
            <a:r>
              <a:rPr lang="en-US" smtClean="0">
                <a:latin typeface="Times New Roman" pitchFamily="18" charset="0"/>
                <a:cs typeface="Times New Roman" pitchFamily="18" charset="0"/>
              </a:rPr>
              <a:t>F645		Florida VIEW.  Careers.  1994.</a:t>
            </a:r>
          </a:p>
          <a:p>
            <a:pPr eaLnBrk="1" hangingPunct="1"/>
            <a:r>
              <a:rPr lang="en-US" smtClean="0">
                <a:latin typeface="Times New Roman" pitchFamily="18" charset="0"/>
                <a:cs typeface="Times New Roman" pitchFamily="18" charset="0"/>
              </a:rPr>
              <a:t>F67		Smith, Tom Q.  47 ways to make money in Florida.  1952.</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Rot="1" noChangeAspect="1" noChangeArrowheads="1" noTextEdit="1"/>
          </p:cNvSpPr>
          <p:nvPr>
            <p:ph type="sldImg"/>
          </p:nvPr>
        </p:nvSpPr>
        <p:spPr>
          <a:ln/>
        </p:spPr>
      </p:sp>
      <p:sp>
        <p:nvSpPr>
          <p:cNvPr id="35942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We’ve seen some examples of topical Cutters already; here is more information about them.</a:t>
            </a:r>
          </a:p>
          <a:p>
            <a:pPr eaLnBrk="1" hangingPunct="1"/>
            <a:r>
              <a:rPr lang="en-US" smtClean="0">
                <a:latin typeface="Times New Roman" pitchFamily="18" charset="0"/>
                <a:cs typeface="Times New Roman" pitchFamily="18" charset="0"/>
              </a:rPr>
              <a:t>There is more on formation of topical Cutters in the sections on individual schedules such as H.</a:t>
            </a:r>
          </a:p>
          <a:p>
            <a:pPr eaLnBrk="1" hangingPunct="1"/>
            <a:endParaRPr lang="en-US" smtClean="0">
              <a:latin typeface="Times New Roman" pitchFamily="18" charset="0"/>
              <a:cs typeface="Times New Roman" pitchFamily="18" charset="0"/>
            </a:endParaRPr>
          </a:p>
          <a:p>
            <a:pPr eaLnBrk="1" hangingPunct="1"/>
            <a:r>
              <a:rPr lang="en-US" b="1" i="1" smtClean="0">
                <a:latin typeface="Times New Roman" pitchFamily="18" charset="0"/>
                <a:cs typeface="Times New Roman" pitchFamily="18" charset="0"/>
              </a:rPr>
              <a:t>[NOTE: </a:t>
            </a:r>
            <a:r>
              <a:rPr lang="en-US" i="1" smtClean="0">
                <a:latin typeface="Times New Roman" pitchFamily="18" charset="0"/>
                <a:cs typeface="Times New Roman" pitchFamily="18" charset="0"/>
              </a:rPr>
              <a:t>TX557  --  Dietary studies, food values, experiments, tests, etc. for vegetables, cereals, fruits, etc.] </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Grp="1" noRot="1" noChangeAspect="1" noChangeArrowheads="1" noTextEdit="1"/>
          </p:cNvSpPr>
          <p:nvPr>
            <p:ph type="sldImg"/>
          </p:nvPr>
        </p:nvSpPr>
        <p:spPr>
          <a:ln/>
        </p:spPr>
      </p:sp>
      <p:sp>
        <p:nvSpPr>
          <p:cNvPr id="361474" name="Rectangle 3"/>
          <p:cNvSpPr>
            <a:spLocks noGrp="1" noChangeArrowheads="1"/>
          </p:cNvSpPr>
          <p:nvPr>
            <p:ph type="body" idx="1"/>
          </p:nvPr>
        </p:nvSpPr>
        <p:spPr>
          <a:noFill/>
          <a:ln/>
        </p:spPr>
        <p:txBody>
          <a:bodyPr/>
          <a:lstStyle/>
          <a:p>
            <a:pPr eaLnBrk="1" hangingPunct="1"/>
            <a:r>
              <a:rPr lang="en-US" sz="1000" smtClean="0">
                <a:latin typeface="Times New Roman" pitchFamily="18" charset="0"/>
                <a:cs typeface="Times New Roman" pitchFamily="18" charset="0"/>
              </a:rPr>
              <a:t>If the question comes up: can I use a topical Cutter that is not in the schedules without proposing it? </a:t>
            </a:r>
          </a:p>
          <a:p>
            <a:pPr eaLnBrk="1" hangingPunct="1"/>
            <a:r>
              <a:rPr lang="en-US" sz="1000" smtClean="0">
                <a:latin typeface="Times New Roman" pitchFamily="18" charset="0"/>
                <a:cs typeface="Times New Roman" pitchFamily="18" charset="0"/>
              </a:rPr>
              <a:t>Here are some considerations:</a:t>
            </a:r>
          </a:p>
          <a:p>
            <a:pPr eaLnBrk="1" hangingPunct="1"/>
            <a:r>
              <a:rPr lang="en-US" sz="1000" smtClean="0">
                <a:latin typeface="Times New Roman" pitchFamily="18" charset="0"/>
                <a:cs typeface="Times New Roman" pitchFamily="18" charset="0"/>
              </a:rPr>
              <a:t>Cutters should be established in the schedule if not preceded by “e.g.” </a:t>
            </a:r>
          </a:p>
          <a:p>
            <a:pPr eaLnBrk="1" hangingPunct="1"/>
            <a:r>
              <a:rPr lang="en-US" sz="1000" smtClean="0">
                <a:latin typeface="Times New Roman" pitchFamily="18" charset="0"/>
                <a:cs typeface="Times New Roman" pitchFamily="18" charset="0"/>
              </a:rPr>
              <a:t>Some libraries create their own topical Cutters based on what makes sense in their own catalog.</a:t>
            </a:r>
          </a:p>
          <a:p>
            <a:pPr eaLnBrk="1" hangingPunct="1"/>
            <a:r>
              <a:rPr lang="en-US" sz="1000" smtClean="0">
                <a:latin typeface="Times New Roman" pitchFamily="18" charset="0"/>
                <a:cs typeface="Times New Roman" pitchFamily="18" charset="0"/>
              </a:rPr>
              <a:t>Disadvantages to creating your own topical Cutter without proposing it include:</a:t>
            </a:r>
          </a:p>
          <a:p>
            <a:pPr eaLnBrk="1" hangingPunct="1">
              <a:buFontTx/>
              <a:buChar char="•"/>
            </a:pPr>
            <a:r>
              <a:rPr lang="en-US" sz="1000" smtClean="0">
                <a:latin typeface="Times New Roman" pitchFamily="18" charset="0"/>
                <a:cs typeface="Times New Roman" pitchFamily="18" charset="0"/>
              </a:rPr>
              <a:t>LC may later establish a topical Cutter for that topic that is different from the one you used</a:t>
            </a:r>
          </a:p>
          <a:p>
            <a:pPr eaLnBrk="1" hangingPunct="1">
              <a:buFontTx/>
              <a:buChar char="•"/>
            </a:pPr>
            <a:r>
              <a:rPr lang="en-US" sz="1000" smtClean="0">
                <a:latin typeface="Times New Roman" pitchFamily="18" charset="0"/>
                <a:cs typeface="Times New Roman" pitchFamily="18" charset="0"/>
              </a:rPr>
              <a:t>Most catalogers using your record as copy would assume the Cutter has been established, unless you code your call number as a non-LC call number</a:t>
            </a:r>
          </a:p>
          <a:p>
            <a:pPr eaLnBrk="1" hangingPunct="1">
              <a:buFontTx/>
              <a:buChar char="•"/>
            </a:pPr>
            <a:r>
              <a:rPr lang="en-US" sz="1000" smtClean="0">
                <a:latin typeface="Times New Roman" pitchFamily="18" charset="0"/>
                <a:cs typeface="Times New Roman" pitchFamily="18" charset="0"/>
              </a:rPr>
              <a:t>Different libraries could use different terminology for the topic, so different Cutters could be used for the same concept</a:t>
            </a:r>
          </a:p>
          <a:p>
            <a:pPr eaLnBrk="1" hangingPunct="1">
              <a:buFontTx/>
              <a:buChar char="•"/>
            </a:pPr>
            <a:r>
              <a:rPr lang="en-US" sz="1000" smtClean="0">
                <a:latin typeface="Times New Roman" pitchFamily="18" charset="0"/>
                <a:cs typeface="Times New Roman" pitchFamily="18" charset="0"/>
              </a:rPr>
              <a:t>Keeping track of Cutters assigned locally can be challenging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We’ll focus on LCC for the rest of the workshop, but first note that there are a number of different classification schemes used in libraries.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There is more information on these classification schemes in your appendix.</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Grp="1" noRot="1" noChangeAspect="1" noChangeArrowheads="1" noTextEdit="1"/>
          </p:cNvSpPr>
          <p:nvPr>
            <p:ph type="sldImg"/>
          </p:nvPr>
        </p:nvSpPr>
        <p:spPr>
          <a:ln/>
        </p:spPr>
      </p:sp>
      <p:sp>
        <p:nvSpPr>
          <p:cNvPr id="36454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Cutter numbers .A1, .A15, and .A2 have been assigned special meanings here.</a:t>
            </a:r>
          </a:p>
          <a:p>
            <a:pPr eaLnBrk="1" hangingPunct="1"/>
            <a:r>
              <a:rPr lang="en-US" smtClean="0">
                <a:latin typeface="Times New Roman" pitchFamily="18" charset="0"/>
                <a:cs typeface="Times New Roman" pitchFamily="18" charset="0"/>
              </a:rPr>
              <a:t>What if you had a general work: </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arrow</a:t>
            </a:r>
          </a:p>
          <a:p>
            <a:pPr eaLnBrk="1" hangingPunct="1"/>
            <a:r>
              <a:rPr lang="en-US" smtClean="0">
                <a:latin typeface="Times New Roman" pitchFamily="18" charset="0"/>
                <a:cs typeface="Times New Roman" pitchFamily="18" charset="0"/>
              </a:rPr>
              <a:t>and you needed to assign a Cutter for an author named Abell? According to the Cutter table this would be .A23, but you would need to assign a Cutter greater than A3 because .A2 has a specific meaning.</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again to bring in text box “For general works…”		</a:t>
            </a:r>
          </a:p>
          <a:p>
            <a:pPr eaLnBrk="1" hangingPunct="1"/>
            <a:r>
              <a:rPr lang="en-US" smtClean="0">
                <a:latin typeface="Times New Roman" pitchFamily="18" charset="0"/>
                <a:cs typeface="Times New Roman" pitchFamily="18" charset="0"/>
              </a:rPr>
              <a:t>Also, notice that you cannot follow the general practice for Cuttering for numerals (using A12-19) in this situation.  Entries beginning with numerals need to appear before entries beginning with the letter A, so space should be left for numerals.</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“For reserved Cutters…” text box</a:t>
            </a:r>
          </a:p>
          <a:p>
            <a:pPr eaLnBrk="1" hangingPunct="1"/>
            <a:r>
              <a:rPr lang="en-US" smtClean="0">
                <a:latin typeface="Times New Roman" pitchFamily="18" charset="0"/>
                <a:cs typeface="Times New Roman" pitchFamily="18" charset="0"/>
              </a:rPr>
              <a:t>When you assign one of the reserved Cutters (for a periodical or a congress or a directory, for example), you add a second Cutter based on main entry.</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Rot="1" noChangeAspect="1" noChangeArrowheads="1" noTextEdit="1"/>
          </p:cNvSpPr>
          <p:nvPr>
            <p:ph type="sldImg"/>
          </p:nvPr>
        </p:nvSpPr>
        <p:spPr>
          <a:ln/>
        </p:spPr>
      </p:sp>
      <p:sp>
        <p:nvSpPr>
          <p:cNvPr id="36659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We’ve talked about class numbers and book numbers, and how Cutter numbers are used in each.</a:t>
            </a:r>
          </a:p>
          <a:p>
            <a:pPr eaLnBrk="1" hangingPunct="1"/>
            <a:r>
              <a:rPr lang="en-US" smtClean="0">
                <a:latin typeface="Times New Roman" pitchFamily="18" charset="0"/>
                <a:cs typeface="Times New Roman" pitchFamily="18" charset="0"/>
              </a:rPr>
              <a:t>These are some additional elements you may see in call numbers.</a:t>
            </a:r>
          </a:p>
          <a:p>
            <a:pPr eaLnBrk="1" hangingPunct="1"/>
            <a:r>
              <a:rPr lang="en-US" smtClean="0">
                <a:latin typeface="Times New Roman" pitchFamily="18" charset="0"/>
                <a:cs typeface="Times New Roman" pitchFamily="18" charset="0"/>
              </a:rPr>
              <a:t>Date of publication is added in most cases, but the others will be added only in certain situations.  We’ll see examples of these throughout the workshop, but will address the general practice for adding dates now.</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2"/>
          <p:cNvSpPr>
            <a:spLocks noGrp="1" noRot="1" noChangeAspect="1" noChangeArrowheads="1" noTextEdit="1"/>
          </p:cNvSpPr>
          <p:nvPr>
            <p:ph type="sldImg"/>
          </p:nvPr>
        </p:nvSpPr>
        <p:spPr>
          <a:ln/>
        </p:spPr>
      </p:sp>
      <p:sp>
        <p:nvSpPr>
          <p:cNvPr id="36864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LC practice: an imprint date is routinely added to book numbers for monographs (policy established in 1982)</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Note that the practice of adding dates to the call numbers of monographic works applies to cataloging performed since 1982, not items published since 1982.  A title cataloged today for a 1975 imprint would include a date in the call number.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Rot="1" noChangeAspect="1" noChangeArrowheads="1" noTextEdit="1"/>
          </p:cNvSpPr>
          <p:nvPr>
            <p:ph type="sldImg"/>
          </p:nvPr>
        </p:nvSpPr>
        <p:spPr>
          <a:ln/>
        </p:spPr>
      </p:sp>
      <p:sp>
        <p:nvSpPr>
          <p:cNvPr id="37478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Subfield $a contains the classification number portion of the call number.  Subfield $a may be repeated to record an alternative class number.</a:t>
            </a:r>
          </a:p>
          <a:p>
            <a:pPr eaLnBrk="1" hangingPunct="1"/>
            <a:r>
              <a:rPr lang="en-US" smtClean="0">
                <a:latin typeface="Times New Roman" pitchFamily="18" charset="0"/>
                <a:cs typeface="Times New Roman" pitchFamily="18" charset="0"/>
              </a:rPr>
              <a:t>Subfield $b contains the item number portion of the call numbers (“item number” here is MARC 21 terminology</a:t>
            </a:r>
            <a:r>
              <a:rPr lang="en-US" b="1" smtClean="0">
                <a:latin typeface="Times New Roman" pitchFamily="18" charset="0"/>
                <a:cs typeface="Times New Roman" pitchFamily="18" charset="0"/>
              </a:rPr>
              <a:t>)</a:t>
            </a:r>
          </a:p>
          <a:p>
            <a:pPr eaLnBrk="1" hangingPunct="1"/>
            <a:endParaRPr lang="en-US" i="1"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FYI: other subfields are defined in the MARC 21 format but are not commonly used in general cataloging so not covered here</a:t>
            </a: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($3, $6, $8)</a:t>
            </a:r>
          </a:p>
          <a:p>
            <a:pPr eaLnBrk="1" hangingPunct="1"/>
            <a:endParaRPr lang="en-US" i="1" smtClean="0">
              <a:latin typeface="Times New Roman" pitchFamily="18" charset="0"/>
              <a:cs typeface="Times New Roman" pitchFamily="18"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ln/>
        </p:spPr>
      </p:sp>
      <p:sp>
        <p:nvSpPr>
          <p:cNvPr id="37683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Both of the examples in the previous slide had indicators “00” – held by LC, assigned by LC.</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ln/>
        </p:spPr>
      </p:sp>
      <p:sp>
        <p:nvSpPr>
          <p:cNvPr id="37888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2</a:t>
            </a:r>
            <a:r>
              <a:rPr lang="en-US" baseline="30000" smtClean="0">
                <a:latin typeface="Times New Roman" pitchFamily="18" charset="0"/>
                <a:cs typeface="Times New Roman" pitchFamily="18" charset="0"/>
              </a:rPr>
              <a:t>st</a:t>
            </a:r>
            <a:r>
              <a:rPr lang="en-US" smtClean="0">
                <a:latin typeface="Times New Roman" pitchFamily="18" charset="0"/>
                <a:cs typeface="Times New Roman" pitchFamily="18" charset="0"/>
              </a:rPr>
              <a:t> bullet: </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arrows</a:t>
            </a:r>
          </a:p>
          <a:p>
            <a:pPr eaLnBrk="1" hangingPunct="1"/>
            <a:r>
              <a:rPr lang="en-US" smtClean="0">
                <a:latin typeface="Times New Roman" pitchFamily="18" charset="0"/>
                <a:cs typeface="Times New Roman" pitchFamily="18" charset="0"/>
              </a:rPr>
              <a:t>In addition, sometimes the Cutter in the item number portion is actually part of the class number, when two Cutters are needed to express a topic.</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$b delimiter also precedes the decimal before that letter, if present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Currently in 22</a:t>
            </a:r>
            <a:r>
              <a:rPr lang="en-US" baseline="30000" smtClean="0">
                <a:latin typeface="Times New Roman" pitchFamily="18" charset="0"/>
                <a:cs typeface="Times New Roman" pitchFamily="18" charset="0"/>
              </a:rPr>
              <a:t>nd</a:t>
            </a:r>
            <a:r>
              <a:rPr lang="en-US" smtClean="0">
                <a:latin typeface="Times New Roman" pitchFamily="18" charset="0"/>
                <a:cs typeface="Times New Roman" pitchFamily="18" charset="0"/>
              </a:rPr>
              <a:t> edition</a:t>
            </a:r>
          </a:p>
          <a:p>
            <a:pPr eaLnBrk="1" hangingPunct="1"/>
            <a:r>
              <a:rPr lang="en-US" smtClean="0">
                <a:latin typeface="Times New Roman" pitchFamily="18" charset="0"/>
                <a:cs typeface="Times New Roman" pitchFamily="18" charset="0"/>
              </a:rPr>
              <a:t>One reason DDC has been widely adapted internationally is that it is a numeric system (as opposed to alphanumeric)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Just a few points about features of LCC in comparison to DDC – much more later</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1</a:t>
            </a:r>
            <a:r>
              <a:rPr lang="en-US" b="1" baseline="30000" smtClean="0">
                <a:latin typeface="Times New Roman" pitchFamily="18" charset="0"/>
                <a:cs typeface="Times New Roman" pitchFamily="18" charset="0"/>
              </a:rPr>
              <a:t>st</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Dewey numbers on LC copy do not include pre-assigned book number (trainers be aware that the concept of book numbers has not yet been explained)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3</a:t>
            </a:r>
            <a:r>
              <a:rPr lang="en-US" b="1" baseline="30000" smtClean="0">
                <a:latin typeface="Times New Roman" pitchFamily="18" charset="0"/>
                <a:cs typeface="Times New Roman" pitchFamily="18" charset="0"/>
              </a:rPr>
              <a:t>rd</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Although there is no single index, Classification Web serves as an overall index</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cs typeface="Times New Roman" pitchFamily="18" charset="0"/>
              </a:rPr>
              <a:t>The Library of Congress Classification (LCC) is the system used by the Library of Congress for organizing its own collections. First articulated more than one hundred years ago, it has been updated continuously ever since.</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Although it was designed to accommodate the Library's own extensive research collections, many other large American academic and research libraries have adopted the system for their own use; so have many general libraries. Many foreign libraries use the system as well. </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Although in American libraries classification has been used primarily as a shelving and location device, offering limited subject access through shelf browsing in the manual environment, it has been proven a useful retrieval tool also in online systems that offer sophisticated browsing and searching functions (as we saw in the previous session).  And, to a limited extent, LCC is also being used as a tool for organizing Web resources.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xfrm>
            <a:off x="685800" y="4343400"/>
            <a:ext cx="5486400" cy="4114800"/>
          </a:xfrm>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bullet</a:t>
            </a:r>
          </a:p>
          <a:p>
            <a:pPr eaLnBrk="1" hangingPunct="1"/>
            <a:r>
              <a:rPr lang="en-US" smtClean="0">
                <a:latin typeface="Times New Roman" pitchFamily="18" charset="0"/>
                <a:cs typeface="Times New Roman" pitchFamily="18" charset="0"/>
              </a:rPr>
              <a:t>The Library of Congress was established in 1800 when the American legislature was preparing to move from Philadelphia to the new capital city of Washington, D.C. Before that time, members of the U.S. Congress used libraries in New York and Philadelphia, namely, the New York Society Library and the Library Company of Philadelphia.</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In the legislation that authorized the move of the nation’s capital to Washington, DC, signed by President John Adams on April 24, 1800, a sum of $5,000 was provided "for the purchase of such books as may be necessary for the use of Congress and the said city of Washington, and for fitting up a suitable apartment for containing them."[1]</a:t>
            </a:r>
          </a:p>
          <a:p>
            <a:pPr eaLnBrk="1" hangingPunct="1"/>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[1]John Y. Cole, ed., </a:t>
            </a:r>
            <a:r>
              <a:rPr lang="en-US" i="1" smtClean="0">
                <a:latin typeface="Times New Roman" pitchFamily="18" charset="0"/>
                <a:cs typeface="Times New Roman" pitchFamily="18" charset="0"/>
              </a:rPr>
              <a:t>The Library of Congress in Perspective:  A Volume Based on the Reports of the 1976 Librarian's Task Force and Advisory Groups</a:t>
            </a:r>
            <a:r>
              <a:rPr lang="en-US" smtClean="0">
                <a:latin typeface="Times New Roman" pitchFamily="18" charset="0"/>
                <a:cs typeface="Times New Roman" pitchFamily="18" charset="0"/>
              </a:rPr>
              <a:t> (New York:  R.R. Bowker, 1978), 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cs typeface="Times New Roman" pitchFamily="18" charset="0"/>
              </a:rPr>
              <a:t>Early on, books at LC were organized by size and, within each size group, by accession number.  The first catalog was issued by the Library in 1802, and the second, which shows the same arrangement, in 1804.</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 first recorded change in the arrangement of the collection appears in the Library's third catalog, issued in 1808, which shows added categories for special bibliographic forms such as legal documents and executive papers.[1]</a:t>
            </a:r>
          </a:p>
          <a:p>
            <a:pPr eaLnBrk="1" hangingPunct="1"/>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[1]Leo E. LaMontagne, </a:t>
            </a:r>
            <a:r>
              <a:rPr lang="en-US" i="1" smtClean="0">
                <a:latin typeface="Times New Roman" pitchFamily="18" charset="0"/>
                <a:cs typeface="Times New Roman" pitchFamily="18" charset="0"/>
              </a:rPr>
              <a:t>American Library Classification with Special Reference to the Library of Congress</a:t>
            </a:r>
            <a:r>
              <a:rPr lang="en-US" smtClean="0">
                <a:latin typeface="Times New Roman" pitchFamily="18" charset="0"/>
                <a:cs typeface="Times New Roman" pitchFamily="18" charset="0"/>
              </a:rPr>
              <a:t> (Hamden, CT:  Shoe String Press, 1961), 44-45.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cs typeface="Times New Roman" pitchFamily="18" charset="0"/>
              </a:rPr>
              <a:t>On the night of August 24, 1814, during the War of 1812, British soldiers set fire to the Capitol, and most of the Library of Congress’s collection was destroyed. </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Some time after, Thomas Jefferson offered to sell Congress his personal library; subsequently, in 1815, the Congress voted $23,950 to purchase Jefferson’s personal library of 6,487 books. The books arrived already classified by Jefferson’s own system.</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 Library adopted this system and used it with some modifications until the end of the nineteenth century.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cs typeface="Times New Roman" pitchFamily="18" charset="0"/>
              </a:rPr>
              <a:t>By the 1890s the Library's collection had grown from seven thousand books to nearly one million, and it became obvious that the Jeffersonian system was no longer adequate.</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 move to the new library building in 1897 made this fact painfully apparent.</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Contemplation of a new classification scheme for the Library began in the same year, and the decision for its development was made in 1900.  A provisional outline was drawn up in 1901.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cs typeface="Times New Roman" pitchFamily="18" charset="0"/>
              </a:rPr>
              <a:t>James C. M. Hanson, Head of the Catalogue Division, and Charles Martel, the newly appointed Chief Classifier, were responsible for developing the new scheme</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Hanson and Martel concluded that the new classification should be based on Cutter's </a:t>
            </a:r>
            <a:r>
              <a:rPr lang="en-US" i="1" smtClean="0">
                <a:latin typeface="Times New Roman" pitchFamily="18" charset="0"/>
                <a:cs typeface="Times New Roman" pitchFamily="18" charset="0"/>
              </a:rPr>
              <a:t>Expansive Classification</a:t>
            </a:r>
            <a:r>
              <a:rPr lang="en-US" smtClean="0">
                <a:latin typeface="Times New Roman" pitchFamily="18" charset="0"/>
                <a:cs typeface="Times New Roman" pitchFamily="18" charset="0"/>
              </a:rPr>
              <a:t> as a guide for the order of classes, but that considerable changes in notation would be necessary.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ea typeface="Arial Unicode MS" pitchFamily="34" charset="-128"/>
                <a:cs typeface="Arial Unicode MS" pitchFamily="34" charset="-128"/>
              </a:rPr>
              <a:t>Although it often is assumed that the Library of Congress Classification schedules were developed and published in a comprehensive and logical order, that actually is not the case. </a:t>
            </a:r>
          </a:p>
          <a:p>
            <a:pPr eaLnBrk="1" hangingPunct="1"/>
            <a:endParaRPr lang="en-US" smtClean="0">
              <a:latin typeface="Times New Roman" pitchFamily="18" charset="0"/>
              <a:ea typeface="Arial Unicode MS" pitchFamily="34" charset="-128"/>
              <a:cs typeface="Arial Unicode MS" pitchFamily="34" charset="-128"/>
            </a:endParaRPr>
          </a:p>
          <a:p>
            <a:pPr eaLnBrk="1" hangingPunct="1"/>
            <a:r>
              <a:rPr lang="en-US" smtClean="0">
                <a:latin typeface="Times New Roman" pitchFamily="18" charset="0"/>
                <a:ea typeface="Arial Unicode MS" pitchFamily="34" charset="-128"/>
                <a:cs typeface="Arial Unicode MS" pitchFamily="34" charset="-128"/>
              </a:rPr>
              <a:t>Class Z (Bibliography and Library Science) was chosen to be the first schedule to be developed because it covered the bibliographical works necessary as the groundwork for further classification development. The next schedules, E-F (American history and geography), were developed because of their particular subject relevance. (E-F were actually published first, in 1901, followed by Z in 1902.)</a:t>
            </a:r>
          </a:p>
          <a:p>
            <a:pPr eaLnBrk="1" hangingPunct="1"/>
            <a:endParaRPr lang="en-US" smtClean="0">
              <a:latin typeface="Times New Roman" pitchFamily="18" charset="0"/>
              <a:ea typeface="Arial Unicode MS" pitchFamily="34" charset="-128"/>
              <a:cs typeface="Arial Unicode MS" pitchFamily="34" charset="-128"/>
            </a:endParaRPr>
          </a:p>
          <a:p>
            <a:pPr eaLnBrk="1" hangingPunct="1"/>
            <a:r>
              <a:rPr lang="en-US" smtClean="0">
                <a:latin typeface="Times New Roman" pitchFamily="18" charset="0"/>
                <a:ea typeface="Arial Unicode MS" pitchFamily="34" charset="-128"/>
                <a:cs typeface="Arial Unicode MS" pitchFamily="34" charset="-128"/>
              </a:rPr>
              <a:t>For more information on the order of publication of LCC schedules, as well as some interesting historical background, refer attendees to Appendix E3.  </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ea typeface="Arial Unicode MS" pitchFamily="34" charset="-128"/>
                <a:cs typeface="Arial Unicode MS" pitchFamily="34" charset="-128"/>
              </a:rPr>
              <a:t> </a:t>
            </a:r>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a:p>
            <a:pPr eaLnBrk="1" hangingPunct="1"/>
            <a:endParaRPr lang="en-US" smtClean="0">
              <a:latin typeface="Arial Unicode MS" pitchFamily="34" charset="-128"/>
              <a:ea typeface="Arial Unicode MS" pitchFamily="34" charset="-128"/>
              <a:cs typeface="Arial Unicode MS" pitchFamily="34" charset="-128"/>
            </a:endParaRP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xfrm>
            <a:off x="685800" y="4343400"/>
            <a:ext cx="5486400" cy="4114800"/>
          </a:xfrm>
          <a:noFill/>
          <a:ln/>
        </p:spPr>
        <p:txBody>
          <a:bodyPr/>
          <a:lstStyle/>
          <a:p>
            <a:pPr eaLnBrk="1" hangingPunct="1"/>
            <a:r>
              <a:rPr lang="en-US" smtClean="0">
                <a:latin typeface="Times New Roman" pitchFamily="18" charset="0"/>
                <a:cs typeface="Times New Roman" pitchFamily="18" charset="0"/>
              </a:rPr>
              <a:t>Each schedule of LCC contains an entire class, a subclass, or a group of subclasses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From the beginning, individual schedules of LCC have been developed and maintained by subject experts. Such experts continue to be responsible, or consulted about the need, for additions and changes. Unlike most other classification systems, LCC was not the product of one mastermind.  Indeed, it has been called “a coordinated series of special classes.”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Currently, PCC libraries also contribute to the revision and updating of LCC schedules.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Until the early 1990s, LCC schedules existed mainly as a print product.  Maintenance and revision remained basically manual tasks that proved to be extremely labor-intensive and time-consuming. For several reasons, the conversion to electronic form was an especially important development for LCC.  That it greatly improves internal operating efficiency goes without saying.  For one, it enables much more efficient production of the print schedules, which continue to be produced.  More important, it facilitates revision, not only of whole schedules but also of tables and indexes.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 </a:t>
            </a:r>
            <a:r>
              <a:rPr lang="en-US" i="1" smtClean="0">
                <a:latin typeface="Times New Roman" pitchFamily="18" charset="0"/>
                <a:cs typeface="Times New Roman" pitchFamily="18" charset="0"/>
              </a:rPr>
              <a:t>USMARC </a:t>
            </a:r>
            <a:r>
              <a:rPr lang="en-US" smtClean="0">
                <a:latin typeface="Times New Roman" pitchFamily="18" charset="0"/>
                <a:cs typeface="Times New Roman" pitchFamily="18" charset="0"/>
              </a:rPr>
              <a:t>(now called MARC 21) </a:t>
            </a:r>
            <a:r>
              <a:rPr lang="en-US" i="1" smtClean="0">
                <a:latin typeface="Times New Roman" pitchFamily="18" charset="0"/>
                <a:cs typeface="Times New Roman" pitchFamily="18" charset="0"/>
              </a:rPr>
              <a:t>Classification Format</a:t>
            </a:r>
            <a:r>
              <a:rPr lang="en-US" smtClean="0">
                <a:latin typeface="Times New Roman" pitchFamily="18" charset="0"/>
                <a:cs typeface="Times New Roman" pitchFamily="18" charset="0"/>
              </a:rPr>
              <a:t>  was used in the conversion.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 click for each bullet</a:t>
            </a:r>
          </a:p>
          <a:p>
            <a:pPr eaLnBrk="1" hangingPunct="1"/>
            <a:r>
              <a:rPr lang="en-US" smtClean="0">
                <a:latin typeface="Times New Roman" pitchFamily="18" charset="0"/>
                <a:cs typeface="Times New Roman" pitchFamily="18" charset="0"/>
              </a:rPr>
              <a:t>“Developed independently” -- often called a “series of special classifications”; each schedule stands on its own with differences peculiar to the discipline(s) it represents.  Despite the uniqueness of each schedule, they do have a number of common, unifying characteristics.</a:t>
            </a:r>
          </a:p>
          <a:p>
            <a:pPr eaLnBrk="1" hangingPunct="1"/>
            <a:r>
              <a:rPr lang="en-US" smtClean="0">
                <a:latin typeface="Times New Roman" pitchFamily="18" charset="0"/>
                <a:cs typeface="Times New Roman" pitchFamily="18" charset="0"/>
              </a:rPr>
              <a:t>“Enumerative” -- Only those classifications listed in the schedules, or explicitly allowed by instructional notes (e.g., by topic, A-Z), are allowed -- if it’s not in the schedule, or explicitly allowed by instructions, it can’t be used.  DDC, by contrast, allows classifiers to refine an enumerated subject by the addition of standard subdivisions.</a:t>
            </a:r>
          </a:p>
          <a:p>
            <a:pPr eaLnBrk="1" hangingPunct="1"/>
            <a:r>
              <a:rPr lang="en-US" smtClean="0">
                <a:latin typeface="Times New Roman" pitchFamily="18" charset="0"/>
                <a:cs typeface="Times New Roman" pitchFamily="18" charset="0"/>
              </a:rPr>
              <a:t>“Physical format” refers to the print version.</a:t>
            </a:r>
          </a:p>
          <a:p>
            <a:pPr eaLnBrk="1" hangingPunct="1"/>
            <a:r>
              <a:rPr lang="en-US" smtClean="0">
                <a:latin typeface="Times New Roman" pitchFamily="18" charset="0"/>
                <a:cs typeface="Times New Roman" pitchFamily="18" charset="0"/>
              </a:rPr>
              <a:t>Levels of the hierarchy are indicated by indentions.</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 look at LCC as a whole.</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lvl="1" eaLnBrk="1" hangingPunct="1"/>
            <a:r>
              <a:rPr lang="en-US" smtClean="0">
                <a:latin typeface="Times New Roman" pitchFamily="18" charset="0"/>
                <a:cs typeface="Times New Roman" pitchFamily="18" charset="0"/>
              </a:rPr>
              <a:t>The first level of LCC includes the 21 main classes.</a:t>
            </a:r>
          </a:p>
          <a:p>
            <a:pPr lvl="1" eaLnBrk="1" hangingPunct="1"/>
            <a:r>
              <a:rPr lang="en-US" smtClean="0">
                <a:latin typeface="Times New Roman" pitchFamily="18" charset="0"/>
                <a:cs typeface="Times New Roman" pitchFamily="18" charset="0"/>
              </a:rPr>
              <a:t>Main classes are listed on the next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To serve Congress with its need for an extensive collection in history and the social sciences, these disciplines received multiple classes and subclasses (as opposed to all the sciences in Q and technology in T, for example)</a:t>
            </a:r>
          </a:p>
          <a:p>
            <a:pPr lvl="1" eaLnBrk="1" hangingPunct="1"/>
            <a:r>
              <a:rPr lang="en-US" smtClean="0">
                <a:latin typeface="Times New Roman" pitchFamily="18" charset="0"/>
                <a:cs typeface="Times New Roman" pitchFamily="18" charset="0"/>
              </a:rPr>
              <a:t>History -- C, D, E, F, G</a:t>
            </a:r>
          </a:p>
          <a:p>
            <a:pPr lvl="1" eaLnBrk="1" hangingPunct="1"/>
            <a:r>
              <a:rPr lang="en-US" smtClean="0">
                <a:latin typeface="Times New Roman" pitchFamily="18" charset="0"/>
                <a:cs typeface="Times New Roman" pitchFamily="18" charset="0"/>
              </a:rPr>
              <a:t>Social Sciences -- H, J, K, L</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Aristotle: things are placed into the same category based on what they have in common – category is like an abstract container with things either inside or outside the container.  </a:t>
            </a:r>
          </a:p>
          <a:p>
            <a:pPr eaLnBrk="1" hangingPunct="1"/>
            <a:endParaRPr lang="en-US"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Arlene Taylor’s The Organization of Information has an excellent discussion of classification theory and overview of classification schemes.]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Main classes are further divided into subclasses, which represent branches of the disciplines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Most subclasses are denoted by double capital letter, as shown here for S Agriculture.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Class Z formerly used the single letter Z.  Now we also have Subclass ZA, Information Resources (General).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2</a:t>
            </a:r>
            <a:r>
              <a:rPr lang="en-US" b="1" baseline="30000" smtClean="0">
                <a:latin typeface="Times New Roman" pitchFamily="18" charset="0"/>
                <a:cs typeface="Times New Roman" pitchFamily="18" charset="0"/>
              </a:rPr>
              <a:t>nd</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LCC separates books on the same subject by discipline: for example, books on the subject of global warming might be classed in QC if treated from the scientific perspective (meteorology/climatology); in H if treated from an economic perspective; in S if treated from an agricultural perspective (effect on crops); in RA if treated from a medical perspective (effect on health), etc.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ln/>
        </p:spPr>
      </p:sp>
      <p:sp>
        <p:nvSpPr>
          <p:cNvPr id="12288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Now let’s go back to the outline itself and discuss what happens in the subclasses.</a:t>
            </a:r>
          </a:p>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3</a:t>
            </a:r>
            <a:r>
              <a:rPr lang="en-US" b="1" baseline="30000" smtClean="0">
                <a:latin typeface="Times New Roman" pitchFamily="18" charset="0"/>
                <a:cs typeface="Times New Roman" pitchFamily="18" charset="0"/>
              </a:rPr>
              <a:t>rd</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There are many unused numbers and letters within the schedules to allow for expansion of knowledge. This is a reflection of the “hospitality” of the schedules. </a:t>
            </a:r>
          </a:p>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4</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We’ll explain Cutter numbers thoroughly in the Elements of LC Call Numbers session – for now, here is an example of what they look like (capital letter followed by numerals)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Within QH Biology, these ranges of numbers are for some of the major subject divisions.</a:t>
            </a:r>
          </a:p>
          <a:p>
            <a:pPr eaLnBrk="1" hangingPunct="1"/>
            <a:r>
              <a:rPr lang="en-US" smtClean="0">
                <a:latin typeface="Times New Roman" pitchFamily="18" charset="0"/>
                <a:cs typeface="Times New Roman" pitchFamily="18" charset="0"/>
              </a:rPr>
              <a:t>We’re going to look at the schedule using Ecology, QH540-549.5.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ln/>
        </p:spPr>
      </p:sp>
      <p:sp>
        <p:nvSpPr>
          <p:cNvPr id="126978" name="Rectangle 3"/>
          <p:cNvSpPr>
            <a:spLocks noGrp="1" noChangeArrowheads="1"/>
          </p:cNvSpPr>
          <p:nvPr>
            <p:ph type="body" idx="1"/>
          </p:nvPr>
        </p:nvSpPr>
        <p:spPr>
          <a:noFill/>
          <a:ln/>
        </p:spPr>
        <p:txBody>
          <a:bodyPr/>
          <a:lstStyle/>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Attendees have QH540+ in Appendix A.  It would be useful to have that out now.  They also use it for an exercise at the end of this session.]</a:t>
            </a: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continues on the next slide with QH540.8-541.15.C44]</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All schedules look very similar to this, although each have their own peculiarities.</a:t>
            </a:r>
          </a:p>
          <a:p>
            <a:pPr eaLnBrk="1" hangingPunct="1"/>
            <a:endParaRPr lang="en-US" smtClean="0">
              <a:latin typeface="Times New Roman" pitchFamily="18" charset="0"/>
              <a:cs typeface="Times New Roman" pitchFamily="18" charset="0"/>
            </a:endParaRP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point out the key areas and elements in the display as you go (subclass, notes, numbers, and captions) to be sure attendees are clear on where everything is</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a:t>
            </a:r>
            <a:r>
              <a:rPr lang="en-US" b="1" smtClean="0">
                <a:latin typeface="Times New Roman" pitchFamily="18" charset="0"/>
                <a:cs typeface="Times New Roman" pitchFamily="18" charset="0"/>
              </a:rPr>
              <a:t>  </a:t>
            </a:r>
          </a:p>
          <a:p>
            <a:pPr eaLnBrk="1" hangingPunct="1"/>
            <a:endParaRPr lang="en-US" b="1"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 subtopic is ecology, followed by notes pertaining to the subtopic.  We will discuss the different types of notes and what they mean in the following slides.</a:t>
            </a:r>
          </a:p>
          <a:p>
            <a:pPr eaLnBrk="1" hangingPunct="1"/>
            <a:r>
              <a:rPr lang="en-US" smtClean="0">
                <a:latin typeface="Times New Roman" pitchFamily="18" charset="0"/>
                <a:cs typeface="Times New Roman" pitchFamily="18" charset="0"/>
              </a:rPr>
              <a:t>The classification begins with “540  Periodicals ...”.</a:t>
            </a:r>
          </a:p>
          <a:p>
            <a:pPr eaLnBrk="1" hangingPunct="1"/>
            <a:r>
              <a:rPr lang="en-US" smtClean="0">
                <a:latin typeface="Times New Roman" pitchFamily="18" charset="0"/>
                <a:cs typeface="Times New Roman" pitchFamily="18" charset="0"/>
              </a:rPr>
              <a:t>Notice the indention of the captions.  All of these are all subordinate to Ecology, and all are at the same level of hierarchy.</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Here we see more levels in the hierarchical arrangement of topics.</a:t>
            </a:r>
          </a:p>
          <a:p>
            <a:pPr eaLnBrk="1" hangingPunct="1"/>
            <a:r>
              <a:rPr lang="en-US" smtClean="0">
                <a:latin typeface="Times New Roman" pitchFamily="18" charset="0"/>
                <a:cs typeface="Times New Roman" pitchFamily="18" charset="0"/>
              </a:rPr>
              <a:t>Each additional indention indicates a further refinement of the topic directly above.  E.g., History is divided into the subtopics “General works” and “By region or country, A-Z.”  </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Class numbers are used as a means to preserve the subarrangement of disciplines throughout the various schedules. This subarrangement is maintained by the assignment of a number or numbers to a caption, adding decimal extensions when necessary. </a:t>
            </a:r>
          </a:p>
          <a:p>
            <a:pPr eaLnBrk="1" hangingPunct="1"/>
            <a:r>
              <a:rPr lang="en-US" smtClean="0">
                <a:latin typeface="Times New Roman" pitchFamily="18" charset="0"/>
                <a:cs typeface="Times New Roman" pitchFamily="18" charset="0"/>
              </a:rPr>
              <a:t>For example: in Subclass QH Ecology, QH541 is the number assigned to the caption General works, treatises, and textbooks. The next number used in Subclass QH is QH541.13; the corresponding caption is Popular works. </a:t>
            </a:r>
          </a:p>
          <a:p>
            <a:pPr eaLnBrk="1" hangingPunct="1"/>
            <a:r>
              <a:rPr lang="en-US" smtClean="0">
                <a:latin typeface="Times New Roman" pitchFamily="18" charset="0"/>
                <a:cs typeface="Times New Roman" pitchFamily="18" charset="0"/>
              </a:rPr>
              <a:t>Because of the decimal extension, it may appear that the number 541.13 is subordinate to 541. But in LC Classification terms, that is not the case. If we look at the caption for QH541.13, we see that it is aligned with the caption for General works, treatises, and textbooks. </a:t>
            </a:r>
          </a:p>
          <a:p>
            <a:pPr eaLnBrk="1" hangingPunct="1"/>
            <a:r>
              <a:rPr lang="en-US" smtClean="0">
                <a:latin typeface="Times New Roman" pitchFamily="18" charset="0"/>
                <a:cs typeface="Times New Roman" pitchFamily="18" charset="0"/>
              </a:rPr>
              <a:t>In fact, it is in the captions that we find meaning and hierarchy, not in the numbers. The fact that QH541 General works, treatises, and textbooks and QH541.13 Popular works are hierarchically at the same level is identified by their alignment of their captions in the schedules, not by their corresponding numbers. </a:t>
            </a:r>
          </a:p>
          <a:p>
            <a:pPr eaLnBrk="1" hangingPunct="1"/>
            <a:r>
              <a:rPr lang="en-US" smtClean="0">
                <a:latin typeface="Times New Roman" pitchFamily="18" charset="0"/>
                <a:cs typeface="Times New Roman" pitchFamily="18" charset="0"/>
              </a:rPr>
              <a:t>Once the need is identified to indent a new caption under any topic, the corresponding number for that caption will need to fit between the two numbers on either side of it; the choice of number is not important, as long as it files between the two. What is important is the position of the caption, with its indention showing hierarchical relationships to the captions around it. So always look at the captions in the LC schedules to identify arrangement, and think of the numbers as a locator device.</a:t>
            </a:r>
            <a:r>
              <a:rPr lang="en-US" smtClean="0">
                <a:latin typeface="Arial Unicode MS" pitchFamily="34" charset="-128"/>
                <a:cs typeface="Times New Roman" pitchFamily="18"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3</a:t>
            </a:r>
            <a:r>
              <a:rPr lang="en-US" b="1" baseline="30000" smtClean="0">
                <a:latin typeface="Times New Roman" pitchFamily="18" charset="0"/>
                <a:cs typeface="Times New Roman" pitchFamily="18" charset="0"/>
              </a:rPr>
              <a:t>rd</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there were no parenthesized numbers in the excerpt of QH540 that we just saw, but an example is coming up soon.</a:t>
            </a:r>
          </a:p>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4</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In most cases, an angle-bracketed number is accompanied by a see reference directing the user to the actual number that the Library of Congress uses or a note explaining Library of Congress practice.  </a:t>
            </a:r>
          </a:p>
          <a:p>
            <a:pPr eaLnBrk="1" hangingPunct="1"/>
            <a:r>
              <a:rPr lang="en-US" i="1" smtClean="0">
                <a:latin typeface="Times New Roman" pitchFamily="18" charset="0"/>
                <a:cs typeface="Times New Roman" pitchFamily="18" charset="0"/>
              </a:rPr>
              <a:t>[An example is &lt;KE25-68&gt; Law of Canada. Parliamentary publications; there is a see reference to J102 (General legislative and executive papers. Province of Canada) and J103 (General legislative and executive papers. Dominion of Canada)]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Rot="1" noChangeAspect="1" noChangeArrowheads="1" noTextEdit="1"/>
          </p:cNvSpPr>
          <p:nvPr>
            <p:ph type="sldImg"/>
          </p:nvPr>
        </p:nvSpPr>
        <p:spPr>
          <a:ln/>
        </p:spPr>
      </p:sp>
      <p:sp>
        <p:nvSpPr>
          <p:cNvPr id="30722" name="Rectangle 1027"/>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Many people organize their personal libraries – some approaches listed here.  </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Henry Petroski’s </a:t>
            </a:r>
            <a:r>
              <a:rPr lang="en-US" i="1" smtClean="0">
                <a:latin typeface="Times New Roman" pitchFamily="18" charset="0"/>
                <a:cs typeface="Times New Roman" pitchFamily="18" charset="0"/>
              </a:rPr>
              <a:t>The book on the bookshelf</a:t>
            </a:r>
            <a:r>
              <a:rPr lang="en-US" smtClean="0">
                <a:latin typeface="Times New Roman" pitchFamily="18" charset="0"/>
                <a:cs typeface="Times New Roman" pitchFamily="18" charset="0"/>
              </a:rPr>
              <a:t> includes an appendix called “Order, Order” in which he lists different approaches to arrangement of personal libraries.  Those listed here he calls “public orderings” because the principle behind a grouping would be more or less evident to someone looking at the shelves.</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text box</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“Prefer” notes were used in the past for explanatory “see” notes, but these have been discontinued.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 click to bring in each arrow</a:t>
            </a:r>
          </a:p>
          <a:p>
            <a:pPr eaLnBrk="1" hangingPunct="1"/>
            <a:r>
              <a:rPr lang="en-US" smtClean="0">
                <a:latin typeface="Times New Roman" pitchFamily="18" charset="0"/>
                <a:cs typeface="Times New Roman" pitchFamily="18" charset="0"/>
              </a:rPr>
              <a:t>Illustrates:</a:t>
            </a:r>
          </a:p>
          <a:p>
            <a:pPr eaLnBrk="1" hangingPunct="1">
              <a:buFontTx/>
              <a:buChar char="•"/>
            </a:pPr>
            <a:r>
              <a:rPr lang="en-US" smtClean="0">
                <a:latin typeface="Times New Roman" pitchFamily="18" charset="0"/>
                <a:cs typeface="Times New Roman" pitchFamily="18" charset="0"/>
              </a:rPr>
              <a:t>Scope note</a:t>
            </a:r>
          </a:p>
          <a:p>
            <a:pPr eaLnBrk="1" hangingPunct="1">
              <a:buFontTx/>
              <a:buChar char="•"/>
            </a:pPr>
            <a:r>
              <a:rPr lang="en-US" smtClean="0">
                <a:latin typeface="Times New Roman" pitchFamily="18" charset="0"/>
                <a:cs typeface="Times New Roman" pitchFamily="18" charset="0"/>
              </a:rPr>
              <a:t>Explanatory “see” note</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Full hierarchy is: </a:t>
            </a:r>
            <a:r>
              <a:rPr lang="en-US" smtClean="0">
                <a:latin typeface="Times New Roman" pitchFamily="18" charset="0"/>
                <a:cs typeface="Times New Roman" pitchFamily="18" charset="0"/>
                <a:hlinkClick r:id="rId3"/>
                <a:hlinkMouseOver r:id="rId4" action="ppaction://hlinkfile"/>
              </a:rPr>
              <a:t>Geology</a:t>
            </a:r>
            <a:r>
              <a:rPr lang="en-US" smtClean="0">
                <a:latin typeface="Times New Roman" pitchFamily="18" charset="0"/>
                <a:cs typeface="Times New Roman" pitchFamily="18" charset="0"/>
              </a:rPr>
              <a:t>--</a:t>
            </a:r>
            <a:r>
              <a:rPr lang="en-US" smtClean="0">
                <a:latin typeface="Times New Roman" pitchFamily="18" charset="0"/>
                <a:cs typeface="Times New Roman" pitchFamily="18" charset="0"/>
                <a:hlinkClick r:id="rId5"/>
                <a:hlinkMouseOver r:id="rId4" action="ppaction://hlinkfile"/>
              </a:rPr>
              <a:t>Paleozoology</a:t>
            </a:r>
            <a:r>
              <a:rPr lang="en-US" smtClean="0">
                <a:latin typeface="Times New Roman" pitchFamily="18" charset="0"/>
                <a:cs typeface="Times New Roman" pitchFamily="18" charset="0"/>
              </a:rPr>
              <a:t>--</a:t>
            </a:r>
            <a:r>
              <a:rPr lang="en-US" smtClean="0">
                <a:latin typeface="Times New Roman" pitchFamily="18" charset="0"/>
                <a:cs typeface="Times New Roman" pitchFamily="18" charset="0"/>
                <a:hlinkClick r:id="rId6"/>
                <a:hlinkMouseOver r:id="rId4" action="ppaction://hlinkfile"/>
              </a:rPr>
              <a:t>Chordata</a:t>
            </a:r>
            <a:r>
              <a:rPr lang="en-US" smtClean="0">
                <a:latin typeface="Times New Roman" pitchFamily="18" charset="0"/>
                <a:cs typeface="Times New Roman" pitchFamily="18" charset="0"/>
              </a:rPr>
              <a:t>--</a:t>
            </a:r>
            <a:r>
              <a:rPr lang="en-US" smtClean="0">
                <a:latin typeface="Times New Roman" pitchFamily="18" charset="0"/>
                <a:cs typeface="Times New Roman" pitchFamily="18" charset="0"/>
                <a:hlinkClick r:id="rId7"/>
                <a:hlinkMouseOver r:id="rId4" action="ppaction://hlinkfile"/>
              </a:rPr>
              <a:t>Vertebrates</a:t>
            </a:r>
            <a:r>
              <a:rPr lang="en-US" smtClean="0">
                <a:latin typeface="Times New Roman" pitchFamily="18" charset="0"/>
                <a:cs typeface="Times New Roman" pitchFamily="18" charset="0"/>
              </a:rPr>
              <a:t>--Reptiles </a:t>
            </a:r>
          </a:p>
          <a:p>
            <a:pPr eaLnBrk="1" hangingPunct="1"/>
            <a:endParaRPr lang="en-US" i="1" smtClean="0">
              <a:latin typeface="Times New Roman" pitchFamily="18" charset="0"/>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arrow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arrow</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Illustrates:</a:t>
            </a:r>
          </a:p>
          <a:p>
            <a:pPr eaLnBrk="1" hangingPunct="1">
              <a:buFontTx/>
              <a:buChar char="•"/>
            </a:pPr>
            <a:r>
              <a:rPr lang="en-US" smtClean="0">
                <a:latin typeface="Times New Roman" pitchFamily="18" charset="0"/>
                <a:cs typeface="Times New Roman" pitchFamily="18" charset="0"/>
              </a:rPr>
              <a:t>Confer</a:t>
            </a:r>
          </a:p>
          <a:p>
            <a:pPr eaLnBrk="1" hangingPunct="1">
              <a:buFontTx/>
              <a:buChar char="•"/>
            </a:pPr>
            <a:r>
              <a:rPr lang="en-US" smtClean="0">
                <a:latin typeface="Times New Roman" pitchFamily="18" charset="0"/>
                <a:cs typeface="Times New Roman" pitchFamily="18" charset="0"/>
              </a:rPr>
              <a:t>Including</a:t>
            </a:r>
          </a:p>
          <a:p>
            <a:pPr eaLnBrk="1" hangingPunct="1">
              <a:buFontTx/>
              <a:buChar char="•"/>
            </a:pPr>
            <a:r>
              <a:rPr lang="en-US" smtClean="0">
                <a:latin typeface="Times New Roman" pitchFamily="18" charset="0"/>
                <a:cs typeface="Times New Roman" pitchFamily="18" charset="0"/>
              </a:rPr>
              <a:t>Explanatory see (“For”) note </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Some lines of the schedule omitted, indicated by “---------------”]</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These are the components of the print schedules.</a:t>
            </a:r>
          </a:p>
          <a:p>
            <a:pPr eaLnBrk="1" hangingPunct="1"/>
            <a:r>
              <a:rPr lang="en-US" smtClean="0">
                <a:latin typeface="Times New Roman" pitchFamily="18" charset="0"/>
                <a:cs typeface="Times New Roman" pitchFamily="18" charset="0"/>
              </a:rPr>
              <a:t>The print schedules are a more effective tool for learning the classification than the electronic version, Classification Web.  </a:t>
            </a:r>
          </a:p>
          <a:p>
            <a:pPr eaLnBrk="1" hangingPunct="1">
              <a:buFontTx/>
              <a:buChar char="•"/>
            </a:pPr>
            <a:r>
              <a:rPr lang="en-US" smtClean="0">
                <a:latin typeface="Times New Roman" pitchFamily="18" charset="0"/>
                <a:cs typeface="Times New Roman" pitchFamily="18" charset="0"/>
              </a:rPr>
              <a:t>The outline in each schedule gives a very useful overview of the organization of topics in the schedule. </a:t>
            </a:r>
          </a:p>
          <a:p>
            <a:pPr eaLnBrk="1" hangingPunct="1">
              <a:buFontTx/>
              <a:buChar char="•"/>
            </a:pPr>
            <a:r>
              <a:rPr lang="en-US" smtClean="0">
                <a:latin typeface="Times New Roman" pitchFamily="18" charset="0"/>
                <a:cs typeface="Times New Roman" pitchFamily="18" charset="0"/>
              </a:rPr>
              <a:t>It is easier to grasp the context of a topic within the classification by browsing the print schedule (viewing two pages in each spread) and seeing the full expansion of each topic.  </a:t>
            </a:r>
          </a:p>
          <a:p>
            <a:pPr eaLnBrk="1" hangingPunct="1">
              <a:buFontTx/>
              <a:buChar char="•"/>
            </a:pPr>
            <a:r>
              <a:rPr lang="en-US" smtClean="0">
                <a:latin typeface="Times New Roman" pitchFamily="18" charset="0"/>
                <a:cs typeface="Times New Roman" pitchFamily="18" charset="0"/>
              </a:rPr>
              <a:t>When tables are applied, it is important for catalogers to understand the use of the table and how it affects the classification. In ClassWeb, it is possible to have table calculations done automatically – very useful for the experienced cataloger, but problematic for the beginner.</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a:p>
            <a:pPr eaLnBrk="1" hangingPunct="1">
              <a:buFontTx/>
              <a:buChar char="•"/>
            </a:pPr>
            <a:endParaRPr lang="en-US" smtClean="0">
              <a:latin typeface="Times New Roman" pitchFamily="18" charset="0"/>
              <a:cs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This is a screen shot of Classification Web.  We’ll explain more about ClassWeb in the Tools session coming up next. </a:t>
            </a:r>
          </a:p>
          <a:p>
            <a:pPr eaLnBrk="1" hangingPunct="1"/>
            <a:r>
              <a:rPr lang="en-US" smtClean="0">
                <a:latin typeface="Times New Roman" pitchFamily="18" charset="0"/>
                <a:cs typeface="Times New Roman" pitchFamily="18" charset="0"/>
              </a:rPr>
              <a:t>What you are looking at is a portion of the ClassWeb outline view of Class Q.  Although the initial display shows much less detail at this level than the printed schedule, the ClassWeb outline view actually incorporates the detailed outline and links to tables within the main classification, and is intended to be expanded as needed.</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mention that the letters following the captions [H R B L D S] are features of ClassWeb that lead to additional information – more about them in the Tools session.  They do not appear in the print schedules.</a:t>
            </a:r>
            <a:r>
              <a:rPr lang="en-US" smtClean="0">
                <a:latin typeface="Times New Roman" pitchFamily="18" charset="0"/>
                <a:cs typeface="Times New Roman" pitchFamily="18" charset="0"/>
              </a:rPr>
              <a:t>]</a:t>
            </a: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there are three browser options in ClassWeb: Standard, Enhanced, and Hierarchy. The hierarchy browser provides this overview of the schedule and displays more specific breakdowns of the schedule with each click on a link.]</a:t>
            </a:r>
            <a:endParaRPr lang="en-US" smtClean="0">
              <a:latin typeface="Times New Roman" pitchFamily="18" charset="0"/>
              <a:cs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Expanding the Mathematics caption leads to a second level of the outline.  </a:t>
            </a:r>
          </a:p>
          <a:p>
            <a:pPr eaLnBrk="1" hangingPunct="1"/>
            <a:r>
              <a:rPr lang="en-US" smtClean="0">
                <a:latin typeface="Times New Roman" pitchFamily="18" charset="0"/>
                <a:cs typeface="Times New Roman" pitchFamily="18" charset="0"/>
              </a:rPr>
              <a:t>Each of the captions that is underlined and in blue text can be further expanded by clicking (these each have ranges of numbers rather than a single number as well).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Now we’ll discuss the general arrangement within each subclass and subject division.  This general pattern is also followed for some “special aspects of the discipline as a whole” (e.g., Philosophy; example coming up in slide 31).</a:t>
            </a:r>
          </a:p>
          <a:p>
            <a:pPr eaLnBrk="1" hangingPunct="1"/>
            <a:r>
              <a:rPr lang="en-US" smtClean="0">
                <a:latin typeface="Times New Roman" pitchFamily="18" charset="0"/>
                <a:cs typeface="Times New Roman" pitchFamily="18" charset="0"/>
              </a:rPr>
              <a:t>Form divisions generally precede all other divisions, but exceptions do occur.</a:t>
            </a:r>
          </a:p>
          <a:p>
            <a:pPr eaLnBrk="1" hangingPunct="1"/>
            <a:r>
              <a:rPr lang="en-US" smtClean="0">
                <a:latin typeface="Times New Roman" pitchFamily="18" charset="0"/>
                <a:cs typeface="Times New Roman" pitchFamily="18" charset="0"/>
              </a:rPr>
              <a:t>Divisions usually appear in this order; “Congresses” may be included with “Periodicals, societies, etc.” (so may some of the others).</a:t>
            </a:r>
          </a:p>
          <a:p>
            <a:pPr eaLnBrk="1" hangingPunct="1"/>
            <a:r>
              <a:rPr lang="en-US" smtClean="0">
                <a:latin typeface="Times New Roman" pitchFamily="18" charset="0"/>
                <a:cs typeface="Times New Roman" pitchFamily="18" charset="0"/>
              </a:rPr>
              <a:t>Periodicals, societies, etc., may also each have their own number, sometimes with further geographic or language subdivisions.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 example of form subdivisions under the subclass TC, Hydraulic engineering.  </a:t>
            </a:r>
          </a:p>
          <a:p>
            <a:pPr eaLnBrk="1" hangingPunct="1"/>
            <a:r>
              <a:rPr lang="en-US" smtClean="0">
                <a:latin typeface="Times New Roman" pitchFamily="18" charset="0"/>
                <a:cs typeface="Times New Roman" pitchFamily="18" charset="0"/>
              </a:rPr>
              <a:t>Some classifications may subdivide forms by place (as under Exhibitions. Museums) or language.  Language divisions are usually found under periodicals and societies, as with T, Technology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ChangeArrowheads="1" noTextEdit="1"/>
          </p:cNvSpPr>
          <p:nvPr>
            <p:ph type="sldImg"/>
          </p:nvPr>
        </p:nvSpPr>
        <p:spPr>
          <a:ln/>
        </p:spPr>
      </p:sp>
      <p:sp>
        <p:nvSpPr>
          <p:cNvPr id="32770" name="Rectangle 1027"/>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text box</a:t>
            </a:r>
          </a:p>
          <a:p>
            <a:pPr eaLnBrk="1" hangingPunct="1"/>
            <a:r>
              <a:rPr lang="en-US" smtClean="0">
                <a:latin typeface="Times New Roman" pitchFamily="18" charset="0"/>
                <a:cs typeface="Times New Roman" pitchFamily="18" charset="0"/>
              </a:rPr>
              <a:t>The top four approaches here are “private orderings” – the arrangement would be very difficult for anyone but the owner of the library to discern.  Petroski lists more in his book, such as arrangement by ISBN, by price, and by opening sentence.</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Ask attendees if they have additional personal organization schemes?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Another example of forms, showing language subdivision of periodicals &amp; societies, as well as dictionaries and encyclopedias.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With Philosophy, we’re leaving Form subdivisions and going on to special aspects of the discipline as a whole.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 example of a philosophy classification which is fairly complex -- note the additional form subdivisions found under the main subdivision “Philosophy.”</a:t>
            </a:r>
          </a:p>
          <a:p>
            <a:pPr eaLnBrk="1" hangingPunct="1"/>
            <a:r>
              <a:rPr lang="en-US" smtClean="0">
                <a:latin typeface="Times New Roman" pitchFamily="18" charset="0"/>
                <a:cs typeface="Times New Roman" pitchFamily="18" charset="0"/>
              </a:rPr>
              <a:t>Many classifications have a single number for Philosophy, as shown on the previous slide, QH, Natural History (General):</a:t>
            </a:r>
          </a:p>
          <a:p>
            <a:pPr lvl="1" eaLnBrk="1" hangingPunct="1"/>
            <a:r>
              <a:rPr lang="en-US" smtClean="0">
                <a:latin typeface="Times New Roman" pitchFamily="18" charset="0"/>
                <a:cs typeface="Times New Roman" pitchFamily="18" charset="0"/>
              </a:rPr>
              <a:t>QH14.3   Philosophy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Each period is closed off before beginning a new span.</a:t>
            </a:r>
          </a:p>
          <a:p>
            <a:pPr eaLnBrk="1" hangingPunct="1"/>
            <a:r>
              <a:rPr lang="en-US" smtClean="0">
                <a:latin typeface="Times New Roman" pitchFamily="18" charset="0"/>
                <a:cs typeface="Times New Roman" pitchFamily="18" charset="0"/>
              </a:rPr>
              <a:t>Each span is interpreted to mean “1945 up to, but not including, 1971”; “1971 up to, but not including, 2000”; “beginning with 2000”.</a:t>
            </a:r>
          </a:p>
          <a:p>
            <a:pPr eaLnBrk="1" hangingPunct="1"/>
            <a:r>
              <a:rPr lang="en-US" smtClean="0">
                <a:latin typeface="Times New Roman" pitchFamily="18" charset="0"/>
                <a:cs typeface="Times New Roman" pitchFamily="18" charset="0"/>
              </a:rPr>
              <a:t>As with “Philosophy,” generally not found below the level of subclass.</a:t>
            </a:r>
          </a:p>
          <a:p>
            <a:pPr eaLnBrk="1" hangingPunct="1">
              <a:buFontTx/>
              <a:buChar char="•"/>
            </a:pPr>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If questions arise about the assignment of numbers – it is covered in the session on Principles/Assigning Numbers.  Here is the relevant excerpt from SCM F320:</a:t>
            </a:r>
          </a:p>
          <a:p>
            <a:pPr eaLnBrk="1" hangingPunct="1"/>
            <a:r>
              <a:rPr lang="en-US" b="1" smtClean="0">
                <a:latin typeface="Times New Roman" pitchFamily="18" charset="0"/>
                <a:cs typeface="Times New Roman" pitchFamily="18" charset="0"/>
              </a:rPr>
              <a:t>General rule (SCM F 320).</a:t>
            </a:r>
            <a:r>
              <a:rPr lang="en-US" smtClean="0">
                <a:latin typeface="Times New Roman" pitchFamily="18" charset="0"/>
                <a:cs typeface="Times New Roman" pitchFamily="18" charset="0"/>
              </a:rPr>
              <a:t> Assign the class number that corresponds to the earliest period on which the work focuses when the work in hand covers several of the time spans listed under the topic in question. Ignore brief coverage of earlier periods that serves only to introduce the principal time period(s) being discussed. </a:t>
            </a: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there is information on date spans representing date of publication coming up, under discussion of General works]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Some history subdivisions are very complex, depending on the topic/subtopic, for example, in S, Agriculture (General), History and conditions is allotted the class numbers S419-482, with subdivisions for both time period and place.</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History subdivisions in the history classes are even more complex.</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Earlier schedules also included “General special” or “Special aspects of the subject as a whole” separately from “General works.”  </a:t>
            </a:r>
          </a:p>
          <a:p>
            <a:pPr lvl="1" eaLnBrk="1" hangingPunct="1"/>
            <a:r>
              <a:rPr lang="en-US" smtClean="0">
                <a:latin typeface="Times New Roman" pitchFamily="18" charset="0"/>
                <a:cs typeface="Times New Roman" pitchFamily="18" charset="0"/>
              </a:rPr>
              <a:t>Refers specifically to special aspects of the subject as a whole, without any hierarchical divisions or branches</a:t>
            </a:r>
          </a:p>
          <a:p>
            <a:pPr lvl="1" eaLnBrk="1" hangingPunct="1"/>
            <a:r>
              <a:rPr lang="en-US" smtClean="0">
                <a:latin typeface="Times New Roman" pitchFamily="18" charset="0"/>
                <a:cs typeface="Times New Roman" pitchFamily="18" charset="0"/>
              </a:rPr>
              <a:t>These divisions are no longer being added to schedules</a:t>
            </a:r>
          </a:p>
          <a:p>
            <a:pPr eaLnBrk="1" hangingPunct="1"/>
            <a:r>
              <a:rPr lang="en-US" smtClean="0">
                <a:latin typeface="Times New Roman" pitchFamily="18" charset="0"/>
                <a:cs typeface="Times New Roman" pitchFamily="18" charset="0"/>
              </a:rPr>
              <a:t>“General works” may also be subarranged chronologically, by date of publication (example coming up).</a:t>
            </a:r>
          </a:p>
          <a:p>
            <a:pPr eaLnBrk="1" hangingPunct="1"/>
            <a:r>
              <a:rPr lang="en-US" smtClean="0">
                <a:latin typeface="Times New Roman" pitchFamily="18" charset="0"/>
                <a:cs typeface="Times New Roman" pitchFamily="18" charset="0"/>
              </a:rPr>
              <a:t>Class numbers with the caption “Addresses, essays and lectures” (or a slight variation) sometimes appear under major topics.  Works that consist of collected papers, miscellaneous articles, anthologies of readings, etc., are classed in these numbers. </a:t>
            </a:r>
          </a:p>
          <a:p>
            <a:pPr eaLnBrk="1" hangingPunct="1"/>
            <a:r>
              <a:rPr lang="en-US" smtClean="0">
                <a:latin typeface="Times New Roman" pitchFamily="18" charset="0"/>
                <a:cs typeface="Times New Roman" pitchFamily="18" charset="0"/>
              </a:rPr>
              <a:t>In 1986, the subdivision -­</a:t>
            </a:r>
            <a:r>
              <a:rPr lang="en-US" b="1" smtClean="0">
                <a:latin typeface="Times New Roman" pitchFamily="18" charset="0"/>
                <a:cs typeface="Times New Roman" pitchFamily="18" charset="0"/>
              </a:rPr>
              <a:t>Addresses, essays, lectures</a:t>
            </a:r>
            <a:r>
              <a:rPr lang="en-US" smtClean="0">
                <a:latin typeface="Times New Roman" pitchFamily="18" charset="0"/>
                <a:cs typeface="Times New Roman" pitchFamily="18" charset="0"/>
              </a:rPr>
              <a:t> was discontinued in subject heading practice. That change, however, did not affect classification practice. (SCM F 300)</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 click to bring in each arrow</a:t>
            </a:r>
          </a:p>
          <a:p>
            <a:pPr eaLnBrk="1" hangingPunct="1"/>
            <a:r>
              <a:rPr lang="en-US" smtClean="0">
                <a:latin typeface="Times New Roman" pitchFamily="18" charset="0"/>
                <a:cs typeface="Times New Roman" pitchFamily="18" charset="0"/>
              </a:rPr>
              <a:t>A simple example, one number for General Works under Checkers.</a:t>
            </a:r>
          </a:p>
          <a:p>
            <a:pPr eaLnBrk="1" hangingPunct="1"/>
            <a:r>
              <a:rPr lang="en-US" smtClean="0">
                <a:latin typeface="Times New Roman" pitchFamily="18" charset="0"/>
                <a:cs typeface="Times New Roman" pitchFamily="18" charset="0"/>
              </a:rPr>
              <a:t>Note that there is also a General Works number under a subtopic of Checkers, Strategies and tactics.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In American libraries, classification has been used primarily as a shelving device, but it has great potential as an information retrieval tool as well.</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ln/>
        </p:spPr>
      </p:sp>
      <p:sp>
        <p:nvSpPr>
          <p:cNvPr id="17920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Why might it make sense to separate recent material from older material?  Next slide has an example.</a:t>
            </a:r>
          </a:p>
          <a:p>
            <a:pPr eaLnBrk="1" hangingPunct="1"/>
            <a:r>
              <a:rPr lang="en-US" smtClean="0">
                <a:latin typeface="Times New Roman" pitchFamily="18" charset="0"/>
                <a:cs typeface="Times New Roman" pitchFamily="18" charset="0"/>
              </a:rPr>
              <a:t>Remember these class numbers are not for the </a:t>
            </a:r>
            <a:r>
              <a:rPr lang="en-US" b="1" smtClean="0">
                <a:latin typeface="Times New Roman" pitchFamily="18" charset="0"/>
                <a:cs typeface="Times New Roman" pitchFamily="18" charset="0"/>
              </a:rPr>
              <a:t>history</a:t>
            </a:r>
            <a:r>
              <a:rPr lang="en-US" smtClean="0">
                <a:latin typeface="Times New Roman" pitchFamily="18" charset="0"/>
                <a:cs typeface="Times New Roman" pitchFamily="18" charset="0"/>
              </a:rPr>
              <a:t> of accounting and bookkeeping, but for general works on accounting and bookkeeping (often “how-to”).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 example of why it makes sense to separate older material on some topics – accounting and bookkeeping practices of the 17</a:t>
            </a:r>
            <a:r>
              <a:rPr lang="en-US" baseline="30000" smtClean="0">
                <a:latin typeface="Times New Roman" pitchFamily="18" charset="0"/>
                <a:cs typeface="Times New Roman" pitchFamily="18" charset="0"/>
              </a:rPr>
              <a:t>th</a:t>
            </a:r>
            <a:r>
              <a:rPr lang="en-US" smtClean="0">
                <a:latin typeface="Times New Roman" pitchFamily="18" charset="0"/>
                <a:cs typeface="Times New Roman" pitchFamily="18" charset="0"/>
              </a:rPr>
              <a:t> &amp; 18 centuries are better NOT mixed in with contemporary works.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 example of study and teaching, greatly abbreviated.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Contrast with Subject Divisions.  </a:t>
            </a:r>
          </a:p>
          <a:p>
            <a:pPr eaLnBrk="1" hangingPunct="1"/>
            <a:r>
              <a:rPr lang="en-US" smtClean="0">
                <a:latin typeface="Times New Roman" pitchFamily="18" charset="0"/>
                <a:cs typeface="Times New Roman" pitchFamily="18" charset="0"/>
              </a:rPr>
              <a:t>Topics &amp; Subtopics are lists, sometimes further subarranged with more specific lists.  The full range of form/special aspects arrangement is generally not used under topics. </a:t>
            </a:r>
          </a:p>
          <a:p>
            <a:pPr eaLnBrk="1" hangingPunct="1"/>
            <a:r>
              <a:rPr lang="en-US" smtClean="0">
                <a:latin typeface="Times New Roman" pitchFamily="18" charset="0"/>
                <a:cs typeface="Times New Roman" pitchFamily="18" charset="0"/>
              </a:rPr>
              <a:t>Examples of logical &amp; alphabetical arrangements follow.</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 greatly abbreviated example of logical arrangement.  The arrangement is from simple to complex animals.  This arrangement is used in all classes that describe the relationships of living organisms (e.g., zoology, botany).  </a:t>
            </a:r>
          </a:p>
          <a:p>
            <a:pPr eaLnBrk="1" hangingPunct="1"/>
            <a:r>
              <a:rPr lang="en-US" smtClean="0">
                <a:latin typeface="Times New Roman" pitchFamily="18" charset="0"/>
                <a:cs typeface="Times New Roman" pitchFamily="18" charset="0"/>
              </a:rPr>
              <a:t>The logical arrangement of simple to complex is maintained for each systematic level from phylum (e.g., Chordata), subphylum (e.g., Vertebrates), and class (e.g., Mammals, the next hierarchical level down from vertebrates).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Classes* are arranged logically, from primitive (i.e., they appeared earlier in time) animals (or plants, in QK) to advanced animals, which appeared more recently.</a:t>
            </a:r>
          </a:p>
          <a:p>
            <a:pPr eaLnBrk="1" hangingPunct="1"/>
            <a:r>
              <a:rPr lang="en-US" smtClean="0">
                <a:latin typeface="Times New Roman" pitchFamily="18" charset="0"/>
                <a:cs typeface="Times New Roman" pitchFamily="18" charset="0"/>
              </a:rPr>
              <a:t>Below the level of class, orders and families are arranged alphabetically. (next slide)</a:t>
            </a:r>
          </a:p>
          <a:p>
            <a:pPr eaLnBrk="1" hangingPunct="1"/>
            <a:endParaRPr lang="en-US"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[*Classes here refers to science classification, not the LCC classes.]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 example of alphabetical arrangement: orders are the lowest systematic division in QE.</a:t>
            </a:r>
          </a:p>
          <a:p>
            <a:pPr eaLnBrk="1" hangingPunct="1"/>
            <a:endParaRPr lang="en-US"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QL &amp; QK go down a level to family; also arranged alphabetically.]</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p:spPr>
        <p:txBody>
          <a:bodyPr/>
          <a:lstStyle/>
          <a:p>
            <a:pPr eaLnBrk="1" hangingPunct="1"/>
            <a:r>
              <a:rPr lang="en-US" sz="800" smtClean="0">
                <a:latin typeface="Times New Roman" pitchFamily="18" charset="0"/>
                <a:cs typeface="Times New Roman" pitchFamily="18" charset="0"/>
              </a:rPr>
              <a:t>Two ways geographic subdivisions are added to the schedules</a:t>
            </a:r>
          </a:p>
          <a:p>
            <a:pPr eaLnBrk="1" hangingPunct="1">
              <a:buFontTx/>
              <a:buChar char="•"/>
            </a:pPr>
            <a:r>
              <a:rPr lang="en-US" sz="800" smtClean="0">
                <a:latin typeface="Times New Roman" pitchFamily="18" charset="0"/>
                <a:cs typeface="Times New Roman" pitchFamily="18" charset="0"/>
              </a:rPr>
              <a:t>Strictly alphabetical arrangements are generally not printed explicitly, but by the phrase, “By region or country, A-Z.”</a:t>
            </a:r>
          </a:p>
          <a:p>
            <a:pPr lvl="2" eaLnBrk="1" hangingPunct="1"/>
            <a:r>
              <a:rPr lang="en-US" sz="800" smtClean="0">
                <a:latin typeface="Times New Roman" pitchFamily="18" charset="0"/>
                <a:cs typeface="Times New Roman" pitchFamily="18" charset="0"/>
              </a:rPr>
              <a:t>Exception: sometimes the U.S. is singled out with its own number(s) and the phrase “By state, A-Z”; followed by “Other regions and countries, A-Z.”</a:t>
            </a:r>
          </a:p>
          <a:p>
            <a:pPr eaLnBrk="1" hangingPunct="1">
              <a:buFontTx/>
              <a:buChar char="•"/>
            </a:pPr>
            <a:r>
              <a:rPr lang="en-US" sz="800" smtClean="0">
                <a:latin typeface="Times New Roman" pitchFamily="18" charset="0"/>
                <a:cs typeface="Times New Roman" pitchFamily="18" charset="0"/>
              </a:rPr>
              <a:t>Classes and subclasses generally use a span of numbers for a classified arrangement of countries by continent</a:t>
            </a:r>
          </a:p>
          <a:p>
            <a:pPr lvl="2" eaLnBrk="1" hangingPunct="1"/>
            <a:r>
              <a:rPr lang="en-US" sz="800" smtClean="0">
                <a:latin typeface="Times New Roman" pitchFamily="18" charset="0"/>
                <a:cs typeface="Times New Roman" pitchFamily="18" charset="0"/>
              </a:rPr>
              <a:t>“Natural order” groups countries by region, e.g., all Western European countries before Eastern European countries</a:t>
            </a:r>
          </a:p>
          <a:p>
            <a:pPr eaLnBrk="1" hangingPunct="1"/>
            <a:r>
              <a:rPr lang="en-US" sz="800" smtClean="0">
                <a:latin typeface="Times New Roman" pitchFamily="18" charset="0"/>
                <a:cs typeface="Times New Roman" pitchFamily="18" charset="0"/>
              </a:rPr>
              <a:t>Preferred order --</a:t>
            </a:r>
          </a:p>
          <a:p>
            <a:pPr lvl="1" eaLnBrk="1" hangingPunct="1">
              <a:lnSpc>
                <a:spcPct val="90000"/>
              </a:lnSpc>
            </a:pPr>
            <a:r>
              <a:rPr lang="en-US" sz="800" smtClean="0">
                <a:latin typeface="Times New Roman" pitchFamily="18" charset="0"/>
                <a:cs typeface="Times New Roman" pitchFamily="18" charset="0"/>
              </a:rPr>
              <a:t>America</a:t>
            </a:r>
          </a:p>
          <a:p>
            <a:pPr lvl="2" eaLnBrk="1" hangingPunct="1">
              <a:lnSpc>
                <a:spcPct val="90000"/>
              </a:lnSpc>
            </a:pPr>
            <a:r>
              <a:rPr lang="en-US" sz="800" smtClean="0">
                <a:latin typeface="Times New Roman" pitchFamily="18" charset="0"/>
                <a:cs typeface="Times New Roman" pitchFamily="18" charset="0"/>
              </a:rPr>
              <a:t>North America</a:t>
            </a:r>
          </a:p>
          <a:p>
            <a:pPr lvl="3" eaLnBrk="1" hangingPunct="1">
              <a:lnSpc>
                <a:spcPct val="90000"/>
              </a:lnSpc>
            </a:pPr>
            <a:r>
              <a:rPr lang="en-US" sz="800" smtClean="0">
                <a:latin typeface="Times New Roman" pitchFamily="18" charset="0"/>
                <a:cs typeface="Times New Roman" pitchFamily="18" charset="0"/>
              </a:rPr>
              <a:t>United States</a:t>
            </a:r>
          </a:p>
          <a:p>
            <a:pPr lvl="3" eaLnBrk="1" hangingPunct="1">
              <a:lnSpc>
                <a:spcPct val="90000"/>
              </a:lnSpc>
            </a:pPr>
            <a:r>
              <a:rPr lang="en-US" sz="800" smtClean="0">
                <a:latin typeface="Times New Roman" pitchFamily="18" charset="0"/>
                <a:cs typeface="Times New Roman" pitchFamily="18" charset="0"/>
              </a:rPr>
              <a:t>British N.A. Canada</a:t>
            </a:r>
          </a:p>
          <a:p>
            <a:pPr lvl="3" eaLnBrk="1" hangingPunct="1">
              <a:lnSpc>
                <a:spcPct val="90000"/>
              </a:lnSpc>
            </a:pPr>
            <a:r>
              <a:rPr lang="en-US" sz="800" smtClean="0">
                <a:latin typeface="Times New Roman" pitchFamily="18" charset="0"/>
                <a:cs typeface="Times New Roman" pitchFamily="18" charset="0"/>
              </a:rPr>
              <a:t>Mexico</a:t>
            </a:r>
          </a:p>
          <a:p>
            <a:pPr lvl="2" eaLnBrk="1" hangingPunct="1">
              <a:lnSpc>
                <a:spcPct val="90000"/>
              </a:lnSpc>
            </a:pPr>
            <a:r>
              <a:rPr lang="en-US" sz="800" smtClean="0">
                <a:latin typeface="Times New Roman" pitchFamily="18" charset="0"/>
                <a:cs typeface="Times New Roman" pitchFamily="18" charset="0"/>
              </a:rPr>
              <a:t>Central America</a:t>
            </a:r>
          </a:p>
          <a:p>
            <a:pPr lvl="2" eaLnBrk="1" hangingPunct="1">
              <a:lnSpc>
                <a:spcPct val="90000"/>
              </a:lnSpc>
            </a:pPr>
            <a:r>
              <a:rPr lang="en-US" sz="800" smtClean="0">
                <a:latin typeface="Times New Roman" pitchFamily="18" charset="0"/>
                <a:cs typeface="Times New Roman" pitchFamily="18" charset="0"/>
              </a:rPr>
              <a:t>West Indies</a:t>
            </a:r>
          </a:p>
          <a:p>
            <a:pPr lvl="2" eaLnBrk="1" hangingPunct="1">
              <a:lnSpc>
                <a:spcPct val="90000"/>
              </a:lnSpc>
            </a:pPr>
            <a:r>
              <a:rPr lang="en-US" sz="800" smtClean="0">
                <a:latin typeface="Times New Roman" pitchFamily="18" charset="0"/>
                <a:cs typeface="Times New Roman" pitchFamily="18" charset="0"/>
              </a:rPr>
              <a:t>South America</a:t>
            </a:r>
          </a:p>
          <a:p>
            <a:pPr lvl="1" eaLnBrk="1" hangingPunct="1">
              <a:lnSpc>
                <a:spcPct val="90000"/>
              </a:lnSpc>
            </a:pPr>
            <a:r>
              <a:rPr lang="en-US" sz="800" smtClean="0">
                <a:latin typeface="Times New Roman" pitchFamily="18" charset="0"/>
                <a:cs typeface="Times New Roman" pitchFamily="18" charset="0"/>
              </a:rPr>
              <a:t>Europe</a:t>
            </a:r>
          </a:p>
          <a:p>
            <a:pPr lvl="2" eaLnBrk="1" hangingPunct="1">
              <a:lnSpc>
                <a:spcPct val="90000"/>
              </a:lnSpc>
            </a:pPr>
            <a:r>
              <a:rPr lang="en-US" sz="800" smtClean="0">
                <a:latin typeface="Times New Roman" pitchFamily="18" charset="0"/>
                <a:cs typeface="Times New Roman" pitchFamily="18" charset="0"/>
              </a:rPr>
              <a:t>Great Britain</a:t>
            </a:r>
          </a:p>
          <a:p>
            <a:pPr lvl="2" eaLnBrk="1" hangingPunct="1">
              <a:lnSpc>
                <a:spcPct val="90000"/>
              </a:lnSpc>
            </a:pPr>
            <a:r>
              <a:rPr lang="en-US" sz="800" smtClean="0">
                <a:latin typeface="Times New Roman" pitchFamily="18" charset="0"/>
                <a:cs typeface="Times New Roman" pitchFamily="18" charset="0"/>
              </a:rPr>
              <a:t>Continental Countries (A-Z, often)</a:t>
            </a:r>
          </a:p>
          <a:p>
            <a:pPr lvl="1" eaLnBrk="1" hangingPunct="1">
              <a:lnSpc>
                <a:spcPct val="90000"/>
              </a:lnSpc>
            </a:pPr>
            <a:r>
              <a:rPr lang="en-US" sz="800" smtClean="0">
                <a:latin typeface="Times New Roman" pitchFamily="18" charset="0"/>
                <a:cs typeface="Times New Roman" pitchFamily="18" charset="0"/>
              </a:rPr>
              <a:t>Asia</a:t>
            </a:r>
          </a:p>
          <a:p>
            <a:pPr lvl="1" eaLnBrk="1" hangingPunct="1">
              <a:lnSpc>
                <a:spcPct val="90000"/>
              </a:lnSpc>
            </a:pPr>
            <a:r>
              <a:rPr lang="en-US" sz="800" smtClean="0">
                <a:latin typeface="Times New Roman" pitchFamily="18" charset="0"/>
                <a:cs typeface="Times New Roman" pitchFamily="18" charset="0"/>
              </a:rPr>
              <a:t>Africa</a:t>
            </a:r>
          </a:p>
          <a:p>
            <a:pPr lvl="1" eaLnBrk="1" hangingPunct="1">
              <a:lnSpc>
                <a:spcPct val="90000"/>
              </a:lnSpc>
            </a:pPr>
            <a:r>
              <a:rPr lang="en-US" sz="800" smtClean="0">
                <a:latin typeface="Times New Roman" pitchFamily="18" charset="0"/>
                <a:cs typeface="Times New Roman" pitchFamily="18" charset="0"/>
              </a:rPr>
              <a:t>Australia &amp; New Zealand</a:t>
            </a:r>
          </a:p>
          <a:p>
            <a:pPr lvl="1" eaLnBrk="1" hangingPunct="1">
              <a:lnSpc>
                <a:spcPct val="90000"/>
              </a:lnSpc>
            </a:pPr>
            <a:r>
              <a:rPr lang="en-US" sz="800" smtClean="0">
                <a:latin typeface="Times New Roman" pitchFamily="18" charset="0"/>
                <a:cs typeface="Times New Roman" pitchFamily="18" charset="0"/>
              </a:rPr>
              <a:t>Pacific Islands</a:t>
            </a:r>
          </a:p>
          <a:p>
            <a:pPr lvl="1" eaLnBrk="1" hangingPunct="1">
              <a:lnSpc>
                <a:spcPct val="90000"/>
              </a:lnSpc>
            </a:pPr>
            <a:r>
              <a:rPr lang="en-US" sz="800" smtClean="0">
                <a:latin typeface="Times New Roman" pitchFamily="18" charset="0"/>
                <a:cs typeface="Times New Roman" pitchFamily="18" charset="0"/>
              </a:rPr>
              <a:t>Arctic regions</a:t>
            </a:r>
          </a:p>
          <a:p>
            <a:pPr lvl="1" eaLnBrk="1" hangingPunct="1">
              <a:lnSpc>
                <a:spcPct val="90000"/>
              </a:lnSpc>
            </a:pPr>
            <a:r>
              <a:rPr lang="en-US" sz="800" smtClean="0">
                <a:latin typeface="Times New Roman" pitchFamily="18" charset="0"/>
                <a:cs typeface="Times New Roman" pitchFamily="18" charset="0"/>
              </a:rPr>
              <a:t>Antarctic regions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p:spPr>
      </p:sp>
      <p:sp>
        <p:nvSpPr>
          <p:cNvPr id="19353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Simplest example.</a:t>
            </a:r>
          </a:p>
          <a:p>
            <a:pPr eaLnBrk="1" hangingPunct="1"/>
            <a:r>
              <a:rPr lang="en-US" smtClean="0">
                <a:latin typeface="Times New Roman" pitchFamily="18" charset="0"/>
                <a:cs typeface="Times New Roman" pitchFamily="18" charset="0"/>
              </a:rPr>
              <a:t>Mention that there is a table (SCM G 300) that gives guidance on what to do for each country in the A-Z arrangement (covered in an upcoming session).</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Sometimes possible to give a breakdown by city, as here with HT168, City planning by city A-Z.</a:t>
            </a:r>
          </a:p>
          <a:p>
            <a:pPr eaLnBrk="1" hangingPunct="1"/>
            <a:r>
              <a:rPr lang="en-US" smtClean="0">
                <a:latin typeface="Times New Roman" pitchFamily="18" charset="0"/>
                <a:cs typeface="Times New Roman" pitchFamily="18" charset="0"/>
              </a:rPr>
              <a:t>There is no table for cities of the U.S. </a:t>
            </a:r>
          </a:p>
          <a:p>
            <a:pPr eaLnBrk="1" hangingPunct="1"/>
            <a:r>
              <a:rPr lang="en-US" smtClean="0">
                <a:latin typeface="Times New Roman" pitchFamily="18" charset="0"/>
                <a:cs typeface="Times New Roman" pitchFamily="18" charset="0"/>
              </a:rPr>
              <a:t>Also note that classification here is directly to the city, not through the state.</a:t>
            </a:r>
          </a:p>
          <a:p>
            <a:pPr eaLnBrk="1" hangingPunct="1"/>
            <a:endParaRPr lang="en-US"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instructor could give an example of a Cutter number for the city in which the workshop is held.]</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Rot="1" noChangeAspect="1" noChangeArrowheads="1" noTextEdit="1"/>
          </p:cNvSpPr>
          <p:nvPr>
            <p:ph type="sldImg"/>
          </p:nvPr>
        </p:nvSpPr>
        <p:spPr>
          <a:ln/>
        </p:spPr>
      </p:sp>
      <p:sp>
        <p:nvSpPr>
          <p:cNvPr id="40962" name="Rectangle 1027"/>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Some of the early developers of classification schemes – names may be familiar.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ln/>
        </p:spPr>
      </p:sp>
      <p:sp>
        <p:nvSpPr>
          <p:cNvPr id="19865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Place divisions in preferred order.</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Preference is to divide topics by place, as with LCSH.</a:t>
            </a:r>
          </a:p>
          <a:p>
            <a:pPr eaLnBrk="1" hangingPunct="1"/>
            <a:r>
              <a:rPr lang="en-US" b="1" smtClean="0">
                <a:latin typeface="Times New Roman" pitchFamily="18" charset="0"/>
                <a:cs typeface="Times New Roman" pitchFamily="18" charset="0"/>
              </a:rPr>
              <a:t>2</a:t>
            </a:r>
            <a:r>
              <a:rPr lang="en-US" b="1" baseline="30000" smtClean="0">
                <a:latin typeface="Times New Roman" pitchFamily="18" charset="0"/>
                <a:cs typeface="Times New Roman" pitchFamily="18" charset="0"/>
              </a:rPr>
              <a:t>nd</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for example, in schedule D, each country has its own subclass with appropriate topical subdivisions, e.g., History by period, Description and travel, etc.  (C, Auxiliary sciences of history, follows the usual pattern of topic subdivided by place).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 greatly abbreviated example of place divided by topic.</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p:spPr>
      </p:sp>
      <p:sp>
        <p:nvSpPr>
          <p:cNvPr id="20480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Another example, showing more of the topical and chronological breakdown under Ireland.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ln/>
        </p:spPr>
      </p:sp>
      <p:sp>
        <p:nvSpPr>
          <p:cNvPr id="21811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More on ClassWeb in following slides.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Worth emphasizing that ClassWeb is now updated daily.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a:ln/>
        </p:spPr>
      </p:sp>
      <p:sp>
        <p:nvSpPr>
          <p:cNvPr id="22016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4</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Available by subscription; price based on number of concurrent users.</a:t>
            </a:r>
          </a:p>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5</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At the end of this session, we take a brief look at the Tutorial and some of the ClassWeb features (not in-depth training!!)</a:t>
            </a:r>
          </a:p>
          <a:p>
            <a:pPr eaLnBrk="1" hangingPunct="1"/>
            <a:endParaRPr lang="en-US" smtClean="0">
              <a:latin typeface="Times New Roman" pitchFamily="18" charset="0"/>
              <a:cs typeface="Times New Roman" pitchFamily="18" charset="0"/>
            </a:endParaRP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if you are training a group of attendees who do not have access to ClassWeb at their home institutions, you can omit the slides at the end of this session.  It’s still useful to give this brief overview of ClassWeb here.]</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ln/>
        </p:spPr>
      </p:sp>
      <p:sp>
        <p:nvSpPr>
          <p:cNvPr id="247810"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4</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&amp; 5</a:t>
            </a:r>
            <a:r>
              <a:rPr lang="en-US" b="1" baseline="30000" smtClean="0">
                <a:latin typeface="Times New Roman" pitchFamily="18" charset="0"/>
                <a:cs typeface="Times New Roman" pitchFamily="18" charset="0"/>
              </a:rPr>
              <a:t>th</a:t>
            </a:r>
            <a:r>
              <a:rPr lang="en-US" b="1" smtClean="0">
                <a:latin typeface="Times New Roman" pitchFamily="18" charset="0"/>
                <a:cs typeface="Times New Roman" pitchFamily="18" charset="0"/>
              </a:rPr>
              <a:t> sub-bullets</a:t>
            </a:r>
            <a:r>
              <a:rPr lang="en-US" smtClean="0">
                <a:latin typeface="Times New Roman" pitchFamily="18" charset="0"/>
                <a:cs typeface="Times New Roman" pitchFamily="18" charset="0"/>
              </a:rPr>
              <a:t>: emphasize that class numbers in LCSH entries are created at the time the heading is established.  No effort is made to maintain the currency of the numbers as the classification develops.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a:ln/>
        </p:spPr>
      </p:sp>
      <p:sp>
        <p:nvSpPr>
          <p:cNvPr id="250882" name="Rectangle 3"/>
          <p:cNvSpPr>
            <a:spLocks noGrp="1" noChangeArrowheads="1"/>
          </p:cNvSpPr>
          <p:nvPr>
            <p:ph type="body" idx="1"/>
          </p:nvPr>
        </p:nvSpPr>
        <p:spPr>
          <a:noFill/>
          <a:ln/>
        </p:spPr>
        <p:txBody>
          <a:bodyPr/>
          <a:lstStyle/>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053s are also being added to name authority records for composers now.  These are for biography and criticism only, not for works by the composer.</a:t>
            </a:r>
          </a:p>
          <a:p>
            <a:pPr eaLnBrk="1" hangingPunct="1"/>
            <a:r>
              <a:rPr lang="en-US" i="1" smtClean="0">
                <a:latin typeface="Times New Roman" pitchFamily="18" charset="0"/>
                <a:cs typeface="Times New Roman" pitchFamily="18" charset="0"/>
              </a:rPr>
              <a:t>Example, on authority record for Franz Liszt:</a:t>
            </a:r>
          </a:p>
          <a:p>
            <a:pPr eaLnBrk="1" hangingPunct="1"/>
            <a:r>
              <a:rPr lang="en-US" i="1" smtClean="0">
                <a:latin typeface="Times New Roman" pitchFamily="18" charset="0"/>
                <a:cs typeface="Times New Roman" pitchFamily="18" charset="0"/>
              </a:rPr>
              <a:t>053  #0</a:t>
            </a:r>
            <a:r>
              <a:rPr lang="en-US" b="1" i="1" smtClean="0">
                <a:latin typeface="Times New Roman" pitchFamily="18" charset="0"/>
                <a:cs typeface="Times New Roman" pitchFamily="18" charset="0"/>
              </a:rPr>
              <a:t> $a </a:t>
            </a:r>
            <a:r>
              <a:rPr lang="en-US" i="1" smtClean="0">
                <a:latin typeface="Times New Roman" pitchFamily="18" charset="0"/>
                <a:cs typeface="Times New Roman" pitchFamily="18" charset="0"/>
              </a:rPr>
              <a:t>ML410.L7</a:t>
            </a:r>
            <a:r>
              <a:rPr lang="en-US" b="1" i="1" smtClean="0">
                <a:latin typeface="Times New Roman" pitchFamily="18" charset="0"/>
                <a:cs typeface="Times New Roman" pitchFamily="18" charset="0"/>
              </a:rPr>
              <a:t> $c </a:t>
            </a:r>
            <a:r>
              <a:rPr lang="en-US" i="1" smtClean="0">
                <a:latin typeface="Times New Roman" pitchFamily="18" charset="0"/>
                <a:cs typeface="Times New Roman" pitchFamily="18" charset="0"/>
              </a:rPr>
              <a:t>Biography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ChangeArrowheads="1" noTextEdit="1"/>
          </p:cNvSpPr>
          <p:nvPr>
            <p:ph type="sldImg"/>
          </p:nvPr>
        </p:nvSpPr>
        <p:spPr>
          <a:ln/>
        </p:spPr>
      </p:sp>
      <p:sp>
        <p:nvSpPr>
          <p:cNvPr id="276482" name="Rectangle 3"/>
          <p:cNvSpPr>
            <a:spLocks noGrp="1" noChangeArrowheads="1"/>
          </p:cNvSpPr>
          <p:nvPr>
            <p:ph type="body" idx="1"/>
          </p:nvPr>
        </p:nvSpPr>
        <p:spPr>
          <a:noFill/>
          <a:ln/>
        </p:spPr>
        <p:txBody>
          <a:bodyPr/>
          <a:lstStyle/>
          <a:p>
            <a:pPr eaLnBrk="1" hangingPunct="1"/>
            <a:r>
              <a:rPr lang="en-US" i="1" dirty="0" smtClean="0">
                <a:latin typeface="Times New Roman" pitchFamily="18" charset="0"/>
                <a:cs typeface="Times New Roman" pitchFamily="18" charset="0"/>
              </a:rPr>
              <a:t>LC Authorities</a:t>
            </a:r>
            <a:r>
              <a:rPr lang="en-US" dirty="0" smtClean="0">
                <a:latin typeface="Times New Roman" pitchFamily="18" charset="0"/>
                <a:cs typeface="Times New Roman" pitchFamily="18" charset="0"/>
              </a:rPr>
              <a:t> is another resource that can be useful for classification.  It includes subject, name, title, and name/title authority records (including in-process subject proposal records).  Users can browse and display authority headings and download authority records in MARC format, free of charge.</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Here we see the authority record for Chimpanzees as pets, including the class number (SF459.C47) that we saw on the Weekly List (slide 28).</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Rot="1" noChangeAspect="1" noChangeArrowheads="1" noTextEdit="1"/>
          </p:cNvSpPr>
          <p:nvPr>
            <p:ph type="sldImg"/>
          </p:nvPr>
        </p:nvSpPr>
        <p:spPr>
          <a:ln/>
        </p:spPr>
      </p:sp>
      <p:sp>
        <p:nvSpPr>
          <p:cNvPr id="27853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if you are training a group of attendees who do not have access to ClassWeb at their home institutions, you can omit most of these slides.  However, you should still go over the information in slide 40 that explains the ClassWeb features [H R B L S].  Examples of ClassWeb displays are used throughout the workshop and it’s useful for people to know what these mean.]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ChangeArrowheads="1" noTextEdit="1"/>
          </p:cNvSpPr>
          <p:nvPr>
            <p:ph type="sldImg"/>
          </p:nvPr>
        </p:nvSpPr>
        <p:spPr>
          <a:ln/>
        </p:spPr>
      </p:sp>
      <p:sp>
        <p:nvSpPr>
          <p:cNvPr id="30105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 call number consists of two main parts: a class number and a book number.</a:t>
            </a:r>
          </a:p>
          <a:p>
            <a:pPr eaLnBrk="1" hangingPunct="1"/>
            <a:r>
              <a:rPr lang="en-US" smtClean="0">
                <a:latin typeface="Times New Roman" pitchFamily="18" charset="0"/>
                <a:cs typeface="Times New Roman" pitchFamily="18" charset="0"/>
              </a:rPr>
              <a:t>The class number reflects the subject matter of the work being cataloged.  It is alphanumeric and is taken or derived from the classification schedules.</a:t>
            </a:r>
          </a:p>
          <a:p>
            <a:pPr eaLnBrk="1" hangingPunct="1"/>
            <a:r>
              <a:rPr lang="en-US" smtClean="0">
                <a:latin typeface="Times New Roman" pitchFamily="18" charset="0"/>
                <a:cs typeface="Times New Roman" pitchFamily="18" charset="0"/>
              </a:rPr>
              <a:t>The book number (or item number, or author number) distinguishes among items classed under the same number and organizes works on a subject, generally in alphabetical order by main entry (author or title).</a:t>
            </a:r>
          </a:p>
          <a:p>
            <a:pPr eaLnBrk="1" hangingPunct="1"/>
            <a:r>
              <a:rPr lang="en-US" smtClean="0">
                <a:latin typeface="Times New Roman" pitchFamily="18" charset="0"/>
                <a:cs typeface="Times New Roman" pitchFamily="18" charset="0"/>
              </a:rPr>
              <a:t>Since 1982, call numbers for monographs also include the date of publication.</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spect="1" noChangeArrowheads="1" noTextEdit="1"/>
          </p:cNvSpPr>
          <p:nvPr>
            <p:ph type="sldImg"/>
          </p:nvPr>
        </p:nvSpPr>
        <p:spPr>
          <a:ln/>
        </p:spPr>
      </p:sp>
      <p:sp>
        <p:nvSpPr>
          <p:cNvPr id="30310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ChangeArrowheads="1" noTextEdit="1"/>
          </p:cNvSpPr>
          <p:nvPr>
            <p:ph type="sldImg"/>
          </p:nvPr>
        </p:nvSpPr>
        <p:spPr>
          <a:ln/>
        </p:spPr>
      </p:sp>
      <p:sp>
        <p:nvSpPr>
          <p:cNvPr id="30515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Some class numbers contain Cutters that reflect subject matter, a geographic area, or a name.</a:t>
            </a:r>
          </a:p>
          <a:p>
            <a:pPr eaLnBrk="1" hangingPunct="1"/>
            <a:endParaRPr lang="en-US" smtClean="0">
              <a:latin typeface="Times New Roman" pitchFamily="18" charset="0"/>
              <a:cs typeface="Times New Roman" pitchFamily="18" charset="0"/>
            </a:endParaRP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in case anyone asks – the Cutter number for Brittany (.B848) comes from the classification schedule (range of B841-.B9173 is for the history of Brittany, .B848 is Description and travel) .  Some Cutters for places are based on G 300 Regions and Countries Table.  The Cutter table is not used to formulate these (an attendee asked why the Cutter for Brittany was not .B75 as it would be if derived from the the Cutter table).]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Rot="1" noChangeAspect="1" noChangeArrowheads="1" noTextEdit="1"/>
          </p:cNvSpPr>
          <p:nvPr>
            <p:ph type="sldImg"/>
          </p:nvPr>
        </p:nvSpPr>
        <p:spPr>
          <a:ln/>
        </p:spPr>
      </p:sp>
      <p:sp>
        <p:nvSpPr>
          <p:cNvPr id="30720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We refer to Cutter numbers throughout this session so here is an explanation of the term.</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Rot="1" noChangeAspect="1" noChangeArrowheads="1" noTextEdit="1"/>
          </p:cNvSpPr>
          <p:nvPr>
            <p:ph type="sldImg"/>
          </p:nvPr>
        </p:nvSpPr>
        <p:spPr>
          <a:ln/>
        </p:spPr>
      </p:sp>
      <p:sp>
        <p:nvSpPr>
          <p:cNvPr id="30925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Now we’ll take a closer look at the parts of the call number – first the class number.</a:t>
            </a:r>
            <a:endParaRPr lang="en-US" b="1" i="1" smtClean="0">
              <a:latin typeface="Times New Roman" pitchFamily="18" charset="0"/>
              <a:cs typeface="Times New Roman" pitchFamily="18" charset="0"/>
            </a:endParaRP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this was covered in the Outline session, quick review]</a:t>
            </a:r>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 single letter denotes a main class and most subclasses are designated by double letters.</a:t>
            </a:r>
          </a:p>
          <a:p>
            <a:pPr eaLnBrk="1" hangingPunct="1"/>
            <a:r>
              <a:rPr lang="en-US" smtClean="0">
                <a:latin typeface="Times New Roman" pitchFamily="18" charset="0"/>
                <a:cs typeface="Times New Roman" pitchFamily="18" charset="0"/>
              </a:rPr>
              <a:t>Classes E and F do not use double letters.</a:t>
            </a:r>
          </a:p>
          <a:p>
            <a:pPr eaLnBrk="1" hangingPunct="1"/>
            <a:r>
              <a:rPr lang="en-US" smtClean="0">
                <a:latin typeface="Times New Roman" pitchFamily="18" charset="0"/>
                <a:cs typeface="Times New Roman" pitchFamily="18" charset="0"/>
              </a:rPr>
              <a:t>Triple-letter combinations have been used only for some subclasses in D and K.</a:t>
            </a:r>
          </a:p>
          <a:p>
            <a:pPr eaLnBrk="1" hangingPunct="1"/>
            <a:r>
              <a:rPr lang="en-US" i="1" smtClean="0">
                <a:latin typeface="Times New Roman" pitchFamily="18" charset="0"/>
                <a:cs typeface="Times New Roman" pitchFamily="18" charset="0"/>
              </a:rPr>
              <a:t>[If more detail is wanted: </a:t>
            </a:r>
          </a:p>
          <a:p>
            <a:pPr eaLnBrk="1" hangingPunct="1"/>
            <a:r>
              <a:rPr lang="en-US" i="1" smtClean="0">
                <a:latin typeface="Times New Roman" pitchFamily="18" charset="0"/>
                <a:cs typeface="Times New Roman" pitchFamily="18" charset="0"/>
              </a:rPr>
              <a:t>D only uses three letters for DAW (History of Central Europe) and DJK (above)</a:t>
            </a:r>
          </a:p>
          <a:p>
            <a:pPr eaLnBrk="1" hangingPunct="1"/>
            <a:r>
              <a:rPr lang="en-US" i="1" smtClean="0">
                <a:latin typeface="Times New Roman" pitchFamily="18" charset="0"/>
                <a:cs typeface="Times New Roman" pitchFamily="18" charset="0"/>
              </a:rPr>
              <a:t>K frequently uses the third letter.  In KE (Law of Canada) and KF (Law of the United States) the third letter represents province or state names mnemonically, for example, KFL, Law of Louisiana.] </a:t>
            </a:r>
          </a:p>
          <a:p>
            <a:pPr eaLnBrk="1" hangingPunct="1"/>
            <a:r>
              <a:rPr lang="en-US" i="1" smtClean="0">
                <a:latin typeface="Times New Roman" pitchFamily="18" charset="0"/>
                <a:cs typeface="Times New Roman" pitchFamily="18" charset="0"/>
              </a:rPr>
              <a:t>(Could give example of state or province where workshop is held)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ChangeArrowheads="1" noTextEdit="1"/>
          </p:cNvSpPr>
          <p:nvPr>
            <p:ph type="sldImg"/>
          </p:nvPr>
        </p:nvSpPr>
        <p:spPr>
          <a:ln/>
        </p:spPr>
      </p:sp>
      <p:sp>
        <p:nvSpPr>
          <p:cNvPr id="31129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A decimal extension is used when it is necessary to insert a topic between two consecutive whole numbers.</a:t>
            </a:r>
          </a:p>
          <a:p>
            <a:pPr eaLnBrk="1" hangingPunct="1"/>
            <a:r>
              <a:rPr lang="en-US" smtClean="0">
                <a:latin typeface="Times New Roman" pitchFamily="18" charset="0"/>
                <a:cs typeface="Times New Roman" pitchFamily="18" charset="0"/>
              </a:rPr>
              <a:t>HV876 was already used for Children’s villages, so the half-page expansion under Adoption required numerous decimals.</a:t>
            </a:r>
          </a:p>
          <a:p>
            <a:pPr eaLnBrk="1" hangingPunct="1"/>
            <a:r>
              <a:rPr lang="en-US" smtClean="0">
                <a:latin typeface="Times New Roman" pitchFamily="18" charset="0"/>
                <a:cs typeface="Times New Roman" pitchFamily="18" charset="0"/>
              </a:rPr>
              <a:t>TK area for electronics was squeezed into a small space and requires several pages of decimal expansions.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Decimals MAY represent a subtopic of the whole number, as is the case with the two numbers shown here, but this is not always the case.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Rot="1" noChangeAspect="1" noChangeArrowheads="1" noTextEdit="1"/>
          </p:cNvSpPr>
          <p:nvPr>
            <p:ph type="sldImg"/>
          </p:nvPr>
        </p:nvSpPr>
        <p:spPr>
          <a:ln/>
        </p:spPr>
      </p:sp>
      <p:sp>
        <p:nvSpPr>
          <p:cNvPr id="31334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Rot="1" noChangeAspect="1" noChangeArrowheads="1" noTextEdit="1"/>
          </p:cNvSpPr>
          <p:nvPr>
            <p:ph type="sldImg"/>
          </p:nvPr>
        </p:nvSpPr>
        <p:spPr>
          <a:ln/>
        </p:spPr>
      </p:sp>
      <p:sp>
        <p:nvSpPr>
          <p:cNvPr id="31539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Cutter numbers shown in these examples have topical significance; they extend the class number.</a:t>
            </a:r>
          </a:p>
          <a:p>
            <a:pPr eaLnBrk="1" hangingPunct="1"/>
            <a:r>
              <a:rPr lang="en-US" smtClean="0">
                <a:latin typeface="Times New Roman" pitchFamily="18" charset="0"/>
                <a:cs typeface="Times New Roman" pitchFamily="18" charset="0"/>
              </a:rPr>
              <a:t>Cutters numbers may represent topics (prayer wheels, celebrities) or places (Maryland, United States, Florida, New York, Columbia County)</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LCC is usually arranged in a logical or hierarchical order, but in many cases, an alphabetical order is used instead.  This is common for names of countries, regions, states, cities, etc., for individual biography, and in other cases where a series of topics does not lend itself to a logical or hierarchical order.</a:t>
            </a:r>
          </a:p>
          <a:p>
            <a:pPr eaLnBrk="1" hangingPunct="1"/>
            <a:r>
              <a:rPr lang="en-US" smtClean="0">
                <a:latin typeface="Times New Roman" pitchFamily="18" charset="0"/>
                <a:cs typeface="Times New Roman" pitchFamily="18" charset="0"/>
              </a:rPr>
              <a:t>Notice that the first Cutter is preceded by a decimal.</a:t>
            </a:r>
          </a:p>
          <a:p>
            <a:pPr eaLnBrk="1" hangingPunct="1"/>
            <a:endParaRPr lang="en-US" b="1" smtClean="0">
              <a:latin typeface="Times New Roman" pitchFamily="18" charset="0"/>
              <a:cs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bullet</a:t>
            </a:r>
          </a:p>
          <a:p>
            <a:pPr eaLnBrk="1" hangingPunct="1"/>
            <a:r>
              <a:rPr lang="en-US" smtClean="0">
                <a:latin typeface="Times New Roman" pitchFamily="18" charset="0"/>
                <a:cs typeface="Times New Roman" pitchFamily="18" charset="0"/>
              </a:rPr>
              <a:t>Once you have assigned a class number, you need to determine a book number for the work you’re cataloging, to place it in the appropriate order among other items with that class number.  Generally that order is by main entry (or primary access point, in the terminology that is proposed for RDA), though the schedules specify otherwise in some cases.</a:t>
            </a: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Alert attendees that they should get the Cutter table out of the appendix at this time.]</a:t>
            </a:r>
            <a:endParaRPr lang="en-US" i="1" smtClean="0">
              <a:latin typeface="Arial" charset="0"/>
              <a:cs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Rot="1" noChangeAspect="1" noChangeArrowheads="1" noTextEdit="1"/>
          </p:cNvSpPr>
          <p:nvPr>
            <p:ph type="sldImg"/>
          </p:nvPr>
        </p:nvSpPr>
        <p:spPr>
          <a:ln/>
        </p:spPr>
      </p:sp>
      <p:sp>
        <p:nvSpPr>
          <p:cNvPr id="31949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Partial view of table, does not show r, s-t, u-y for initial vowels or t, u, w-z for initial letter S</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Rot="1" noChangeAspect="1" noChangeArrowheads="1" noTextEdit="1"/>
          </p:cNvSpPr>
          <p:nvPr>
            <p:ph type="sldImg"/>
          </p:nvPr>
        </p:nvSpPr>
        <p:spPr>
          <a:ln/>
        </p:spPr>
      </p:sp>
      <p:sp>
        <p:nvSpPr>
          <p:cNvPr id="44034" name="Rectangle 1027"/>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1</a:t>
            </a:r>
            <a:r>
              <a:rPr lang="en-US" b="1" baseline="30000" smtClean="0">
                <a:latin typeface="Times New Roman" pitchFamily="18" charset="0"/>
                <a:cs typeface="Times New Roman" pitchFamily="18" charset="0"/>
              </a:rPr>
              <a:t>st</a:t>
            </a:r>
            <a:r>
              <a:rPr lang="en-US" b="1" smtClean="0">
                <a:latin typeface="Times New Roman" pitchFamily="18" charset="0"/>
                <a:cs typeface="Times New Roman" pitchFamily="18" charset="0"/>
              </a:rPr>
              <a:t> bullet</a:t>
            </a:r>
            <a:r>
              <a:rPr lang="en-US" smtClean="0">
                <a:latin typeface="Times New Roman" pitchFamily="18" charset="0"/>
                <a:cs typeface="Times New Roman" pitchFamily="18" charset="0"/>
              </a:rPr>
              <a:t>: we’re not covering the formulation of subject headings in this workshop, and this is certainly not a necessary step in classification.  In practical terms, however, many catalogers follow this sequence of steps and assign subject headings before classifying an item.  Copy catalogers may often work with copy that has subject headings but requires classification.</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ChangeArrowheads="1" noTextEdit="1"/>
          </p:cNvSpPr>
          <p:nvPr>
            <p:ph type="sldImg"/>
          </p:nvPr>
        </p:nvSpPr>
        <p:spPr>
          <a:ln/>
        </p:spPr>
      </p:sp>
      <p:sp>
        <p:nvSpPr>
          <p:cNvPr id="32153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Partial view, does not show letters y for other initial consonants or w-z for expansion</a:t>
            </a:r>
          </a:p>
          <a:p>
            <a:pPr eaLnBrk="1" hangingPunct="1"/>
            <a:r>
              <a:rPr lang="en-US" smtClean="0">
                <a:latin typeface="Times New Roman" pitchFamily="18" charset="0"/>
                <a:cs typeface="Times New Roman" pitchFamily="18" charset="0"/>
              </a:rPr>
              <a:t>These slides also do not show the portion of the table for initial letters Qu and Qa-Qt</a:t>
            </a:r>
          </a:p>
          <a:p>
            <a:pPr eaLnBrk="1" hangingPunct="1"/>
            <a:r>
              <a:rPr lang="en-US" smtClean="0">
                <a:latin typeface="Times New Roman" pitchFamily="18" charset="0"/>
                <a:cs typeface="Times New Roman" pitchFamily="18" charset="0"/>
              </a:rPr>
              <a:t>“For </a:t>
            </a:r>
            <a:r>
              <a:rPr lang="en-US" b="1" smtClean="0">
                <a:latin typeface="Times New Roman" pitchFamily="18" charset="0"/>
                <a:cs typeface="Times New Roman" pitchFamily="18" charset="0"/>
              </a:rPr>
              <a:t>expansion</a:t>
            </a:r>
            <a:r>
              <a:rPr lang="en-US" smtClean="0">
                <a:latin typeface="Times New Roman" pitchFamily="18" charset="0"/>
                <a:cs typeface="Times New Roman" pitchFamily="18" charset="0"/>
              </a:rPr>
              <a:t>” : adding another digit</a:t>
            </a:r>
          </a:p>
          <a:p>
            <a:pPr eaLnBrk="1" hangingPunct="1"/>
            <a:r>
              <a:rPr lang="en-US" smtClean="0">
                <a:latin typeface="Times New Roman" pitchFamily="18" charset="0"/>
                <a:cs typeface="Times New Roman" pitchFamily="18" charset="0"/>
              </a:rPr>
              <a:t>Can show how the Cutter for Grandin was determined using the table -- G73</a:t>
            </a:r>
          </a:p>
          <a:p>
            <a:pPr eaLnBrk="1" hangingPunct="1"/>
            <a:r>
              <a:rPr lang="en-US" smtClean="0">
                <a:latin typeface="Times New Roman" pitchFamily="18" charset="0"/>
                <a:cs typeface="Times New Roman" pitchFamily="18" charset="0"/>
              </a:rPr>
              <a:t>Also show what you would find in the table for Hunt -- H86 – and note that it is different from the Cutter assigned in the example given (Essential Brittany, by Lindsay Hunt, Cutter for Hunt is H84).  Note that the table is a guide only – it may be helpful in determining the book numbers, but it is just one piece of the process.</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Rot="1" noChangeAspect="1" noChangeArrowheads="1" noTextEdit="1"/>
          </p:cNvSpPr>
          <p:nvPr>
            <p:ph type="sldImg"/>
          </p:nvPr>
        </p:nvSpPr>
        <p:spPr>
          <a:ln/>
        </p:spPr>
      </p:sp>
      <p:sp>
        <p:nvSpPr>
          <p:cNvPr id="32358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Shelflist can be physical or virtual (call number browse in online catalog); both represent the order of materials on the shelf.</a:t>
            </a:r>
          </a:p>
          <a:p>
            <a:pPr eaLnBrk="1" hangingPunct="1"/>
            <a:r>
              <a:rPr lang="en-US" smtClean="0">
                <a:latin typeface="Times New Roman" pitchFamily="18" charset="0"/>
                <a:cs typeface="Times New Roman" pitchFamily="18" charset="0"/>
              </a:rPr>
              <a:t>The goal is to arrange materials systematically within a subject.  A book number calculated from the Cutter tables often needs to be adjusted based on the works already in the shelflist to achieve this arrangement and to avoid duplicating call numbers.</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We’ll go over the basic process of shelflisting in this session; more detail on special situations or types of material  follows in later sessions.</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First, just practice using the table to come up with a Cutter number</a:t>
            </a:r>
          </a:p>
          <a:p>
            <a:pPr eaLnBrk="1" hangingPunct="1"/>
            <a:r>
              <a:rPr lang="en-US" smtClean="0">
                <a:latin typeface="Times New Roman" pitchFamily="18" charset="0"/>
                <a:cs typeface="Times New Roman" pitchFamily="18" charset="0"/>
              </a:rPr>
              <a:t>Have attendees follow along looking at the Cutter tables</a:t>
            </a:r>
          </a:p>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bullet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Grp="1" noRot="1" noChangeAspect="1" noChangeArrowheads="1" noTextEdit="1"/>
          </p:cNvSpPr>
          <p:nvPr>
            <p:ph type="sldImg"/>
          </p:nvPr>
        </p:nvSpPr>
        <p:spPr>
          <a:ln/>
        </p:spPr>
      </p:sp>
      <p:sp>
        <p:nvSpPr>
          <p:cNvPr id="32768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bullet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Rot="1" noChangeAspect="1" noChangeArrowheads="1" noTextEdit="1"/>
          </p:cNvSpPr>
          <p:nvPr>
            <p:ph type="sldImg"/>
          </p:nvPr>
        </p:nvSpPr>
        <p:spPr>
          <a:ln/>
        </p:spPr>
      </p:sp>
      <p:sp>
        <p:nvSpPr>
          <p:cNvPr id="32973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In the examples just given, we built the Cutter number entirely using the numbers given in the table.  However, the goal is to fit your item into the arrangement already in the shelflist. </a:t>
            </a:r>
          </a:p>
          <a:p>
            <a:pPr eaLnBrk="1" hangingPunct="1"/>
            <a:r>
              <a:rPr lang="en-US" smtClean="0">
                <a:latin typeface="Times New Roman" pitchFamily="18" charset="0"/>
                <a:cs typeface="Times New Roman" pitchFamily="18" charset="0"/>
              </a:rPr>
              <a:t>First, find the filing position in the shelflist.</a:t>
            </a:r>
          </a:p>
          <a:p>
            <a:pPr eaLnBrk="1" hangingPunct="1"/>
            <a:r>
              <a:rPr lang="en-US" smtClean="0">
                <a:latin typeface="Times New Roman" pitchFamily="18" charset="0"/>
                <a:cs typeface="Times New Roman" pitchFamily="18" charset="0"/>
              </a:rPr>
              <a:t> In many cases, Cutters must be adjusted to file correctly and to allow room for later entries.</a:t>
            </a:r>
          </a:p>
          <a:p>
            <a:pPr eaLnBrk="1" hangingPunct="1"/>
            <a:r>
              <a:rPr lang="en-US" smtClean="0">
                <a:latin typeface="Times New Roman" pitchFamily="18" charset="0"/>
                <a:cs typeface="Times New Roman" pitchFamily="18" charset="0"/>
              </a:rPr>
              <a:t>Numbers can be expanded decimally – there is no limit.</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bullet</a:t>
            </a:r>
          </a:p>
          <a:p>
            <a:pPr eaLnBrk="1" hangingPunct="1"/>
            <a:r>
              <a:rPr lang="en-US" smtClean="0">
                <a:latin typeface="Times New Roman" pitchFamily="18" charset="0"/>
                <a:cs typeface="Times New Roman" pitchFamily="18" charset="0"/>
              </a:rPr>
              <a:t>G 100 has many examples of correct practice as well.</a:t>
            </a:r>
          </a:p>
          <a:p>
            <a:pPr eaLnBrk="1" hangingPunct="1"/>
            <a:r>
              <a:rPr lang="en-US" smtClean="0">
                <a:latin typeface="Times New Roman" pitchFamily="18" charset="0"/>
                <a:cs typeface="Times New Roman" pitchFamily="18" charset="0"/>
              </a:rPr>
              <a:t>This is a much simplified summary of some filing rules.  </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ln/>
        </p:spPr>
      </p:sp>
      <p:sp>
        <p:nvSpPr>
          <p:cNvPr id="33587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Given that you may need to “adjust” the Cutter to fit your item into its place in the filing order – how do you do that?</a:t>
            </a:r>
          </a:p>
          <a:p>
            <a:pPr eaLnBrk="1" hangingPunct="1"/>
            <a:r>
              <a:rPr lang="en-US" smtClean="0">
                <a:latin typeface="Times New Roman" pitchFamily="18" charset="0"/>
                <a:cs typeface="Times New Roman" pitchFamily="18" charset="0"/>
              </a:rPr>
              <a:t>Cutter numbers are treated as decimals, so </a:t>
            </a:r>
            <a:r>
              <a:rPr lang="en-US" b="1" smtClean="0">
                <a:latin typeface="Times New Roman" pitchFamily="18" charset="0"/>
                <a:cs typeface="Times New Roman" pitchFamily="18" charset="0"/>
              </a:rPr>
              <a:t>.B66</a:t>
            </a:r>
            <a:r>
              <a:rPr lang="en-US" smtClean="0">
                <a:latin typeface="Times New Roman" pitchFamily="18" charset="0"/>
                <a:cs typeface="Times New Roman" pitchFamily="18" charset="0"/>
              </a:rPr>
              <a:t> files after .</a:t>
            </a:r>
            <a:r>
              <a:rPr lang="en-US" b="1" smtClean="0">
                <a:latin typeface="Times New Roman" pitchFamily="18" charset="0"/>
                <a:cs typeface="Times New Roman" pitchFamily="18" charset="0"/>
              </a:rPr>
              <a:t>B583</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B7</a:t>
            </a:r>
            <a:r>
              <a:rPr lang="en-US" smtClean="0">
                <a:latin typeface="Times New Roman" pitchFamily="18" charset="0"/>
                <a:cs typeface="Times New Roman" pitchFamily="18" charset="0"/>
              </a:rPr>
              <a:t> files after .</a:t>
            </a:r>
            <a:r>
              <a:rPr lang="en-US" b="1" smtClean="0">
                <a:latin typeface="Times New Roman" pitchFamily="18" charset="0"/>
                <a:cs typeface="Times New Roman" pitchFamily="18" charset="0"/>
              </a:rPr>
              <a:t>B66</a:t>
            </a:r>
            <a:r>
              <a:rPr lang="en-US" smtClean="0">
                <a:latin typeface="Times New Roman" pitchFamily="18" charset="0"/>
                <a:cs typeface="Times New Roman" pitchFamily="18" charset="0"/>
              </a:rPr>
              <a:t>, etc.</a:t>
            </a:r>
          </a:p>
          <a:p>
            <a:pPr eaLnBrk="1" hangingPunct="1"/>
            <a:r>
              <a:rPr lang="en-US" smtClean="0">
                <a:latin typeface="Times New Roman" pitchFamily="18" charset="0"/>
                <a:cs typeface="Times New Roman" pitchFamily="18" charset="0"/>
              </a:rPr>
              <a:t>This makes it possible to insert new numbers into the existing arrangement at any point by adding additional digits to a number and maintain the order.</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text box</a:t>
            </a:r>
          </a:p>
          <a:p>
            <a:pPr eaLnBrk="1" hangingPunct="1"/>
            <a:r>
              <a:rPr lang="en-US" smtClean="0">
                <a:latin typeface="Times New Roman" pitchFamily="18" charset="0"/>
                <a:cs typeface="Times New Roman" pitchFamily="18" charset="0"/>
              </a:rPr>
              <a:t>A zero is not used at the end of a Cutter because it adds no filing value and takes up space.</a:t>
            </a:r>
          </a:p>
          <a:p>
            <a:pPr eaLnBrk="1" hangingPunct="1"/>
            <a:r>
              <a:rPr lang="en-US" smtClean="0">
                <a:latin typeface="Times New Roman" pitchFamily="18" charset="0"/>
                <a:cs typeface="Times New Roman" pitchFamily="18" charset="0"/>
              </a:rPr>
              <a:t>1 is avoided because to file something before it requires a zero, which can look like a capital O.</a:t>
            </a:r>
          </a:p>
          <a:p>
            <a:pPr eaLnBrk="1" hangingPunct="1"/>
            <a:r>
              <a:rPr lang="en-US" smtClean="0">
                <a:latin typeface="Times New Roman" pitchFamily="18" charset="0"/>
                <a:cs typeface="Times New Roman" pitchFamily="18" charset="0"/>
              </a:rPr>
              <a:t>Generally speaking, when shelflisting, try to avoid blocking a future work.</a:t>
            </a:r>
          </a:p>
          <a:p>
            <a:pPr eaLnBrk="1" hangingPunct="1"/>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spoiler alert: the next three slides pose questions we’ll work through together – the answers are already printed in the manual, so people may want to just watch the screen if they want to try and figure out the answer]</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Rot="1" noChangeAspect="1" noChangeArrowheads="1" noTextEdit="1"/>
          </p:cNvSpPr>
          <p:nvPr>
            <p:ph type="sldImg"/>
          </p:nvPr>
        </p:nvSpPr>
        <p:spPr>
          <a:ln/>
        </p:spPr>
      </p:sp>
      <p:sp>
        <p:nvSpPr>
          <p:cNvPr id="337922" name="Rectangle 3"/>
          <p:cNvSpPr>
            <a:spLocks noGrp="1" noChangeArrowheads="1"/>
          </p:cNvSpPr>
          <p:nvPr>
            <p:ph type="body" idx="1"/>
          </p:nvPr>
        </p:nvSpPr>
        <p:spPr>
          <a:noFill/>
          <a:ln/>
        </p:spPr>
        <p:txBody>
          <a:bodyPr/>
          <a:lstStyle/>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each set of numbers – in the order listed in notes:</a:t>
            </a:r>
          </a:p>
          <a:p>
            <a:pPr eaLnBrk="1" hangingPunct="1"/>
            <a:r>
              <a:rPr lang="en-US" smtClean="0">
                <a:latin typeface="Times New Roman" pitchFamily="18" charset="0"/>
                <a:cs typeface="Times New Roman" pitchFamily="18" charset="0"/>
              </a:rPr>
              <a:t>Good choices for filing between the two numbers:</a:t>
            </a:r>
          </a:p>
          <a:p>
            <a:pPr eaLnBrk="1" hangingPunct="1"/>
            <a:r>
              <a:rPr lang="en-US" smtClean="0">
                <a:latin typeface="Times New Roman" pitchFamily="18" charset="0"/>
                <a:cs typeface="Times New Roman" pitchFamily="18" charset="0"/>
              </a:rPr>
              <a:t>	.S395</a:t>
            </a:r>
          </a:p>
          <a:p>
            <a:pPr eaLnBrk="1" hangingPunct="1"/>
            <a:r>
              <a:rPr lang="en-US" smtClean="0">
                <a:latin typeface="Times New Roman" pitchFamily="18" charset="0"/>
                <a:cs typeface="Times New Roman" pitchFamily="18" charset="0"/>
              </a:rPr>
              <a:t>	.S396 </a:t>
            </a:r>
          </a:p>
          <a:p>
            <a:pPr eaLnBrk="1" hangingPunct="1"/>
            <a:r>
              <a:rPr lang="en-US" smtClean="0">
                <a:latin typeface="Times New Roman" pitchFamily="18" charset="0"/>
                <a:cs typeface="Times New Roman" pitchFamily="18" charset="0"/>
              </a:rPr>
              <a:t>	.S3965 </a:t>
            </a:r>
          </a:p>
          <a:p>
            <a:pPr eaLnBrk="1" hangingPunct="1"/>
            <a:r>
              <a:rPr lang="en-US" smtClean="0">
                <a:latin typeface="Times New Roman" pitchFamily="18" charset="0"/>
                <a:cs typeface="Times New Roman" pitchFamily="18" charset="0"/>
              </a:rPr>
              <a:t>Extremes that might occasionally be required:</a:t>
            </a:r>
          </a:p>
          <a:p>
            <a:pPr eaLnBrk="1" hangingPunct="1"/>
            <a:r>
              <a:rPr lang="en-US" smtClean="0">
                <a:latin typeface="Times New Roman" pitchFamily="18" charset="0"/>
                <a:cs typeface="Times New Roman" pitchFamily="18" charset="0"/>
              </a:rPr>
              <a:t>	.S3922</a:t>
            </a:r>
          </a:p>
          <a:p>
            <a:pPr eaLnBrk="1" hangingPunct="1"/>
            <a:r>
              <a:rPr lang="en-US" smtClean="0">
                <a:latin typeface="Times New Roman" pitchFamily="18" charset="0"/>
                <a:cs typeface="Times New Roman" pitchFamily="18" charset="0"/>
              </a:rPr>
              <a:t>	.S39995</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Rot="1" noChangeAspect="1" noChangeArrowheads="1" noTextEdit="1"/>
          </p:cNvSpPr>
          <p:nvPr>
            <p:ph type="sldImg"/>
          </p:nvPr>
        </p:nvSpPr>
        <p:spPr>
          <a:ln/>
        </p:spPr>
      </p:sp>
      <p:sp>
        <p:nvSpPr>
          <p:cNvPr id="339970"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Many letters are not included in the Cutter table.  For example, when Cuttering for the name “Gladwell”, we find that the second letter “L” is not included in the table for letters after initial consonants.  </a:t>
            </a:r>
          </a:p>
          <a:p>
            <a:pPr eaLnBrk="1" hangingPunct="1"/>
            <a:r>
              <a:rPr lang="en-US" smtClean="0">
                <a:latin typeface="Times New Roman" pitchFamily="18" charset="0"/>
                <a:cs typeface="Times New Roman" pitchFamily="18" charset="0"/>
              </a:rPr>
              <a:t>In such cases, you will likely assign the next higher or lower number, adjusting as necessary to fit within the numbers already assigned in the shelflist.</a:t>
            </a:r>
          </a:p>
          <a:p>
            <a:pPr eaLnBrk="1" hangingPunct="1"/>
            <a:r>
              <a:rPr lang="en-US" smtClean="0">
                <a:latin typeface="Times New Roman" pitchFamily="18" charset="0"/>
                <a:cs typeface="Times New Roman" pitchFamily="18" charset="0"/>
              </a:rPr>
              <a:t>When we look at the shelflist in this case, we see that Gladwell needs to come after Gelatt and before Glaser</a:t>
            </a: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arrow</a:t>
            </a:r>
          </a:p>
          <a:p>
            <a:pPr eaLnBrk="1" hangingPunct="1"/>
            <a:r>
              <a:rPr lang="en-US" smtClean="0">
                <a:latin typeface="Times New Roman" pitchFamily="18" charset="0"/>
                <a:cs typeface="Times New Roman" pitchFamily="18" charset="0"/>
              </a:rPr>
              <a:t>		 click again to bring in text box </a:t>
            </a:r>
          </a:p>
          <a:p>
            <a:pPr eaLnBrk="1" hangingPunct="1"/>
            <a:r>
              <a:rPr lang="en-US" i="1" smtClean="0">
                <a:latin typeface="Times New Roman" pitchFamily="18" charset="0"/>
                <a:cs typeface="Times New Roman" pitchFamily="18" charset="0"/>
              </a:rPr>
              <a:t>[</a:t>
            </a:r>
            <a:r>
              <a:rPr lang="en-US" b="1" i="1" smtClean="0">
                <a:latin typeface="Times New Roman" pitchFamily="18" charset="0"/>
                <a:cs typeface="Times New Roman" pitchFamily="18" charset="0"/>
              </a:rPr>
              <a:t>NOTE</a:t>
            </a:r>
            <a:r>
              <a:rPr lang="en-US" i="1" smtClean="0">
                <a:latin typeface="Times New Roman" pitchFamily="18" charset="0"/>
                <a:cs typeface="Times New Roman" pitchFamily="18" charset="0"/>
              </a:rPr>
              <a:t>:  Work shelflisted is Gladwell, Malcom. Blink : the power of thinking without thinking.  BF448 = Psychology --  Consciousness. Cognition        -- Thought and thinking  --  Decision making]</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Rot="1" noChangeAspect="1" noChangeArrowheads="1" noTextEdit="1"/>
          </p:cNvSpPr>
          <p:nvPr>
            <p:ph type="sldImg"/>
          </p:nvPr>
        </p:nvSpPr>
        <p:spPr>
          <a:ln/>
        </p:spPr>
      </p:sp>
      <p:sp>
        <p:nvSpPr>
          <p:cNvPr id="342018"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a:p>
            <a:pPr eaLnBrk="1" hangingPunct="1"/>
            <a:r>
              <a:rPr lang="en-US" b="1" smtClean="0">
                <a:latin typeface="Times New Roman" pitchFamily="18" charset="0"/>
                <a:cs typeface="Times New Roman" pitchFamily="18" charset="0"/>
              </a:rPr>
              <a:t>ANIMATION</a:t>
            </a:r>
            <a:r>
              <a:rPr lang="en-US" smtClean="0">
                <a:latin typeface="Times New Roman" pitchFamily="18" charset="0"/>
                <a:cs typeface="Times New Roman" pitchFamily="18" charset="0"/>
              </a:rPr>
              <a:t>: click to bring in arrow</a:t>
            </a:r>
          </a:p>
          <a:p>
            <a:pPr eaLnBrk="1" hangingPunct="1"/>
            <a:r>
              <a:rPr lang="en-US" smtClean="0">
                <a:latin typeface="Times New Roman" pitchFamily="18" charset="0"/>
                <a:cs typeface="Times New Roman" pitchFamily="18" charset="0"/>
              </a:rPr>
              <a:t>		 click again to bring in text box</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a:t>
            </a:r>
            <a:r>
              <a:rPr lang="en-US" b="1" i="1" smtClean="0">
                <a:latin typeface="Times New Roman" pitchFamily="18" charset="0"/>
                <a:cs typeface="Times New Roman" pitchFamily="18" charset="0"/>
              </a:rPr>
              <a:t>NOTE: </a:t>
            </a:r>
            <a:r>
              <a:rPr lang="en-US" i="1" smtClean="0">
                <a:latin typeface="Times New Roman" pitchFamily="18" charset="0"/>
                <a:cs typeface="Times New Roman" pitchFamily="18" charset="0"/>
              </a:rPr>
              <a:t>work shelflisted is Levitt, Stephen D. Freakonomics: a rogue economist explores the hidden side of everything.  HB74.P8 = Economic theory --  Economics as a science -- Relation to psychology]</a:t>
            </a:r>
            <a:r>
              <a:rPr lang="en-US" smtClean="0">
                <a:latin typeface="Times New Roman" pitchFamily="18" charset="0"/>
                <a:cs typeface="Times New Roman" pitchFamily="18" charset="0"/>
              </a:rPr>
              <a:t> </a:t>
            </a:r>
          </a:p>
          <a:p>
            <a:pPr eaLnBrk="1" hangingPunct="1"/>
            <a:endParaRPr lang="en-US" smtClean="0">
              <a:latin typeface="Times New Roman" pitchFamily="18" charset="0"/>
              <a:cs typeface="Times New Roman" pitchFamily="18" charset="0"/>
            </a:endParaRPr>
          </a:p>
          <a:p>
            <a:pPr eaLnBrk="1" hangingPunct="1"/>
            <a:endParaRPr lang="en-US"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03443-0608-46FC-970E-3C972D34C6C0}"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03443-0608-46FC-970E-3C972D34C6C0}"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03443-0608-46FC-970E-3C972D34C6C0}"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3413" cy="455613"/>
          </a:xfrm>
        </p:spPr>
        <p:txBody>
          <a:bodyPr/>
          <a:lstStyle>
            <a:lvl1pPr>
              <a:defRPr/>
            </a:lvl1pPr>
          </a:lstStyle>
          <a:p>
            <a:endParaRPr lang="en-GB"/>
          </a:p>
        </p:txBody>
      </p:sp>
      <p:sp>
        <p:nvSpPr>
          <p:cNvPr id="4" name="Footer Placeholder 3"/>
          <p:cNvSpPr>
            <a:spLocks noGrp="1"/>
          </p:cNvSpPr>
          <p:nvPr>
            <p:ph type="ftr" idx="11"/>
          </p:nvPr>
        </p:nvSpPr>
        <p:spPr>
          <a:xfrm>
            <a:off x="3124200" y="6248400"/>
            <a:ext cx="2894013" cy="455613"/>
          </a:xfrm>
        </p:spPr>
        <p:txBody>
          <a:bodyPr/>
          <a:lstStyle>
            <a:lvl1pPr>
              <a:defRPr/>
            </a:lvl1pPr>
          </a:lstStyle>
          <a:p>
            <a:endParaRPr lang="en-GB"/>
          </a:p>
        </p:txBody>
      </p:sp>
      <p:sp>
        <p:nvSpPr>
          <p:cNvPr id="5" name="Slide Number Placeholder 4"/>
          <p:cNvSpPr>
            <a:spLocks noGrp="1"/>
          </p:cNvSpPr>
          <p:nvPr>
            <p:ph type="sldNum" idx="12"/>
          </p:nvPr>
        </p:nvSpPr>
        <p:spPr>
          <a:xfrm>
            <a:off x="6553200" y="6248400"/>
            <a:ext cx="1903413" cy="455613"/>
          </a:xfrm>
        </p:spPr>
        <p:txBody>
          <a:bodyPr/>
          <a:lstStyle>
            <a:lvl1pPr>
              <a:defRPr/>
            </a:lvl1pPr>
          </a:lstStyle>
          <a:p>
            <a:fld id="{CFD6A806-269F-43A7-A1E9-39E12A4C9CF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9A573FDD-F18A-41D2-B048-6686D29EF3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03443-0608-46FC-970E-3C972D34C6C0}"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03443-0608-46FC-970E-3C972D34C6C0}"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03443-0608-46FC-970E-3C972D34C6C0}"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03443-0608-46FC-970E-3C972D34C6C0}" type="datetimeFigureOut">
              <a:rPr lang="en-US" smtClean="0"/>
              <a:pPr/>
              <a:t>4/21/2010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03443-0608-46FC-970E-3C972D34C6C0}" type="datetimeFigureOut">
              <a:rPr lang="en-US" smtClean="0"/>
              <a:pPr/>
              <a:t>4/21/2010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03443-0608-46FC-970E-3C972D34C6C0}" type="datetimeFigureOut">
              <a:rPr lang="en-US" smtClean="0"/>
              <a:pPr/>
              <a:t>4/21/2010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03443-0608-46FC-970E-3C972D34C6C0}"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03443-0608-46FC-970E-3C972D34C6C0}"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24ADE-D1E7-45B3-B1D9-E877E4ED25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03443-0608-46FC-970E-3C972D34C6C0}" type="datetimeFigureOut">
              <a:rPr lang="en-US" smtClean="0"/>
              <a:pPr/>
              <a:t>4/21/2010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24ADE-D1E7-45B3-B1D9-E877E4ED25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09600" y="1600200"/>
            <a:ext cx="7772400" cy="1828800"/>
          </a:xfrm>
        </p:spPr>
        <p:txBody>
          <a:bodyPr lIns="90000" tIns="46800" rIns="90000" bIns="46800" anchor="t"/>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t>LIS512 lecture 12</a:t>
            </a:r>
            <a:br>
              <a:rPr lang="en-GB" sz="3600" dirty="0" smtClean="0"/>
            </a:br>
            <a:r>
              <a:rPr lang="en-GB" sz="3600" dirty="0" smtClean="0"/>
              <a:t/>
            </a:r>
            <a:br>
              <a:rPr lang="en-GB" sz="3600" dirty="0" smtClean="0"/>
            </a:br>
            <a:r>
              <a:rPr lang="en-GB" sz="3600" dirty="0" smtClean="0"/>
              <a:t>LCC basics</a:t>
            </a:r>
            <a:r>
              <a:rPr lang="en-US" sz="3600" dirty="0" smtClean="0"/>
              <a:t> </a:t>
            </a:r>
            <a:endParaRPr lang="en-GB" sz="3600" dirty="0" smtClean="0"/>
          </a:p>
        </p:txBody>
      </p:sp>
      <p:sp>
        <p:nvSpPr>
          <p:cNvPr id="3074" name="Rectangle 2"/>
          <p:cNvSpPr>
            <a:spLocks noGrp="1" noChangeArrowheads="1"/>
          </p:cNvSpPr>
          <p:nvPr>
            <p:ph type="subTitle" idx="4294967295"/>
          </p:nvPr>
        </p:nvSpPr>
        <p:spPr>
          <a:xfrm>
            <a:off x="1371600" y="4287838"/>
            <a:ext cx="6400800" cy="955675"/>
          </a:xfrm>
        </p:spPr>
        <p:txBody>
          <a:bodyPr anchor="ctr">
            <a:normAutofit lnSpcReduction="10000"/>
          </a:bodyPr>
          <a:lstStyle/>
          <a:p>
            <a:pPr marL="457200" lvl="1" indent="0" algn="ctr" eaLnBrk="1" hangingPunct="1">
              <a:spcBef>
                <a:spcPts val="700"/>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t>Thomas </a:t>
            </a:r>
            <a:r>
              <a:rPr lang="en-GB" sz="2800" dirty="0" err="1" smtClean="0"/>
              <a:t>Krichel</a:t>
            </a:r>
            <a:endParaRPr lang="en-GB" sz="2800" dirty="0" smtClean="0"/>
          </a:p>
          <a:p>
            <a:pPr marL="457200" lvl="1" indent="0" algn="ctr" eaLnBrk="1" hangingPunct="1">
              <a:spcBef>
                <a:spcPts val="700"/>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t>2010-04-21</a:t>
            </a:r>
            <a:endParaRPr lang="en-GB" sz="28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dissolve">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4">
                                            <p:txEl>
                                              <p:pRg st="0" end="0"/>
                                            </p:txEl>
                                          </p:spTgt>
                                        </p:tgtEl>
                                        <p:attrNameLst>
                                          <p:attrName>style.visibility</p:attrName>
                                        </p:attrNameLst>
                                      </p:cBhvr>
                                      <p:to>
                                        <p:strVal val="visible"/>
                                      </p:to>
                                    </p:set>
                                    <p:animEffect transition="in" filter="dissolve">
                                      <p:cBhvr>
                                        <p:cTn id="12" dur="500"/>
                                        <p:tgtEl>
                                          <p:spTgt spid="3074">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4">
                                            <p:txEl>
                                              <p:pRg st="1" end="1"/>
                                            </p:txEl>
                                          </p:spTgt>
                                        </p:tgtEl>
                                        <p:attrNameLst>
                                          <p:attrName>style.visibility</p:attrName>
                                        </p:attrNameLst>
                                      </p:cBhvr>
                                      <p:to>
                                        <p:strVal val="visible"/>
                                      </p:to>
                                    </p:set>
                                    <p:animEffect transition="in" filter="dissolve">
                                      <p:cBhvr>
                                        <p:cTn id="15" dur="500"/>
                                        <p:tgtEl>
                                          <p:spTgt spid="3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4000" smtClean="0"/>
              <a:t>Types of classification schemes</a:t>
            </a:r>
          </a:p>
        </p:txBody>
      </p:sp>
      <p:sp>
        <p:nvSpPr>
          <p:cNvPr id="23555" name="Rectangle 3"/>
          <p:cNvSpPr>
            <a:spLocks noGrp="1" noChangeArrowheads="1"/>
          </p:cNvSpPr>
          <p:nvPr>
            <p:ph type="body" idx="1"/>
          </p:nvPr>
        </p:nvSpPr>
        <p:spPr>
          <a:xfrm>
            <a:off x="457200" y="1219200"/>
            <a:ext cx="8229600" cy="5334000"/>
          </a:xfrm>
        </p:spPr>
        <p:txBody>
          <a:bodyPr>
            <a:noAutofit/>
          </a:bodyPr>
          <a:lstStyle/>
          <a:p>
            <a:pPr eaLnBrk="1" hangingPunct="1">
              <a:lnSpc>
                <a:spcPct val="90000"/>
              </a:lnSpc>
            </a:pPr>
            <a:r>
              <a:rPr lang="en-US" sz="2800" dirty="0" smtClean="0"/>
              <a:t>Hierarchical</a:t>
            </a:r>
          </a:p>
          <a:p>
            <a:pPr lvl="1" eaLnBrk="1" hangingPunct="1">
              <a:lnSpc>
                <a:spcPct val="90000"/>
              </a:lnSpc>
            </a:pPr>
            <a:r>
              <a:rPr lang="en-US" sz="2400" dirty="0" smtClean="0"/>
              <a:t>Subjects are divided hierarchically, from general to specific</a:t>
            </a:r>
          </a:p>
          <a:p>
            <a:pPr eaLnBrk="1" hangingPunct="1">
              <a:lnSpc>
                <a:spcPct val="90000"/>
              </a:lnSpc>
            </a:pPr>
            <a:r>
              <a:rPr lang="en-US" sz="2800" dirty="0" smtClean="0"/>
              <a:t>Enumerative</a:t>
            </a:r>
          </a:p>
          <a:p>
            <a:pPr lvl="1" eaLnBrk="1" hangingPunct="1">
              <a:lnSpc>
                <a:spcPct val="90000"/>
              </a:lnSpc>
            </a:pPr>
            <a:r>
              <a:rPr lang="en-US" sz="2400" dirty="0" smtClean="0"/>
              <a:t>All aspects of a subject are explicitly provided for in the schedules</a:t>
            </a:r>
          </a:p>
          <a:p>
            <a:pPr eaLnBrk="1" hangingPunct="1">
              <a:lnSpc>
                <a:spcPct val="90000"/>
              </a:lnSpc>
            </a:pPr>
            <a:r>
              <a:rPr lang="en-US" sz="2800" dirty="0" err="1" smtClean="0"/>
              <a:t>Analytico</a:t>
            </a:r>
            <a:r>
              <a:rPr lang="en-US" sz="2800" dirty="0" smtClean="0"/>
              <a:t>-synthetic</a:t>
            </a:r>
          </a:p>
          <a:p>
            <a:pPr lvl="1" eaLnBrk="1" hangingPunct="1">
              <a:lnSpc>
                <a:spcPct val="90000"/>
              </a:lnSpc>
            </a:pPr>
            <a:r>
              <a:rPr lang="en-US" sz="2400" dirty="0" smtClean="0"/>
              <a:t>Commonly occurring concepts (place, form, etc.) are listed once and notation is used to build or synthesize numbers</a:t>
            </a:r>
          </a:p>
          <a:p>
            <a:pPr eaLnBrk="1" hangingPunct="1">
              <a:lnSpc>
                <a:spcPct val="90000"/>
              </a:lnSpc>
            </a:pPr>
            <a:r>
              <a:rPr lang="en-US" sz="2800" dirty="0" smtClean="0"/>
              <a:t>Faceted</a:t>
            </a:r>
          </a:p>
          <a:p>
            <a:pPr lvl="1" eaLnBrk="1" hangingPunct="1">
              <a:lnSpc>
                <a:spcPct val="90000"/>
              </a:lnSpc>
            </a:pPr>
            <a:r>
              <a:rPr lang="en-US" sz="2400" dirty="0" smtClean="0"/>
              <a:t>Does not assign fixed numbers to subjects, but combines facets of a subject in a composite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5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55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ChangeArrowheads="1"/>
          </p:cNvSpPr>
          <p:nvPr>
            <p:ph type="title"/>
          </p:nvPr>
        </p:nvSpPr>
        <p:spPr>
          <a:xfrm>
            <a:off x="1150938" y="617538"/>
            <a:ext cx="7793037" cy="914400"/>
          </a:xfrm>
        </p:spPr>
        <p:txBody>
          <a:bodyPr/>
          <a:lstStyle/>
          <a:p>
            <a:pPr eaLnBrk="1" hangingPunct="1"/>
            <a:r>
              <a:rPr lang="en-US" sz="4000" smtClean="0"/>
              <a:t>Example: inserting the number</a:t>
            </a:r>
          </a:p>
        </p:txBody>
      </p:sp>
      <p:sp>
        <p:nvSpPr>
          <p:cNvPr id="340994" name="Rectangle 3"/>
          <p:cNvSpPr>
            <a:spLocks noGrp="1" noChangeArrowheads="1"/>
          </p:cNvSpPr>
          <p:nvPr>
            <p:ph type="body" idx="1"/>
          </p:nvPr>
        </p:nvSpPr>
        <p:spPr>
          <a:xfrm>
            <a:off x="685800" y="1752600"/>
            <a:ext cx="7772400" cy="4343400"/>
          </a:xfrm>
        </p:spPr>
        <p:txBody>
          <a:bodyPr/>
          <a:lstStyle/>
          <a:p>
            <a:pPr eaLnBrk="1" hangingPunct="1"/>
            <a:r>
              <a:rPr lang="en-US" sz="2400" smtClean="0"/>
              <a:t>For: </a:t>
            </a:r>
            <a:r>
              <a:rPr lang="en-US" sz="2400" u="sng" smtClean="0"/>
              <a:t>Levitt</a:t>
            </a:r>
            <a:r>
              <a:rPr lang="en-US" sz="2400" smtClean="0"/>
              <a:t>, Stephen     </a:t>
            </a:r>
            <a:r>
              <a:rPr lang="en-US" sz="2400" i="1" smtClean="0"/>
              <a:t>Cutter table suggests</a:t>
            </a:r>
            <a:r>
              <a:rPr lang="en-US" sz="2400" smtClean="0"/>
              <a:t>:  L48</a:t>
            </a:r>
          </a:p>
          <a:p>
            <a:pPr eaLnBrk="1" hangingPunct="1"/>
            <a:r>
              <a:rPr lang="en-US" sz="2400" i="1" smtClean="0"/>
              <a:t>Shelflist shows</a:t>
            </a:r>
            <a:r>
              <a:rPr lang="en-US" sz="2800" smtClean="0"/>
              <a:t>:</a:t>
            </a:r>
          </a:p>
          <a:p>
            <a:pPr eaLnBrk="1" hangingPunct="1">
              <a:buFont typeface="Wingdings" pitchFamily="2" charset="2"/>
              <a:buNone/>
            </a:pPr>
            <a:r>
              <a:rPr lang="en-US" sz="2000" smtClean="0"/>
              <a:t>HB74.P8	Levine, David P.	Normative political</a:t>
            </a:r>
          </a:p>
          <a:p>
            <a:pPr eaLnBrk="1" hangingPunct="1">
              <a:buFont typeface="Wingdings" pitchFamily="2" charset="2"/>
              <a:buNone/>
            </a:pPr>
            <a:r>
              <a:rPr lang="en-US" sz="2000" smtClean="0"/>
              <a:t>L477 2001				economy.</a:t>
            </a:r>
          </a:p>
          <a:p>
            <a:pPr eaLnBrk="1" hangingPunct="1">
              <a:buFont typeface="Wingdings" pitchFamily="2" charset="2"/>
              <a:buNone/>
            </a:pPr>
            <a:endParaRPr lang="en-US" sz="2000" smtClean="0"/>
          </a:p>
          <a:p>
            <a:pPr eaLnBrk="1" hangingPunct="1">
              <a:buFont typeface="Wingdings" pitchFamily="2" charset="2"/>
              <a:buNone/>
            </a:pPr>
            <a:r>
              <a:rPr lang="en-US" sz="2000" smtClean="0"/>
              <a:t>HB74.P8     	Levine, David P.	Subjectivity in political</a:t>
            </a:r>
          </a:p>
          <a:p>
            <a:pPr eaLnBrk="1" hangingPunct="1">
              <a:buFont typeface="Wingdings" pitchFamily="2" charset="2"/>
              <a:buNone/>
            </a:pPr>
            <a:r>
              <a:rPr lang="en-US" sz="2000" smtClean="0"/>
              <a:t>L478 1998				economy.</a:t>
            </a:r>
          </a:p>
          <a:p>
            <a:pPr eaLnBrk="1" hangingPunct="1">
              <a:buFont typeface="Wingdings" pitchFamily="2" charset="2"/>
              <a:buNone/>
            </a:pPr>
            <a:endParaRPr lang="en-US" sz="2000" smtClean="0"/>
          </a:p>
          <a:p>
            <a:pPr eaLnBrk="1" hangingPunct="1">
              <a:buFont typeface="Wingdings" pitchFamily="2" charset="2"/>
              <a:buNone/>
            </a:pPr>
            <a:r>
              <a:rPr lang="en-US" sz="2000" smtClean="0"/>
              <a:t>HB74.P8	Lewis, Alan.		New economic mind</a:t>
            </a:r>
          </a:p>
          <a:p>
            <a:pPr eaLnBrk="1" hangingPunct="1">
              <a:buFont typeface="Wingdings" pitchFamily="2" charset="2"/>
              <a:buNone/>
            </a:pPr>
            <a:r>
              <a:rPr lang="en-US" sz="2000" smtClean="0"/>
              <a:t>L48 1995</a:t>
            </a:r>
          </a:p>
        </p:txBody>
      </p:sp>
      <p:sp>
        <p:nvSpPr>
          <p:cNvPr id="385028" name="Text Box 4"/>
          <p:cNvSpPr txBox="1">
            <a:spLocks noChangeArrowheads="1"/>
          </p:cNvSpPr>
          <p:nvPr/>
        </p:nvSpPr>
        <p:spPr bwMode="auto">
          <a:xfrm>
            <a:off x="2362200" y="5867400"/>
            <a:ext cx="2590800" cy="466725"/>
          </a:xfrm>
          <a:prstGeom prst="rect">
            <a:avLst/>
          </a:prstGeom>
          <a:noFill/>
          <a:ln w="9525">
            <a:solidFill>
              <a:schemeClr val="tx1"/>
            </a:solidFill>
            <a:miter lim="800000"/>
            <a:headEnd/>
            <a:tailEnd/>
          </a:ln>
        </p:spPr>
        <p:txBody>
          <a:bodyPr>
            <a:spAutoFit/>
          </a:bodyPr>
          <a:lstStyle/>
          <a:p>
            <a:pPr>
              <a:spcBef>
                <a:spcPct val="50000"/>
              </a:spcBef>
            </a:pPr>
            <a:r>
              <a:rPr lang="en-US">
                <a:latin typeface="Arial" charset="0"/>
              </a:rPr>
              <a:t>Could use: L479 </a:t>
            </a:r>
          </a:p>
        </p:txBody>
      </p:sp>
      <p:sp>
        <p:nvSpPr>
          <p:cNvPr id="385029" name="AutoShape 5"/>
          <p:cNvSpPr>
            <a:spLocks noChangeArrowheads="1"/>
          </p:cNvSpPr>
          <p:nvPr/>
        </p:nvSpPr>
        <p:spPr bwMode="auto">
          <a:xfrm>
            <a:off x="304800" y="4572000"/>
            <a:ext cx="838200" cy="228600"/>
          </a:xfrm>
          <a:prstGeom prst="rightArrow">
            <a:avLst>
              <a:gd name="adj1" fmla="val 50000"/>
              <a:gd name="adj2" fmla="val 9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5029"/>
                                        </p:tgtEl>
                                        <p:attrNameLst>
                                          <p:attrName>style.visibility</p:attrName>
                                        </p:attrNameLst>
                                      </p:cBhvr>
                                      <p:to>
                                        <p:strVal val="visible"/>
                                      </p:to>
                                    </p:set>
                                    <p:anim calcmode="lin" valueType="num">
                                      <p:cBhvr additive="base">
                                        <p:cTn id="7" dur="500" fill="hold"/>
                                        <p:tgtEl>
                                          <p:spTgt spid="385029"/>
                                        </p:tgtEl>
                                        <p:attrNameLst>
                                          <p:attrName>ppt_x</p:attrName>
                                        </p:attrNameLst>
                                      </p:cBhvr>
                                      <p:tavLst>
                                        <p:tav tm="0">
                                          <p:val>
                                            <p:strVal val="0-#ppt_w/2"/>
                                          </p:val>
                                        </p:tav>
                                        <p:tav tm="100000">
                                          <p:val>
                                            <p:strVal val="#ppt_x"/>
                                          </p:val>
                                        </p:tav>
                                      </p:tavLst>
                                    </p:anim>
                                    <p:anim calcmode="lin" valueType="num">
                                      <p:cBhvr additive="base">
                                        <p:cTn id="8" dur="500" fill="hold"/>
                                        <p:tgtEl>
                                          <p:spTgt spid="3850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5028"/>
                                        </p:tgtEl>
                                        <p:attrNameLst>
                                          <p:attrName>style.visibility</p:attrName>
                                        </p:attrNameLst>
                                      </p:cBhvr>
                                      <p:to>
                                        <p:strVal val="visible"/>
                                      </p:to>
                                    </p:set>
                                    <p:anim calcmode="lin" valueType="num">
                                      <p:cBhvr additive="base">
                                        <p:cTn id="13" dur="500" fill="hold"/>
                                        <p:tgtEl>
                                          <p:spTgt spid="385028"/>
                                        </p:tgtEl>
                                        <p:attrNameLst>
                                          <p:attrName>ppt_x</p:attrName>
                                        </p:attrNameLst>
                                      </p:cBhvr>
                                      <p:tavLst>
                                        <p:tav tm="0">
                                          <p:val>
                                            <p:strVal val="#ppt_x"/>
                                          </p:val>
                                        </p:tav>
                                        <p:tav tm="100000">
                                          <p:val>
                                            <p:strVal val="#ppt_x"/>
                                          </p:val>
                                        </p:tav>
                                      </p:tavLst>
                                    </p:anim>
                                    <p:anim calcmode="lin" valueType="num">
                                      <p:cBhvr additive="base">
                                        <p:cTn id="14" dur="500" fill="hold"/>
                                        <p:tgtEl>
                                          <p:spTgt spid="385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animBg="1" autoUpdateAnimBg="0"/>
      <p:bldP spid="38502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ChangeArrowheads="1"/>
          </p:cNvSpPr>
          <p:nvPr>
            <p:ph type="title"/>
          </p:nvPr>
        </p:nvSpPr>
        <p:spPr/>
        <p:txBody>
          <a:bodyPr/>
          <a:lstStyle/>
          <a:p>
            <a:pPr eaLnBrk="1" hangingPunct="1"/>
            <a:r>
              <a:rPr lang="en-US" sz="3600" smtClean="0"/>
              <a:t>Cuttering for numerals: SCM G 63</a:t>
            </a:r>
          </a:p>
        </p:txBody>
      </p:sp>
      <p:sp>
        <p:nvSpPr>
          <p:cNvPr id="343042" name="Rectangle 3"/>
          <p:cNvSpPr>
            <a:spLocks noGrp="1" noChangeArrowheads="1"/>
          </p:cNvSpPr>
          <p:nvPr>
            <p:ph type="body" idx="1"/>
          </p:nvPr>
        </p:nvSpPr>
        <p:spPr/>
        <p:txBody>
          <a:bodyPr/>
          <a:lstStyle/>
          <a:p>
            <a:pPr eaLnBrk="1" hangingPunct="1"/>
            <a:r>
              <a:rPr lang="en-US" sz="2800" smtClean="0"/>
              <a:t>When Cuttering for Roman or Arabic numerals, use the Cutters .A12-.A19</a:t>
            </a:r>
          </a:p>
          <a:p>
            <a:pPr lvl="1" eaLnBrk="1" hangingPunct="1"/>
            <a:r>
              <a:rPr lang="en-US" sz="2000" smtClean="0"/>
              <a:t>PR8858 .</a:t>
            </a:r>
            <a:r>
              <a:rPr lang="en-US" sz="2000" b="1" smtClean="0"/>
              <a:t>A17 </a:t>
            </a:r>
            <a:r>
              <a:rPr lang="en-US" sz="2000" smtClean="0"/>
              <a:t>1995</a:t>
            </a:r>
          </a:p>
          <a:p>
            <a:pPr lvl="1" eaLnBrk="1" hangingPunct="1">
              <a:buFont typeface="Wingdings" pitchFamily="2" charset="2"/>
              <a:buNone/>
            </a:pPr>
            <a:r>
              <a:rPr lang="en-US" sz="2000" smtClean="0"/>
              <a:t>	The 1916 poets / edited with an introduction by Desmond Ryan, 1995.</a:t>
            </a:r>
          </a:p>
          <a:p>
            <a:pPr eaLnBrk="1" hangingPunct="1">
              <a:buClr>
                <a:schemeClr val="tx1"/>
              </a:buClr>
            </a:pPr>
            <a:r>
              <a:rPr lang="en-US" sz="2800" smtClean="0"/>
              <a:t>When numerals are expressed as words, Cutter like any other word:</a:t>
            </a:r>
          </a:p>
          <a:p>
            <a:pPr lvl="1" eaLnBrk="1" hangingPunct="1">
              <a:buClr>
                <a:schemeClr val="tx1"/>
              </a:buClr>
            </a:pPr>
            <a:r>
              <a:rPr lang="en-US" sz="2000" smtClean="0"/>
              <a:t>BM723 .F48 1996</a:t>
            </a:r>
          </a:p>
          <a:p>
            <a:pPr lvl="1" eaLnBrk="1" hangingPunct="1">
              <a:buClr>
                <a:schemeClr val="tx1"/>
              </a:buClr>
              <a:buFont typeface="Wingdings" pitchFamily="2" charset="2"/>
              <a:buNone/>
            </a:pPr>
            <a:r>
              <a:rPr lang="en-US" sz="2000" smtClean="0"/>
              <a:t>	Fifty-eighth century : a Jewish renewal sourcebook / edited by Shohama Harris Wiener, 1996.</a:t>
            </a:r>
          </a:p>
          <a:p>
            <a:pPr lvl="1" eaLnBrk="1" hangingPunct="1">
              <a:buClr>
                <a:schemeClr val="tx1"/>
              </a:buClr>
              <a:buFontTx/>
              <a:buChar char="•"/>
            </a:pPr>
            <a:endParaRPr lang="en-US" sz="200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p:txBody>
          <a:bodyPr/>
          <a:lstStyle/>
          <a:p>
            <a:pPr eaLnBrk="1" hangingPunct="1"/>
            <a:r>
              <a:rPr lang="en-US" sz="4000" smtClean="0"/>
              <a:t>More on class numbers…MAY contain:</a:t>
            </a:r>
          </a:p>
        </p:txBody>
      </p:sp>
      <p:sp>
        <p:nvSpPr>
          <p:cNvPr id="346114" name="Rectangle 3"/>
          <p:cNvSpPr>
            <a:spLocks noGrp="1" noChangeArrowheads="1"/>
          </p:cNvSpPr>
          <p:nvPr>
            <p:ph type="body" idx="1"/>
          </p:nvPr>
        </p:nvSpPr>
        <p:spPr/>
        <p:txBody>
          <a:bodyPr/>
          <a:lstStyle/>
          <a:p>
            <a:pPr eaLnBrk="1" hangingPunct="1"/>
            <a:r>
              <a:rPr lang="en-US" smtClean="0"/>
              <a:t>a date as an extension of the class number:</a:t>
            </a:r>
          </a:p>
          <a:p>
            <a:pPr eaLnBrk="1" hangingPunct="1">
              <a:buFont typeface="Wingdings" pitchFamily="2" charset="2"/>
              <a:buNone/>
            </a:pPr>
            <a:r>
              <a:rPr lang="en-US" smtClean="0"/>
              <a:t>		</a:t>
            </a:r>
            <a:r>
              <a:rPr lang="en-US" sz="2800" smtClean="0">
                <a:solidFill>
                  <a:srgbClr val="3333FF"/>
                </a:solidFill>
              </a:rPr>
              <a:t>JK1968 2004</a:t>
            </a:r>
            <a:r>
              <a:rPr lang="en-US" sz="2800" smtClean="0"/>
              <a:t> .R63 2005</a:t>
            </a:r>
          </a:p>
          <a:p>
            <a:pPr eaLnBrk="1" hangingPunct="1">
              <a:buFont typeface="Wingdings" pitchFamily="2" charset="2"/>
              <a:buNone/>
            </a:pPr>
            <a:r>
              <a:rPr lang="en-US" sz="2800" smtClean="0"/>
              <a:t>		   </a:t>
            </a:r>
            <a:r>
              <a:rPr lang="en-US" sz="2800" i="1" smtClean="0"/>
              <a:t>Election returns. By date of election</a:t>
            </a:r>
          </a:p>
          <a:p>
            <a:pPr eaLnBrk="1" hangingPunct="1">
              <a:buFont typeface="Wingdings" pitchFamily="2" charset="2"/>
              <a:buNone/>
            </a:pPr>
            <a:r>
              <a:rPr lang="en-US" sz="2800" smtClean="0"/>
              <a:t>		</a:t>
            </a:r>
            <a:r>
              <a:rPr lang="en-US" sz="2800" smtClean="0">
                <a:solidFill>
                  <a:srgbClr val="3333FF"/>
                </a:solidFill>
              </a:rPr>
              <a:t>HV600 1746 </a:t>
            </a:r>
            <a:r>
              <a:rPr lang="en-US" sz="2800" smtClean="0"/>
              <a:t>.L55 P47 2001</a:t>
            </a:r>
          </a:p>
          <a:p>
            <a:pPr eaLnBrk="1" hangingPunct="1">
              <a:buFont typeface="Wingdings" pitchFamily="2" charset="2"/>
              <a:buNone/>
            </a:pPr>
            <a:r>
              <a:rPr lang="en-US" sz="2800" smtClean="0"/>
              <a:t>		   </a:t>
            </a:r>
            <a:r>
              <a:rPr lang="en-US" sz="2800" i="1" smtClean="0"/>
              <a:t>Disaster relief. Earthquakes. By date of 		occurrence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2"/>
          <p:cNvPicPr>
            <a:picLocks noChangeAspect="1" noChangeArrowheads="1"/>
          </p:cNvPicPr>
          <p:nvPr/>
        </p:nvPicPr>
        <p:blipFill>
          <a:blip r:embed="rId3" cstate="print"/>
          <a:srcRect l="15625" t="16000" r="16875" b="36839"/>
          <a:stretch>
            <a:fillRect/>
          </a:stretch>
        </p:blipFill>
        <p:spPr bwMode="auto">
          <a:xfrm>
            <a:off x="152400" y="1149350"/>
            <a:ext cx="8991600" cy="5099050"/>
          </a:xfrm>
          <a:prstGeom prst="rect">
            <a:avLst/>
          </a:prstGeom>
          <a:noFill/>
          <a:ln w="9525">
            <a:noFill/>
            <a:miter lim="800000"/>
            <a:headEnd/>
            <a:tailEnd/>
          </a:ln>
        </p:spPr>
      </p:pic>
      <p:sp>
        <p:nvSpPr>
          <p:cNvPr id="348162" name="Text Box 3"/>
          <p:cNvSpPr txBox="1">
            <a:spLocks noChangeArrowheads="1"/>
          </p:cNvSpPr>
          <p:nvPr/>
        </p:nvSpPr>
        <p:spPr bwMode="auto">
          <a:xfrm>
            <a:off x="304800" y="533400"/>
            <a:ext cx="5105400" cy="420688"/>
          </a:xfrm>
          <a:prstGeom prst="rect">
            <a:avLst/>
          </a:prstGeom>
          <a:noFill/>
          <a:ln w="9525">
            <a:noFill/>
            <a:miter lim="800000"/>
            <a:headEnd/>
            <a:tailEnd/>
          </a:ln>
        </p:spPr>
        <p:txBody>
          <a:bodyPr>
            <a:spAutoFit/>
          </a:bodyPr>
          <a:lstStyle/>
          <a:p>
            <a:pPr>
              <a:lnSpc>
                <a:spcPct val="90000"/>
              </a:lnSpc>
              <a:spcBef>
                <a:spcPct val="50000"/>
              </a:spcBef>
            </a:pPr>
            <a:r>
              <a:rPr lang="en-US">
                <a:latin typeface="Arial" charset="0"/>
              </a:rPr>
              <a:t>Example from Classification Web</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2"/>
          <p:cNvPicPr>
            <a:picLocks noChangeAspect="1" noChangeArrowheads="1"/>
          </p:cNvPicPr>
          <p:nvPr/>
        </p:nvPicPr>
        <p:blipFill>
          <a:blip r:embed="rId3" cstate="print"/>
          <a:srcRect l="15625" t="18401" r="1250" b="12801"/>
          <a:stretch>
            <a:fillRect/>
          </a:stretch>
        </p:blipFill>
        <p:spPr bwMode="auto">
          <a:xfrm>
            <a:off x="152400" y="990600"/>
            <a:ext cx="8763000" cy="5665788"/>
          </a:xfrm>
          <a:prstGeom prst="rect">
            <a:avLst/>
          </a:prstGeom>
          <a:noFill/>
          <a:ln w="9525">
            <a:noFill/>
            <a:miter lim="800000"/>
            <a:headEnd/>
            <a:tailEnd/>
          </a:ln>
        </p:spPr>
      </p:pic>
      <p:sp>
        <p:nvSpPr>
          <p:cNvPr id="350210" name="Text Box 3"/>
          <p:cNvSpPr txBox="1">
            <a:spLocks noChangeArrowheads="1"/>
          </p:cNvSpPr>
          <p:nvPr/>
        </p:nvSpPr>
        <p:spPr bwMode="auto">
          <a:xfrm>
            <a:off x="381000" y="304800"/>
            <a:ext cx="6781800" cy="530225"/>
          </a:xfrm>
          <a:prstGeom prst="rect">
            <a:avLst/>
          </a:prstGeom>
          <a:noFill/>
          <a:ln w="9525">
            <a:noFill/>
            <a:miter lim="800000"/>
            <a:headEnd/>
            <a:tailEnd/>
          </a:ln>
        </p:spPr>
        <p:txBody>
          <a:bodyPr>
            <a:spAutoFit/>
          </a:bodyPr>
          <a:lstStyle/>
          <a:p>
            <a:pPr>
              <a:lnSpc>
                <a:spcPct val="90000"/>
              </a:lnSpc>
              <a:spcBef>
                <a:spcPct val="50000"/>
              </a:spcBef>
            </a:pPr>
            <a:r>
              <a:rPr lang="en-US" sz="3200">
                <a:latin typeface="Arial" charset="0"/>
              </a:rPr>
              <a:t>Example from Classification Web</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p:nvPr>
        </p:nvSpPr>
        <p:spPr/>
        <p:txBody>
          <a:bodyPr/>
          <a:lstStyle/>
          <a:p>
            <a:pPr eaLnBrk="1" hangingPunct="1"/>
            <a:r>
              <a:rPr lang="en-US" sz="4000" smtClean="0"/>
              <a:t>Example of complete call number</a:t>
            </a:r>
          </a:p>
        </p:txBody>
      </p:sp>
      <p:sp>
        <p:nvSpPr>
          <p:cNvPr id="351234" name="Rectangle 3"/>
          <p:cNvSpPr>
            <a:spLocks noGrp="1" noChangeArrowheads="1"/>
          </p:cNvSpPr>
          <p:nvPr>
            <p:ph type="body" idx="1"/>
          </p:nvPr>
        </p:nvSpPr>
        <p:spPr/>
        <p:txBody>
          <a:bodyPr/>
          <a:lstStyle/>
          <a:p>
            <a:pPr eaLnBrk="1" hangingPunct="1">
              <a:lnSpc>
                <a:spcPct val="90000"/>
              </a:lnSpc>
            </a:pPr>
            <a:r>
              <a:rPr lang="en-US" smtClean="0"/>
              <a:t>For a work about the 1746 earthquake in Lima, Peru with main entry P</a:t>
            </a:r>
            <a:r>
              <a:rPr lang="en-US" smtClean="0">
                <a:cs typeface="Arial" charset="0"/>
              </a:rPr>
              <a:t>é</a:t>
            </a:r>
            <a:r>
              <a:rPr lang="en-US" smtClean="0"/>
              <a:t>rez:</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HV	     Social pathology. Social and public welfare</a:t>
            </a:r>
          </a:p>
          <a:p>
            <a:pPr eaLnBrk="1" hangingPunct="1">
              <a:lnSpc>
                <a:spcPct val="90000"/>
              </a:lnSpc>
              <a:buFont typeface="Wingdings" pitchFamily="2" charset="2"/>
              <a:buNone/>
            </a:pPr>
            <a:r>
              <a:rPr lang="en-US" sz="2400" smtClean="0"/>
              <a:t>600	     Earthquake relief</a:t>
            </a:r>
          </a:p>
          <a:p>
            <a:pPr eaLnBrk="1" hangingPunct="1">
              <a:lnSpc>
                <a:spcPct val="90000"/>
              </a:lnSpc>
              <a:buFont typeface="Wingdings" pitchFamily="2" charset="2"/>
              <a:buNone/>
            </a:pPr>
            <a:r>
              <a:rPr lang="en-US" sz="2400" smtClean="0"/>
              <a:t>1746	     Date of occurrence</a:t>
            </a:r>
          </a:p>
          <a:p>
            <a:pPr eaLnBrk="1" hangingPunct="1">
              <a:lnSpc>
                <a:spcPct val="90000"/>
              </a:lnSpc>
              <a:buFont typeface="Wingdings" pitchFamily="2" charset="2"/>
              <a:buNone/>
            </a:pPr>
            <a:r>
              <a:rPr lang="en-US" sz="2400" smtClean="0"/>
              <a:t>.L55	     Subarranged by place Lima</a:t>
            </a:r>
          </a:p>
          <a:p>
            <a:pPr eaLnBrk="1" hangingPunct="1">
              <a:lnSpc>
                <a:spcPct val="90000"/>
              </a:lnSpc>
              <a:buFont typeface="Wingdings" pitchFamily="2" charset="2"/>
              <a:buNone/>
            </a:pPr>
            <a:r>
              <a:rPr lang="en-US" sz="2400" smtClean="0"/>
              <a:t>P47	     Cutter for P</a:t>
            </a:r>
            <a:r>
              <a:rPr lang="en-US" sz="2400" smtClean="0">
                <a:cs typeface="Arial" charset="0"/>
              </a:rPr>
              <a:t>é</a:t>
            </a:r>
            <a:r>
              <a:rPr lang="en-US" sz="2400" smtClean="0"/>
              <a:t>rez</a:t>
            </a:r>
          </a:p>
          <a:p>
            <a:pPr eaLnBrk="1" hangingPunct="1">
              <a:lnSpc>
                <a:spcPct val="90000"/>
              </a:lnSpc>
              <a:buFont typeface="Wingdings" pitchFamily="2" charset="2"/>
              <a:buNone/>
            </a:pPr>
            <a:r>
              <a:rPr lang="en-US" sz="2400" smtClean="0"/>
              <a:t>2001	     Date of publication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p:nvPr>
        </p:nvSpPr>
        <p:spPr/>
        <p:txBody>
          <a:bodyPr/>
          <a:lstStyle/>
          <a:p>
            <a:pPr eaLnBrk="1" hangingPunct="1"/>
            <a:r>
              <a:rPr lang="en-US" smtClean="0"/>
              <a:t>How many Cutter numbers?</a:t>
            </a:r>
          </a:p>
        </p:txBody>
      </p:sp>
      <p:sp>
        <p:nvSpPr>
          <p:cNvPr id="352258" name="Rectangle 3"/>
          <p:cNvSpPr>
            <a:spLocks noGrp="1" noChangeArrowheads="1"/>
          </p:cNvSpPr>
          <p:nvPr>
            <p:ph type="body" idx="1"/>
          </p:nvPr>
        </p:nvSpPr>
        <p:spPr/>
        <p:txBody>
          <a:bodyPr/>
          <a:lstStyle/>
          <a:p>
            <a:pPr eaLnBrk="1" hangingPunct="1"/>
            <a:r>
              <a:rPr lang="en-US" sz="2800" dirty="0" smtClean="0"/>
              <a:t>Schedules may provide instructions for sub-arrangement</a:t>
            </a:r>
          </a:p>
          <a:p>
            <a:pPr lvl="1" eaLnBrk="1" hangingPunct="1"/>
            <a:r>
              <a:rPr lang="en-US" sz="2400" dirty="0" smtClean="0"/>
              <a:t>these always take precedence over general practices</a:t>
            </a:r>
          </a:p>
          <a:p>
            <a:pPr eaLnBrk="1" hangingPunct="1"/>
            <a:r>
              <a:rPr lang="en-US" sz="2800" dirty="0" smtClean="0"/>
              <a:t>No more than two Cutter numbers in a call number (except G schedule)</a:t>
            </a:r>
          </a:p>
          <a:p>
            <a:pPr eaLnBrk="1" hangingPunct="1"/>
            <a:r>
              <a:rPr lang="en-US" sz="2800" dirty="0" smtClean="0"/>
              <a:t>If there are no special instructions in the schedules assign single Cutter for main entry</a:t>
            </a:r>
          </a:p>
          <a:p>
            <a:pPr lvl="1" eaLnBrk="1" hangingPunct="1">
              <a:buFont typeface="Wingdings" pitchFamily="2" charset="2"/>
              <a:buNone/>
            </a:pPr>
            <a:r>
              <a:rPr lang="en-US" sz="2000" dirty="0" smtClean="0"/>
              <a:t>			</a:t>
            </a:r>
            <a:r>
              <a:rPr lang="en-US" dirty="0" smtClean="0"/>
              <a:t>QL751.</a:t>
            </a:r>
            <a:r>
              <a:rPr lang="en-US" b="1" dirty="0" smtClean="0"/>
              <a:t>G73</a:t>
            </a:r>
            <a:r>
              <a:rPr lang="en-US" dirty="0" smtClean="0"/>
              <a:t>	</a:t>
            </a:r>
            <a:r>
              <a:rPr lang="en-US" dirty="0" err="1" smtClean="0"/>
              <a:t>Grandin</a:t>
            </a:r>
            <a:r>
              <a:rPr lang="en-US" dirty="0" smtClean="0"/>
              <a:t>, Temple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p:nvPr>
        </p:nvSpPr>
        <p:spPr/>
        <p:txBody>
          <a:bodyPr/>
          <a:lstStyle/>
          <a:p>
            <a:pPr eaLnBrk="1" hangingPunct="1"/>
            <a:r>
              <a:rPr lang="en-US" smtClean="0"/>
              <a:t>How many Cutter numbers?</a:t>
            </a:r>
          </a:p>
        </p:txBody>
      </p:sp>
      <p:sp>
        <p:nvSpPr>
          <p:cNvPr id="354306" name="Rectangle 3"/>
          <p:cNvSpPr>
            <a:spLocks noGrp="1" noChangeArrowheads="1"/>
          </p:cNvSpPr>
          <p:nvPr>
            <p:ph type="body" idx="1"/>
          </p:nvPr>
        </p:nvSpPr>
        <p:spPr/>
        <p:txBody>
          <a:bodyPr/>
          <a:lstStyle/>
          <a:p>
            <a:pPr eaLnBrk="1" hangingPunct="1"/>
            <a:r>
              <a:rPr lang="en-US" dirty="0" smtClean="0"/>
              <a:t>If class number includes a Cutter (representing topic, place, etc.):</a:t>
            </a:r>
          </a:p>
          <a:p>
            <a:pPr lvl="1" eaLnBrk="1" hangingPunct="1"/>
            <a:r>
              <a:rPr lang="en-US" dirty="0" smtClean="0"/>
              <a:t>assign an additional Cutter for the main entry:</a:t>
            </a:r>
          </a:p>
          <a:p>
            <a:pPr lvl="1" eaLnBrk="1" hangingPunct="1">
              <a:buFont typeface="Wingdings" pitchFamily="2" charset="2"/>
              <a:buNone/>
            </a:pPr>
            <a:endParaRPr lang="en-US" sz="2400" dirty="0" smtClean="0"/>
          </a:p>
          <a:p>
            <a:pPr lvl="1" eaLnBrk="1" hangingPunct="1">
              <a:buFont typeface="Wingdings" pitchFamily="2" charset="2"/>
              <a:buNone/>
            </a:pPr>
            <a:r>
              <a:rPr lang="en-US" sz="2400" dirty="0" smtClean="0"/>
              <a:t>DC611.B848 </a:t>
            </a:r>
            <a:r>
              <a:rPr lang="en-US" sz="2400" b="1" dirty="0" smtClean="0"/>
              <a:t>H84</a:t>
            </a:r>
            <a:r>
              <a:rPr lang="en-US" sz="2400" dirty="0" smtClean="0"/>
              <a:t>	  Hunt, Lindsey</a:t>
            </a:r>
          </a:p>
          <a:p>
            <a:pPr lvl="1" eaLnBrk="1" hangingPunct="1">
              <a:buFont typeface="Wingdings" pitchFamily="2" charset="2"/>
              <a:buNone/>
            </a:pPr>
            <a:r>
              <a:rPr lang="en-US" sz="2400" dirty="0" smtClean="0"/>
              <a:t>HN79.M3 </a:t>
            </a:r>
            <a:r>
              <a:rPr lang="en-US" sz="2400" b="1" dirty="0" smtClean="0"/>
              <a:t>C37</a:t>
            </a:r>
            <a:r>
              <a:rPr lang="en-US" sz="2400" dirty="0" smtClean="0"/>
              <a:t>          Carr, Lois</a:t>
            </a:r>
          </a:p>
          <a:p>
            <a:pPr lvl="1" eaLnBrk="1" hangingPunct="1">
              <a:buFont typeface="Wingdings" pitchFamily="2" charset="2"/>
              <a:buNone/>
            </a:pPr>
            <a:r>
              <a:rPr lang="en-US" sz="2400" dirty="0" smtClean="0"/>
              <a:t>HV5824.C42 </a:t>
            </a:r>
            <a:r>
              <a:rPr lang="en-US" sz="2400" b="1" dirty="0" smtClean="0"/>
              <a:t>K87</a:t>
            </a:r>
            <a:r>
              <a:rPr lang="en-US" sz="2400" dirty="0" smtClean="0"/>
              <a:t>	  </a:t>
            </a:r>
            <a:r>
              <a:rPr lang="en-US" sz="2400" dirty="0" err="1" smtClean="0"/>
              <a:t>Kusinitz</a:t>
            </a:r>
            <a:r>
              <a:rPr lang="en-US" sz="2400" dirty="0" smtClean="0"/>
              <a:t>, Marc</a:t>
            </a:r>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ChangeArrowheads="1"/>
          </p:cNvSpPr>
          <p:nvPr>
            <p:ph type="title"/>
          </p:nvPr>
        </p:nvSpPr>
        <p:spPr/>
        <p:txBody>
          <a:bodyPr/>
          <a:lstStyle/>
          <a:p>
            <a:pPr eaLnBrk="1" hangingPunct="1"/>
            <a:r>
              <a:rPr lang="en-US" smtClean="0"/>
              <a:t>How many Cutter numbers?</a:t>
            </a:r>
          </a:p>
        </p:txBody>
      </p:sp>
      <p:sp>
        <p:nvSpPr>
          <p:cNvPr id="356354" name="Rectangle 3"/>
          <p:cNvSpPr>
            <a:spLocks noGrp="1" noChangeArrowheads="1"/>
          </p:cNvSpPr>
          <p:nvPr>
            <p:ph type="body" idx="1"/>
          </p:nvPr>
        </p:nvSpPr>
        <p:spPr>
          <a:xfrm>
            <a:off x="685800" y="1981200"/>
            <a:ext cx="7924800" cy="4267200"/>
          </a:xfrm>
        </p:spPr>
        <p:txBody>
          <a:bodyPr/>
          <a:lstStyle/>
          <a:p>
            <a:pPr eaLnBrk="1" hangingPunct="1">
              <a:lnSpc>
                <a:spcPct val="90000"/>
              </a:lnSpc>
            </a:pPr>
            <a:r>
              <a:rPr lang="en-US" dirty="0" smtClean="0"/>
              <a:t>If class number requires two Cutter numbers to express the topic:</a:t>
            </a:r>
          </a:p>
          <a:p>
            <a:pPr lvl="1" eaLnBrk="1" hangingPunct="1">
              <a:lnSpc>
                <a:spcPct val="90000"/>
              </a:lnSpc>
            </a:pPr>
            <a:r>
              <a:rPr lang="en-US" dirty="0" smtClean="0"/>
              <a:t>add digits to the second number to achieve alphabetical arrangement by main entry</a:t>
            </a:r>
          </a:p>
          <a:p>
            <a:pPr lvl="1" eaLnBrk="1" hangingPunct="1">
              <a:lnSpc>
                <a:spcPct val="90000"/>
              </a:lnSpc>
              <a:buFont typeface="Wingdings" pitchFamily="2" charset="2"/>
              <a:buNone/>
            </a:pPr>
            <a:endParaRPr lang="en-US" sz="2400" dirty="0" smtClean="0"/>
          </a:p>
          <a:p>
            <a:pPr lvl="1" eaLnBrk="1" hangingPunct="1">
              <a:lnSpc>
                <a:spcPct val="90000"/>
              </a:lnSpc>
              <a:buFont typeface="Wingdings" pitchFamily="2" charset="2"/>
              <a:buNone/>
            </a:pPr>
            <a:r>
              <a:rPr lang="en-US" sz="2400" dirty="0" smtClean="0"/>
              <a:t>HF5382.5.U6	F6+	  Florida</a:t>
            </a:r>
          </a:p>
          <a:p>
            <a:pPr lvl="1" eaLnBrk="1" hangingPunct="1">
              <a:lnSpc>
                <a:spcPct val="90000"/>
              </a:lnSpc>
              <a:buFont typeface="Wingdings" pitchFamily="2" charset="2"/>
              <a:buNone/>
            </a:pPr>
            <a:r>
              <a:rPr lang="en-US" sz="2400" dirty="0" smtClean="0"/>
              <a:t>				F62	  one work about Florida</a:t>
            </a:r>
          </a:p>
          <a:p>
            <a:pPr lvl="1" eaLnBrk="1" hangingPunct="1">
              <a:lnSpc>
                <a:spcPct val="90000"/>
              </a:lnSpc>
              <a:buFont typeface="Wingdings" pitchFamily="2" charset="2"/>
              <a:buNone/>
            </a:pPr>
            <a:r>
              <a:rPr lang="en-US" sz="2400" dirty="0" smtClean="0"/>
              <a:t>				F64    	  another work about Florida</a:t>
            </a:r>
          </a:p>
          <a:p>
            <a:pPr lvl="1" eaLnBrk="1" hangingPunct="1">
              <a:lnSpc>
                <a:spcPct val="90000"/>
              </a:lnSpc>
              <a:buFont typeface="Wingdings" pitchFamily="2" charset="2"/>
              <a:buNone/>
            </a:pPr>
            <a:r>
              <a:rPr lang="en-US" sz="2400" dirty="0" smtClean="0"/>
              <a:t>				F645       yet another…</a:t>
            </a:r>
          </a:p>
          <a:p>
            <a:pPr lvl="1" eaLnBrk="1" hangingPunct="1">
              <a:lnSpc>
                <a:spcPct val="90000"/>
              </a:lnSpc>
              <a:buFont typeface="Wingdings" pitchFamily="2" charset="2"/>
              <a:buNone/>
            </a:pPr>
            <a:r>
              <a:rPr lang="en-US" sz="2400" dirty="0" smtClean="0"/>
              <a:t>				F67	  and another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p:nvPr>
        </p:nvSpPr>
        <p:spPr/>
        <p:txBody>
          <a:bodyPr/>
          <a:lstStyle/>
          <a:p>
            <a:pPr eaLnBrk="1" hangingPunct="1"/>
            <a:r>
              <a:rPr lang="en-US" smtClean="0"/>
              <a:t>A-Z Topical Cutters</a:t>
            </a:r>
          </a:p>
        </p:txBody>
      </p:sp>
      <p:sp>
        <p:nvSpPr>
          <p:cNvPr id="358402" name="Rectangle 3"/>
          <p:cNvSpPr>
            <a:spLocks noGrp="1" noChangeArrowheads="1"/>
          </p:cNvSpPr>
          <p:nvPr>
            <p:ph type="body" idx="1"/>
          </p:nvPr>
        </p:nvSpPr>
        <p:spPr/>
        <p:txBody>
          <a:bodyPr/>
          <a:lstStyle/>
          <a:p>
            <a:pPr eaLnBrk="1" hangingPunct="1"/>
            <a:r>
              <a:rPr lang="en-US" sz="2800" smtClean="0"/>
              <a:t>Topical Cutters are used in a schedule when a series of topics does not lend itself to a logical or hierarchical order:</a:t>
            </a:r>
            <a:endParaRPr lang="en-US" smtClean="0"/>
          </a:p>
          <a:p>
            <a:pPr eaLnBrk="1" hangingPunct="1">
              <a:buFont typeface="Wingdings" pitchFamily="2" charset="2"/>
              <a:buNone/>
            </a:pPr>
            <a:r>
              <a:rPr lang="en-US" sz="2400" smtClean="0"/>
              <a:t>		TX557		Vegetables, cereals, fruits, etc.</a:t>
            </a:r>
          </a:p>
          <a:p>
            <a:pPr eaLnBrk="1" hangingPunct="1">
              <a:buFont typeface="Wingdings" pitchFamily="2" charset="2"/>
              <a:buNone/>
            </a:pPr>
            <a:r>
              <a:rPr lang="en-US" sz="2400" smtClean="0"/>
              <a:t>	    	    558		     Special, A-Z</a:t>
            </a:r>
          </a:p>
          <a:p>
            <a:pPr eaLnBrk="1" hangingPunct="1">
              <a:buFont typeface="Wingdings" pitchFamily="2" charset="2"/>
              <a:buNone/>
            </a:pPr>
            <a:r>
              <a:rPr lang="en-US" sz="2400" smtClean="0"/>
              <a:t>					.A3    Acorns</a:t>
            </a:r>
          </a:p>
          <a:p>
            <a:pPr eaLnBrk="1" hangingPunct="1">
              <a:buFont typeface="Wingdings" pitchFamily="2" charset="2"/>
              <a:buNone/>
            </a:pPr>
            <a:r>
              <a:rPr lang="en-US" sz="2400" smtClean="0"/>
              <a:t>					.A6    Apples</a:t>
            </a:r>
          </a:p>
          <a:p>
            <a:pPr eaLnBrk="1" hangingPunct="1">
              <a:buFont typeface="Wingdings" pitchFamily="2" charset="2"/>
              <a:buNone/>
            </a:pPr>
            <a:r>
              <a:rPr lang="en-US" sz="2400" smtClean="0"/>
              <a:t>					.B3    Bananas</a:t>
            </a:r>
          </a:p>
          <a:p>
            <a:pPr eaLnBrk="1" hangingPunct="1">
              <a:buFont typeface="Wingdings" pitchFamily="2" charset="2"/>
              <a:buNone/>
            </a:pPr>
            <a:r>
              <a:rPr lang="en-US" sz="2400" smtClean="0"/>
              <a:t>					.B35  Barley</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4000" smtClean="0"/>
              <a:t>Selected classification schemes</a:t>
            </a:r>
          </a:p>
        </p:txBody>
      </p:sp>
      <p:sp>
        <p:nvSpPr>
          <p:cNvPr id="47106" name="Rectangle 3"/>
          <p:cNvSpPr>
            <a:spLocks noGrp="1" noChangeArrowheads="1"/>
          </p:cNvSpPr>
          <p:nvPr>
            <p:ph type="body" idx="1"/>
          </p:nvPr>
        </p:nvSpPr>
        <p:spPr/>
        <p:txBody>
          <a:bodyPr/>
          <a:lstStyle/>
          <a:p>
            <a:pPr eaLnBrk="1" hangingPunct="1">
              <a:lnSpc>
                <a:spcPct val="90000"/>
              </a:lnSpc>
            </a:pPr>
            <a:r>
              <a:rPr lang="en-US" smtClean="0"/>
              <a:t>Most common in U.S. libraries:</a:t>
            </a:r>
          </a:p>
          <a:p>
            <a:pPr lvl="1" eaLnBrk="1" hangingPunct="1">
              <a:lnSpc>
                <a:spcPct val="90000"/>
              </a:lnSpc>
            </a:pPr>
            <a:r>
              <a:rPr lang="en-US" smtClean="0"/>
              <a:t>Dewey Decimal Classification (DDC)</a:t>
            </a:r>
          </a:p>
          <a:p>
            <a:pPr lvl="1" eaLnBrk="1" hangingPunct="1">
              <a:lnSpc>
                <a:spcPct val="90000"/>
              </a:lnSpc>
            </a:pPr>
            <a:r>
              <a:rPr lang="en-US" smtClean="0"/>
              <a:t>Library of Congress Classification (LCC)</a:t>
            </a:r>
          </a:p>
          <a:p>
            <a:pPr lvl="1" eaLnBrk="1" hangingPunct="1">
              <a:lnSpc>
                <a:spcPct val="90000"/>
              </a:lnSpc>
            </a:pPr>
            <a:r>
              <a:rPr lang="en-US" smtClean="0"/>
              <a:t>Superintendent of Documents (SuDocs)</a:t>
            </a:r>
          </a:p>
          <a:p>
            <a:pPr lvl="1" eaLnBrk="1" hangingPunct="1">
              <a:lnSpc>
                <a:spcPct val="90000"/>
              </a:lnSpc>
            </a:pPr>
            <a:r>
              <a:rPr lang="en-US" smtClean="0"/>
              <a:t>National Library of Medicine (NLM) </a:t>
            </a:r>
          </a:p>
          <a:p>
            <a:pPr eaLnBrk="1" hangingPunct="1">
              <a:lnSpc>
                <a:spcPct val="90000"/>
              </a:lnSpc>
            </a:pPr>
            <a:r>
              <a:rPr lang="en-US" smtClean="0"/>
              <a:t>More common outside U.S.:</a:t>
            </a:r>
          </a:p>
          <a:p>
            <a:pPr lvl="1" eaLnBrk="1" hangingPunct="1">
              <a:lnSpc>
                <a:spcPct val="90000"/>
              </a:lnSpc>
            </a:pPr>
            <a:r>
              <a:rPr lang="en-US" smtClean="0"/>
              <a:t>Universal Decimal Classification (UDC)</a:t>
            </a:r>
          </a:p>
          <a:p>
            <a:pPr lvl="1" eaLnBrk="1" hangingPunct="1">
              <a:lnSpc>
                <a:spcPct val="90000"/>
              </a:lnSpc>
            </a:pPr>
            <a:r>
              <a:rPr lang="en-US" smtClean="0"/>
              <a:t>Colon Classification (CC)</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p:txBody>
          <a:bodyPr/>
          <a:lstStyle/>
          <a:p>
            <a:pPr eaLnBrk="1" hangingPunct="1"/>
            <a:r>
              <a:rPr lang="en-US" smtClean="0"/>
              <a:t>A-Z Topical Cutters (2)</a:t>
            </a:r>
          </a:p>
        </p:txBody>
      </p:sp>
      <p:sp>
        <p:nvSpPr>
          <p:cNvPr id="360450" name="Rectangle 3"/>
          <p:cNvSpPr>
            <a:spLocks noGrp="1" noChangeArrowheads="1"/>
          </p:cNvSpPr>
          <p:nvPr>
            <p:ph type="body" idx="1"/>
          </p:nvPr>
        </p:nvSpPr>
        <p:spPr/>
        <p:txBody>
          <a:bodyPr>
            <a:normAutofit/>
          </a:bodyPr>
          <a:lstStyle/>
          <a:p>
            <a:pPr eaLnBrk="1" hangingPunct="1">
              <a:lnSpc>
                <a:spcPct val="90000"/>
              </a:lnSpc>
            </a:pPr>
            <a:r>
              <a:rPr lang="en-US" dirty="0" smtClean="0"/>
              <a:t>Most topical Cutters are printed in the schedules</a:t>
            </a:r>
          </a:p>
          <a:p>
            <a:pPr lvl="1" eaLnBrk="1" hangingPunct="1">
              <a:lnSpc>
                <a:spcPct val="90000"/>
              </a:lnSpc>
            </a:pPr>
            <a:r>
              <a:rPr lang="en-US" dirty="0" smtClean="0"/>
              <a:t>Previous practice: in some areas, only representative or sample Cutter numbers were given, preceded by “e.g.”</a:t>
            </a:r>
          </a:p>
          <a:p>
            <a:pPr lvl="1" eaLnBrk="1" hangingPunct="1">
              <a:lnSpc>
                <a:spcPct val="90000"/>
              </a:lnSpc>
            </a:pPr>
            <a:r>
              <a:rPr lang="en-US" dirty="0" smtClean="0"/>
              <a:t>Some types of Cutters are not printed: personal, corporate, geographic names, languages (when topic is </a:t>
            </a:r>
            <a:r>
              <a:rPr lang="en-US" dirty="0" err="1" smtClean="0"/>
              <a:t>subarranged</a:t>
            </a:r>
            <a:r>
              <a:rPr lang="en-US" dirty="0" smtClean="0"/>
              <a:t> by language)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ChangeArrowheads="1"/>
          </p:cNvSpPr>
          <p:nvPr>
            <p:ph type="title"/>
          </p:nvPr>
        </p:nvSpPr>
        <p:spPr/>
        <p:txBody>
          <a:bodyPr/>
          <a:lstStyle/>
          <a:p>
            <a:pPr eaLnBrk="1" hangingPunct="1"/>
            <a:r>
              <a:rPr lang="en-US" smtClean="0"/>
              <a:t>Reserved Cutter numbers</a:t>
            </a:r>
          </a:p>
        </p:txBody>
      </p:sp>
      <p:sp>
        <p:nvSpPr>
          <p:cNvPr id="362498" name="Rectangle 3"/>
          <p:cNvSpPr>
            <a:spLocks noGrp="1" noChangeArrowheads="1"/>
          </p:cNvSpPr>
          <p:nvPr>
            <p:ph type="body" idx="1"/>
          </p:nvPr>
        </p:nvSpPr>
        <p:spPr/>
        <p:txBody>
          <a:bodyPr/>
          <a:lstStyle/>
          <a:p>
            <a:pPr eaLnBrk="1" hangingPunct="1">
              <a:lnSpc>
                <a:spcPct val="90000"/>
              </a:lnSpc>
            </a:pPr>
            <a:r>
              <a:rPr lang="en-US" smtClean="0"/>
              <a:t>A span of Cutter numbers at the beginning (“A”) or end (“Z”) of the sequence set aside for special purposes</a:t>
            </a:r>
          </a:p>
          <a:p>
            <a:pPr eaLnBrk="1" hangingPunct="1">
              <a:lnSpc>
                <a:spcPct val="90000"/>
              </a:lnSpc>
            </a:pPr>
            <a:r>
              <a:rPr lang="en-US" smtClean="0"/>
              <a:t>“A” Cutters are often for form divisions (periodicals, congresses)</a:t>
            </a:r>
          </a:p>
          <a:p>
            <a:pPr eaLnBrk="1" hangingPunct="1">
              <a:lnSpc>
                <a:spcPct val="90000"/>
              </a:lnSpc>
            </a:pPr>
            <a:r>
              <a:rPr lang="en-US" smtClean="0"/>
              <a:t>“Z” Cutters are often for special divisions of the subject (biography and criticism of a literary author)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1" name="Picture 2"/>
          <p:cNvPicPr>
            <a:picLocks noChangeAspect="1" noChangeArrowheads="1"/>
          </p:cNvPicPr>
          <p:nvPr/>
        </p:nvPicPr>
        <p:blipFill>
          <a:blip r:embed="rId3" cstate="print"/>
          <a:srcRect l="11874" t="14400" r="16251" b="38400"/>
          <a:stretch>
            <a:fillRect/>
          </a:stretch>
        </p:blipFill>
        <p:spPr bwMode="auto">
          <a:xfrm>
            <a:off x="304800" y="152400"/>
            <a:ext cx="8229600" cy="4222750"/>
          </a:xfrm>
          <a:prstGeom prst="rect">
            <a:avLst/>
          </a:prstGeom>
          <a:noFill/>
          <a:ln w="9525">
            <a:noFill/>
            <a:miter lim="800000"/>
            <a:headEnd/>
            <a:tailEnd/>
          </a:ln>
        </p:spPr>
      </p:pic>
      <p:sp>
        <p:nvSpPr>
          <p:cNvPr id="407555" name="Text Box 3"/>
          <p:cNvSpPr txBox="1">
            <a:spLocks noChangeArrowheads="1"/>
          </p:cNvSpPr>
          <p:nvPr/>
        </p:nvSpPr>
        <p:spPr bwMode="auto">
          <a:xfrm>
            <a:off x="1219200" y="4572000"/>
            <a:ext cx="6400800" cy="835025"/>
          </a:xfrm>
          <a:prstGeom prst="rect">
            <a:avLst/>
          </a:prstGeom>
          <a:noFill/>
          <a:ln w="12700">
            <a:solidFill>
              <a:schemeClr val="tx1"/>
            </a:solidFill>
            <a:miter lim="800000"/>
            <a:headEnd/>
            <a:tailEnd/>
          </a:ln>
        </p:spPr>
        <p:txBody>
          <a:bodyPr>
            <a:spAutoFit/>
          </a:bodyPr>
          <a:lstStyle/>
          <a:p>
            <a:pPr>
              <a:spcBef>
                <a:spcPct val="50000"/>
              </a:spcBef>
            </a:pPr>
            <a:r>
              <a:rPr lang="en-US">
                <a:latin typeface="Arial" charset="0"/>
              </a:rPr>
              <a:t>For general works, Cutter for main entry “Abell” should be greater than .A3</a:t>
            </a:r>
          </a:p>
        </p:txBody>
      </p:sp>
      <p:sp>
        <p:nvSpPr>
          <p:cNvPr id="407556" name="Text Box 4"/>
          <p:cNvSpPr txBox="1">
            <a:spLocks noChangeArrowheads="1"/>
          </p:cNvSpPr>
          <p:nvPr/>
        </p:nvSpPr>
        <p:spPr bwMode="auto">
          <a:xfrm>
            <a:off x="1219200" y="5638800"/>
            <a:ext cx="6324600" cy="835025"/>
          </a:xfrm>
          <a:prstGeom prst="rect">
            <a:avLst/>
          </a:prstGeom>
          <a:noFill/>
          <a:ln w="12700">
            <a:solidFill>
              <a:schemeClr val="tx1"/>
            </a:solidFill>
            <a:miter lim="800000"/>
            <a:headEnd/>
            <a:tailEnd/>
          </a:ln>
        </p:spPr>
        <p:txBody>
          <a:bodyPr>
            <a:spAutoFit/>
          </a:bodyPr>
          <a:lstStyle/>
          <a:p>
            <a:pPr>
              <a:spcBef>
                <a:spcPct val="50000"/>
              </a:spcBef>
            </a:pPr>
            <a:r>
              <a:rPr lang="en-US">
                <a:latin typeface="Arial" charset="0"/>
              </a:rPr>
              <a:t>For reserved Cutters, add a second Cutter based on main entry</a:t>
            </a:r>
          </a:p>
        </p:txBody>
      </p:sp>
      <p:sp>
        <p:nvSpPr>
          <p:cNvPr id="407557" name="Line 5"/>
          <p:cNvSpPr>
            <a:spLocks noChangeShapeType="1"/>
          </p:cNvSpPr>
          <p:nvPr/>
        </p:nvSpPr>
        <p:spPr bwMode="auto">
          <a:xfrm>
            <a:off x="3429000" y="4038600"/>
            <a:ext cx="609600" cy="0"/>
          </a:xfrm>
          <a:prstGeom prst="line">
            <a:avLst/>
          </a:prstGeom>
          <a:noFill/>
          <a:ln w="19050">
            <a:solidFill>
              <a:srgbClr val="FF0000"/>
            </a:solidFill>
            <a:round/>
            <a:headEnd/>
            <a:tailEnd type="triangle" w="med" len="med"/>
          </a:ln>
        </p:spPr>
        <p:txBody>
          <a:bodyPr/>
          <a:lstStyle/>
          <a:p>
            <a:endParaRPr lang="en-US"/>
          </a:p>
        </p:txBody>
      </p:sp>
      <p:sp>
        <p:nvSpPr>
          <p:cNvPr id="363525" name="Text Box 6"/>
          <p:cNvSpPr txBox="1">
            <a:spLocks noChangeArrowheads="1"/>
          </p:cNvSpPr>
          <p:nvPr/>
        </p:nvSpPr>
        <p:spPr bwMode="auto">
          <a:xfrm>
            <a:off x="228600" y="2362200"/>
            <a:ext cx="3048000" cy="361950"/>
          </a:xfrm>
          <a:prstGeom prst="rect">
            <a:avLst/>
          </a:prstGeom>
          <a:solidFill>
            <a:schemeClr val="bg1"/>
          </a:solidFill>
          <a:ln w="22225">
            <a:solidFill>
              <a:srgbClr val="339966"/>
            </a:solidFill>
            <a:miter lim="800000"/>
            <a:headEnd/>
            <a:tailEnd/>
          </a:ln>
        </p:spPr>
        <p:txBody>
          <a:bodyPr>
            <a:spAutoFit/>
          </a:bodyPr>
          <a:lstStyle/>
          <a:p>
            <a:pPr>
              <a:lnSpc>
                <a:spcPct val="90000"/>
              </a:lnSpc>
              <a:spcBef>
                <a:spcPct val="50000"/>
              </a:spcBef>
            </a:pPr>
            <a:r>
              <a:rPr lang="en-US" sz="1800">
                <a:latin typeface="Arial" charset="0"/>
              </a:rPr>
              <a:t>.A1, .A15, .A2 are reserved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7557"/>
                                        </p:tgtEl>
                                        <p:attrNameLst>
                                          <p:attrName>style.visibility</p:attrName>
                                        </p:attrNameLst>
                                      </p:cBhvr>
                                      <p:to>
                                        <p:strVal val="visible"/>
                                      </p:to>
                                    </p:set>
                                    <p:anim calcmode="lin" valueType="num">
                                      <p:cBhvr additive="base">
                                        <p:cTn id="7" dur="500" fill="hold"/>
                                        <p:tgtEl>
                                          <p:spTgt spid="407557"/>
                                        </p:tgtEl>
                                        <p:attrNameLst>
                                          <p:attrName>ppt_x</p:attrName>
                                        </p:attrNameLst>
                                      </p:cBhvr>
                                      <p:tavLst>
                                        <p:tav tm="0">
                                          <p:val>
                                            <p:strVal val="0-#ppt_w/2"/>
                                          </p:val>
                                        </p:tav>
                                        <p:tav tm="100000">
                                          <p:val>
                                            <p:strVal val="#ppt_x"/>
                                          </p:val>
                                        </p:tav>
                                      </p:tavLst>
                                    </p:anim>
                                    <p:anim calcmode="lin" valueType="num">
                                      <p:cBhvr additive="base">
                                        <p:cTn id="8" dur="500" fill="hold"/>
                                        <p:tgtEl>
                                          <p:spTgt spid="4075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7555"/>
                                        </p:tgtEl>
                                        <p:attrNameLst>
                                          <p:attrName>style.visibility</p:attrName>
                                        </p:attrNameLst>
                                      </p:cBhvr>
                                      <p:to>
                                        <p:strVal val="visible"/>
                                      </p:to>
                                    </p:set>
                                    <p:anim calcmode="lin" valueType="num">
                                      <p:cBhvr additive="base">
                                        <p:cTn id="13" dur="500" fill="hold"/>
                                        <p:tgtEl>
                                          <p:spTgt spid="407555"/>
                                        </p:tgtEl>
                                        <p:attrNameLst>
                                          <p:attrName>ppt_x</p:attrName>
                                        </p:attrNameLst>
                                      </p:cBhvr>
                                      <p:tavLst>
                                        <p:tav tm="0">
                                          <p:val>
                                            <p:strVal val="0-#ppt_w/2"/>
                                          </p:val>
                                        </p:tav>
                                        <p:tav tm="100000">
                                          <p:val>
                                            <p:strVal val="#ppt_x"/>
                                          </p:val>
                                        </p:tav>
                                      </p:tavLst>
                                    </p:anim>
                                    <p:anim calcmode="lin" valueType="num">
                                      <p:cBhvr additive="base">
                                        <p:cTn id="14" dur="500" fill="hold"/>
                                        <p:tgtEl>
                                          <p:spTgt spid="4075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7556"/>
                                        </p:tgtEl>
                                        <p:attrNameLst>
                                          <p:attrName>style.visibility</p:attrName>
                                        </p:attrNameLst>
                                      </p:cBhvr>
                                      <p:to>
                                        <p:strVal val="visible"/>
                                      </p:to>
                                    </p:set>
                                    <p:anim calcmode="lin" valueType="num">
                                      <p:cBhvr additive="base">
                                        <p:cTn id="19" dur="500" fill="hold"/>
                                        <p:tgtEl>
                                          <p:spTgt spid="407556"/>
                                        </p:tgtEl>
                                        <p:attrNameLst>
                                          <p:attrName>ppt_x</p:attrName>
                                        </p:attrNameLst>
                                      </p:cBhvr>
                                      <p:tavLst>
                                        <p:tav tm="0">
                                          <p:val>
                                            <p:strVal val="1+#ppt_w/2"/>
                                          </p:val>
                                        </p:tav>
                                        <p:tav tm="100000">
                                          <p:val>
                                            <p:strVal val="#ppt_x"/>
                                          </p:val>
                                        </p:tav>
                                      </p:tavLst>
                                    </p:anim>
                                    <p:anim calcmode="lin" valueType="num">
                                      <p:cBhvr additive="base">
                                        <p:cTn id="20" dur="500" fill="hold"/>
                                        <p:tgtEl>
                                          <p:spTgt spid="407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animBg="1" autoUpdateAnimBg="0"/>
      <p:bldP spid="407556" grpId="0" animBg="1" autoUpdateAnimBg="0"/>
      <p:bldP spid="40755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ChangeArrowheads="1"/>
          </p:cNvSpPr>
          <p:nvPr>
            <p:ph type="title"/>
          </p:nvPr>
        </p:nvSpPr>
        <p:spPr/>
        <p:txBody>
          <a:bodyPr/>
          <a:lstStyle/>
          <a:p>
            <a:pPr eaLnBrk="1" hangingPunct="1"/>
            <a:r>
              <a:rPr lang="en-US" smtClean="0"/>
              <a:t>Additions to call numbers</a:t>
            </a:r>
          </a:p>
        </p:txBody>
      </p:sp>
      <p:sp>
        <p:nvSpPr>
          <p:cNvPr id="365570" name="Rectangle 3"/>
          <p:cNvSpPr>
            <a:spLocks noGrp="1" noChangeArrowheads="1"/>
          </p:cNvSpPr>
          <p:nvPr>
            <p:ph type="body" idx="1"/>
          </p:nvPr>
        </p:nvSpPr>
        <p:spPr/>
        <p:txBody>
          <a:bodyPr/>
          <a:lstStyle/>
          <a:p>
            <a:pPr eaLnBrk="1" hangingPunct="1">
              <a:lnSpc>
                <a:spcPct val="90000"/>
              </a:lnSpc>
            </a:pPr>
            <a:r>
              <a:rPr lang="en-US" smtClean="0"/>
              <a:t>Date of publication is added in most cases</a:t>
            </a:r>
          </a:p>
          <a:p>
            <a:pPr eaLnBrk="1" hangingPunct="1">
              <a:lnSpc>
                <a:spcPct val="90000"/>
              </a:lnSpc>
            </a:pPr>
            <a:r>
              <a:rPr lang="en-US" smtClean="0"/>
              <a:t>Work letter (or mark)</a:t>
            </a:r>
          </a:p>
          <a:p>
            <a:pPr eaLnBrk="1" hangingPunct="1">
              <a:lnSpc>
                <a:spcPct val="90000"/>
              </a:lnSpc>
            </a:pPr>
            <a:r>
              <a:rPr lang="en-US" smtClean="0"/>
              <a:t>Volume number</a:t>
            </a:r>
          </a:p>
          <a:p>
            <a:pPr eaLnBrk="1" hangingPunct="1">
              <a:lnSpc>
                <a:spcPct val="90000"/>
              </a:lnSpc>
            </a:pPr>
            <a:r>
              <a:rPr lang="en-US" smtClean="0"/>
              <a:t>Terms such as Index or Suppl.</a:t>
            </a:r>
          </a:p>
          <a:p>
            <a:pPr eaLnBrk="1" hangingPunct="1">
              <a:lnSpc>
                <a:spcPct val="90000"/>
              </a:lnSpc>
            </a:pPr>
            <a:r>
              <a:rPr lang="en-US" smtClean="0"/>
              <a:t>Local decisions:</a:t>
            </a:r>
          </a:p>
          <a:p>
            <a:pPr lvl="1" eaLnBrk="1" hangingPunct="1">
              <a:lnSpc>
                <a:spcPct val="90000"/>
              </a:lnSpc>
            </a:pPr>
            <a:r>
              <a:rPr lang="en-US" smtClean="0"/>
              <a:t>Copy 1, 2, etc.</a:t>
            </a:r>
          </a:p>
          <a:p>
            <a:pPr lvl="1" eaLnBrk="1" hangingPunct="1">
              <a:lnSpc>
                <a:spcPct val="90000"/>
              </a:lnSpc>
            </a:pPr>
            <a:r>
              <a:rPr lang="en-US" smtClean="0"/>
              <a:t>Oversize designation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ChangeArrowheads="1"/>
          </p:cNvSpPr>
          <p:nvPr>
            <p:ph type="title"/>
          </p:nvPr>
        </p:nvSpPr>
        <p:spPr/>
        <p:txBody>
          <a:bodyPr/>
          <a:lstStyle/>
          <a:p>
            <a:pPr eaLnBrk="1" hangingPunct="1"/>
            <a:r>
              <a:rPr lang="en-US" smtClean="0"/>
              <a:t>Date of publication: G 140</a:t>
            </a:r>
          </a:p>
        </p:txBody>
      </p:sp>
      <p:sp>
        <p:nvSpPr>
          <p:cNvPr id="367618" name="Rectangle 3"/>
          <p:cNvSpPr>
            <a:spLocks noGrp="1" noChangeArrowheads="1"/>
          </p:cNvSpPr>
          <p:nvPr>
            <p:ph type="body" idx="1"/>
          </p:nvPr>
        </p:nvSpPr>
        <p:spPr/>
        <p:txBody>
          <a:bodyPr/>
          <a:lstStyle/>
          <a:p>
            <a:pPr eaLnBrk="1" hangingPunct="1">
              <a:lnSpc>
                <a:spcPct val="90000"/>
              </a:lnSpc>
            </a:pPr>
            <a:r>
              <a:rPr lang="en-US" sz="2800" smtClean="0"/>
              <a:t>General rule: add the date of imprint to all monographs</a:t>
            </a:r>
          </a:p>
          <a:p>
            <a:pPr lvl="1" eaLnBrk="1" hangingPunct="1">
              <a:lnSpc>
                <a:spcPct val="90000"/>
              </a:lnSpc>
            </a:pPr>
            <a:r>
              <a:rPr lang="en-US" sz="2400" smtClean="0"/>
              <a:t>prior to 1982, not done routinely</a:t>
            </a:r>
          </a:p>
          <a:p>
            <a:pPr eaLnBrk="1" hangingPunct="1">
              <a:lnSpc>
                <a:spcPct val="90000"/>
              </a:lnSpc>
            </a:pPr>
            <a:r>
              <a:rPr lang="en-US" sz="2800" smtClean="0"/>
              <a:t>Dates are not added to the call numbers for serials and certain loose-leaf publications associated with legal materials</a:t>
            </a:r>
          </a:p>
          <a:p>
            <a:pPr eaLnBrk="1" hangingPunct="1">
              <a:lnSpc>
                <a:spcPct val="90000"/>
              </a:lnSpc>
            </a:pPr>
            <a:r>
              <a:rPr lang="en-US" sz="2800" smtClean="0"/>
              <a:t>G 140 includes instructions on handling multiple or complex dates</a:t>
            </a:r>
          </a:p>
          <a:p>
            <a:pPr lvl="1" eaLnBrk="1" hangingPunct="1">
              <a:lnSpc>
                <a:spcPct val="90000"/>
              </a:lnSpc>
            </a:pPr>
            <a:r>
              <a:rPr lang="en-US" sz="2400" smtClean="0"/>
              <a:t>and exceptions to the general rule</a:t>
            </a:r>
          </a:p>
          <a:p>
            <a:pPr eaLnBrk="1" hangingPunct="1">
              <a:lnSpc>
                <a:spcPct val="90000"/>
              </a:lnSpc>
              <a:buFont typeface="Wingdings" pitchFamily="2" charset="2"/>
              <a:buNone/>
            </a:pPr>
            <a:endParaRPr lang="en-US" sz="280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ChangeArrowheads="1"/>
          </p:cNvSpPr>
          <p:nvPr>
            <p:ph type="title"/>
          </p:nvPr>
        </p:nvSpPr>
        <p:spPr/>
        <p:txBody>
          <a:bodyPr/>
          <a:lstStyle/>
          <a:p>
            <a:pPr eaLnBrk="1" hangingPunct="1"/>
            <a:r>
              <a:rPr lang="en-US" smtClean="0"/>
              <a:t>MARC 21 Coding</a:t>
            </a:r>
          </a:p>
        </p:txBody>
      </p:sp>
      <p:sp>
        <p:nvSpPr>
          <p:cNvPr id="373762" name="Rectangle 3"/>
          <p:cNvSpPr>
            <a:spLocks noGrp="1" noChangeArrowheads="1"/>
          </p:cNvSpPr>
          <p:nvPr>
            <p:ph type="body" idx="1"/>
          </p:nvPr>
        </p:nvSpPr>
        <p:spPr/>
        <p:txBody>
          <a:bodyPr/>
          <a:lstStyle/>
          <a:p>
            <a:pPr eaLnBrk="1" hangingPunct="1">
              <a:lnSpc>
                <a:spcPct val="90000"/>
              </a:lnSpc>
            </a:pPr>
            <a:r>
              <a:rPr lang="en-US" sz="2800" smtClean="0"/>
              <a:t>In a bibliographic record, the LC call number appears in field 050</a:t>
            </a:r>
          </a:p>
          <a:p>
            <a:pPr eaLnBrk="1" hangingPunct="1">
              <a:lnSpc>
                <a:spcPct val="90000"/>
              </a:lnSpc>
              <a:buFont typeface="Wingdings" pitchFamily="2" charset="2"/>
              <a:buNone/>
            </a:pPr>
            <a:endParaRPr lang="en-US" sz="2800" smtClean="0"/>
          </a:p>
          <a:p>
            <a:pPr eaLnBrk="1" hangingPunct="1">
              <a:lnSpc>
                <a:spcPct val="60000"/>
              </a:lnSpc>
              <a:buFont typeface="Wingdings" pitchFamily="2" charset="2"/>
              <a:buNone/>
            </a:pPr>
            <a:r>
              <a:rPr lang="en-US" sz="2400" smtClean="0"/>
              <a:t>		050  00  $a QL751 $b .G73 2005</a:t>
            </a:r>
          </a:p>
          <a:p>
            <a:pPr eaLnBrk="1" hangingPunct="1">
              <a:lnSpc>
                <a:spcPct val="60000"/>
              </a:lnSpc>
              <a:buFont typeface="Wingdings" pitchFamily="2" charset="2"/>
              <a:buNone/>
            </a:pPr>
            <a:r>
              <a:rPr lang="en-US" sz="2400" smtClean="0"/>
              <a:t>		</a:t>
            </a:r>
          </a:p>
          <a:p>
            <a:pPr eaLnBrk="1" hangingPunct="1">
              <a:lnSpc>
                <a:spcPct val="60000"/>
              </a:lnSpc>
              <a:buFont typeface="Wingdings" pitchFamily="2" charset="2"/>
              <a:buNone/>
            </a:pPr>
            <a:r>
              <a:rPr lang="en-US" sz="2400" smtClean="0"/>
              <a:t>		050  00  $a RC569.5.S56 $b B36 1988</a:t>
            </a:r>
          </a:p>
          <a:p>
            <a:pPr eaLnBrk="1" hangingPunct="1">
              <a:lnSpc>
                <a:spcPct val="90000"/>
              </a:lnSpc>
              <a:buFont typeface="Wingdings" pitchFamily="2" charset="2"/>
              <a:buNone/>
            </a:pPr>
            <a:endParaRPr lang="en-US" sz="2800" smtClean="0"/>
          </a:p>
          <a:p>
            <a:pPr eaLnBrk="1" hangingPunct="1">
              <a:lnSpc>
                <a:spcPct val="90000"/>
              </a:lnSpc>
            </a:pPr>
            <a:r>
              <a:rPr lang="en-US" sz="2800" smtClean="0"/>
              <a:t>Subfield codes:</a:t>
            </a:r>
          </a:p>
          <a:p>
            <a:pPr lvl="1" eaLnBrk="1" hangingPunct="1">
              <a:lnSpc>
                <a:spcPct val="90000"/>
              </a:lnSpc>
              <a:buFont typeface="Wingdings" pitchFamily="2" charset="2"/>
              <a:buNone/>
            </a:pPr>
            <a:r>
              <a:rPr lang="en-US" sz="2400" smtClean="0"/>
              <a:t>	$a    Classification number</a:t>
            </a:r>
          </a:p>
          <a:p>
            <a:pPr lvl="1" eaLnBrk="1" hangingPunct="1">
              <a:lnSpc>
                <a:spcPct val="90000"/>
              </a:lnSpc>
              <a:buFont typeface="Wingdings" pitchFamily="2" charset="2"/>
              <a:buNone/>
            </a:pPr>
            <a:r>
              <a:rPr lang="en-US" sz="2400" smtClean="0"/>
              <a:t>	$b    Item number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ChangeArrowheads="1"/>
          </p:cNvSpPr>
          <p:nvPr>
            <p:ph type="title"/>
          </p:nvPr>
        </p:nvSpPr>
        <p:spPr/>
        <p:txBody>
          <a:bodyPr/>
          <a:lstStyle/>
          <a:p>
            <a:pPr eaLnBrk="1" hangingPunct="1"/>
            <a:r>
              <a:rPr lang="en-US" smtClean="0"/>
              <a:t>050 field: indicators</a:t>
            </a:r>
          </a:p>
        </p:txBody>
      </p:sp>
      <p:sp>
        <p:nvSpPr>
          <p:cNvPr id="375810" name="Rectangle 3"/>
          <p:cNvSpPr>
            <a:spLocks noGrp="1" noChangeArrowheads="1"/>
          </p:cNvSpPr>
          <p:nvPr>
            <p:ph type="body" idx="1"/>
          </p:nvPr>
        </p:nvSpPr>
        <p:spPr/>
        <p:txBody>
          <a:bodyPr/>
          <a:lstStyle/>
          <a:p>
            <a:pPr eaLnBrk="1" hangingPunct="1"/>
            <a:r>
              <a:rPr lang="en-US" sz="2800" smtClean="0"/>
              <a:t>First indicator: existence in LC collection</a:t>
            </a:r>
          </a:p>
          <a:p>
            <a:pPr eaLnBrk="1" hangingPunct="1">
              <a:buFont typeface="Wingdings" pitchFamily="2" charset="2"/>
              <a:buNone/>
            </a:pPr>
            <a:r>
              <a:rPr lang="en-US" smtClean="0"/>
              <a:t>		</a:t>
            </a:r>
            <a:r>
              <a:rPr lang="en-US" sz="2400" smtClean="0"/>
              <a:t>_   No information provided</a:t>
            </a:r>
          </a:p>
          <a:p>
            <a:pPr eaLnBrk="1" hangingPunct="1">
              <a:buFont typeface="Wingdings" pitchFamily="2" charset="2"/>
              <a:buNone/>
            </a:pPr>
            <a:r>
              <a:rPr lang="en-US" sz="2400" smtClean="0"/>
              <a:t>		0   Item is in LC</a:t>
            </a:r>
          </a:p>
          <a:p>
            <a:pPr eaLnBrk="1" hangingPunct="1">
              <a:buFont typeface="Wingdings" pitchFamily="2" charset="2"/>
              <a:buNone/>
            </a:pPr>
            <a:r>
              <a:rPr lang="en-US" sz="2400" smtClean="0"/>
              <a:t>		1   Item is not in LC</a:t>
            </a:r>
          </a:p>
          <a:p>
            <a:pPr eaLnBrk="1" hangingPunct="1"/>
            <a:r>
              <a:rPr lang="en-US" sz="2800" smtClean="0"/>
              <a:t>Second indicator: source of call number</a:t>
            </a:r>
          </a:p>
          <a:p>
            <a:pPr eaLnBrk="1" hangingPunct="1">
              <a:buFont typeface="Wingdings" pitchFamily="2" charset="2"/>
              <a:buNone/>
            </a:pPr>
            <a:r>
              <a:rPr lang="en-US" smtClean="0"/>
              <a:t>		</a:t>
            </a:r>
            <a:r>
              <a:rPr lang="en-US" sz="2400" smtClean="0"/>
              <a:t>0   Assigned by LC</a:t>
            </a:r>
          </a:p>
          <a:p>
            <a:pPr eaLnBrk="1" hangingPunct="1">
              <a:buFont typeface="Wingdings" pitchFamily="2" charset="2"/>
              <a:buNone/>
            </a:pPr>
            <a:r>
              <a:rPr lang="en-US" sz="2400" smtClean="0"/>
              <a:t>		4   Assigned by agency other than LC</a:t>
            </a:r>
            <a:endParaRPr 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2"/>
          <p:cNvSpPr>
            <a:spLocks noGrp="1" noChangeArrowheads="1"/>
          </p:cNvSpPr>
          <p:nvPr>
            <p:ph type="title"/>
          </p:nvPr>
        </p:nvSpPr>
        <p:spPr/>
        <p:txBody>
          <a:bodyPr/>
          <a:lstStyle/>
          <a:p>
            <a:pPr eaLnBrk="1" hangingPunct="1"/>
            <a:r>
              <a:rPr lang="en-US" smtClean="0"/>
              <a:t>MARC 21 Coding</a:t>
            </a:r>
          </a:p>
        </p:txBody>
      </p:sp>
      <p:sp>
        <p:nvSpPr>
          <p:cNvPr id="377858" name="Rectangle 3"/>
          <p:cNvSpPr>
            <a:spLocks noGrp="1" noChangeArrowheads="1"/>
          </p:cNvSpPr>
          <p:nvPr>
            <p:ph type="body" idx="1"/>
          </p:nvPr>
        </p:nvSpPr>
        <p:spPr>
          <a:xfrm>
            <a:off x="762000" y="2057400"/>
            <a:ext cx="7772400" cy="3886200"/>
          </a:xfrm>
        </p:spPr>
        <p:txBody>
          <a:bodyPr/>
          <a:lstStyle/>
          <a:p>
            <a:pPr eaLnBrk="1" hangingPunct="1"/>
            <a:r>
              <a:rPr lang="en-US" sz="2800" smtClean="0"/>
              <a:t>Reminder: classification number portion of the call number may include a Cutter</a:t>
            </a:r>
          </a:p>
          <a:p>
            <a:pPr eaLnBrk="1" hangingPunct="1">
              <a:buFont typeface="Wingdings" pitchFamily="2" charset="2"/>
              <a:buNone/>
            </a:pPr>
            <a:r>
              <a:rPr lang="en-US" sz="2800" smtClean="0"/>
              <a:t>         </a:t>
            </a:r>
            <a:r>
              <a:rPr lang="en-US" sz="2400" smtClean="0"/>
              <a:t>050  00  $a </a:t>
            </a:r>
            <a:r>
              <a:rPr lang="en-US" sz="2400" smtClean="0">
                <a:solidFill>
                  <a:srgbClr val="3333FF"/>
                </a:solidFill>
              </a:rPr>
              <a:t>QL751</a:t>
            </a:r>
            <a:r>
              <a:rPr lang="en-US" sz="2400" smtClean="0"/>
              <a:t>  $b  .G73  2005</a:t>
            </a:r>
          </a:p>
          <a:p>
            <a:pPr eaLnBrk="1" hangingPunct="1">
              <a:buFont typeface="Wingdings" pitchFamily="2" charset="2"/>
              <a:buNone/>
            </a:pPr>
            <a:r>
              <a:rPr lang="en-US" sz="2400" smtClean="0"/>
              <a:t>           050  00  $a </a:t>
            </a:r>
            <a:r>
              <a:rPr lang="en-US" sz="2400" smtClean="0">
                <a:solidFill>
                  <a:srgbClr val="3333FF"/>
                </a:solidFill>
              </a:rPr>
              <a:t>DC611.B848</a:t>
            </a:r>
            <a:r>
              <a:rPr lang="en-US" sz="2400" smtClean="0"/>
              <a:t>  $b H84  1997</a:t>
            </a:r>
          </a:p>
          <a:p>
            <a:pPr eaLnBrk="1" hangingPunct="1"/>
            <a:endParaRPr lang="en-US" sz="2800" smtClean="0"/>
          </a:p>
          <a:p>
            <a:pPr eaLnBrk="1" hangingPunct="1"/>
            <a:r>
              <a:rPr lang="en-US" sz="2800" smtClean="0"/>
              <a:t>First Cutter is preceded by decimal</a:t>
            </a:r>
          </a:p>
          <a:p>
            <a:pPr eaLnBrk="1" hangingPunct="1"/>
            <a:r>
              <a:rPr lang="en-US" sz="2800" smtClean="0"/>
              <a:t>General rule: delimiter for the item number </a:t>
            </a:r>
            <a:r>
              <a:rPr lang="en-US" sz="2800" b="1" smtClean="0"/>
              <a:t>($b)</a:t>
            </a:r>
            <a:r>
              <a:rPr lang="en-US" sz="2800" smtClean="0"/>
              <a:t> precedes the last capital letter</a:t>
            </a:r>
          </a:p>
        </p:txBody>
      </p:sp>
      <p:sp>
        <p:nvSpPr>
          <p:cNvPr id="421892" name="AutoShape 4"/>
          <p:cNvSpPr>
            <a:spLocks noChangeArrowheads="1"/>
          </p:cNvSpPr>
          <p:nvPr/>
        </p:nvSpPr>
        <p:spPr bwMode="auto">
          <a:xfrm rot="2255911">
            <a:off x="4953000" y="3429000"/>
            <a:ext cx="327025" cy="142875"/>
          </a:xfrm>
          <a:prstGeom prst="leftArrow">
            <a:avLst>
              <a:gd name="adj1" fmla="val 50000"/>
              <a:gd name="adj2" fmla="val 57222"/>
            </a:avLst>
          </a:prstGeom>
          <a:solidFill>
            <a:schemeClr val="accent1"/>
          </a:solidFill>
          <a:ln w="9525">
            <a:solidFill>
              <a:schemeClr val="tx1"/>
            </a:solidFill>
            <a:miter lim="800000"/>
            <a:headEnd/>
            <a:tailEnd/>
          </a:ln>
        </p:spPr>
        <p:txBody>
          <a:bodyPr wrap="none" anchor="ctr"/>
          <a:lstStyle/>
          <a:p>
            <a:endParaRPr lang="en-US"/>
          </a:p>
        </p:txBody>
      </p:sp>
      <p:sp>
        <p:nvSpPr>
          <p:cNvPr id="421893" name="AutoShape 5"/>
          <p:cNvSpPr>
            <a:spLocks noChangeArrowheads="1"/>
          </p:cNvSpPr>
          <p:nvPr/>
        </p:nvSpPr>
        <p:spPr bwMode="auto">
          <a:xfrm rot="2255911">
            <a:off x="4419600" y="3886200"/>
            <a:ext cx="327025" cy="142875"/>
          </a:xfrm>
          <a:prstGeom prst="leftArrow">
            <a:avLst>
              <a:gd name="adj1" fmla="val 50000"/>
              <a:gd name="adj2" fmla="val 5722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anim calcmode="lin" valueType="num">
                                      <p:cBhvr additive="base">
                                        <p:cTn id="7" dur="500" fill="hold"/>
                                        <p:tgtEl>
                                          <p:spTgt spid="421892"/>
                                        </p:tgtEl>
                                        <p:attrNameLst>
                                          <p:attrName>ppt_x</p:attrName>
                                        </p:attrNameLst>
                                      </p:cBhvr>
                                      <p:tavLst>
                                        <p:tav tm="0">
                                          <p:val>
                                            <p:strVal val="1+#ppt_w/2"/>
                                          </p:val>
                                        </p:tav>
                                        <p:tav tm="100000">
                                          <p:val>
                                            <p:strVal val="#ppt_x"/>
                                          </p:val>
                                        </p:tav>
                                      </p:tavLst>
                                    </p:anim>
                                    <p:anim calcmode="lin" valueType="num">
                                      <p:cBhvr additive="base">
                                        <p:cTn id="8" dur="500" fill="hold"/>
                                        <p:tgtEl>
                                          <p:spTgt spid="421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21893"/>
                                        </p:tgtEl>
                                        <p:attrNameLst>
                                          <p:attrName>style.visibility</p:attrName>
                                        </p:attrNameLst>
                                      </p:cBhvr>
                                      <p:to>
                                        <p:strVal val="visible"/>
                                      </p:to>
                                    </p:set>
                                    <p:anim calcmode="lin" valueType="num">
                                      <p:cBhvr additive="base">
                                        <p:cTn id="13" dur="500" fill="hold"/>
                                        <p:tgtEl>
                                          <p:spTgt spid="421893"/>
                                        </p:tgtEl>
                                        <p:attrNameLst>
                                          <p:attrName>ppt_x</p:attrName>
                                        </p:attrNameLst>
                                      </p:cBhvr>
                                      <p:tavLst>
                                        <p:tav tm="0">
                                          <p:val>
                                            <p:strVal val="1+#ppt_w/2"/>
                                          </p:val>
                                        </p:tav>
                                        <p:tav tm="100000">
                                          <p:val>
                                            <p:strVal val="#ppt_x"/>
                                          </p:val>
                                        </p:tav>
                                      </p:tavLst>
                                    </p:anim>
                                    <p:anim calcmode="lin" valueType="num">
                                      <p:cBhvr additive="base">
                                        <p:cTn id="14" dur="500" fill="hold"/>
                                        <p:tgtEl>
                                          <p:spTgt spid="421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P spid="421893"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685800" y="2130425"/>
            <a:ext cx="7772400" cy="1470025"/>
          </a:xfrm>
        </p:spPr>
        <p:txBody>
          <a:bodyPr lIns="90000" tIns="46800" rIns="90000" bIns="4680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http://openlib.org/home/krichel</a:t>
            </a:r>
          </a:p>
        </p:txBody>
      </p:sp>
      <p:sp>
        <p:nvSpPr>
          <p:cNvPr id="324611" name="Rectangle 3"/>
          <p:cNvSpPr>
            <a:spLocks noGrp="1" noChangeArrowheads="1"/>
          </p:cNvSpPr>
          <p:nvPr>
            <p:ph type="subTitle" idx="4294967295"/>
          </p:nvPr>
        </p:nvSpPr>
        <p:spPr>
          <a:xfrm>
            <a:off x="327025" y="3886200"/>
            <a:ext cx="8240713" cy="1752600"/>
          </a:xfrm>
        </p:spPr>
        <p:txBody>
          <a:bodyPr lIns="90000" tIns="46800" rIns="90000" bIns="46800"/>
          <a:lstStyle/>
          <a:p>
            <a:pPr marL="457200" lvl="1" indent="0" algn="ctr" eaLnBrk="1" hangingPunct="1">
              <a:spcBef>
                <a:spcPts val="700"/>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smtClean="0"/>
              <a:t>Thank you for your attention!</a:t>
            </a:r>
          </a:p>
          <a:p>
            <a:pPr marL="457200" lvl="1" indent="0" algn="ctr" eaLnBrk="1" hangingPunct="1">
              <a:spcBef>
                <a:spcPts val="700"/>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smtClean="0"/>
          </a:p>
          <a:p>
            <a:pPr marL="457200" lvl="1" indent="0" algn="ctr" eaLnBrk="1" hangingPunct="1">
              <a:spcBef>
                <a:spcPts val="700"/>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smtClean="0"/>
              <a:t>Please switch off machines b4 leaving!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dissolve">
                                      <p:cBhvr>
                                        <p:cTn id="7" dur="500"/>
                                        <p:tgtEl>
                                          <p:spTgt spid="3246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4611">
                                            <p:txEl>
                                              <p:pRg st="0" end="0"/>
                                            </p:txEl>
                                          </p:spTgt>
                                        </p:tgtEl>
                                        <p:attrNameLst>
                                          <p:attrName>style.visibility</p:attrName>
                                        </p:attrNameLst>
                                      </p:cBhvr>
                                      <p:to>
                                        <p:strVal val="visible"/>
                                      </p:to>
                                    </p:set>
                                    <p:animEffect transition="in" filter="dissolve">
                                      <p:cBhvr>
                                        <p:cTn id="12" dur="500"/>
                                        <p:tgtEl>
                                          <p:spTgt spid="32461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animEffect transition="in" filter="dissolve">
                                      <p:cBhvr>
                                        <p:cTn id="15" dur="500"/>
                                        <p:tgtEl>
                                          <p:spTgt spid="324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utoUpdateAnimBg="0"/>
      <p:bldP spid="3246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normAutofit fontScale="90000"/>
          </a:bodyPr>
          <a:lstStyle/>
          <a:p>
            <a:pPr eaLnBrk="1" hangingPunct="1"/>
            <a:r>
              <a:rPr lang="en-US" smtClean="0"/>
              <a:t>Dewey Decimal Classification</a:t>
            </a:r>
            <a:br>
              <a:rPr lang="en-US" smtClean="0"/>
            </a:br>
            <a:r>
              <a:rPr lang="en-US" smtClean="0"/>
              <a:t>(DDC)</a:t>
            </a:r>
          </a:p>
        </p:txBody>
      </p:sp>
      <p:sp>
        <p:nvSpPr>
          <p:cNvPr id="51202" name="Rectangle 3"/>
          <p:cNvSpPr>
            <a:spLocks noGrp="1" noChangeArrowheads="1"/>
          </p:cNvSpPr>
          <p:nvPr>
            <p:ph type="body" idx="1"/>
          </p:nvPr>
        </p:nvSpPr>
        <p:spPr/>
        <p:txBody>
          <a:bodyPr/>
          <a:lstStyle/>
          <a:p>
            <a:pPr eaLnBrk="1" hangingPunct="1"/>
            <a:r>
              <a:rPr lang="en-US" dirty="0" smtClean="0"/>
              <a:t>Developed by </a:t>
            </a:r>
            <a:r>
              <a:rPr lang="en-US" dirty="0" err="1" smtClean="0"/>
              <a:t>Melvil</a:t>
            </a:r>
            <a:r>
              <a:rPr lang="en-US" dirty="0" smtClean="0"/>
              <a:t> Dewey in 1876</a:t>
            </a:r>
          </a:p>
          <a:p>
            <a:pPr eaLnBrk="1" hangingPunct="1"/>
            <a:r>
              <a:rPr lang="en-US" dirty="0" smtClean="0"/>
              <a:t>Widely used by public and school libraries in the U.S.</a:t>
            </a:r>
          </a:p>
          <a:p>
            <a:pPr eaLnBrk="1" hangingPunct="1"/>
            <a:r>
              <a:rPr lang="en-US" dirty="0" smtClean="0"/>
              <a:t>Used in more than 135 countries</a:t>
            </a:r>
          </a:p>
          <a:p>
            <a:pPr eaLnBrk="1" hangingPunct="1"/>
            <a:r>
              <a:rPr lang="en-US" dirty="0" smtClean="0"/>
              <a:t>Translated into over 30 languages</a:t>
            </a:r>
          </a:p>
          <a:p>
            <a:pPr eaLnBrk="1" hangingPunct="1"/>
            <a:r>
              <a:rPr lang="en-US" dirty="0" smtClean="0"/>
              <a:t>DDC now owned by OCLC. Access is expensive.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normAutofit fontScale="90000"/>
          </a:bodyPr>
          <a:lstStyle/>
          <a:p>
            <a:pPr eaLnBrk="1" hangingPunct="1"/>
            <a:r>
              <a:rPr lang="en-US" smtClean="0"/>
              <a:t>Library of Congress Classification (LCC)</a:t>
            </a:r>
          </a:p>
        </p:txBody>
      </p:sp>
      <p:sp>
        <p:nvSpPr>
          <p:cNvPr id="53250" name="Rectangle 3"/>
          <p:cNvSpPr>
            <a:spLocks noGrp="1" noChangeArrowheads="1"/>
          </p:cNvSpPr>
          <p:nvPr>
            <p:ph type="body" idx="1"/>
          </p:nvPr>
        </p:nvSpPr>
        <p:spPr/>
        <p:txBody>
          <a:bodyPr/>
          <a:lstStyle/>
          <a:p>
            <a:pPr eaLnBrk="1" hangingPunct="1"/>
            <a:r>
              <a:rPr lang="en-US" smtClean="0"/>
              <a:t>Designed to arrange LC’s collections</a:t>
            </a:r>
          </a:p>
          <a:p>
            <a:pPr eaLnBrk="1" hangingPunct="1"/>
            <a:r>
              <a:rPr lang="en-US" smtClean="0"/>
              <a:t>Widely used in academic libraries</a:t>
            </a:r>
          </a:p>
          <a:p>
            <a:pPr eaLnBrk="1" hangingPunct="1"/>
            <a:r>
              <a:rPr lang="en-US" smtClean="0"/>
              <a:t>Enumerative – more is spelled out in the schedules</a:t>
            </a:r>
          </a:p>
          <a:p>
            <a:pPr eaLnBrk="1" hangingPunct="1"/>
            <a:r>
              <a:rPr lang="en-US" smtClean="0"/>
              <a:t>Larger – over 40 separate volumes</a:t>
            </a:r>
          </a:p>
          <a:p>
            <a:pPr eaLnBrk="1" hangingPunct="1"/>
            <a:r>
              <a:rPr lang="en-US" smtClean="0"/>
              <a:t>Economical notation (shorter numbers)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normAutofit fontScale="90000"/>
          </a:bodyPr>
          <a:lstStyle/>
          <a:p>
            <a:pPr eaLnBrk="1" hangingPunct="1"/>
            <a:r>
              <a:rPr lang="en-US" sz="3600" smtClean="0"/>
              <a:t>Considerations in choosing a classification scheme</a:t>
            </a:r>
          </a:p>
        </p:txBody>
      </p:sp>
      <p:sp>
        <p:nvSpPr>
          <p:cNvPr id="55298" name="Rectangle 3"/>
          <p:cNvSpPr>
            <a:spLocks noGrp="1" noChangeArrowheads="1"/>
          </p:cNvSpPr>
          <p:nvPr>
            <p:ph type="body" idx="1"/>
          </p:nvPr>
        </p:nvSpPr>
        <p:spPr>
          <a:xfrm>
            <a:off x="304800" y="1600200"/>
            <a:ext cx="8610600" cy="4876800"/>
          </a:xfrm>
        </p:spPr>
        <p:txBody>
          <a:bodyPr>
            <a:normAutofit/>
          </a:bodyPr>
          <a:lstStyle/>
          <a:p>
            <a:pPr eaLnBrk="1" hangingPunct="1">
              <a:lnSpc>
                <a:spcPct val="90000"/>
              </a:lnSpc>
            </a:pPr>
            <a:r>
              <a:rPr lang="en-US" sz="2800" dirty="0" smtClean="0"/>
              <a:t>Focus of the collection to be classified</a:t>
            </a:r>
          </a:p>
          <a:p>
            <a:pPr lvl="1" eaLnBrk="1" hangingPunct="1">
              <a:lnSpc>
                <a:spcPct val="90000"/>
              </a:lnSpc>
            </a:pPr>
            <a:r>
              <a:rPr lang="en-US" sz="2400" dirty="0" smtClean="0"/>
              <a:t>General or specialized?</a:t>
            </a:r>
          </a:p>
          <a:p>
            <a:pPr eaLnBrk="1" hangingPunct="1">
              <a:lnSpc>
                <a:spcPct val="90000"/>
              </a:lnSpc>
            </a:pPr>
            <a:r>
              <a:rPr lang="en-US" sz="2800" dirty="0" smtClean="0"/>
              <a:t>Maintenance of the schedules</a:t>
            </a:r>
          </a:p>
          <a:p>
            <a:pPr lvl="1" eaLnBrk="1" hangingPunct="1">
              <a:lnSpc>
                <a:spcPct val="90000"/>
              </a:lnSpc>
            </a:pPr>
            <a:r>
              <a:rPr lang="en-US" sz="2400" dirty="0" smtClean="0"/>
              <a:t>Revised to accommodate new subjects?</a:t>
            </a:r>
          </a:p>
          <a:p>
            <a:pPr lvl="1" eaLnBrk="1" hangingPunct="1">
              <a:lnSpc>
                <a:spcPct val="90000"/>
              </a:lnSpc>
            </a:pPr>
            <a:r>
              <a:rPr lang="en-US" sz="2400" dirty="0" smtClean="0"/>
              <a:t>Do revisions require reclassification?</a:t>
            </a:r>
          </a:p>
          <a:p>
            <a:pPr eaLnBrk="1" hangingPunct="1">
              <a:lnSpc>
                <a:spcPct val="90000"/>
              </a:lnSpc>
            </a:pPr>
            <a:r>
              <a:rPr lang="en-US" sz="2800" dirty="0" smtClean="0"/>
              <a:t>Cost</a:t>
            </a:r>
          </a:p>
          <a:p>
            <a:pPr lvl="1" eaLnBrk="1" hangingPunct="1">
              <a:lnSpc>
                <a:spcPct val="90000"/>
              </a:lnSpc>
            </a:pPr>
            <a:r>
              <a:rPr lang="en-US" sz="2400" dirty="0" smtClean="0"/>
              <a:t>Availability of catalog copy using the scheme</a:t>
            </a:r>
          </a:p>
          <a:p>
            <a:pPr lvl="1" eaLnBrk="1" hangingPunct="1">
              <a:lnSpc>
                <a:spcPct val="90000"/>
              </a:lnSpc>
            </a:pPr>
            <a:r>
              <a:rPr lang="en-US" sz="2400" dirty="0" smtClean="0"/>
              <a:t>Cost of the schedules, print and/or electronic</a:t>
            </a:r>
          </a:p>
          <a:p>
            <a:pPr eaLnBrk="1" hangingPunct="1">
              <a:lnSpc>
                <a:spcPct val="90000"/>
              </a:lnSpc>
            </a:pPr>
            <a:r>
              <a:rPr lang="en-US" sz="2800" dirty="0" smtClean="0"/>
              <a:t>Personnel issues</a:t>
            </a:r>
          </a:p>
          <a:p>
            <a:pPr lvl="1" eaLnBrk="1" hangingPunct="1">
              <a:lnSpc>
                <a:spcPct val="90000"/>
              </a:lnSpc>
            </a:pPr>
            <a:r>
              <a:rPr lang="en-US" sz="2400" dirty="0" smtClean="0"/>
              <a:t>Professional/paraprofessional staff, students, volunteers?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Advantages to using LCC vs. DDC?</a:t>
            </a:r>
          </a:p>
        </p:txBody>
      </p:sp>
      <p:sp>
        <p:nvSpPr>
          <p:cNvPr id="56322" name="Rectangle 3"/>
          <p:cNvSpPr>
            <a:spLocks noGrp="1" noChangeArrowheads="1"/>
          </p:cNvSpPr>
          <p:nvPr>
            <p:ph type="body" idx="1"/>
          </p:nvPr>
        </p:nvSpPr>
        <p:spPr/>
        <p:txBody>
          <a:bodyPr/>
          <a:lstStyle/>
          <a:p>
            <a:pPr eaLnBrk="1" hangingPunct="1"/>
            <a:r>
              <a:rPr lang="en-US" smtClean="0"/>
              <a:t>Widely available on catalog copy with complete call number</a:t>
            </a:r>
          </a:p>
          <a:p>
            <a:pPr eaLnBrk="1" hangingPunct="1"/>
            <a:r>
              <a:rPr lang="en-US" smtClean="0"/>
              <a:t>Relatively unlimited expansion, not requiring wholesale revision</a:t>
            </a:r>
          </a:p>
          <a:p>
            <a:pPr eaLnBrk="1" hangingPunct="1"/>
            <a:r>
              <a:rPr lang="en-US" smtClean="0"/>
              <a:t>Shorter numbers</a:t>
            </a:r>
          </a:p>
          <a:p>
            <a:pPr eaLnBrk="1" hangingPunct="1"/>
            <a:r>
              <a:rPr lang="en-US" smtClean="0"/>
              <a:t>Cooperative opportunity to introduce new numbers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r>
              <a:rPr lang="en-US" smtClean="0"/>
              <a:t>Disadvantages of using LCC vs. DDC?</a:t>
            </a:r>
          </a:p>
        </p:txBody>
      </p:sp>
      <p:sp>
        <p:nvSpPr>
          <p:cNvPr id="58370" name="Rectangle 3"/>
          <p:cNvSpPr>
            <a:spLocks noGrp="1" noChangeArrowheads="1"/>
          </p:cNvSpPr>
          <p:nvPr>
            <p:ph type="body" idx="1"/>
          </p:nvPr>
        </p:nvSpPr>
        <p:spPr/>
        <p:txBody>
          <a:bodyPr/>
          <a:lstStyle/>
          <a:p>
            <a:pPr eaLnBrk="1" hangingPunct="1"/>
            <a:r>
              <a:rPr lang="en-US" sz="2800" dirty="0" smtClean="0"/>
              <a:t>Lack of consistency among schedules</a:t>
            </a:r>
          </a:p>
          <a:p>
            <a:pPr eaLnBrk="1" hangingPunct="1"/>
            <a:r>
              <a:rPr lang="en-US" sz="2800" dirty="0" smtClean="0"/>
              <a:t>Too large for an individual to fully master</a:t>
            </a:r>
          </a:p>
          <a:p>
            <a:pPr eaLnBrk="1" hangingPunct="1"/>
            <a:r>
              <a:rPr lang="en-US" sz="2800" dirty="0" smtClean="0"/>
              <a:t>No single index</a:t>
            </a:r>
          </a:p>
          <a:p>
            <a:pPr eaLnBrk="1" hangingPunct="1"/>
            <a:r>
              <a:rPr lang="en-US" sz="2800" dirty="0" smtClean="0"/>
              <a:t>Too complex for children’s collections</a:t>
            </a:r>
          </a:p>
          <a:p>
            <a:pPr eaLnBrk="1" hangingPunct="1"/>
            <a:r>
              <a:rPr lang="en-US" sz="2800" dirty="0" smtClean="0"/>
              <a:t>Based on literary warrant from LC’s collections</a:t>
            </a:r>
          </a:p>
          <a:p>
            <a:pPr eaLnBrk="1" hangingPunct="1"/>
            <a:r>
              <a:rPr lang="en-US" sz="2800" dirty="0" smtClean="0"/>
              <a:t>Parts of its organization still reflect 19th/early 20th century worldview</a:t>
            </a:r>
          </a:p>
        </p:txBody>
      </p:sp>
      <p:sp>
        <p:nvSpPr>
          <p:cNvPr id="5837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Summary</a:t>
            </a:r>
          </a:p>
        </p:txBody>
      </p:sp>
      <p:sp>
        <p:nvSpPr>
          <p:cNvPr id="78850" name="Rectangle 3"/>
          <p:cNvSpPr>
            <a:spLocks noGrp="1" noChangeArrowheads="1"/>
          </p:cNvSpPr>
          <p:nvPr>
            <p:ph type="body" idx="1"/>
          </p:nvPr>
        </p:nvSpPr>
        <p:spPr/>
        <p:txBody>
          <a:bodyPr/>
          <a:lstStyle/>
          <a:p>
            <a:pPr eaLnBrk="1" hangingPunct="1">
              <a:lnSpc>
                <a:spcPct val="90000"/>
              </a:lnSpc>
            </a:pPr>
            <a:r>
              <a:rPr lang="en-US" sz="2800" smtClean="0"/>
              <a:t>Classification provides a system for organizing and categorizing knowledge</a:t>
            </a:r>
          </a:p>
          <a:p>
            <a:pPr eaLnBrk="1" hangingPunct="1">
              <a:lnSpc>
                <a:spcPct val="90000"/>
              </a:lnSpc>
            </a:pPr>
            <a:r>
              <a:rPr lang="en-US" sz="2800" smtClean="0"/>
              <a:t>A number of different systems can be used for classification in libraries</a:t>
            </a:r>
          </a:p>
          <a:p>
            <a:pPr eaLnBrk="1" hangingPunct="1">
              <a:lnSpc>
                <a:spcPct val="90000"/>
              </a:lnSpc>
            </a:pPr>
            <a:r>
              <a:rPr lang="en-US" sz="2800" smtClean="0"/>
              <a:t>Classification of information resources is important:</a:t>
            </a:r>
          </a:p>
          <a:p>
            <a:pPr lvl="1" eaLnBrk="1" hangingPunct="1">
              <a:lnSpc>
                <a:spcPct val="90000"/>
              </a:lnSpc>
            </a:pPr>
            <a:r>
              <a:rPr lang="en-US" sz="2400" smtClean="0"/>
              <a:t>As a shelving/location device</a:t>
            </a:r>
          </a:p>
          <a:p>
            <a:pPr lvl="1" eaLnBrk="1" hangingPunct="1">
              <a:lnSpc>
                <a:spcPct val="90000"/>
              </a:lnSpc>
            </a:pPr>
            <a:r>
              <a:rPr lang="en-US" sz="2400" smtClean="0"/>
              <a:t>For  collocation of resources</a:t>
            </a:r>
          </a:p>
          <a:p>
            <a:pPr lvl="1" eaLnBrk="1" hangingPunct="1">
              <a:lnSpc>
                <a:spcPct val="90000"/>
              </a:lnSpc>
            </a:pPr>
            <a:r>
              <a:rPr lang="en-US" sz="2400" smtClean="0"/>
              <a:t>To facilitate discovery of resources, whether physical or electronic</a:t>
            </a:r>
          </a:p>
        </p:txBody>
      </p:sp>
      <p:sp>
        <p:nvSpPr>
          <p:cNvPr id="7885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32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26"/>
          <p:cNvSpPr>
            <a:spLocks noGrp="1" noChangeArrowheads="1"/>
          </p:cNvSpPr>
          <p:nvPr>
            <p:ph type="title"/>
          </p:nvPr>
        </p:nvSpPr>
        <p:spPr/>
        <p:txBody>
          <a:bodyPr/>
          <a:lstStyle/>
          <a:p>
            <a:pPr eaLnBrk="1" hangingPunct="1"/>
            <a:r>
              <a:rPr lang="en-US" dirty="0" smtClean="0"/>
              <a:t>Purpose of LCC</a:t>
            </a:r>
          </a:p>
        </p:txBody>
      </p:sp>
      <p:sp>
        <p:nvSpPr>
          <p:cNvPr id="82946" name="Rectangle 1027"/>
          <p:cNvSpPr>
            <a:spLocks noGrp="1" noChangeArrowheads="1"/>
          </p:cNvSpPr>
          <p:nvPr>
            <p:ph type="body" idx="1"/>
          </p:nvPr>
        </p:nvSpPr>
        <p:spPr/>
        <p:txBody>
          <a:bodyPr/>
          <a:lstStyle/>
          <a:p>
            <a:pPr eaLnBrk="1" hangingPunct="1">
              <a:lnSpc>
                <a:spcPct val="90000"/>
              </a:lnSpc>
            </a:pPr>
            <a:r>
              <a:rPr lang="en-US" smtClean="0"/>
              <a:t>Developed by the Library of Congress for organizing its own collections</a:t>
            </a:r>
          </a:p>
          <a:p>
            <a:pPr eaLnBrk="1" hangingPunct="1">
              <a:lnSpc>
                <a:spcPct val="90000"/>
              </a:lnSpc>
            </a:pPr>
            <a:r>
              <a:rPr lang="en-US" smtClean="0"/>
              <a:t>Adopted by other libraries, particularly academic and research libraries</a:t>
            </a:r>
          </a:p>
          <a:p>
            <a:pPr eaLnBrk="1" hangingPunct="1">
              <a:lnSpc>
                <a:spcPct val="90000"/>
              </a:lnSpc>
            </a:pPr>
            <a:r>
              <a:rPr lang="en-US" smtClean="0"/>
              <a:t>Initially a shelf-location device</a:t>
            </a:r>
          </a:p>
          <a:p>
            <a:pPr eaLnBrk="1" hangingPunct="1">
              <a:lnSpc>
                <a:spcPct val="90000"/>
              </a:lnSpc>
            </a:pPr>
            <a:r>
              <a:rPr lang="en-US" smtClean="0"/>
              <a:t>A useful retrieval tool in online systems</a:t>
            </a:r>
          </a:p>
          <a:p>
            <a:pPr eaLnBrk="1" hangingPunct="1">
              <a:lnSpc>
                <a:spcPct val="90000"/>
              </a:lnSpc>
            </a:pPr>
            <a:r>
              <a:rPr lang="en-US" smtClean="0"/>
              <a:t>Limited use as a tool for organizing web resources</a:t>
            </a:r>
          </a:p>
        </p:txBody>
      </p:sp>
      <p:sp>
        <p:nvSpPr>
          <p:cNvPr id="82947" name="Text Box 1028"/>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09600" y="228600"/>
            <a:ext cx="7793038" cy="868363"/>
          </a:xfrm>
        </p:spPr>
        <p:txBody>
          <a:bodyPr>
            <a:normAutofit/>
          </a:bodyPr>
          <a:lstStyle/>
          <a:p>
            <a:pPr eaLnBrk="1" hangingPunct="1"/>
            <a:r>
              <a:rPr lang="en-US" sz="4000" dirty="0" smtClean="0"/>
              <a:t>Brief history (1)</a:t>
            </a:r>
          </a:p>
        </p:txBody>
      </p:sp>
      <p:sp>
        <p:nvSpPr>
          <p:cNvPr id="129027" name="Rectangle 3"/>
          <p:cNvSpPr>
            <a:spLocks noGrp="1" noChangeArrowheads="1"/>
          </p:cNvSpPr>
          <p:nvPr>
            <p:ph type="body" idx="1"/>
          </p:nvPr>
        </p:nvSpPr>
        <p:spPr>
          <a:xfrm>
            <a:off x="457200" y="1066800"/>
            <a:ext cx="8458200" cy="5638800"/>
          </a:xfrm>
        </p:spPr>
        <p:txBody>
          <a:bodyPr>
            <a:normAutofit/>
          </a:bodyPr>
          <a:lstStyle/>
          <a:p>
            <a:pPr eaLnBrk="1" hangingPunct="1">
              <a:lnSpc>
                <a:spcPct val="80000"/>
              </a:lnSpc>
            </a:pPr>
            <a:r>
              <a:rPr lang="en-US" dirty="0" smtClean="0"/>
              <a:t>The Library of Congress established in 1800 when the American legislature was preparing to move from Philadelphia to the new capital city of Washington, D.C. </a:t>
            </a:r>
          </a:p>
          <a:p>
            <a:pPr eaLnBrk="1" hangingPunct="1">
              <a:lnSpc>
                <a:spcPct val="80000"/>
              </a:lnSpc>
            </a:pPr>
            <a:r>
              <a:rPr lang="en-US" dirty="0" smtClean="0"/>
              <a:t>Section five of "An Act to Make Further Provision for the Removal and Accommodation of the Government of the United States," signed by President John Adams on April 24, 1800, provided a sum of $5,000 "for the purchase of such books as may be necessary for the use of Congress and the said city of Washington, and for fitting up a suitable apartment for containing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8013" cy="1141412"/>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today</a:t>
            </a:r>
          </a:p>
        </p:txBody>
      </p:sp>
      <p:sp>
        <p:nvSpPr>
          <p:cNvPr id="3075" name="Rectangle 2"/>
          <p:cNvSpPr>
            <a:spLocks noGrp="1" noChangeArrowheads="1"/>
          </p:cNvSpPr>
          <p:nvPr>
            <p:ph type="body" idx="1"/>
          </p:nvPr>
        </p:nvSpPr>
        <p:spPr>
          <a:xfrm>
            <a:off x="457200" y="1600200"/>
            <a:ext cx="8228013" cy="4525963"/>
          </a:xfrm>
        </p:spPr>
        <p:txBody>
          <a:bodyPr>
            <a:norm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Introduction</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History of LCC</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Structure of LCC</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The anatomy of the call number</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mtClean="0"/>
              <a:t>Brief history (2)</a:t>
            </a:r>
          </a:p>
        </p:txBody>
      </p:sp>
      <p:sp>
        <p:nvSpPr>
          <p:cNvPr id="87042" name="Rectangle 3"/>
          <p:cNvSpPr>
            <a:spLocks noGrp="1" noChangeArrowheads="1"/>
          </p:cNvSpPr>
          <p:nvPr>
            <p:ph type="body" idx="1"/>
          </p:nvPr>
        </p:nvSpPr>
        <p:spPr>
          <a:xfrm>
            <a:off x="457200" y="1600200"/>
            <a:ext cx="8229600" cy="4724400"/>
          </a:xfrm>
        </p:spPr>
        <p:txBody>
          <a:bodyPr>
            <a:normAutofit/>
          </a:bodyPr>
          <a:lstStyle/>
          <a:p>
            <a:pPr eaLnBrk="1" hangingPunct="1">
              <a:lnSpc>
                <a:spcPct val="80000"/>
              </a:lnSpc>
            </a:pPr>
            <a:r>
              <a:rPr lang="en-US" dirty="0" smtClean="0"/>
              <a:t>Early on, books were grouped by size and, within size groups, by accession number, as reflected in the first (1802) and the second (1804) LC catalogs</a:t>
            </a:r>
          </a:p>
          <a:p>
            <a:pPr eaLnBrk="1" hangingPunct="1">
              <a:lnSpc>
                <a:spcPct val="80000"/>
              </a:lnSpc>
            </a:pPr>
            <a:r>
              <a:rPr lang="en-US" dirty="0" smtClean="0"/>
              <a:t>The first recorded change in the arrangement of the collection reflected in the Library's third catalog (1808), showing added categories for special bibliographic forms such as plans, state laws, legislative and executive reports and papers, financial reports, and gazettes.</a:t>
            </a:r>
          </a:p>
          <a:p>
            <a:pPr lvl="2" eaLnBrk="1" hangingPunct="1">
              <a:lnSpc>
                <a:spcPct val="80000"/>
              </a:lnSpc>
              <a:buFont typeface="Wingdings" pitchFamily="2" charset="2"/>
              <a:buNone/>
            </a:pPr>
            <a:endParaRPr lang="en-US" sz="3200" dirty="0" smtClean="0"/>
          </a:p>
        </p:txBody>
      </p:sp>
      <p:sp>
        <p:nvSpPr>
          <p:cNvPr id="87043"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mtClean="0"/>
              <a:t>Brief history (3)</a:t>
            </a:r>
          </a:p>
        </p:txBody>
      </p:sp>
      <p:sp>
        <p:nvSpPr>
          <p:cNvPr id="89090" name="Rectangle 3"/>
          <p:cNvSpPr>
            <a:spLocks noGrp="1" noChangeArrowheads="1"/>
          </p:cNvSpPr>
          <p:nvPr>
            <p:ph type="body" idx="1"/>
          </p:nvPr>
        </p:nvSpPr>
        <p:spPr/>
        <p:txBody>
          <a:bodyPr/>
          <a:lstStyle/>
          <a:p>
            <a:pPr eaLnBrk="1" hangingPunct="1">
              <a:lnSpc>
                <a:spcPct val="90000"/>
              </a:lnSpc>
            </a:pPr>
            <a:r>
              <a:rPr lang="en-US" smtClean="0"/>
              <a:t>Burning of the US Capitol and the Library of Congress’s collection in 1814 by British soldiers</a:t>
            </a:r>
          </a:p>
          <a:p>
            <a:pPr eaLnBrk="1" hangingPunct="1">
              <a:lnSpc>
                <a:spcPct val="90000"/>
              </a:lnSpc>
            </a:pPr>
            <a:r>
              <a:rPr lang="en-US" smtClean="0"/>
              <a:t>Purchase of Thomas Jefferson’s personal library of 6,487 books, classified by Jefferson’s own system</a:t>
            </a:r>
          </a:p>
          <a:p>
            <a:pPr eaLnBrk="1" hangingPunct="1">
              <a:lnSpc>
                <a:spcPct val="90000"/>
              </a:lnSpc>
            </a:pPr>
            <a:r>
              <a:rPr lang="en-US" smtClean="0"/>
              <a:t>Library of Congress retaining Jefferson’s classification system</a:t>
            </a:r>
          </a:p>
        </p:txBody>
      </p:sp>
      <p:sp>
        <p:nvSpPr>
          <p:cNvPr id="89091"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Brief history (4)</a:t>
            </a:r>
          </a:p>
        </p:txBody>
      </p:sp>
      <p:sp>
        <p:nvSpPr>
          <p:cNvPr id="91138" name="Rectangle 3"/>
          <p:cNvSpPr>
            <a:spLocks noGrp="1" noChangeArrowheads="1"/>
          </p:cNvSpPr>
          <p:nvPr>
            <p:ph type="body" idx="1"/>
          </p:nvPr>
        </p:nvSpPr>
        <p:spPr/>
        <p:txBody>
          <a:bodyPr/>
          <a:lstStyle/>
          <a:p>
            <a:pPr eaLnBrk="1" hangingPunct="1">
              <a:lnSpc>
                <a:spcPct val="90000"/>
              </a:lnSpc>
            </a:pPr>
            <a:r>
              <a:rPr lang="en-US" smtClean="0"/>
              <a:t>Expansion of the Library's collection from seven thousand books to nearly one million by 1890s </a:t>
            </a:r>
          </a:p>
          <a:p>
            <a:pPr eaLnBrk="1" hangingPunct="1">
              <a:lnSpc>
                <a:spcPct val="90000"/>
              </a:lnSpc>
            </a:pPr>
            <a:r>
              <a:rPr lang="en-US" smtClean="0"/>
              <a:t>LC’s move to a new building in 1897</a:t>
            </a:r>
          </a:p>
          <a:p>
            <a:pPr eaLnBrk="1" hangingPunct="1">
              <a:lnSpc>
                <a:spcPct val="90000"/>
              </a:lnSpc>
            </a:pPr>
            <a:r>
              <a:rPr lang="en-US" smtClean="0"/>
              <a:t>Contemplation of a new classification scheme for the Library</a:t>
            </a:r>
          </a:p>
          <a:p>
            <a:pPr eaLnBrk="1" hangingPunct="1">
              <a:lnSpc>
                <a:spcPct val="90000"/>
              </a:lnSpc>
            </a:pPr>
            <a:r>
              <a:rPr lang="en-US" smtClean="0"/>
              <a:t>Decision for its development in 1900</a:t>
            </a:r>
          </a:p>
          <a:p>
            <a:pPr eaLnBrk="1" hangingPunct="1">
              <a:lnSpc>
                <a:spcPct val="90000"/>
              </a:lnSpc>
            </a:pPr>
            <a:r>
              <a:rPr lang="en-US" smtClean="0"/>
              <a:t>Provisional outline proposed in 1901</a:t>
            </a:r>
          </a:p>
        </p:txBody>
      </p:sp>
      <p:sp>
        <p:nvSpPr>
          <p:cNvPr id="91139"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mtClean="0"/>
              <a:t>Brief history (5)</a:t>
            </a:r>
          </a:p>
        </p:txBody>
      </p:sp>
      <p:sp>
        <p:nvSpPr>
          <p:cNvPr id="93186" name="Rectangle 3"/>
          <p:cNvSpPr>
            <a:spLocks noGrp="1" noChangeArrowheads="1"/>
          </p:cNvSpPr>
          <p:nvPr>
            <p:ph type="body" idx="1"/>
          </p:nvPr>
        </p:nvSpPr>
        <p:spPr/>
        <p:txBody>
          <a:bodyPr>
            <a:normAutofit/>
          </a:bodyPr>
          <a:lstStyle/>
          <a:p>
            <a:pPr eaLnBrk="1" hangingPunct="1"/>
            <a:r>
              <a:rPr lang="en-US" dirty="0" smtClean="0"/>
              <a:t>James C. M. Hanson, Head of the Catalogue Division, and Charles Martel, the newly appointed Chief Classifier, responsible for new classification scheme</a:t>
            </a:r>
          </a:p>
          <a:p>
            <a:pPr eaLnBrk="1" hangingPunct="1"/>
            <a:r>
              <a:rPr lang="en-US" dirty="0" smtClean="0"/>
              <a:t>Use of Cutter's </a:t>
            </a:r>
            <a:r>
              <a:rPr lang="en-US" i="1" dirty="0" smtClean="0"/>
              <a:t>Expansive Classification</a:t>
            </a:r>
            <a:r>
              <a:rPr lang="en-US" dirty="0" smtClean="0"/>
              <a:t> as a guide for the order of classes in the broad outline of the LC Classification</a:t>
            </a:r>
          </a:p>
          <a:p>
            <a:pPr eaLnBrk="1" hangingPunct="1"/>
            <a:r>
              <a:rPr lang="en-US" dirty="0" smtClean="0"/>
              <a:t>Considerable changes made in notation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1066800" y="457200"/>
            <a:ext cx="7648575" cy="1096963"/>
          </a:xfrm>
        </p:spPr>
        <p:txBody>
          <a:bodyPr>
            <a:normAutofit fontScale="90000"/>
          </a:bodyPr>
          <a:lstStyle/>
          <a:p>
            <a:pPr eaLnBrk="1" hangingPunct="1"/>
            <a:r>
              <a:rPr lang="en-US" sz="3600" smtClean="0"/>
              <a:t>Order of publication of LCC</a:t>
            </a:r>
            <a:br>
              <a:rPr lang="en-US" sz="3600" smtClean="0"/>
            </a:br>
            <a:r>
              <a:rPr lang="en-US" sz="3600" smtClean="0"/>
              <a:t>schedules</a:t>
            </a:r>
          </a:p>
        </p:txBody>
      </p:sp>
      <p:sp>
        <p:nvSpPr>
          <p:cNvPr id="99330" name="Rectangle 3"/>
          <p:cNvSpPr>
            <a:spLocks noGrp="1" noChangeArrowheads="1"/>
          </p:cNvSpPr>
          <p:nvPr>
            <p:ph type="body" idx="1"/>
          </p:nvPr>
        </p:nvSpPr>
        <p:spPr>
          <a:xfrm>
            <a:off x="838200" y="2133600"/>
            <a:ext cx="7772400" cy="1828800"/>
          </a:xfrm>
        </p:spPr>
        <p:txBody>
          <a:bodyPr/>
          <a:lstStyle/>
          <a:p>
            <a:pPr eaLnBrk="1" hangingPunct="1">
              <a:buFont typeface="Wingdings" pitchFamily="2" charset="2"/>
              <a:buNone/>
            </a:pPr>
            <a:r>
              <a:rPr lang="en-US" sz="2800" smtClean="0"/>
              <a:t>1901      E-F	History: America</a:t>
            </a:r>
          </a:p>
          <a:p>
            <a:pPr eaLnBrk="1" hangingPunct="1">
              <a:buFont typeface="Wingdings" pitchFamily="2" charset="2"/>
              <a:buNone/>
            </a:pPr>
            <a:r>
              <a:rPr lang="en-US" sz="2800" smtClean="0"/>
              <a:t>				(Western Hemisphere)</a:t>
            </a:r>
          </a:p>
          <a:p>
            <a:pPr eaLnBrk="1" hangingPunct="1">
              <a:buFont typeface="Wingdings" pitchFamily="2" charset="2"/>
              <a:buNone/>
            </a:pPr>
            <a:r>
              <a:rPr lang="en-US" sz="2800" smtClean="0"/>
              <a:t>1902      Z		Bibliography. Library science</a:t>
            </a:r>
          </a:p>
          <a:p>
            <a:pPr eaLnBrk="1" hangingPunct="1">
              <a:buFont typeface="Wingdings" pitchFamily="2" charset="2"/>
              <a:buNone/>
            </a:pPr>
            <a:endParaRPr lang="en-US" sz="2800" smtClean="0"/>
          </a:p>
        </p:txBody>
      </p:sp>
      <p:sp>
        <p:nvSpPr>
          <p:cNvPr id="99331" name="Rectangle 4"/>
          <p:cNvSpPr>
            <a:spLocks noChangeArrowheads="1"/>
          </p:cNvSpPr>
          <p:nvPr/>
        </p:nvSpPr>
        <p:spPr bwMode="auto">
          <a:xfrm>
            <a:off x="685800" y="4191000"/>
            <a:ext cx="7772400" cy="1828800"/>
          </a:xfrm>
          <a:prstGeom prst="rect">
            <a:avLst/>
          </a:prstGeom>
          <a:noFill/>
          <a:ln w="9525">
            <a:noFill/>
            <a:miter lim="800000"/>
            <a:headEnd/>
            <a:tailEnd/>
          </a:ln>
        </p:spPr>
        <p:txBody>
          <a:bodyPr/>
          <a:lstStyle/>
          <a:p>
            <a:pPr marL="342900" indent="-342900" eaLnBrk="0" hangingPunct="0">
              <a:buClr>
                <a:schemeClr val="folHlink"/>
              </a:buClr>
              <a:buSzPct val="60000"/>
              <a:buFont typeface="Wingdings" pitchFamily="2" charset="2"/>
              <a:buNone/>
            </a:pPr>
            <a:endParaRPr lang="en-US" sz="2800">
              <a:latin typeface="Arial" charset="0"/>
            </a:endParaRPr>
          </a:p>
        </p:txBody>
      </p:sp>
      <p:sp>
        <p:nvSpPr>
          <p:cNvPr id="99332" name="Rectangle 5"/>
          <p:cNvSpPr>
            <a:spLocks noChangeArrowheads="1"/>
          </p:cNvSpPr>
          <p:nvPr/>
        </p:nvSpPr>
        <p:spPr bwMode="auto">
          <a:xfrm>
            <a:off x="457200" y="4267200"/>
            <a:ext cx="8305800" cy="20574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sz="2800">
                <a:latin typeface="Arial" charset="0"/>
              </a:rPr>
              <a:t>Additional schedules were developed throughout the twentieth century</a:t>
            </a:r>
          </a:p>
          <a:p>
            <a:pPr marL="342900" indent="-342900">
              <a:spcBef>
                <a:spcPct val="20000"/>
              </a:spcBef>
              <a:buClr>
                <a:schemeClr val="folHlink"/>
              </a:buClr>
              <a:buSzPct val="60000"/>
              <a:buFont typeface="Wingdings" pitchFamily="2" charset="2"/>
              <a:buChar char="n"/>
            </a:pPr>
            <a:r>
              <a:rPr lang="en-US" sz="2800">
                <a:latin typeface="Arial" charset="0"/>
              </a:rPr>
              <a:t>Development of new schedules is ongoing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150938" y="952500"/>
            <a:ext cx="7648575" cy="792163"/>
          </a:xfrm>
        </p:spPr>
        <p:txBody>
          <a:bodyPr/>
          <a:lstStyle/>
          <a:p>
            <a:pPr eaLnBrk="1" hangingPunct="1"/>
            <a:r>
              <a:rPr lang="en-US" smtClean="0"/>
              <a:t>Brief history (6)</a:t>
            </a:r>
          </a:p>
        </p:txBody>
      </p:sp>
      <p:sp>
        <p:nvSpPr>
          <p:cNvPr id="101378" name="Rectangle 3"/>
          <p:cNvSpPr>
            <a:spLocks noGrp="1" noChangeArrowheads="1"/>
          </p:cNvSpPr>
          <p:nvPr>
            <p:ph type="body" idx="1"/>
          </p:nvPr>
        </p:nvSpPr>
        <p:spPr>
          <a:xfrm>
            <a:off x="457200" y="2057400"/>
            <a:ext cx="8305800" cy="4800600"/>
          </a:xfrm>
        </p:spPr>
        <p:txBody>
          <a:bodyPr/>
          <a:lstStyle/>
          <a:p>
            <a:pPr eaLnBrk="1" hangingPunct="1"/>
            <a:r>
              <a:rPr lang="en-US" sz="2800" smtClean="0"/>
              <a:t>Each schedule contains an entire class, a subclass, or a group of subclasses</a:t>
            </a:r>
          </a:p>
          <a:p>
            <a:pPr eaLnBrk="1" hangingPunct="1"/>
            <a:r>
              <a:rPr lang="en-US" sz="2800" smtClean="0"/>
              <a:t>Individual schedules of LCC developed and maintained by subject experts</a:t>
            </a:r>
          </a:p>
          <a:p>
            <a:pPr eaLnBrk="1" hangingPunct="1"/>
            <a:r>
              <a:rPr lang="en-US" sz="2800" smtClean="0"/>
              <a:t>Conversion from print to electronic format beginning in early 1990s</a:t>
            </a:r>
          </a:p>
          <a:p>
            <a:pPr eaLnBrk="1" hangingPunct="1"/>
            <a:r>
              <a:rPr lang="en-US" sz="2800" smtClean="0"/>
              <a:t>Conversion using the </a:t>
            </a:r>
            <a:r>
              <a:rPr lang="en-US" sz="2800" i="1" smtClean="0"/>
              <a:t>USMARC </a:t>
            </a:r>
            <a:r>
              <a:rPr lang="en-US" sz="2800" smtClean="0"/>
              <a:t>(now called MARC 21) </a:t>
            </a:r>
            <a:r>
              <a:rPr lang="en-US" sz="2800" i="1" smtClean="0"/>
              <a:t>Classification Format</a:t>
            </a:r>
            <a:r>
              <a:rPr lang="en-US" sz="28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z="3600" smtClean="0"/>
              <a:t>General characteristics of schedules</a:t>
            </a:r>
          </a:p>
        </p:txBody>
      </p:sp>
      <p:sp>
        <p:nvSpPr>
          <p:cNvPr id="150531" name="Rectangle 3"/>
          <p:cNvSpPr>
            <a:spLocks noGrp="1" noChangeArrowheads="1"/>
          </p:cNvSpPr>
          <p:nvPr>
            <p:ph type="body" idx="1"/>
          </p:nvPr>
        </p:nvSpPr>
        <p:spPr>
          <a:xfrm>
            <a:off x="685800" y="1219200"/>
            <a:ext cx="8001000" cy="5105400"/>
          </a:xfrm>
        </p:spPr>
        <p:txBody>
          <a:bodyPr>
            <a:noAutofit/>
          </a:bodyPr>
          <a:lstStyle/>
          <a:p>
            <a:pPr eaLnBrk="1" hangingPunct="1">
              <a:lnSpc>
                <a:spcPct val="90000"/>
              </a:lnSpc>
            </a:pPr>
            <a:r>
              <a:rPr lang="en-US" sz="2800" dirty="0" smtClean="0"/>
              <a:t>Developed independently by different groups of subject specialists</a:t>
            </a:r>
          </a:p>
          <a:p>
            <a:pPr eaLnBrk="1" hangingPunct="1">
              <a:lnSpc>
                <a:spcPct val="90000"/>
              </a:lnSpc>
            </a:pPr>
            <a:r>
              <a:rPr lang="en-US" sz="2800" dirty="0" smtClean="0"/>
              <a:t>Enumerative -- aspects of a subject explicitly provided by the schedules</a:t>
            </a:r>
          </a:p>
          <a:p>
            <a:pPr eaLnBrk="1" hangingPunct="1">
              <a:lnSpc>
                <a:spcPct val="90000"/>
              </a:lnSpc>
            </a:pPr>
            <a:r>
              <a:rPr lang="en-US" sz="2800" dirty="0" smtClean="0"/>
              <a:t>Based on literary warrant</a:t>
            </a:r>
          </a:p>
          <a:p>
            <a:pPr eaLnBrk="1" hangingPunct="1">
              <a:lnSpc>
                <a:spcPct val="90000"/>
              </a:lnSpc>
            </a:pPr>
            <a:r>
              <a:rPr lang="en-US" sz="2800" dirty="0" smtClean="0"/>
              <a:t>Unifying elements common to all schedules</a:t>
            </a:r>
          </a:p>
          <a:p>
            <a:pPr lvl="1" eaLnBrk="1" hangingPunct="1">
              <a:lnSpc>
                <a:spcPct val="90000"/>
              </a:lnSpc>
            </a:pPr>
            <a:r>
              <a:rPr lang="en-US" sz="2400" dirty="0" smtClean="0"/>
              <a:t>Physical format (print schedules)</a:t>
            </a:r>
          </a:p>
          <a:p>
            <a:pPr lvl="1" eaLnBrk="1" hangingPunct="1">
              <a:lnSpc>
                <a:spcPct val="90000"/>
              </a:lnSpc>
            </a:pPr>
            <a:r>
              <a:rPr lang="en-US" sz="2400" dirty="0" smtClean="0"/>
              <a:t>Internal arrangement of classes and subclasses</a:t>
            </a:r>
          </a:p>
          <a:p>
            <a:pPr lvl="1" eaLnBrk="1" hangingPunct="1">
              <a:lnSpc>
                <a:spcPct val="90000"/>
              </a:lnSpc>
            </a:pPr>
            <a:r>
              <a:rPr lang="en-US" sz="2400" dirty="0" smtClean="0"/>
              <a:t>Notation</a:t>
            </a:r>
          </a:p>
          <a:p>
            <a:pPr lvl="1" eaLnBrk="1" hangingPunct="1">
              <a:lnSpc>
                <a:spcPct val="90000"/>
              </a:lnSpc>
            </a:pPr>
            <a:r>
              <a:rPr lang="en-US" sz="2400" dirty="0" smtClean="0"/>
              <a:t>Auxiliary tables</a:t>
            </a:r>
          </a:p>
          <a:p>
            <a:pPr eaLnBrk="1" hangingPunct="1">
              <a:lnSpc>
                <a:spcPct val="90000"/>
              </a:lnSpc>
            </a:pPr>
            <a:r>
              <a:rPr lang="en-US" sz="2800" dirty="0" smtClean="0"/>
              <a:t>General to specific, creating a hierarchical display</a:t>
            </a:r>
          </a:p>
          <a:p>
            <a:pPr lvl="1" eaLnBrk="1" hangingPunct="1">
              <a:lnSpc>
                <a:spcPct val="90000"/>
              </a:lnSpc>
            </a:pPr>
            <a:r>
              <a:rPr lang="en-US" sz="2400" dirty="0" smtClean="0"/>
              <a:t>Levels of hierarchy are indicated by indention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5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05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053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05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5053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053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50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mtClean="0"/>
              <a:t>Broad outline of LCC</a:t>
            </a:r>
          </a:p>
        </p:txBody>
      </p:sp>
      <p:sp>
        <p:nvSpPr>
          <p:cNvPr id="108546" name="Rectangle 3"/>
          <p:cNvSpPr>
            <a:spLocks noGrp="1" noChangeArrowheads="1"/>
          </p:cNvSpPr>
          <p:nvPr>
            <p:ph type="body" idx="1"/>
          </p:nvPr>
        </p:nvSpPr>
        <p:spPr>
          <a:xfrm>
            <a:off x="685800" y="2057400"/>
            <a:ext cx="7772400" cy="4419600"/>
          </a:xfrm>
        </p:spPr>
        <p:txBody>
          <a:bodyPr/>
          <a:lstStyle/>
          <a:p>
            <a:pPr marL="812800" indent="-812800" eaLnBrk="1" hangingPunct="1">
              <a:lnSpc>
                <a:spcPct val="90000"/>
              </a:lnSpc>
              <a:buClr>
                <a:schemeClr val="tx1"/>
              </a:buClr>
              <a:buFont typeface="Arial" charset="0"/>
              <a:buAutoNum type="romanUcPeriod"/>
            </a:pPr>
            <a:r>
              <a:rPr lang="en-US" sz="2800" smtClean="0"/>
              <a:t>General Works (A)</a:t>
            </a:r>
          </a:p>
          <a:p>
            <a:pPr marL="812800" indent="-812800" eaLnBrk="1" hangingPunct="1">
              <a:lnSpc>
                <a:spcPct val="90000"/>
              </a:lnSpc>
              <a:buClr>
                <a:schemeClr val="tx1"/>
              </a:buClr>
              <a:buFont typeface="Arial" charset="0"/>
              <a:buAutoNum type="romanUcPeriod"/>
            </a:pPr>
            <a:r>
              <a:rPr lang="en-US" sz="2800" smtClean="0"/>
              <a:t>Humanistic Disciplines &amp; Social Sciences (B-P)</a:t>
            </a:r>
          </a:p>
          <a:p>
            <a:pPr marL="1168400" lvl="1" indent="-711200" eaLnBrk="1" hangingPunct="1">
              <a:lnSpc>
                <a:spcPct val="90000"/>
              </a:lnSpc>
              <a:buClr>
                <a:schemeClr val="tx1"/>
              </a:buClr>
              <a:buFont typeface="Arial" charset="0"/>
              <a:buChar char="•"/>
            </a:pPr>
            <a:r>
              <a:rPr lang="en-US" sz="2400" smtClean="0"/>
              <a:t>Philosophy, Religion, History, Geography Anthropology, Social Sciences, Music, Fine Arts, Language &amp; Literature</a:t>
            </a:r>
          </a:p>
          <a:p>
            <a:pPr marL="812800" indent="-812800" eaLnBrk="1" hangingPunct="1">
              <a:lnSpc>
                <a:spcPct val="90000"/>
              </a:lnSpc>
              <a:buClr>
                <a:schemeClr val="tx1"/>
              </a:buClr>
              <a:buFont typeface="Arial" charset="0"/>
              <a:buAutoNum type="romanUcPeriod"/>
            </a:pPr>
            <a:r>
              <a:rPr lang="en-US" sz="2800" smtClean="0"/>
              <a:t>Natural Sciences &amp; Technology (Q-V)</a:t>
            </a:r>
          </a:p>
          <a:p>
            <a:pPr marL="1168400" lvl="1" indent="-711200" eaLnBrk="1" hangingPunct="1">
              <a:lnSpc>
                <a:spcPct val="90000"/>
              </a:lnSpc>
              <a:buClr>
                <a:schemeClr val="tx1"/>
              </a:buClr>
              <a:buFont typeface="Arial" charset="0"/>
              <a:buChar char="•"/>
            </a:pPr>
            <a:r>
              <a:rPr lang="en-US" sz="2400" smtClean="0"/>
              <a:t>Math, Physical &amp; Biological Sciences, Medicine, Agriculture, Technology, Military &amp; Naval Sciences</a:t>
            </a:r>
          </a:p>
          <a:p>
            <a:pPr marL="812800" indent="-812800" eaLnBrk="1" hangingPunct="1">
              <a:lnSpc>
                <a:spcPct val="90000"/>
              </a:lnSpc>
              <a:buClr>
                <a:schemeClr val="tx1"/>
              </a:buClr>
              <a:buFont typeface="Arial" charset="0"/>
              <a:buAutoNum type="romanUcPeriod"/>
            </a:pPr>
            <a:r>
              <a:rPr lang="en-US" sz="2800" smtClean="0"/>
              <a:t>Bibliography &amp; Library Science (Z)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mtClean="0"/>
              <a:t>Main classes (1)</a:t>
            </a:r>
          </a:p>
        </p:txBody>
      </p:sp>
      <p:sp>
        <p:nvSpPr>
          <p:cNvPr id="110594" name="Rectangle 3"/>
          <p:cNvSpPr>
            <a:spLocks noGrp="1" noChangeArrowheads="1"/>
          </p:cNvSpPr>
          <p:nvPr>
            <p:ph type="body" idx="1"/>
          </p:nvPr>
        </p:nvSpPr>
        <p:spPr/>
        <p:txBody>
          <a:bodyPr/>
          <a:lstStyle/>
          <a:p>
            <a:pPr eaLnBrk="1" hangingPunct="1"/>
            <a:r>
              <a:rPr lang="en-US" smtClean="0"/>
              <a:t>Entire field of knowledge divided into main classes</a:t>
            </a:r>
          </a:p>
          <a:p>
            <a:pPr eaLnBrk="1" hangingPunct="1"/>
            <a:r>
              <a:rPr lang="en-US" smtClean="0"/>
              <a:t>Roughly equal to academic disciplines or areas of study</a:t>
            </a:r>
          </a:p>
          <a:p>
            <a:pPr eaLnBrk="1" hangingPunct="1"/>
            <a:r>
              <a:rPr lang="en-US" smtClean="0"/>
              <a:t>Denoted by single capital letters</a:t>
            </a:r>
            <a:endParaRPr lang="en-US"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457200" y="0"/>
            <a:ext cx="8229600" cy="914400"/>
          </a:xfrm>
        </p:spPr>
        <p:txBody>
          <a:bodyPr/>
          <a:lstStyle/>
          <a:p>
            <a:pPr eaLnBrk="1" hangingPunct="1"/>
            <a:r>
              <a:rPr lang="en-US" dirty="0" smtClean="0"/>
              <a:t>Main classes (2)</a:t>
            </a:r>
          </a:p>
        </p:txBody>
      </p:sp>
      <p:sp>
        <p:nvSpPr>
          <p:cNvPr id="112642" name="Rectangle 3"/>
          <p:cNvSpPr>
            <a:spLocks noGrp="1" noChangeArrowheads="1"/>
          </p:cNvSpPr>
          <p:nvPr>
            <p:ph type="body" sz="half" idx="1"/>
          </p:nvPr>
        </p:nvSpPr>
        <p:spPr>
          <a:xfrm>
            <a:off x="381000" y="990600"/>
            <a:ext cx="4114800" cy="5562600"/>
          </a:xfrm>
        </p:spPr>
        <p:txBody>
          <a:bodyPr>
            <a:noAutofit/>
          </a:bodyPr>
          <a:lstStyle/>
          <a:p>
            <a:pPr eaLnBrk="1" hangingPunct="1">
              <a:lnSpc>
                <a:spcPct val="90000"/>
              </a:lnSpc>
              <a:buFont typeface="Wingdings" pitchFamily="2" charset="2"/>
              <a:buNone/>
            </a:pPr>
            <a:r>
              <a:rPr lang="en-US" dirty="0" smtClean="0"/>
              <a:t>A  General works</a:t>
            </a:r>
          </a:p>
          <a:p>
            <a:pPr eaLnBrk="1" hangingPunct="1">
              <a:lnSpc>
                <a:spcPct val="90000"/>
              </a:lnSpc>
              <a:buFont typeface="Wingdings" pitchFamily="2" charset="2"/>
              <a:buNone/>
            </a:pPr>
            <a:r>
              <a:rPr lang="en-US" dirty="0" smtClean="0"/>
              <a:t>B  Philosophy, Psychology, Religion</a:t>
            </a:r>
          </a:p>
          <a:p>
            <a:pPr eaLnBrk="1" hangingPunct="1">
              <a:lnSpc>
                <a:spcPct val="90000"/>
              </a:lnSpc>
              <a:buFont typeface="Wingdings" pitchFamily="2" charset="2"/>
              <a:buNone/>
            </a:pPr>
            <a:r>
              <a:rPr lang="en-US" dirty="0" smtClean="0"/>
              <a:t>C  History - Auxiliary</a:t>
            </a:r>
          </a:p>
          <a:p>
            <a:pPr eaLnBrk="1" hangingPunct="1">
              <a:lnSpc>
                <a:spcPct val="90000"/>
              </a:lnSpc>
              <a:buFont typeface="Wingdings" pitchFamily="2" charset="2"/>
              <a:buNone/>
            </a:pPr>
            <a:r>
              <a:rPr lang="en-US" dirty="0" smtClean="0"/>
              <a:t>D  History - Universal &amp; Old World</a:t>
            </a:r>
          </a:p>
          <a:p>
            <a:pPr eaLnBrk="1" hangingPunct="1">
              <a:lnSpc>
                <a:spcPct val="90000"/>
              </a:lnSpc>
              <a:buFont typeface="Wingdings" pitchFamily="2" charset="2"/>
              <a:buNone/>
            </a:pPr>
            <a:r>
              <a:rPr lang="en-US" dirty="0" smtClean="0"/>
              <a:t>E-F  History of the Americas</a:t>
            </a:r>
          </a:p>
          <a:p>
            <a:pPr eaLnBrk="1" hangingPunct="1">
              <a:lnSpc>
                <a:spcPct val="90000"/>
              </a:lnSpc>
              <a:buFont typeface="Wingdings" pitchFamily="2" charset="2"/>
              <a:buNone/>
            </a:pPr>
            <a:r>
              <a:rPr lang="en-US" dirty="0" smtClean="0"/>
              <a:t>G  Geography</a:t>
            </a:r>
          </a:p>
          <a:p>
            <a:pPr eaLnBrk="1" hangingPunct="1">
              <a:lnSpc>
                <a:spcPct val="90000"/>
              </a:lnSpc>
              <a:buFont typeface="Wingdings" pitchFamily="2" charset="2"/>
              <a:buNone/>
            </a:pPr>
            <a:r>
              <a:rPr lang="en-US" dirty="0" smtClean="0"/>
              <a:t>H  Social Sciences</a:t>
            </a:r>
          </a:p>
          <a:p>
            <a:pPr eaLnBrk="1" hangingPunct="1">
              <a:lnSpc>
                <a:spcPct val="90000"/>
              </a:lnSpc>
              <a:buFont typeface="Wingdings" pitchFamily="2" charset="2"/>
              <a:buNone/>
            </a:pPr>
            <a:r>
              <a:rPr lang="en-US" dirty="0" smtClean="0"/>
              <a:t>J  Political Science</a:t>
            </a:r>
          </a:p>
          <a:p>
            <a:pPr eaLnBrk="1" hangingPunct="1">
              <a:lnSpc>
                <a:spcPct val="90000"/>
              </a:lnSpc>
              <a:buFont typeface="Wingdings" pitchFamily="2" charset="2"/>
              <a:buNone/>
            </a:pPr>
            <a:r>
              <a:rPr lang="en-US" dirty="0" smtClean="0"/>
              <a:t>K  Law</a:t>
            </a:r>
          </a:p>
          <a:p>
            <a:pPr eaLnBrk="1" hangingPunct="1">
              <a:lnSpc>
                <a:spcPct val="90000"/>
              </a:lnSpc>
              <a:buFont typeface="Wingdings" pitchFamily="2" charset="2"/>
              <a:buNone/>
            </a:pPr>
            <a:r>
              <a:rPr lang="en-US" dirty="0" smtClean="0"/>
              <a:t>L  Education</a:t>
            </a:r>
          </a:p>
        </p:txBody>
      </p:sp>
      <p:sp>
        <p:nvSpPr>
          <p:cNvPr id="112643" name="Rectangle 4"/>
          <p:cNvSpPr>
            <a:spLocks noGrp="1" noChangeArrowheads="1"/>
          </p:cNvSpPr>
          <p:nvPr>
            <p:ph type="body" sz="half" idx="2"/>
          </p:nvPr>
        </p:nvSpPr>
        <p:spPr>
          <a:xfrm>
            <a:off x="4572000" y="914400"/>
            <a:ext cx="4038600" cy="4525963"/>
          </a:xfrm>
        </p:spPr>
        <p:txBody>
          <a:bodyPr>
            <a:noAutofit/>
          </a:bodyPr>
          <a:lstStyle/>
          <a:p>
            <a:pPr eaLnBrk="1" hangingPunct="1">
              <a:buFont typeface="Wingdings" pitchFamily="2" charset="2"/>
              <a:buNone/>
            </a:pPr>
            <a:r>
              <a:rPr lang="en-US" dirty="0" smtClean="0"/>
              <a:t>M  Music</a:t>
            </a:r>
          </a:p>
          <a:p>
            <a:pPr eaLnBrk="1" hangingPunct="1">
              <a:buFont typeface="Wingdings" pitchFamily="2" charset="2"/>
              <a:buNone/>
            </a:pPr>
            <a:r>
              <a:rPr lang="en-US" dirty="0" smtClean="0"/>
              <a:t>N  Fine Arts</a:t>
            </a:r>
          </a:p>
          <a:p>
            <a:pPr eaLnBrk="1" hangingPunct="1">
              <a:buFont typeface="Wingdings" pitchFamily="2" charset="2"/>
              <a:buNone/>
            </a:pPr>
            <a:r>
              <a:rPr lang="en-US" dirty="0" smtClean="0"/>
              <a:t>P  Language &amp; Literature</a:t>
            </a:r>
          </a:p>
          <a:p>
            <a:pPr eaLnBrk="1" hangingPunct="1">
              <a:buFont typeface="Wingdings" pitchFamily="2" charset="2"/>
              <a:buNone/>
            </a:pPr>
            <a:r>
              <a:rPr lang="en-US" dirty="0" smtClean="0"/>
              <a:t>Q  Sciences</a:t>
            </a:r>
          </a:p>
          <a:p>
            <a:pPr eaLnBrk="1" hangingPunct="1">
              <a:buFont typeface="Wingdings" pitchFamily="2" charset="2"/>
              <a:buNone/>
            </a:pPr>
            <a:r>
              <a:rPr lang="en-US" dirty="0" smtClean="0"/>
              <a:t>R  Medicine</a:t>
            </a:r>
          </a:p>
          <a:p>
            <a:pPr eaLnBrk="1" hangingPunct="1">
              <a:buFont typeface="Wingdings" pitchFamily="2" charset="2"/>
              <a:buNone/>
            </a:pPr>
            <a:r>
              <a:rPr lang="en-US" dirty="0" smtClean="0"/>
              <a:t>S  Agriculture</a:t>
            </a:r>
          </a:p>
          <a:p>
            <a:pPr eaLnBrk="1" hangingPunct="1">
              <a:buFont typeface="Wingdings" pitchFamily="2" charset="2"/>
              <a:buNone/>
            </a:pPr>
            <a:r>
              <a:rPr lang="en-US" dirty="0" smtClean="0"/>
              <a:t>T  Technology</a:t>
            </a:r>
          </a:p>
          <a:p>
            <a:pPr eaLnBrk="1" hangingPunct="1">
              <a:buFont typeface="Wingdings" pitchFamily="2" charset="2"/>
              <a:buNone/>
            </a:pPr>
            <a:r>
              <a:rPr lang="en-US" dirty="0" smtClean="0"/>
              <a:t>U  Military Science</a:t>
            </a:r>
          </a:p>
          <a:p>
            <a:pPr eaLnBrk="1" hangingPunct="1">
              <a:buFont typeface="Wingdings" pitchFamily="2" charset="2"/>
              <a:buNone/>
            </a:pPr>
            <a:r>
              <a:rPr lang="en-US" dirty="0" smtClean="0"/>
              <a:t>V  Naval Science</a:t>
            </a:r>
          </a:p>
          <a:p>
            <a:pPr eaLnBrk="1" hangingPunct="1">
              <a:buFont typeface="Wingdings" pitchFamily="2" charset="2"/>
              <a:buNone/>
            </a:pPr>
            <a:r>
              <a:rPr lang="en-US" dirty="0" smtClean="0"/>
              <a:t>Z  Bibliography &amp; Library Science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mtClean="0"/>
              <a:t>What is classification?</a:t>
            </a:r>
          </a:p>
        </p:txBody>
      </p:sp>
      <p:sp>
        <p:nvSpPr>
          <p:cNvPr id="27650" name="Rectangle 3"/>
          <p:cNvSpPr>
            <a:spLocks noGrp="1" noChangeArrowheads="1"/>
          </p:cNvSpPr>
          <p:nvPr>
            <p:ph type="body" idx="1"/>
          </p:nvPr>
        </p:nvSpPr>
        <p:spPr/>
        <p:txBody>
          <a:bodyPr/>
          <a:lstStyle/>
          <a:p>
            <a:pPr eaLnBrk="1" hangingPunct="1"/>
            <a:r>
              <a:rPr lang="en-US" smtClean="0"/>
              <a:t>Classification in general</a:t>
            </a:r>
          </a:p>
          <a:p>
            <a:pPr lvl="1" eaLnBrk="1" hangingPunct="1"/>
            <a:r>
              <a:rPr lang="en-US" smtClean="0"/>
              <a:t>The placing of subjects into categories</a:t>
            </a:r>
          </a:p>
          <a:p>
            <a:pPr lvl="1" eaLnBrk="1" hangingPunct="1"/>
            <a:r>
              <a:rPr lang="en-US" smtClean="0"/>
              <a:t>Provides a system for organizing, categorizing knowledge</a:t>
            </a:r>
          </a:p>
          <a:p>
            <a:pPr lvl="1" eaLnBrk="1" hangingPunct="1"/>
            <a:r>
              <a:rPr lang="en-US" smtClean="0"/>
              <a:t>Roots of current classification systems go back to Aristotle’s classical theory of categories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smtClean="0"/>
              <a:t>Subclasses (1)</a:t>
            </a:r>
          </a:p>
        </p:txBody>
      </p:sp>
      <p:sp>
        <p:nvSpPr>
          <p:cNvPr id="114690" name="Rectangle 3"/>
          <p:cNvSpPr>
            <a:spLocks noGrp="1" noChangeArrowheads="1"/>
          </p:cNvSpPr>
          <p:nvPr>
            <p:ph type="body" idx="1"/>
          </p:nvPr>
        </p:nvSpPr>
        <p:spPr/>
        <p:txBody>
          <a:bodyPr/>
          <a:lstStyle/>
          <a:p>
            <a:pPr eaLnBrk="1" hangingPunct="1"/>
            <a:r>
              <a:rPr lang="en-US" sz="2400" smtClean="0"/>
              <a:t>Represent branches of the disciplines </a:t>
            </a:r>
          </a:p>
          <a:p>
            <a:pPr eaLnBrk="1" hangingPunct="1"/>
            <a:r>
              <a:rPr lang="en-US" sz="2400" smtClean="0"/>
              <a:t>Denoted by double or triple capital letters</a:t>
            </a:r>
          </a:p>
          <a:p>
            <a:pPr eaLnBrk="1" hangingPunct="1"/>
            <a:endParaRPr lang="en-US" sz="2400" smtClean="0"/>
          </a:p>
          <a:p>
            <a:pPr eaLnBrk="1" hangingPunct="1">
              <a:buFont typeface="Wingdings" pitchFamily="2" charset="2"/>
              <a:buNone/>
            </a:pPr>
            <a:r>
              <a:rPr lang="en-US" sz="2400" smtClean="0"/>
              <a:t>S – Agriculture</a:t>
            </a:r>
          </a:p>
          <a:p>
            <a:pPr eaLnBrk="1" hangingPunct="1">
              <a:buFont typeface="Wingdings" pitchFamily="2" charset="2"/>
              <a:buNone/>
            </a:pPr>
            <a:r>
              <a:rPr lang="en-US" sz="2400" smtClean="0"/>
              <a:t>SB – Plant culture</a:t>
            </a:r>
          </a:p>
          <a:p>
            <a:pPr eaLnBrk="1" hangingPunct="1">
              <a:buFont typeface="Wingdings" pitchFamily="2" charset="2"/>
              <a:buNone/>
            </a:pPr>
            <a:r>
              <a:rPr lang="en-US" sz="2400" smtClean="0"/>
              <a:t>SD – Forestry</a:t>
            </a:r>
          </a:p>
          <a:p>
            <a:pPr eaLnBrk="1" hangingPunct="1">
              <a:buFont typeface="Wingdings" pitchFamily="2" charset="2"/>
              <a:buNone/>
            </a:pPr>
            <a:r>
              <a:rPr lang="en-US" sz="2400" smtClean="0"/>
              <a:t>SF – Animal culture</a:t>
            </a:r>
          </a:p>
          <a:p>
            <a:pPr eaLnBrk="1" hangingPunct="1">
              <a:buFont typeface="Wingdings" pitchFamily="2" charset="2"/>
              <a:buNone/>
            </a:pPr>
            <a:r>
              <a:rPr lang="en-US" sz="2400" smtClean="0"/>
              <a:t>SH – Aquaculture. Fisheries. Angling</a:t>
            </a:r>
          </a:p>
          <a:p>
            <a:pPr eaLnBrk="1" hangingPunct="1">
              <a:buFont typeface="Wingdings" pitchFamily="2" charset="2"/>
              <a:buNone/>
            </a:pPr>
            <a:r>
              <a:rPr lang="en-US" sz="2400" smtClean="0"/>
              <a:t>SK – Hunting sports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smtClean="0"/>
              <a:t>Subclasses (2)</a:t>
            </a:r>
          </a:p>
        </p:txBody>
      </p:sp>
      <p:sp>
        <p:nvSpPr>
          <p:cNvPr id="116738" name="Rectangle 3"/>
          <p:cNvSpPr>
            <a:spLocks noGrp="1" noChangeArrowheads="1"/>
          </p:cNvSpPr>
          <p:nvPr>
            <p:ph type="body" idx="1"/>
          </p:nvPr>
        </p:nvSpPr>
        <p:spPr/>
        <p:txBody>
          <a:bodyPr/>
          <a:lstStyle/>
          <a:p>
            <a:pPr eaLnBrk="1" hangingPunct="1"/>
            <a:r>
              <a:rPr lang="en-US" sz="2800" dirty="0" smtClean="0"/>
              <a:t>Schedules D and K use triple letters</a:t>
            </a:r>
          </a:p>
          <a:p>
            <a:pPr eaLnBrk="1" hangingPunct="1">
              <a:buFont typeface="Wingdings" pitchFamily="2" charset="2"/>
              <a:buNone/>
            </a:pPr>
            <a:r>
              <a:rPr lang="en-US" dirty="0" smtClean="0"/>
              <a:t>		</a:t>
            </a:r>
            <a:r>
              <a:rPr lang="en-US" sz="2400" dirty="0" smtClean="0"/>
              <a:t>DAW – History of Central Europe</a:t>
            </a:r>
          </a:p>
          <a:p>
            <a:pPr eaLnBrk="1" hangingPunct="1">
              <a:buFont typeface="Wingdings" pitchFamily="2" charset="2"/>
              <a:buNone/>
            </a:pPr>
            <a:r>
              <a:rPr lang="en-US" sz="2400" dirty="0" smtClean="0"/>
              <a:t>		KBP – Islamic law</a:t>
            </a:r>
          </a:p>
          <a:p>
            <a:pPr eaLnBrk="1" hangingPunct="1">
              <a:buFont typeface="Wingdings" pitchFamily="2" charset="2"/>
              <a:buNone/>
            </a:pPr>
            <a:r>
              <a:rPr lang="en-US" sz="2400" dirty="0" smtClean="0"/>
              <a:t>		KFA – Law of U.S. States, Alabama to Arkansas</a:t>
            </a:r>
          </a:p>
          <a:p>
            <a:pPr eaLnBrk="1" hangingPunct="1"/>
            <a:r>
              <a:rPr lang="en-US" sz="2800" dirty="0" smtClean="0"/>
              <a:t>Schedules E and F use only single letters</a:t>
            </a:r>
          </a:p>
          <a:p>
            <a:pPr eaLnBrk="1" hangingPunct="1">
              <a:buFont typeface="Wingdings" pitchFamily="2" charset="2"/>
              <a:buNone/>
            </a:pPr>
            <a:r>
              <a:rPr lang="en-US" sz="2800" dirty="0" smtClean="0"/>
              <a:t>		</a:t>
            </a:r>
            <a:r>
              <a:rPr lang="en-US" sz="2400" dirty="0" smtClean="0"/>
              <a:t>E-F  History: America</a:t>
            </a:r>
          </a:p>
          <a:p>
            <a:pPr eaLnBrk="1" hangingPunct="1">
              <a:buFont typeface="Wingdings" pitchFamily="2" charset="2"/>
              <a:buNone/>
            </a:pPr>
            <a:r>
              <a:rPr lang="en-US" sz="2400" dirty="0" smtClean="0"/>
              <a:t>		   </a:t>
            </a:r>
            <a:r>
              <a:rPr lang="en-US" sz="2000" dirty="0" smtClean="0"/>
              <a:t>E – United States (General)</a:t>
            </a:r>
          </a:p>
          <a:p>
            <a:pPr eaLnBrk="1" hangingPunct="1">
              <a:buFont typeface="Wingdings" pitchFamily="2" charset="2"/>
              <a:buNone/>
            </a:pPr>
            <a:r>
              <a:rPr lang="en-US" sz="2000" dirty="0" smtClean="0"/>
              <a:t>		   F – United States local history.  Canada. Latin America</a:t>
            </a:r>
            <a:endParaRPr lang="en-US" sz="24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smtClean="0"/>
              <a:t>Structure of LC Classification</a:t>
            </a:r>
          </a:p>
        </p:txBody>
      </p:sp>
      <p:sp>
        <p:nvSpPr>
          <p:cNvPr id="118786" name="Rectangle 3"/>
          <p:cNvSpPr>
            <a:spLocks noGrp="1" noChangeArrowheads="1"/>
          </p:cNvSpPr>
          <p:nvPr>
            <p:ph type="body" idx="1"/>
          </p:nvPr>
        </p:nvSpPr>
        <p:spPr/>
        <p:txBody>
          <a:bodyPr/>
          <a:lstStyle/>
          <a:p>
            <a:pPr eaLnBrk="1" hangingPunct="1"/>
            <a:r>
              <a:rPr lang="en-US" smtClean="0"/>
              <a:t>Basic arrangement is by discipline</a:t>
            </a:r>
          </a:p>
          <a:p>
            <a:pPr eaLnBrk="1" hangingPunct="1"/>
            <a:r>
              <a:rPr lang="en-US" smtClean="0"/>
              <a:t>Various aspects of a subject are generally not grouped together, but are classed with the discipline</a:t>
            </a:r>
          </a:p>
          <a:p>
            <a:pPr lvl="1" eaLnBrk="1" hangingPunct="1"/>
            <a:r>
              <a:rPr lang="en-US" smtClean="0"/>
              <a:t>Agriculture:</a:t>
            </a:r>
          </a:p>
          <a:p>
            <a:pPr lvl="2" eaLnBrk="1" hangingPunct="1"/>
            <a:r>
              <a:rPr lang="en-US" smtClean="0"/>
              <a:t>technical aspects in S (Agriculture)</a:t>
            </a:r>
          </a:p>
          <a:p>
            <a:pPr lvl="2" eaLnBrk="1" hangingPunct="1"/>
            <a:r>
              <a:rPr lang="en-US" smtClean="0"/>
              <a:t>agricultural economics in HD (sub-class of Economics)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4000" smtClean="0"/>
              <a:t>Structure of LC Classification (2)</a:t>
            </a:r>
          </a:p>
        </p:txBody>
      </p:sp>
      <p:sp>
        <p:nvSpPr>
          <p:cNvPr id="119810" name="Rectangle 3"/>
          <p:cNvSpPr>
            <a:spLocks noGrp="1" noChangeArrowheads="1"/>
          </p:cNvSpPr>
          <p:nvPr>
            <p:ph type="body" idx="1"/>
          </p:nvPr>
        </p:nvSpPr>
        <p:spPr/>
        <p:txBody>
          <a:bodyPr/>
          <a:lstStyle/>
          <a:p>
            <a:pPr eaLnBrk="1" hangingPunct="1"/>
            <a:r>
              <a:rPr lang="en-US" sz="2800" dirty="0" smtClean="0"/>
              <a:t>Railroads:</a:t>
            </a:r>
          </a:p>
          <a:p>
            <a:pPr lvl="1" eaLnBrk="1" hangingPunct="1"/>
            <a:r>
              <a:rPr lang="en-US" sz="2400" dirty="0" smtClean="0"/>
              <a:t>Railroad engineering in TF (sub-class of technology)</a:t>
            </a:r>
          </a:p>
          <a:p>
            <a:pPr lvl="1" eaLnBrk="1" hangingPunct="1"/>
            <a:r>
              <a:rPr lang="en-US" sz="2400" dirty="0" smtClean="0"/>
              <a:t>Organization and management of railroads in HE (transportation and communication, a sub-class of economics)</a:t>
            </a:r>
          </a:p>
          <a:p>
            <a:pPr lvl="1" eaLnBrk="1" hangingPunct="1">
              <a:buFont typeface="Wingdings" pitchFamily="2" charset="2"/>
              <a:buNone/>
            </a:pPr>
            <a:endParaRPr lang="en-US" sz="2400" dirty="0" smtClean="0"/>
          </a:p>
          <a:p>
            <a:pPr eaLnBrk="1" hangingPunct="1"/>
            <a:r>
              <a:rPr lang="en-US" dirty="0" smtClean="0"/>
              <a:t>Remember: LCC separates books on the same subject by discipline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US" smtClean="0"/>
              <a:t>Within each subclass…</a:t>
            </a:r>
          </a:p>
        </p:txBody>
      </p:sp>
      <p:sp>
        <p:nvSpPr>
          <p:cNvPr id="121858" name="Rectangle 3"/>
          <p:cNvSpPr>
            <a:spLocks noGrp="1" noChangeArrowheads="1"/>
          </p:cNvSpPr>
          <p:nvPr>
            <p:ph type="body" idx="1"/>
          </p:nvPr>
        </p:nvSpPr>
        <p:spPr/>
        <p:txBody>
          <a:bodyPr/>
          <a:lstStyle/>
          <a:p>
            <a:pPr eaLnBrk="1" hangingPunct="1">
              <a:lnSpc>
                <a:spcPct val="90000"/>
              </a:lnSpc>
            </a:pPr>
            <a:r>
              <a:rPr lang="en-US" smtClean="0"/>
              <a:t>Subclasses further divided to specify form, place, time &amp; subtopics</a:t>
            </a:r>
          </a:p>
          <a:p>
            <a:pPr eaLnBrk="1" hangingPunct="1">
              <a:lnSpc>
                <a:spcPct val="90000"/>
              </a:lnSpc>
            </a:pPr>
            <a:r>
              <a:rPr lang="en-US" smtClean="0"/>
              <a:t>Topical divisions often further subdivided by subtopics</a:t>
            </a:r>
          </a:p>
          <a:p>
            <a:pPr eaLnBrk="1" hangingPunct="1">
              <a:lnSpc>
                <a:spcPct val="90000"/>
              </a:lnSpc>
            </a:pPr>
            <a:r>
              <a:rPr lang="en-US" smtClean="0"/>
              <a:t>Denoted by integers 1-9999, some with decimal extensions</a:t>
            </a:r>
          </a:p>
          <a:p>
            <a:pPr eaLnBrk="1" hangingPunct="1">
              <a:lnSpc>
                <a:spcPct val="90000"/>
              </a:lnSpc>
            </a:pPr>
            <a:r>
              <a:rPr lang="en-US" smtClean="0"/>
              <a:t>Some subtopics may also be denoted by a Cutter number (e.g., .M84)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normAutofit fontScale="90000"/>
          </a:bodyPr>
          <a:lstStyle/>
          <a:p>
            <a:pPr eaLnBrk="1" hangingPunct="1"/>
            <a:r>
              <a:rPr lang="en-US" sz="3600" smtClean="0"/>
              <a:t>Some subject divisions in </a:t>
            </a:r>
            <a:br>
              <a:rPr lang="en-US" sz="3600" smtClean="0"/>
            </a:br>
            <a:r>
              <a:rPr lang="en-US" sz="3600" smtClean="0"/>
              <a:t>QH Biology (General)</a:t>
            </a:r>
          </a:p>
        </p:txBody>
      </p:sp>
      <p:sp>
        <p:nvSpPr>
          <p:cNvPr id="123906" name="Rectangle 3"/>
          <p:cNvSpPr>
            <a:spLocks noGrp="1" noChangeArrowheads="1"/>
          </p:cNvSpPr>
          <p:nvPr>
            <p:ph type="body" idx="1"/>
          </p:nvPr>
        </p:nvSpPr>
        <p:spPr/>
        <p:txBody>
          <a:bodyPr/>
          <a:lstStyle/>
          <a:p>
            <a:pPr eaLnBrk="1" hangingPunct="1"/>
            <a:r>
              <a:rPr lang="en-US" sz="2800" smtClean="0"/>
              <a:t>QH359-425		Evolution</a:t>
            </a:r>
          </a:p>
          <a:p>
            <a:pPr eaLnBrk="1" hangingPunct="1"/>
            <a:r>
              <a:rPr lang="en-US" sz="2800" smtClean="0"/>
              <a:t>QH426-470		Genetics</a:t>
            </a:r>
          </a:p>
          <a:p>
            <a:pPr eaLnBrk="1" hangingPunct="1"/>
            <a:r>
              <a:rPr lang="en-US" sz="2800" smtClean="0"/>
              <a:t>QH471-489		Reproduction</a:t>
            </a:r>
          </a:p>
          <a:p>
            <a:pPr eaLnBrk="1" hangingPunct="1"/>
            <a:r>
              <a:rPr lang="en-US" sz="2800" smtClean="0"/>
              <a:t>QH501-531		Life</a:t>
            </a:r>
          </a:p>
          <a:p>
            <a:pPr eaLnBrk="1" hangingPunct="1"/>
            <a:r>
              <a:rPr lang="en-US" sz="2800" smtClean="0"/>
              <a:t>QH540-549.5		Ecology</a:t>
            </a:r>
          </a:p>
          <a:p>
            <a:pPr eaLnBrk="1" hangingPunct="1"/>
            <a:r>
              <a:rPr lang="en-US" sz="2800" smtClean="0"/>
              <a:t>QH573-671		Cytology</a:t>
            </a:r>
          </a:p>
          <a:p>
            <a:pPr eaLnBrk="1" hangingPunct="1"/>
            <a:r>
              <a:rPr lang="en-US" sz="2800" smtClean="0"/>
              <a:t>QH705-705.5		Economic biology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auto">
          <a:xfrm>
            <a:off x="304800" y="381000"/>
            <a:ext cx="8839200" cy="6081713"/>
          </a:xfrm>
          <a:prstGeom prst="rect">
            <a:avLst/>
          </a:prstGeom>
          <a:noFill/>
          <a:ln w="9525">
            <a:noFill/>
            <a:miter lim="800000"/>
            <a:headEnd/>
            <a:tailEnd/>
          </a:ln>
        </p:spPr>
        <p:txBody>
          <a:bodyPr>
            <a:spAutoFit/>
          </a:bodyPr>
          <a:lstStyle/>
          <a:p>
            <a:pPr eaLnBrk="0" hangingPunct="0">
              <a:spcBef>
                <a:spcPct val="50000"/>
              </a:spcBef>
            </a:pPr>
            <a:r>
              <a:rPr lang="en-US" sz="1800" b="1">
                <a:latin typeface="Arial" charset="0"/>
                <a:ea typeface="MS PGothic" pitchFamily="34" charset="-128"/>
              </a:rPr>
              <a:t>QH			Biology (General)</a:t>
            </a:r>
            <a:r>
              <a:rPr lang="en-US" sz="1000" b="1">
                <a:latin typeface="Arial" charset="0"/>
                <a:ea typeface="MS PGothic" pitchFamily="34" charset="-128"/>
              </a:rPr>
              <a:t>	</a:t>
            </a:r>
          </a:p>
          <a:p>
            <a:pPr eaLnBrk="0" hangingPunct="0">
              <a:spcBef>
                <a:spcPct val="50000"/>
              </a:spcBef>
            </a:pPr>
            <a:r>
              <a:rPr lang="en-US" sz="1000" b="1">
                <a:latin typeface="Arial" charset="0"/>
                <a:ea typeface="MS PGothic" pitchFamily="34" charset="-128"/>
              </a:rPr>
              <a:t>                             </a:t>
            </a:r>
            <a:r>
              <a:rPr lang="en-US" sz="1600" b="1">
                <a:latin typeface="Arial" charset="0"/>
                <a:ea typeface="MS PGothic" pitchFamily="34" charset="-128"/>
              </a:rPr>
              <a:t>Ecology</a:t>
            </a:r>
          </a:p>
          <a:p>
            <a:pPr eaLnBrk="0" hangingPunct="0">
              <a:spcBef>
                <a:spcPct val="50000"/>
              </a:spcBef>
            </a:pPr>
            <a:r>
              <a:rPr lang="en-US" sz="1800">
                <a:latin typeface="Arial" charset="0"/>
                <a:ea typeface="MS PGothic" pitchFamily="34" charset="-128"/>
              </a:rPr>
              <a:t>    	           </a:t>
            </a:r>
            <a:r>
              <a:rPr lang="en-US" sz="1600">
                <a:latin typeface="Arial" charset="0"/>
                <a:ea typeface="MS PGothic" pitchFamily="34" charset="-128"/>
              </a:rPr>
              <a:t>Class here works on general ecology and general animal ecology. For 			works on ecology of individual animals and groups of animals, see the 			animal</a:t>
            </a:r>
          </a:p>
          <a:p>
            <a:pPr eaLnBrk="0" hangingPunct="0">
              <a:spcBef>
                <a:spcPct val="50000"/>
              </a:spcBef>
            </a:pPr>
            <a:r>
              <a:rPr lang="en-US" sz="1600">
                <a:latin typeface="Arial" charset="0"/>
                <a:ea typeface="MS PGothic" pitchFamily="34" charset="-128"/>
              </a:rPr>
              <a:t>                             For human ecology see GF1+	</a:t>
            </a:r>
          </a:p>
          <a:p>
            <a:pPr eaLnBrk="0" hangingPunct="0">
              <a:spcBef>
                <a:spcPct val="50000"/>
              </a:spcBef>
            </a:pPr>
            <a:r>
              <a:rPr lang="en-US" sz="1600">
                <a:latin typeface="Arial" charset="0"/>
                <a:ea typeface="MS PGothic" pitchFamily="34" charset="-128"/>
              </a:rPr>
              <a:t>    	             For ecology of a particular topographic area see QH101+</a:t>
            </a:r>
          </a:p>
          <a:p>
            <a:pPr eaLnBrk="0" hangingPunct="0">
              <a:spcBef>
                <a:spcPct val="50000"/>
              </a:spcBef>
            </a:pPr>
            <a:r>
              <a:rPr lang="en-US" sz="1600">
                <a:latin typeface="Arial" charset="0"/>
                <a:ea typeface="MS PGothic" pitchFamily="34" charset="-128"/>
              </a:rPr>
              <a:t>                             For plant ecology see QK900+</a:t>
            </a:r>
          </a:p>
          <a:p>
            <a:pPr eaLnBrk="0" hangingPunct="0">
              <a:spcBef>
                <a:spcPct val="50000"/>
              </a:spcBef>
            </a:pPr>
            <a:r>
              <a:rPr lang="en-US" sz="1600">
                <a:latin typeface="Arial" charset="0"/>
                <a:ea typeface="MS PGothic" pitchFamily="34" charset="-128"/>
              </a:rPr>
              <a:t>                             Cf. BL65.E36 Ecology and religion	</a:t>
            </a:r>
          </a:p>
          <a:p>
            <a:pPr eaLnBrk="0" hangingPunct="0">
              <a:spcBef>
                <a:spcPct val="50000"/>
              </a:spcBef>
            </a:pPr>
            <a:r>
              <a:rPr lang="en-US" sz="1600">
                <a:latin typeface="Arial" charset="0"/>
                <a:ea typeface="MS PGothic" pitchFamily="34" charset="-128"/>
              </a:rPr>
              <a:t>                             Cf. HX550.E25 Communism and ecology</a:t>
            </a:r>
          </a:p>
          <a:p>
            <a:pPr eaLnBrk="0" hangingPunct="0">
              <a:spcBef>
                <a:spcPct val="50000"/>
              </a:spcBef>
            </a:pPr>
            <a:r>
              <a:rPr lang="en-US" sz="1600">
                <a:latin typeface="Arial" charset="0"/>
                <a:ea typeface="MS PGothic" pitchFamily="34" charset="-128"/>
              </a:rPr>
              <a:t>                             Cf. QH546 Ecological genetics</a:t>
            </a:r>
          </a:p>
          <a:p>
            <a:pPr eaLnBrk="0" hangingPunct="0">
              <a:spcBef>
                <a:spcPct val="50000"/>
              </a:spcBef>
            </a:pPr>
            <a:r>
              <a:rPr lang="en-US" sz="1600">
                <a:latin typeface="Arial" charset="0"/>
                <a:ea typeface="MS PGothic" pitchFamily="34" charset="-128"/>
              </a:rPr>
              <a:t>540      	       Periodicals, societies, congresses, serial publications</a:t>
            </a:r>
          </a:p>
          <a:p>
            <a:pPr eaLnBrk="0" hangingPunct="0">
              <a:spcBef>
                <a:spcPct val="50000"/>
              </a:spcBef>
            </a:pPr>
            <a:r>
              <a:rPr lang="en-US" sz="1600">
                <a:latin typeface="Arial" charset="0"/>
                <a:ea typeface="MS PGothic" pitchFamily="34" charset="-128"/>
              </a:rPr>
              <a:t>540.3  	       Collected works (nonserial)</a:t>
            </a:r>
          </a:p>
          <a:p>
            <a:pPr eaLnBrk="0" hangingPunct="0">
              <a:spcBef>
                <a:spcPct val="50000"/>
              </a:spcBef>
            </a:pPr>
            <a:r>
              <a:rPr lang="en-US" sz="1600">
                <a:latin typeface="Arial" charset="0"/>
                <a:ea typeface="MS PGothic" pitchFamily="34" charset="-128"/>
              </a:rPr>
              <a:t>540.4   	       Dictionaries and encyclopedias</a:t>
            </a:r>
          </a:p>
          <a:p>
            <a:pPr eaLnBrk="0" hangingPunct="0">
              <a:spcBef>
                <a:spcPct val="50000"/>
              </a:spcBef>
            </a:pPr>
            <a:r>
              <a:rPr lang="en-US" sz="1600">
                <a:latin typeface="Arial" charset="0"/>
                <a:ea typeface="MS PGothic" pitchFamily="34" charset="-128"/>
              </a:rPr>
              <a:t>540.5     	       Philosophy</a:t>
            </a:r>
          </a:p>
          <a:p>
            <a:pPr eaLnBrk="0" hangingPunct="0">
              <a:spcBef>
                <a:spcPct val="50000"/>
              </a:spcBef>
            </a:pPr>
            <a:r>
              <a:rPr lang="en-US" sz="1600">
                <a:latin typeface="Arial" charset="0"/>
                <a:ea typeface="MS PGothic" pitchFamily="34" charset="-128"/>
              </a:rPr>
              <a:t>540.6 	       Nomenclature, terminology, notation, abbreviations</a:t>
            </a:r>
          </a:p>
          <a:p>
            <a:pPr eaLnBrk="0" hangingPunct="0">
              <a:spcBef>
                <a:spcPct val="50000"/>
              </a:spcBef>
            </a:pPr>
            <a:r>
              <a:rPr lang="en-US" sz="1600">
                <a:latin typeface="Arial" charset="0"/>
                <a:ea typeface="MS PGothic" pitchFamily="34" charset="-128"/>
              </a:rPr>
              <a:t>540.7 	       Classification</a:t>
            </a:r>
            <a:r>
              <a:rPr lang="en-US" sz="1800">
                <a:latin typeface="Arial" charset="0"/>
                <a:ea typeface="MS PGothic" pitchFamily="34" charset="-128"/>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p:cNvSpPr>
          <p:nvPr/>
        </p:nvSpPr>
        <p:spPr bwMode="auto">
          <a:xfrm>
            <a:off x="609600" y="457200"/>
            <a:ext cx="7848600" cy="5561013"/>
          </a:xfrm>
          <a:prstGeom prst="rect">
            <a:avLst/>
          </a:prstGeom>
          <a:noFill/>
          <a:ln w="9525">
            <a:noFill/>
            <a:miter lim="800000"/>
            <a:headEnd/>
            <a:tailEnd/>
          </a:ln>
        </p:spPr>
        <p:txBody>
          <a:bodyPr>
            <a:spAutoFit/>
          </a:bodyPr>
          <a:lstStyle/>
          <a:p>
            <a:pPr marL="457200" indent="-457200" eaLnBrk="0" hangingPunct="0"/>
            <a:r>
              <a:rPr lang="en-US" sz="1800" b="1">
                <a:latin typeface="Arial" charset="0"/>
                <a:ea typeface="MS PGothic" pitchFamily="34" charset="-128"/>
              </a:rPr>
              <a:t>QH				Biology (General)	</a:t>
            </a:r>
          </a:p>
          <a:p>
            <a:pPr marL="457200" indent="-457200" eaLnBrk="0" hangingPunct="0"/>
            <a:r>
              <a:rPr lang="en-US" sz="1600" b="1">
                <a:latin typeface="Arial" charset="0"/>
                <a:ea typeface="MS PGothic" pitchFamily="34" charset="-128"/>
              </a:rPr>
              <a:t>		  Ecology</a:t>
            </a:r>
            <a:r>
              <a:rPr lang="en-US" sz="1800">
                <a:latin typeface="Arial" charset="0"/>
                <a:ea typeface="MS PGothic" pitchFamily="34" charset="-128"/>
              </a:rPr>
              <a:t>    		     	</a:t>
            </a:r>
          </a:p>
          <a:p>
            <a:pPr marL="457200" indent="-457200" eaLnBrk="0" hangingPunct="0"/>
            <a:r>
              <a:rPr lang="en-US" sz="1800">
                <a:latin typeface="Arial" charset="0"/>
                <a:ea typeface="MS PGothic" pitchFamily="34" charset="-128"/>
              </a:rPr>
              <a:t>                    	</a:t>
            </a:r>
            <a:r>
              <a:rPr lang="en-US" sz="1600">
                <a:latin typeface="Arial" charset="0"/>
                <a:ea typeface="MS PGothic" pitchFamily="34" charset="-128"/>
              </a:rPr>
              <a:t>History</a:t>
            </a:r>
          </a:p>
          <a:p>
            <a:pPr marL="457200" indent="-457200" eaLnBrk="0" hangingPunct="0"/>
            <a:r>
              <a:rPr lang="en-US" sz="1600">
                <a:latin typeface="Arial" charset="0"/>
                <a:ea typeface="MS PGothic" pitchFamily="34" charset="-128"/>
              </a:rPr>
              <a:t>540.8               	     General works</a:t>
            </a:r>
          </a:p>
          <a:p>
            <a:pPr marL="457200" indent="-457200" eaLnBrk="0" hangingPunct="0"/>
            <a:r>
              <a:rPr lang="en-US" sz="1600">
                <a:latin typeface="Arial" charset="0"/>
                <a:ea typeface="MS PGothic" pitchFamily="34" charset="-128"/>
              </a:rPr>
              <a:t>540.83.A‑Z      	     By region or country, A‑Z</a:t>
            </a:r>
          </a:p>
          <a:p>
            <a:pPr marL="457200" indent="-457200" eaLnBrk="0" hangingPunct="0"/>
            <a:r>
              <a:rPr lang="en-US" sz="1600">
                <a:latin typeface="Arial" charset="0"/>
                <a:ea typeface="MS PGothic" pitchFamily="34" charset="-128"/>
              </a:rPr>
              <a:t>                    	Biography see QH26+</a:t>
            </a:r>
          </a:p>
          <a:p>
            <a:pPr marL="457200" indent="-457200" eaLnBrk="0" hangingPunct="0"/>
            <a:r>
              <a:rPr lang="en-US" sz="1600">
                <a:latin typeface="Arial" charset="0"/>
                <a:ea typeface="MS PGothic" pitchFamily="34" charset="-128"/>
              </a:rPr>
              <a:t>541                    	General works, treatises, and textbooks</a:t>
            </a:r>
          </a:p>
          <a:p>
            <a:pPr marL="457200" indent="-457200" eaLnBrk="0" hangingPunct="0"/>
            <a:r>
              <a:rPr lang="en-US" sz="1600">
                <a:latin typeface="Arial" charset="0"/>
                <a:ea typeface="MS PGothic" pitchFamily="34" charset="-128"/>
              </a:rPr>
              <a:t>541.13         	Popular works</a:t>
            </a:r>
          </a:p>
          <a:p>
            <a:pPr marL="457200" indent="-457200" eaLnBrk="0" hangingPunct="0"/>
            <a:r>
              <a:rPr lang="en-US" sz="1600">
                <a:latin typeface="Arial" charset="0"/>
                <a:ea typeface="MS PGothic" pitchFamily="34" charset="-128"/>
              </a:rPr>
              <a:t>541.14         	Juvenile works</a:t>
            </a:r>
          </a:p>
          <a:p>
            <a:pPr marL="457200" indent="-457200" eaLnBrk="0" hangingPunct="0"/>
            <a:r>
              <a:rPr lang="en-US" sz="1600">
                <a:latin typeface="Arial" charset="0"/>
                <a:ea typeface="MS PGothic" pitchFamily="34" charset="-128"/>
              </a:rPr>
              <a:t>541.142       	Handbooks, tables, formulas, etc.</a:t>
            </a:r>
          </a:p>
          <a:p>
            <a:pPr marL="457200" indent="-457200" eaLnBrk="0" hangingPunct="0"/>
            <a:r>
              <a:rPr lang="en-US" sz="1600">
                <a:latin typeface="Arial" charset="0"/>
                <a:ea typeface="MS PGothic" pitchFamily="34" charset="-128"/>
              </a:rPr>
              <a:t>541.145       	Addresses, essays, lectures</a:t>
            </a:r>
          </a:p>
          <a:p>
            <a:pPr marL="457200" indent="-457200" eaLnBrk="0" hangingPunct="0"/>
            <a:r>
              <a:rPr lang="en-US" sz="1600">
                <a:latin typeface="Arial" charset="0"/>
                <a:ea typeface="MS PGothic" pitchFamily="34" charset="-128"/>
              </a:rPr>
              <a:t>541.15.A‑Z  	Special aspects of the subject as a whole, A‑Z:</a:t>
            </a:r>
          </a:p>
          <a:p>
            <a:pPr marL="457200" indent="-457200" eaLnBrk="0" hangingPunct="0"/>
            <a:r>
              <a:rPr lang="en-US" sz="1600">
                <a:latin typeface="Arial" charset="0"/>
                <a:ea typeface="MS PGothic" pitchFamily="34" charset="-128"/>
              </a:rPr>
              <a:t>541.15.A9        	     Autoradiographic techniques</a:t>
            </a:r>
          </a:p>
          <a:p>
            <a:pPr marL="457200" indent="-457200" eaLnBrk="0" hangingPunct="0"/>
            <a:r>
              <a:rPr lang="en-US" sz="1600">
                <a:latin typeface="Arial" charset="0"/>
                <a:ea typeface="MS PGothic" pitchFamily="34" charset="-128"/>
              </a:rPr>
              <a:t>541.15.B54             	     Biological assay</a:t>
            </a:r>
          </a:p>
          <a:p>
            <a:pPr marL="457200" indent="-457200" eaLnBrk="0" hangingPunct="0"/>
            <a:r>
              <a:rPr lang="en-US" sz="1600">
                <a:latin typeface="Arial" charset="0"/>
                <a:ea typeface="MS PGothic" pitchFamily="34" charset="-128"/>
              </a:rPr>
              <a:t>541.15.B56	     Biological diversity</a:t>
            </a:r>
          </a:p>
          <a:p>
            <a:pPr marL="457200" indent="-457200" eaLnBrk="0" hangingPunct="0"/>
            <a:r>
              <a:rPr lang="en-US" sz="1600">
                <a:latin typeface="Arial" charset="0"/>
                <a:ea typeface="MS PGothic" pitchFamily="34" charset="-128"/>
              </a:rPr>
              <a:t>                                          For local, see QH84.1+	</a:t>
            </a:r>
          </a:p>
          <a:p>
            <a:pPr marL="457200" indent="-457200" eaLnBrk="0" hangingPunct="0"/>
            <a:r>
              <a:rPr lang="en-US" sz="1600">
                <a:latin typeface="Arial" charset="0"/>
                <a:ea typeface="MS PGothic" pitchFamily="34" charset="-128"/>
              </a:rPr>
              <a:t>                                          For physiographic divisions see QH84.8+</a:t>
            </a:r>
          </a:p>
          <a:p>
            <a:pPr marL="457200" indent="-457200" eaLnBrk="0" hangingPunct="0"/>
            <a:r>
              <a:rPr lang="en-US" sz="1600">
                <a:latin typeface="Arial" charset="0"/>
                <a:ea typeface="MS PGothic" pitchFamily="34" charset="-128"/>
              </a:rPr>
              <a:t>                                          Cf. QH75+ Biological diversity conservation  </a:t>
            </a:r>
          </a:p>
          <a:p>
            <a:pPr marL="457200" indent="-457200" eaLnBrk="0" hangingPunct="0"/>
            <a:r>
              <a:rPr lang="en-US" sz="1600">
                <a:latin typeface="Arial" charset="0"/>
                <a:ea typeface="MS PGothic" pitchFamily="34" charset="-128"/>
              </a:rPr>
              <a:t>                                          Cf. QH541.15.S64 Species diversity	</a:t>
            </a:r>
          </a:p>
          <a:p>
            <a:pPr marL="457200" indent="-457200" eaLnBrk="0" hangingPunct="0"/>
            <a:r>
              <a:rPr lang="en-US" sz="1600">
                <a:latin typeface="Arial" charset="0"/>
                <a:ea typeface="MS PGothic" pitchFamily="34" charset="-128"/>
              </a:rPr>
              <a:t>                                          Cf. QK46.5.D58 Plant diversity	</a:t>
            </a:r>
          </a:p>
          <a:p>
            <a:pPr marL="457200" indent="-457200" eaLnBrk="0" hangingPunct="0"/>
            <a:r>
              <a:rPr lang="en-US" sz="1600">
                <a:latin typeface="Arial" charset="0"/>
                <a:ea typeface="MS PGothic" pitchFamily="34" charset="-128"/>
              </a:rPr>
              <a:t>541.15.B84        	     Buffer zones</a:t>
            </a:r>
          </a:p>
          <a:p>
            <a:pPr marL="457200" indent="-457200" eaLnBrk="0" hangingPunct="0"/>
            <a:r>
              <a:rPr lang="en-US" sz="1600">
                <a:latin typeface="Arial" charset="0"/>
                <a:ea typeface="MS PGothic" pitchFamily="34" charset="-128"/>
              </a:rPr>
              <a:t>541.15.C44         	     Chemical ecology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r>
              <a:rPr lang="en-US" smtClean="0"/>
              <a:t>Interpreting the schedules</a:t>
            </a:r>
          </a:p>
        </p:txBody>
      </p:sp>
      <p:sp>
        <p:nvSpPr>
          <p:cNvPr id="130050" name="Rectangle 3"/>
          <p:cNvSpPr>
            <a:spLocks noGrp="1" noChangeArrowheads="1"/>
          </p:cNvSpPr>
          <p:nvPr>
            <p:ph type="body" idx="1"/>
          </p:nvPr>
        </p:nvSpPr>
        <p:spPr/>
        <p:txBody>
          <a:bodyPr/>
          <a:lstStyle/>
          <a:p>
            <a:pPr eaLnBrk="1" hangingPunct="1"/>
            <a:r>
              <a:rPr lang="en-US" smtClean="0"/>
              <a:t>Meaning is contained in the captions, not in the class numbers</a:t>
            </a:r>
          </a:p>
          <a:p>
            <a:pPr eaLnBrk="1" hangingPunct="1"/>
            <a:r>
              <a:rPr lang="en-US" smtClean="0"/>
              <a:t>Class numbers merely serve to order the captions</a:t>
            </a:r>
          </a:p>
          <a:p>
            <a:pPr eaLnBrk="1" hangingPunct="1"/>
            <a:r>
              <a:rPr lang="en-US" smtClean="0"/>
              <a:t>Subordination of topics is shown through indention of captions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US" smtClean="0"/>
              <a:t>Interpreting the schedules (2)</a:t>
            </a:r>
          </a:p>
        </p:txBody>
      </p:sp>
      <p:sp>
        <p:nvSpPr>
          <p:cNvPr id="132098" name="Rectangle 3"/>
          <p:cNvSpPr>
            <a:spLocks noGrp="1" noChangeArrowheads="1"/>
          </p:cNvSpPr>
          <p:nvPr>
            <p:ph type="body" idx="1"/>
          </p:nvPr>
        </p:nvSpPr>
        <p:spPr/>
        <p:txBody>
          <a:bodyPr/>
          <a:lstStyle/>
          <a:p>
            <a:pPr eaLnBrk="1" hangingPunct="1">
              <a:lnSpc>
                <a:spcPct val="90000"/>
              </a:lnSpc>
            </a:pPr>
            <a:r>
              <a:rPr lang="en-US" sz="2800" dirty="0" smtClean="0"/>
              <a:t>Decimal numbers do not necessarily reflect subtopics of the whole number.</a:t>
            </a:r>
          </a:p>
          <a:p>
            <a:pPr eaLnBrk="1" hangingPunct="1">
              <a:lnSpc>
                <a:spcPct val="90000"/>
              </a:lnSpc>
            </a:pPr>
            <a:r>
              <a:rPr lang="en-US" sz="2800" dirty="0" smtClean="0"/>
              <a:t>Decimal numbers do show that the class number was not part of the original schedule.</a:t>
            </a:r>
          </a:p>
          <a:p>
            <a:pPr eaLnBrk="1" hangingPunct="1">
              <a:lnSpc>
                <a:spcPct val="90000"/>
              </a:lnSpc>
            </a:pPr>
            <a:r>
              <a:rPr lang="en-US" sz="2800" dirty="0" smtClean="0"/>
              <a:t>Parenthesized numbers are not to be used; represent class numbers that were valid in the past.</a:t>
            </a:r>
          </a:p>
          <a:p>
            <a:pPr eaLnBrk="1" hangingPunct="1">
              <a:lnSpc>
                <a:spcPct val="90000"/>
              </a:lnSpc>
            </a:pPr>
            <a:r>
              <a:rPr lang="en-US" sz="2800" dirty="0" smtClean="0"/>
              <a:t>Angle brackets around a number or span of numbers indicate that LC provides this number as an option but does not use 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Classification of books</a:t>
            </a:r>
          </a:p>
        </p:txBody>
      </p:sp>
      <p:sp>
        <p:nvSpPr>
          <p:cNvPr id="29698" name="Rectangle 3"/>
          <p:cNvSpPr>
            <a:spLocks noGrp="1" noChangeArrowheads="1"/>
          </p:cNvSpPr>
          <p:nvPr>
            <p:ph type="body" idx="1"/>
          </p:nvPr>
        </p:nvSpPr>
        <p:spPr/>
        <p:txBody>
          <a:bodyPr/>
          <a:lstStyle/>
          <a:p>
            <a:pPr eaLnBrk="1" hangingPunct="1">
              <a:buFont typeface="Wingdings" pitchFamily="2" charset="2"/>
              <a:buNone/>
            </a:pPr>
            <a:r>
              <a:rPr lang="en-US" sz="2800" smtClean="0"/>
              <a:t>If you were organizing a collection of books, how might you arrange them?</a:t>
            </a:r>
          </a:p>
          <a:p>
            <a:pPr lvl="1" eaLnBrk="1" hangingPunct="1"/>
            <a:r>
              <a:rPr lang="en-US" sz="2400" smtClean="0"/>
              <a:t>Author’s last name</a:t>
            </a:r>
          </a:p>
          <a:p>
            <a:pPr lvl="1" eaLnBrk="1" hangingPunct="1"/>
            <a:r>
              <a:rPr lang="en-US" sz="2400" smtClean="0"/>
              <a:t>Title</a:t>
            </a:r>
          </a:p>
          <a:p>
            <a:pPr lvl="1" eaLnBrk="1" hangingPunct="1"/>
            <a:r>
              <a:rPr lang="en-US" sz="2400" smtClean="0"/>
              <a:t>Subject</a:t>
            </a:r>
          </a:p>
          <a:p>
            <a:pPr lvl="1" eaLnBrk="1" hangingPunct="1"/>
            <a:r>
              <a:rPr lang="en-US" sz="2400" smtClean="0"/>
              <a:t>Size</a:t>
            </a:r>
          </a:p>
          <a:p>
            <a:pPr lvl="1" eaLnBrk="1" hangingPunct="1"/>
            <a:r>
              <a:rPr lang="en-US" sz="2400" smtClean="0"/>
              <a:t>Color</a:t>
            </a:r>
          </a:p>
          <a:p>
            <a:pPr lvl="1" eaLnBrk="1" hangingPunct="1"/>
            <a:r>
              <a:rPr lang="en-US" sz="2400" smtClean="0"/>
              <a:t>Hardback vs. paperback</a:t>
            </a:r>
          </a:p>
          <a:p>
            <a:pPr lvl="1" eaLnBrk="1" hangingPunct="1"/>
            <a:r>
              <a:rPr lang="en-US" sz="2400" smtClean="0"/>
              <a:t>Publisher</a:t>
            </a:r>
          </a:p>
        </p:txBody>
      </p:sp>
      <p:sp>
        <p:nvSpPr>
          <p:cNvPr id="29699" name="Text Box 4"/>
          <p:cNvSpPr txBox="1">
            <a:spLocks noChangeArrowheads="1"/>
          </p:cNvSpPr>
          <p:nvPr/>
        </p:nvSpPr>
        <p:spPr bwMode="auto">
          <a:xfrm>
            <a:off x="5029200" y="3733800"/>
            <a:ext cx="3200400" cy="457200"/>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39941" name="Text Box 5"/>
          <p:cNvSpPr txBox="1">
            <a:spLocks noChangeArrowheads="1"/>
          </p:cNvSpPr>
          <p:nvPr/>
        </p:nvSpPr>
        <p:spPr bwMode="auto">
          <a:xfrm>
            <a:off x="5105400" y="3733800"/>
            <a:ext cx="2667000" cy="476250"/>
          </a:xfrm>
          <a:prstGeom prst="rect">
            <a:avLst/>
          </a:prstGeom>
          <a:noFill/>
          <a:ln w="19050">
            <a:solidFill>
              <a:srgbClr val="0000FF"/>
            </a:solidFill>
            <a:miter lim="800000"/>
            <a:headEnd/>
            <a:tailEnd/>
          </a:ln>
        </p:spPr>
        <p:txBody>
          <a:bodyPr>
            <a:spAutoFit/>
          </a:bodyPr>
          <a:lstStyle/>
          <a:p>
            <a:pPr>
              <a:spcBef>
                <a:spcPct val="50000"/>
              </a:spcBef>
            </a:pPr>
            <a:r>
              <a:rPr lang="en-US" i="1">
                <a:latin typeface="Arial" charset="0"/>
              </a:rPr>
              <a:t>“Public orderings”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ssolve">
                                      <p:cBhvr>
                                        <p:cTn id="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US" sz="4000" smtClean="0"/>
              <a:t>Notes used in schedules</a:t>
            </a:r>
            <a:endParaRPr lang="en-US" smtClean="0"/>
          </a:p>
        </p:txBody>
      </p:sp>
      <p:sp>
        <p:nvSpPr>
          <p:cNvPr id="134146" name="Rectangle 3"/>
          <p:cNvSpPr>
            <a:spLocks noGrp="1" noChangeArrowheads="1"/>
          </p:cNvSpPr>
          <p:nvPr>
            <p:ph type="body" idx="1"/>
          </p:nvPr>
        </p:nvSpPr>
        <p:spPr/>
        <p:txBody>
          <a:bodyPr/>
          <a:lstStyle/>
          <a:p>
            <a:pPr marL="609600" indent="-609600" eaLnBrk="1" hangingPunct="1">
              <a:lnSpc>
                <a:spcPct val="90000"/>
              </a:lnSpc>
            </a:pPr>
            <a:r>
              <a:rPr lang="en-US" sz="2800" smtClean="0"/>
              <a:t>Scope notes</a:t>
            </a:r>
          </a:p>
          <a:p>
            <a:pPr marL="990600" lvl="1" indent="-533400" eaLnBrk="1" hangingPunct="1">
              <a:lnSpc>
                <a:spcPct val="90000"/>
              </a:lnSpc>
            </a:pPr>
            <a:r>
              <a:rPr lang="en-US" smtClean="0"/>
              <a:t>Explain what the classification covers</a:t>
            </a:r>
          </a:p>
          <a:p>
            <a:pPr marL="990600" lvl="1" indent="-533400" eaLnBrk="1" hangingPunct="1">
              <a:lnSpc>
                <a:spcPct val="90000"/>
              </a:lnSpc>
            </a:pPr>
            <a:r>
              <a:rPr lang="en-US" smtClean="0"/>
              <a:t>Used when similar topics occur in different areas</a:t>
            </a:r>
          </a:p>
          <a:p>
            <a:pPr marL="990600" lvl="1" indent="-533400" eaLnBrk="1" hangingPunct="1">
              <a:lnSpc>
                <a:spcPct val="90000"/>
              </a:lnSpc>
            </a:pPr>
            <a:r>
              <a:rPr lang="en-US" smtClean="0"/>
              <a:t>Designated by “Class here”</a:t>
            </a:r>
          </a:p>
          <a:p>
            <a:pPr marL="609600" indent="-609600" eaLnBrk="1" hangingPunct="1">
              <a:lnSpc>
                <a:spcPct val="90000"/>
              </a:lnSpc>
            </a:pPr>
            <a:r>
              <a:rPr lang="en-US" sz="2800" smtClean="0"/>
              <a:t>Explanatory “see” notes</a:t>
            </a:r>
          </a:p>
          <a:p>
            <a:pPr marL="990600" lvl="1" indent="-533400" eaLnBrk="1" hangingPunct="1">
              <a:lnSpc>
                <a:spcPct val="90000"/>
              </a:lnSpc>
            </a:pPr>
            <a:r>
              <a:rPr lang="en-US" smtClean="0"/>
              <a:t>Used when a topic logically belongs in one division, but is covered elsewhere</a:t>
            </a:r>
          </a:p>
          <a:p>
            <a:pPr marL="990600" lvl="1" indent="-533400" eaLnBrk="1" hangingPunct="1">
              <a:lnSpc>
                <a:spcPct val="90000"/>
              </a:lnSpc>
            </a:pPr>
            <a:r>
              <a:rPr lang="en-US" smtClean="0"/>
              <a:t>Designated by “For”</a:t>
            </a:r>
            <a:endParaRPr lang="en-US" sz="14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609600" y="838200"/>
            <a:ext cx="7848600" cy="5578475"/>
          </a:xfrm>
          <a:prstGeom prst="rect">
            <a:avLst/>
          </a:prstGeom>
          <a:noFill/>
          <a:ln w="9525">
            <a:noFill/>
            <a:miter lim="800000"/>
            <a:headEnd/>
            <a:tailEnd/>
          </a:ln>
        </p:spPr>
        <p:txBody>
          <a:bodyPr anchor="ctr">
            <a:spAutoFit/>
          </a:bodyPr>
          <a:lstStyle/>
          <a:p>
            <a:pPr eaLnBrk="0" hangingPunct="0"/>
            <a:r>
              <a:rPr lang="en-US" sz="2000">
                <a:latin typeface="Arial" charset="0"/>
                <a:ea typeface="MS PGothic" pitchFamily="34" charset="-128"/>
              </a:rPr>
              <a:t>QE			GEOLOGY</a:t>
            </a:r>
          </a:p>
          <a:p>
            <a:pPr eaLnBrk="0" hangingPunct="0"/>
            <a:r>
              <a:rPr lang="en-US" sz="2000">
                <a:latin typeface="Arial" charset="0"/>
                <a:ea typeface="MS PGothic" pitchFamily="34" charset="-128"/>
              </a:rPr>
              <a:t>		Reptiles </a:t>
            </a:r>
          </a:p>
          <a:p>
            <a:pPr eaLnBrk="0" hangingPunct="0"/>
            <a:r>
              <a:rPr lang="en-US" sz="2000">
                <a:latin typeface="Arial" charset="0"/>
                <a:ea typeface="MS PGothic" pitchFamily="34" charset="-128"/>
              </a:rPr>
              <a:t>861		   General works, treatises, and textbooks </a:t>
            </a:r>
          </a:p>
          <a:p>
            <a:pPr eaLnBrk="0" hangingPunct="0"/>
            <a:r>
              <a:rPr lang="en-US" sz="2000">
                <a:latin typeface="Arial" charset="0"/>
                <a:ea typeface="MS PGothic" pitchFamily="34" charset="-128"/>
              </a:rPr>
              <a:t>		   Dinosaurs </a:t>
            </a:r>
          </a:p>
          <a:p>
            <a:pPr eaLnBrk="0" hangingPunct="0"/>
            <a:r>
              <a:rPr lang="en-US" sz="2000">
                <a:latin typeface="Arial" charset="0"/>
                <a:ea typeface="MS PGothic" pitchFamily="34" charset="-128"/>
              </a:rPr>
              <a:t>			Class here works on dinosaurs in general</a:t>
            </a:r>
          </a:p>
          <a:p>
            <a:pPr eaLnBrk="0" hangingPunct="0"/>
            <a:r>
              <a:rPr lang="en-US" sz="2000">
                <a:latin typeface="Arial" charset="0"/>
                <a:ea typeface="MS PGothic" pitchFamily="34" charset="-128"/>
              </a:rPr>
              <a:t> 			For works on specific orders of dinosaurs 			   see QE862.A-Z </a:t>
            </a:r>
          </a:p>
          <a:p>
            <a:pPr eaLnBrk="0" hangingPunct="0"/>
            <a:r>
              <a:rPr lang="en-US" sz="2000">
                <a:latin typeface="Arial" charset="0"/>
                <a:ea typeface="MS PGothic" pitchFamily="34" charset="-128"/>
              </a:rPr>
              <a:t>861.2		         Periodicals, societies, congresses</a:t>
            </a:r>
          </a:p>
          <a:p>
            <a:pPr eaLnBrk="0" hangingPunct="0"/>
            <a:r>
              <a:rPr lang="en-US" sz="2000">
                <a:latin typeface="Arial" charset="0"/>
                <a:ea typeface="MS PGothic" pitchFamily="34" charset="-128"/>
              </a:rPr>
              <a:t>861.3		         Dictionaries</a:t>
            </a:r>
          </a:p>
          <a:p>
            <a:pPr eaLnBrk="0" hangingPunct="0"/>
            <a:r>
              <a:rPr lang="en-US" sz="2000">
                <a:latin typeface="Arial" charset="0"/>
                <a:ea typeface="MS PGothic" pitchFamily="34" charset="-128"/>
              </a:rPr>
              <a:t>861.35		         Computer network resources</a:t>
            </a:r>
          </a:p>
          <a:p>
            <a:pPr eaLnBrk="0" hangingPunct="0"/>
            <a:r>
              <a:rPr lang="en-US" sz="2000">
                <a:latin typeface="Arial" charset="0"/>
                <a:ea typeface="MS PGothic" pitchFamily="34" charset="-128"/>
              </a:rPr>
              <a:t>			Including the Internet</a:t>
            </a:r>
          </a:p>
          <a:p>
            <a:pPr eaLnBrk="0" hangingPunct="0"/>
            <a:r>
              <a:rPr lang="en-US" sz="2000">
                <a:latin typeface="Arial" charset="0"/>
                <a:ea typeface="MS PGothic" pitchFamily="34" charset="-128"/>
              </a:rPr>
              <a:t>861.4		         General works</a:t>
            </a:r>
          </a:p>
          <a:p>
            <a:pPr eaLnBrk="0" hangingPunct="0"/>
            <a:r>
              <a:rPr lang="en-US" sz="2000">
                <a:latin typeface="Arial" charset="0"/>
                <a:ea typeface="MS PGothic" pitchFamily="34" charset="-128"/>
              </a:rPr>
              <a:t>861.5		         Juvenile works</a:t>
            </a:r>
          </a:p>
          <a:p>
            <a:pPr eaLnBrk="0" hangingPunct="0"/>
            <a:endParaRPr lang="en-US" sz="2000">
              <a:latin typeface="Arial" charset="0"/>
              <a:ea typeface="MS PGothic" pitchFamily="34" charset="-128"/>
            </a:endParaRPr>
          </a:p>
          <a:p>
            <a:pPr eaLnBrk="0" hangingPunct="0"/>
            <a:endParaRPr lang="en-US" sz="2000">
              <a:latin typeface="Arial" charset="0"/>
              <a:ea typeface="MS PGothic" pitchFamily="34" charset="-128"/>
            </a:endParaRPr>
          </a:p>
          <a:p>
            <a:pPr eaLnBrk="0" hangingPunct="0"/>
            <a:endParaRPr lang="en-US" sz="2000">
              <a:latin typeface="Arial" charset="0"/>
              <a:ea typeface="MS PGothic" pitchFamily="34" charset="-128"/>
            </a:endParaRPr>
          </a:p>
          <a:p>
            <a:pPr eaLnBrk="0" hangingPunct="0"/>
            <a:endParaRPr lang="en-US" sz="2000">
              <a:latin typeface="Arial" charset="0"/>
              <a:ea typeface="MS PGothic" pitchFamily="34" charset="-128"/>
            </a:endParaRPr>
          </a:p>
          <a:p>
            <a:pPr eaLnBrk="0" hangingPunct="0"/>
            <a:endParaRPr lang="en-US" sz="2000">
              <a:latin typeface="Arial" charset="0"/>
              <a:ea typeface="MS PGothic" pitchFamily="34" charset="-128"/>
            </a:endParaRPr>
          </a:p>
        </p:txBody>
      </p:sp>
      <p:sp>
        <p:nvSpPr>
          <p:cNvPr id="180227" name="Line 3"/>
          <p:cNvSpPr>
            <a:spLocks noChangeShapeType="1"/>
          </p:cNvSpPr>
          <p:nvPr/>
        </p:nvSpPr>
        <p:spPr bwMode="auto">
          <a:xfrm>
            <a:off x="2667000" y="2286000"/>
            <a:ext cx="685800" cy="0"/>
          </a:xfrm>
          <a:prstGeom prst="line">
            <a:avLst/>
          </a:prstGeom>
          <a:noFill/>
          <a:ln w="15875">
            <a:solidFill>
              <a:srgbClr val="3366FF"/>
            </a:solidFill>
            <a:round/>
            <a:headEnd/>
            <a:tailEnd type="triangle" w="med" len="med"/>
          </a:ln>
        </p:spPr>
        <p:txBody>
          <a:bodyPr/>
          <a:lstStyle/>
          <a:p>
            <a:endParaRPr lang="en-US"/>
          </a:p>
        </p:txBody>
      </p:sp>
      <p:sp>
        <p:nvSpPr>
          <p:cNvPr id="180228" name="Line 4"/>
          <p:cNvSpPr>
            <a:spLocks noChangeShapeType="1"/>
          </p:cNvSpPr>
          <p:nvPr/>
        </p:nvSpPr>
        <p:spPr bwMode="auto">
          <a:xfrm>
            <a:off x="2895600" y="2590800"/>
            <a:ext cx="457200" cy="0"/>
          </a:xfrm>
          <a:prstGeom prst="line">
            <a:avLst/>
          </a:prstGeom>
          <a:noFill/>
          <a:ln w="15875">
            <a:solidFill>
              <a:srgbClr val="3366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nimBg="1"/>
      <p:bldP spid="1802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762000" y="457200"/>
            <a:ext cx="7772400" cy="685800"/>
          </a:xfrm>
        </p:spPr>
        <p:txBody>
          <a:bodyPr/>
          <a:lstStyle/>
          <a:p>
            <a:pPr eaLnBrk="1" hangingPunct="1"/>
            <a:r>
              <a:rPr lang="en-US" sz="3600" smtClean="0"/>
              <a:t>Notes used in schedules (2)</a:t>
            </a:r>
          </a:p>
        </p:txBody>
      </p:sp>
      <p:sp>
        <p:nvSpPr>
          <p:cNvPr id="138242" name="Rectangle 3"/>
          <p:cNvSpPr>
            <a:spLocks noGrp="1" noChangeArrowheads="1"/>
          </p:cNvSpPr>
          <p:nvPr>
            <p:ph type="body" idx="1"/>
          </p:nvPr>
        </p:nvSpPr>
        <p:spPr>
          <a:xfrm>
            <a:off x="609600" y="1295400"/>
            <a:ext cx="7772400" cy="4343400"/>
          </a:xfrm>
        </p:spPr>
        <p:txBody>
          <a:bodyPr/>
          <a:lstStyle/>
          <a:p>
            <a:pPr eaLnBrk="1" hangingPunct="1"/>
            <a:r>
              <a:rPr lang="en-US" sz="2400" smtClean="0"/>
              <a:t>“See” notes</a:t>
            </a:r>
          </a:p>
          <a:p>
            <a:pPr lvl="1" eaLnBrk="1" hangingPunct="1"/>
            <a:r>
              <a:rPr lang="en-US" sz="2400" smtClean="0"/>
              <a:t>Used to indicate topics relocated to other parts of the schedule(s)</a:t>
            </a:r>
          </a:p>
          <a:p>
            <a:pPr lvl="1" eaLnBrk="1" hangingPunct="1"/>
            <a:r>
              <a:rPr lang="en-US" sz="2400" smtClean="0"/>
              <a:t>Former number removed or, often, parenthesized</a:t>
            </a:r>
          </a:p>
          <a:p>
            <a:pPr eaLnBrk="1" hangingPunct="1"/>
            <a:endParaRPr lang="en-US" smtClean="0"/>
          </a:p>
        </p:txBody>
      </p:sp>
      <p:sp>
        <p:nvSpPr>
          <p:cNvPr id="138243" name="Rectangle 4"/>
          <p:cNvSpPr>
            <a:spLocks noChangeArrowheads="1"/>
          </p:cNvSpPr>
          <p:nvPr/>
        </p:nvSpPr>
        <p:spPr bwMode="auto">
          <a:xfrm>
            <a:off x="1447800" y="3124200"/>
            <a:ext cx="6096000" cy="3149600"/>
          </a:xfrm>
          <a:prstGeom prst="rect">
            <a:avLst/>
          </a:prstGeom>
          <a:noFill/>
          <a:ln w="9525">
            <a:solidFill>
              <a:schemeClr val="tx1"/>
            </a:solidFill>
            <a:miter lim="800000"/>
            <a:headEnd/>
            <a:tailEnd/>
          </a:ln>
        </p:spPr>
        <p:txBody>
          <a:bodyPr>
            <a:spAutoFit/>
          </a:bodyPr>
          <a:lstStyle/>
          <a:p>
            <a:pPr eaLnBrk="0" hangingPunct="0">
              <a:spcBef>
                <a:spcPct val="50000"/>
              </a:spcBef>
            </a:pPr>
            <a:r>
              <a:rPr lang="en-US" sz="2000">
                <a:latin typeface="Arial" charset="0"/>
                <a:ea typeface="MS PGothic" pitchFamily="34" charset="-128"/>
              </a:rPr>
              <a:t>QE                         GEOLOGY</a:t>
            </a:r>
          </a:p>
          <a:p>
            <a:pPr eaLnBrk="0" hangingPunct="0">
              <a:spcBef>
                <a:spcPct val="50000"/>
              </a:spcBef>
            </a:pPr>
            <a:r>
              <a:rPr lang="en-US" sz="2000">
                <a:latin typeface="Arial" charset="0"/>
                <a:ea typeface="MS PGothic" pitchFamily="34" charset="-128"/>
              </a:rPr>
              <a:t>                     Reptiles</a:t>
            </a:r>
          </a:p>
          <a:p>
            <a:pPr eaLnBrk="0" hangingPunct="0">
              <a:spcBef>
                <a:spcPct val="50000"/>
              </a:spcBef>
            </a:pPr>
            <a:r>
              <a:rPr lang="en-US" sz="2000">
                <a:latin typeface="Arial" charset="0"/>
                <a:ea typeface="MS PGothic" pitchFamily="34" charset="-128"/>
              </a:rPr>
              <a:t>862.A-Z		   Other systematic divisions, A-Z  </a:t>
            </a:r>
          </a:p>
          <a:p>
            <a:pPr eaLnBrk="0" hangingPunct="0">
              <a:spcBef>
                <a:spcPct val="50000"/>
              </a:spcBef>
            </a:pPr>
            <a:r>
              <a:rPr lang="en-US" sz="2000">
                <a:latin typeface="Arial" charset="0"/>
                <a:ea typeface="MS PGothic" pitchFamily="34" charset="-128"/>
              </a:rPr>
              <a:t>862.C5		        Chelonia. Testudinata</a:t>
            </a:r>
          </a:p>
          <a:p>
            <a:pPr eaLnBrk="0" hangingPunct="0">
              <a:spcBef>
                <a:spcPct val="50000"/>
              </a:spcBef>
            </a:pPr>
            <a:r>
              <a:rPr lang="en-US" sz="2000">
                <a:latin typeface="Arial" charset="0"/>
                <a:ea typeface="MS PGothic" pitchFamily="34" charset="-128"/>
              </a:rPr>
              <a:t>862.C7		        Cotylosauria </a:t>
            </a:r>
          </a:p>
          <a:p>
            <a:pPr eaLnBrk="0" hangingPunct="0">
              <a:spcBef>
                <a:spcPct val="50000"/>
              </a:spcBef>
            </a:pPr>
            <a:r>
              <a:rPr lang="en-US" sz="2000">
                <a:latin typeface="Arial" charset="0"/>
                <a:ea typeface="MS PGothic" pitchFamily="34" charset="-128"/>
              </a:rPr>
              <a:t>862.C8		        Crocodylia  </a:t>
            </a:r>
          </a:p>
          <a:p>
            <a:pPr eaLnBrk="0" hangingPunct="0">
              <a:spcBef>
                <a:spcPct val="50000"/>
              </a:spcBef>
            </a:pPr>
            <a:r>
              <a:rPr lang="en-US" sz="2000">
                <a:latin typeface="Arial" charset="0"/>
                <a:ea typeface="MS PGothic" pitchFamily="34" charset="-128"/>
              </a:rPr>
              <a:t>(862.D4)	        Dicynodontia see QE862.T5</a:t>
            </a:r>
          </a:p>
        </p:txBody>
      </p:sp>
      <p:sp>
        <p:nvSpPr>
          <p:cNvPr id="182277" name="Line 5"/>
          <p:cNvSpPr>
            <a:spLocks noChangeShapeType="1"/>
          </p:cNvSpPr>
          <p:nvPr/>
        </p:nvSpPr>
        <p:spPr bwMode="auto">
          <a:xfrm>
            <a:off x="838200" y="6096000"/>
            <a:ext cx="685800" cy="0"/>
          </a:xfrm>
          <a:prstGeom prst="line">
            <a:avLst/>
          </a:prstGeom>
          <a:noFill/>
          <a:ln w="22225">
            <a:solidFill>
              <a:srgbClr val="3366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additive="base">
                                        <p:cTn id="7" dur="500" fill="hold"/>
                                        <p:tgtEl>
                                          <p:spTgt spid="182277"/>
                                        </p:tgtEl>
                                        <p:attrNameLst>
                                          <p:attrName>ppt_x</p:attrName>
                                        </p:attrNameLst>
                                      </p:cBhvr>
                                      <p:tavLst>
                                        <p:tav tm="0">
                                          <p:val>
                                            <p:strVal val="0-#ppt_w/2"/>
                                          </p:val>
                                        </p:tav>
                                        <p:tav tm="100000">
                                          <p:val>
                                            <p:strVal val="#ppt_x"/>
                                          </p:val>
                                        </p:tav>
                                      </p:tavLst>
                                    </p:anim>
                                    <p:anim calcmode="lin" valueType="num">
                                      <p:cBhvr additive="base">
                                        <p:cTn id="8" dur="500" fill="hold"/>
                                        <p:tgtEl>
                                          <p:spTgt spid="182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r>
              <a:rPr lang="en-US" smtClean="0"/>
              <a:t>Notes, cont.</a:t>
            </a:r>
          </a:p>
        </p:txBody>
      </p:sp>
      <p:sp>
        <p:nvSpPr>
          <p:cNvPr id="140290" name="Rectangle 3"/>
          <p:cNvSpPr>
            <a:spLocks noGrp="1" noChangeArrowheads="1"/>
          </p:cNvSpPr>
          <p:nvPr>
            <p:ph type="body" idx="1"/>
          </p:nvPr>
        </p:nvSpPr>
        <p:spPr>
          <a:xfrm>
            <a:off x="762000" y="1447800"/>
            <a:ext cx="7848600" cy="5257800"/>
          </a:xfrm>
        </p:spPr>
        <p:txBody>
          <a:bodyPr/>
          <a:lstStyle/>
          <a:p>
            <a:pPr eaLnBrk="1" hangingPunct="1"/>
            <a:r>
              <a:rPr lang="en-US" dirty="0" smtClean="0"/>
              <a:t>“Including” notes</a:t>
            </a:r>
          </a:p>
          <a:p>
            <a:pPr lvl="1" eaLnBrk="1" hangingPunct="1"/>
            <a:r>
              <a:rPr lang="en-US" dirty="0" smtClean="0"/>
              <a:t>Provides examples of the topics covered by a particular caption	</a:t>
            </a:r>
          </a:p>
          <a:p>
            <a:pPr eaLnBrk="1" hangingPunct="1"/>
            <a:r>
              <a:rPr lang="en-US" dirty="0" smtClean="0"/>
              <a:t>Confer notes</a:t>
            </a:r>
          </a:p>
          <a:p>
            <a:pPr lvl="1" eaLnBrk="1" hangingPunct="1"/>
            <a:r>
              <a:rPr lang="en-US" dirty="0" smtClean="0"/>
              <a:t>Designated by the abbreviation “Cf.”</a:t>
            </a:r>
          </a:p>
          <a:p>
            <a:pPr lvl="1" eaLnBrk="1" hangingPunct="1"/>
            <a:r>
              <a:rPr lang="en-US" dirty="0" smtClean="0"/>
              <a:t>Indicates other aspects of the topic may be found elsewhere in the schedule(s)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ChangeArrowheads="1"/>
          </p:cNvSpPr>
          <p:nvPr/>
        </p:nvSpPr>
        <p:spPr bwMode="auto">
          <a:xfrm>
            <a:off x="533400" y="1219200"/>
            <a:ext cx="8077200" cy="4359275"/>
          </a:xfrm>
          <a:prstGeom prst="rect">
            <a:avLst/>
          </a:prstGeom>
          <a:noFill/>
          <a:ln w="9525">
            <a:noFill/>
            <a:miter lim="800000"/>
            <a:headEnd/>
            <a:tailEnd/>
          </a:ln>
        </p:spPr>
        <p:txBody>
          <a:bodyPr>
            <a:spAutoFit/>
          </a:bodyPr>
          <a:lstStyle/>
          <a:p>
            <a:pPr eaLnBrk="0" hangingPunct="0"/>
            <a:r>
              <a:rPr lang="en-US" sz="2000">
                <a:latin typeface="Arial" charset="0"/>
                <a:ea typeface="MS PGothic" pitchFamily="34" charset="-128"/>
              </a:rPr>
              <a:t>QK			BOTANY</a:t>
            </a:r>
          </a:p>
          <a:p>
            <a:pPr eaLnBrk="0" hangingPunct="0"/>
            <a:r>
              <a:rPr lang="en-US" sz="2000">
                <a:latin typeface="Arial" charset="0"/>
                <a:ea typeface="MS PGothic" pitchFamily="34" charset="-128"/>
              </a:rPr>
              <a:t>83		Plant lore </a:t>
            </a:r>
          </a:p>
          <a:p>
            <a:pPr eaLnBrk="0" hangingPunct="0"/>
            <a:r>
              <a:rPr lang="en-US" sz="2000">
                <a:latin typeface="Arial" charset="0"/>
                <a:ea typeface="MS PGothic" pitchFamily="34" charset="-128"/>
              </a:rPr>
              <a:t>		        Cf. GR780-790 Folklore   </a:t>
            </a:r>
          </a:p>
          <a:p>
            <a:pPr eaLnBrk="0" hangingPunct="0"/>
            <a:r>
              <a:rPr lang="en-US" sz="2000">
                <a:latin typeface="Arial" charset="0"/>
                <a:ea typeface="MS PGothic" pitchFamily="34" charset="-128"/>
              </a:rPr>
              <a:t>		National plants. Official plants</a:t>
            </a:r>
          </a:p>
          <a:p>
            <a:pPr eaLnBrk="0" hangingPunct="0"/>
            <a:r>
              <a:rPr lang="en-US" sz="2000">
                <a:latin typeface="Arial" charset="0"/>
                <a:ea typeface="MS PGothic" pitchFamily="34" charset="-128"/>
              </a:rPr>
              <a:t>		        Including state, provincial, etc. plants</a:t>
            </a:r>
          </a:p>
          <a:p>
            <a:pPr eaLnBrk="0" hangingPunct="0"/>
            <a:r>
              <a:rPr lang="en-US" sz="2000">
                <a:latin typeface="Arial" charset="0"/>
                <a:ea typeface="MS PGothic" pitchFamily="34" charset="-128"/>
              </a:rPr>
              <a:t>84.8		    General works</a:t>
            </a:r>
          </a:p>
          <a:p>
            <a:pPr eaLnBrk="0" hangingPunct="0"/>
            <a:r>
              <a:rPr lang="en-US" sz="2000">
                <a:latin typeface="Arial" charset="0"/>
                <a:ea typeface="MS PGothic" pitchFamily="34" charset="-128"/>
              </a:rPr>
              <a:t>		    By region or country</a:t>
            </a:r>
          </a:p>
          <a:p>
            <a:pPr eaLnBrk="0" hangingPunct="0"/>
            <a:r>
              <a:rPr lang="en-US" sz="2000">
                <a:latin typeface="Arial" charset="0"/>
                <a:ea typeface="MS PGothic" pitchFamily="34" charset="-128"/>
              </a:rPr>
              <a:t>85		         United States</a:t>
            </a:r>
          </a:p>
          <a:p>
            <a:pPr eaLnBrk="0" hangingPunct="0"/>
            <a:r>
              <a:rPr lang="en-US" sz="2000">
                <a:latin typeface="Arial" charset="0"/>
                <a:ea typeface="MS PGothic" pitchFamily="34" charset="-128"/>
              </a:rPr>
              <a:t>85.3.A-Z	         Other regions or countries, A-Z</a:t>
            </a:r>
          </a:p>
          <a:p>
            <a:pPr eaLnBrk="0" hangingPunct="0"/>
            <a:endParaRPr lang="en-US" sz="2000">
              <a:latin typeface="Arial" charset="0"/>
              <a:ea typeface="MS PGothic" pitchFamily="34" charset="-128"/>
            </a:endParaRPr>
          </a:p>
          <a:p>
            <a:pPr eaLnBrk="0" hangingPunct="0"/>
            <a:r>
              <a:rPr lang="en-US" sz="2000">
                <a:latin typeface="Arial" charset="0"/>
                <a:ea typeface="MS PGothic" pitchFamily="34" charset="-128"/>
              </a:rPr>
              <a:t>-----------------------------------------------------------------------------</a:t>
            </a:r>
          </a:p>
          <a:p>
            <a:pPr eaLnBrk="0" hangingPunct="0"/>
            <a:endParaRPr lang="en-US" sz="2000">
              <a:latin typeface="Arial" charset="0"/>
              <a:ea typeface="MS PGothic" pitchFamily="34" charset="-128"/>
            </a:endParaRPr>
          </a:p>
          <a:p>
            <a:pPr eaLnBrk="0" hangingPunct="0"/>
            <a:r>
              <a:rPr lang="en-US" sz="2000">
                <a:latin typeface="Arial" charset="0"/>
                <a:ea typeface="MS PGothic" pitchFamily="34" charset="-128"/>
              </a:rPr>
              <a:t>97.5		Identification </a:t>
            </a:r>
          </a:p>
          <a:p>
            <a:pPr eaLnBrk="0" hangingPunct="0"/>
            <a:r>
              <a:rPr lang="en-US" sz="2000">
                <a:latin typeface="Arial" charset="0"/>
                <a:ea typeface="MS PGothic" pitchFamily="34" charset="-128"/>
              </a:rPr>
              <a:t>		        For geographic treatment see QK108-474.5</a:t>
            </a:r>
          </a:p>
        </p:txBody>
      </p:sp>
      <p:sp>
        <p:nvSpPr>
          <p:cNvPr id="186371" name="Line 3"/>
          <p:cNvSpPr>
            <a:spLocks noChangeShapeType="1"/>
          </p:cNvSpPr>
          <p:nvPr/>
        </p:nvSpPr>
        <p:spPr bwMode="auto">
          <a:xfrm>
            <a:off x="2057400" y="1981200"/>
            <a:ext cx="838200" cy="0"/>
          </a:xfrm>
          <a:prstGeom prst="line">
            <a:avLst/>
          </a:prstGeom>
          <a:noFill/>
          <a:ln w="19050">
            <a:solidFill>
              <a:srgbClr val="3366FF"/>
            </a:solidFill>
            <a:round/>
            <a:headEnd/>
            <a:tailEnd type="triangle" w="med" len="med"/>
          </a:ln>
        </p:spPr>
        <p:txBody>
          <a:bodyPr/>
          <a:lstStyle/>
          <a:p>
            <a:endParaRPr lang="en-US"/>
          </a:p>
        </p:txBody>
      </p:sp>
      <p:sp>
        <p:nvSpPr>
          <p:cNvPr id="186372" name="Line 4"/>
          <p:cNvSpPr>
            <a:spLocks noChangeShapeType="1"/>
          </p:cNvSpPr>
          <p:nvPr/>
        </p:nvSpPr>
        <p:spPr bwMode="auto">
          <a:xfrm>
            <a:off x="2209800" y="2667000"/>
            <a:ext cx="609600" cy="0"/>
          </a:xfrm>
          <a:prstGeom prst="line">
            <a:avLst/>
          </a:prstGeom>
          <a:noFill/>
          <a:ln w="19050">
            <a:solidFill>
              <a:srgbClr val="3366FF"/>
            </a:solidFill>
            <a:round/>
            <a:headEnd/>
            <a:tailEnd type="triangle" w="med" len="med"/>
          </a:ln>
        </p:spPr>
        <p:txBody>
          <a:bodyPr/>
          <a:lstStyle/>
          <a:p>
            <a:endParaRPr lang="en-US"/>
          </a:p>
        </p:txBody>
      </p:sp>
      <p:sp>
        <p:nvSpPr>
          <p:cNvPr id="186373" name="Line 5"/>
          <p:cNvSpPr>
            <a:spLocks noChangeShapeType="1"/>
          </p:cNvSpPr>
          <p:nvPr/>
        </p:nvSpPr>
        <p:spPr bwMode="auto">
          <a:xfrm>
            <a:off x="2057400" y="5410200"/>
            <a:ext cx="838200" cy="0"/>
          </a:xfrm>
          <a:prstGeom prst="line">
            <a:avLst/>
          </a:prstGeom>
          <a:noFill/>
          <a:ln w="19050">
            <a:solidFill>
              <a:srgbClr val="3366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72" grpId="0" animBg="1"/>
      <p:bldP spid="18637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en-US" smtClean="0"/>
              <a:t>Physical format</a:t>
            </a:r>
          </a:p>
        </p:txBody>
      </p:sp>
      <p:sp>
        <p:nvSpPr>
          <p:cNvPr id="144386" name="Rectangle 3"/>
          <p:cNvSpPr>
            <a:spLocks noGrp="1" noChangeArrowheads="1"/>
          </p:cNvSpPr>
          <p:nvPr>
            <p:ph type="body" idx="1"/>
          </p:nvPr>
        </p:nvSpPr>
        <p:spPr/>
        <p:txBody>
          <a:bodyPr/>
          <a:lstStyle/>
          <a:p>
            <a:pPr eaLnBrk="1" hangingPunct="1"/>
            <a:r>
              <a:rPr lang="en-US" smtClean="0"/>
              <a:t>Each print schedule contains</a:t>
            </a:r>
          </a:p>
          <a:p>
            <a:pPr lvl="1" eaLnBrk="1" hangingPunct="1"/>
            <a:r>
              <a:rPr lang="en-US" smtClean="0"/>
              <a:t>Preface</a:t>
            </a:r>
          </a:p>
          <a:p>
            <a:pPr lvl="1" eaLnBrk="1" hangingPunct="1"/>
            <a:r>
              <a:rPr lang="en-US" smtClean="0"/>
              <a:t>Broad outline with subclasses</a:t>
            </a:r>
          </a:p>
          <a:p>
            <a:pPr lvl="1" eaLnBrk="1" hangingPunct="1"/>
            <a:r>
              <a:rPr lang="en-US" smtClean="0"/>
              <a:t>Detailed outline with 2 or 3 levels of hierarchy</a:t>
            </a:r>
          </a:p>
          <a:p>
            <a:pPr lvl="1" eaLnBrk="1" hangingPunct="1"/>
            <a:r>
              <a:rPr lang="en-US" smtClean="0"/>
              <a:t>Schedule (the actual class numbers)</a:t>
            </a:r>
          </a:p>
          <a:p>
            <a:pPr lvl="1" eaLnBrk="1" hangingPunct="1"/>
            <a:r>
              <a:rPr lang="en-US" smtClean="0"/>
              <a:t>Tables</a:t>
            </a:r>
          </a:p>
          <a:p>
            <a:pPr lvl="1" eaLnBrk="1" hangingPunct="1"/>
            <a:r>
              <a:rPr lang="en-US" smtClean="0"/>
              <a:t>Index </a:t>
            </a:r>
          </a:p>
        </p:txBody>
      </p:sp>
      <p:sp>
        <p:nvSpPr>
          <p:cNvPr id="144387"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22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p:cNvPicPr>
            <a:picLocks noChangeAspect="1" noChangeArrowheads="1"/>
          </p:cNvPicPr>
          <p:nvPr/>
        </p:nvPicPr>
        <p:blipFill>
          <a:blip r:embed="rId3" cstate="print"/>
          <a:srcRect l="12500" t="28000" r="3125" b="16800"/>
          <a:stretch>
            <a:fillRect/>
          </a:stretch>
        </p:blipFill>
        <p:spPr bwMode="auto">
          <a:xfrm>
            <a:off x="228600" y="1905000"/>
            <a:ext cx="8763000" cy="4478338"/>
          </a:xfrm>
          <a:prstGeom prst="rect">
            <a:avLst/>
          </a:prstGeom>
          <a:noFill/>
          <a:ln w="9525">
            <a:noFill/>
            <a:miter lim="800000"/>
            <a:headEnd/>
            <a:tailEnd/>
          </a:ln>
        </p:spPr>
      </p:pic>
      <p:sp>
        <p:nvSpPr>
          <p:cNvPr id="150530" name="Text Box 3"/>
          <p:cNvSpPr txBox="1">
            <a:spLocks noChangeArrowheads="1"/>
          </p:cNvSpPr>
          <p:nvPr/>
        </p:nvSpPr>
        <p:spPr bwMode="auto">
          <a:xfrm>
            <a:off x="914400" y="762000"/>
            <a:ext cx="7620000" cy="519113"/>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ea typeface="MS PGothic" pitchFamily="34" charset="-128"/>
              </a:rPr>
              <a:t>Outline view in Classification Web (1</a:t>
            </a:r>
            <a:r>
              <a:rPr lang="en-US" sz="2800" baseline="30000">
                <a:latin typeface="Arial" charset="0"/>
                <a:ea typeface="MS PGothic" pitchFamily="34" charset="-128"/>
              </a:rPr>
              <a:t>st</a:t>
            </a:r>
            <a:r>
              <a:rPr lang="en-US" sz="2800">
                <a:latin typeface="Arial" charset="0"/>
                <a:ea typeface="MS PGothic" pitchFamily="34" charset="-128"/>
              </a:rPr>
              <a:t> level)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p:cNvPicPr>
            <a:picLocks noChangeAspect="1" noChangeArrowheads="1"/>
          </p:cNvPicPr>
          <p:nvPr/>
        </p:nvPicPr>
        <p:blipFill>
          <a:blip r:embed="rId3" cstate="print"/>
          <a:srcRect l="12500" t="30400" r="6612" b="4800"/>
          <a:stretch>
            <a:fillRect/>
          </a:stretch>
        </p:blipFill>
        <p:spPr bwMode="auto">
          <a:xfrm>
            <a:off x="152400" y="1066800"/>
            <a:ext cx="8839200" cy="5530850"/>
          </a:xfrm>
          <a:prstGeom prst="rect">
            <a:avLst/>
          </a:prstGeom>
          <a:noFill/>
          <a:ln w="9525">
            <a:noFill/>
            <a:miter lim="800000"/>
            <a:headEnd/>
            <a:tailEnd/>
          </a:ln>
        </p:spPr>
      </p:pic>
      <p:sp>
        <p:nvSpPr>
          <p:cNvPr id="152578" name="Text Box 3"/>
          <p:cNvSpPr txBox="1">
            <a:spLocks noChangeArrowheads="1"/>
          </p:cNvSpPr>
          <p:nvPr/>
        </p:nvSpPr>
        <p:spPr bwMode="auto">
          <a:xfrm>
            <a:off x="152400" y="457200"/>
            <a:ext cx="8991600" cy="457200"/>
          </a:xfrm>
          <a:prstGeom prst="rect">
            <a:avLst/>
          </a:prstGeom>
          <a:noFill/>
          <a:ln w="9525">
            <a:noFill/>
            <a:miter lim="800000"/>
            <a:headEnd/>
            <a:tailEnd/>
          </a:ln>
        </p:spPr>
        <p:txBody>
          <a:bodyPr>
            <a:spAutoFit/>
          </a:bodyPr>
          <a:lstStyle/>
          <a:p>
            <a:pPr eaLnBrk="0" hangingPunct="0">
              <a:spcBef>
                <a:spcPct val="50000"/>
              </a:spcBef>
            </a:pPr>
            <a:r>
              <a:rPr lang="en-US">
                <a:latin typeface="Arial" charset="0"/>
                <a:ea typeface="MS PGothic" pitchFamily="34" charset="-128"/>
              </a:rPr>
              <a:t>Outline view in ClassWeb (2</a:t>
            </a:r>
            <a:r>
              <a:rPr lang="en-US" baseline="30000">
                <a:latin typeface="Arial" charset="0"/>
                <a:ea typeface="MS PGothic" pitchFamily="34" charset="-128"/>
              </a:rPr>
              <a:t>nd</a:t>
            </a:r>
            <a:r>
              <a:rPr lang="en-US">
                <a:latin typeface="Arial" charset="0"/>
                <a:ea typeface="MS PGothic" pitchFamily="34" charset="-128"/>
              </a:rPr>
              <a:t>  level): expansion of Mathematics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219200" y="609600"/>
            <a:ext cx="8382000" cy="1143000"/>
          </a:xfrm>
        </p:spPr>
        <p:txBody>
          <a:bodyPr>
            <a:normAutofit fontScale="90000"/>
          </a:bodyPr>
          <a:lstStyle/>
          <a:p>
            <a:pPr eaLnBrk="1" hangingPunct="1"/>
            <a:r>
              <a:rPr lang="en-US" sz="3600" smtClean="0"/>
              <a:t>General arrangement within </a:t>
            </a:r>
            <a:br>
              <a:rPr lang="en-US" sz="3600" smtClean="0"/>
            </a:br>
            <a:r>
              <a:rPr lang="en-US" sz="3600" smtClean="0"/>
              <a:t>subclasses and subject divisions</a:t>
            </a:r>
          </a:p>
        </p:txBody>
      </p:sp>
      <p:sp>
        <p:nvSpPr>
          <p:cNvPr id="154626" name="Rectangle 3"/>
          <p:cNvSpPr>
            <a:spLocks noGrp="1" noChangeArrowheads="1"/>
          </p:cNvSpPr>
          <p:nvPr>
            <p:ph type="body" idx="1"/>
          </p:nvPr>
        </p:nvSpPr>
        <p:spPr>
          <a:xfrm>
            <a:off x="685800" y="1905000"/>
            <a:ext cx="7772400" cy="4191000"/>
          </a:xfrm>
        </p:spPr>
        <p:txBody>
          <a:bodyPr>
            <a:noAutofit/>
          </a:bodyPr>
          <a:lstStyle/>
          <a:p>
            <a:pPr marL="533400" indent="-533400" eaLnBrk="1" hangingPunct="1">
              <a:lnSpc>
                <a:spcPct val="90000"/>
              </a:lnSpc>
            </a:pPr>
            <a:r>
              <a:rPr lang="en-US" dirty="0" smtClean="0"/>
              <a:t>Form subdivisions</a:t>
            </a:r>
          </a:p>
          <a:p>
            <a:pPr marL="914400" lvl="1" indent="-457200" eaLnBrk="1" hangingPunct="1">
              <a:lnSpc>
                <a:spcPct val="90000"/>
              </a:lnSpc>
            </a:pPr>
            <a:r>
              <a:rPr lang="en-US" dirty="0" smtClean="0"/>
              <a:t>Periodicals, Societies, Congresses, Directories, Collections, Dictionaries, etc.</a:t>
            </a:r>
          </a:p>
          <a:p>
            <a:pPr marL="533400" indent="-533400" eaLnBrk="1" hangingPunct="1">
              <a:lnSpc>
                <a:spcPct val="90000"/>
              </a:lnSpc>
            </a:pPr>
            <a:r>
              <a:rPr lang="en-US" dirty="0" smtClean="0"/>
              <a:t>Philosophy</a:t>
            </a:r>
          </a:p>
          <a:p>
            <a:pPr marL="533400" indent="-533400" eaLnBrk="1" hangingPunct="1">
              <a:lnSpc>
                <a:spcPct val="90000"/>
              </a:lnSpc>
            </a:pPr>
            <a:r>
              <a:rPr lang="en-US" dirty="0" smtClean="0"/>
              <a:t>History</a:t>
            </a:r>
          </a:p>
          <a:p>
            <a:pPr marL="533400" indent="-533400" eaLnBrk="1" hangingPunct="1">
              <a:lnSpc>
                <a:spcPct val="90000"/>
              </a:lnSpc>
            </a:pPr>
            <a:r>
              <a:rPr lang="en-US" dirty="0" smtClean="0"/>
              <a:t>Biography</a:t>
            </a:r>
          </a:p>
          <a:p>
            <a:pPr marL="533400" indent="-533400" eaLnBrk="1" hangingPunct="1">
              <a:lnSpc>
                <a:spcPct val="90000"/>
              </a:lnSpc>
            </a:pPr>
            <a:r>
              <a:rPr lang="en-US" dirty="0" smtClean="0"/>
              <a:t>General works</a:t>
            </a:r>
          </a:p>
          <a:p>
            <a:pPr marL="533400" indent="-533400" eaLnBrk="1" hangingPunct="1">
              <a:lnSpc>
                <a:spcPct val="90000"/>
              </a:lnSpc>
            </a:pPr>
            <a:r>
              <a:rPr lang="en-US" dirty="0" smtClean="0"/>
              <a:t>Study &amp; teaching </a:t>
            </a:r>
          </a:p>
          <a:p>
            <a:pPr marL="533400" indent="-533400" eaLnBrk="1" hangingPunct="1">
              <a:lnSpc>
                <a:spcPct val="90000"/>
              </a:lnSpc>
            </a:pPr>
            <a:r>
              <a:rPr lang="en-US" dirty="0" smtClean="0"/>
              <a:t>Subtopics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6" name="Group 2"/>
          <p:cNvGraphicFramePr>
            <a:graphicFrameLocks noGrp="1"/>
          </p:cNvGraphicFramePr>
          <p:nvPr/>
        </p:nvGraphicFramePr>
        <p:xfrm>
          <a:off x="1295400" y="2133600"/>
          <a:ext cx="4800600" cy="2667000"/>
        </p:xfrm>
        <a:graphic>
          <a:graphicData uri="http://schemas.openxmlformats.org/drawingml/2006/table">
            <a:tbl>
              <a:tblPr/>
              <a:tblGrid>
                <a:gridCol w="4800600"/>
              </a:tblGrid>
              <a:tr h="2667000">
                <a:tc>
                  <a:txBody>
                    <a:bodyPr/>
                    <a:lstStyle/>
                    <a:p>
                      <a:pPr marL="342900" marR="0" lvl="0" indent="-34290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tab pos="85725" algn="l"/>
                          <a:tab pos="1562100" algn="l"/>
                          <a:tab pos="1666875" algn="l"/>
                          <a:tab pos="1781175" algn="l"/>
                          <a:tab pos="1876425" algn="l"/>
                          <a:tab pos="4378325" algn="r"/>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tr>
            </a:tbl>
          </a:graphicData>
        </a:graphic>
      </p:graphicFrame>
      <p:sp>
        <p:nvSpPr>
          <p:cNvPr id="156675" name="Rectangle 8"/>
          <p:cNvSpPr>
            <a:spLocks noGrp="1" noChangeArrowheads="1"/>
          </p:cNvSpPr>
          <p:nvPr>
            <p:ph type="title"/>
          </p:nvPr>
        </p:nvSpPr>
        <p:spPr/>
        <p:txBody>
          <a:bodyPr/>
          <a:lstStyle/>
          <a:p>
            <a:pPr eaLnBrk="1" hangingPunct="1"/>
            <a:r>
              <a:rPr lang="en-US" sz="4000" smtClean="0"/>
              <a:t>Form subdivisions example 1</a:t>
            </a:r>
          </a:p>
        </p:txBody>
      </p:sp>
      <p:sp>
        <p:nvSpPr>
          <p:cNvPr id="156676" name="Rectangle 9"/>
          <p:cNvSpPr>
            <a:spLocks noGrp="1" noChangeArrowheads="1"/>
          </p:cNvSpPr>
          <p:nvPr>
            <p:ph type="body" idx="1"/>
          </p:nvPr>
        </p:nvSpPr>
        <p:spPr/>
        <p:txBody>
          <a:bodyPr>
            <a:normAutofit/>
          </a:bodyPr>
          <a:lstStyle/>
          <a:p>
            <a:pPr marL="381000" indent="-381000" eaLnBrk="1" hangingPunct="1">
              <a:lnSpc>
                <a:spcPct val="80000"/>
              </a:lnSpc>
              <a:buFont typeface="Wingdings" pitchFamily="2" charset="2"/>
              <a:buNone/>
            </a:pPr>
            <a:r>
              <a:rPr lang="en-US" sz="2400" dirty="0" smtClean="0"/>
              <a:t>TC			Hydraulic engineering</a:t>
            </a:r>
          </a:p>
          <a:p>
            <a:pPr marL="381000" indent="-381000" eaLnBrk="1" hangingPunct="1">
              <a:lnSpc>
                <a:spcPct val="80000"/>
              </a:lnSpc>
              <a:buFont typeface="Wingdings" pitchFamily="2" charset="2"/>
              <a:buNone/>
            </a:pPr>
            <a:r>
              <a:rPr lang="en-US" sz="2400" dirty="0" smtClean="0"/>
              <a:t>     	       	       	       For municipal water supply see TD201-500.2  </a:t>
            </a:r>
          </a:p>
          <a:p>
            <a:pPr marL="381000" indent="-381000" eaLnBrk="1" hangingPunct="1">
              <a:lnSpc>
                <a:spcPct val="80000"/>
              </a:lnSpc>
              <a:buFont typeface="Wingdings" pitchFamily="2" charset="2"/>
              <a:buNone/>
            </a:pPr>
            <a:r>
              <a:rPr lang="en-US" sz="2400" dirty="0" smtClean="0"/>
              <a:t>              	       For hydraulic machinery see TJ840.A2-.A3  </a:t>
            </a:r>
          </a:p>
          <a:p>
            <a:pPr marL="381000" indent="-381000" eaLnBrk="1" hangingPunct="1">
              <a:lnSpc>
                <a:spcPct val="80000"/>
              </a:lnSpc>
              <a:buFont typeface="Wingdings" pitchFamily="2" charset="2"/>
              <a:buNone/>
            </a:pPr>
            <a:r>
              <a:rPr lang="en-US" sz="2400" dirty="0" smtClean="0"/>
              <a:t>1			    Periodicals, societies, etc. </a:t>
            </a:r>
          </a:p>
          <a:p>
            <a:pPr marL="381000" indent="-381000" eaLnBrk="1" hangingPunct="1">
              <a:lnSpc>
                <a:spcPct val="80000"/>
              </a:lnSpc>
              <a:buFont typeface="Wingdings" pitchFamily="2" charset="2"/>
              <a:buNone/>
            </a:pPr>
            <a:r>
              <a:rPr lang="en-US" sz="2400" dirty="0" smtClean="0"/>
              <a:t>5			    Congresses </a:t>
            </a:r>
          </a:p>
          <a:p>
            <a:pPr marL="381000" indent="-381000" eaLnBrk="1" hangingPunct="1">
              <a:lnSpc>
                <a:spcPct val="80000"/>
              </a:lnSpc>
              <a:buFont typeface="Wingdings" pitchFamily="2" charset="2"/>
              <a:buNone/>
            </a:pPr>
            <a:r>
              <a:rPr lang="en-US" sz="2400" dirty="0" smtClean="0"/>
              <a:t>			    Exhibitions. Museums   </a:t>
            </a:r>
          </a:p>
          <a:p>
            <a:pPr marL="381000" indent="-381000" eaLnBrk="1" hangingPunct="1">
              <a:lnSpc>
                <a:spcPct val="80000"/>
              </a:lnSpc>
              <a:buFont typeface="Wingdings" pitchFamily="2" charset="2"/>
              <a:buNone/>
            </a:pPr>
            <a:r>
              <a:rPr lang="en-US" sz="2400" dirty="0" smtClean="0"/>
              <a:t>6.A1	       	        General works  </a:t>
            </a:r>
          </a:p>
          <a:p>
            <a:pPr marL="381000" indent="-381000" eaLnBrk="1" hangingPunct="1">
              <a:lnSpc>
                <a:spcPct val="80000"/>
              </a:lnSpc>
              <a:buFont typeface="Wingdings" pitchFamily="2" charset="2"/>
              <a:buNone/>
            </a:pPr>
            <a:r>
              <a:rPr lang="en-US" sz="2400" dirty="0" smtClean="0"/>
              <a:t>6.A2-Z		        By region or country, A-Z </a:t>
            </a:r>
          </a:p>
          <a:p>
            <a:pPr marL="381000" indent="-381000" eaLnBrk="1" hangingPunct="1">
              <a:lnSpc>
                <a:spcPct val="80000"/>
              </a:lnSpc>
              <a:buFont typeface="Wingdings" pitchFamily="2" charset="2"/>
              <a:buNone/>
            </a:pPr>
            <a:r>
              <a:rPr lang="en-US" sz="2400" dirty="0" smtClean="0"/>
              <a:t>              		</a:t>
            </a:r>
            <a:r>
              <a:rPr lang="en-US" sz="2400" dirty="0" err="1" smtClean="0"/>
              <a:t>Subarrange</a:t>
            </a:r>
            <a:r>
              <a:rPr lang="en-US" sz="2400" dirty="0" smtClean="0"/>
              <a:t> each country by Table T4b </a:t>
            </a:r>
          </a:p>
          <a:p>
            <a:pPr marL="381000" indent="-381000" eaLnBrk="1" hangingPunct="1">
              <a:lnSpc>
                <a:spcPct val="80000"/>
              </a:lnSpc>
              <a:buFont typeface="Wingdings" pitchFamily="2" charset="2"/>
              <a:buNone/>
            </a:pPr>
            <a:r>
              <a:rPr lang="en-US" sz="2400" dirty="0" smtClean="0"/>
              <a:t>7			    Collected works (</a:t>
            </a:r>
            <a:r>
              <a:rPr lang="en-US" sz="2400" dirty="0" err="1" smtClean="0"/>
              <a:t>nonserial</a:t>
            </a:r>
            <a:r>
              <a:rPr lang="en-US" sz="2400" dirty="0" smtClean="0"/>
              <a:t>) </a:t>
            </a:r>
          </a:p>
          <a:p>
            <a:pPr marL="381000" indent="-381000" eaLnBrk="1" hangingPunct="1">
              <a:lnSpc>
                <a:spcPct val="80000"/>
              </a:lnSpc>
              <a:buFont typeface="Wingdings" pitchFamily="2" charset="2"/>
              <a:buNone/>
            </a:pPr>
            <a:r>
              <a:rPr lang="en-US" sz="2400" dirty="0" smtClean="0"/>
              <a:t>9			    Dictionaries and encyclopedias   </a:t>
            </a:r>
          </a:p>
          <a:p>
            <a:pPr marL="381000" indent="-381000" eaLnBrk="1" hangingPunct="1">
              <a:lnSpc>
                <a:spcPct val="80000"/>
              </a:lnSpc>
              <a:buFont typeface="Wingdings" pitchFamily="2" charset="2"/>
              <a:buNone/>
            </a:pPr>
            <a:r>
              <a:rPr lang="en-US" sz="2400" dirty="0" smtClean="0"/>
              <a:t>12			    Directories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4000" smtClean="0"/>
              <a:t>Classification of books (2)</a:t>
            </a:r>
          </a:p>
        </p:txBody>
      </p:sp>
      <p:sp>
        <p:nvSpPr>
          <p:cNvPr id="31746" name="Rectangle 3"/>
          <p:cNvSpPr>
            <a:spLocks noGrp="1" noChangeArrowheads="1"/>
          </p:cNvSpPr>
          <p:nvPr>
            <p:ph type="body" idx="1"/>
          </p:nvPr>
        </p:nvSpPr>
        <p:spPr/>
        <p:txBody>
          <a:bodyPr/>
          <a:lstStyle/>
          <a:p>
            <a:pPr eaLnBrk="1" hangingPunct="1"/>
            <a:r>
              <a:rPr lang="en-US" smtClean="0"/>
              <a:t>Read and unread books</a:t>
            </a:r>
          </a:p>
          <a:p>
            <a:pPr eaLnBrk="1" hangingPunct="1"/>
            <a:r>
              <a:rPr lang="en-US" smtClean="0"/>
              <a:t>Order of acquisition</a:t>
            </a:r>
          </a:p>
          <a:p>
            <a:pPr eaLnBrk="1" hangingPunct="1"/>
            <a:r>
              <a:rPr lang="en-US" smtClean="0"/>
              <a:t>Provenance</a:t>
            </a:r>
          </a:p>
          <a:p>
            <a:pPr eaLnBrk="1" hangingPunct="1"/>
            <a:r>
              <a:rPr lang="en-US" smtClean="0"/>
              <a:t>Sentimental value</a:t>
            </a:r>
          </a:p>
          <a:p>
            <a:pPr eaLnBrk="1" hangingPunct="1"/>
            <a:endParaRPr lang="en-US" smtClean="0"/>
          </a:p>
          <a:p>
            <a:pPr eaLnBrk="1" hangingPunct="1"/>
            <a:r>
              <a:rPr lang="en-US" smtClean="0"/>
              <a:t>According to a classification system such as LCC or DDC</a:t>
            </a:r>
          </a:p>
        </p:txBody>
      </p:sp>
      <p:pic>
        <p:nvPicPr>
          <p:cNvPr id="31747" name="Picture 4" descr="C:\Program Files\Common Files\Microsoft Shared\Clipart\themes1\Lines\BD14710_.GIF"/>
          <p:cNvPicPr>
            <a:picLocks noChangeAspect="1" noChangeArrowheads="1"/>
          </p:cNvPicPr>
          <p:nvPr/>
        </p:nvPicPr>
        <p:blipFill>
          <a:blip r:embed="rId3" cstate="print"/>
          <a:srcRect/>
          <a:stretch>
            <a:fillRect/>
          </a:stretch>
        </p:blipFill>
        <p:spPr bwMode="auto">
          <a:xfrm>
            <a:off x="838200" y="4495800"/>
            <a:ext cx="6858000" cy="114300"/>
          </a:xfrm>
          <a:prstGeom prst="rect">
            <a:avLst/>
          </a:prstGeom>
          <a:noFill/>
          <a:ln w="9525">
            <a:noFill/>
            <a:miter lim="800000"/>
            <a:headEnd/>
            <a:tailEnd/>
          </a:ln>
        </p:spPr>
      </p:pic>
      <p:sp>
        <p:nvSpPr>
          <p:cNvPr id="40965" name="Text Box 5"/>
          <p:cNvSpPr txBox="1">
            <a:spLocks noChangeArrowheads="1"/>
          </p:cNvSpPr>
          <p:nvPr/>
        </p:nvSpPr>
        <p:spPr bwMode="auto">
          <a:xfrm>
            <a:off x="5334000" y="2819400"/>
            <a:ext cx="2895600" cy="476250"/>
          </a:xfrm>
          <a:prstGeom prst="rect">
            <a:avLst/>
          </a:prstGeom>
          <a:noFill/>
          <a:ln w="19050">
            <a:solidFill>
              <a:srgbClr val="0000FF"/>
            </a:solidFill>
            <a:miter lim="800000"/>
            <a:headEnd/>
            <a:tailEnd/>
          </a:ln>
        </p:spPr>
        <p:txBody>
          <a:bodyPr>
            <a:spAutoFit/>
          </a:bodyPr>
          <a:lstStyle/>
          <a:p>
            <a:pPr>
              <a:spcBef>
                <a:spcPct val="50000"/>
              </a:spcBef>
            </a:pPr>
            <a:r>
              <a:rPr lang="en-US" i="1">
                <a:latin typeface="Arial" charset="0"/>
              </a:rPr>
              <a:t>“Private orderings”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ssolve">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457200" y="274638"/>
            <a:ext cx="8229600" cy="944562"/>
          </a:xfrm>
        </p:spPr>
        <p:txBody>
          <a:bodyPr/>
          <a:lstStyle/>
          <a:p>
            <a:pPr eaLnBrk="1" hangingPunct="1"/>
            <a:r>
              <a:rPr lang="en-US" sz="3600" dirty="0" smtClean="0"/>
              <a:t>Form subdivisions example 2</a:t>
            </a:r>
            <a:r>
              <a:rPr lang="en-US" dirty="0" smtClean="0"/>
              <a:t> </a:t>
            </a:r>
          </a:p>
        </p:txBody>
      </p:sp>
      <p:sp>
        <p:nvSpPr>
          <p:cNvPr id="158722" name="Rectangle 3"/>
          <p:cNvSpPr>
            <a:spLocks noGrp="1" noChangeArrowheads="1"/>
          </p:cNvSpPr>
          <p:nvPr>
            <p:ph type="body" idx="1"/>
          </p:nvPr>
        </p:nvSpPr>
        <p:spPr>
          <a:xfrm>
            <a:off x="609600" y="1219200"/>
            <a:ext cx="7772400" cy="4648200"/>
          </a:xfrm>
        </p:spPr>
        <p:txBody>
          <a:bodyPr>
            <a:noAutofit/>
          </a:bodyPr>
          <a:lstStyle/>
          <a:p>
            <a:pPr marL="609600" indent="-609600" eaLnBrk="1" hangingPunct="1">
              <a:lnSpc>
                <a:spcPct val="80000"/>
              </a:lnSpc>
              <a:buFont typeface="Wingdings" pitchFamily="2" charset="2"/>
              <a:buNone/>
            </a:pPr>
            <a:r>
              <a:rPr lang="en-US" sz="2400" dirty="0" smtClean="0"/>
              <a:t>T		Technology (General)</a:t>
            </a:r>
          </a:p>
          <a:p>
            <a:pPr marL="609600" indent="-609600" eaLnBrk="1" hangingPunct="1">
              <a:lnSpc>
                <a:spcPct val="80000"/>
              </a:lnSpc>
              <a:buFont typeface="Wingdings" pitchFamily="2" charset="2"/>
              <a:buNone/>
            </a:pPr>
            <a:r>
              <a:rPr lang="en-US" sz="2400" dirty="0" smtClean="0"/>
              <a:t>    Periodicals and societies.  By language of publication</a:t>
            </a:r>
          </a:p>
          <a:p>
            <a:pPr marL="609600" indent="-609600" eaLnBrk="1" hangingPunct="1">
              <a:lnSpc>
                <a:spcPct val="80000"/>
              </a:lnSpc>
              <a:buFont typeface="Wingdings" pitchFamily="2" charset="2"/>
              <a:buNone/>
            </a:pPr>
            <a:r>
              <a:rPr lang="en-US" sz="2400" dirty="0" smtClean="0"/>
              <a:t>1			English   </a:t>
            </a:r>
          </a:p>
          <a:p>
            <a:pPr marL="609600" indent="-609600" eaLnBrk="1" hangingPunct="1">
              <a:lnSpc>
                <a:spcPct val="80000"/>
              </a:lnSpc>
              <a:buFont typeface="Wingdings" pitchFamily="2" charset="2"/>
              <a:buNone/>
            </a:pPr>
            <a:r>
              <a:rPr lang="en-US" sz="2400" dirty="0" smtClean="0"/>
              <a:t>2			French  </a:t>
            </a:r>
          </a:p>
          <a:p>
            <a:pPr marL="609600" indent="-609600" eaLnBrk="1" hangingPunct="1">
              <a:lnSpc>
                <a:spcPct val="80000"/>
              </a:lnSpc>
              <a:buFont typeface="Wingdings" pitchFamily="2" charset="2"/>
              <a:buNone/>
            </a:pPr>
            <a:r>
              <a:rPr lang="en-US" sz="2400" dirty="0" smtClean="0"/>
              <a:t>3			German  </a:t>
            </a:r>
          </a:p>
          <a:p>
            <a:pPr marL="609600" indent="-609600" eaLnBrk="1" hangingPunct="1">
              <a:lnSpc>
                <a:spcPct val="80000"/>
              </a:lnSpc>
              <a:buFont typeface="Wingdings" pitchFamily="2" charset="2"/>
              <a:buNone/>
            </a:pPr>
            <a:r>
              <a:rPr lang="en-US" sz="2400" dirty="0" smtClean="0"/>
              <a:t>4			Other languages (not A-Z)  </a:t>
            </a:r>
          </a:p>
          <a:p>
            <a:pPr marL="609600" indent="-609600" eaLnBrk="1" hangingPunct="1">
              <a:lnSpc>
                <a:spcPct val="80000"/>
              </a:lnSpc>
              <a:buFont typeface="Wingdings" pitchFamily="2" charset="2"/>
              <a:buNone/>
            </a:pPr>
            <a:r>
              <a:rPr lang="en-US" sz="2400" dirty="0" smtClean="0"/>
              <a:t>(5)		     Yearbooks  	see T1-4</a:t>
            </a:r>
          </a:p>
          <a:p>
            <a:pPr marL="609600" indent="-609600" eaLnBrk="1" hangingPunct="1">
              <a:lnSpc>
                <a:spcPct val="80000"/>
              </a:lnSpc>
              <a:buFont typeface="Wingdings" pitchFamily="2" charset="2"/>
              <a:buNone/>
            </a:pPr>
            <a:r>
              <a:rPr lang="en-US" sz="2400" dirty="0" smtClean="0"/>
              <a:t>6		     Congresses  </a:t>
            </a:r>
          </a:p>
          <a:p>
            <a:pPr marL="609600" indent="-609600" eaLnBrk="1" hangingPunct="1">
              <a:lnSpc>
                <a:spcPct val="80000"/>
              </a:lnSpc>
              <a:buFont typeface="Wingdings" pitchFamily="2" charset="2"/>
              <a:buNone/>
            </a:pPr>
            <a:r>
              <a:rPr lang="en-US" sz="2400" dirty="0" smtClean="0"/>
              <a:t>     		     Industrial museums, etc. see T179-183   </a:t>
            </a:r>
          </a:p>
          <a:p>
            <a:pPr marL="609600" indent="-609600" eaLnBrk="1" hangingPunct="1">
              <a:lnSpc>
                <a:spcPct val="80000"/>
              </a:lnSpc>
              <a:buFont typeface="Wingdings" pitchFamily="2" charset="2"/>
              <a:buNone/>
            </a:pPr>
            <a:r>
              <a:rPr lang="en-US" sz="2400" dirty="0" smtClean="0"/>
              <a:t>     		     International exhibitions see T391-995  </a:t>
            </a:r>
          </a:p>
          <a:p>
            <a:pPr marL="609600" indent="-609600" eaLnBrk="1" hangingPunct="1">
              <a:lnSpc>
                <a:spcPct val="80000"/>
              </a:lnSpc>
              <a:buFont typeface="Wingdings" pitchFamily="2" charset="2"/>
              <a:buNone/>
            </a:pPr>
            <a:r>
              <a:rPr lang="en-US" sz="2400" dirty="0" smtClean="0"/>
              <a:t>7		     Collected works (</a:t>
            </a:r>
            <a:r>
              <a:rPr lang="en-US" sz="2400" dirty="0" err="1" smtClean="0"/>
              <a:t>nonserial</a:t>
            </a:r>
            <a:r>
              <a:rPr lang="en-US" sz="2400" dirty="0" smtClean="0"/>
              <a:t>)   </a:t>
            </a:r>
          </a:p>
          <a:p>
            <a:pPr marL="609600" indent="-609600" eaLnBrk="1" hangingPunct="1">
              <a:lnSpc>
                <a:spcPct val="80000"/>
              </a:lnSpc>
              <a:buFont typeface="Wingdings" pitchFamily="2" charset="2"/>
              <a:buNone/>
            </a:pPr>
            <a:r>
              <a:rPr lang="en-US" sz="2400" dirty="0" smtClean="0"/>
              <a:t>8	 	     Symbols and abbreviations   </a:t>
            </a:r>
          </a:p>
          <a:p>
            <a:pPr marL="609600" indent="-609600" eaLnBrk="1" hangingPunct="1">
              <a:lnSpc>
                <a:spcPct val="80000"/>
              </a:lnSpc>
              <a:buFont typeface="Wingdings" pitchFamily="2" charset="2"/>
              <a:buNone/>
            </a:pPr>
            <a:r>
              <a:rPr lang="en-US" sz="2400" dirty="0" smtClean="0"/>
              <a:t>		     Dictionaries and encyclopedias   </a:t>
            </a:r>
          </a:p>
          <a:p>
            <a:pPr marL="609600" indent="-609600" eaLnBrk="1" hangingPunct="1">
              <a:lnSpc>
                <a:spcPct val="80000"/>
              </a:lnSpc>
              <a:buFont typeface="Wingdings" pitchFamily="2" charset="2"/>
              <a:buNone/>
            </a:pPr>
            <a:r>
              <a:rPr lang="en-US" sz="2400" dirty="0" smtClean="0"/>
              <a:t>9			General works  </a:t>
            </a:r>
          </a:p>
          <a:p>
            <a:pPr marL="609600" indent="-609600" eaLnBrk="1" hangingPunct="1">
              <a:lnSpc>
                <a:spcPct val="80000"/>
              </a:lnSpc>
              <a:buFont typeface="Wingdings" pitchFamily="2" charset="2"/>
              <a:buNone/>
            </a:pPr>
            <a:r>
              <a:rPr lang="en-US" sz="2400" dirty="0" smtClean="0"/>
              <a:t>10			Bilingual and polyglot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US" sz="4000" smtClean="0"/>
              <a:t>Philosophy</a:t>
            </a:r>
            <a:endParaRPr lang="en-US" smtClean="0"/>
          </a:p>
        </p:txBody>
      </p:sp>
      <p:sp>
        <p:nvSpPr>
          <p:cNvPr id="160770" name="Rectangle 3"/>
          <p:cNvSpPr>
            <a:spLocks noGrp="1" noChangeArrowheads="1"/>
          </p:cNvSpPr>
          <p:nvPr>
            <p:ph type="body" idx="1"/>
          </p:nvPr>
        </p:nvSpPr>
        <p:spPr/>
        <p:txBody>
          <a:bodyPr/>
          <a:lstStyle/>
          <a:p>
            <a:pPr marL="609600" indent="-609600" eaLnBrk="1" hangingPunct="1"/>
            <a:r>
              <a:rPr lang="en-US" sz="2800" smtClean="0"/>
              <a:t>Used primarily in main classes and subclasses</a:t>
            </a:r>
          </a:p>
          <a:p>
            <a:pPr marL="990600" lvl="1" indent="-533400" eaLnBrk="1" hangingPunct="1"/>
            <a:r>
              <a:rPr lang="en-US" sz="2400" smtClean="0"/>
              <a:t>Generally not found below the level of subclass</a:t>
            </a:r>
          </a:p>
          <a:p>
            <a:pPr marL="609600" indent="-609600" eaLnBrk="1" hangingPunct="1"/>
            <a:r>
              <a:rPr lang="en-US" sz="2800" smtClean="0"/>
              <a:t>Often a single number, though may be expanded to many numbers</a:t>
            </a:r>
          </a:p>
          <a:p>
            <a:pPr marL="609600" indent="-609600" eaLnBrk="1" hangingPunct="1">
              <a:buFont typeface="Wingdings" pitchFamily="2" charset="2"/>
              <a:buNone/>
            </a:pPr>
            <a:endParaRPr lang="en-US" sz="2400" smtClean="0"/>
          </a:p>
          <a:p>
            <a:pPr marL="609600" indent="-609600" eaLnBrk="1" hangingPunct="1">
              <a:buFont typeface="Wingdings" pitchFamily="2" charset="2"/>
              <a:buNone/>
            </a:pPr>
            <a:r>
              <a:rPr lang="en-US" sz="2400" smtClean="0"/>
              <a:t>		QH Natural history (General)</a:t>
            </a:r>
          </a:p>
          <a:p>
            <a:pPr marL="609600" indent="-609600" eaLnBrk="1" hangingPunct="1">
              <a:buFont typeface="Wingdings" pitchFamily="2" charset="2"/>
              <a:buNone/>
            </a:pPr>
            <a:r>
              <a:rPr lang="en-US" sz="2400" smtClean="0"/>
              <a:t>		    14        Authorship</a:t>
            </a:r>
          </a:p>
          <a:p>
            <a:pPr marL="609600" indent="-609600" eaLnBrk="1" hangingPunct="1">
              <a:buFont typeface="Wingdings" pitchFamily="2" charset="2"/>
              <a:buNone/>
            </a:pPr>
            <a:r>
              <a:rPr lang="en-US" sz="2400" smtClean="0"/>
              <a:t>		    14.3     Philosophy</a:t>
            </a:r>
          </a:p>
        </p:txBody>
      </p:sp>
      <p:sp>
        <p:nvSpPr>
          <p:cNvPr id="16077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30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2"/>
          <p:cNvPicPr>
            <a:picLocks noChangeAspect="1" noChangeArrowheads="1"/>
          </p:cNvPicPr>
          <p:nvPr/>
        </p:nvPicPr>
        <p:blipFill>
          <a:blip r:embed="rId3" cstate="print"/>
          <a:srcRect l="12500" t="20799" r="3751" b="5600"/>
          <a:stretch>
            <a:fillRect/>
          </a:stretch>
        </p:blipFill>
        <p:spPr bwMode="auto">
          <a:xfrm>
            <a:off x="152400" y="838200"/>
            <a:ext cx="8534400" cy="5857875"/>
          </a:xfrm>
          <a:prstGeom prst="rect">
            <a:avLst/>
          </a:prstGeom>
          <a:noFill/>
          <a:ln w="9525">
            <a:noFill/>
            <a:miter lim="800000"/>
            <a:headEnd/>
            <a:tailEnd/>
          </a:ln>
        </p:spPr>
      </p:pic>
      <p:sp>
        <p:nvSpPr>
          <p:cNvPr id="162818" name="Text Box 3"/>
          <p:cNvSpPr txBox="1">
            <a:spLocks noChangeArrowheads="1"/>
          </p:cNvSpPr>
          <p:nvPr/>
        </p:nvSpPr>
        <p:spPr bwMode="auto">
          <a:xfrm>
            <a:off x="1981200" y="228600"/>
            <a:ext cx="5867400" cy="538163"/>
          </a:xfrm>
          <a:prstGeom prst="rect">
            <a:avLst/>
          </a:prstGeom>
          <a:noFill/>
          <a:ln w="19050">
            <a:solidFill>
              <a:srgbClr val="339966"/>
            </a:solidFill>
            <a:miter lim="800000"/>
            <a:headEnd/>
            <a:tailEnd/>
          </a:ln>
        </p:spPr>
        <p:txBody>
          <a:bodyPr>
            <a:spAutoFit/>
          </a:bodyPr>
          <a:lstStyle/>
          <a:p>
            <a:pPr eaLnBrk="0" hangingPunct="0">
              <a:spcBef>
                <a:spcPct val="50000"/>
              </a:spcBef>
            </a:pPr>
            <a:r>
              <a:rPr lang="en-US" sz="2800">
                <a:latin typeface="Arial" charset="0"/>
                <a:ea typeface="MS PGothic" pitchFamily="34" charset="-128"/>
              </a:rPr>
              <a:t>A range of numbers for Philosophy</a:t>
            </a:r>
            <a:endParaRPr lang="en-US">
              <a:latin typeface="Arial" charset="0"/>
              <a:ea typeface="MS PGothic"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eaLnBrk="1" hangingPunct="1"/>
            <a:r>
              <a:rPr lang="en-US" smtClean="0"/>
              <a:t>History</a:t>
            </a:r>
          </a:p>
        </p:txBody>
      </p:sp>
      <p:sp>
        <p:nvSpPr>
          <p:cNvPr id="164866" name="Rectangle 3"/>
          <p:cNvSpPr>
            <a:spLocks noGrp="1" noChangeArrowheads="1"/>
          </p:cNvSpPr>
          <p:nvPr>
            <p:ph type="body" idx="1"/>
          </p:nvPr>
        </p:nvSpPr>
        <p:spPr>
          <a:xfrm>
            <a:off x="457200" y="1371600"/>
            <a:ext cx="8229600" cy="4754563"/>
          </a:xfrm>
        </p:spPr>
        <p:txBody>
          <a:bodyPr>
            <a:noAutofit/>
          </a:bodyPr>
          <a:lstStyle/>
          <a:p>
            <a:pPr eaLnBrk="1" hangingPunct="1"/>
            <a:r>
              <a:rPr lang="en-US" sz="2800" dirty="0" smtClean="0"/>
              <a:t>The history of a topic is often broken down into specific time periods, e.g.,</a:t>
            </a:r>
          </a:p>
          <a:p>
            <a:pPr lvl="1" eaLnBrk="1" hangingPunct="1"/>
            <a:r>
              <a:rPr lang="en-US" sz="2400" dirty="0" smtClean="0"/>
              <a:t>1945-1971</a:t>
            </a:r>
          </a:p>
          <a:p>
            <a:pPr lvl="1" eaLnBrk="1" hangingPunct="1"/>
            <a:r>
              <a:rPr lang="en-US" sz="2400" dirty="0" smtClean="0"/>
              <a:t>1971-2000</a:t>
            </a:r>
          </a:p>
          <a:p>
            <a:pPr lvl="1" eaLnBrk="1" hangingPunct="1"/>
            <a:r>
              <a:rPr lang="en-US" sz="2400" dirty="0" smtClean="0"/>
              <a:t>2000-</a:t>
            </a:r>
          </a:p>
          <a:p>
            <a:pPr eaLnBrk="1" hangingPunct="1"/>
            <a:r>
              <a:rPr lang="en-US" sz="2800" dirty="0" smtClean="0"/>
              <a:t>Dates refer to the period of time covered in the work being classified</a:t>
            </a:r>
          </a:p>
          <a:p>
            <a:pPr eaLnBrk="1" hangingPunct="1"/>
            <a:r>
              <a:rPr lang="en-US" sz="2800" dirty="0" smtClean="0"/>
              <a:t>Some spans written as “Through [date]” when start is undefined</a:t>
            </a:r>
          </a:p>
          <a:p>
            <a:pPr eaLnBrk="1" hangingPunct="1"/>
            <a:r>
              <a:rPr lang="en-US" sz="2800" dirty="0" smtClean="0"/>
              <a:t>Often combined with breakdown by region or country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1143000" y="457200"/>
            <a:ext cx="7772400" cy="1143000"/>
          </a:xfrm>
        </p:spPr>
        <p:txBody>
          <a:bodyPr/>
          <a:lstStyle/>
          <a:p>
            <a:pPr eaLnBrk="1" hangingPunct="1"/>
            <a:r>
              <a:rPr lang="en-US" sz="3600" dirty="0" smtClean="0"/>
              <a:t>History example, subdivision by place</a:t>
            </a:r>
          </a:p>
        </p:txBody>
      </p:sp>
      <p:sp>
        <p:nvSpPr>
          <p:cNvPr id="166914" name="Rectangle 3"/>
          <p:cNvSpPr>
            <a:spLocks noGrp="1" noChangeArrowheads="1"/>
          </p:cNvSpPr>
          <p:nvPr>
            <p:ph type="body" idx="1"/>
          </p:nvPr>
        </p:nvSpPr>
        <p:spPr>
          <a:xfrm>
            <a:off x="228600" y="1295400"/>
            <a:ext cx="7772400" cy="4572000"/>
          </a:xfrm>
        </p:spPr>
        <p:txBody>
          <a:bodyPr>
            <a:noAutofit/>
          </a:bodyPr>
          <a:lstStyle/>
          <a:p>
            <a:pPr marL="609600" indent="-609600" eaLnBrk="1" hangingPunct="1">
              <a:lnSpc>
                <a:spcPct val="80000"/>
              </a:lnSpc>
              <a:buFont typeface="Wingdings" pitchFamily="2" charset="2"/>
              <a:buNone/>
            </a:pPr>
            <a:r>
              <a:rPr lang="en-US" sz="2400" dirty="0" smtClean="0"/>
              <a:t>	QH	Natural history (General)</a:t>
            </a:r>
          </a:p>
          <a:p>
            <a:pPr marL="609600" indent="-609600" eaLnBrk="1" hangingPunct="1">
              <a:lnSpc>
                <a:spcPct val="80000"/>
              </a:lnSpc>
              <a:buFont typeface="Wingdings" pitchFamily="2" charset="2"/>
              <a:buNone/>
            </a:pPr>
            <a:r>
              <a:rPr lang="en-US" sz="2400" dirty="0" smtClean="0"/>
              <a:t>	14.3	      Philosophy		</a:t>
            </a:r>
          </a:p>
          <a:p>
            <a:pPr marL="609600" indent="-609600" eaLnBrk="1" hangingPunct="1">
              <a:lnSpc>
                <a:spcPct val="80000"/>
              </a:lnSpc>
              <a:buFont typeface="Wingdings" pitchFamily="2" charset="2"/>
              <a:buNone/>
            </a:pPr>
            <a:r>
              <a:rPr lang="en-US" sz="2400" dirty="0" smtClean="0"/>
              <a:t>	          	      History	</a:t>
            </a:r>
          </a:p>
          <a:p>
            <a:pPr marL="609600" indent="-609600" eaLnBrk="1" hangingPunct="1">
              <a:lnSpc>
                <a:spcPct val="80000"/>
              </a:lnSpc>
              <a:buFont typeface="Wingdings" pitchFamily="2" charset="2"/>
              <a:buNone/>
            </a:pPr>
            <a:r>
              <a:rPr lang="en-US" sz="2400" dirty="0" smtClean="0"/>
              <a:t>	15	             	           	General works	</a:t>
            </a:r>
          </a:p>
          <a:p>
            <a:pPr marL="609600" indent="-609600" eaLnBrk="1" hangingPunct="1">
              <a:lnSpc>
                <a:spcPct val="80000"/>
              </a:lnSpc>
              <a:buFont typeface="Wingdings" pitchFamily="2" charset="2"/>
              <a:buNone/>
            </a:pPr>
            <a:r>
              <a:rPr lang="en-US" sz="2400" dirty="0" smtClean="0"/>
              <a:t>	21.A‑Z	           	By region or country, A‑Z </a:t>
            </a:r>
          </a:p>
          <a:p>
            <a:pPr marL="609600" indent="-609600" eaLnBrk="1" hangingPunct="1">
              <a:lnSpc>
                <a:spcPct val="80000"/>
              </a:lnSpc>
              <a:buFont typeface="Wingdings" pitchFamily="2" charset="2"/>
              <a:buNone/>
            </a:pPr>
            <a:endParaRPr lang="en-US" sz="2400" dirty="0" smtClean="0"/>
          </a:p>
        </p:txBody>
      </p:sp>
      <p:sp>
        <p:nvSpPr>
          <p:cNvPr id="166915"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33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example subdivision by time period</a:t>
            </a:r>
            <a:endParaRPr lang="en-US" dirty="0"/>
          </a:p>
        </p:txBody>
      </p:sp>
      <p:sp>
        <p:nvSpPr>
          <p:cNvPr id="3" name="Content Placeholder 2"/>
          <p:cNvSpPr>
            <a:spLocks noGrp="1"/>
          </p:cNvSpPr>
          <p:nvPr>
            <p:ph idx="1"/>
          </p:nvPr>
        </p:nvSpPr>
        <p:spPr/>
        <p:txBody>
          <a:bodyPr>
            <a:normAutofit/>
          </a:bodyPr>
          <a:lstStyle/>
          <a:p>
            <a:pPr marL="609600" indent="-609600">
              <a:lnSpc>
                <a:spcPct val="80000"/>
              </a:lnSpc>
              <a:buNone/>
            </a:pPr>
            <a:r>
              <a:rPr lang="en-US" dirty="0" smtClean="0"/>
              <a:t>	TD 	Environmental technology. Sanitary engineering</a:t>
            </a:r>
          </a:p>
          <a:p>
            <a:pPr marL="609600" indent="-609600">
              <a:lnSpc>
                <a:spcPct val="80000"/>
              </a:lnSpc>
              <a:buNone/>
            </a:pPr>
            <a:r>
              <a:rPr lang="en-US" dirty="0" smtClean="0"/>
              <a:t>	 		      History </a:t>
            </a:r>
          </a:p>
          <a:p>
            <a:pPr marL="609600" indent="-609600">
              <a:lnSpc>
                <a:spcPct val="80000"/>
              </a:lnSpc>
              <a:buNone/>
            </a:pPr>
            <a:r>
              <a:rPr lang="en-US" dirty="0" smtClean="0"/>
              <a:t>	15		             General works </a:t>
            </a:r>
          </a:p>
          <a:p>
            <a:pPr marL="609600" indent="-609600">
              <a:lnSpc>
                <a:spcPct val="80000"/>
              </a:lnSpc>
              <a:buNone/>
            </a:pPr>
            <a:r>
              <a:rPr lang="en-US" dirty="0" smtClean="0"/>
              <a:t>	16		             Ancient </a:t>
            </a:r>
          </a:p>
          <a:p>
            <a:pPr marL="609600" indent="-609600">
              <a:lnSpc>
                <a:spcPct val="80000"/>
              </a:lnSpc>
              <a:buNone/>
            </a:pPr>
            <a:r>
              <a:rPr lang="en-US" dirty="0" smtClean="0"/>
              <a:t>	17		             Medieval  </a:t>
            </a:r>
          </a:p>
          <a:p>
            <a:pPr marL="609600" indent="-609600">
              <a:lnSpc>
                <a:spcPct val="80000"/>
              </a:lnSpc>
              <a:buNone/>
            </a:pPr>
            <a:r>
              <a:rPr lang="en-US" dirty="0" smtClean="0"/>
              <a:t>	18		             Modern to 1800 </a:t>
            </a:r>
          </a:p>
          <a:p>
            <a:pPr marL="609600" indent="-609600">
              <a:lnSpc>
                <a:spcPct val="80000"/>
              </a:lnSpc>
              <a:buNone/>
            </a:pPr>
            <a:r>
              <a:rPr lang="en-US" dirty="0" smtClean="0"/>
              <a:t>	19		             Nineteenth century </a:t>
            </a:r>
          </a:p>
          <a:p>
            <a:pPr marL="609600" indent="-609600">
              <a:lnSpc>
                <a:spcPct val="80000"/>
              </a:lnSpc>
              <a:buNone/>
            </a:pPr>
            <a:r>
              <a:rPr lang="en-US" dirty="0" smtClean="0"/>
              <a:t>	20		             Twentieth century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p:cNvPicPr>
            <a:picLocks noChangeAspect="1" noChangeArrowheads="1"/>
          </p:cNvPicPr>
          <p:nvPr/>
        </p:nvPicPr>
        <p:blipFill>
          <a:blip r:embed="rId3" cstate="print"/>
          <a:srcRect l="19995" t="20799" r="8749" b="24001"/>
          <a:stretch>
            <a:fillRect/>
          </a:stretch>
        </p:blipFill>
        <p:spPr bwMode="auto">
          <a:xfrm>
            <a:off x="228600" y="1066800"/>
            <a:ext cx="8763000" cy="5486400"/>
          </a:xfrm>
          <a:prstGeom prst="rect">
            <a:avLst/>
          </a:prstGeom>
          <a:noFill/>
          <a:ln w="9525">
            <a:noFill/>
            <a:miter lim="800000"/>
            <a:headEnd/>
            <a:tailEnd/>
          </a:ln>
        </p:spPr>
      </p:pic>
      <p:sp>
        <p:nvSpPr>
          <p:cNvPr id="168962" name="Text Box 3"/>
          <p:cNvSpPr txBox="1">
            <a:spLocks noChangeArrowheads="1"/>
          </p:cNvSpPr>
          <p:nvPr/>
        </p:nvSpPr>
        <p:spPr bwMode="auto">
          <a:xfrm>
            <a:off x="457200" y="304800"/>
            <a:ext cx="7239000" cy="519113"/>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ea typeface="MS PGothic" pitchFamily="34" charset="-128"/>
              </a:rPr>
              <a:t>History examples (2)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pPr eaLnBrk="1" hangingPunct="1"/>
            <a:r>
              <a:rPr lang="en-US" sz="4000" smtClean="0"/>
              <a:t>Biography</a:t>
            </a:r>
            <a:endParaRPr lang="en-US" smtClean="0"/>
          </a:p>
        </p:txBody>
      </p:sp>
      <p:sp>
        <p:nvSpPr>
          <p:cNvPr id="171010" name="Rectangle 3"/>
          <p:cNvSpPr>
            <a:spLocks noGrp="1" noChangeArrowheads="1"/>
          </p:cNvSpPr>
          <p:nvPr>
            <p:ph type="body" idx="1"/>
          </p:nvPr>
        </p:nvSpPr>
        <p:spPr/>
        <p:txBody>
          <a:bodyPr>
            <a:noAutofit/>
          </a:bodyPr>
          <a:lstStyle/>
          <a:p>
            <a:pPr eaLnBrk="1" hangingPunct="1"/>
            <a:r>
              <a:rPr lang="en-US" sz="2800" dirty="0" smtClean="0"/>
              <a:t>Biography numbers are generally provided under disciplines, subclasses, and broad subjects</a:t>
            </a:r>
          </a:p>
          <a:p>
            <a:pPr lvl="1" eaLnBrk="1" hangingPunct="1"/>
            <a:r>
              <a:rPr lang="en-US" dirty="0" smtClean="0"/>
              <a:t>Separate numbers for collective &amp; individual</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dirty="0" smtClean="0"/>
              <a:t>QE		   Geology   		       Biography </a:t>
            </a:r>
          </a:p>
          <a:p>
            <a:pPr eaLnBrk="1" hangingPunct="1">
              <a:lnSpc>
                <a:spcPct val="80000"/>
              </a:lnSpc>
              <a:buFont typeface="Wingdings" pitchFamily="2" charset="2"/>
              <a:buNone/>
            </a:pPr>
            <a:r>
              <a:rPr lang="en-US" sz="2800" dirty="0" smtClean="0"/>
              <a:t>21		           Collective </a:t>
            </a:r>
          </a:p>
          <a:p>
            <a:pPr eaLnBrk="1" hangingPunct="1">
              <a:lnSpc>
                <a:spcPct val="80000"/>
              </a:lnSpc>
              <a:buFont typeface="Wingdings" pitchFamily="2" charset="2"/>
              <a:buNone/>
            </a:pPr>
            <a:r>
              <a:rPr lang="en-US" sz="2800" dirty="0" smtClean="0"/>
              <a:t>22.A-Z	            Individual, A-Z , e.g.</a:t>
            </a:r>
          </a:p>
          <a:p>
            <a:pPr eaLnBrk="1" hangingPunct="1">
              <a:lnSpc>
                <a:spcPct val="80000"/>
              </a:lnSpc>
              <a:buFont typeface="Wingdings" pitchFamily="2" charset="2"/>
              <a:buNone/>
            </a:pPr>
            <a:r>
              <a:rPr lang="en-US" sz="2800" dirty="0" smtClean="0"/>
              <a:t>22.D25		 Dana, James Dwight </a:t>
            </a:r>
          </a:p>
          <a:p>
            <a:pPr eaLnBrk="1" hangingPunct="1">
              <a:lnSpc>
                <a:spcPct val="80000"/>
              </a:lnSpc>
              <a:buFont typeface="Wingdings" pitchFamily="2" charset="2"/>
              <a:buNone/>
            </a:pPr>
            <a:r>
              <a:rPr lang="en-US" sz="2800" dirty="0" smtClean="0"/>
              <a:t>22.L8		            Lyell, Charles</a:t>
            </a:r>
          </a:p>
          <a:p>
            <a:pPr eaLnBrk="1" hangingPunct="1">
              <a:lnSpc>
                <a:spcPct val="80000"/>
              </a:lnSpc>
              <a:buFont typeface="Wingdings" pitchFamily="2" charset="2"/>
              <a:buNone/>
            </a:pPr>
            <a:r>
              <a:rPr lang="en-US" sz="2800" dirty="0" smtClean="0"/>
              <a:t>22.S77		 Steno, </a:t>
            </a:r>
            <a:r>
              <a:rPr lang="en-US" sz="2800" dirty="0" err="1" smtClean="0"/>
              <a:t>Nicolaus</a:t>
            </a:r>
            <a:endParaRPr lang="en-US" sz="2800" dirty="0" smtClean="0"/>
          </a:p>
        </p:txBody>
      </p:sp>
      <p:sp>
        <p:nvSpPr>
          <p:cNvPr id="17101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35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p:txBody>
          <a:bodyPr/>
          <a:lstStyle/>
          <a:p>
            <a:pPr eaLnBrk="1" hangingPunct="1"/>
            <a:r>
              <a:rPr lang="en-US" smtClean="0"/>
              <a:t>General works</a:t>
            </a:r>
          </a:p>
        </p:txBody>
      </p:sp>
      <p:sp>
        <p:nvSpPr>
          <p:cNvPr id="173058" name="Rectangle 3"/>
          <p:cNvSpPr>
            <a:spLocks noGrp="1" noChangeArrowheads="1"/>
          </p:cNvSpPr>
          <p:nvPr>
            <p:ph type="body" idx="1"/>
          </p:nvPr>
        </p:nvSpPr>
        <p:spPr/>
        <p:txBody>
          <a:bodyPr>
            <a:noAutofit/>
          </a:bodyPr>
          <a:lstStyle/>
          <a:p>
            <a:pPr eaLnBrk="1" hangingPunct="1"/>
            <a:r>
              <a:rPr lang="en-US" sz="2800" dirty="0" smtClean="0"/>
              <a:t>“General works” -- comprehensive works covering a topic</a:t>
            </a:r>
          </a:p>
          <a:p>
            <a:pPr lvl="1" eaLnBrk="1" hangingPunct="1"/>
            <a:r>
              <a:rPr lang="en-US" sz="2400" dirty="0" smtClean="0"/>
              <a:t>May also be listed as “Treatises” or “General”</a:t>
            </a:r>
          </a:p>
          <a:p>
            <a:pPr lvl="1" eaLnBrk="1" hangingPunct="1"/>
            <a:r>
              <a:rPr lang="en-US" sz="2400" dirty="0" smtClean="0"/>
              <a:t>Always found when there are any subtopics under a topic</a:t>
            </a:r>
          </a:p>
          <a:p>
            <a:pPr eaLnBrk="1" hangingPunct="1"/>
            <a:r>
              <a:rPr lang="en-US" sz="2800" dirty="0" smtClean="0"/>
              <a:t>Earlier schedules also included “General special” or “Special aspects of the subject as a whole”</a:t>
            </a:r>
          </a:p>
          <a:p>
            <a:pPr lvl="1" eaLnBrk="1" hangingPunct="1"/>
            <a:r>
              <a:rPr lang="en-US" sz="2400" dirty="0" smtClean="0"/>
              <a:t>No new numbers of this type are being established</a:t>
            </a:r>
          </a:p>
          <a:p>
            <a:pPr eaLnBrk="1" hangingPunct="1"/>
            <a:r>
              <a:rPr lang="en-US" sz="2800" dirty="0" smtClean="0"/>
              <a:t>Other divisions in this category include “Popular works,” “Juvenile works,” “Addresses, essays, lectures”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609600" y="152400"/>
            <a:ext cx="7772400" cy="1143000"/>
          </a:xfrm>
        </p:spPr>
        <p:txBody>
          <a:bodyPr/>
          <a:lstStyle/>
          <a:p>
            <a:pPr eaLnBrk="1" hangingPunct="1"/>
            <a:r>
              <a:rPr lang="en-US" sz="3600" smtClean="0"/>
              <a:t>General works example 1</a:t>
            </a:r>
          </a:p>
        </p:txBody>
      </p:sp>
      <p:sp>
        <p:nvSpPr>
          <p:cNvPr id="175106" name="Rectangle 3"/>
          <p:cNvSpPr>
            <a:spLocks noGrp="1" noChangeArrowheads="1"/>
          </p:cNvSpPr>
          <p:nvPr>
            <p:ph type="body" idx="1"/>
          </p:nvPr>
        </p:nvSpPr>
        <p:spPr>
          <a:xfrm>
            <a:off x="685800" y="1143000"/>
            <a:ext cx="7772400" cy="5334000"/>
          </a:xfrm>
        </p:spPr>
        <p:txBody>
          <a:bodyPr>
            <a:noAutofit/>
          </a:bodyPr>
          <a:lstStyle/>
          <a:p>
            <a:pPr eaLnBrk="1" hangingPunct="1">
              <a:lnSpc>
                <a:spcPct val="90000"/>
              </a:lnSpc>
              <a:buFont typeface="Wingdings" pitchFamily="2" charset="2"/>
              <a:buNone/>
            </a:pPr>
            <a:r>
              <a:rPr lang="en-US" sz="2400" dirty="0" smtClean="0"/>
              <a:t>GV		RECREATION. LEISURE</a:t>
            </a:r>
          </a:p>
          <a:p>
            <a:pPr eaLnBrk="1" hangingPunct="1">
              <a:lnSpc>
                <a:spcPct val="90000"/>
              </a:lnSpc>
              <a:buFont typeface="Wingdings" pitchFamily="2" charset="2"/>
              <a:buNone/>
            </a:pPr>
            <a:r>
              <a:rPr lang="en-US" sz="2400" dirty="0" smtClean="0"/>
              <a:t>     Games and amusements</a:t>
            </a:r>
          </a:p>
          <a:p>
            <a:pPr eaLnBrk="1" hangingPunct="1">
              <a:lnSpc>
                <a:spcPct val="90000"/>
              </a:lnSpc>
              <a:buFont typeface="Wingdings" pitchFamily="2" charset="2"/>
              <a:buNone/>
            </a:pPr>
            <a:r>
              <a:rPr lang="en-US" sz="2400" dirty="0" smtClean="0"/>
              <a:t>	      Indoor games and amusements</a:t>
            </a:r>
          </a:p>
          <a:p>
            <a:pPr eaLnBrk="1" hangingPunct="1">
              <a:lnSpc>
                <a:spcPct val="90000"/>
              </a:lnSpc>
              <a:buFont typeface="Wingdings" pitchFamily="2" charset="2"/>
              <a:buNone/>
            </a:pPr>
            <a:r>
              <a:rPr lang="en-US" sz="2400" dirty="0" smtClean="0"/>
              <a:t>		    Board games. Move games</a:t>
            </a:r>
          </a:p>
          <a:p>
            <a:pPr eaLnBrk="1" hangingPunct="1">
              <a:lnSpc>
                <a:spcPct val="90000"/>
              </a:lnSpc>
              <a:buFont typeface="Wingdings" pitchFamily="2" charset="2"/>
              <a:buNone/>
            </a:pPr>
            <a:r>
              <a:rPr lang="en-US" sz="2400" dirty="0" smtClean="0"/>
              <a:t>		         </a:t>
            </a:r>
            <a:r>
              <a:rPr lang="en-US" sz="2400" b="1" dirty="0" smtClean="0"/>
              <a:t>Checkers.  Draughts</a:t>
            </a:r>
          </a:p>
          <a:p>
            <a:pPr eaLnBrk="1" hangingPunct="1">
              <a:lnSpc>
                <a:spcPct val="90000"/>
              </a:lnSpc>
              <a:buFont typeface="Wingdings" pitchFamily="2" charset="2"/>
              <a:buNone/>
            </a:pPr>
            <a:r>
              <a:rPr lang="en-US" sz="2400" dirty="0" smtClean="0"/>
              <a:t>1461	  	   Periodicals. Societies. Serials</a:t>
            </a:r>
          </a:p>
          <a:p>
            <a:pPr eaLnBrk="1" hangingPunct="1">
              <a:lnSpc>
                <a:spcPct val="90000"/>
              </a:lnSpc>
              <a:buFont typeface="Wingdings" pitchFamily="2" charset="2"/>
              <a:buNone/>
            </a:pPr>
            <a:r>
              <a:rPr lang="en-US" sz="2400" dirty="0" smtClean="0"/>
              <a:t>			   Biography</a:t>
            </a:r>
          </a:p>
          <a:p>
            <a:pPr eaLnBrk="1" hangingPunct="1">
              <a:lnSpc>
                <a:spcPct val="90000"/>
              </a:lnSpc>
              <a:buFont typeface="Wingdings" pitchFamily="2" charset="2"/>
              <a:buNone/>
            </a:pPr>
            <a:r>
              <a:rPr lang="en-US" sz="2400" dirty="0" smtClean="0"/>
              <a:t>1462		        Collective</a:t>
            </a:r>
          </a:p>
          <a:p>
            <a:pPr eaLnBrk="1" hangingPunct="1">
              <a:lnSpc>
                <a:spcPct val="90000"/>
              </a:lnSpc>
              <a:buFont typeface="Wingdings" pitchFamily="2" charset="2"/>
              <a:buNone/>
            </a:pPr>
            <a:r>
              <a:rPr lang="en-US" sz="2400" dirty="0" smtClean="0"/>
              <a:t>1462.2.A-Z	        Individual, A-Z</a:t>
            </a:r>
          </a:p>
          <a:p>
            <a:pPr eaLnBrk="1" hangingPunct="1">
              <a:lnSpc>
                <a:spcPct val="90000"/>
              </a:lnSpc>
              <a:buFont typeface="Wingdings" pitchFamily="2" charset="2"/>
              <a:buNone/>
            </a:pPr>
            <a:r>
              <a:rPr lang="en-US" sz="2400" dirty="0" smtClean="0"/>
              <a:t>1463		   General works</a:t>
            </a:r>
          </a:p>
          <a:p>
            <a:pPr eaLnBrk="1" hangingPunct="1">
              <a:lnSpc>
                <a:spcPct val="90000"/>
              </a:lnSpc>
              <a:buFont typeface="Wingdings" pitchFamily="2" charset="2"/>
              <a:buNone/>
            </a:pPr>
            <a:r>
              <a:rPr lang="en-US" sz="2400" dirty="0" smtClean="0"/>
              <a:t>			   Strategies and tactics</a:t>
            </a:r>
          </a:p>
          <a:p>
            <a:pPr eaLnBrk="1" hangingPunct="1">
              <a:lnSpc>
                <a:spcPct val="90000"/>
              </a:lnSpc>
              <a:buFont typeface="Wingdings" pitchFamily="2" charset="2"/>
              <a:buNone/>
            </a:pPr>
            <a:r>
              <a:rPr lang="en-US" sz="2400" dirty="0" smtClean="0"/>
              <a:t>1463.5		        General works</a:t>
            </a:r>
          </a:p>
          <a:p>
            <a:pPr eaLnBrk="1" hangingPunct="1">
              <a:lnSpc>
                <a:spcPct val="90000"/>
              </a:lnSpc>
              <a:buFont typeface="Wingdings" pitchFamily="2" charset="2"/>
              <a:buNone/>
            </a:pPr>
            <a:r>
              <a:rPr lang="en-US" sz="2400" dirty="0" smtClean="0"/>
              <a:t>1463.7		        Openings</a:t>
            </a:r>
          </a:p>
          <a:p>
            <a:pPr eaLnBrk="1" hangingPunct="1">
              <a:lnSpc>
                <a:spcPct val="90000"/>
              </a:lnSpc>
              <a:buFont typeface="Wingdings" pitchFamily="2" charset="2"/>
              <a:buNone/>
            </a:pPr>
            <a:r>
              <a:rPr lang="en-US" sz="2400" dirty="0" smtClean="0"/>
              <a:t>1463.9		        End games</a:t>
            </a:r>
          </a:p>
        </p:txBody>
      </p:sp>
      <p:sp>
        <p:nvSpPr>
          <p:cNvPr id="219140" name="Line 4"/>
          <p:cNvSpPr>
            <a:spLocks noChangeShapeType="1"/>
          </p:cNvSpPr>
          <p:nvPr/>
        </p:nvSpPr>
        <p:spPr bwMode="auto">
          <a:xfrm flipH="1">
            <a:off x="4648200" y="4876800"/>
            <a:ext cx="685800" cy="0"/>
          </a:xfrm>
          <a:prstGeom prst="line">
            <a:avLst/>
          </a:prstGeom>
          <a:noFill/>
          <a:ln w="19050">
            <a:solidFill>
              <a:srgbClr val="3366FF"/>
            </a:solidFill>
            <a:round/>
            <a:headEnd/>
            <a:tailEnd type="triangle" w="med" len="med"/>
          </a:ln>
        </p:spPr>
        <p:txBody>
          <a:bodyPr/>
          <a:lstStyle/>
          <a:p>
            <a:endParaRPr lang="en-US"/>
          </a:p>
        </p:txBody>
      </p:sp>
      <p:sp>
        <p:nvSpPr>
          <p:cNvPr id="219141" name="Line 5"/>
          <p:cNvSpPr>
            <a:spLocks noChangeShapeType="1"/>
          </p:cNvSpPr>
          <p:nvPr/>
        </p:nvSpPr>
        <p:spPr bwMode="auto">
          <a:xfrm flipH="1">
            <a:off x="4876800" y="5562600"/>
            <a:ext cx="685800" cy="0"/>
          </a:xfrm>
          <a:prstGeom prst="line">
            <a:avLst/>
          </a:prstGeom>
          <a:noFill/>
          <a:ln w="19050">
            <a:solidFill>
              <a:srgbClr val="3366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additive="base">
                                        <p:cTn id="7" dur="500" fill="hold"/>
                                        <p:tgtEl>
                                          <p:spTgt spid="219140"/>
                                        </p:tgtEl>
                                        <p:attrNameLst>
                                          <p:attrName>ppt_x</p:attrName>
                                        </p:attrNameLst>
                                      </p:cBhvr>
                                      <p:tavLst>
                                        <p:tav tm="0">
                                          <p:val>
                                            <p:strVal val="1+#ppt_w/2"/>
                                          </p:val>
                                        </p:tav>
                                        <p:tav tm="100000">
                                          <p:val>
                                            <p:strVal val="#ppt_x"/>
                                          </p:val>
                                        </p:tav>
                                      </p:tavLst>
                                    </p:anim>
                                    <p:anim calcmode="lin" valueType="num">
                                      <p:cBhvr additive="base">
                                        <p:cTn id="8" dur="500" fill="hold"/>
                                        <p:tgtEl>
                                          <p:spTgt spid="2191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9141"/>
                                        </p:tgtEl>
                                        <p:attrNameLst>
                                          <p:attrName>style.visibility</p:attrName>
                                        </p:attrNameLst>
                                      </p:cBhvr>
                                      <p:to>
                                        <p:strVal val="visible"/>
                                      </p:to>
                                    </p:set>
                                    <p:anim calcmode="lin" valueType="num">
                                      <p:cBhvr additive="base">
                                        <p:cTn id="13" dur="500" fill="hold"/>
                                        <p:tgtEl>
                                          <p:spTgt spid="219141"/>
                                        </p:tgtEl>
                                        <p:attrNameLst>
                                          <p:attrName>ppt_x</p:attrName>
                                        </p:attrNameLst>
                                      </p:cBhvr>
                                      <p:tavLst>
                                        <p:tav tm="0">
                                          <p:val>
                                            <p:strVal val="1+#ppt_w/2"/>
                                          </p:val>
                                        </p:tav>
                                        <p:tav tm="100000">
                                          <p:val>
                                            <p:strVal val="#ppt_x"/>
                                          </p:val>
                                        </p:tav>
                                      </p:tavLst>
                                    </p:anim>
                                    <p:anim calcmode="lin" valueType="num">
                                      <p:cBhvr additive="base">
                                        <p:cTn id="14" dur="500" fill="hold"/>
                                        <p:tgtEl>
                                          <p:spTgt spid="219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animBg="1"/>
      <p:bldP spid="2191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p:nvPr>
        </p:nvSpPr>
        <p:spPr/>
        <p:txBody>
          <a:bodyPr/>
          <a:lstStyle/>
          <a:p>
            <a:pPr eaLnBrk="1" hangingPunct="1"/>
            <a:r>
              <a:rPr lang="en-US" smtClean="0"/>
              <a:t>Classification in libraries</a:t>
            </a:r>
          </a:p>
        </p:txBody>
      </p:sp>
      <p:sp>
        <p:nvSpPr>
          <p:cNvPr id="33794" name="Rectangle 1027"/>
          <p:cNvSpPr>
            <a:spLocks noGrp="1" noChangeArrowheads="1"/>
          </p:cNvSpPr>
          <p:nvPr>
            <p:ph type="body" idx="1"/>
          </p:nvPr>
        </p:nvSpPr>
        <p:spPr/>
        <p:txBody>
          <a:bodyPr/>
          <a:lstStyle/>
          <a:p>
            <a:pPr eaLnBrk="1" hangingPunct="1"/>
            <a:r>
              <a:rPr lang="en-US" sz="2800" dirty="0" smtClean="0"/>
              <a:t>Use of a systematic scheme for the arrangement of books and other materials</a:t>
            </a:r>
          </a:p>
          <a:p>
            <a:pPr eaLnBrk="1" hangingPunct="1"/>
            <a:r>
              <a:rPr lang="en-US" sz="2800" dirty="0" smtClean="0"/>
              <a:t>The purpose is the co-locate items on the same topic next  to each on the shelf. </a:t>
            </a:r>
          </a:p>
          <a:p>
            <a:pPr eaLnBrk="1" hangingPunct="1"/>
            <a:r>
              <a:rPr lang="en-US" sz="2800" dirty="0" smtClean="0"/>
              <a:t>Contrary to subject headings, classification is pretty useless in digital libraries.</a:t>
            </a:r>
            <a:endParaRPr lang="en-US" sz="2400" dirty="0" smtClean="0"/>
          </a:p>
          <a:p>
            <a:pPr eaLnBrk="1" hangingPunct="1"/>
            <a:endParaRPr lang="en-US" sz="24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pPr eaLnBrk="1" hangingPunct="1"/>
            <a:r>
              <a:rPr lang="en-US" sz="3600" smtClean="0"/>
              <a:t>General works &amp; date spans</a:t>
            </a:r>
          </a:p>
        </p:txBody>
      </p:sp>
      <p:sp>
        <p:nvSpPr>
          <p:cNvPr id="177154" name="Rectangle 3"/>
          <p:cNvSpPr>
            <a:spLocks noGrp="1" noChangeArrowheads="1"/>
          </p:cNvSpPr>
          <p:nvPr>
            <p:ph type="body" idx="1"/>
          </p:nvPr>
        </p:nvSpPr>
        <p:spPr/>
        <p:txBody>
          <a:bodyPr/>
          <a:lstStyle/>
          <a:p>
            <a:pPr eaLnBrk="1" hangingPunct="1">
              <a:lnSpc>
                <a:spcPct val="90000"/>
              </a:lnSpc>
            </a:pPr>
            <a:r>
              <a:rPr lang="en-US" sz="2800" smtClean="0"/>
              <a:t>Date spans used under “General works” are based on publication date rather than historical period</a:t>
            </a:r>
          </a:p>
          <a:p>
            <a:pPr eaLnBrk="1" hangingPunct="1">
              <a:lnSpc>
                <a:spcPct val="90000"/>
              </a:lnSpc>
              <a:buFont typeface="Wingdings" pitchFamily="2" charset="2"/>
              <a:buNone/>
            </a:pPr>
            <a:r>
              <a:rPr lang="en-US" sz="2800" smtClean="0"/>
              <a:t>		</a:t>
            </a:r>
            <a:r>
              <a:rPr lang="en-US" sz="2400" smtClean="0"/>
              <a:t>Through 1800</a:t>
            </a:r>
          </a:p>
          <a:p>
            <a:pPr eaLnBrk="1" hangingPunct="1">
              <a:lnSpc>
                <a:spcPct val="90000"/>
              </a:lnSpc>
              <a:buFont typeface="Wingdings" pitchFamily="2" charset="2"/>
              <a:buNone/>
            </a:pPr>
            <a:r>
              <a:rPr lang="en-US" sz="2400" smtClean="0"/>
              <a:t>		1801-1859</a:t>
            </a:r>
          </a:p>
          <a:p>
            <a:pPr eaLnBrk="1" hangingPunct="1">
              <a:lnSpc>
                <a:spcPct val="90000"/>
              </a:lnSpc>
              <a:buFont typeface="Wingdings" pitchFamily="2" charset="2"/>
              <a:buNone/>
            </a:pPr>
            <a:r>
              <a:rPr lang="en-US" sz="2400" smtClean="0"/>
              <a:t>		1860-1900</a:t>
            </a:r>
          </a:p>
          <a:p>
            <a:pPr eaLnBrk="1" hangingPunct="1">
              <a:lnSpc>
                <a:spcPct val="90000"/>
              </a:lnSpc>
              <a:buFont typeface="Wingdings" pitchFamily="2" charset="2"/>
              <a:buNone/>
            </a:pPr>
            <a:r>
              <a:rPr lang="en-US" sz="2400" smtClean="0"/>
              <a:t>		1901-</a:t>
            </a:r>
          </a:p>
          <a:p>
            <a:pPr eaLnBrk="1" hangingPunct="1">
              <a:lnSpc>
                <a:spcPct val="90000"/>
              </a:lnSpc>
            </a:pPr>
            <a:r>
              <a:rPr lang="en-US" sz="2800" smtClean="0"/>
              <a:t>This is done to separate more recent material from older material</a:t>
            </a:r>
          </a:p>
          <a:p>
            <a:pPr eaLnBrk="1" hangingPunct="1">
              <a:lnSpc>
                <a:spcPct val="90000"/>
              </a:lnSpc>
            </a:pPr>
            <a:r>
              <a:rPr lang="en-US" sz="2800" smtClean="0"/>
              <a:t>Dates in captions refer to imprint date</a:t>
            </a:r>
          </a:p>
        </p:txBody>
      </p:sp>
      <p:sp>
        <p:nvSpPr>
          <p:cNvPr id="177155" name="Text Box 4"/>
          <p:cNvSpPr txBox="1">
            <a:spLocks noChangeArrowheads="1"/>
          </p:cNvSpPr>
          <p:nvPr/>
        </p:nvSpPr>
        <p:spPr bwMode="auto">
          <a:xfrm>
            <a:off x="4419600" y="3352800"/>
            <a:ext cx="3733800" cy="544513"/>
          </a:xfrm>
          <a:prstGeom prst="rect">
            <a:avLst/>
          </a:prstGeom>
          <a:noFill/>
          <a:ln w="25400">
            <a:solidFill>
              <a:srgbClr val="0000FF"/>
            </a:solidFill>
            <a:miter lim="800000"/>
            <a:headEnd/>
            <a:tailEnd/>
          </a:ln>
        </p:spPr>
        <p:txBody>
          <a:bodyPr>
            <a:spAutoFit/>
          </a:bodyPr>
          <a:lstStyle/>
          <a:p>
            <a:pPr eaLnBrk="0" hangingPunct="0">
              <a:spcBef>
                <a:spcPct val="50000"/>
              </a:spcBef>
            </a:pPr>
            <a:r>
              <a:rPr lang="en-US" sz="2800" i="1">
                <a:latin typeface="Arial" charset="0"/>
                <a:ea typeface="MS PGothic" pitchFamily="34" charset="-128"/>
              </a:rPr>
              <a:t>Dates do not overlap!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US" smtClean="0"/>
              <a:t>Example: dates of publication</a:t>
            </a:r>
          </a:p>
        </p:txBody>
      </p:sp>
      <p:sp>
        <p:nvSpPr>
          <p:cNvPr id="178178" name="Rectangle 3"/>
          <p:cNvSpPr>
            <a:spLocks noGrp="1" noChangeArrowheads="1"/>
          </p:cNvSpPr>
          <p:nvPr>
            <p:ph type="body" idx="1"/>
          </p:nvPr>
        </p:nvSpPr>
        <p:spPr>
          <a:xfrm>
            <a:off x="1371600" y="1905000"/>
            <a:ext cx="7772400" cy="4114800"/>
          </a:xfrm>
        </p:spPr>
        <p:txBody>
          <a:bodyPr/>
          <a:lstStyle/>
          <a:p>
            <a:pPr eaLnBrk="1" hangingPunct="1">
              <a:buFont typeface="Wingdings" pitchFamily="2" charset="2"/>
              <a:buNone/>
            </a:pPr>
            <a:r>
              <a:rPr lang="en-US" sz="2400" smtClean="0"/>
              <a:t>HF		COMMERCE</a:t>
            </a:r>
          </a:p>
          <a:p>
            <a:pPr eaLnBrk="1" hangingPunct="1">
              <a:buFont typeface="Wingdings" pitchFamily="2" charset="2"/>
              <a:buNone/>
            </a:pPr>
            <a:r>
              <a:rPr lang="en-US" sz="2400" smtClean="0"/>
              <a:t>		Business</a:t>
            </a:r>
          </a:p>
          <a:p>
            <a:pPr eaLnBrk="1" hangingPunct="1">
              <a:buFont typeface="Wingdings" pitchFamily="2" charset="2"/>
              <a:buNone/>
            </a:pPr>
            <a:r>
              <a:rPr lang="en-US" sz="2400" smtClean="0"/>
              <a:t>		   Accounting. Bookkeeping</a:t>
            </a:r>
          </a:p>
          <a:p>
            <a:pPr eaLnBrk="1" hangingPunct="1">
              <a:buFont typeface="Wingdings" pitchFamily="2" charset="2"/>
              <a:buNone/>
            </a:pPr>
            <a:r>
              <a:rPr lang="en-US" sz="2400" smtClean="0"/>
              <a:t>			General works</a:t>
            </a:r>
          </a:p>
          <a:p>
            <a:pPr eaLnBrk="1" hangingPunct="1">
              <a:buFont typeface="Wingdings" pitchFamily="2" charset="2"/>
              <a:buNone/>
            </a:pPr>
            <a:r>
              <a:rPr lang="en-US" sz="2400" smtClean="0"/>
              <a:t>			    English and American</a:t>
            </a:r>
          </a:p>
          <a:p>
            <a:pPr eaLnBrk="1" hangingPunct="1">
              <a:buFont typeface="Wingdings" pitchFamily="2" charset="2"/>
              <a:buNone/>
            </a:pPr>
            <a:r>
              <a:rPr lang="en-US" sz="2400" smtClean="0"/>
              <a:t>5631			Through 1800</a:t>
            </a:r>
          </a:p>
          <a:p>
            <a:pPr eaLnBrk="1" hangingPunct="1">
              <a:buFont typeface="Wingdings" pitchFamily="2" charset="2"/>
              <a:buNone/>
            </a:pPr>
            <a:r>
              <a:rPr lang="en-US" sz="2400" smtClean="0"/>
              <a:t>5633			1801-1850</a:t>
            </a:r>
          </a:p>
          <a:p>
            <a:pPr eaLnBrk="1" hangingPunct="1">
              <a:buFont typeface="Wingdings" pitchFamily="2" charset="2"/>
              <a:buNone/>
            </a:pPr>
            <a:r>
              <a:rPr lang="en-US" sz="2400" smtClean="0"/>
              <a:t>5635			1851-2005</a:t>
            </a:r>
          </a:p>
          <a:p>
            <a:pPr eaLnBrk="1" hangingPunct="1">
              <a:buFont typeface="Wingdings" pitchFamily="2" charset="2"/>
              <a:buNone/>
            </a:pPr>
            <a:r>
              <a:rPr lang="en-US" sz="2400" smtClean="0"/>
              <a:t>5636			2006-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p:cNvPicPr>
            <a:picLocks noChangeAspect="1" noChangeArrowheads="1"/>
          </p:cNvPicPr>
          <p:nvPr/>
        </p:nvPicPr>
        <p:blipFill>
          <a:blip r:embed="rId3" cstate="print"/>
          <a:srcRect l="20625" t="29601" r="18124" b="31999"/>
          <a:stretch>
            <a:fillRect/>
          </a:stretch>
        </p:blipFill>
        <p:spPr bwMode="auto">
          <a:xfrm>
            <a:off x="381000" y="2057400"/>
            <a:ext cx="8534400" cy="4179888"/>
          </a:xfrm>
          <a:prstGeom prst="rect">
            <a:avLst/>
          </a:prstGeom>
          <a:noFill/>
          <a:ln w="9525">
            <a:noFill/>
            <a:miter lim="800000"/>
            <a:headEnd/>
            <a:tailEnd/>
          </a:ln>
        </p:spPr>
      </p:pic>
      <p:sp>
        <p:nvSpPr>
          <p:cNvPr id="180226" name="Text Box 3"/>
          <p:cNvSpPr txBox="1">
            <a:spLocks noChangeArrowheads="1"/>
          </p:cNvSpPr>
          <p:nvPr/>
        </p:nvSpPr>
        <p:spPr bwMode="auto">
          <a:xfrm>
            <a:off x="609600" y="533400"/>
            <a:ext cx="5562600" cy="1179513"/>
          </a:xfrm>
          <a:prstGeom prst="rect">
            <a:avLst/>
          </a:prstGeom>
          <a:noFill/>
          <a:ln w="19050">
            <a:solidFill>
              <a:srgbClr val="3366FF"/>
            </a:solidFill>
            <a:miter lim="800000"/>
            <a:headEnd/>
            <a:tailEnd/>
          </a:ln>
        </p:spPr>
        <p:txBody>
          <a:bodyPr>
            <a:spAutoFit/>
          </a:bodyPr>
          <a:lstStyle/>
          <a:p>
            <a:pPr eaLnBrk="0" hangingPunct="0">
              <a:spcBef>
                <a:spcPct val="50000"/>
              </a:spcBef>
            </a:pPr>
            <a:r>
              <a:rPr lang="en-US" sz="2800">
                <a:latin typeface="Arial" charset="0"/>
                <a:ea typeface="MS PGothic" pitchFamily="34" charset="-128"/>
              </a:rPr>
              <a:t>From LC’s catalog: </a:t>
            </a:r>
          </a:p>
          <a:p>
            <a:pPr eaLnBrk="0" hangingPunct="0">
              <a:spcBef>
                <a:spcPct val="50000"/>
              </a:spcBef>
            </a:pPr>
            <a:r>
              <a:rPr lang="en-US" sz="2800">
                <a:latin typeface="Arial" charset="0"/>
                <a:ea typeface="MS PGothic" pitchFamily="34" charset="-128"/>
              </a:rPr>
              <a:t>a few books classed in HF5631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pPr eaLnBrk="1" hangingPunct="1"/>
            <a:r>
              <a:rPr lang="en-US" sz="4000" smtClean="0"/>
              <a:t>Study &amp; teaching</a:t>
            </a:r>
            <a:endParaRPr lang="en-US" smtClean="0"/>
          </a:p>
        </p:txBody>
      </p:sp>
      <p:sp>
        <p:nvSpPr>
          <p:cNvPr id="182274"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sz="2800" dirty="0" smtClean="0"/>
              <a:t>Often a single number, but may receive a span of numbers</a:t>
            </a:r>
          </a:p>
          <a:p>
            <a:pPr eaLnBrk="1" hangingPunct="1">
              <a:lnSpc>
                <a:spcPct val="90000"/>
              </a:lnSpc>
            </a:pPr>
            <a:r>
              <a:rPr lang="en-US" sz="2800" dirty="0" smtClean="0"/>
              <a:t>Example from QH Ecology:</a:t>
            </a:r>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r>
              <a:rPr lang="en-US" sz="1800" dirty="0" smtClean="0"/>
              <a:t>			</a:t>
            </a:r>
            <a:r>
              <a:rPr lang="en-US" sz="2800" dirty="0" smtClean="0"/>
              <a:t>          Study and teaching. Research	</a:t>
            </a:r>
          </a:p>
          <a:p>
            <a:pPr eaLnBrk="1" hangingPunct="1">
              <a:lnSpc>
                <a:spcPct val="90000"/>
              </a:lnSpc>
              <a:buFont typeface="Wingdings" pitchFamily="2" charset="2"/>
              <a:buNone/>
            </a:pPr>
            <a:r>
              <a:rPr lang="en-US" sz="2800" dirty="0" smtClean="0"/>
              <a:t>	541.2		General works	</a:t>
            </a:r>
          </a:p>
          <a:p>
            <a:pPr eaLnBrk="1" hangingPunct="1">
              <a:lnSpc>
                <a:spcPct val="90000"/>
              </a:lnSpc>
              <a:buFont typeface="Wingdings" pitchFamily="2" charset="2"/>
              <a:buNone/>
            </a:pPr>
            <a:r>
              <a:rPr lang="en-US" sz="2800" dirty="0" smtClean="0"/>
              <a:t>	541.215		Outlines, syllabi			</a:t>
            </a:r>
          </a:p>
          <a:p>
            <a:pPr eaLnBrk="1" hangingPunct="1">
              <a:lnSpc>
                <a:spcPct val="90000"/>
              </a:lnSpc>
              <a:buFont typeface="Wingdings" pitchFamily="2" charset="2"/>
              <a:buNone/>
            </a:pPr>
            <a:r>
              <a:rPr lang="en-US" sz="2800" dirty="0" smtClean="0"/>
              <a:t>		                             Special teaching methods and aids	</a:t>
            </a:r>
          </a:p>
          <a:p>
            <a:pPr eaLnBrk="1" hangingPunct="1">
              <a:lnSpc>
                <a:spcPct val="90000"/>
              </a:lnSpc>
              <a:buFont typeface="Wingdings" pitchFamily="2" charset="2"/>
              <a:buNone/>
            </a:pPr>
            <a:r>
              <a:rPr lang="en-US" sz="2800" dirty="0" smtClean="0"/>
              <a:t>	541.22		      General works	</a:t>
            </a:r>
          </a:p>
          <a:p>
            <a:pPr eaLnBrk="1" hangingPunct="1">
              <a:lnSpc>
                <a:spcPct val="90000"/>
              </a:lnSpc>
              <a:buFont typeface="Wingdings" pitchFamily="2" charset="2"/>
              <a:buNone/>
            </a:pPr>
            <a:r>
              <a:rPr lang="en-US" sz="2800" dirty="0" smtClean="0"/>
              <a:t>	541.23		      Audiovisual aids	</a:t>
            </a:r>
          </a:p>
          <a:p>
            <a:pPr eaLnBrk="1" hangingPunct="1">
              <a:lnSpc>
                <a:spcPct val="90000"/>
              </a:lnSpc>
              <a:buFont typeface="Wingdings" pitchFamily="2" charset="2"/>
              <a:buNone/>
            </a:pPr>
            <a:r>
              <a:rPr lang="en-US" sz="2800" dirty="0" smtClean="0"/>
              <a:t>	541.235.A‑Z 	     	      Other methods, A‑Z	</a:t>
            </a:r>
          </a:p>
          <a:p>
            <a:pPr eaLnBrk="1" hangingPunct="1">
              <a:lnSpc>
                <a:spcPct val="90000"/>
              </a:lnSpc>
              <a:buFont typeface="Wingdings" pitchFamily="2" charset="2"/>
              <a:buNone/>
            </a:pPr>
            <a:r>
              <a:rPr lang="en-US" sz="2800" dirty="0" smtClean="0"/>
              <a:t>	541.235.G34		           Games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pPr eaLnBrk="1" hangingPunct="1"/>
            <a:r>
              <a:rPr lang="en-US" smtClean="0"/>
              <a:t>Topics &amp; subtopics</a:t>
            </a:r>
          </a:p>
        </p:txBody>
      </p:sp>
      <p:sp>
        <p:nvSpPr>
          <p:cNvPr id="184322" name="Rectangle 3"/>
          <p:cNvSpPr>
            <a:spLocks noGrp="1" noChangeArrowheads="1"/>
          </p:cNvSpPr>
          <p:nvPr>
            <p:ph type="body" idx="1"/>
          </p:nvPr>
        </p:nvSpPr>
        <p:spPr/>
        <p:txBody>
          <a:bodyPr>
            <a:normAutofit/>
          </a:bodyPr>
          <a:lstStyle/>
          <a:p>
            <a:pPr eaLnBrk="1" hangingPunct="1"/>
            <a:r>
              <a:rPr lang="en-US" dirty="0" smtClean="0"/>
              <a:t>Comprise the bulk of individual developments or expansions of classes and subclasses</a:t>
            </a:r>
          </a:p>
          <a:p>
            <a:pPr eaLnBrk="1" hangingPunct="1"/>
            <a:r>
              <a:rPr lang="en-US" dirty="0" smtClean="0"/>
              <a:t>Each class, subclass &amp; discipline developed independently</a:t>
            </a:r>
          </a:p>
          <a:p>
            <a:pPr eaLnBrk="1" hangingPunct="1"/>
            <a:r>
              <a:rPr lang="en-US" dirty="0" smtClean="0"/>
              <a:t>Arranged logically where possible</a:t>
            </a:r>
          </a:p>
          <a:p>
            <a:pPr eaLnBrk="1" hangingPunct="1"/>
            <a:r>
              <a:rPr lang="en-US" dirty="0" smtClean="0"/>
              <a:t>Alphabetical arrangement of subtopics often found, as well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nvSpPr>
        <p:spPr bwMode="auto">
          <a:xfrm>
            <a:off x="914400" y="1119188"/>
            <a:ext cx="7696200" cy="4968875"/>
          </a:xfrm>
          <a:prstGeom prst="rect">
            <a:avLst/>
          </a:prstGeom>
          <a:noFill/>
          <a:ln w="9525">
            <a:noFill/>
            <a:miter lim="800000"/>
            <a:headEnd/>
            <a:tailEnd/>
          </a:ln>
        </p:spPr>
        <p:txBody>
          <a:bodyPr anchor="ctr">
            <a:spAutoFit/>
          </a:bodyPr>
          <a:lstStyle/>
          <a:p>
            <a:pPr eaLnBrk="0" hangingPunct="0"/>
            <a:r>
              <a:rPr lang="en-US" sz="2000">
                <a:latin typeface="Arial" charset="0"/>
                <a:ea typeface="MS PGothic" pitchFamily="34" charset="-128"/>
              </a:rPr>
              <a:t>QE		         GEOLOGY</a:t>
            </a:r>
          </a:p>
          <a:p>
            <a:pPr eaLnBrk="0" hangingPunct="0"/>
            <a:r>
              <a:rPr lang="en-US" sz="2000">
                <a:latin typeface="Arial" charset="0"/>
                <a:ea typeface="MS PGothic" pitchFamily="34" charset="-128"/>
              </a:rPr>
              <a:t>840.5-882	Chordata </a:t>
            </a:r>
          </a:p>
          <a:p>
            <a:pPr eaLnBrk="0" hangingPunct="0"/>
            <a:r>
              <a:rPr lang="en-US" sz="2000">
                <a:latin typeface="Arial" charset="0"/>
                <a:ea typeface="MS PGothic" pitchFamily="34" charset="-128"/>
              </a:rPr>
              <a:t>840.5		    Cephalochordata. Tunicata. Hemichordata. 				Enteropneusta. Pterobranchia. 					Graptolinthina  </a:t>
            </a:r>
          </a:p>
          <a:p>
            <a:pPr eaLnBrk="0" hangingPunct="0"/>
            <a:r>
              <a:rPr lang="en-US" sz="2000">
                <a:latin typeface="Arial" charset="0"/>
                <a:ea typeface="MS PGothic" pitchFamily="34" charset="-128"/>
              </a:rPr>
              <a:t>841-882	    Vertebrates   </a:t>
            </a:r>
          </a:p>
          <a:p>
            <a:pPr eaLnBrk="0" hangingPunct="0"/>
            <a:r>
              <a:rPr lang="en-US" sz="2000">
                <a:latin typeface="Arial" charset="0"/>
                <a:ea typeface="MS PGothic" pitchFamily="34" charset="-128"/>
              </a:rPr>
              <a:t>841		       General works, treatises, and textbooks  </a:t>
            </a:r>
          </a:p>
          <a:p>
            <a:pPr eaLnBrk="0" hangingPunct="0"/>
            <a:r>
              <a:rPr lang="en-US" sz="2000">
                <a:latin typeface="Arial" charset="0"/>
                <a:ea typeface="MS PGothic" pitchFamily="34" charset="-128"/>
              </a:rPr>
              <a:t>842		       Juvenile works </a:t>
            </a:r>
          </a:p>
          <a:p>
            <a:pPr eaLnBrk="0" hangingPunct="0"/>
            <a:r>
              <a:rPr lang="en-US" sz="2000">
                <a:latin typeface="Arial" charset="0"/>
                <a:ea typeface="MS PGothic" pitchFamily="34" charset="-128"/>
              </a:rPr>
              <a:t>845		       Fossil footprints</a:t>
            </a:r>
          </a:p>
          <a:p>
            <a:pPr eaLnBrk="0" hangingPunct="0"/>
            <a:r>
              <a:rPr lang="en-US" sz="2000">
                <a:latin typeface="Arial" charset="0"/>
                <a:ea typeface="MS PGothic" pitchFamily="34" charset="-128"/>
              </a:rPr>
              <a:t>846		       Fossil teeth </a:t>
            </a:r>
          </a:p>
          <a:p>
            <a:pPr eaLnBrk="0" hangingPunct="0"/>
            <a:r>
              <a:rPr lang="en-US" sz="2000">
                <a:latin typeface="Arial" charset="0"/>
                <a:ea typeface="MS PGothic" pitchFamily="34" charset="-128"/>
              </a:rPr>
              <a:t>847		       Amniotes </a:t>
            </a:r>
          </a:p>
          <a:p>
            <a:pPr eaLnBrk="0" hangingPunct="0"/>
            <a:r>
              <a:rPr lang="en-US" sz="2000">
                <a:latin typeface="Arial" charset="0"/>
                <a:ea typeface="MS PGothic" pitchFamily="34" charset="-128"/>
              </a:rPr>
              <a:t>851-853	       Fishes </a:t>
            </a:r>
          </a:p>
          <a:p>
            <a:pPr eaLnBrk="0" hangingPunct="0"/>
            <a:r>
              <a:rPr lang="en-US" sz="2000">
                <a:latin typeface="Arial" charset="0"/>
                <a:ea typeface="MS PGothic" pitchFamily="34" charset="-128"/>
              </a:rPr>
              <a:t>861-862	       Reptiles </a:t>
            </a:r>
          </a:p>
          <a:p>
            <a:pPr eaLnBrk="0" hangingPunct="0"/>
            <a:r>
              <a:rPr lang="en-US" sz="2000">
                <a:latin typeface="Arial" charset="0"/>
                <a:ea typeface="MS PGothic" pitchFamily="34" charset="-128"/>
              </a:rPr>
              <a:t>867-868	       Amphibians. Batrachia</a:t>
            </a:r>
          </a:p>
          <a:p>
            <a:pPr eaLnBrk="0" hangingPunct="0"/>
            <a:r>
              <a:rPr lang="en-US" sz="2000">
                <a:latin typeface="Arial" charset="0"/>
                <a:ea typeface="MS PGothic" pitchFamily="34" charset="-128"/>
              </a:rPr>
              <a:t>871-875	       Birds </a:t>
            </a:r>
          </a:p>
          <a:p>
            <a:pPr eaLnBrk="0" hangingPunct="0"/>
            <a:r>
              <a:rPr lang="en-US" sz="2000">
                <a:latin typeface="Arial" charset="0"/>
                <a:ea typeface="MS PGothic" pitchFamily="34" charset="-128"/>
              </a:rPr>
              <a:t>881-882	       Mammals</a:t>
            </a:r>
            <a:r>
              <a:rPr lang="en-US" sz="1800">
                <a:latin typeface="Arial" charset="0"/>
                <a:ea typeface="MS PGothic" pitchFamily="34" charset="-128"/>
              </a:rPr>
              <a:t> </a:t>
            </a:r>
          </a:p>
        </p:txBody>
      </p:sp>
      <p:sp>
        <p:nvSpPr>
          <p:cNvPr id="186370" name="Text Box 3"/>
          <p:cNvSpPr txBox="1">
            <a:spLocks noChangeArrowheads="1"/>
          </p:cNvSpPr>
          <p:nvPr/>
        </p:nvSpPr>
        <p:spPr bwMode="auto">
          <a:xfrm>
            <a:off x="838200" y="381000"/>
            <a:ext cx="3886200" cy="541338"/>
          </a:xfrm>
          <a:prstGeom prst="rect">
            <a:avLst/>
          </a:prstGeom>
          <a:noFill/>
          <a:ln w="22225">
            <a:solidFill>
              <a:srgbClr val="3366FF"/>
            </a:solidFill>
            <a:miter lim="800000"/>
            <a:headEnd/>
            <a:tailEnd/>
          </a:ln>
        </p:spPr>
        <p:txBody>
          <a:bodyPr>
            <a:spAutoFit/>
          </a:bodyPr>
          <a:lstStyle/>
          <a:p>
            <a:pPr eaLnBrk="0" hangingPunct="0">
              <a:spcBef>
                <a:spcPct val="50000"/>
              </a:spcBef>
            </a:pPr>
            <a:r>
              <a:rPr lang="en-US" sz="2800">
                <a:latin typeface="Arial" charset="0"/>
                <a:ea typeface="MS PGothic" pitchFamily="34" charset="-128"/>
              </a:rPr>
              <a:t>Logical arrangement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ChangeArrowheads="1"/>
          </p:cNvSpPr>
          <p:nvPr/>
        </p:nvSpPr>
        <p:spPr bwMode="auto">
          <a:xfrm>
            <a:off x="685800" y="1524000"/>
            <a:ext cx="7696200" cy="4968875"/>
          </a:xfrm>
          <a:prstGeom prst="rect">
            <a:avLst/>
          </a:prstGeom>
          <a:noFill/>
          <a:ln w="9525">
            <a:noFill/>
            <a:miter lim="800000"/>
            <a:headEnd/>
            <a:tailEnd/>
          </a:ln>
        </p:spPr>
        <p:txBody>
          <a:bodyPr anchor="ctr">
            <a:spAutoFit/>
          </a:bodyPr>
          <a:lstStyle/>
          <a:p>
            <a:pPr eaLnBrk="0" hangingPunct="0"/>
            <a:r>
              <a:rPr lang="en-US" sz="2000">
                <a:latin typeface="Arial" charset="0"/>
                <a:ea typeface="MS PGothic" pitchFamily="34" charset="-128"/>
              </a:rPr>
              <a:t>QE			GEOLOGY</a:t>
            </a:r>
          </a:p>
          <a:p>
            <a:pPr eaLnBrk="0" hangingPunct="0"/>
            <a:r>
              <a:rPr lang="en-US" sz="2000">
                <a:latin typeface="Arial" charset="0"/>
                <a:ea typeface="MS PGothic" pitchFamily="34" charset="-128"/>
              </a:rPr>
              <a:t>881-882 	Mammals </a:t>
            </a:r>
          </a:p>
          <a:p>
            <a:pPr eaLnBrk="0" hangingPunct="0"/>
            <a:r>
              <a:rPr lang="en-US" sz="2000">
                <a:latin typeface="Arial" charset="0"/>
                <a:ea typeface="MS PGothic" pitchFamily="34" charset="-128"/>
              </a:rPr>
              <a:t>881		    General works, treatises, and textbooks</a:t>
            </a:r>
          </a:p>
          <a:p>
            <a:pPr eaLnBrk="0" hangingPunct="0"/>
            <a:r>
              <a:rPr lang="en-US" sz="2000">
                <a:latin typeface="Arial" charset="0"/>
                <a:ea typeface="MS PGothic" pitchFamily="34" charset="-128"/>
              </a:rPr>
              <a:t>882.A-Z		    Systematic divisions, A-Z </a:t>
            </a:r>
          </a:p>
          <a:p>
            <a:pPr eaLnBrk="0" hangingPunct="0"/>
            <a:r>
              <a:rPr lang="en-US" sz="2000">
                <a:latin typeface="Arial" charset="0"/>
                <a:ea typeface="MS PGothic" pitchFamily="34" charset="-128"/>
              </a:rPr>
              <a:t>882.C15		Carnivora  </a:t>
            </a:r>
          </a:p>
          <a:p>
            <a:pPr eaLnBrk="0" hangingPunct="0"/>
            <a:r>
              <a:rPr lang="en-US" sz="2000">
                <a:latin typeface="Arial" charset="0"/>
                <a:ea typeface="MS PGothic" pitchFamily="34" charset="-128"/>
              </a:rPr>
              <a:t>882.C5			Cetacea </a:t>
            </a:r>
          </a:p>
          <a:p>
            <a:pPr eaLnBrk="0" hangingPunct="0"/>
            <a:r>
              <a:rPr lang="en-US" sz="2000">
                <a:latin typeface="Arial" charset="0"/>
                <a:ea typeface="MS PGothic" pitchFamily="34" charset="-128"/>
              </a:rPr>
              <a:t>882.C8			Chiroptera </a:t>
            </a:r>
          </a:p>
          <a:p>
            <a:pPr eaLnBrk="0" hangingPunct="0"/>
            <a:r>
              <a:rPr lang="en-US" sz="2000">
                <a:latin typeface="Arial" charset="0"/>
                <a:ea typeface="MS PGothic" pitchFamily="34" charset="-128"/>
              </a:rPr>
              <a:t>882.C84		Cimolesta </a:t>
            </a:r>
          </a:p>
          <a:p>
            <a:pPr eaLnBrk="0" hangingPunct="0"/>
            <a:r>
              <a:rPr lang="en-US" sz="2000">
                <a:latin typeface="Arial" charset="0"/>
                <a:ea typeface="MS PGothic" pitchFamily="34" charset="-128"/>
              </a:rPr>
              <a:t>882.C9			Creodonta </a:t>
            </a:r>
          </a:p>
          <a:p>
            <a:pPr eaLnBrk="0" hangingPunct="0"/>
            <a:r>
              <a:rPr lang="en-US" sz="2000">
                <a:latin typeface="Arial" charset="0"/>
                <a:ea typeface="MS PGothic" pitchFamily="34" charset="-128"/>
              </a:rPr>
              <a:t>882.D4			Deltatheridia</a:t>
            </a:r>
          </a:p>
          <a:p>
            <a:pPr eaLnBrk="0" hangingPunct="0"/>
            <a:r>
              <a:rPr lang="en-US" sz="2000">
                <a:latin typeface="Arial" charset="0"/>
                <a:ea typeface="MS PGothic" pitchFamily="34" charset="-128"/>
              </a:rPr>
              <a:t>882.D45		Desmostylia  </a:t>
            </a:r>
          </a:p>
          <a:p>
            <a:pPr eaLnBrk="0" hangingPunct="0"/>
            <a:r>
              <a:rPr lang="en-US" sz="2000">
                <a:latin typeface="Arial" charset="0"/>
                <a:ea typeface="MS PGothic" pitchFamily="34" charset="-128"/>
              </a:rPr>
              <a:t>882.D6			Docodonta </a:t>
            </a:r>
          </a:p>
          <a:p>
            <a:pPr eaLnBrk="0" hangingPunct="0"/>
            <a:r>
              <a:rPr lang="en-US" sz="2000">
                <a:latin typeface="Arial" charset="0"/>
                <a:ea typeface="MS PGothic" pitchFamily="34" charset="-128"/>
              </a:rPr>
              <a:t>882.E2			Edentata. Xenarthra </a:t>
            </a:r>
          </a:p>
          <a:p>
            <a:pPr eaLnBrk="0" hangingPunct="0"/>
            <a:r>
              <a:rPr lang="en-US" sz="2000">
                <a:latin typeface="Arial" charset="0"/>
                <a:ea typeface="MS PGothic" pitchFamily="34" charset="-128"/>
              </a:rPr>
              <a:t>882.E86		Eupantotheria </a:t>
            </a:r>
          </a:p>
          <a:p>
            <a:pPr eaLnBrk="0" hangingPunct="0"/>
            <a:r>
              <a:rPr lang="en-US" sz="2000">
                <a:latin typeface="Arial" charset="0"/>
                <a:ea typeface="MS PGothic" pitchFamily="34" charset="-128"/>
              </a:rPr>
              <a:t>882.H47		Herbivora </a:t>
            </a:r>
          </a:p>
          <a:p>
            <a:pPr eaLnBrk="0" hangingPunct="0"/>
            <a:r>
              <a:rPr lang="en-US" sz="2000">
                <a:latin typeface="Arial" charset="0"/>
                <a:ea typeface="MS PGothic" pitchFamily="34" charset="-128"/>
              </a:rPr>
              <a:t>882.I5			Insectivora </a:t>
            </a:r>
          </a:p>
        </p:txBody>
      </p:sp>
      <p:sp>
        <p:nvSpPr>
          <p:cNvPr id="188418" name="Text Box 3"/>
          <p:cNvSpPr txBox="1">
            <a:spLocks noChangeArrowheads="1"/>
          </p:cNvSpPr>
          <p:nvPr/>
        </p:nvSpPr>
        <p:spPr bwMode="auto">
          <a:xfrm>
            <a:off x="609600" y="533400"/>
            <a:ext cx="5715000" cy="538163"/>
          </a:xfrm>
          <a:prstGeom prst="rect">
            <a:avLst/>
          </a:prstGeom>
          <a:noFill/>
          <a:ln w="19050">
            <a:solidFill>
              <a:srgbClr val="3366FF"/>
            </a:solidFill>
            <a:miter lim="800000"/>
            <a:headEnd/>
            <a:tailEnd/>
          </a:ln>
        </p:spPr>
        <p:txBody>
          <a:bodyPr>
            <a:spAutoFit/>
          </a:bodyPr>
          <a:lstStyle/>
          <a:p>
            <a:pPr eaLnBrk="0" hangingPunct="0">
              <a:spcBef>
                <a:spcPct val="50000"/>
              </a:spcBef>
            </a:pPr>
            <a:r>
              <a:rPr lang="en-US" sz="2800">
                <a:latin typeface="Arial" charset="0"/>
                <a:ea typeface="MS PGothic" pitchFamily="34" charset="-128"/>
              </a:rPr>
              <a:t>Alphabetical arrangement: orders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85800" y="457200"/>
            <a:ext cx="7772400" cy="685800"/>
          </a:xfrm>
        </p:spPr>
        <p:txBody>
          <a:bodyPr/>
          <a:lstStyle/>
          <a:p>
            <a:pPr eaLnBrk="1" hangingPunct="1"/>
            <a:r>
              <a:rPr lang="en-US" sz="3600" smtClean="0"/>
              <a:t>Geographic divisions</a:t>
            </a:r>
          </a:p>
        </p:txBody>
      </p:sp>
      <p:sp>
        <p:nvSpPr>
          <p:cNvPr id="190466" name="Rectangle 3"/>
          <p:cNvSpPr>
            <a:spLocks noGrp="1" noChangeArrowheads="1"/>
          </p:cNvSpPr>
          <p:nvPr>
            <p:ph type="body" idx="1"/>
          </p:nvPr>
        </p:nvSpPr>
        <p:spPr>
          <a:xfrm>
            <a:off x="685800" y="1447800"/>
            <a:ext cx="7772400" cy="4876800"/>
          </a:xfrm>
        </p:spPr>
        <p:txBody>
          <a:bodyPr/>
          <a:lstStyle/>
          <a:p>
            <a:pPr eaLnBrk="1" hangingPunct="1">
              <a:lnSpc>
                <a:spcPct val="90000"/>
              </a:lnSpc>
            </a:pPr>
            <a:r>
              <a:rPr lang="en-US" sz="2800" smtClean="0"/>
              <a:t>Topics may be  subdivided geographically in two ways:</a:t>
            </a:r>
          </a:p>
          <a:p>
            <a:pPr lvl="1" eaLnBrk="1" hangingPunct="1">
              <a:lnSpc>
                <a:spcPct val="90000"/>
              </a:lnSpc>
            </a:pPr>
            <a:r>
              <a:rPr lang="en-US" sz="2400" smtClean="0"/>
              <a:t>Alphabetical arrangement under one number, e.g., “By region or country, A-Z” </a:t>
            </a:r>
          </a:p>
          <a:p>
            <a:pPr lvl="2" eaLnBrk="1" hangingPunct="1">
              <a:lnSpc>
                <a:spcPct val="90000"/>
              </a:lnSpc>
            </a:pPr>
            <a:r>
              <a:rPr lang="en-US" sz="2000" smtClean="0"/>
              <a:t>It is common to assign a separate number or numbers to the U.S.</a:t>
            </a:r>
            <a:endParaRPr lang="en-US" sz="2000" b="1" smtClean="0"/>
          </a:p>
          <a:p>
            <a:pPr lvl="1" eaLnBrk="1" hangingPunct="1">
              <a:lnSpc>
                <a:spcPct val="90000"/>
              </a:lnSpc>
            </a:pPr>
            <a:r>
              <a:rPr lang="en-US" sz="2400" smtClean="0"/>
              <a:t>A span of numbers, with preferred order:</a:t>
            </a:r>
            <a:endParaRPr lang="en-US" sz="2400" b="1" smtClean="0"/>
          </a:p>
          <a:p>
            <a:pPr lvl="2" eaLnBrk="1" hangingPunct="1">
              <a:lnSpc>
                <a:spcPct val="90000"/>
              </a:lnSpc>
            </a:pPr>
            <a:r>
              <a:rPr lang="en-US" sz="2000" smtClean="0"/>
              <a:t>New World -- Northern Hemisphere, followed by Southern Hemisphere</a:t>
            </a:r>
          </a:p>
          <a:p>
            <a:pPr lvl="2" eaLnBrk="1" hangingPunct="1">
              <a:lnSpc>
                <a:spcPct val="90000"/>
              </a:lnSpc>
            </a:pPr>
            <a:r>
              <a:rPr lang="en-US" sz="2000" smtClean="0"/>
              <a:t>Old World -- Northern Hemisphere, followed by Southern Hemisphere; west to east</a:t>
            </a:r>
          </a:p>
          <a:p>
            <a:pPr lvl="2" eaLnBrk="1" hangingPunct="1">
              <a:lnSpc>
                <a:spcPct val="90000"/>
              </a:lnSpc>
            </a:pPr>
            <a:r>
              <a:rPr lang="en-US" sz="2000" smtClean="0"/>
              <a:t>Pacific Islands, Arctic &amp; Antarctic regions last</a:t>
            </a:r>
          </a:p>
          <a:p>
            <a:pPr lvl="2" eaLnBrk="1" hangingPunct="1">
              <a:lnSpc>
                <a:spcPct val="90000"/>
              </a:lnSpc>
            </a:pPr>
            <a:r>
              <a:rPr lang="en-US" sz="2000" smtClean="0"/>
              <a:t>Further subdivision within each region either naturally or alphabetically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pPr eaLnBrk="1" hangingPunct="1"/>
            <a:r>
              <a:rPr lang="en-US" smtClean="0"/>
              <a:t>By region or country, A-Z</a:t>
            </a:r>
          </a:p>
        </p:txBody>
      </p:sp>
      <p:sp>
        <p:nvSpPr>
          <p:cNvPr id="192514" name="Rectangle 3"/>
          <p:cNvSpPr>
            <a:spLocks noGrp="1" noChangeArrowheads="1"/>
          </p:cNvSpPr>
          <p:nvPr>
            <p:ph type="body" idx="1"/>
          </p:nvPr>
        </p:nvSpPr>
        <p:spPr/>
        <p:txBody>
          <a:bodyPr/>
          <a:lstStyle/>
          <a:p>
            <a:pPr eaLnBrk="1" hangingPunct="1">
              <a:buFont typeface="Wingdings" pitchFamily="2" charset="2"/>
              <a:buNone/>
            </a:pPr>
            <a:r>
              <a:rPr lang="en-US" sz="2800" smtClean="0"/>
              <a:t>SF		ANIMAL CULTURE</a:t>
            </a:r>
          </a:p>
          <a:p>
            <a:pPr eaLnBrk="1" hangingPunct="1">
              <a:buFont typeface="Wingdings" pitchFamily="2" charset="2"/>
              <a:buNone/>
            </a:pPr>
            <a:r>
              <a:rPr lang="en-US" sz="2800" smtClean="0"/>
              <a:t>           	Pets</a:t>
            </a:r>
          </a:p>
          <a:p>
            <a:pPr eaLnBrk="1" hangingPunct="1">
              <a:buFont typeface="Wingdings" pitchFamily="2" charset="2"/>
              <a:buNone/>
            </a:pPr>
            <a:r>
              <a:rPr lang="en-US" sz="2800" smtClean="0"/>
              <a:t>		      	     Dogs</a:t>
            </a:r>
          </a:p>
          <a:p>
            <a:pPr eaLnBrk="1" hangingPunct="1">
              <a:buFont typeface="Wingdings" pitchFamily="2" charset="2"/>
              <a:buNone/>
            </a:pPr>
            <a:r>
              <a:rPr lang="en-US" sz="2800" smtClean="0"/>
              <a:t>		          	Dog breeders, owners etc.</a:t>
            </a:r>
          </a:p>
          <a:p>
            <a:pPr eaLnBrk="1" hangingPunct="1">
              <a:buFont typeface="Wingdings" pitchFamily="2" charset="2"/>
              <a:buNone/>
            </a:pPr>
            <a:r>
              <a:rPr lang="en-US" sz="2800" smtClean="0"/>
              <a:t>422.7 	     	    General works</a:t>
            </a:r>
          </a:p>
          <a:p>
            <a:pPr eaLnBrk="1" hangingPunct="1">
              <a:buFont typeface="Wingdings" pitchFamily="2" charset="2"/>
              <a:buNone/>
            </a:pPr>
            <a:r>
              <a:rPr lang="en-US" sz="2800" smtClean="0"/>
              <a:t>422.73.A-Z	     	    By region or country, A-Z</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762000" y="457200"/>
            <a:ext cx="8174038" cy="990600"/>
          </a:xfrm>
          <a:solidFill>
            <a:schemeClr val="bg1"/>
          </a:solidFill>
          <a:ln>
            <a:solidFill>
              <a:schemeClr val="tx1"/>
            </a:solidFill>
          </a:ln>
        </p:spPr>
        <p:txBody>
          <a:bodyPr/>
          <a:lstStyle/>
          <a:p>
            <a:pPr eaLnBrk="1" hangingPunct="1"/>
            <a:r>
              <a:rPr lang="en-US" sz="4000" dirty="0" smtClean="0"/>
              <a:t>U.S. with breakdown by state</a:t>
            </a:r>
          </a:p>
        </p:txBody>
      </p:sp>
      <p:sp>
        <p:nvSpPr>
          <p:cNvPr id="194562" name="Rectangle 3"/>
          <p:cNvSpPr>
            <a:spLocks noGrp="1" noChangeArrowheads="1"/>
          </p:cNvSpPr>
          <p:nvPr>
            <p:ph type="body" idx="1"/>
          </p:nvPr>
        </p:nvSpPr>
        <p:spPr>
          <a:xfrm>
            <a:off x="685800" y="1676400"/>
            <a:ext cx="7772400" cy="4800600"/>
          </a:xfrm>
        </p:spPr>
        <p:txBody>
          <a:bodyPr/>
          <a:lstStyle/>
          <a:p>
            <a:pPr eaLnBrk="1" hangingPunct="1">
              <a:buFont typeface="Wingdings" pitchFamily="2" charset="2"/>
              <a:buNone/>
            </a:pPr>
            <a:r>
              <a:rPr lang="en-US" smtClean="0"/>
              <a:t>			   </a:t>
            </a:r>
            <a:r>
              <a:rPr lang="en-US" sz="2800" smtClean="0"/>
              <a:t>Special countries</a:t>
            </a:r>
          </a:p>
          <a:p>
            <a:pPr eaLnBrk="1" hangingPunct="1">
              <a:buFont typeface="Wingdings" pitchFamily="2" charset="2"/>
              <a:buNone/>
            </a:pPr>
            <a:r>
              <a:rPr lang="en-US" sz="2800" smtClean="0"/>
              <a:t>			  	United States</a:t>
            </a:r>
          </a:p>
          <a:p>
            <a:pPr eaLnBrk="1" hangingPunct="1">
              <a:buFont typeface="Wingdings" pitchFamily="2" charset="2"/>
              <a:buNone/>
            </a:pPr>
            <a:r>
              <a:rPr lang="en-US" sz="2800" smtClean="0"/>
              <a:t>T55.7			     General works</a:t>
            </a:r>
          </a:p>
          <a:p>
            <a:pPr eaLnBrk="1" hangingPunct="1">
              <a:buFont typeface="Wingdings" pitchFamily="2" charset="2"/>
              <a:buNone/>
            </a:pPr>
            <a:r>
              <a:rPr lang="en-US" sz="2800" smtClean="0"/>
              <a:t>T55.72.A-W	     By state, A-W</a:t>
            </a:r>
          </a:p>
          <a:p>
            <a:pPr eaLnBrk="1" hangingPunct="1">
              <a:buFont typeface="Wingdings" pitchFamily="2" charset="2"/>
              <a:buNone/>
            </a:pPr>
            <a:r>
              <a:rPr lang="en-US" sz="2800" smtClean="0"/>
              <a:t>T55.74.A-Z		Other American countries, A-Z</a:t>
            </a:r>
          </a:p>
          <a:p>
            <a:pPr eaLnBrk="1" hangingPunct="1">
              <a:buFont typeface="Wingdings" pitchFamily="2" charset="2"/>
              <a:buNone/>
            </a:pPr>
            <a:r>
              <a:rPr lang="en-US" sz="2800" smtClean="0"/>
              <a:t>T55.75.A-Z		Europe. By country, A-Z</a:t>
            </a:r>
          </a:p>
          <a:p>
            <a:pPr eaLnBrk="1" hangingPunct="1">
              <a:buFont typeface="Wingdings" pitchFamily="2" charset="2"/>
              <a:buNone/>
            </a:pPr>
            <a:r>
              <a:rPr lang="en-US" sz="2800" smtClean="0"/>
              <a:t>T55.76.A-Z		Asia. By country, A-Z</a:t>
            </a:r>
          </a:p>
          <a:p>
            <a:pPr eaLnBrk="1" hangingPunct="1">
              <a:buFont typeface="Wingdings" pitchFamily="2" charset="2"/>
              <a:buNone/>
            </a:pPr>
            <a:r>
              <a:rPr lang="en-US" sz="2800" smtClean="0"/>
              <a:t>T55.775		Australia</a:t>
            </a:r>
          </a:p>
          <a:p>
            <a:pPr eaLnBrk="1" hangingPunct="1">
              <a:buFont typeface="Wingdings" pitchFamily="2" charset="2"/>
              <a:buNone/>
            </a:pPr>
            <a:r>
              <a:rPr lang="en-US" sz="2800" smtClean="0"/>
              <a:t>T55.778		New Zealand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p:txBody>
          <a:bodyPr/>
          <a:lstStyle/>
          <a:p>
            <a:pPr eaLnBrk="1" hangingPunct="1"/>
            <a:r>
              <a:rPr lang="en-US" sz="3600" smtClean="0"/>
              <a:t>Some early developers &amp; systems</a:t>
            </a:r>
          </a:p>
        </p:txBody>
      </p:sp>
      <p:sp>
        <p:nvSpPr>
          <p:cNvPr id="39938" name="Rectangle 1027"/>
          <p:cNvSpPr>
            <a:spLocks noGrp="1" noChangeArrowheads="1"/>
          </p:cNvSpPr>
          <p:nvPr>
            <p:ph type="body" idx="1"/>
          </p:nvPr>
        </p:nvSpPr>
        <p:spPr>
          <a:xfrm>
            <a:off x="533400" y="1371600"/>
            <a:ext cx="8229600" cy="4953000"/>
          </a:xfrm>
        </p:spPr>
        <p:txBody>
          <a:bodyPr>
            <a:normAutofit/>
          </a:bodyPr>
          <a:lstStyle/>
          <a:p>
            <a:pPr eaLnBrk="1" hangingPunct="1">
              <a:lnSpc>
                <a:spcPct val="90000"/>
              </a:lnSpc>
            </a:pPr>
            <a:r>
              <a:rPr lang="en-US" sz="2800" dirty="0" smtClean="0"/>
              <a:t>Francis Bacon </a:t>
            </a:r>
          </a:p>
          <a:p>
            <a:pPr lvl="1" eaLnBrk="1" hangingPunct="1">
              <a:lnSpc>
                <a:spcPct val="90000"/>
              </a:lnSpc>
            </a:pPr>
            <a:r>
              <a:rPr lang="en-US" sz="2400" dirty="0" smtClean="0"/>
              <a:t>1605, published his outline of knowledge</a:t>
            </a:r>
          </a:p>
          <a:p>
            <a:pPr eaLnBrk="1" hangingPunct="1">
              <a:lnSpc>
                <a:spcPct val="90000"/>
              </a:lnSpc>
            </a:pPr>
            <a:r>
              <a:rPr lang="en-US" sz="2800" dirty="0" smtClean="0"/>
              <a:t>Jean Le </a:t>
            </a:r>
            <a:r>
              <a:rPr lang="en-US" sz="2800" dirty="0" err="1" smtClean="0"/>
              <a:t>Rond</a:t>
            </a:r>
            <a:r>
              <a:rPr lang="en-US" sz="2800" dirty="0" smtClean="0"/>
              <a:t> </a:t>
            </a:r>
            <a:r>
              <a:rPr lang="en-US" sz="2800" dirty="0" err="1" smtClean="0"/>
              <a:t>d’Alembert</a:t>
            </a:r>
            <a:endParaRPr lang="en-US" sz="2800" dirty="0" smtClean="0"/>
          </a:p>
          <a:p>
            <a:pPr lvl="1" eaLnBrk="1" hangingPunct="1">
              <a:lnSpc>
                <a:spcPct val="90000"/>
              </a:lnSpc>
            </a:pPr>
            <a:r>
              <a:rPr lang="en-US" sz="2400" dirty="0" smtClean="0"/>
              <a:t>1751, published ideas on how Diderot’s </a:t>
            </a:r>
            <a:r>
              <a:rPr lang="en-US" sz="2400" dirty="0" err="1" smtClean="0"/>
              <a:t>Encyclop</a:t>
            </a:r>
            <a:r>
              <a:rPr lang="en-US" sz="2400" dirty="0" err="1" smtClean="0">
                <a:cs typeface="Arial" charset="0"/>
              </a:rPr>
              <a:t>é</a:t>
            </a:r>
            <a:r>
              <a:rPr lang="en-US" sz="2400" dirty="0" err="1" smtClean="0"/>
              <a:t>die</a:t>
            </a:r>
            <a:r>
              <a:rPr lang="en-US" sz="2400" dirty="0" smtClean="0"/>
              <a:t> might be arranged</a:t>
            </a:r>
          </a:p>
          <a:p>
            <a:pPr eaLnBrk="1" hangingPunct="1">
              <a:lnSpc>
                <a:spcPct val="90000"/>
              </a:lnSpc>
            </a:pPr>
            <a:r>
              <a:rPr lang="en-US" sz="2800" dirty="0" smtClean="0"/>
              <a:t>Thomas Jefferson</a:t>
            </a:r>
          </a:p>
          <a:p>
            <a:pPr lvl="1" eaLnBrk="1" hangingPunct="1">
              <a:lnSpc>
                <a:spcPct val="90000"/>
              </a:lnSpc>
            </a:pPr>
            <a:r>
              <a:rPr lang="en-US" sz="2400" dirty="0" smtClean="0"/>
              <a:t>System based on Bacon and </a:t>
            </a:r>
            <a:r>
              <a:rPr lang="en-US" sz="2400" dirty="0" err="1" smtClean="0"/>
              <a:t>d’Alembert</a:t>
            </a:r>
            <a:endParaRPr lang="en-US" sz="2400" dirty="0" smtClean="0"/>
          </a:p>
          <a:p>
            <a:pPr eaLnBrk="1" hangingPunct="1">
              <a:lnSpc>
                <a:spcPct val="90000"/>
              </a:lnSpc>
            </a:pPr>
            <a:r>
              <a:rPr lang="en-US" sz="2800" dirty="0" err="1" smtClean="0"/>
              <a:t>Melvil</a:t>
            </a:r>
            <a:r>
              <a:rPr lang="en-US" sz="2800" dirty="0" smtClean="0"/>
              <a:t> Dewey</a:t>
            </a:r>
          </a:p>
          <a:p>
            <a:pPr lvl="1" eaLnBrk="1" hangingPunct="1">
              <a:lnSpc>
                <a:spcPct val="90000"/>
              </a:lnSpc>
            </a:pPr>
            <a:r>
              <a:rPr lang="en-US" sz="2400" i="1" dirty="0" smtClean="0"/>
              <a:t>Dewey Decimal Classification</a:t>
            </a:r>
          </a:p>
          <a:p>
            <a:pPr eaLnBrk="1" hangingPunct="1">
              <a:lnSpc>
                <a:spcPct val="90000"/>
              </a:lnSpc>
            </a:pPr>
            <a:r>
              <a:rPr lang="en-US" sz="2800" dirty="0" smtClean="0"/>
              <a:t>Charles </a:t>
            </a:r>
            <a:r>
              <a:rPr lang="en-US" sz="2800" dirty="0" err="1" smtClean="0"/>
              <a:t>Ammi</a:t>
            </a:r>
            <a:r>
              <a:rPr lang="en-US" sz="2800" dirty="0" smtClean="0"/>
              <a:t> Cutter</a:t>
            </a:r>
          </a:p>
          <a:p>
            <a:pPr lvl="1" eaLnBrk="1" hangingPunct="1">
              <a:lnSpc>
                <a:spcPct val="90000"/>
              </a:lnSpc>
            </a:pPr>
            <a:r>
              <a:rPr lang="en-US" sz="2400" i="1" dirty="0" smtClean="0"/>
              <a:t>Expansive Classification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1143000" y="914400"/>
            <a:ext cx="7793038" cy="685800"/>
          </a:xfrm>
        </p:spPr>
        <p:txBody>
          <a:bodyPr>
            <a:noAutofit/>
          </a:bodyPr>
          <a:lstStyle/>
          <a:p>
            <a:pPr eaLnBrk="1" hangingPunct="1"/>
            <a:r>
              <a:rPr lang="en-US" sz="4000" dirty="0" smtClean="0"/>
              <a:t>U.S with breakdown by city</a:t>
            </a:r>
          </a:p>
        </p:txBody>
      </p:sp>
      <p:sp>
        <p:nvSpPr>
          <p:cNvPr id="195586" name="Rectangle 3"/>
          <p:cNvSpPr>
            <a:spLocks noGrp="1" noChangeArrowheads="1"/>
          </p:cNvSpPr>
          <p:nvPr>
            <p:ph type="body" idx="1"/>
          </p:nvPr>
        </p:nvSpPr>
        <p:spPr>
          <a:xfrm>
            <a:off x="685800" y="2057400"/>
            <a:ext cx="8229600" cy="4419600"/>
          </a:xfrm>
        </p:spPr>
        <p:txBody>
          <a:bodyPr/>
          <a:lstStyle/>
          <a:p>
            <a:pPr eaLnBrk="1" hangingPunct="1">
              <a:buFont typeface="Wingdings" pitchFamily="2" charset="2"/>
              <a:buNone/>
            </a:pPr>
            <a:r>
              <a:rPr lang="en-US" sz="2400" smtClean="0"/>
              <a:t>HT          COMMUNITIES.  CLASSES.  RACES</a:t>
            </a:r>
          </a:p>
          <a:p>
            <a:pPr eaLnBrk="1" hangingPunct="1">
              <a:buFont typeface="Wingdings" pitchFamily="2" charset="2"/>
              <a:buNone/>
            </a:pPr>
            <a:r>
              <a:rPr lang="en-US" sz="2400" smtClean="0"/>
              <a:t>		City planning</a:t>
            </a:r>
          </a:p>
          <a:p>
            <a:pPr eaLnBrk="1" hangingPunct="1">
              <a:buFont typeface="Wingdings" pitchFamily="2" charset="2"/>
              <a:buNone/>
            </a:pPr>
            <a:r>
              <a:rPr lang="en-US" sz="2400" smtClean="0"/>
              <a:t>166 	     General works</a:t>
            </a:r>
          </a:p>
          <a:p>
            <a:pPr eaLnBrk="1" hangingPunct="1">
              <a:buFont typeface="Wingdings" pitchFamily="2" charset="2"/>
              <a:buNone/>
            </a:pPr>
            <a:r>
              <a:rPr lang="en-US" sz="2400" smtClean="0"/>
              <a:t>		     By region or country</a:t>
            </a:r>
          </a:p>
          <a:p>
            <a:pPr eaLnBrk="1" hangingPunct="1">
              <a:buFont typeface="Wingdings" pitchFamily="2" charset="2"/>
              <a:buNone/>
            </a:pPr>
            <a:r>
              <a:rPr lang="en-US" sz="2400" smtClean="0"/>
              <a:t>		         United States</a:t>
            </a:r>
          </a:p>
          <a:p>
            <a:pPr eaLnBrk="1" hangingPunct="1">
              <a:buFont typeface="Wingdings" pitchFamily="2" charset="2"/>
              <a:buNone/>
            </a:pPr>
            <a:r>
              <a:rPr lang="en-US" sz="2400" smtClean="0"/>
              <a:t>167		   General works		  </a:t>
            </a:r>
          </a:p>
          <a:p>
            <a:pPr eaLnBrk="1" hangingPunct="1">
              <a:buFont typeface="Wingdings" pitchFamily="2" charset="2"/>
              <a:buNone/>
            </a:pPr>
            <a:r>
              <a:rPr lang="en-US" sz="2400" smtClean="0"/>
              <a:t>167.2		   Dept. of Housing and Urban Development</a:t>
            </a:r>
          </a:p>
          <a:p>
            <a:pPr eaLnBrk="1" hangingPunct="1">
              <a:buFont typeface="Wingdings" pitchFamily="2" charset="2"/>
              <a:buNone/>
            </a:pPr>
            <a:r>
              <a:rPr lang="en-US" sz="2400" smtClean="0"/>
              <a:t>167.5.A-Z	   By region or state, A-Z</a:t>
            </a:r>
          </a:p>
          <a:p>
            <a:pPr eaLnBrk="1" hangingPunct="1">
              <a:buFont typeface="Wingdings" pitchFamily="2" charset="2"/>
              <a:buNone/>
            </a:pPr>
            <a:r>
              <a:rPr lang="en-US" sz="2400" smtClean="0"/>
              <a:t>168.A-Z	   By city, A-Z</a:t>
            </a:r>
          </a:p>
          <a:p>
            <a:pPr eaLnBrk="1" hangingPunct="1">
              <a:buFont typeface="Wingdings" pitchFamily="2" charset="2"/>
              <a:buNone/>
            </a:pPr>
            <a:r>
              <a:rPr lang="en-US" sz="2400" smtClean="0"/>
              <a:t>169.A-Z       Other regions or countries, A-Z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idx="1"/>
          </p:nvPr>
        </p:nvSpPr>
        <p:spPr>
          <a:xfrm>
            <a:off x="609600" y="152400"/>
            <a:ext cx="7772400" cy="5791200"/>
          </a:xfrm>
        </p:spPr>
        <p:txBody>
          <a:bodyPr>
            <a:noAutofit/>
          </a:bodyPr>
          <a:lstStyle/>
          <a:p>
            <a:pPr eaLnBrk="1" hangingPunct="1">
              <a:buFont typeface="Wingdings" pitchFamily="2" charset="2"/>
              <a:buNone/>
            </a:pPr>
            <a:r>
              <a:rPr lang="en-US" sz="2400" dirty="0" smtClean="0"/>
              <a:t>TG			BRIDGE ENGINEERING</a:t>
            </a:r>
          </a:p>
          <a:p>
            <a:pPr eaLnBrk="1" hangingPunct="1">
              <a:buFont typeface="Wingdings" pitchFamily="2" charset="2"/>
              <a:buNone/>
            </a:pPr>
            <a:r>
              <a:rPr lang="en-US" sz="2400" dirty="0" smtClean="0"/>
              <a:t>21-127	          Country divisions</a:t>
            </a:r>
          </a:p>
          <a:p>
            <a:pPr eaLnBrk="1" hangingPunct="1">
              <a:buFont typeface="Wingdings" pitchFamily="2" charset="2"/>
              <a:buNone/>
            </a:pPr>
            <a:r>
              <a:rPr lang="en-US" sz="2400" dirty="0" smtClean="0"/>
              <a:t>21-54	              America </a:t>
            </a:r>
          </a:p>
          <a:p>
            <a:pPr eaLnBrk="1" hangingPunct="1">
              <a:buFont typeface="Wingdings" pitchFamily="2" charset="2"/>
              <a:buNone/>
            </a:pPr>
            <a:r>
              <a:rPr lang="en-US" sz="2400" dirty="0" smtClean="0"/>
              <a:t>55-95	              Europe </a:t>
            </a:r>
          </a:p>
          <a:p>
            <a:pPr eaLnBrk="1" hangingPunct="1">
              <a:buFont typeface="Wingdings" pitchFamily="2" charset="2"/>
              <a:buNone/>
            </a:pPr>
            <a:r>
              <a:rPr lang="en-US" sz="2400" dirty="0" smtClean="0"/>
              <a:t>72.P23	           	    Paris. Alexander III Bridge </a:t>
            </a:r>
          </a:p>
          <a:p>
            <a:pPr eaLnBrk="1" hangingPunct="1">
              <a:buFont typeface="Wingdings" pitchFamily="2" charset="2"/>
              <a:buNone/>
            </a:pPr>
            <a:r>
              <a:rPr lang="en-US" sz="2400" dirty="0" smtClean="0"/>
              <a:t>99-113.5	              Asia</a:t>
            </a:r>
          </a:p>
          <a:p>
            <a:pPr eaLnBrk="1" hangingPunct="1">
              <a:buFont typeface="Wingdings" pitchFamily="2" charset="2"/>
              <a:buNone/>
            </a:pPr>
            <a:r>
              <a:rPr lang="en-US" sz="2400" dirty="0" smtClean="0"/>
              <a:t>114		 Arab countries </a:t>
            </a:r>
          </a:p>
          <a:p>
            <a:pPr eaLnBrk="1" hangingPunct="1">
              <a:buFont typeface="Wingdings" pitchFamily="2" charset="2"/>
              <a:buNone/>
            </a:pPr>
            <a:r>
              <a:rPr lang="en-US" sz="2400" dirty="0" smtClean="0"/>
              <a:t>114.5	              Islamic countries</a:t>
            </a:r>
          </a:p>
          <a:p>
            <a:pPr eaLnBrk="1" hangingPunct="1">
              <a:buFont typeface="Wingdings" pitchFamily="2" charset="2"/>
              <a:buNone/>
            </a:pPr>
            <a:r>
              <a:rPr lang="en-US" sz="2400" dirty="0" smtClean="0"/>
              <a:t>115-119	              Africa </a:t>
            </a:r>
          </a:p>
          <a:p>
            <a:pPr eaLnBrk="1" hangingPunct="1">
              <a:buFont typeface="Wingdings" pitchFamily="2" charset="2"/>
              <a:buNone/>
            </a:pPr>
            <a:r>
              <a:rPr lang="en-US" sz="2400" dirty="0" smtClean="0"/>
              <a:t>120-120.5	 Indian Ocean islands</a:t>
            </a:r>
          </a:p>
          <a:p>
            <a:pPr eaLnBrk="1" hangingPunct="1">
              <a:buFont typeface="Wingdings" pitchFamily="2" charset="2"/>
              <a:buNone/>
            </a:pPr>
            <a:r>
              <a:rPr lang="en-US" sz="2400" dirty="0" smtClean="0"/>
              <a:t>120.7-122.7         Australasia  </a:t>
            </a:r>
          </a:p>
          <a:p>
            <a:pPr eaLnBrk="1" hangingPunct="1">
              <a:buFont typeface="Wingdings" pitchFamily="2" charset="2"/>
              <a:buNone/>
            </a:pPr>
            <a:r>
              <a:rPr lang="en-US" sz="2400" dirty="0" smtClean="0"/>
              <a:t>123-124	              Pacific Islands </a:t>
            </a:r>
          </a:p>
          <a:p>
            <a:pPr eaLnBrk="1" hangingPunct="1">
              <a:buFont typeface="Wingdings" pitchFamily="2" charset="2"/>
              <a:buNone/>
            </a:pPr>
            <a:r>
              <a:rPr lang="en-US" sz="2400" dirty="0" smtClean="0"/>
              <a:t>125-125.5	 Arctic regions </a:t>
            </a:r>
          </a:p>
          <a:p>
            <a:pPr eaLnBrk="1" hangingPunct="1">
              <a:buFont typeface="Wingdings" pitchFamily="2" charset="2"/>
              <a:buNone/>
            </a:pPr>
            <a:r>
              <a:rPr lang="en-US" sz="2400" dirty="0" smtClean="0"/>
              <a:t>126		 Antarctica </a:t>
            </a:r>
          </a:p>
          <a:p>
            <a:pPr eaLnBrk="1" hangingPunct="1">
              <a:buFont typeface="Wingdings" pitchFamily="2" charset="2"/>
              <a:buNone/>
            </a:pPr>
            <a:r>
              <a:rPr lang="en-US" sz="2400" dirty="0" smtClean="0"/>
              <a:t>126.5	              Tropics </a:t>
            </a:r>
          </a:p>
        </p:txBody>
      </p:sp>
      <p:sp>
        <p:nvSpPr>
          <p:cNvPr id="197635" name="Text Box 4"/>
          <p:cNvSpPr txBox="1">
            <a:spLocks noChangeArrowheads="1"/>
          </p:cNvSpPr>
          <p:nvPr/>
        </p:nvSpPr>
        <p:spPr bwMode="auto">
          <a:xfrm>
            <a:off x="5486400" y="3048000"/>
            <a:ext cx="2819400" cy="1004888"/>
          </a:xfrm>
          <a:prstGeom prst="rect">
            <a:avLst/>
          </a:prstGeom>
          <a:noFill/>
          <a:ln w="9525">
            <a:noFill/>
            <a:miter lim="800000"/>
            <a:headEnd/>
            <a:tailEnd/>
          </a:ln>
        </p:spPr>
        <p:txBody>
          <a:bodyPr>
            <a:spAutoFit/>
          </a:bodyPr>
          <a:lstStyle/>
          <a:p>
            <a:pPr eaLnBrk="0" hangingPunct="0">
              <a:spcBef>
                <a:spcPct val="50000"/>
              </a:spcBef>
            </a:pPr>
            <a:r>
              <a:rPr lang="en-US">
                <a:latin typeface="Arial" charset="0"/>
                <a:ea typeface="MS PGothic" pitchFamily="34" charset="-128"/>
              </a:rPr>
              <a:t>Span of numbers,</a:t>
            </a:r>
          </a:p>
          <a:p>
            <a:pPr eaLnBrk="0" hangingPunct="0">
              <a:spcBef>
                <a:spcPct val="50000"/>
              </a:spcBef>
            </a:pPr>
            <a:r>
              <a:rPr lang="en-US">
                <a:latin typeface="Arial" charset="0"/>
                <a:ea typeface="MS PGothic" pitchFamily="34" charset="-128"/>
              </a:rPr>
              <a:t>Preferred order</a:t>
            </a:r>
          </a:p>
        </p:txBody>
      </p:sp>
      <p:sp>
        <p:nvSpPr>
          <p:cNvPr id="197636" name="Oval 5"/>
          <p:cNvSpPr>
            <a:spLocks noChangeArrowheads="1"/>
          </p:cNvSpPr>
          <p:nvPr/>
        </p:nvSpPr>
        <p:spPr bwMode="auto">
          <a:xfrm>
            <a:off x="5105400" y="2667000"/>
            <a:ext cx="3124200" cy="175260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pPr eaLnBrk="1" hangingPunct="1"/>
            <a:r>
              <a:rPr lang="en-US" dirty="0" smtClean="0"/>
              <a:t>Place divided by topic</a:t>
            </a:r>
          </a:p>
        </p:txBody>
      </p:sp>
      <p:sp>
        <p:nvSpPr>
          <p:cNvPr id="199682" name="Rectangle 3"/>
          <p:cNvSpPr>
            <a:spLocks noGrp="1" noChangeArrowheads="1"/>
          </p:cNvSpPr>
          <p:nvPr>
            <p:ph type="body" idx="1"/>
          </p:nvPr>
        </p:nvSpPr>
        <p:spPr>
          <a:xfrm>
            <a:off x="685800" y="1295400"/>
            <a:ext cx="7772400" cy="4724400"/>
          </a:xfrm>
        </p:spPr>
        <p:txBody>
          <a:bodyPr>
            <a:noAutofit/>
          </a:bodyPr>
          <a:lstStyle/>
          <a:p>
            <a:pPr eaLnBrk="1" hangingPunct="1">
              <a:lnSpc>
                <a:spcPct val="90000"/>
              </a:lnSpc>
            </a:pPr>
            <a:r>
              <a:rPr lang="en-US" dirty="0" smtClean="0"/>
              <a:t>Differs from usual LCC practice (classify by topic, sub-arrange by place)</a:t>
            </a:r>
          </a:p>
          <a:p>
            <a:pPr eaLnBrk="1" hangingPunct="1">
              <a:lnSpc>
                <a:spcPct val="90000"/>
              </a:lnSpc>
            </a:pPr>
            <a:r>
              <a:rPr lang="en-US" dirty="0" smtClean="0"/>
              <a:t>Place divided by topic is characteristic of history schedules (D,E,F), laws of countries (KD-KWX) and some areas of the social sciences</a:t>
            </a:r>
          </a:p>
          <a:p>
            <a:pPr eaLnBrk="1" hangingPunct="1">
              <a:lnSpc>
                <a:spcPct val="90000"/>
              </a:lnSpc>
            </a:pPr>
            <a:r>
              <a:rPr lang="en-US" dirty="0" smtClean="0"/>
              <a:t>Class or subclass divided geographically, with further subdivisions by form, topic, or period</a:t>
            </a:r>
          </a:p>
          <a:p>
            <a:pPr eaLnBrk="1" hangingPunct="1">
              <a:lnSpc>
                <a:spcPct val="90000"/>
              </a:lnSpc>
            </a:pPr>
            <a:r>
              <a:rPr lang="en-US" dirty="0" smtClean="0"/>
              <a:t>Allows more specific enumeration of topics appropriate to each country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685800"/>
            <a:ext cx="7772400" cy="76200"/>
          </a:xfrm>
        </p:spPr>
        <p:txBody>
          <a:bodyPr>
            <a:noAutofit/>
          </a:bodyPr>
          <a:lstStyle/>
          <a:p>
            <a:pPr eaLnBrk="1" hangingPunct="1"/>
            <a:r>
              <a:rPr lang="en-US" sz="4000" dirty="0" smtClean="0"/>
              <a:t>Place divided by topic</a:t>
            </a:r>
          </a:p>
        </p:txBody>
      </p:sp>
      <p:sp>
        <p:nvSpPr>
          <p:cNvPr id="201730" name="Rectangle 3"/>
          <p:cNvSpPr>
            <a:spLocks noGrp="1" noChangeArrowheads="1"/>
          </p:cNvSpPr>
          <p:nvPr>
            <p:ph type="body" idx="1"/>
          </p:nvPr>
        </p:nvSpPr>
        <p:spPr>
          <a:xfrm>
            <a:off x="457200" y="914400"/>
            <a:ext cx="8305800" cy="5715000"/>
          </a:xfrm>
        </p:spPr>
        <p:txBody>
          <a:bodyPr/>
          <a:lstStyle/>
          <a:p>
            <a:pPr eaLnBrk="1" hangingPunct="1">
              <a:buFont typeface="Wingdings" pitchFamily="2" charset="2"/>
              <a:buNone/>
            </a:pPr>
            <a:r>
              <a:rPr lang="en-US" sz="1800" dirty="0" smtClean="0"/>
              <a:t>DA			HISTORY OF GREAT BRITAIN	</a:t>
            </a:r>
          </a:p>
          <a:p>
            <a:pPr eaLnBrk="1" hangingPunct="1">
              <a:buFont typeface="Wingdings" pitchFamily="2" charset="2"/>
              <a:buNone/>
            </a:pPr>
            <a:r>
              <a:rPr lang="en-US" sz="1800" dirty="0" smtClean="0"/>
              <a:t>1-3		        Historiography </a:t>
            </a:r>
          </a:p>
          <a:p>
            <a:pPr eaLnBrk="1" hangingPunct="1">
              <a:buFont typeface="Wingdings" pitchFamily="2" charset="2"/>
              <a:buNone/>
            </a:pPr>
            <a:r>
              <a:rPr lang="en-US" sz="1800" dirty="0" smtClean="0"/>
              <a:t>4		        Study and teaching</a:t>
            </a:r>
          </a:p>
          <a:p>
            <a:pPr eaLnBrk="1" hangingPunct="1">
              <a:buFont typeface="Wingdings" pitchFamily="2" charset="2"/>
              <a:buNone/>
            </a:pPr>
            <a:r>
              <a:rPr lang="en-US" sz="1800" dirty="0" smtClean="0"/>
              <a:t>10-18.2	        British Empire. Commonwealth of Nations. The Commonwealth </a:t>
            </a:r>
          </a:p>
          <a:p>
            <a:pPr eaLnBrk="1" hangingPunct="1">
              <a:buFont typeface="Wingdings" pitchFamily="2" charset="2"/>
              <a:buNone/>
            </a:pPr>
            <a:r>
              <a:rPr lang="en-US" sz="1800" dirty="0" smtClean="0"/>
              <a:t>			Including Great Britain, the dominions, and the colonies.</a:t>
            </a:r>
          </a:p>
          <a:p>
            <a:pPr eaLnBrk="1" hangingPunct="1">
              <a:buFont typeface="Wingdings" pitchFamily="2" charset="2"/>
              <a:buNone/>
            </a:pPr>
            <a:r>
              <a:rPr lang="en-US" sz="1800" dirty="0" smtClean="0"/>
              <a:t>			For individual dominions and colonies, see DS-DU, F, etc. </a:t>
            </a:r>
          </a:p>
          <a:p>
            <a:pPr eaLnBrk="1" hangingPunct="1">
              <a:buFont typeface="Wingdings" pitchFamily="2" charset="2"/>
              <a:buNone/>
            </a:pPr>
            <a:r>
              <a:rPr lang="en-US" sz="1800" dirty="0" smtClean="0"/>
              <a:t>20-690	        England </a:t>
            </a:r>
          </a:p>
          <a:p>
            <a:pPr eaLnBrk="1" hangingPunct="1">
              <a:buFont typeface="Wingdings" pitchFamily="2" charset="2"/>
              <a:buNone/>
            </a:pPr>
            <a:r>
              <a:rPr lang="en-US" sz="1800" dirty="0" smtClean="0"/>
              <a:t>700-745	        Wales</a:t>
            </a:r>
          </a:p>
          <a:p>
            <a:pPr eaLnBrk="1" hangingPunct="1">
              <a:buFont typeface="Wingdings" pitchFamily="2" charset="2"/>
              <a:buNone/>
            </a:pPr>
            <a:r>
              <a:rPr lang="en-US" sz="1800" dirty="0" smtClean="0"/>
              <a:t>750-890	        Scotland</a:t>
            </a:r>
          </a:p>
          <a:p>
            <a:pPr eaLnBrk="1" hangingPunct="1">
              <a:buFont typeface="Wingdings" pitchFamily="2" charset="2"/>
              <a:buNone/>
            </a:pPr>
            <a:r>
              <a:rPr lang="en-US" sz="1800" dirty="0" smtClean="0"/>
              <a:t>900-995	        Ireland </a:t>
            </a:r>
          </a:p>
          <a:p>
            <a:pPr eaLnBrk="1" hangingPunct="1">
              <a:buFont typeface="Wingdings" pitchFamily="2" charset="2"/>
              <a:buNone/>
            </a:pPr>
            <a:r>
              <a:rPr lang="en-US" sz="1800" dirty="0" smtClean="0"/>
              <a:t>900		Periodicals. Societies. Serials</a:t>
            </a:r>
          </a:p>
          <a:p>
            <a:pPr eaLnBrk="1" hangingPunct="1">
              <a:buFont typeface="Wingdings" pitchFamily="2" charset="2"/>
              <a:buNone/>
            </a:pPr>
            <a:r>
              <a:rPr lang="en-US" sz="1800" dirty="0" smtClean="0"/>
              <a:t>905		Sources and documents </a:t>
            </a:r>
          </a:p>
          <a:p>
            <a:pPr eaLnBrk="1" hangingPunct="1">
              <a:buFont typeface="Wingdings" pitchFamily="2" charset="2"/>
              <a:buNone/>
            </a:pPr>
            <a:r>
              <a:rPr lang="en-US" sz="1800" dirty="0" smtClean="0"/>
              <a:t>906		General works</a:t>
            </a:r>
          </a:p>
          <a:p>
            <a:pPr eaLnBrk="1" hangingPunct="1">
              <a:buFont typeface="Wingdings" pitchFamily="2" charset="2"/>
              <a:buNone/>
            </a:pPr>
            <a:r>
              <a:rPr lang="en-US" sz="1800" dirty="0" smtClean="0"/>
              <a:t> 		           	Biography (Collective) see DA916 </a:t>
            </a:r>
          </a:p>
          <a:p>
            <a:pPr eaLnBrk="1" hangingPunct="1">
              <a:buFont typeface="Wingdings" pitchFamily="2" charset="2"/>
              <a:buNone/>
            </a:pPr>
            <a:r>
              <a:rPr lang="en-US" sz="1800" dirty="0" smtClean="0"/>
              <a:t>908-908.7         	Historiography  </a:t>
            </a:r>
          </a:p>
          <a:p>
            <a:pPr eaLnBrk="1" hangingPunct="1">
              <a:buFont typeface="Wingdings" pitchFamily="2" charset="2"/>
              <a:buNone/>
            </a:pPr>
            <a:r>
              <a:rPr lang="en-US" sz="1800" dirty="0" smtClean="0"/>
              <a:t>909-965	           	History </a:t>
            </a:r>
          </a:p>
          <a:p>
            <a:pPr eaLnBrk="1" hangingPunct="1">
              <a:buFont typeface="Wingdings" pitchFamily="2" charset="2"/>
              <a:buNone/>
            </a:pPr>
            <a:r>
              <a:rPr lang="en-US" sz="1800" dirty="0" smtClean="0"/>
              <a:t>969	           	Description and travel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2"/>
          <p:cNvPicPr>
            <a:picLocks noChangeAspect="1" noChangeArrowheads="1"/>
          </p:cNvPicPr>
          <p:nvPr/>
        </p:nvPicPr>
        <p:blipFill>
          <a:blip r:embed="rId3" cstate="print"/>
          <a:srcRect l="20001" t="20799" r="13126" b="19200"/>
          <a:stretch>
            <a:fillRect/>
          </a:stretch>
        </p:blipFill>
        <p:spPr bwMode="auto">
          <a:xfrm>
            <a:off x="381000" y="914400"/>
            <a:ext cx="8153400" cy="5715000"/>
          </a:xfrm>
          <a:prstGeom prst="rect">
            <a:avLst/>
          </a:prstGeom>
          <a:noFill/>
          <a:ln w="9525">
            <a:noFill/>
            <a:miter lim="800000"/>
            <a:headEnd/>
            <a:tailEnd/>
          </a:ln>
        </p:spPr>
      </p:pic>
      <p:sp>
        <p:nvSpPr>
          <p:cNvPr id="203778" name="Text Box 3"/>
          <p:cNvSpPr txBox="1">
            <a:spLocks noChangeArrowheads="1"/>
          </p:cNvSpPr>
          <p:nvPr/>
        </p:nvSpPr>
        <p:spPr bwMode="auto">
          <a:xfrm>
            <a:off x="2133600" y="304800"/>
            <a:ext cx="4038600" cy="519113"/>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ea typeface="MS PGothic" pitchFamily="34" charset="-128"/>
              </a:rPr>
              <a:t>Place divided by topic</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a:xfrm>
            <a:off x="1219200" y="457200"/>
            <a:ext cx="8229600" cy="1143000"/>
          </a:xfrm>
        </p:spPr>
        <p:txBody>
          <a:bodyPr/>
          <a:lstStyle/>
          <a:p>
            <a:pPr eaLnBrk="1" hangingPunct="1"/>
            <a:r>
              <a:rPr lang="en-US" sz="4000" smtClean="0"/>
              <a:t>LCC schedules: electronic</a:t>
            </a:r>
          </a:p>
        </p:txBody>
      </p:sp>
      <p:sp>
        <p:nvSpPr>
          <p:cNvPr id="217090" name="Rectangle 3"/>
          <p:cNvSpPr>
            <a:spLocks noGrp="1" noChangeArrowheads="1"/>
          </p:cNvSpPr>
          <p:nvPr>
            <p:ph type="body" idx="1"/>
          </p:nvPr>
        </p:nvSpPr>
        <p:spPr/>
        <p:txBody>
          <a:bodyPr/>
          <a:lstStyle/>
          <a:p>
            <a:pPr eaLnBrk="1" hangingPunct="1">
              <a:lnSpc>
                <a:spcPct val="90000"/>
              </a:lnSpc>
            </a:pPr>
            <a:r>
              <a:rPr lang="en-US" sz="2800" smtClean="0"/>
              <a:t>Classification Web</a:t>
            </a:r>
          </a:p>
          <a:p>
            <a:pPr lvl="1" eaLnBrk="1" hangingPunct="1">
              <a:lnSpc>
                <a:spcPct val="90000"/>
              </a:lnSpc>
            </a:pPr>
            <a:r>
              <a:rPr lang="en-US" sz="2400" smtClean="0"/>
              <a:t>http://classificationweb.net/</a:t>
            </a:r>
          </a:p>
          <a:p>
            <a:pPr lvl="1" eaLnBrk="1" hangingPunct="1">
              <a:lnSpc>
                <a:spcPct val="90000"/>
              </a:lnSpc>
            </a:pPr>
            <a:r>
              <a:rPr lang="en-US" sz="2400" smtClean="0"/>
              <a:t>Web-based tool for access to LC Classification and LC Subject Headings</a:t>
            </a:r>
          </a:p>
          <a:p>
            <a:pPr lvl="1" eaLnBrk="1" hangingPunct="1">
              <a:lnSpc>
                <a:spcPct val="90000"/>
              </a:lnSpc>
            </a:pPr>
            <a:r>
              <a:rPr lang="en-US" sz="2400" smtClean="0"/>
              <a:t>Updated daily – most up-to-date version</a:t>
            </a:r>
          </a:p>
          <a:p>
            <a:pPr eaLnBrk="1" hangingPunct="1">
              <a:lnSpc>
                <a:spcPct val="90000"/>
              </a:lnSpc>
            </a:pPr>
            <a:r>
              <a:rPr lang="en-US" sz="2800" smtClean="0"/>
              <a:t>MARC Distribution Service (MDS) Classification</a:t>
            </a:r>
          </a:p>
          <a:p>
            <a:pPr lvl="1" eaLnBrk="1" hangingPunct="1">
              <a:lnSpc>
                <a:spcPct val="90000"/>
              </a:lnSpc>
            </a:pPr>
            <a:r>
              <a:rPr lang="en-US" sz="2400" smtClean="0"/>
              <a:t>Full set of LC Classification records in MARC 21 or MARCXML format, distributed weekly</a:t>
            </a:r>
          </a:p>
          <a:p>
            <a:pPr lvl="1" eaLnBrk="1" hangingPunct="1">
              <a:lnSpc>
                <a:spcPct val="90000"/>
              </a:lnSpc>
            </a:pPr>
            <a:r>
              <a:rPr lang="en-US" sz="2400" smtClean="0"/>
              <a:t>Includes records only; no software for display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p:txBody>
          <a:bodyPr/>
          <a:lstStyle/>
          <a:p>
            <a:pPr eaLnBrk="1" hangingPunct="1"/>
            <a:r>
              <a:rPr lang="en-US" sz="3600" smtClean="0"/>
              <a:t>Classification Web</a:t>
            </a:r>
          </a:p>
        </p:txBody>
      </p:sp>
      <p:sp>
        <p:nvSpPr>
          <p:cNvPr id="219138" name="Rectangle 3"/>
          <p:cNvSpPr>
            <a:spLocks noGrp="1" noChangeArrowheads="1"/>
          </p:cNvSpPr>
          <p:nvPr>
            <p:ph type="body" sz="half" idx="1"/>
          </p:nvPr>
        </p:nvSpPr>
        <p:spPr>
          <a:xfrm>
            <a:off x="685800" y="1981200"/>
            <a:ext cx="4648200" cy="4343400"/>
          </a:xfrm>
        </p:spPr>
        <p:txBody>
          <a:bodyPr/>
          <a:lstStyle/>
          <a:p>
            <a:pPr eaLnBrk="1" hangingPunct="1">
              <a:lnSpc>
                <a:spcPct val="90000"/>
              </a:lnSpc>
            </a:pPr>
            <a:r>
              <a:rPr lang="en-US" sz="2400" smtClean="0"/>
              <a:t>Full-text display of all LCC schedules</a:t>
            </a:r>
          </a:p>
          <a:p>
            <a:pPr eaLnBrk="1" hangingPunct="1">
              <a:lnSpc>
                <a:spcPct val="90000"/>
              </a:lnSpc>
            </a:pPr>
            <a:r>
              <a:rPr lang="en-US" sz="2400" smtClean="0"/>
              <a:t>LCSH, with links to schedules</a:t>
            </a:r>
          </a:p>
          <a:p>
            <a:pPr eaLnBrk="1" hangingPunct="1">
              <a:lnSpc>
                <a:spcPct val="90000"/>
              </a:lnSpc>
            </a:pPr>
            <a:r>
              <a:rPr lang="en-US" sz="2400" smtClean="0"/>
              <a:t>Correlations between class numbers and LCSH</a:t>
            </a:r>
          </a:p>
          <a:p>
            <a:pPr eaLnBrk="1" hangingPunct="1">
              <a:lnSpc>
                <a:spcPct val="90000"/>
              </a:lnSpc>
            </a:pPr>
            <a:r>
              <a:rPr lang="en-US" sz="2400" smtClean="0"/>
              <a:t>Automatic calculation of table numbers</a:t>
            </a:r>
          </a:p>
          <a:p>
            <a:pPr eaLnBrk="1" hangingPunct="1">
              <a:lnSpc>
                <a:spcPct val="90000"/>
              </a:lnSpc>
            </a:pPr>
            <a:r>
              <a:rPr lang="en-US" sz="2400" smtClean="0"/>
              <a:t>Available by subscription</a:t>
            </a:r>
          </a:p>
          <a:p>
            <a:pPr eaLnBrk="1" hangingPunct="1">
              <a:lnSpc>
                <a:spcPct val="90000"/>
              </a:lnSpc>
            </a:pPr>
            <a:r>
              <a:rPr lang="en-US" sz="2400" smtClean="0"/>
              <a:t>“Quick Start Tutorial” for help with searching and other features</a:t>
            </a:r>
          </a:p>
        </p:txBody>
      </p:sp>
      <p:pic>
        <p:nvPicPr>
          <p:cNvPr id="219139" name="Picture 4"/>
          <p:cNvPicPr>
            <a:picLocks noGrp="1" noChangeAspect="1" noChangeArrowheads="1"/>
          </p:cNvPicPr>
          <p:nvPr>
            <p:ph type="clipArt" sz="half" idx="2"/>
          </p:nvPr>
        </p:nvPicPr>
        <p:blipFill>
          <a:blip r:embed="rId3" cstate="print"/>
          <a:srcRect l="27609" t="12962" r="4001" b="18520"/>
          <a:stretch>
            <a:fillRect/>
          </a:stretch>
        </p:blipFill>
        <p:spPr>
          <a:xfrm>
            <a:off x="5486400" y="2057400"/>
            <a:ext cx="3268663" cy="33528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p:nvPr>
        </p:nvSpPr>
        <p:spPr>
          <a:xfrm>
            <a:off x="1143000" y="609600"/>
            <a:ext cx="8001000" cy="1066800"/>
          </a:xfrm>
        </p:spPr>
        <p:txBody>
          <a:bodyPr/>
          <a:lstStyle/>
          <a:p>
            <a:pPr eaLnBrk="1" hangingPunct="1"/>
            <a:r>
              <a:rPr lang="en-US" sz="3200" smtClean="0"/>
              <a:t>Library of Congress Subject Headings</a:t>
            </a:r>
          </a:p>
        </p:txBody>
      </p:sp>
      <p:sp>
        <p:nvSpPr>
          <p:cNvPr id="246786" name="Rectangle 3"/>
          <p:cNvSpPr>
            <a:spLocks noGrp="1" noChangeArrowheads="1"/>
          </p:cNvSpPr>
          <p:nvPr>
            <p:ph type="body" idx="1"/>
          </p:nvPr>
        </p:nvSpPr>
        <p:spPr/>
        <p:txBody>
          <a:bodyPr/>
          <a:lstStyle/>
          <a:p>
            <a:pPr eaLnBrk="1" hangingPunct="1">
              <a:lnSpc>
                <a:spcPct val="90000"/>
              </a:lnSpc>
            </a:pPr>
            <a:r>
              <a:rPr lang="en-US" sz="2800" smtClean="0"/>
              <a:t>Entries in LCSH sometimes include suggested LC Classification numbers for the heading</a:t>
            </a:r>
          </a:p>
          <a:p>
            <a:pPr lvl="1" eaLnBrk="1" hangingPunct="1">
              <a:lnSpc>
                <a:spcPct val="90000"/>
              </a:lnSpc>
            </a:pPr>
            <a:r>
              <a:rPr lang="en-US" sz="2400" smtClean="0"/>
              <a:t>Class numbers represent the most common aspects of the topic</a:t>
            </a:r>
          </a:p>
          <a:p>
            <a:pPr lvl="1" eaLnBrk="1" hangingPunct="1">
              <a:lnSpc>
                <a:spcPct val="90000"/>
              </a:lnSpc>
            </a:pPr>
            <a:r>
              <a:rPr lang="en-US" sz="2400" smtClean="0"/>
              <a:t>Added only if very close correspondence between subject heading &amp; LCC schedules</a:t>
            </a:r>
          </a:p>
          <a:p>
            <a:pPr lvl="1" eaLnBrk="1" hangingPunct="1">
              <a:lnSpc>
                <a:spcPct val="90000"/>
              </a:lnSpc>
            </a:pPr>
            <a:r>
              <a:rPr lang="en-US" sz="2400" smtClean="0"/>
              <a:t>Class numbers are not always kept up-to-date</a:t>
            </a:r>
          </a:p>
          <a:p>
            <a:pPr lvl="1" eaLnBrk="1" hangingPunct="1">
              <a:lnSpc>
                <a:spcPct val="90000"/>
              </a:lnSpc>
            </a:pPr>
            <a:r>
              <a:rPr lang="en-US" sz="2400" smtClean="0"/>
              <a:t>Use as a starting point only!  Always consult the LCC schedules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ChangeArrowheads="1"/>
          </p:cNvSpPr>
          <p:nvPr>
            <p:ph type="title"/>
          </p:nvPr>
        </p:nvSpPr>
        <p:spPr/>
        <p:txBody>
          <a:bodyPr/>
          <a:lstStyle/>
          <a:p>
            <a:pPr eaLnBrk="1" hangingPunct="1"/>
            <a:r>
              <a:rPr lang="en-US" smtClean="0"/>
              <a:t>Authority records</a:t>
            </a:r>
          </a:p>
        </p:txBody>
      </p:sp>
      <p:sp>
        <p:nvSpPr>
          <p:cNvPr id="249858" name="Rectangle 3"/>
          <p:cNvSpPr>
            <a:spLocks noGrp="1" noChangeArrowheads="1"/>
          </p:cNvSpPr>
          <p:nvPr>
            <p:ph type="body" idx="1"/>
          </p:nvPr>
        </p:nvSpPr>
        <p:spPr/>
        <p:txBody>
          <a:bodyPr/>
          <a:lstStyle/>
          <a:p>
            <a:pPr eaLnBrk="1" hangingPunct="1">
              <a:lnSpc>
                <a:spcPct val="90000"/>
              </a:lnSpc>
            </a:pPr>
            <a:r>
              <a:rPr lang="en-US" sz="2800" smtClean="0"/>
              <a:t>Subject authority records </a:t>
            </a:r>
          </a:p>
          <a:p>
            <a:pPr lvl="1" eaLnBrk="1" hangingPunct="1">
              <a:lnSpc>
                <a:spcPct val="90000"/>
              </a:lnSpc>
            </a:pPr>
            <a:r>
              <a:rPr lang="en-US" sz="2400" smtClean="0"/>
              <a:t>contain the same information as LCSH entries</a:t>
            </a:r>
          </a:p>
          <a:p>
            <a:pPr eaLnBrk="1" hangingPunct="1">
              <a:lnSpc>
                <a:spcPct val="90000"/>
              </a:lnSpc>
            </a:pPr>
            <a:r>
              <a:rPr lang="en-US" sz="2800" smtClean="0"/>
              <a:t>Name authority records</a:t>
            </a:r>
          </a:p>
          <a:p>
            <a:pPr lvl="1" eaLnBrk="1" hangingPunct="1">
              <a:lnSpc>
                <a:spcPct val="90000"/>
              </a:lnSpc>
            </a:pPr>
            <a:r>
              <a:rPr lang="en-US" sz="2400" smtClean="0"/>
              <a:t>Literary authors have specific LC Class numbers</a:t>
            </a:r>
          </a:p>
          <a:p>
            <a:pPr lvl="2" eaLnBrk="1" hangingPunct="1">
              <a:lnSpc>
                <a:spcPct val="90000"/>
              </a:lnSpc>
            </a:pPr>
            <a:r>
              <a:rPr lang="en-US" sz="2000" smtClean="0"/>
              <a:t>Many appear in name authority records</a:t>
            </a:r>
          </a:p>
          <a:p>
            <a:pPr eaLnBrk="1" hangingPunct="1">
              <a:lnSpc>
                <a:spcPct val="90000"/>
              </a:lnSpc>
            </a:pPr>
            <a:r>
              <a:rPr lang="en-US" sz="2800" smtClean="0"/>
              <a:t>LC Class number appears in 053 field</a:t>
            </a:r>
          </a:p>
          <a:p>
            <a:pPr eaLnBrk="1" hangingPunct="1">
              <a:lnSpc>
                <a:spcPct val="90000"/>
              </a:lnSpc>
            </a:pPr>
            <a:r>
              <a:rPr lang="en-US" sz="2800" smtClean="0"/>
              <a:t>Caution: as noted for class numbers in LCSH, not kept up-to-date. Use as a starting point only!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2"/>
          <p:cNvPicPr>
            <a:picLocks noChangeAspect="1" noChangeArrowheads="1"/>
          </p:cNvPicPr>
          <p:nvPr/>
        </p:nvPicPr>
        <p:blipFill>
          <a:blip r:embed="rId3" cstate="print"/>
          <a:srcRect l="20000" t="14400" r="2380" b="14630"/>
          <a:stretch>
            <a:fillRect/>
          </a:stretch>
        </p:blipFill>
        <p:spPr bwMode="auto">
          <a:xfrm>
            <a:off x="609600" y="990600"/>
            <a:ext cx="8001000" cy="5715000"/>
          </a:xfrm>
          <a:prstGeom prst="rect">
            <a:avLst/>
          </a:prstGeom>
          <a:noFill/>
          <a:ln w="9525">
            <a:noFill/>
            <a:miter lim="800000"/>
            <a:headEnd/>
            <a:tailEnd/>
          </a:ln>
        </p:spPr>
      </p:pic>
      <p:sp>
        <p:nvSpPr>
          <p:cNvPr id="275458" name="Text Box 3"/>
          <p:cNvSpPr txBox="1">
            <a:spLocks noChangeArrowheads="1"/>
          </p:cNvSpPr>
          <p:nvPr/>
        </p:nvSpPr>
        <p:spPr bwMode="auto">
          <a:xfrm>
            <a:off x="1447800" y="381000"/>
            <a:ext cx="5715000" cy="473075"/>
          </a:xfrm>
          <a:prstGeom prst="rect">
            <a:avLst/>
          </a:prstGeom>
          <a:noFill/>
          <a:ln w="15875">
            <a:solidFill>
              <a:schemeClr val="tx1"/>
            </a:solidFill>
            <a:miter lim="800000"/>
            <a:headEnd/>
            <a:tailEnd/>
          </a:ln>
        </p:spPr>
        <p:txBody>
          <a:bodyPr>
            <a:spAutoFit/>
          </a:bodyPr>
          <a:lstStyle/>
          <a:p>
            <a:pPr>
              <a:spcBef>
                <a:spcPct val="50000"/>
              </a:spcBef>
            </a:pPr>
            <a:r>
              <a:rPr lang="en-US">
                <a:latin typeface="Arial" charset="0"/>
              </a:rPr>
              <a:t>LC Authorities: http://authorities.loc.gov</a:t>
            </a:r>
          </a:p>
        </p:txBody>
      </p:sp>
      <p:sp>
        <p:nvSpPr>
          <p:cNvPr id="275459" name="Line 4"/>
          <p:cNvSpPr>
            <a:spLocks noChangeShapeType="1"/>
          </p:cNvSpPr>
          <p:nvPr/>
        </p:nvSpPr>
        <p:spPr bwMode="auto">
          <a:xfrm>
            <a:off x="1219200" y="5943600"/>
            <a:ext cx="838200" cy="0"/>
          </a:xfrm>
          <a:prstGeom prst="line">
            <a:avLst/>
          </a:prstGeom>
          <a:noFill/>
          <a:ln w="22225">
            <a:solidFill>
              <a:srgbClr val="339966"/>
            </a:solidFill>
            <a:round/>
            <a:headEnd/>
            <a:tailEnd type="triangle" w="med" len="me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Basic terminology</a:t>
            </a:r>
          </a:p>
        </p:txBody>
      </p:sp>
      <p:sp>
        <p:nvSpPr>
          <p:cNvPr id="41986" name="Rectangle 3"/>
          <p:cNvSpPr>
            <a:spLocks noGrp="1" noChangeArrowheads="1"/>
          </p:cNvSpPr>
          <p:nvPr>
            <p:ph type="body" idx="1"/>
          </p:nvPr>
        </p:nvSpPr>
        <p:spPr/>
        <p:txBody>
          <a:bodyPr/>
          <a:lstStyle/>
          <a:p>
            <a:pPr eaLnBrk="1" hangingPunct="1">
              <a:buFont typeface="Wingdings" pitchFamily="2" charset="2"/>
              <a:buNone/>
            </a:pPr>
            <a:r>
              <a:rPr lang="en-US" sz="2800" u="sng" smtClean="0"/>
              <a:t>Classify</a:t>
            </a:r>
            <a:r>
              <a:rPr lang="en-US" sz="2800" smtClean="0"/>
              <a:t>:</a:t>
            </a:r>
          </a:p>
          <a:p>
            <a:pPr eaLnBrk="1" hangingPunct="1">
              <a:buFont typeface="Wingdings" pitchFamily="2" charset="2"/>
              <a:buNone/>
            </a:pPr>
            <a:r>
              <a:rPr lang="en-US" sz="2800" smtClean="0"/>
              <a:t>	T</a:t>
            </a:r>
            <a:r>
              <a:rPr lang="en-US" sz="2400" smtClean="0"/>
              <a:t>o categorize, in order to arrange books on the shelves according to subject, using a classification  system</a:t>
            </a:r>
          </a:p>
          <a:p>
            <a:pPr eaLnBrk="1" hangingPunct="1">
              <a:buFont typeface="Wingdings" pitchFamily="2" charset="2"/>
              <a:buNone/>
            </a:pPr>
            <a:r>
              <a:rPr lang="en-US" sz="2800" u="sng" smtClean="0"/>
              <a:t>Classification schedules</a:t>
            </a:r>
            <a:r>
              <a:rPr lang="en-US" sz="2800" smtClean="0"/>
              <a:t>:</a:t>
            </a:r>
          </a:p>
          <a:p>
            <a:pPr eaLnBrk="1" hangingPunct="1">
              <a:buFont typeface="Wingdings" pitchFamily="2" charset="2"/>
              <a:buNone/>
            </a:pPr>
            <a:r>
              <a:rPr lang="en-US" sz="2800" smtClean="0"/>
              <a:t>   </a:t>
            </a:r>
            <a:r>
              <a:rPr lang="en-US" sz="2400" smtClean="0"/>
              <a:t>The books (or files) that contain class numbers</a:t>
            </a:r>
          </a:p>
          <a:p>
            <a:pPr eaLnBrk="1" hangingPunct="1">
              <a:buFont typeface="Wingdings" pitchFamily="2" charset="2"/>
              <a:buNone/>
            </a:pPr>
            <a:r>
              <a:rPr lang="en-US" sz="2800" u="sng" smtClean="0"/>
              <a:t>Notation</a:t>
            </a:r>
            <a:r>
              <a:rPr lang="en-US" sz="2800" smtClean="0"/>
              <a:t>:</a:t>
            </a:r>
          </a:p>
          <a:p>
            <a:pPr eaLnBrk="1" hangingPunct="1">
              <a:buFont typeface="Wingdings" pitchFamily="2" charset="2"/>
              <a:buNone/>
            </a:pPr>
            <a:r>
              <a:rPr lang="en-US" sz="2400" smtClean="0"/>
              <a:t>   The system of symbols used to represent the classes in a classification system</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p:txBody>
          <a:bodyPr/>
          <a:lstStyle/>
          <a:p>
            <a:pPr eaLnBrk="1" hangingPunct="1"/>
            <a:r>
              <a:rPr lang="en-US" smtClean="0"/>
              <a:t>ClassWeb Quick Start Tutorial</a:t>
            </a:r>
          </a:p>
        </p:txBody>
      </p:sp>
      <p:sp>
        <p:nvSpPr>
          <p:cNvPr id="277506" name="Rectangle 3"/>
          <p:cNvSpPr>
            <a:spLocks noGrp="1" noChangeArrowheads="1"/>
          </p:cNvSpPr>
          <p:nvPr>
            <p:ph type="body" idx="1"/>
          </p:nvPr>
        </p:nvSpPr>
        <p:spPr/>
        <p:txBody>
          <a:bodyPr/>
          <a:lstStyle/>
          <a:p>
            <a:pPr eaLnBrk="1" hangingPunct="1"/>
            <a:r>
              <a:rPr lang="en-US" sz="2800" smtClean="0"/>
              <a:t>Available in ClassWeb and at http://www.loc.gov/cds/classweb/</a:t>
            </a:r>
          </a:p>
          <a:p>
            <a:pPr eaLnBrk="1" hangingPunct="1"/>
            <a:r>
              <a:rPr lang="en-US" sz="2800" smtClean="0"/>
              <a:t>Help with:</a:t>
            </a:r>
          </a:p>
          <a:p>
            <a:pPr lvl="1" eaLnBrk="1" hangingPunct="1"/>
            <a:r>
              <a:rPr lang="en-US" sz="2400" smtClean="0"/>
              <a:t>Browsing class numbers</a:t>
            </a:r>
          </a:p>
          <a:p>
            <a:pPr lvl="1" eaLnBrk="1" hangingPunct="1"/>
            <a:r>
              <a:rPr lang="en-US" sz="2400" smtClean="0"/>
              <a:t>Searching (captions, keywords, index terms, etc.)</a:t>
            </a:r>
          </a:p>
          <a:p>
            <a:pPr lvl="1" eaLnBrk="1" hangingPunct="1"/>
            <a:r>
              <a:rPr lang="en-US" sz="2400" smtClean="0"/>
              <a:t>Customizing</a:t>
            </a:r>
          </a:p>
          <a:p>
            <a:pPr lvl="1" eaLnBrk="1" hangingPunct="1"/>
            <a:r>
              <a:rPr lang="en-US" sz="2400" smtClean="0"/>
              <a:t>Correlating subject headings and class numbers</a:t>
            </a:r>
          </a:p>
          <a:p>
            <a:pPr lvl="1" eaLnBrk="1" hangingPunct="1"/>
            <a:r>
              <a:rPr lang="en-US" sz="2400" smtClean="0"/>
              <a:t>And more….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p:nvPr>
        </p:nvSpPr>
        <p:spPr/>
        <p:txBody>
          <a:bodyPr/>
          <a:lstStyle/>
          <a:p>
            <a:pPr eaLnBrk="1" hangingPunct="1"/>
            <a:r>
              <a:rPr lang="en-US" smtClean="0"/>
              <a:t>What is a call number?</a:t>
            </a:r>
          </a:p>
        </p:txBody>
      </p:sp>
      <p:sp>
        <p:nvSpPr>
          <p:cNvPr id="300034" name="Rectangle 3"/>
          <p:cNvSpPr>
            <a:spLocks noGrp="1" noChangeArrowheads="1"/>
          </p:cNvSpPr>
          <p:nvPr>
            <p:ph type="body" idx="1"/>
          </p:nvPr>
        </p:nvSpPr>
        <p:spPr/>
        <p:txBody>
          <a:bodyPr/>
          <a:lstStyle/>
          <a:p>
            <a:pPr eaLnBrk="1" hangingPunct="1"/>
            <a:r>
              <a:rPr lang="en-US" sz="2800" smtClean="0"/>
              <a:t>Call number = class number + book number</a:t>
            </a:r>
          </a:p>
          <a:p>
            <a:pPr eaLnBrk="1" hangingPunct="1"/>
            <a:r>
              <a:rPr lang="en-US" sz="2800" smtClean="0"/>
              <a:t>Class number </a:t>
            </a:r>
          </a:p>
          <a:p>
            <a:pPr lvl="1" eaLnBrk="1" hangingPunct="1"/>
            <a:r>
              <a:rPr lang="en-US" sz="2400" smtClean="0"/>
              <a:t>alphanumeric</a:t>
            </a:r>
          </a:p>
          <a:p>
            <a:pPr lvl="1" eaLnBrk="1" hangingPunct="1"/>
            <a:r>
              <a:rPr lang="en-US" sz="2400" smtClean="0"/>
              <a:t>taken or derived from schedules</a:t>
            </a:r>
          </a:p>
          <a:p>
            <a:pPr eaLnBrk="1" hangingPunct="1"/>
            <a:r>
              <a:rPr lang="en-US" sz="2800" smtClean="0"/>
              <a:t>Book number </a:t>
            </a:r>
          </a:p>
          <a:p>
            <a:pPr lvl="1" eaLnBrk="1" hangingPunct="1"/>
            <a:r>
              <a:rPr lang="en-US" sz="2400" smtClean="0"/>
              <a:t>also called Item number or Author number</a:t>
            </a:r>
          </a:p>
          <a:p>
            <a:pPr lvl="1" eaLnBrk="1" hangingPunct="1"/>
            <a:r>
              <a:rPr lang="en-US" sz="2400" smtClean="0"/>
              <a:t>distinguishes among items classed under the same number</a:t>
            </a:r>
          </a:p>
          <a:p>
            <a:pPr lvl="1" eaLnBrk="1" hangingPunct="1"/>
            <a:r>
              <a:rPr lang="en-US" sz="2400" smtClean="0"/>
              <a:t>usually begins with Cutter number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title"/>
          </p:nvPr>
        </p:nvSpPr>
        <p:spPr/>
        <p:txBody>
          <a:bodyPr/>
          <a:lstStyle/>
          <a:p>
            <a:pPr eaLnBrk="1" hangingPunct="1"/>
            <a:r>
              <a:rPr lang="en-US" smtClean="0"/>
              <a:t>Overview: example 1</a:t>
            </a:r>
          </a:p>
        </p:txBody>
      </p:sp>
      <p:sp>
        <p:nvSpPr>
          <p:cNvPr id="302082" name="Rectangle 3"/>
          <p:cNvSpPr>
            <a:spLocks noGrp="1" noChangeArrowheads="1"/>
          </p:cNvSpPr>
          <p:nvPr>
            <p:ph type="body" idx="1"/>
          </p:nvPr>
        </p:nvSpPr>
        <p:spPr/>
        <p:txBody>
          <a:bodyPr/>
          <a:lstStyle/>
          <a:p>
            <a:pPr eaLnBrk="1" hangingPunct="1">
              <a:buFont typeface="Wingdings" pitchFamily="2" charset="2"/>
              <a:buNone/>
            </a:pPr>
            <a:r>
              <a:rPr lang="en-US" sz="2800" smtClean="0"/>
              <a:t>Animals in translation : using the mysteries of autism to decode animal behavior / Temple Grandin and Catherine Johnson, 2005.</a:t>
            </a:r>
          </a:p>
          <a:p>
            <a:pPr eaLnBrk="1" hangingPunct="1">
              <a:buFont typeface="Wingdings" pitchFamily="2" charset="2"/>
              <a:buNone/>
            </a:pPr>
            <a:endParaRPr lang="en-US" sz="2800" smtClean="0"/>
          </a:p>
          <a:p>
            <a:pPr eaLnBrk="1" hangingPunct="1">
              <a:buFont typeface="Wingdings" pitchFamily="2" charset="2"/>
              <a:buNone/>
            </a:pPr>
            <a:r>
              <a:rPr lang="en-US" sz="2800" smtClean="0"/>
              <a:t>Class number: 	QL		Zoology	</a:t>
            </a:r>
          </a:p>
          <a:p>
            <a:pPr eaLnBrk="1" hangingPunct="1">
              <a:buFont typeface="Wingdings" pitchFamily="2" charset="2"/>
              <a:buNone/>
            </a:pPr>
            <a:r>
              <a:rPr lang="en-US" sz="2800" smtClean="0"/>
              <a:t>				751		Animal behavior</a:t>
            </a:r>
          </a:p>
          <a:p>
            <a:pPr eaLnBrk="1" hangingPunct="1">
              <a:buFont typeface="Wingdings" pitchFamily="2" charset="2"/>
              <a:buNone/>
            </a:pPr>
            <a:r>
              <a:rPr lang="en-US" sz="2800" smtClean="0"/>
              <a:t>Book number:	.G73		Cutter for Grandin</a:t>
            </a:r>
          </a:p>
          <a:p>
            <a:pPr eaLnBrk="1" hangingPunct="1">
              <a:buFont typeface="Wingdings" pitchFamily="2" charset="2"/>
              <a:buNone/>
            </a:pPr>
            <a:r>
              <a:rPr lang="en-US" sz="2800" smtClean="0"/>
              <a:t>				2005		Year of publication</a:t>
            </a:r>
          </a:p>
        </p:txBody>
      </p:sp>
      <p:sp>
        <p:nvSpPr>
          <p:cNvPr id="302083"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title"/>
          </p:nvPr>
        </p:nvSpPr>
        <p:spPr/>
        <p:txBody>
          <a:bodyPr/>
          <a:lstStyle/>
          <a:p>
            <a:pPr eaLnBrk="1" hangingPunct="1"/>
            <a:r>
              <a:rPr lang="en-US" smtClean="0"/>
              <a:t>Overview: example 2</a:t>
            </a:r>
          </a:p>
        </p:txBody>
      </p:sp>
      <p:sp>
        <p:nvSpPr>
          <p:cNvPr id="304130"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Essential Brittany / by Lindsay Hunt, 1997.</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z="2800" smtClean="0"/>
              <a:t>Class number:	DC	    History of France</a:t>
            </a:r>
          </a:p>
          <a:p>
            <a:pPr eaLnBrk="1" hangingPunct="1">
              <a:lnSpc>
                <a:spcPct val="90000"/>
              </a:lnSpc>
              <a:buFont typeface="Wingdings" pitchFamily="2" charset="2"/>
              <a:buNone/>
            </a:pPr>
            <a:r>
              <a:rPr lang="en-US" sz="2800" smtClean="0"/>
              <a:t>				611	    Regions</a:t>
            </a:r>
          </a:p>
          <a:p>
            <a:pPr eaLnBrk="1" hangingPunct="1">
              <a:lnSpc>
                <a:spcPct val="90000"/>
              </a:lnSpc>
              <a:buFont typeface="Wingdings" pitchFamily="2" charset="2"/>
              <a:buNone/>
            </a:pPr>
            <a:r>
              <a:rPr lang="en-US" sz="2800" smtClean="0"/>
              <a:t>				.B848    Brittany</a:t>
            </a:r>
          </a:p>
          <a:p>
            <a:pPr eaLnBrk="1" hangingPunct="1">
              <a:lnSpc>
                <a:spcPct val="90000"/>
              </a:lnSpc>
              <a:buFont typeface="Wingdings" pitchFamily="2" charset="2"/>
              <a:buNone/>
            </a:pPr>
            <a:r>
              <a:rPr lang="en-US" sz="2800" smtClean="0"/>
              <a:t>Book number:	H84	    Cutter for Hunt</a:t>
            </a:r>
          </a:p>
          <a:p>
            <a:pPr eaLnBrk="1" hangingPunct="1">
              <a:lnSpc>
                <a:spcPct val="90000"/>
              </a:lnSpc>
              <a:buFont typeface="Wingdings" pitchFamily="2" charset="2"/>
              <a:buNone/>
            </a:pPr>
            <a:r>
              <a:rPr lang="en-US" sz="2800" smtClean="0"/>
              <a:t>				1997	    Year of publication</a:t>
            </a:r>
          </a:p>
        </p:txBody>
      </p:sp>
      <p:sp>
        <p:nvSpPr>
          <p:cNvPr id="304131"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p:nvPr>
        </p:nvSpPr>
        <p:spPr/>
        <p:txBody>
          <a:bodyPr/>
          <a:lstStyle/>
          <a:p>
            <a:pPr eaLnBrk="1" hangingPunct="1"/>
            <a:r>
              <a:rPr lang="en-US" smtClean="0"/>
              <a:t>Cutter numbers</a:t>
            </a:r>
          </a:p>
        </p:txBody>
      </p:sp>
      <p:sp>
        <p:nvSpPr>
          <p:cNvPr id="306178" name="Rectangle 3"/>
          <p:cNvSpPr>
            <a:spLocks noGrp="1" noChangeArrowheads="1"/>
          </p:cNvSpPr>
          <p:nvPr>
            <p:ph type="body" idx="1"/>
          </p:nvPr>
        </p:nvSpPr>
        <p:spPr>
          <a:xfrm>
            <a:off x="685800" y="1219200"/>
            <a:ext cx="7772400" cy="5181600"/>
          </a:xfrm>
        </p:spPr>
        <p:txBody>
          <a:bodyPr>
            <a:noAutofit/>
          </a:bodyPr>
          <a:lstStyle/>
          <a:p>
            <a:pPr eaLnBrk="1" hangingPunct="1">
              <a:lnSpc>
                <a:spcPct val="90000"/>
              </a:lnSpc>
            </a:pPr>
            <a:r>
              <a:rPr lang="en-US" sz="2800" dirty="0" smtClean="0"/>
              <a:t>Named for Charles </a:t>
            </a:r>
            <a:r>
              <a:rPr lang="en-US" sz="2800" dirty="0" err="1" smtClean="0"/>
              <a:t>Ammi</a:t>
            </a:r>
            <a:r>
              <a:rPr lang="en-US" sz="2800" dirty="0" smtClean="0"/>
              <a:t> Cutter</a:t>
            </a:r>
          </a:p>
          <a:p>
            <a:pPr lvl="1" eaLnBrk="1" hangingPunct="1">
              <a:lnSpc>
                <a:spcPct val="90000"/>
              </a:lnSpc>
            </a:pPr>
            <a:r>
              <a:rPr lang="en-US" sz="2400" dirty="0" smtClean="0"/>
              <a:t>developed several tables using letters and numbers to achieve an alphabetical arrangement</a:t>
            </a:r>
          </a:p>
          <a:p>
            <a:pPr eaLnBrk="1" hangingPunct="1">
              <a:lnSpc>
                <a:spcPct val="90000"/>
              </a:lnSpc>
            </a:pPr>
            <a:r>
              <a:rPr lang="en-US" sz="2800" dirty="0" smtClean="0"/>
              <a:t>Capital letter followed by Arabic numerals</a:t>
            </a:r>
          </a:p>
          <a:p>
            <a:pPr eaLnBrk="1" hangingPunct="1">
              <a:lnSpc>
                <a:spcPct val="90000"/>
              </a:lnSpc>
            </a:pPr>
            <a:r>
              <a:rPr lang="en-US" sz="2800" dirty="0" smtClean="0"/>
              <a:t>Cutter numbers may be based on:</a:t>
            </a:r>
          </a:p>
          <a:p>
            <a:pPr lvl="1" eaLnBrk="1" hangingPunct="1">
              <a:lnSpc>
                <a:spcPct val="90000"/>
              </a:lnSpc>
            </a:pPr>
            <a:r>
              <a:rPr lang="en-US" sz="2400" dirty="0" smtClean="0"/>
              <a:t>Personal or corporate names</a:t>
            </a:r>
          </a:p>
          <a:p>
            <a:pPr lvl="1" eaLnBrk="1" hangingPunct="1">
              <a:lnSpc>
                <a:spcPct val="90000"/>
              </a:lnSpc>
            </a:pPr>
            <a:r>
              <a:rPr lang="en-US" sz="2400" dirty="0" smtClean="0"/>
              <a:t>Geographic names</a:t>
            </a:r>
          </a:p>
          <a:p>
            <a:pPr lvl="1" eaLnBrk="1" hangingPunct="1">
              <a:lnSpc>
                <a:spcPct val="90000"/>
              </a:lnSpc>
            </a:pPr>
            <a:r>
              <a:rPr lang="en-US" sz="2400" dirty="0" smtClean="0"/>
              <a:t>Topics</a:t>
            </a:r>
          </a:p>
          <a:p>
            <a:pPr lvl="1" eaLnBrk="1" hangingPunct="1">
              <a:lnSpc>
                <a:spcPct val="90000"/>
              </a:lnSpc>
            </a:pPr>
            <a:r>
              <a:rPr lang="en-US" sz="2400" dirty="0" smtClean="0"/>
              <a:t>Titles</a:t>
            </a:r>
          </a:p>
          <a:p>
            <a:pPr eaLnBrk="1" hangingPunct="1">
              <a:lnSpc>
                <a:spcPct val="90000"/>
              </a:lnSpc>
            </a:pPr>
            <a:r>
              <a:rPr lang="en-US" sz="2800" dirty="0" smtClean="0"/>
              <a:t>Cutters used as book numbers generally correspond to main entry (name or title)</a:t>
            </a:r>
          </a:p>
          <a:p>
            <a:pPr eaLnBrk="1" hangingPunct="1">
              <a:lnSpc>
                <a:spcPct val="90000"/>
              </a:lnSpc>
            </a:pPr>
            <a:r>
              <a:rPr lang="en-US" sz="2800" dirty="0" smtClean="0"/>
              <a:t>The first Cutter in a call number is preceded by a decimal</a:t>
            </a:r>
          </a:p>
        </p:txBody>
      </p:sp>
      <p:sp>
        <p:nvSpPr>
          <p:cNvPr id="306179"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p:txBody>
          <a:bodyPr/>
          <a:lstStyle/>
          <a:p>
            <a:pPr eaLnBrk="1" hangingPunct="1"/>
            <a:r>
              <a:rPr lang="en-US" smtClean="0"/>
              <a:t>Class numbers </a:t>
            </a:r>
            <a:r>
              <a:rPr lang="en-US" b="1" smtClean="0"/>
              <a:t>must</a:t>
            </a:r>
            <a:r>
              <a:rPr lang="en-US" smtClean="0"/>
              <a:t> contain:</a:t>
            </a:r>
          </a:p>
        </p:txBody>
      </p:sp>
      <p:sp>
        <p:nvSpPr>
          <p:cNvPr id="308226" name="Rectangle 3"/>
          <p:cNvSpPr>
            <a:spLocks noGrp="1" noChangeArrowheads="1"/>
          </p:cNvSpPr>
          <p:nvPr>
            <p:ph type="body" idx="1"/>
          </p:nvPr>
        </p:nvSpPr>
        <p:spPr/>
        <p:txBody>
          <a:bodyPr/>
          <a:lstStyle/>
          <a:p>
            <a:pPr eaLnBrk="1" hangingPunct="1"/>
            <a:r>
              <a:rPr lang="en-US" dirty="0" smtClean="0"/>
              <a:t>one, two, or three capital letters</a:t>
            </a:r>
          </a:p>
          <a:p>
            <a:pPr lvl="1" eaLnBrk="1" hangingPunct="1">
              <a:buFont typeface="Wingdings" pitchFamily="2" charset="2"/>
              <a:buNone/>
            </a:pPr>
            <a:r>
              <a:rPr lang="en-US" dirty="0" smtClean="0"/>
              <a:t>			</a:t>
            </a:r>
            <a:r>
              <a:rPr lang="en-US" sz="2400" dirty="0" smtClean="0"/>
              <a:t>D	History</a:t>
            </a:r>
            <a:endParaRPr lang="en-US" dirty="0" smtClean="0"/>
          </a:p>
          <a:p>
            <a:pPr lvl="1" eaLnBrk="1" hangingPunct="1">
              <a:buFont typeface="Wingdings" pitchFamily="2" charset="2"/>
              <a:buNone/>
            </a:pPr>
            <a:r>
              <a:rPr lang="en-US" sz="2400" dirty="0" smtClean="0"/>
              <a:t>			DG	History of Italy</a:t>
            </a:r>
          </a:p>
          <a:p>
            <a:pPr lvl="1" eaLnBrk="1" hangingPunct="1">
              <a:buFont typeface="Wingdings" pitchFamily="2" charset="2"/>
              <a:buNone/>
            </a:pPr>
            <a:r>
              <a:rPr lang="en-US" sz="2400" dirty="0" smtClean="0"/>
              <a:t>			DJK	History of Eastern Europe</a:t>
            </a:r>
          </a:p>
          <a:p>
            <a:pPr lvl="1" eaLnBrk="1" hangingPunct="1">
              <a:buFont typeface="Wingdings" pitchFamily="2" charset="2"/>
              <a:buNone/>
            </a:pPr>
            <a:r>
              <a:rPr lang="en-US" dirty="0" smtClean="0"/>
              <a:t>			</a:t>
            </a:r>
            <a:r>
              <a:rPr lang="en-US" sz="2400" dirty="0" smtClean="0"/>
              <a:t>K	Law</a:t>
            </a:r>
          </a:p>
          <a:p>
            <a:pPr lvl="1" eaLnBrk="1" hangingPunct="1">
              <a:buFont typeface="Wingdings" pitchFamily="2" charset="2"/>
              <a:buNone/>
            </a:pPr>
            <a:r>
              <a:rPr lang="en-US" sz="2400" dirty="0" smtClean="0"/>
              <a:t>			KF	Law of the United States</a:t>
            </a:r>
          </a:p>
          <a:p>
            <a:pPr lvl="1" eaLnBrk="1" hangingPunct="1">
              <a:buFont typeface="Wingdings" pitchFamily="2" charset="2"/>
              <a:buNone/>
            </a:pPr>
            <a:r>
              <a:rPr lang="en-US" sz="2400" dirty="0" smtClean="0"/>
              <a:t>			KFP	Law of Pennsylvania</a:t>
            </a:r>
            <a:endParaRPr lang="en-US" dirty="0" smtClean="0"/>
          </a:p>
        </p:txBody>
      </p:sp>
      <p:sp>
        <p:nvSpPr>
          <p:cNvPr id="308227"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p:nvPr>
        </p:nvSpPr>
        <p:spPr/>
        <p:txBody>
          <a:bodyPr/>
          <a:lstStyle/>
          <a:p>
            <a:pPr eaLnBrk="1" hangingPunct="1"/>
            <a:r>
              <a:rPr lang="en-US" sz="4000" smtClean="0"/>
              <a:t>Class numbers </a:t>
            </a:r>
            <a:r>
              <a:rPr lang="en-US" sz="4000" b="1" smtClean="0"/>
              <a:t>must</a:t>
            </a:r>
            <a:r>
              <a:rPr lang="en-US" sz="4000" smtClean="0"/>
              <a:t> contain: (2)</a:t>
            </a:r>
          </a:p>
        </p:txBody>
      </p:sp>
      <p:sp>
        <p:nvSpPr>
          <p:cNvPr id="310274" name="Rectangle 3"/>
          <p:cNvSpPr>
            <a:spLocks noGrp="1" noChangeArrowheads="1"/>
          </p:cNvSpPr>
          <p:nvPr>
            <p:ph type="body" idx="1"/>
          </p:nvPr>
        </p:nvSpPr>
        <p:spPr/>
        <p:txBody>
          <a:bodyPr/>
          <a:lstStyle/>
          <a:p>
            <a:pPr eaLnBrk="1" hangingPunct="1">
              <a:lnSpc>
                <a:spcPct val="90000"/>
              </a:lnSpc>
            </a:pPr>
            <a:r>
              <a:rPr lang="en-US" smtClean="0"/>
              <a:t>whole numbers (1-9999)</a:t>
            </a:r>
          </a:p>
          <a:p>
            <a:pPr>
              <a:lnSpc>
                <a:spcPct val="90000"/>
              </a:lnSpc>
              <a:spcBef>
                <a:spcPct val="0"/>
              </a:spcBef>
              <a:buFont typeface="Wingdings" pitchFamily="2" charset="2"/>
              <a:buNone/>
            </a:pPr>
            <a:r>
              <a:rPr lang="en-US" sz="2400" smtClean="0"/>
              <a:t>		</a:t>
            </a:r>
          </a:p>
          <a:p>
            <a:pPr>
              <a:lnSpc>
                <a:spcPct val="90000"/>
              </a:lnSpc>
              <a:spcBef>
                <a:spcPct val="0"/>
              </a:spcBef>
              <a:buFont typeface="Wingdings" pitchFamily="2" charset="2"/>
              <a:buNone/>
            </a:pPr>
            <a:r>
              <a:rPr lang="en-US" sz="2400" smtClean="0"/>
              <a:t>		HV875	Adoption</a:t>
            </a:r>
          </a:p>
          <a:p>
            <a:pPr>
              <a:lnSpc>
                <a:spcPct val="90000"/>
              </a:lnSpc>
              <a:spcBef>
                <a:spcPct val="0"/>
              </a:spcBef>
              <a:buFont typeface="Wingdings" pitchFamily="2" charset="2"/>
              <a:buNone/>
            </a:pPr>
            <a:r>
              <a:rPr lang="en-US" sz="2400" smtClean="0"/>
              <a:t>		TK7881	Industrial electronics</a:t>
            </a:r>
            <a:endParaRPr lang="en-US" smtClean="0"/>
          </a:p>
          <a:p>
            <a:pPr lvl="2" eaLnBrk="1" hangingPunct="1">
              <a:lnSpc>
                <a:spcPct val="90000"/>
              </a:lnSpc>
            </a:pPr>
            <a:endParaRPr lang="en-US" smtClean="0"/>
          </a:p>
          <a:p>
            <a:pPr lvl="1" eaLnBrk="1" hangingPunct="1">
              <a:lnSpc>
                <a:spcPct val="90000"/>
              </a:lnSpc>
            </a:pPr>
            <a:r>
              <a:rPr lang="en-US" smtClean="0"/>
              <a:t>may have decimal extensions</a:t>
            </a:r>
          </a:p>
          <a:p>
            <a:pPr lvl="2" eaLnBrk="1" hangingPunct="1">
              <a:lnSpc>
                <a:spcPct val="90000"/>
              </a:lnSpc>
              <a:buFont typeface="Wingdings" pitchFamily="2" charset="2"/>
              <a:buNone/>
            </a:pPr>
            <a:endParaRPr lang="en-US" smtClean="0"/>
          </a:p>
          <a:p>
            <a:pPr lvl="2" eaLnBrk="1" hangingPunct="1">
              <a:lnSpc>
                <a:spcPct val="90000"/>
              </a:lnSpc>
              <a:buFont typeface="Wingdings" pitchFamily="2" charset="2"/>
              <a:buNone/>
            </a:pPr>
            <a:r>
              <a:rPr lang="en-US" smtClean="0"/>
              <a:t>HV875.5	Intercountry adoption</a:t>
            </a:r>
          </a:p>
          <a:p>
            <a:pPr lvl="2" eaLnBrk="1" hangingPunct="1">
              <a:lnSpc>
                <a:spcPct val="90000"/>
              </a:lnSpc>
              <a:buFont typeface="Wingdings" pitchFamily="2" charset="2"/>
              <a:buNone/>
            </a:pPr>
            <a:r>
              <a:rPr lang="en-US" smtClean="0"/>
              <a:t>TK7881.85	Automobile sound systems and 			equipment</a:t>
            </a:r>
          </a:p>
        </p:txBody>
      </p:sp>
      <p:sp>
        <p:nvSpPr>
          <p:cNvPr id="310275"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p:txBody>
          <a:bodyPr/>
          <a:lstStyle/>
          <a:p>
            <a:pPr eaLnBrk="1" hangingPunct="1"/>
            <a:r>
              <a:rPr lang="en-US" sz="3600" smtClean="0"/>
              <a:t>Class numbers: decimal extensions</a:t>
            </a:r>
          </a:p>
        </p:txBody>
      </p:sp>
      <p:sp>
        <p:nvSpPr>
          <p:cNvPr id="312322" name="Rectangle 3"/>
          <p:cNvSpPr>
            <a:spLocks noGrp="1" noChangeArrowheads="1"/>
          </p:cNvSpPr>
          <p:nvPr>
            <p:ph type="body" idx="1"/>
          </p:nvPr>
        </p:nvSpPr>
        <p:spPr/>
        <p:txBody>
          <a:bodyPr/>
          <a:lstStyle/>
          <a:p>
            <a:pPr eaLnBrk="1" hangingPunct="1">
              <a:lnSpc>
                <a:spcPct val="90000"/>
              </a:lnSpc>
            </a:pPr>
            <a:r>
              <a:rPr lang="en-US" sz="2800" smtClean="0"/>
              <a:t>Decimals do not necessarily represent subtopics of a whole number:</a:t>
            </a:r>
          </a:p>
          <a:p>
            <a:pPr eaLnBrk="1" hangingPunct="1">
              <a:lnSpc>
                <a:spcPct val="90000"/>
              </a:lnSpc>
              <a:buFont typeface="Wingdings" pitchFamily="2" charset="2"/>
              <a:buNone/>
            </a:pPr>
            <a:r>
              <a:rPr lang="en-US" smtClean="0"/>
              <a:t>		      	</a:t>
            </a:r>
            <a:r>
              <a:rPr lang="en-US" sz="2400" smtClean="0"/>
              <a:t>Water sports</a:t>
            </a:r>
          </a:p>
          <a:p>
            <a:pPr eaLnBrk="1" hangingPunct="1">
              <a:lnSpc>
                <a:spcPct val="90000"/>
              </a:lnSpc>
              <a:buFont typeface="Wingdings" pitchFamily="2" charset="2"/>
              <a:buNone/>
            </a:pPr>
            <a:r>
              <a:rPr lang="en-US" sz="2400" smtClean="0"/>
              <a:t>GV836	    Houseboats and houseboating</a:t>
            </a:r>
          </a:p>
          <a:p>
            <a:pPr eaLnBrk="1" hangingPunct="1">
              <a:lnSpc>
                <a:spcPct val="90000"/>
              </a:lnSpc>
              <a:buFont typeface="Wingdings" pitchFamily="2" charset="2"/>
              <a:buNone/>
            </a:pPr>
            <a:r>
              <a:rPr lang="en-US" sz="2400" smtClean="0"/>
              <a:t>GV836.2	    Swimming. Periodicals</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			Horse racing</a:t>
            </a:r>
          </a:p>
          <a:p>
            <a:pPr eaLnBrk="1" hangingPunct="1">
              <a:lnSpc>
                <a:spcPct val="90000"/>
              </a:lnSpc>
              <a:buFont typeface="Wingdings" pitchFamily="2" charset="2"/>
              <a:buNone/>
            </a:pPr>
            <a:r>
              <a:rPr lang="en-US" sz="2400" smtClean="0"/>
              <a:t>SF357		    Individual running races, A-Z</a:t>
            </a:r>
          </a:p>
          <a:p>
            <a:pPr eaLnBrk="1" hangingPunct="1">
              <a:lnSpc>
                <a:spcPct val="90000"/>
              </a:lnSpc>
              <a:buFont typeface="Wingdings" pitchFamily="2" charset="2"/>
              <a:buNone/>
            </a:pPr>
            <a:r>
              <a:rPr lang="en-US" sz="2400" smtClean="0"/>
              <a:t>SF357.3	    Quarter racing. Periodicals</a:t>
            </a:r>
          </a:p>
        </p:txBody>
      </p:sp>
      <p:sp>
        <p:nvSpPr>
          <p:cNvPr id="312323" name="Text Box 4"/>
          <p:cNvSpPr txBox="1">
            <a:spLocks noChangeArrowheads="1"/>
          </p:cNvSpPr>
          <p:nvPr/>
        </p:nvSpPr>
        <p:spPr bwMode="auto">
          <a:xfrm>
            <a:off x="8366125" y="6183313"/>
            <a:ext cx="325438" cy="396875"/>
          </a:xfrm>
          <a:prstGeom prst="rect">
            <a:avLst/>
          </a:prstGeom>
          <a:noFill/>
          <a:ln w="9525">
            <a:noFill/>
            <a:miter lim="800000"/>
            <a:headEnd/>
            <a:tailEnd/>
          </a:ln>
        </p:spPr>
        <p:txBody>
          <a:bodyPr wrap="none">
            <a:spAutoFit/>
          </a:bodyPr>
          <a:lstStyle/>
          <a:p>
            <a:r>
              <a:rPr lang="en-US" sz="2000">
                <a:latin typeface="Arial" charset="0"/>
              </a:rPr>
              <a:t>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p:nvPr>
        </p:nvSpPr>
        <p:spPr/>
        <p:txBody>
          <a:bodyPr/>
          <a:lstStyle/>
          <a:p>
            <a:pPr eaLnBrk="1" hangingPunct="1"/>
            <a:r>
              <a:rPr lang="en-US" smtClean="0"/>
              <a:t>Class numbers </a:t>
            </a:r>
            <a:r>
              <a:rPr lang="en-US" b="1" smtClean="0"/>
              <a:t>may</a:t>
            </a:r>
            <a:r>
              <a:rPr lang="en-US" smtClean="0"/>
              <a:t> contain:</a:t>
            </a:r>
          </a:p>
        </p:txBody>
      </p:sp>
      <p:sp>
        <p:nvSpPr>
          <p:cNvPr id="314370" name="Rectangle 3"/>
          <p:cNvSpPr>
            <a:spLocks noGrp="1" noChangeArrowheads="1"/>
          </p:cNvSpPr>
          <p:nvPr>
            <p:ph type="body" idx="1"/>
          </p:nvPr>
        </p:nvSpPr>
        <p:spPr>
          <a:xfrm>
            <a:off x="533400" y="1981200"/>
            <a:ext cx="8077200" cy="4114800"/>
          </a:xfrm>
        </p:spPr>
        <p:txBody>
          <a:bodyPr/>
          <a:lstStyle/>
          <a:p>
            <a:pPr eaLnBrk="1" hangingPunct="1">
              <a:lnSpc>
                <a:spcPct val="90000"/>
              </a:lnSpc>
            </a:pPr>
            <a:r>
              <a:rPr lang="en-US" sz="2800" smtClean="0"/>
              <a:t>single Cutter number extension</a:t>
            </a:r>
          </a:p>
          <a:p>
            <a:pPr lvl="1" eaLnBrk="1" hangingPunct="1">
              <a:lnSpc>
                <a:spcPct val="90000"/>
              </a:lnSpc>
              <a:buFont typeface="Wingdings" pitchFamily="2" charset="2"/>
              <a:buNone/>
            </a:pPr>
            <a:r>
              <a:rPr lang="en-US" smtClean="0"/>
              <a:t>		</a:t>
            </a:r>
            <a:r>
              <a:rPr lang="en-US" sz="2400" smtClean="0"/>
              <a:t>BQ5075.P73	    </a:t>
            </a:r>
            <a:r>
              <a:rPr lang="en-US" sz="2400" b="1" smtClean="0"/>
              <a:t>Prayer wheels</a:t>
            </a:r>
            <a:r>
              <a:rPr lang="en-US" sz="2400" smtClean="0"/>
              <a:t> in Buddhism</a:t>
            </a:r>
          </a:p>
          <a:p>
            <a:pPr lvl="1" eaLnBrk="1" hangingPunct="1">
              <a:lnSpc>
                <a:spcPct val="90000"/>
              </a:lnSpc>
              <a:buFont typeface="Wingdings" pitchFamily="2" charset="2"/>
              <a:buNone/>
            </a:pPr>
            <a:r>
              <a:rPr lang="en-US" sz="2400" smtClean="0"/>
              <a:t>		HN79.M3	    Social conditions in</a:t>
            </a:r>
            <a:r>
              <a:rPr lang="en-US" smtClean="0"/>
              <a:t> </a:t>
            </a:r>
            <a:r>
              <a:rPr lang="en-US" sz="2400" b="1" smtClean="0"/>
              <a:t>Maryland</a:t>
            </a:r>
          </a:p>
          <a:p>
            <a:pPr lvl="1" eaLnBrk="1" hangingPunct="1">
              <a:lnSpc>
                <a:spcPct val="90000"/>
              </a:lnSpc>
              <a:buFont typeface="Wingdings" pitchFamily="2" charset="2"/>
              <a:buNone/>
            </a:pPr>
            <a:r>
              <a:rPr lang="en-US" sz="2400" smtClean="0"/>
              <a:t>		HV5824.C42     Drug use by </a:t>
            </a:r>
            <a:r>
              <a:rPr lang="en-US" sz="2400" b="1" smtClean="0"/>
              <a:t>celebrities</a:t>
            </a:r>
          </a:p>
          <a:p>
            <a:pPr eaLnBrk="1" hangingPunct="1">
              <a:lnSpc>
                <a:spcPct val="90000"/>
              </a:lnSpc>
            </a:pPr>
            <a:endParaRPr lang="en-US" sz="2800" smtClean="0"/>
          </a:p>
          <a:p>
            <a:pPr eaLnBrk="1" hangingPunct="1">
              <a:lnSpc>
                <a:spcPct val="90000"/>
              </a:lnSpc>
            </a:pPr>
            <a:r>
              <a:rPr lang="en-US" sz="2800" smtClean="0"/>
              <a:t>double Cutter number extension</a:t>
            </a:r>
          </a:p>
          <a:p>
            <a:pPr eaLnBrk="1" hangingPunct="1">
              <a:lnSpc>
                <a:spcPct val="90000"/>
              </a:lnSpc>
              <a:buFont typeface="Wingdings" pitchFamily="2" charset="2"/>
              <a:buNone/>
            </a:pPr>
            <a:r>
              <a:rPr lang="en-US" sz="2800" smtClean="0"/>
              <a:t>		</a:t>
            </a:r>
            <a:r>
              <a:rPr lang="en-US" sz="2400" smtClean="0"/>
              <a:t>HF5382.5.U6 F64	Vocational guidance in </a:t>
            </a:r>
            <a:r>
              <a:rPr lang="en-US" sz="2400" b="1" smtClean="0"/>
              <a:t>Florida</a:t>
            </a:r>
          </a:p>
          <a:p>
            <a:pPr eaLnBrk="1" hangingPunct="1">
              <a:lnSpc>
                <a:spcPct val="90000"/>
              </a:lnSpc>
              <a:buFont typeface="Wingdings" pitchFamily="2" charset="2"/>
              <a:buNone/>
            </a:pPr>
            <a:r>
              <a:rPr lang="en-US" sz="2400" smtClean="0"/>
              <a:t>		N6530.N72 C646	History of art in </a:t>
            </a:r>
            <a:r>
              <a:rPr lang="en-US" sz="2400" b="1" smtClean="0"/>
              <a:t>Columbia 					County, New York</a:t>
            </a:r>
          </a:p>
        </p:txBody>
      </p:sp>
      <p:sp>
        <p:nvSpPr>
          <p:cNvPr id="31437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10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7" name="Rectangle 2"/>
          <p:cNvSpPr>
            <a:spLocks noGrp="1" noChangeArrowheads="1"/>
          </p:cNvSpPr>
          <p:nvPr>
            <p:ph type="title"/>
          </p:nvPr>
        </p:nvSpPr>
        <p:spPr/>
        <p:txBody>
          <a:bodyPr/>
          <a:lstStyle/>
          <a:p>
            <a:pPr eaLnBrk="1" hangingPunct="1"/>
            <a:r>
              <a:rPr lang="en-US" smtClean="0"/>
              <a:t>Book numbers</a:t>
            </a:r>
          </a:p>
        </p:txBody>
      </p:sp>
      <p:sp>
        <p:nvSpPr>
          <p:cNvPr id="360451" name="Rectangle 3"/>
          <p:cNvSpPr>
            <a:spLocks noGrp="1" noChangeArrowheads="1"/>
          </p:cNvSpPr>
          <p:nvPr>
            <p:ph type="body" idx="1"/>
          </p:nvPr>
        </p:nvSpPr>
        <p:spPr/>
        <p:txBody>
          <a:bodyPr/>
          <a:lstStyle/>
          <a:p>
            <a:pPr eaLnBrk="1" hangingPunct="1">
              <a:lnSpc>
                <a:spcPct val="90000"/>
              </a:lnSpc>
            </a:pPr>
            <a:r>
              <a:rPr lang="en-US" sz="2800" dirty="0" smtClean="0"/>
              <a:t>Used to arrange material in a given class</a:t>
            </a:r>
          </a:p>
          <a:p>
            <a:pPr lvl="1" eaLnBrk="1" hangingPunct="1">
              <a:lnSpc>
                <a:spcPct val="90000"/>
              </a:lnSpc>
            </a:pPr>
            <a:r>
              <a:rPr lang="en-US" sz="2400" dirty="0" smtClean="0"/>
              <a:t>generally by main entry (primary access point)</a:t>
            </a:r>
          </a:p>
          <a:p>
            <a:pPr eaLnBrk="1" hangingPunct="1">
              <a:lnSpc>
                <a:spcPct val="90000"/>
              </a:lnSpc>
            </a:pPr>
            <a:r>
              <a:rPr lang="en-US" sz="2800" dirty="0" smtClean="0"/>
              <a:t>Usually begin with a Cutter number</a:t>
            </a:r>
          </a:p>
          <a:p>
            <a:pPr lvl="1" eaLnBrk="1" hangingPunct="1">
              <a:lnSpc>
                <a:spcPct val="90000"/>
              </a:lnSpc>
            </a:pPr>
            <a:r>
              <a:rPr lang="en-US" sz="2400" dirty="0" smtClean="0"/>
              <a:t>single capital letter, followed by Arabic numerals</a:t>
            </a:r>
          </a:p>
          <a:p>
            <a:pPr lvl="1" eaLnBrk="1" hangingPunct="1">
              <a:lnSpc>
                <a:spcPct val="90000"/>
              </a:lnSpc>
              <a:buFont typeface="Wingdings" pitchFamily="2" charset="2"/>
              <a:buNone/>
            </a:pPr>
            <a:r>
              <a:rPr lang="en-US" sz="2400" dirty="0" smtClean="0"/>
              <a:t>		</a:t>
            </a:r>
            <a:r>
              <a:rPr lang="en-US" sz="2000" dirty="0" smtClean="0"/>
              <a:t>G73   for </a:t>
            </a:r>
            <a:r>
              <a:rPr lang="en-US" sz="2000" dirty="0" err="1" smtClean="0"/>
              <a:t>Grandin</a:t>
            </a:r>
            <a:r>
              <a:rPr lang="en-US" sz="2000" dirty="0" smtClean="0"/>
              <a:t>		H84 	for Hunt</a:t>
            </a:r>
          </a:p>
          <a:p>
            <a:pPr lvl="1" eaLnBrk="1" hangingPunct="1">
              <a:lnSpc>
                <a:spcPct val="90000"/>
              </a:lnSpc>
            </a:pPr>
            <a:r>
              <a:rPr lang="en-US" sz="2400" dirty="0" smtClean="0"/>
              <a:t>preceded by decimal, </a:t>
            </a:r>
            <a:r>
              <a:rPr lang="en-US" sz="2400" b="1" dirty="0" smtClean="0"/>
              <a:t>if</a:t>
            </a:r>
            <a:r>
              <a:rPr lang="en-US" sz="2400" dirty="0" smtClean="0"/>
              <a:t> this is the first Cutter</a:t>
            </a:r>
          </a:p>
          <a:p>
            <a:pPr eaLnBrk="1" hangingPunct="1">
              <a:lnSpc>
                <a:spcPct val="90000"/>
              </a:lnSpc>
            </a:pPr>
            <a:r>
              <a:rPr lang="en-US" sz="2800" dirty="0" smtClean="0"/>
              <a:t>Arabic numerals represent remainder of name or title, derived from Cutter table</a:t>
            </a:r>
          </a:p>
          <a:p>
            <a:pPr eaLnBrk="1" hangingPunct="1">
              <a:lnSpc>
                <a:spcPct val="90000"/>
              </a:lnSpc>
            </a:pPr>
            <a:r>
              <a:rPr lang="en-US" sz="2800" dirty="0" smtClean="0"/>
              <a:t>Table is in </a:t>
            </a:r>
            <a:r>
              <a:rPr lang="en-US" sz="2800" i="1" dirty="0" smtClean="0"/>
              <a:t>SCM: </a:t>
            </a:r>
            <a:r>
              <a:rPr lang="en-US" sz="2800" i="1" dirty="0" err="1" smtClean="0"/>
              <a:t>Shelflisting</a:t>
            </a:r>
            <a:r>
              <a:rPr lang="en-US" sz="2800" dirty="0" smtClean="0"/>
              <a:t> G 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dissolve">
                                      <p:cBhvr>
                                        <p:cTn id="7" dur="500"/>
                                        <p:tgtEl>
                                          <p:spTgt spid="3604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0451">
                                            <p:txEl>
                                              <p:pRg st="1" end="1"/>
                                            </p:txEl>
                                          </p:spTgt>
                                        </p:tgtEl>
                                        <p:attrNameLst>
                                          <p:attrName>style.visibility</p:attrName>
                                        </p:attrNameLst>
                                      </p:cBhvr>
                                      <p:to>
                                        <p:strVal val="visible"/>
                                      </p:to>
                                    </p:set>
                                    <p:animEffect transition="in" filter="dissolve">
                                      <p:cBhvr>
                                        <p:cTn id="10" dur="500"/>
                                        <p:tgtEl>
                                          <p:spTgt spid="3604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animEffect transition="in" filter="dissolve">
                                      <p:cBhvr>
                                        <p:cTn id="15" dur="500"/>
                                        <p:tgtEl>
                                          <p:spTgt spid="36045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60451">
                                            <p:txEl>
                                              <p:pRg st="3" end="3"/>
                                            </p:txEl>
                                          </p:spTgt>
                                        </p:tgtEl>
                                        <p:attrNameLst>
                                          <p:attrName>style.visibility</p:attrName>
                                        </p:attrNameLst>
                                      </p:cBhvr>
                                      <p:to>
                                        <p:strVal val="visible"/>
                                      </p:to>
                                    </p:set>
                                    <p:animEffect transition="in" filter="dissolve">
                                      <p:cBhvr>
                                        <p:cTn id="18" dur="500"/>
                                        <p:tgtEl>
                                          <p:spTgt spid="36045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60451">
                                            <p:txEl>
                                              <p:pRg st="4" end="4"/>
                                            </p:txEl>
                                          </p:spTgt>
                                        </p:tgtEl>
                                        <p:attrNameLst>
                                          <p:attrName>style.visibility</p:attrName>
                                        </p:attrNameLst>
                                      </p:cBhvr>
                                      <p:to>
                                        <p:strVal val="visible"/>
                                      </p:to>
                                    </p:set>
                                    <p:animEffect transition="in" filter="dissolve">
                                      <p:cBhvr>
                                        <p:cTn id="21" dur="500"/>
                                        <p:tgtEl>
                                          <p:spTgt spid="36045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0451">
                                            <p:txEl>
                                              <p:pRg st="5" end="5"/>
                                            </p:txEl>
                                          </p:spTgt>
                                        </p:tgtEl>
                                        <p:attrNameLst>
                                          <p:attrName>style.visibility</p:attrName>
                                        </p:attrNameLst>
                                      </p:cBhvr>
                                      <p:to>
                                        <p:strVal val="visible"/>
                                      </p:to>
                                    </p:set>
                                    <p:animEffect transition="in" filter="dissolve">
                                      <p:cBhvr>
                                        <p:cTn id="24" dur="500"/>
                                        <p:tgtEl>
                                          <p:spTgt spid="3604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60451">
                                            <p:txEl>
                                              <p:pRg st="6" end="6"/>
                                            </p:txEl>
                                          </p:spTgt>
                                        </p:tgtEl>
                                        <p:attrNameLst>
                                          <p:attrName>style.visibility</p:attrName>
                                        </p:attrNameLst>
                                      </p:cBhvr>
                                      <p:to>
                                        <p:strVal val="visible"/>
                                      </p:to>
                                    </p:set>
                                    <p:animEffect transition="in" filter="dissolve">
                                      <p:cBhvr>
                                        <p:cTn id="29" dur="500"/>
                                        <p:tgtEl>
                                          <p:spTgt spid="3604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60451">
                                            <p:txEl>
                                              <p:pRg st="7" end="7"/>
                                            </p:txEl>
                                          </p:spTgt>
                                        </p:tgtEl>
                                        <p:attrNameLst>
                                          <p:attrName>style.visibility</p:attrName>
                                        </p:attrNameLst>
                                      </p:cBhvr>
                                      <p:to>
                                        <p:strVal val="visible"/>
                                      </p:to>
                                    </p:set>
                                    <p:animEffect transition="in" filter="dissolve">
                                      <p:cBhvr>
                                        <p:cTn id="34" dur="500"/>
                                        <p:tgtEl>
                                          <p:spTgt spid="360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a:bodyPr>
          <a:lstStyle/>
          <a:p>
            <a:pPr eaLnBrk="1" hangingPunct="1"/>
            <a:r>
              <a:rPr lang="en-US" sz="4000" dirty="0" smtClean="0"/>
              <a:t>General process for classification</a:t>
            </a:r>
          </a:p>
        </p:txBody>
      </p:sp>
      <p:sp>
        <p:nvSpPr>
          <p:cNvPr id="43010" name="Rectangle 3"/>
          <p:cNvSpPr>
            <a:spLocks noGrp="1" noChangeArrowheads="1"/>
          </p:cNvSpPr>
          <p:nvPr>
            <p:ph type="body" idx="1"/>
          </p:nvPr>
        </p:nvSpPr>
        <p:spPr>
          <a:xfrm>
            <a:off x="457200" y="1371600"/>
            <a:ext cx="8229600" cy="5105400"/>
          </a:xfrm>
        </p:spPr>
        <p:txBody>
          <a:bodyPr>
            <a:noAutofit/>
          </a:bodyPr>
          <a:lstStyle/>
          <a:p>
            <a:pPr eaLnBrk="1" hangingPunct="1"/>
            <a:r>
              <a:rPr lang="en-US" dirty="0" smtClean="0"/>
              <a:t>Analyze the subject content of the work. Summarize the primary subject focus of the work as a whole</a:t>
            </a:r>
          </a:p>
          <a:p>
            <a:pPr eaLnBrk="1" hangingPunct="1"/>
            <a:r>
              <a:rPr lang="en-US" dirty="0" smtClean="0"/>
              <a:t>Go to the classification schedules and determine where the item should be placed within that scheme</a:t>
            </a:r>
          </a:p>
          <a:p>
            <a:pPr eaLnBrk="1" hangingPunct="1"/>
            <a:r>
              <a:rPr lang="en-US" dirty="0" smtClean="0"/>
              <a:t>Assign the class number</a:t>
            </a:r>
          </a:p>
          <a:p>
            <a:pPr eaLnBrk="1" hangingPunct="1"/>
            <a:r>
              <a:rPr lang="en-US" dirty="0" smtClean="0"/>
              <a:t>As appropriate for the scheme, add additional elements to the class number </a:t>
            </a:r>
          </a:p>
        </p:txBody>
      </p:sp>
      <p:sp>
        <p:nvSpPr>
          <p:cNvPr id="4301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14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p:nvPr>
        </p:nvSpPr>
        <p:spPr/>
        <p:txBody>
          <a:bodyPr/>
          <a:lstStyle/>
          <a:p>
            <a:pPr eaLnBrk="1" hangingPunct="1"/>
            <a:r>
              <a:rPr lang="en-US" smtClean="0"/>
              <a:t>Cutter Table examples</a:t>
            </a:r>
          </a:p>
        </p:txBody>
      </p:sp>
      <p:sp>
        <p:nvSpPr>
          <p:cNvPr id="318466" name="Rectangle 3"/>
          <p:cNvSpPr>
            <a:spLocks noGrp="1" noChangeArrowheads="1"/>
          </p:cNvSpPr>
          <p:nvPr>
            <p:ph type="body" idx="1"/>
          </p:nvPr>
        </p:nvSpPr>
        <p:spPr>
          <a:xfrm>
            <a:off x="457200" y="2209800"/>
            <a:ext cx="8229600" cy="4114800"/>
          </a:xfrm>
        </p:spPr>
        <p:txBody>
          <a:bodyPr/>
          <a:lstStyle/>
          <a:p>
            <a:pPr eaLnBrk="1" hangingPunct="1">
              <a:buFont typeface="Wingdings" pitchFamily="2" charset="2"/>
              <a:buNone/>
            </a:pPr>
            <a:r>
              <a:rPr lang="en-US" sz="2400" i="1" dirty="0" smtClean="0"/>
              <a:t>After initial vowels</a:t>
            </a:r>
          </a:p>
          <a:p>
            <a:pPr eaLnBrk="1" hangingPunct="1">
              <a:buFont typeface="Wingdings" pitchFamily="2" charset="2"/>
              <a:buNone/>
            </a:pPr>
            <a:r>
              <a:rPr lang="en-US" sz="2400" dirty="0" smtClean="0"/>
              <a:t>for the second letter:	b	d	l-m	n	p</a:t>
            </a:r>
          </a:p>
          <a:p>
            <a:pPr eaLnBrk="1" hangingPunct="1">
              <a:buFont typeface="Wingdings" pitchFamily="2" charset="2"/>
              <a:buNone/>
            </a:pPr>
            <a:r>
              <a:rPr lang="en-US" sz="2400" dirty="0" smtClean="0"/>
              <a:t>use number:		2	3	4	5	6</a:t>
            </a:r>
          </a:p>
          <a:p>
            <a:pPr eaLnBrk="1" hangingPunct="1">
              <a:buFont typeface="Wingdings" pitchFamily="2" charset="2"/>
              <a:buNone/>
            </a:pPr>
            <a:endParaRPr lang="en-US" sz="2400" dirty="0" smtClean="0"/>
          </a:p>
          <a:p>
            <a:pPr eaLnBrk="1" hangingPunct="1">
              <a:buFont typeface="Wingdings" pitchFamily="2" charset="2"/>
              <a:buNone/>
            </a:pPr>
            <a:r>
              <a:rPr lang="en-US" sz="2400" i="1" dirty="0" smtClean="0"/>
              <a:t>After initial letter </a:t>
            </a:r>
            <a:r>
              <a:rPr lang="en-US" sz="2400" b="1" i="1" dirty="0" smtClean="0"/>
              <a:t>S</a:t>
            </a:r>
          </a:p>
          <a:p>
            <a:pPr eaLnBrk="1" hangingPunct="1">
              <a:buFont typeface="Wingdings" pitchFamily="2" charset="2"/>
              <a:buNone/>
            </a:pPr>
            <a:r>
              <a:rPr lang="en-US" sz="2400" dirty="0" smtClean="0"/>
              <a:t>for the second letter:	a	</a:t>
            </a:r>
            <a:r>
              <a:rPr lang="en-US" sz="2400" dirty="0" err="1" smtClean="0"/>
              <a:t>ch</a:t>
            </a:r>
            <a:r>
              <a:rPr lang="en-US" sz="2400" dirty="0" smtClean="0"/>
              <a:t>	e	h-</a:t>
            </a:r>
            <a:r>
              <a:rPr lang="en-US" sz="2400" dirty="0" err="1" smtClean="0"/>
              <a:t>i</a:t>
            </a:r>
            <a:r>
              <a:rPr lang="en-US" sz="2400" dirty="0" smtClean="0"/>
              <a:t>	m-p</a:t>
            </a:r>
          </a:p>
          <a:p>
            <a:pPr eaLnBrk="1" hangingPunct="1">
              <a:buFont typeface="Wingdings" pitchFamily="2" charset="2"/>
              <a:buNone/>
            </a:pPr>
            <a:r>
              <a:rPr lang="en-US" sz="2400" dirty="0" smtClean="0"/>
              <a:t>use number:		2	3	4	5	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p:nvPr>
        </p:nvSpPr>
        <p:spPr/>
        <p:txBody>
          <a:bodyPr/>
          <a:lstStyle/>
          <a:p>
            <a:pPr eaLnBrk="1" hangingPunct="1"/>
            <a:r>
              <a:rPr lang="en-US" smtClean="0"/>
              <a:t>Cutter Table examples (2)</a:t>
            </a:r>
          </a:p>
        </p:txBody>
      </p:sp>
      <p:sp>
        <p:nvSpPr>
          <p:cNvPr id="320514" name="Rectangle 3"/>
          <p:cNvSpPr>
            <a:spLocks noGrp="1" noChangeArrowheads="1"/>
          </p:cNvSpPr>
          <p:nvPr>
            <p:ph type="body" idx="1"/>
          </p:nvPr>
        </p:nvSpPr>
        <p:spPr>
          <a:xfrm>
            <a:off x="304800" y="2362200"/>
            <a:ext cx="8458200" cy="4114800"/>
          </a:xfrm>
        </p:spPr>
        <p:txBody>
          <a:bodyPr/>
          <a:lstStyle/>
          <a:p>
            <a:pPr eaLnBrk="1" hangingPunct="1">
              <a:buFont typeface="Wingdings" pitchFamily="2" charset="2"/>
              <a:buNone/>
            </a:pPr>
            <a:r>
              <a:rPr lang="en-US" sz="2400" i="1" smtClean="0"/>
              <a:t>After other initial </a:t>
            </a:r>
            <a:r>
              <a:rPr lang="en-US" sz="2400" b="1" i="1" smtClean="0"/>
              <a:t>consonants</a:t>
            </a:r>
          </a:p>
          <a:p>
            <a:pPr eaLnBrk="1" hangingPunct="1">
              <a:buFont typeface="Wingdings" pitchFamily="2" charset="2"/>
              <a:buNone/>
            </a:pPr>
            <a:r>
              <a:rPr lang="en-US" sz="2400" smtClean="0"/>
              <a:t>for the second letter:  a	e	i	o	r	u</a:t>
            </a:r>
          </a:p>
          <a:p>
            <a:pPr eaLnBrk="1" hangingPunct="1">
              <a:buFont typeface="Wingdings" pitchFamily="2" charset="2"/>
              <a:buNone/>
            </a:pPr>
            <a:r>
              <a:rPr lang="en-US" sz="2400" smtClean="0"/>
              <a:t>use number:		  3	4	5	6	7	8</a:t>
            </a:r>
          </a:p>
          <a:p>
            <a:pPr eaLnBrk="1" hangingPunct="1">
              <a:buFont typeface="Wingdings" pitchFamily="2" charset="2"/>
              <a:buNone/>
            </a:pPr>
            <a:endParaRPr lang="en-US" sz="2400" smtClean="0"/>
          </a:p>
          <a:p>
            <a:pPr eaLnBrk="1" hangingPunct="1">
              <a:buFont typeface="Wingdings" pitchFamily="2" charset="2"/>
              <a:buNone/>
            </a:pPr>
            <a:r>
              <a:rPr lang="en-US" sz="2400" i="1" smtClean="0"/>
              <a:t>For </a:t>
            </a:r>
            <a:r>
              <a:rPr lang="en-US" sz="2400" b="1" i="1" smtClean="0"/>
              <a:t>expansion</a:t>
            </a:r>
          </a:p>
          <a:p>
            <a:pPr eaLnBrk="1" hangingPunct="1">
              <a:buFont typeface="Wingdings" pitchFamily="2" charset="2"/>
              <a:buNone/>
            </a:pPr>
            <a:r>
              <a:rPr lang="en-US" sz="2400" smtClean="0"/>
              <a:t>for the letter:		a-d	e-h	i-l	m-o	p-s	t-v</a:t>
            </a:r>
          </a:p>
          <a:p>
            <a:pPr eaLnBrk="1" hangingPunct="1">
              <a:buFont typeface="Wingdings" pitchFamily="2" charset="2"/>
              <a:buNone/>
            </a:pPr>
            <a:r>
              <a:rPr lang="en-US" sz="2400" smtClean="0"/>
              <a:t>use number:		 3	 4	5	 6	7	 9</a:t>
            </a:r>
          </a:p>
          <a:p>
            <a:pPr eaLnBrk="1" hangingPunct="1">
              <a:buFont typeface="Wingdings" pitchFamily="2" charset="2"/>
              <a:buNone/>
            </a:pPr>
            <a:endParaRPr lang="en-US" sz="240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ChangeArrowheads="1"/>
          </p:cNvSpPr>
          <p:nvPr>
            <p:ph type="title"/>
          </p:nvPr>
        </p:nvSpPr>
        <p:spPr/>
        <p:txBody>
          <a:bodyPr/>
          <a:lstStyle/>
          <a:p>
            <a:pPr eaLnBrk="1" hangingPunct="1"/>
            <a:r>
              <a:rPr lang="en-US" smtClean="0"/>
              <a:t>Shelflisting</a:t>
            </a:r>
          </a:p>
        </p:txBody>
      </p:sp>
      <p:sp>
        <p:nvSpPr>
          <p:cNvPr id="322562" name="Rectangle 3"/>
          <p:cNvSpPr>
            <a:spLocks noGrp="1" noChangeArrowheads="1"/>
          </p:cNvSpPr>
          <p:nvPr>
            <p:ph type="body" idx="1"/>
          </p:nvPr>
        </p:nvSpPr>
        <p:spPr/>
        <p:txBody>
          <a:bodyPr/>
          <a:lstStyle/>
          <a:p>
            <a:pPr eaLnBrk="1" hangingPunct="1"/>
            <a:r>
              <a:rPr lang="en-US" sz="2800" smtClean="0"/>
              <a:t>The process of determining the book number is called shelflisting</a:t>
            </a:r>
          </a:p>
          <a:p>
            <a:pPr eaLnBrk="1" hangingPunct="1"/>
            <a:r>
              <a:rPr lang="en-US" sz="2800" u="sng" smtClean="0"/>
              <a:t>Shelflist:</a:t>
            </a:r>
          </a:p>
          <a:p>
            <a:pPr lvl="1" eaLnBrk="1" hangingPunct="1"/>
            <a:r>
              <a:rPr lang="en-US" sz="2400" smtClean="0"/>
              <a:t>a file of cards or bibliographic records arranged in the same order as the corresponding materials on the shelves</a:t>
            </a:r>
          </a:p>
          <a:p>
            <a:pPr eaLnBrk="1" hangingPunct="1"/>
            <a:r>
              <a:rPr lang="en-US" sz="2800" u="sng" smtClean="0"/>
              <a:t>Shelflisting</a:t>
            </a:r>
            <a:r>
              <a:rPr lang="en-US" sz="2800" smtClean="0"/>
              <a:t>:</a:t>
            </a:r>
          </a:p>
          <a:p>
            <a:pPr lvl="1" eaLnBrk="1" hangingPunct="1"/>
            <a:r>
              <a:rPr lang="en-US" sz="2400" smtClean="0"/>
              <a:t>to arrange materials within a subject, normally by author; to determine the book number</a:t>
            </a:r>
          </a:p>
        </p:txBody>
      </p:sp>
      <p:sp>
        <p:nvSpPr>
          <p:cNvPr id="322563"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14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09" name="Rectangle 2"/>
          <p:cNvSpPr>
            <a:spLocks noGrp="1" noChangeArrowheads="1"/>
          </p:cNvSpPr>
          <p:nvPr>
            <p:ph type="title"/>
          </p:nvPr>
        </p:nvSpPr>
        <p:spPr/>
        <p:txBody>
          <a:bodyPr>
            <a:normAutofit fontScale="90000"/>
          </a:bodyPr>
          <a:lstStyle/>
          <a:p>
            <a:pPr eaLnBrk="1" hangingPunct="1"/>
            <a:r>
              <a:rPr lang="en-US" sz="3600" smtClean="0"/>
              <a:t>Using the Cutter Table: </a:t>
            </a:r>
            <a:br>
              <a:rPr lang="en-US" sz="3600" smtClean="0"/>
            </a:br>
            <a:r>
              <a:rPr lang="en-US" sz="3600" smtClean="0"/>
              <a:t>first letter is a consonant</a:t>
            </a:r>
          </a:p>
        </p:txBody>
      </p:sp>
      <p:sp>
        <p:nvSpPr>
          <p:cNvPr id="368643" name="Rectangle 3"/>
          <p:cNvSpPr>
            <a:spLocks noGrp="1" noChangeArrowheads="1"/>
          </p:cNvSpPr>
          <p:nvPr>
            <p:ph type="body" idx="1"/>
          </p:nvPr>
        </p:nvSpPr>
        <p:spPr/>
        <p:txBody>
          <a:bodyPr/>
          <a:lstStyle/>
          <a:p>
            <a:pPr eaLnBrk="1" hangingPunct="1"/>
            <a:r>
              <a:rPr lang="en-US" sz="2800" smtClean="0"/>
              <a:t>Main entry: Campbell, Joseph</a:t>
            </a:r>
          </a:p>
          <a:p>
            <a:pPr lvl="1" eaLnBrk="1" hangingPunct="1"/>
            <a:r>
              <a:rPr lang="en-US" sz="2400" smtClean="0"/>
              <a:t>begin with </a:t>
            </a:r>
            <a:r>
              <a:rPr lang="en-US" sz="2400" b="1" smtClean="0"/>
              <a:t>C</a:t>
            </a:r>
          </a:p>
          <a:p>
            <a:pPr lvl="1" eaLnBrk="1" hangingPunct="1"/>
            <a:r>
              <a:rPr lang="en-US" sz="2400" smtClean="0"/>
              <a:t>for 2</a:t>
            </a:r>
            <a:r>
              <a:rPr lang="en-US" sz="2400" baseline="30000" smtClean="0"/>
              <a:t>nd</a:t>
            </a:r>
            <a:r>
              <a:rPr lang="en-US" sz="2400" smtClean="0"/>
              <a:t> letter </a:t>
            </a:r>
            <a:r>
              <a:rPr lang="en-US" sz="2400" u="sng" smtClean="0"/>
              <a:t>a</a:t>
            </a:r>
            <a:r>
              <a:rPr lang="en-US" sz="2400" smtClean="0"/>
              <a:t>, use number </a:t>
            </a:r>
            <a:r>
              <a:rPr lang="en-US" sz="2400" u="sng" smtClean="0"/>
              <a:t>3</a:t>
            </a:r>
            <a:r>
              <a:rPr lang="en-US" sz="2400" smtClean="0"/>
              <a:t>:  </a:t>
            </a:r>
            <a:r>
              <a:rPr lang="en-US" sz="2400" b="1" smtClean="0"/>
              <a:t>C3</a:t>
            </a:r>
          </a:p>
          <a:p>
            <a:pPr lvl="1" eaLnBrk="1" hangingPunct="1"/>
            <a:r>
              <a:rPr lang="en-US" sz="2400" smtClean="0"/>
              <a:t>expansion row : 3</a:t>
            </a:r>
            <a:r>
              <a:rPr lang="en-US" sz="2400" baseline="30000" smtClean="0"/>
              <a:t>rd</a:t>
            </a:r>
            <a:r>
              <a:rPr lang="en-US" sz="2400" smtClean="0"/>
              <a:t> letter </a:t>
            </a:r>
            <a:r>
              <a:rPr lang="en-US" sz="2400" u="sng" smtClean="0"/>
              <a:t>m-o</a:t>
            </a:r>
            <a:r>
              <a:rPr lang="en-US" sz="2400" smtClean="0"/>
              <a:t>, use </a:t>
            </a:r>
            <a:r>
              <a:rPr lang="en-US" sz="2400" u="sng" smtClean="0"/>
              <a:t>6</a:t>
            </a:r>
            <a:r>
              <a:rPr lang="en-US" sz="2400" smtClean="0"/>
              <a:t>:   </a:t>
            </a:r>
            <a:r>
              <a:rPr lang="en-US" sz="2400" b="1" smtClean="0"/>
              <a:t>C36</a:t>
            </a:r>
          </a:p>
          <a:p>
            <a:pPr eaLnBrk="1" hangingPunct="1"/>
            <a:r>
              <a:rPr lang="en-US" sz="2800" smtClean="0"/>
              <a:t>Main entry: French political parties…</a:t>
            </a:r>
          </a:p>
          <a:p>
            <a:pPr lvl="1" eaLnBrk="1" hangingPunct="1"/>
            <a:r>
              <a:rPr lang="en-US" sz="2400" smtClean="0"/>
              <a:t>begin with </a:t>
            </a:r>
            <a:r>
              <a:rPr lang="en-US" sz="2400" b="1" smtClean="0"/>
              <a:t> F</a:t>
            </a:r>
          </a:p>
          <a:p>
            <a:pPr lvl="1" eaLnBrk="1" hangingPunct="1"/>
            <a:r>
              <a:rPr lang="en-US" sz="2400" smtClean="0"/>
              <a:t>for 2</a:t>
            </a:r>
            <a:r>
              <a:rPr lang="en-US" sz="2400" baseline="30000" smtClean="0"/>
              <a:t>nd</a:t>
            </a:r>
            <a:r>
              <a:rPr lang="en-US" sz="2400" smtClean="0"/>
              <a:t> letter </a:t>
            </a:r>
            <a:r>
              <a:rPr lang="en-US" sz="2400" u="sng" smtClean="0"/>
              <a:t>r</a:t>
            </a:r>
            <a:r>
              <a:rPr lang="en-US" sz="2400" smtClean="0"/>
              <a:t>, use number </a:t>
            </a:r>
            <a:r>
              <a:rPr lang="en-US" sz="2400" u="sng" smtClean="0"/>
              <a:t>7</a:t>
            </a:r>
            <a:r>
              <a:rPr lang="en-US" sz="2400" smtClean="0"/>
              <a:t>:  </a:t>
            </a:r>
            <a:r>
              <a:rPr lang="en-US" sz="2400" b="1" smtClean="0"/>
              <a:t> F7</a:t>
            </a:r>
          </a:p>
          <a:p>
            <a:pPr lvl="1" eaLnBrk="1" hangingPunct="1"/>
            <a:r>
              <a:rPr lang="en-US" sz="2400" smtClean="0"/>
              <a:t>expansion row: 3</a:t>
            </a:r>
            <a:r>
              <a:rPr lang="en-US" sz="2400" baseline="30000" smtClean="0"/>
              <a:t>rd</a:t>
            </a:r>
            <a:r>
              <a:rPr lang="en-US" sz="2400" smtClean="0"/>
              <a:t> letter </a:t>
            </a:r>
            <a:r>
              <a:rPr lang="en-US" sz="2400" u="sng" smtClean="0"/>
              <a:t>e-h</a:t>
            </a:r>
            <a:r>
              <a:rPr lang="en-US" sz="2400" smtClean="0"/>
              <a:t>, use </a:t>
            </a:r>
            <a:r>
              <a:rPr lang="en-US" sz="2400" u="sng" smtClean="0"/>
              <a:t>4</a:t>
            </a:r>
            <a:r>
              <a:rPr lang="en-US" sz="2400" smtClean="0"/>
              <a:t>:   </a:t>
            </a:r>
            <a:r>
              <a:rPr lang="en-US" sz="2400" b="1" smtClean="0"/>
              <a:t>F74</a:t>
            </a:r>
          </a:p>
        </p:txBody>
      </p:sp>
      <p:sp>
        <p:nvSpPr>
          <p:cNvPr id="324611"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86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686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686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686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686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686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68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7" name="Rectangle 2"/>
          <p:cNvSpPr>
            <a:spLocks noGrp="1" noChangeArrowheads="1"/>
          </p:cNvSpPr>
          <p:nvPr>
            <p:ph type="title"/>
          </p:nvPr>
        </p:nvSpPr>
        <p:spPr/>
        <p:txBody>
          <a:bodyPr>
            <a:normAutofit fontScale="90000"/>
          </a:bodyPr>
          <a:lstStyle/>
          <a:p>
            <a:pPr eaLnBrk="1" hangingPunct="1"/>
            <a:r>
              <a:rPr lang="en-US" smtClean="0"/>
              <a:t>Using the Cutter Table:</a:t>
            </a:r>
            <a:br>
              <a:rPr lang="en-US" smtClean="0"/>
            </a:br>
            <a:r>
              <a:rPr lang="en-US" smtClean="0"/>
              <a:t>initial vowel, initial letter “S”</a:t>
            </a:r>
          </a:p>
        </p:txBody>
      </p:sp>
      <p:sp>
        <p:nvSpPr>
          <p:cNvPr id="370691" name="Rectangle 3"/>
          <p:cNvSpPr>
            <a:spLocks noGrp="1" noChangeArrowheads="1"/>
          </p:cNvSpPr>
          <p:nvPr>
            <p:ph type="body" idx="1"/>
          </p:nvPr>
        </p:nvSpPr>
        <p:spPr/>
        <p:txBody>
          <a:bodyPr/>
          <a:lstStyle/>
          <a:p>
            <a:pPr eaLnBrk="1" hangingPunct="1"/>
            <a:r>
              <a:rPr lang="en-US" sz="2800" smtClean="0"/>
              <a:t>Main entry: The “other” eighteenth century</a:t>
            </a:r>
          </a:p>
          <a:p>
            <a:pPr lvl="1" eaLnBrk="1" hangingPunct="1"/>
            <a:r>
              <a:rPr lang="en-US" sz="2400" smtClean="0"/>
              <a:t>begin with  O</a:t>
            </a:r>
          </a:p>
          <a:p>
            <a:pPr lvl="1" eaLnBrk="1" hangingPunct="1"/>
            <a:r>
              <a:rPr lang="en-US" sz="2400" smtClean="0"/>
              <a:t>for 2nd letter </a:t>
            </a:r>
            <a:r>
              <a:rPr lang="en-US" sz="2400" u="sng" smtClean="0"/>
              <a:t>s-t</a:t>
            </a:r>
            <a:r>
              <a:rPr lang="en-US" sz="2400" smtClean="0"/>
              <a:t>, use number </a:t>
            </a:r>
            <a:r>
              <a:rPr lang="en-US" sz="2400" u="sng" smtClean="0"/>
              <a:t>8</a:t>
            </a:r>
            <a:r>
              <a:rPr lang="en-US" sz="2400" smtClean="0"/>
              <a:t>:   O8</a:t>
            </a:r>
          </a:p>
          <a:p>
            <a:pPr lvl="1" eaLnBrk="1" hangingPunct="1"/>
            <a:r>
              <a:rPr lang="en-US" sz="2400" smtClean="0"/>
              <a:t>expansion row: 3rd letter </a:t>
            </a:r>
            <a:r>
              <a:rPr lang="en-US" sz="2400" u="sng" smtClean="0"/>
              <a:t>e-h</a:t>
            </a:r>
            <a:r>
              <a:rPr lang="en-US" sz="2400" smtClean="0"/>
              <a:t>, use </a:t>
            </a:r>
            <a:r>
              <a:rPr lang="en-US" sz="2400" u="sng" smtClean="0"/>
              <a:t>4</a:t>
            </a:r>
            <a:r>
              <a:rPr lang="en-US" sz="2400" smtClean="0"/>
              <a:t>:    O84</a:t>
            </a:r>
          </a:p>
          <a:p>
            <a:pPr eaLnBrk="1" hangingPunct="1"/>
            <a:r>
              <a:rPr lang="en-US" sz="2800" smtClean="0"/>
              <a:t>Main entry: Schreiber, Daniel</a:t>
            </a:r>
          </a:p>
          <a:p>
            <a:pPr lvl="1" eaLnBrk="1" hangingPunct="1"/>
            <a:r>
              <a:rPr lang="en-US" sz="2400" smtClean="0"/>
              <a:t>begin with  S</a:t>
            </a:r>
          </a:p>
          <a:p>
            <a:pPr lvl="1" eaLnBrk="1" hangingPunct="1"/>
            <a:r>
              <a:rPr lang="en-US" sz="2400" smtClean="0"/>
              <a:t>for 2nd letters </a:t>
            </a:r>
            <a:r>
              <a:rPr lang="en-US" sz="2400" u="sng" smtClean="0"/>
              <a:t>ch</a:t>
            </a:r>
            <a:r>
              <a:rPr lang="en-US" sz="2400" smtClean="0"/>
              <a:t>, use number </a:t>
            </a:r>
            <a:r>
              <a:rPr lang="en-US" sz="2400" u="sng" smtClean="0"/>
              <a:t>3</a:t>
            </a:r>
            <a:r>
              <a:rPr lang="en-US" sz="2400" smtClean="0"/>
              <a:t>:   S3</a:t>
            </a:r>
          </a:p>
          <a:p>
            <a:pPr lvl="1" eaLnBrk="1" hangingPunct="1"/>
            <a:r>
              <a:rPr lang="en-US" sz="2400" smtClean="0"/>
              <a:t>expansion row: next letter </a:t>
            </a:r>
            <a:r>
              <a:rPr lang="en-US" sz="2400" u="sng" smtClean="0"/>
              <a:t>p-s</a:t>
            </a:r>
            <a:r>
              <a:rPr lang="en-US" sz="2400" smtClean="0"/>
              <a:t>, use </a:t>
            </a:r>
            <a:r>
              <a:rPr lang="en-US" sz="2400" u="sng" smtClean="0"/>
              <a:t>7</a:t>
            </a:r>
            <a:r>
              <a:rPr lang="en-US" sz="2400" smtClean="0"/>
              <a:t>:   S37</a:t>
            </a:r>
          </a:p>
        </p:txBody>
      </p:sp>
      <p:sp>
        <p:nvSpPr>
          <p:cNvPr id="326659" name="Text Box 4"/>
          <p:cNvSpPr txBox="1">
            <a:spLocks noChangeArrowheads="1"/>
          </p:cNvSpPr>
          <p:nvPr/>
        </p:nvSpPr>
        <p:spPr bwMode="auto">
          <a:xfrm>
            <a:off x="8366125" y="6183313"/>
            <a:ext cx="466725" cy="396875"/>
          </a:xfrm>
          <a:prstGeom prst="rect">
            <a:avLst/>
          </a:prstGeom>
          <a:noFill/>
          <a:ln w="9525">
            <a:noFill/>
            <a:miter lim="800000"/>
            <a:headEnd/>
            <a:tailEnd/>
          </a:ln>
        </p:spPr>
        <p:txBody>
          <a:bodyPr wrap="none">
            <a:spAutoFit/>
          </a:bodyPr>
          <a:lstStyle/>
          <a:p>
            <a:r>
              <a:rPr lang="en-US" sz="2000">
                <a:latin typeface="Arial" charset="0"/>
              </a:rPr>
              <a:t>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0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06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06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06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706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706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7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title"/>
          </p:nvPr>
        </p:nvSpPr>
        <p:spPr/>
        <p:txBody>
          <a:bodyPr/>
          <a:lstStyle/>
          <a:p>
            <a:pPr eaLnBrk="1" hangingPunct="1"/>
            <a:r>
              <a:rPr lang="en-US" smtClean="0"/>
              <a:t>Determining the Cutter</a:t>
            </a:r>
          </a:p>
        </p:txBody>
      </p:sp>
      <p:sp>
        <p:nvSpPr>
          <p:cNvPr id="328706" name="Rectangle 3"/>
          <p:cNvSpPr>
            <a:spLocks noGrp="1" noChangeArrowheads="1"/>
          </p:cNvSpPr>
          <p:nvPr>
            <p:ph type="body" idx="1"/>
          </p:nvPr>
        </p:nvSpPr>
        <p:spPr/>
        <p:txBody>
          <a:bodyPr/>
          <a:lstStyle/>
          <a:p>
            <a:pPr eaLnBrk="1" hangingPunct="1">
              <a:lnSpc>
                <a:spcPct val="90000"/>
              </a:lnSpc>
            </a:pPr>
            <a:r>
              <a:rPr lang="en-US" sz="2800" smtClean="0"/>
              <a:t>Find the filing position in the shelflist</a:t>
            </a:r>
          </a:p>
          <a:p>
            <a:pPr lvl="1" eaLnBrk="1" hangingPunct="1">
              <a:lnSpc>
                <a:spcPct val="90000"/>
              </a:lnSpc>
            </a:pPr>
            <a:r>
              <a:rPr lang="en-US" sz="2400" smtClean="0"/>
              <a:t>search by class number and view main entries</a:t>
            </a:r>
          </a:p>
          <a:p>
            <a:pPr lvl="1" eaLnBrk="1" hangingPunct="1">
              <a:lnSpc>
                <a:spcPct val="90000"/>
              </a:lnSpc>
            </a:pPr>
            <a:r>
              <a:rPr lang="en-US" sz="2400" smtClean="0"/>
              <a:t>in most cases, arrangement is alphabetical order by main entry</a:t>
            </a:r>
          </a:p>
          <a:p>
            <a:pPr eaLnBrk="1" hangingPunct="1">
              <a:lnSpc>
                <a:spcPct val="90000"/>
              </a:lnSpc>
            </a:pPr>
            <a:r>
              <a:rPr lang="en-US" sz="2800" smtClean="0"/>
              <a:t>Consider whether use of the Cutter table will achieve the proper position</a:t>
            </a:r>
          </a:p>
          <a:p>
            <a:pPr lvl="1" eaLnBrk="1" hangingPunct="1">
              <a:lnSpc>
                <a:spcPct val="90000"/>
              </a:lnSpc>
            </a:pPr>
            <a:r>
              <a:rPr lang="en-US" sz="2400" smtClean="0"/>
              <a:t>if so, use the Cutter table</a:t>
            </a:r>
          </a:p>
          <a:p>
            <a:pPr lvl="1" eaLnBrk="1" hangingPunct="1">
              <a:lnSpc>
                <a:spcPct val="90000"/>
              </a:lnSpc>
            </a:pPr>
            <a:r>
              <a:rPr lang="en-US" sz="2400" smtClean="0"/>
              <a:t>if not, adjust by using different numbers or by expanding with additional numbers</a:t>
            </a:r>
          </a:p>
          <a:p>
            <a:pPr eaLnBrk="1" hangingPunct="1">
              <a:lnSpc>
                <a:spcPct val="90000"/>
              </a:lnSpc>
            </a:pPr>
            <a:r>
              <a:rPr lang="en-US" sz="2800" smtClean="0"/>
              <a:t>The shelflist always takes precedence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3" name="Rectangle 2"/>
          <p:cNvSpPr>
            <a:spLocks noGrp="1" noChangeArrowheads="1"/>
          </p:cNvSpPr>
          <p:nvPr>
            <p:ph type="title"/>
          </p:nvPr>
        </p:nvSpPr>
        <p:spPr/>
        <p:txBody>
          <a:bodyPr/>
          <a:lstStyle/>
          <a:p>
            <a:pPr eaLnBrk="1" hangingPunct="1"/>
            <a:r>
              <a:rPr lang="en-US" sz="4000" smtClean="0"/>
              <a:t>Where should a new entry file?</a:t>
            </a:r>
          </a:p>
        </p:txBody>
      </p:sp>
      <p:sp>
        <p:nvSpPr>
          <p:cNvPr id="374787" name="Rectangle 3"/>
          <p:cNvSpPr>
            <a:spLocks noGrp="1" noChangeArrowheads="1"/>
          </p:cNvSpPr>
          <p:nvPr>
            <p:ph type="body" idx="1"/>
          </p:nvPr>
        </p:nvSpPr>
        <p:spPr/>
        <p:txBody>
          <a:bodyPr/>
          <a:lstStyle/>
          <a:p>
            <a:pPr eaLnBrk="1" hangingPunct="1">
              <a:lnSpc>
                <a:spcPct val="90000"/>
              </a:lnSpc>
            </a:pPr>
            <a:r>
              <a:rPr lang="en-US" sz="2800" smtClean="0"/>
              <a:t>G 100 Filing Rules has complete information</a:t>
            </a:r>
          </a:p>
          <a:p>
            <a:pPr eaLnBrk="1" hangingPunct="1">
              <a:lnSpc>
                <a:spcPct val="90000"/>
              </a:lnSpc>
            </a:pPr>
            <a:r>
              <a:rPr lang="en-US" sz="2800" smtClean="0"/>
              <a:t>General principle: File elements exactly as they appear, word by word, then character by character</a:t>
            </a:r>
          </a:p>
          <a:p>
            <a:pPr eaLnBrk="1" hangingPunct="1">
              <a:lnSpc>
                <a:spcPct val="90000"/>
              </a:lnSpc>
            </a:pPr>
            <a:r>
              <a:rPr lang="en-US" sz="2800" smtClean="0"/>
              <a:t>File abbreviations exactly as written</a:t>
            </a:r>
          </a:p>
          <a:p>
            <a:pPr eaLnBrk="1" hangingPunct="1">
              <a:lnSpc>
                <a:spcPct val="90000"/>
              </a:lnSpc>
            </a:pPr>
            <a:r>
              <a:rPr lang="en-US" sz="2800" smtClean="0"/>
              <a:t>Treat hyphenated words as separate words</a:t>
            </a:r>
          </a:p>
          <a:p>
            <a:pPr eaLnBrk="1" hangingPunct="1">
              <a:lnSpc>
                <a:spcPct val="90000"/>
              </a:lnSpc>
            </a:pPr>
            <a:r>
              <a:rPr lang="en-US" sz="2800" smtClean="0"/>
              <a:t>Ignore initial articles (such as a, an, the)</a:t>
            </a:r>
          </a:p>
          <a:p>
            <a:pPr lvl="1" eaLnBrk="1" hangingPunct="1">
              <a:lnSpc>
                <a:spcPct val="90000"/>
              </a:lnSpc>
            </a:pPr>
            <a:r>
              <a:rPr lang="en-US" sz="2400" smtClean="0"/>
              <a:t>list of articles in many languages is in G 100</a:t>
            </a:r>
          </a:p>
          <a:p>
            <a:pPr eaLnBrk="1" hangingPunct="1">
              <a:lnSpc>
                <a:spcPct val="90000"/>
              </a:lnSpc>
            </a:pPr>
            <a:r>
              <a:rPr lang="en-US" sz="2800" smtClean="0"/>
              <a:t>BUT do not ignore initial articles in personal and place names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4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4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478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7478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74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p:txBody>
          <a:bodyPr>
            <a:normAutofit fontScale="90000"/>
          </a:bodyPr>
          <a:lstStyle/>
          <a:p>
            <a:pPr eaLnBrk="1" hangingPunct="1"/>
            <a:r>
              <a:rPr lang="en-US" sz="4000" smtClean="0"/>
              <a:t>Adjusting the Cutter: </a:t>
            </a:r>
            <a:br>
              <a:rPr lang="en-US" sz="4000" smtClean="0"/>
            </a:br>
            <a:r>
              <a:rPr lang="en-US" sz="4000" smtClean="0"/>
              <a:t>expanding numbers</a:t>
            </a:r>
          </a:p>
        </p:txBody>
      </p:sp>
      <p:sp>
        <p:nvSpPr>
          <p:cNvPr id="334850" name="Rectangle 3"/>
          <p:cNvSpPr>
            <a:spLocks noGrp="1" noChangeArrowheads="1"/>
          </p:cNvSpPr>
          <p:nvPr>
            <p:ph type="body" idx="1"/>
          </p:nvPr>
        </p:nvSpPr>
        <p:spPr/>
        <p:txBody>
          <a:bodyPr/>
          <a:lstStyle/>
          <a:p>
            <a:pPr eaLnBrk="1" hangingPunct="1">
              <a:lnSpc>
                <a:spcPct val="90000"/>
              </a:lnSpc>
            </a:pPr>
            <a:r>
              <a:rPr lang="en-US" sz="2800" smtClean="0"/>
              <a:t>In order to permit infinite expansion between numbers, Cutters are treated as decimals</a:t>
            </a:r>
          </a:p>
          <a:p>
            <a:pPr eaLnBrk="1" hangingPunct="1">
              <a:lnSpc>
                <a:spcPct val="90000"/>
              </a:lnSpc>
              <a:buFont typeface="Wingdings" pitchFamily="2" charset="2"/>
              <a:buNone/>
            </a:pPr>
            <a:r>
              <a:rPr lang="en-US" smtClean="0"/>
              <a:t>	</a:t>
            </a:r>
            <a:r>
              <a:rPr lang="en-US" sz="2400" smtClean="0"/>
              <a:t>	.B3</a:t>
            </a:r>
          </a:p>
          <a:p>
            <a:pPr eaLnBrk="1" hangingPunct="1">
              <a:lnSpc>
                <a:spcPct val="90000"/>
              </a:lnSpc>
              <a:buFont typeface="Wingdings" pitchFamily="2" charset="2"/>
              <a:buNone/>
            </a:pPr>
            <a:r>
              <a:rPr lang="en-US" sz="2400" smtClean="0"/>
              <a:t>		.B47</a:t>
            </a:r>
          </a:p>
          <a:p>
            <a:pPr eaLnBrk="1" hangingPunct="1">
              <a:lnSpc>
                <a:spcPct val="90000"/>
              </a:lnSpc>
              <a:buFont typeface="Wingdings" pitchFamily="2" charset="2"/>
              <a:buNone/>
            </a:pPr>
            <a:r>
              <a:rPr lang="en-US" sz="2400" smtClean="0"/>
              <a:t>		.B56</a:t>
            </a:r>
          </a:p>
          <a:p>
            <a:pPr eaLnBrk="1" hangingPunct="1">
              <a:lnSpc>
                <a:spcPct val="90000"/>
              </a:lnSpc>
              <a:buFont typeface="Wingdings" pitchFamily="2" charset="2"/>
              <a:buNone/>
            </a:pPr>
            <a:r>
              <a:rPr lang="en-US" sz="2400" smtClean="0"/>
              <a:t>		.B564</a:t>
            </a:r>
          </a:p>
          <a:p>
            <a:pPr eaLnBrk="1" hangingPunct="1">
              <a:lnSpc>
                <a:spcPct val="90000"/>
              </a:lnSpc>
              <a:buFont typeface="Wingdings" pitchFamily="2" charset="2"/>
              <a:buNone/>
            </a:pPr>
            <a:r>
              <a:rPr lang="en-US" sz="2400" smtClean="0"/>
              <a:t>		.B583</a:t>
            </a:r>
          </a:p>
          <a:p>
            <a:pPr eaLnBrk="1" hangingPunct="1">
              <a:lnSpc>
                <a:spcPct val="90000"/>
              </a:lnSpc>
              <a:buFont typeface="Wingdings" pitchFamily="2" charset="2"/>
              <a:buNone/>
            </a:pPr>
            <a:r>
              <a:rPr lang="en-US" sz="2400" smtClean="0"/>
              <a:t>		.B66</a:t>
            </a:r>
          </a:p>
          <a:p>
            <a:pPr eaLnBrk="1" hangingPunct="1">
              <a:lnSpc>
                <a:spcPct val="90000"/>
              </a:lnSpc>
              <a:buFont typeface="Wingdings" pitchFamily="2" charset="2"/>
              <a:buNone/>
            </a:pPr>
            <a:r>
              <a:rPr lang="en-US" sz="2400" smtClean="0"/>
              <a:t>		.B7</a:t>
            </a:r>
          </a:p>
        </p:txBody>
      </p:sp>
      <p:sp>
        <p:nvSpPr>
          <p:cNvPr id="378884" name="Text Box 4"/>
          <p:cNvSpPr txBox="1">
            <a:spLocks noChangeArrowheads="1"/>
          </p:cNvSpPr>
          <p:nvPr/>
        </p:nvSpPr>
        <p:spPr bwMode="auto">
          <a:xfrm>
            <a:off x="3733800" y="4953000"/>
            <a:ext cx="4572000" cy="476250"/>
          </a:xfrm>
          <a:prstGeom prst="rect">
            <a:avLst/>
          </a:prstGeom>
          <a:noFill/>
          <a:ln w="19050">
            <a:solidFill>
              <a:srgbClr val="0000FF"/>
            </a:solidFill>
            <a:miter lim="800000"/>
            <a:headEnd/>
            <a:tailEnd/>
          </a:ln>
        </p:spPr>
        <p:txBody>
          <a:bodyPr>
            <a:spAutoFit/>
          </a:bodyPr>
          <a:lstStyle/>
          <a:p>
            <a:pPr>
              <a:spcBef>
                <a:spcPct val="50000"/>
              </a:spcBef>
            </a:pPr>
            <a:r>
              <a:rPr lang="en-US">
                <a:latin typeface="Arial" charset="0"/>
              </a:rPr>
              <a:t>Do not end a Cutter with 1 or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wipe(left)">
                                      <p:cBhvr>
                                        <p:cTn id="7" dur="500"/>
                                        <p:tgtEl>
                                          <p:spTgt spid="37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ChangeArrowheads="1"/>
          </p:cNvSpPr>
          <p:nvPr>
            <p:ph type="title"/>
          </p:nvPr>
        </p:nvSpPr>
        <p:spPr/>
        <p:txBody>
          <a:bodyPr/>
          <a:lstStyle/>
          <a:p>
            <a:pPr eaLnBrk="1" hangingPunct="1"/>
            <a:r>
              <a:rPr lang="en-US" sz="3200" smtClean="0"/>
              <a:t>Adjusting the Cutter: expanding numbers</a:t>
            </a:r>
          </a:p>
        </p:txBody>
      </p:sp>
      <p:sp>
        <p:nvSpPr>
          <p:cNvPr id="336898" name="Rectangle 3"/>
          <p:cNvSpPr>
            <a:spLocks noGrp="1" noChangeArrowheads="1"/>
          </p:cNvSpPr>
          <p:nvPr>
            <p:ph type="body" idx="1"/>
          </p:nvPr>
        </p:nvSpPr>
        <p:spPr/>
        <p:txBody>
          <a:bodyPr/>
          <a:lstStyle/>
          <a:p>
            <a:pPr eaLnBrk="1" hangingPunct="1"/>
            <a:r>
              <a:rPr lang="en-US" sz="2800" smtClean="0"/>
              <a:t>What Cutter would fit between these two?</a:t>
            </a:r>
          </a:p>
          <a:p>
            <a:pPr eaLnBrk="1" hangingPunct="1"/>
            <a:endParaRPr lang="en-US" smtClean="0"/>
          </a:p>
          <a:p>
            <a:pPr eaLnBrk="1" hangingPunct="1">
              <a:buFont typeface="Wingdings" pitchFamily="2" charset="2"/>
              <a:buNone/>
            </a:pPr>
            <a:endParaRPr lang="en-US" smtClean="0"/>
          </a:p>
        </p:txBody>
      </p:sp>
      <p:sp>
        <p:nvSpPr>
          <p:cNvPr id="336899" name="Text Box 4"/>
          <p:cNvSpPr txBox="1">
            <a:spLocks noChangeArrowheads="1"/>
          </p:cNvSpPr>
          <p:nvPr/>
        </p:nvSpPr>
        <p:spPr bwMode="auto">
          <a:xfrm>
            <a:off x="1447800" y="2590800"/>
            <a:ext cx="990600" cy="3743325"/>
          </a:xfrm>
          <a:prstGeom prst="rect">
            <a:avLst/>
          </a:prstGeom>
          <a:noFill/>
          <a:ln w="9525">
            <a:noFill/>
            <a:miter lim="800000"/>
            <a:headEnd/>
            <a:tailEnd/>
          </a:ln>
        </p:spPr>
        <p:txBody>
          <a:bodyPr>
            <a:spAutoFit/>
          </a:bodyPr>
          <a:lstStyle/>
          <a:p>
            <a:pPr>
              <a:spcBef>
                <a:spcPct val="50000"/>
              </a:spcBef>
            </a:pPr>
            <a:r>
              <a:rPr lang="en-US" b="1">
                <a:latin typeface="Arial" charset="0"/>
              </a:rPr>
              <a:t>.S39</a:t>
            </a:r>
          </a:p>
          <a:p>
            <a:pPr>
              <a:spcBef>
                <a:spcPct val="50000"/>
              </a:spcBef>
            </a:pPr>
            <a:endParaRPr lang="en-US">
              <a:latin typeface="Arial" charset="0"/>
            </a:endParaRPr>
          </a:p>
          <a:p>
            <a:pPr>
              <a:spcBef>
                <a:spcPct val="50000"/>
              </a:spcBef>
            </a:pPr>
            <a:endParaRPr lang="en-US">
              <a:latin typeface="Arial" charset="0"/>
            </a:endParaRPr>
          </a:p>
          <a:p>
            <a:pPr>
              <a:spcBef>
                <a:spcPct val="50000"/>
              </a:spcBef>
            </a:pPr>
            <a:endParaRPr lang="en-US">
              <a:latin typeface="Arial" charset="0"/>
            </a:endParaRPr>
          </a:p>
          <a:p>
            <a:pPr>
              <a:spcBef>
                <a:spcPct val="50000"/>
              </a:spcBef>
            </a:pPr>
            <a:endParaRPr lang="en-US">
              <a:latin typeface="Arial" charset="0"/>
            </a:endParaRPr>
          </a:p>
          <a:p>
            <a:pPr>
              <a:spcBef>
                <a:spcPct val="50000"/>
              </a:spcBef>
            </a:pPr>
            <a:endParaRPr lang="en-US">
              <a:latin typeface="Arial" charset="0"/>
            </a:endParaRPr>
          </a:p>
          <a:p>
            <a:pPr>
              <a:spcBef>
                <a:spcPct val="50000"/>
              </a:spcBef>
            </a:pPr>
            <a:r>
              <a:rPr lang="en-US" b="1">
                <a:latin typeface="Arial" charset="0"/>
              </a:rPr>
              <a:t>.S4</a:t>
            </a:r>
          </a:p>
        </p:txBody>
      </p:sp>
      <p:sp>
        <p:nvSpPr>
          <p:cNvPr id="380933" name="Text Box 5"/>
          <p:cNvSpPr txBox="1">
            <a:spLocks noChangeArrowheads="1"/>
          </p:cNvSpPr>
          <p:nvPr/>
        </p:nvSpPr>
        <p:spPr bwMode="auto">
          <a:xfrm>
            <a:off x="3124200" y="3505200"/>
            <a:ext cx="1143000" cy="457200"/>
          </a:xfrm>
          <a:prstGeom prst="rect">
            <a:avLst/>
          </a:prstGeom>
          <a:noFill/>
          <a:ln w="9525">
            <a:noFill/>
            <a:miter lim="800000"/>
            <a:headEnd/>
            <a:tailEnd/>
          </a:ln>
        </p:spPr>
        <p:txBody>
          <a:bodyPr>
            <a:spAutoFit/>
          </a:bodyPr>
          <a:lstStyle/>
          <a:p>
            <a:pPr>
              <a:spcBef>
                <a:spcPct val="50000"/>
              </a:spcBef>
            </a:pPr>
            <a:r>
              <a:rPr lang="en-US">
                <a:latin typeface="Arial" charset="0"/>
              </a:rPr>
              <a:t>.S395</a:t>
            </a:r>
          </a:p>
        </p:txBody>
      </p:sp>
      <p:sp>
        <p:nvSpPr>
          <p:cNvPr id="380934" name="Text Box 6"/>
          <p:cNvSpPr txBox="1">
            <a:spLocks noChangeArrowheads="1"/>
          </p:cNvSpPr>
          <p:nvPr/>
        </p:nvSpPr>
        <p:spPr bwMode="auto">
          <a:xfrm>
            <a:off x="3124200" y="2895600"/>
            <a:ext cx="990600" cy="457200"/>
          </a:xfrm>
          <a:prstGeom prst="rect">
            <a:avLst/>
          </a:prstGeom>
          <a:noFill/>
          <a:ln w="9525">
            <a:noFill/>
            <a:miter lim="800000"/>
            <a:headEnd/>
            <a:tailEnd/>
          </a:ln>
        </p:spPr>
        <p:txBody>
          <a:bodyPr>
            <a:spAutoFit/>
          </a:bodyPr>
          <a:lstStyle/>
          <a:p>
            <a:pPr>
              <a:spcBef>
                <a:spcPct val="50000"/>
              </a:spcBef>
            </a:pPr>
            <a:r>
              <a:rPr lang="en-US">
                <a:latin typeface="Arial" charset="0"/>
              </a:rPr>
              <a:t>.S392</a:t>
            </a:r>
          </a:p>
        </p:txBody>
      </p:sp>
      <p:sp>
        <p:nvSpPr>
          <p:cNvPr id="380935" name="Text Box 7"/>
          <p:cNvSpPr txBox="1">
            <a:spLocks noChangeArrowheads="1"/>
          </p:cNvSpPr>
          <p:nvPr/>
        </p:nvSpPr>
        <p:spPr bwMode="auto">
          <a:xfrm>
            <a:off x="3124200" y="4191000"/>
            <a:ext cx="1219200" cy="457200"/>
          </a:xfrm>
          <a:prstGeom prst="rect">
            <a:avLst/>
          </a:prstGeom>
          <a:noFill/>
          <a:ln w="9525">
            <a:noFill/>
            <a:miter lim="800000"/>
            <a:headEnd/>
            <a:tailEnd/>
          </a:ln>
        </p:spPr>
        <p:txBody>
          <a:bodyPr>
            <a:spAutoFit/>
          </a:bodyPr>
          <a:lstStyle/>
          <a:p>
            <a:pPr>
              <a:spcBef>
                <a:spcPct val="50000"/>
              </a:spcBef>
            </a:pPr>
            <a:r>
              <a:rPr lang="en-US">
                <a:latin typeface="Arial" charset="0"/>
              </a:rPr>
              <a:t>.S396</a:t>
            </a:r>
          </a:p>
        </p:txBody>
      </p:sp>
      <p:sp>
        <p:nvSpPr>
          <p:cNvPr id="380936" name="Text Box 8"/>
          <p:cNvSpPr txBox="1">
            <a:spLocks noChangeArrowheads="1"/>
          </p:cNvSpPr>
          <p:nvPr/>
        </p:nvSpPr>
        <p:spPr bwMode="auto">
          <a:xfrm>
            <a:off x="3124200" y="4800600"/>
            <a:ext cx="1371600" cy="457200"/>
          </a:xfrm>
          <a:prstGeom prst="rect">
            <a:avLst/>
          </a:prstGeom>
          <a:noFill/>
          <a:ln w="9525">
            <a:noFill/>
            <a:miter lim="800000"/>
            <a:headEnd/>
            <a:tailEnd/>
          </a:ln>
        </p:spPr>
        <p:txBody>
          <a:bodyPr>
            <a:spAutoFit/>
          </a:bodyPr>
          <a:lstStyle/>
          <a:p>
            <a:pPr>
              <a:spcBef>
                <a:spcPct val="50000"/>
              </a:spcBef>
            </a:pPr>
            <a:r>
              <a:rPr lang="en-US">
                <a:latin typeface="Arial" charset="0"/>
              </a:rPr>
              <a:t>.S3965</a:t>
            </a:r>
          </a:p>
        </p:txBody>
      </p:sp>
      <p:sp>
        <p:nvSpPr>
          <p:cNvPr id="380937" name="Text Box 9"/>
          <p:cNvSpPr txBox="1">
            <a:spLocks noChangeArrowheads="1"/>
          </p:cNvSpPr>
          <p:nvPr/>
        </p:nvSpPr>
        <p:spPr bwMode="auto">
          <a:xfrm>
            <a:off x="3124200" y="5410200"/>
            <a:ext cx="1676400" cy="457200"/>
          </a:xfrm>
          <a:prstGeom prst="rect">
            <a:avLst/>
          </a:prstGeom>
          <a:noFill/>
          <a:ln w="9525">
            <a:noFill/>
            <a:miter lim="800000"/>
            <a:headEnd/>
            <a:tailEnd/>
          </a:ln>
        </p:spPr>
        <p:txBody>
          <a:bodyPr>
            <a:spAutoFit/>
          </a:bodyPr>
          <a:lstStyle/>
          <a:p>
            <a:pPr>
              <a:spcBef>
                <a:spcPct val="50000"/>
              </a:spcBef>
            </a:pPr>
            <a:r>
              <a:rPr lang="en-US">
                <a:latin typeface="Arial" charset="0"/>
              </a:rPr>
              <a:t>.S39995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0933"/>
                                        </p:tgtEl>
                                        <p:attrNameLst>
                                          <p:attrName>style.visibility</p:attrName>
                                        </p:attrNameLst>
                                      </p:cBhvr>
                                      <p:to>
                                        <p:strVal val="visible"/>
                                      </p:to>
                                    </p:set>
                                    <p:anim calcmode="lin" valueType="num">
                                      <p:cBhvr additive="base">
                                        <p:cTn id="7" dur="500" fill="hold"/>
                                        <p:tgtEl>
                                          <p:spTgt spid="380933"/>
                                        </p:tgtEl>
                                        <p:attrNameLst>
                                          <p:attrName>ppt_x</p:attrName>
                                        </p:attrNameLst>
                                      </p:cBhvr>
                                      <p:tavLst>
                                        <p:tav tm="0">
                                          <p:val>
                                            <p:strVal val="1+#ppt_w/2"/>
                                          </p:val>
                                        </p:tav>
                                        <p:tav tm="100000">
                                          <p:val>
                                            <p:strVal val="#ppt_x"/>
                                          </p:val>
                                        </p:tav>
                                      </p:tavLst>
                                    </p:anim>
                                    <p:anim calcmode="lin" valueType="num">
                                      <p:cBhvr additive="base">
                                        <p:cTn id="8" dur="500" fill="hold"/>
                                        <p:tgtEl>
                                          <p:spTgt spid="3809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809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09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80934"/>
                                        </p:tgtEl>
                                        <p:attrNameLst>
                                          <p:attrName>style.visibility</p:attrName>
                                        </p:attrNameLst>
                                      </p:cBhvr>
                                      <p:to>
                                        <p:strVal val="visible"/>
                                      </p:to>
                                    </p:set>
                                    <p:animEffect transition="in" filter="dissolve">
                                      <p:cBhvr>
                                        <p:cTn id="21" dur="500"/>
                                        <p:tgtEl>
                                          <p:spTgt spid="38093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0937"/>
                                        </p:tgtEl>
                                        <p:attrNameLst>
                                          <p:attrName>style.visibility</p:attrName>
                                        </p:attrNameLst>
                                      </p:cBhvr>
                                      <p:to>
                                        <p:strVal val="visible"/>
                                      </p:to>
                                    </p:set>
                                    <p:animEffect transition="in" filter="dissolve">
                                      <p:cBhvr>
                                        <p:cTn id="26" dur="500"/>
                                        <p:tgtEl>
                                          <p:spTgt spid="380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autoUpdateAnimBg="0"/>
      <p:bldP spid="380934" grpId="0" autoUpdateAnimBg="0"/>
      <p:bldP spid="380935" grpId="0" autoUpdateAnimBg="0"/>
      <p:bldP spid="380936" grpId="0" autoUpdateAnimBg="0"/>
      <p:bldP spid="380937"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ChangeArrowheads="1"/>
          </p:cNvSpPr>
          <p:nvPr>
            <p:ph type="title"/>
          </p:nvPr>
        </p:nvSpPr>
        <p:spPr>
          <a:xfrm>
            <a:off x="1066800" y="457200"/>
            <a:ext cx="7793038" cy="914400"/>
          </a:xfrm>
        </p:spPr>
        <p:txBody>
          <a:bodyPr/>
          <a:lstStyle/>
          <a:p>
            <a:pPr eaLnBrk="1" hangingPunct="1"/>
            <a:r>
              <a:rPr lang="en-US" sz="3200" smtClean="0"/>
              <a:t>Main entry: letter not given in table</a:t>
            </a:r>
          </a:p>
        </p:txBody>
      </p:sp>
      <p:sp>
        <p:nvSpPr>
          <p:cNvPr id="338946" name="Rectangle 3"/>
          <p:cNvSpPr>
            <a:spLocks noGrp="1" noChangeArrowheads="1"/>
          </p:cNvSpPr>
          <p:nvPr>
            <p:ph type="body" idx="1"/>
          </p:nvPr>
        </p:nvSpPr>
        <p:spPr>
          <a:xfrm>
            <a:off x="609600" y="1676400"/>
            <a:ext cx="7772400" cy="4572000"/>
          </a:xfrm>
        </p:spPr>
        <p:txBody>
          <a:bodyPr/>
          <a:lstStyle/>
          <a:p>
            <a:pPr eaLnBrk="1" hangingPunct="1"/>
            <a:r>
              <a:rPr lang="en-US" sz="2400" smtClean="0"/>
              <a:t>For: </a:t>
            </a:r>
            <a:r>
              <a:rPr lang="en-US" sz="2400" u="sng" smtClean="0"/>
              <a:t>Gladwell</a:t>
            </a:r>
            <a:r>
              <a:rPr lang="en-US" sz="2400" smtClean="0"/>
              <a:t>, Malcolm  </a:t>
            </a:r>
            <a:r>
              <a:rPr lang="en-US" sz="2400" i="1" smtClean="0"/>
              <a:t>Cutter table</a:t>
            </a:r>
            <a:r>
              <a:rPr lang="en-US" sz="2400" smtClean="0"/>
              <a:t>: “L” not specified</a:t>
            </a:r>
          </a:p>
          <a:p>
            <a:pPr eaLnBrk="1" hangingPunct="1"/>
            <a:r>
              <a:rPr lang="en-US" sz="2400" i="1" smtClean="0"/>
              <a:t>Shelflist shows:</a:t>
            </a:r>
          </a:p>
          <a:p>
            <a:pPr eaLnBrk="1" hangingPunct="1"/>
            <a:endParaRPr lang="en-US" sz="2400" i="1" smtClean="0"/>
          </a:p>
          <a:p>
            <a:pPr eaLnBrk="1" hangingPunct="1">
              <a:buFont typeface="Wingdings" pitchFamily="2" charset="2"/>
              <a:buNone/>
            </a:pPr>
            <a:r>
              <a:rPr lang="en-US" sz="2000" smtClean="0"/>
              <a:t>BF448		Galotti, Kathleen	Making decisions that</a:t>
            </a:r>
          </a:p>
          <a:p>
            <a:pPr eaLnBrk="1" hangingPunct="1">
              <a:buFont typeface="Wingdings" pitchFamily="2" charset="2"/>
              <a:buNone/>
            </a:pPr>
            <a:r>
              <a:rPr lang="en-US" sz="2000" smtClean="0"/>
              <a:t>.G35 2002				matter</a:t>
            </a:r>
          </a:p>
          <a:p>
            <a:pPr eaLnBrk="1" hangingPunct="1">
              <a:buFont typeface="Wingdings" pitchFamily="2" charset="2"/>
              <a:buNone/>
            </a:pPr>
            <a:endParaRPr lang="en-US" sz="2000" smtClean="0"/>
          </a:p>
          <a:p>
            <a:pPr eaLnBrk="1" hangingPunct="1">
              <a:buFont typeface="Wingdings" pitchFamily="2" charset="2"/>
              <a:buNone/>
            </a:pPr>
            <a:r>
              <a:rPr lang="en-US" sz="2000" smtClean="0"/>
              <a:t>BF448		Gelatt, H. B.		Creative decision making</a:t>
            </a:r>
          </a:p>
          <a:p>
            <a:pPr eaLnBrk="1" hangingPunct="1">
              <a:buFont typeface="Wingdings" pitchFamily="2" charset="2"/>
              <a:buNone/>
            </a:pPr>
            <a:r>
              <a:rPr lang="en-US" sz="2000" smtClean="0"/>
              <a:t>.G45 2003</a:t>
            </a:r>
          </a:p>
          <a:p>
            <a:pPr eaLnBrk="1" hangingPunct="1">
              <a:buFont typeface="Wingdings" pitchFamily="2" charset="2"/>
              <a:buNone/>
            </a:pPr>
            <a:endParaRPr lang="en-US" sz="2000" smtClean="0"/>
          </a:p>
          <a:p>
            <a:pPr eaLnBrk="1" hangingPunct="1">
              <a:buFont typeface="Wingdings" pitchFamily="2" charset="2"/>
              <a:buNone/>
            </a:pPr>
            <a:r>
              <a:rPr lang="en-US" sz="2000" smtClean="0"/>
              <a:t>BF448		Glaser, Rollin O.	Groupthink index</a:t>
            </a:r>
          </a:p>
          <a:p>
            <a:pPr eaLnBrk="1" hangingPunct="1">
              <a:buFont typeface="Wingdings" pitchFamily="2" charset="2"/>
              <a:buNone/>
            </a:pPr>
            <a:r>
              <a:rPr lang="en-US" sz="2000" smtClean="0"/>
              <a:t>.G57 1993</a:t>
            </a:r>
            <a:endParaRPr lang="en-US" smtClean="0"/>
          </a:p>
        </p:txBody>
      </p:sp>
      <p:sp>
        <p:nvSpPr>
          <p:cNvPr id="382980" name="Text Box 4"/>
          <p:cNvSpPr txBox="1">
            <a:spLocks noChangeArrowheads="1"/>
          </p:cNvSpPr>
          <p:nvPr/>
        </p:nvSpPr>
        <p:spPr bwMode="auto">
          <a:xfrm>
            <a:off x="2895600" y="5943600"/>
            <a:ext cx="2590800" cy="466725"/>
          </a:xfrm>
          <a:prstGeom prst="rect">
            <a:avLst/>
          </a:prstGeom>
          <a:noFill/>
          <a:ln w="9525">
            <a:solidFill>
              <a:schemeClr val="tx1"/>
            </a:solidFill>
            <a:miter lim="800000"/>
            <a:headEnd/>
            <a:tailEnd/>
          </a:ln>
        </p:spPr>
        <p:txBody>
          <a:bodyPr>
            <a:spAutoFit/>
          </a:bodyPr>
          <a:lstStyle/>
          <a:p>
            <a:pPr>
              <a:spcBef>
                <a:spcPct val="50000"/>
              </a:spcBef>
            </a:pPr>
            <a:r>
              <a:rPr lang="en-US">
                <a:latin typeface="Arial" charset="0"/>
              </a:rPr>
              <a:t>Could use: .G53</a:t>
            </a:r>
          </a:p>
        </p:txBody>
      </p:sp>
      <p:sp>
        <p:nvSpPr>
          <p:cNvPr id="382981" name="AutoShape 5"/>
          <p:cNvSpPr>
            <a:spLocks noChangeArrowheads="1"/>
          </p:cNvSpPr>
          <p:nvPr/>
        </p:nvSpPr>
        <p:spPr bwMode="auto">
          <a:xfrm>
            <a:off x="304800" y="4800600"/>
            <a:ext cx="609600" cy="228600"/>
          </a:xfrm>
          <a:prstGeom prst="rightArrow">
            <a:avLst>
              <a:gd name="adj1" fmla="val 50000"/>
              <a:gd name="adj2" fmla="val 66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2981"/>
                                        </p:tgtEl>
                                        <p:attrNameLst>
                                          <p:attrName>style.visibility</p:attrName>
                                        </p:attrNameLst>
                                      </p:cBhvr>
                                      <p:to>
                                        <p:strVal val="visible"/>
                                      </p:to>
                                    </p:set>
                                    <p:anim calcmode="lin" valueType="num">
                                      <p:cBhvr additive="base">
                                        <p:cTn id="7" dur="500" fill="hold"/>
                                        <p:tgtEl>
                                          <p:spTgt spid="382981"/>
                                        </p:tgtEl>
                                        <p:attrNameLst>
                                          <p:attrName>ppt_x</p:attrName>
                                        </p:attrNameLst>
                                      </p:cBhvr>
                                      <p:tavLst>
                                        <p:tav tm="0">
                                          <p:val>
                                            <p:strVal val="0-#ppt_w/2"/>
                                          </p:val>
                                        </p:tav>
                                        <p:tav tm="100000">
                                          <p:val>
                                            <p:strVal val="#ppt_x"/>
                                          </p:val>
                                        </p:tav>
                                      </p:tavLst>
                                    </p:anim>
                                    <p:anim calcmode="lin" valueType="num">
                                      <p:cBhvr additive="base">
                                        <p:cTn id="8" dur="500" fill="hold"/>
                                        <p:tgtEl>
                                          <p:spTgt spid="3829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2980"/>
                                        </p:tgtEl>
                                        <p:attrNameLst>
                                          <p:attrName>style.visibility</p:attrName>
                                        </p:attrNameLst>
                                      </p:cBhvr>
                                      <p:to>
                                        <p:strVal val="visible"/>
                                      </p:to>
                                    </p:set>
                                    <p:anim calcmode="lin" valueType="num">
                                      <p:cBhvr additive="base">
                                        <p:cTn id="13" dur="500" fill="hold"/>
                                        <p:tgtEl>
                                          <p:spTgt spid="382980"/>
                                        </p:tgtEl>
                                        <p:attrNameLst>
                                          <p:attrName>ppt_x</p:attrName>
                                        </p:attrNameLst>
                                      </p:cBhvr>
                                      <p:tavLst>
                                        <p:tav tm="0">
                                          <p:val>
                                            <p:strVal val="#ppt_x"/>
                                          </p:val>
                                        </p:tav>
                                        <p:tav tm="100000">
                                          <p:val>
                                            <p:strVal val="#ppt_x"/>
                                          </p:val>
                                        </p:tav>
                                      </p:tavLst>
                                    </p:anim>
                                    <p:anim calcmode="lin" valueType="num">
                                      <p:cBhvr additive="base">
                                        <p:cTn id="14" dur="500" fill="hold"/>
                                        <p:tgtEl>
                                          <p:spTgt spid="3829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nimBg="1" autoUpdateAnimBg="0"/>
      <p:bldP spid="38298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11062</Words>
  <Application>Microsoft Office PowerPoint</Application>
  <PresentationFormat>On-screen Show (4:3)</PresentationFormat>
  <Paragraphs>1354</Paragraphs>
  <Slides>118</Slides>
  <Notes>117</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LIS512 lecture 12  LCC basics </vt:lpstr>
      <vt:lpstr>today</vt:lpstr>
      <vt:lpstr>What is classification?</vt:lpstr>
      <vt:lpstr>Classification of books</vt:lpstr>
      <vt:lpstr>Classification of books (2)</vt:lpstr>
      <vt:lpstr>Classification in libraries</vt:lpstr>
      <vt:lpstr>Some early developers &amp; systems</vt:lpstr>
      <vt:lpstr>Basic terminology</vt:lpstr>
      <vt:lpstr>General process for classification</vt:lpstr>
      <vt:lpstr>Types of classification schemes</vt:lpstr>
      <vt:lpstr>Selected classification schemes</vt:lpstr>
      <vt:lpstr>Dewey Decimal Classification (DDC)</vt:lpstr>
      <vt:lpstr>Library of Congress Classification (LCC)</vt:lpstr>
      <vt:lpstr>Considerations in choosing a classification scheme</vt:lpstr>
      <vt:lpstr>Advantages to using LCC vs. DDC?</vt:lpstr>
      <vt:lpstr>Disadvantages of using LCC vs. DDC?</vt:lpstr>
      <vt:lpstr>Summary</vt:lpstr>
      <vt:lpstr>Purpose of LCC</vt:lpstr>
      <vt:lpstr>Brief history (1)</vt:lpstr>
      <vt:lpstr>Brief history (2)</vt:lpstr>
      <vt:lpstr>Brief history (3)</vt:lpstr>
      <vt:lpstr>Brief history (4)</vt:lpstr>
      <vt:lpstr>Brief history (5)</vt:lpstr>
      <vt:lpstr>Order of publication of LCC schedules</vt:lpstr>
      <vt:lpstr>Brief history (6)</vt:lpstr>
      <vt:lpstr>General characteristics of schedules</vt:lpstr>
      <vt:lpstr>Broad outline of LCC</vt:lpstr>
      <vt:lpstr>Main classes (1)</vt:lpstr>
      <vt:lpstr>Main classes (2)</vt:lpstr>
      <vt:lpstr>Subclasses (1)</vt:lpstr>
      <vt:lpstr>Subclasses (2)</vt:lpstr>
      <vt:lpstr>Structure of LC Classification</vt:lpstr>
      <vt:lpstr>Structure of LC Classification (2)</vt:lpstr>
      <vt:lpstr>Within each subclass…</vt:lpstr>
      <vt:lpstr>Some subject divisions in  QH Biology (General)</vt:lpstr>
      <vt:lpstr>Slide 36</vt:lpstr>
      <vt:lpstr>Slide 37</vt:lpstr>
      <vt:lpstr>Interpreting the schedules</vt:lpstr>
      <vt:lpstr>Interpreting the schedules (2)</vt:lpstr>
      <vt:lpstr>Notes used in schedules</vt:lpstr>
      <vt:lpstr>Slide 41</vt:lpstr>
      <vt:lpstr>Notes used in schedules (2)</vt:lpstr>
      <vt:lpstr>Notes, cont.</vt:lpstr>
      <vt:lpstr>Slide 44</vt:lpstr>
      <vt:lpstr>Physical format</vt:lpstr>
      <vt:lpstr>Slide 46</vt:lpstr>
      <vt:lpstr>Slide 47</vt:lpstr>
      <vt:lpstr>General arrangement within  subclasses and subject divisions</vt:lpstr>
      <vt:lpstr>Form subdivisions example 1</vt:lpstr>
      <vt:lpstr>Form subdivisions example 2 </vt:lpstr>
      <vt:lpstr>Philosophy</vt:lpstr>
      <vt:lpstr>Slide 52</vt:lpstr>
      <vt:lpstr>History</vt:lpstr>
      <vt:lpstr>History example, subdivision by place</vt:lpstr>
      <vt:lpstr>history example subdivision by time period</vt:lpstr>
      <vt:lpstr>Slide 56</vt:lpstr>
      <vt:lpstr>Biography</vt:lpstr>
      <vt:lpstr>General works</vt:lpstr>
      <vt:lpstr>General works example 1</vt:lpstr>
      <vt:lpstr>General works &amp; date spans</vt:lpstr>
      <vt:lpstr>Example: dates of publication</vt:lpstr>
      <vt:lpstr>Slide 62</vt:lpstr>
      <vt:lpstr>Study &amp; teaching</vt:lpstr>
      <vt:lpstr>Topics &amp; subtopics</vt:lpstr>
      <vt:lpstr>Slide 65</vt:lpstr>
      <vt:lpstr>Slide 66</vt:lpstr>
      <vt:lpstr>Geographic divisions</vt:lpstr>
      <vt:lpstr>By region or country, A-Z</vt:lpstr>
      <vt:lpstr>U.S. with breakdown by state</vt:lpstr>
      <vt:lpstr>U.S with breakdown by city</vt:lpstr>
      <vt:lpstr>Slide 71</vt:lpstr>
      <vt:lpstr>Place divided by topic</vt:lpstr>
      <vt:lpstr>Place divided by topic</vt:lpstr>
      <vt:lpstr>Slide 74</vt:lpstr>
      <vt:lpstr>LCC schedules: electronic</vt:lpstr>
      <vt:lpstr>Classification Web</vt:lpstr>
      <vt:lpstr>Library of Congress Subject Headings</vt:lpstr>
      <vt:lpstr>Authority records</vt:lpstr>
      <vt:lpstr>Slide 79</vt:lpstr>
      <vt:lpstr>ClassWeb Quick Start Tutorial</vt:lpstr>
      <vt:lpstr>What is a call number?</vt:lpstr>
      <vt:lpstr>Overview: example 1</vt:lpstr>
      <vt:lpstr>Overview: example 2</vt:lpstr>
      <vt:lpstr>Cutter numbers</vt:lpstr>
      <vt:lpstr>Class numbers must contain:</vt:lpstr>
      <vt:lpstr>Class numbers must contain: (2)</vt:lpstr>
      <vt:lpstr>Class numbers: decimal extensions</vt:lpstr>
      <vt:lpstr>Class numbers may contain:</vt:lpstr>
      <vt:lpstr>Book numbers</vt:lpstr>
      <vt:lpstr>Cutter Table examples</vt:lpstr>
      <vt:lpstr>Cutter Table examples (2)</vt:lpstr>
      <vt:lpstr>Shelflisting</vt:lpstr>
      <vt:lpstr>Using the Cutter Table:  first letter is a consonant</vt:lpstr>
      <vt:lpstr>Using the Cutter Table: initial vowel, initial letter “S”</vt:lpstr>
      <vt:lpstr>Determining the Cutter</vt:lpstr>
      <vt:lpstr>Where should a new entry file?</vt:lpstr>
      <vt:lpstr>Adjusting the Cutter:  expanding numbers</vt:lpstr>
      <vt:lpstr>Adjusting the Cutter: expanding numbers</vt:lpstr>
      <vt:lpstr>Main entry: letter not given in table</vt:lpstr>
      <vt:lpstr>Example: inserting the number</vt:lpstr>
      <vt:lpstr>Cuttering for numerals: SCM G 63</vt:lpstr>
      <vt:lpstr>More on class numbers…MAY contain:</vt:lpstr>
      <vt:lpstr>Slide 103</vt:lpstr>
      <vt:lpstr>Slide 104</vt:lpstr>
      <vt:lpstr>Example of complete call number</vt:lpstr>
      <vt:lpstr>How many Cutter numbers?</vt:lpstr>
      <vt:lpstr>How many Cutter numbers?</vt:lpstr>
      <vt:lpstr>How many Cutter numbers?</vt:lpstr>
      <vt:lpstr>A-Z Topical Cutters</vt:lpstr>
      <vt:lpstr>A-Z Topical Cutters (2)</vt:lpstr>
      <vt:lpstr>Reserved Cutter numbers</vt:lpstr>
      <vt:lpstr>Slide 112</vt:lpstr>
      <vt:lpstr>Additions to call numbers</vt:lpstr>
      <vt:lpstr>Date of publication: G 140</vt:lpstr>
      <vt:lpstr>MARC 21 Coding</vt:lpstr>
      <vt:lpstr>050 field: indicators</vt:lpstr>
      <vt:lpstr>MARC 21 Coding</vt:lpstr>
      <vt:lpstr>http://openlib.org/home/krichel</vt:lpstr>
    </vt:vector>
  </TitlesOfParts>
  <Company>Long Island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student</cp:lastModifiedBy>
  <cp:revision>43</cp:revision>
  <dcterms:created xsi:type="dcterms:W3CDTF">2010-02-02T20:23:41Z</dcterms:created>
  <dcterms:modified xsi:type="dcterms:W3CDTF">2010-04-21T20:04:23Z</dcterms:modified>
</cp:coreProperties>
</file>