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2" r:id="rId2"/>
    <p:sldId id="313" r:id="rId3"/>
    <p:sldId id="939" r:id="rId4"/>
    <p:sldId id="940" r:id="rId5"/>
    <p:sldId id="942" r:id="rId6"/>
    <p:sldId id="943" r:id="rId7"/>
    <p:sldId id="944" r:id="rId8"/>
    <p:sldId id="945" r:id="rId9"/>
    <p:sldId id="946" r:id="rId10"/>
    <p:sldId id="947" r:id="rId11"/>
    <p:sldId id="948" r:id="rId12"/>
    <p:sldId id="949" r:id="rId13"/>
    <p:sldId id="932" r:id="rId14"/>
    <p:sldId id="931" r:id="rId15"/>
    <p:sldId id="934" r:id="rId16"/>
    <p:sldId id="937" r:id="rId17"/>
    <p:sldId id="936" r:id="rId18"/>
    <p:sldId id="933" r:id="rId19"/>
    <p:sldId id="938" r:id="rId20"/>
    <p:sldId id="93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689" autoAdjust="0"/>
  </p:normalViewPr>
  <p:slideViewPr>
    <p:cSldViewPr>
      <p:cViewPr varScale="1">
        <p:scale>
          <a:sx n="60" d="100"/>
          <a:sy n="60" d="100"/>
        </p:scale>
        <p:origin x="-6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77A0D-0143-41AB-B89B-0553AC7466A2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2FA5-F4DB-47F7-B662-E27C6AFE98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70813" cy="1433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3413" cy="4556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4013" cy="4556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1903413" cy="455613"/>
          </a:xfrm>
        </p:spPr>
        <p:txBody>
          <a:bodyPr/>
          <a:lstStyle>
            <a:lvl1pPr>
              <a:defRPr/>
            </a:lvl1pPr>
          </a:lstStyle>
          <a:p>
            <a:fld id="{CFD6A806-269F-43A7-A1E9-39E12A4C9CF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03443-0608-46FC-970E-3C972D34C6C0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24ADE-D1E7-45B3-B1D9-E877E4ED25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7772400" cy="1828800"/>
          </a:xfrm>
        </p:spPr>
        <p:txBody>
          <a:bodyPr lIns="90000" tIns="46800" rIns="90000" bIns="46800" anchor="t"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LIS512 lecture 12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US" sz="3600" dirty="0" smtClean="0"/>
              <a:t>conclusions</a:t>
            </a:r>
            <a:endParaRPr lang="en-GB" sz="3600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287838"/>
            <a:ext cx="6400800" cy="955675"/>
          </a:xfrm>
        </p:spPr>
        <p:txBody>
          <a:bodyPr anchor="ctr">
            <a:normAutofit lnSpcReduction="10000"/>
          </a:bodyPr>
          <a:lstStyle/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/>
              <a:t>Thomas </a:t>
            </a:r>
            <a:r>
              <a:rPr lang="en-GB" sz="2800" dirty="0" err="1" smtClean="0"/>
              <a:t>Krichel</a:t>
            </a:r>
            <a:endParaRPr lang="en-GB" sz="2800" dirty="0" smtClean="0"/>
          </a:p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/>
              <a:t>2010-04-21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utoUpdateAnimBg="0"/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bring </a:t>
            </a:r>
            <a:r>
              <a:rPr lang="en-US" dirty="0" err="1" smtClean="0"/>
              <a:t>koha</a:t>
            </a:r>
            <a:r>
              <a:rPr lang="en-US" dirty="0" smtClean="0"/>
              <a:t> in from the start.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koha</a:t>
            </a:r>
            <a:r>
              <a:rPr lang="en-US" dirty="0" smtClean="0"/>
              <a:t> database tables as a way to introduces tables at the start of the course, through a simple example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register students, then proceed to look at some tables related to their branches.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would like to cover more on LCSH and LCC, but how for to go until this becomes a full-blown cataloging class?</a:t>
            </a:r>
          </a:p>
          <a:p>
            <a:r>
              <a:rPr lang="en-US" dirty="0" smtClean="0"/>
              <a:t>There needs to be more bottom up discussion of the MARC format. </a:t>
            </a:r>
          </a:p>
          <a:p>
            <a:r>
              <a:rPr lang="en-US" dirty="0" smtClean="0"/>
              <a:t>XML can be introduced as a way to write MARC. </a:t>
            </a:r>
          </a:p>
          <a:p>
            <a:r>
              <a:rPr lang="en-US" dirty="0" smtClean="0"/>
              <a:t>Other XML stuff can be omitted.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should have discussed copy-cataloging.</a:t>
            </a:r>
          </a:p>
          <a:p>
            <a:r>
              <a:rPr lang="en-US" dirty="0" smtClean="0"/>
              <a:t>The assignment of cataloging items should be reduced to one item, for which copy-cataloging appears to be impossible.</a:t>
            </a:r>
          </a:p>
          <a:p>
            <a:r>
              <a:rPr lang="en-US" dirty="0" smtClean="0"/>
              <a:t>Students should hand in essay with a full description of the item, including it's full MARC record.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cataloging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long as libraries store physical items they have to keep an inventory of it. This is for internal purposes.</a:t>
            </a:r>
          </a:p>
          <a:p>
            <a:r>
              <a:rPr lang="en-US" dirty="0" smtClean="0"/>
              <a:t>Whether the current rules to compose the inventory are adapted to patron's needs and are cost-effective is a matter of debate about the rules.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Libraries as they currently operate assume that there is a tight connection between contents and a physical item. </a:t>
            </a:r>
          </a:p>
          <a:p>
            <a:r>
              <a:rPr lang="en-US" dirty="0" smtClean="0"/>
              <a:t>The advent of digital information disrupts this model.</a:t>
            </a:r>
          </a:p>
          <a:p>
            <a:r>
              <a:rPr lang="en-US" dirty="0" smtClean="0"/>
              <a:t>Libraries are sitting an a pile of print material that is of shrinking importance to information needs.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Things go lost when libraries, confronted with digital offerings of publishers, did not require storing these on a local server. </a:t>
            </a:r>
          </a:p>
          <a:p>
            <a:r>
              <a:rPr lang="en-US" dirty="0" smtClean="0"/>
              <a:t>Publishers can cut off library customers at any time, and not back access may be available. </a:t>
            </a:r>
          </a:p>
          <a:p>
            <a:r>
              <a:rPr lang="en-US" dirty="0" smtClean="0"/>
              <a:t>Referring a patron to a toll-gated resource  that can be freely accessed by the patron is a daunting challenge.</a:t>
            </a:r>
          </a:p>
          <a:p>
            <a:r>
              <a:rPr lang="en-US" dirty="0" smtClean="0"/>
              <a:t>Item-level cataloging is gone.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digital holdings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possible to build digital holdings and make them available to the public at a charge, or at no charge. </a:t>
            </a:r>
          </a:p>
          <a:p>
            <a:r>
              <a:rPr lang="en-US" dirty="0" smtClean="0"/>
              <a:t>However this require skills that are not taught in library schools.</a:t>
            </a:r>
          </a:p>
          <a:p>
            <a:r>
              <a:rPr lang="en-US" dirty="0" smtClean="0"/>
              <a:t>Web site building is the starting point for such skills.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 without holdings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holdings libraries are cornered between two developments</a:t>
            </a:r>
          </a:p>
          <a:p>
            <a:pPr lvl="1"/>
            <a:r>
              <a:rPr lang="en-US" dirty="0" smtClean="0"/>
              <a:t>The Google book project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ebook</a:t>
            </a:r>
            <a:r>
              <a:rPr lang="en-US" dirty="0" smtClean="0"/>
              <a:t> readers.</a:t>
            </a:r>
          </a:p>
          <a:p>
            <a:r>
              <a:rPr lang="en-US" dirty="0" smtClean="0"/>
              <a:t>The former is particularly troublesome, with the perspective of a monopoly on contents by one private company when libraries have thrown out their copies.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divergent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libraries are freed from the unifying constraints of holding material that is physical, they may go different ways depending on their types. </a:t>
            </a:r>
          </a:p>
          <a:p>
            <a:pPr lvl="1"/>
            <a:r>
              <a:rPr lang="en-US" dirty="0" smtClean="0"/>
              <a:t>School media center is already not a library.</a:t>
            </a:r>
          </a:p>
          <a:p>
            <a:pPr lvl="1"/>
            <a:r>
              <a:rPr lang="en-US" dirty="0" smtClean="0"/>
              <a:t>Public library will be an adult education center. </a:t>
            </a:r>
          </a:p>
          <a:p>
            <a:pPr lvl="1"/>
            <a:r>
              <a:rPr lang="en-US" dirty="0" smtClean="0"/>
              <a:t>Academic library will support digital research materials 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organization?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Storing, organizing and preserving digital information is a huge challenge. </a:t>
            </a:r>
          </a:p>
          <a:p>
            <a:r>
              <a:rPr lang="en-US" dirty="0" smtClean="0"/>
              <a:t>It involves extensive computing skills but computers are only tools.</a:t>
            </a:r>
          </a:p>
          <a:p>
            <a:r>
              <a:rPr lang="en-US" dirty="0" smtClean="0"/>
              <a:t>It looks like graduates of LIS school are left out of this.</a:t>
            </a:r>
          </a:p>
          <a:p>
            <a:r>
              <a:rPr lang="en-US" dirty="0" smtClean="0"/>
              <a:t>I am keeping up my struggle to get people up to speed with LIS650 and LIS651.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today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525963"/>
          </a:xfrm>
        </p:spPr>
        <p:txBody>
          <a:bodyPr>
            <a:normAutofit/>
          </a:bodyPr>
          <a:lstStyle/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Self-assessment of course so far</a:t>
            </a:r>
            <a:endParaRPr lang="en-GB" dirty="0" smtClean="0"/>
          </a:p>
          <a:p>
            <a:pPr eaLnBrk="1" hangingPunct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Future of cataloguing in libraries</a:t>
            </a:r>
            <a:endParaRPr lang="en-GB" dirty="0" smtClean="0"/>
          </a:p>
          <a:p>
            <a:pPr eaLnBrk="1" hangingPunct="1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http://openlib.org/home/krichel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7025" y="3886200"/>
            <a:ext cx="8240713" cy="1752600"/>
          </a:xfrm>
        </p:spPr>
        <p:txBody>
          <a:bodyPr lIns="90000" tIns="46800" rIns="90000" bIns="46800"/>
          <a:lstStyle/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/>
              <a:t>Thank you for your attention!</a:t>
            </a:r>
          </a:p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smtClean="0"/>
          </a:p>
          <a:p>
            <a:pPr marL="457200" lvl="1" indent="0" algn="ctr" eaLnBrk="1" hangingPunct="1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/>
              <a:t>Please switch off machines b4 leaving!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utoUpdateAnimBg="0"/>
      <p:bldP spid="3246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LIS512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contents of the course has been rife with debate for many years.</a:t>
            </a:r>
          </a:p>
          <a:p>
            <a:r>
              <a:rPr lang="en-US" dirty="0" smtClean="0"/>
              <a:t>In the tradition (and naming) from Richard P. Smiraglia, it is was supposed to be a theory-only course. </a:t>
            </a:r>
          </a:p>
          <a:p>
            <a:r>
              <a:rPr lang="en-US" dirty="0" smtClean="0"/>
              <a:t>But other professors and adjuncts in particular have made it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books are really surveys. They survey a lot of contents but in a superficial ways.</a:t>
            </a:r>
          </a:p>
          <a:p>
            <a:r>
              <a:rPr lang="en-US" dirty="0" smtClean="0"/>
              <a:t>It is not important to know that in area </a:t>
            </a:r>
            <a:r>
              <a:rPr lang="en-US" i="1" dirty="0" err="1" smtClean="0"/>
              <a:t>foo</a:t>
            </a:r>
            <a:r>
              <a:rPr lang="en-US" dirty="0" smtClean="0"/>
              <a:t>, standard </a:t>
            </a:r>
            <a:r>
              <a:rPr lang="en-US" i="1" dirty="0" smtClean="0"/>
              <a:t>bar</a:t>
            </a:r>
            <a:r>
              <a:rPr lang="en-US" dirty="0" smtClean="0"/>
              <a:t> is applied.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some real basics.</a:t>
            </a:r>
          </a:p>
          <a:p>
            <a:r>
              <a:rPr lang="en-US" dirty="0" smtClean="0"/>
              <a:t>Most </a:t>
            </a:r>
            <a:r>
              <a:rPr lang="en-US" dirty="0" smtClean="0"/>
              <a:t>information organization task boil down to a few basic concepts. </a:t>
            </a:r>
          </a:p>
          <a:p>
            <a:r>
              <a:rPr lang="en-US" dirty="0" smtClean="0"/>
              <a:t>These concepts are embedded in all information organization work.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still have to see a coherent explanation of a body of work that makes up cataloging theory.</a:t>
            </a:r>
          </a:p>
          <a:p>
            <a:r>
              <a:rPr lang="en-US" dirty="0" smtClean="0"/>
              <a:t>I have not seen a good book about it. </a:t>
            </a:r>
          </a:p>
          <a:p>
            <a:r>
              <a:rPr lang="en-US" dirty="0" smtClean="0"/>
              <a:t>You probably have to work your way through individual writers' work, Bacon, </a:t>
            </a:r>
            <a:r>
              <a:rPr lang="en-US" dirty="0" err="1" smtClean="0"/>
              <a:t>Ranganathan</a:t>
            </a:r>
            <a:r>
              <a:rPr lang="en-US" dirty="0" smtClean="0"/>
              <a:t>, </a:t>
            </a:r>
            <a:r>
              <a:rPr lang="en-US" dirty="0" err="1" smtClean="0"/>
              <a:t>Lubetzky</a:t>
            </a:r>
            <a:r>
              <a:rPr lang="en-US" dirty="0" smtClean="0"/>
              <a:t> </a:t>
            </a:r>
            <a:r>
              <a:rPr lang="en-US" dirty="0" smtClean="0"/>
              <a:t>etc.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believe that there are basic elements in information organization. </a:t>
            </a:r>
          </a:p>
          <a:p>
            <a:pPr lvl="1"/>
            <a:r>
              <a:rPr lang="en-US" dirty="0" smtClean="0"/>
              <a:t>records</a:t>
            </a:r>
          </a:p>
          <a:p>
            <a:pPr lvl="1"/>
            <a:r>
              <a:rPr lang="en-US" dirty="0" smtClean="0"/>
              <a:t>mappings</a:t>
            </a:r>
          </a:p>
          <a:p>
            <a:pPr lvl="1"/>
            <a:r>
              <a:rPr lang="en-US" dirty="0" smtClean="0"/>
              <a:t>formats, constraints</a:t>
            </a:r>
          </a:p>
          <a:p>
            <a:pPr lvl="1"/>
            <a:r>
              <a:rPr lang="en-US" dirty="0" smtClean="0"/>
              <a:t>nesting</a:t>
            </a:r>
          </a:p>
          <a:p>
            <a:r>
              <a:rPr lang="en-US" dirty="0" smtClean="0"/>
              <a:t>and  when you understand them, you have a basic grasp of how to organize information.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by doing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It is best to learn by doing in depth. </a:t>
            </a:r>
          </a:p>
          <a:p>
            <a:r>
              <a:rPr lang="en-US" dirty="0" smtClean="0"/>
              <a:t>This is different from the survey ideas of the books.</a:t>
            </a:r>
          </a:p>
          <a:p>
            <a:r>
              <a:rPr lang="en-US" dirty="0" smtClean="0"/>
              <a:t>So you need to study a format.</a:t>
            </a:r>
          </a:p>
          <a:p>
            <a:r>
              <a:rPr lang="en-US" dirty="0" smtClean="0"/>
              <a:t>It's like learning a computer language, you learn one of them you learned a lot about the others. </a:t>
            </a:r>
          </a:p>
          <a:p>
            <a:r>
              <a:rPr lang="en-US" dirty="0" smtClean="0"/>
              <a:t>AARC2 + Marc appears the way to go, however controversial they are.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databases and FRBR appears good, but swap both around.</a:t>
            </a:r>
          </a:p>
          <a:p>
            <a:r>
              <a:rPr lang="en-US" dirty="0" smtClean="0"/>
              <a:t>Insistence on basic concepts is important. But there needs to be more bottom-up examples.</a:t>
            </a:r>
          </a:p>
          <a:p>
            <a:r>
              <a:rPr lang="en-US" dirty="0" smtClean="0"/>
              <a:t>Contrasting MARC basic syntax with XML will highlight that different syntax can carry the same information.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867</Words>
  <Application>Microsoft Office PowerPoint</Application>
  <PresentationFormat>On-screen Show (4:3)</PresentationFormat>
  <Paragraphs>86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LIS512 lecture 12  conclusions</vt:lpstr>
      <vt:lpstr>today</vt:lpstr>
      <vt:lpstr>LIS512</vt:lpstr>
      <vt:lpstr>the books</vt:lpstr>
      <vt:lpstr>the real basics</vt:lpstr>
      <vt:lpstr>the theory</vt:lpstr>
      <vt:lpstr>basic element</vt:lpstr>
      <vt:lpstr>learning by doing</vt:lpstr>
      <vt:lpstr>good points</vt:lpstr>
      <vt:lpstr>improvements</vt:lpstr>
      <vt:lpstr>problems</vt:lpstr>
      <vt:lpstr>more problem</vt:lpstr>
      <vt:lpstr>future of cataloging</vt:lpstr>
      <vt:lpstr>future of libraries</vt:lpstr>
      <vt:lpstr>lost cause</vt:lpstr>
      <vt:lpstr>building digital holdings</vt:lpstr>
      <vt:lpstr>libraries without holdings</vt:lpstr>
      <vt:lpstr>divergent perspectives</vt:lpstr>
      <vt:lpstr>information organization?</vt:lpstr>
      <vt:lpstr>http://openlib.org/home/krichel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student</cp:lastModifiedBy>
  <cp:revision>55</cp:revision>
  <dcterms:created xsi:type="dcterms:W3CDTF">2010-02-02T20:23:41Z</dcterms:created>
  <dcterms:modified xsi:type="dcterms:W3CDTF">2010-04-28T19:42:05Z</dcterms:modified>
</cp:coreProperties>
</file>