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7" r:id="rId2"/>
    <p:sldId id="762" r:id="rId3"/>
    <p:sldId id="756" r:id="rId4"/>
    <p:sldId id="757" r:id="rId5"/>
    <p:sldId id="758" r:id="rId6"/>
    <p:sldId id="759" r:id="rId7"/>
    <p:sldId id="760" r:id="rId8"/>
    <p:sldId id="763" r:id="rId9"/>
    <p:sldId id="761" r:id="rId10"/>
    <p:sldId id="764" r:id="rId11"/>
    <p:sldId id="765" r:id="rId12"/>
    <p:sldId id="766" r:id="rId13"/>
    <p:sldId id="767" r:id="rId14"/>
    <p:sldId id="768" r:id="rId15"/>
    <p:sldId id="770" r:id="rId16"/>
    <p:sldId id="769" r:id="rId17"/>
    <p:sldId id="755" r:id="rId18"/>
    <p:sldId id="771" r:id="rId19"/>
    <p:sldId id="772" r:id="rId20"/>
    <p:sldId id="776" r:id="rId21"/>
    <p:sldId id="777" r:id="rId22"/>
    <p:sldId id="778" r:id="rId23"/>
    <p:sldId id="779" r:id="rId24"/>
    <p:sldId id="780" r:id="rId25"/>
    <p:sldId id="781" r:id="rId26"/>
    <p:sldId id="782" r:id="rId27"/>
    <p:sldId id="783" r:id="rId28"/>
    <p:sldId id="784" r:id="rId29"/>
    <p:sldId id="785" r:id="rId30"/>
    <p:sldId id="786" r:id="rId31"/>
    <p:sldId id="787" r:id="rId32"/>
    <p:sldId id="788" r:id="rId33"/>
    <p:sldId id="789" r:id="rId34"/>
    <p:sldId id="790" r:id="rId35"/>
    <p:sldId id="791" r:id="rId36"/>
    <p:sldId id="792" r:id="rId37"/>
    <p:sldId id="793" r:id="rId38"/>
    <p:sldId id="794" r:id="rId39"/>
    <p:sldId id="814"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78" y="-768"/>
      </p:cViewPr>
      <p:guideLst>
        <p:guide orient="horz" pos="2160"/>
        <p:guide pos="2880"/>
      </p:guideLst>
    </p:cSldViewPr>
  </p:slideViewPr>
  <p:notesTextViewPr>
    <p:cViewPr>
      <p:scale>
        <a:sx n="1" d="1"/>
        <a:sy n="1" d="1"/>
      </p:scale>
      <p:origin x="0" y="0"/>
    </p:cViewPr>
  </p:notesTextViewPr>
  <p:sorterViewPr>
    <p:cViewPr>
      <p:scale>
        <a:sx n="100" d="100"/>
        <a:sy n="100" d="100"/>
      </p:scale>
      <p:origin x="0" y="9045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F22378-075E-4063-BE03-41237C7747A3}" type="datetimeFigureOut">
              <a:rPr lang="en-US" smtClean="0"/>
              <a:pPr/>
              <a:t>9/19/2011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B72E37-FB88-439A-9A50-125B7357D682}" type="slidenum">
              <a:rPr lang="en-US" smtClean="0"/>
              <a:pPr/>
              <a:t>‹#›</a:t>
            </a:fld>
            <a:endParaRPr lang="en-US"/>
          </a:p>
        </p:txBody>
      </p:sp>
    </p:spTree>
    <p:extLst>
      <p:ext uri="{BB962C8B-B14F-4D97-AF65-F5344CB8AC3E}">
        <p14:creationId xmlns:p14="http://schemas.microsoft.com/office/powerpoint/2010/main" xmlns="" val="26617849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121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121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833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1038338"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FFDE19-4DC2-4B96-A545-9F415AA0ECDC}" type="datetimeFigureOut">
              <a:rPr lang="en-US" smtClean="0"/>
              <a:pPr/>
              <a:t>9/19/2011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929AE5-A09D-4C8C-A315-4A532602629F}" type="slidenum">
              <a:rPr lang="en-US" smtClean="0"/>
              <a:pPr/>
              <a:t>‹#›</a:t>
            </a:fld>
            <a:endParaRPr lang="en-US"/>
          </a:p>
        </p:txBody>
      </p:sp>
    </p:spTree>
    <p:extLst>
      <p:ext uri="{BB962C8B-B14F-4D97-AF65-F5344CB8AC3E}">
        <p14:creationId xmlns:p14="http://schemas.microsoft.com/office/powerpoint/2010/main" xmlns="" val="570071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FFDE19-4DC2-4B96-A545-9F415AA0ECDC}" type="datetimeFigureOut">
              <a:rPr lang="en-US" smtClean="0"/>
              <a:pPr/>
              <a:t>9/19/2011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929AE5-A09D-4C8C-A315-4A532602629F}" type="slidenum">
              <a:rPr lang="en-US" smtClean="0"/>
              <a:pPr/>
              <a:t>‹#›</a:t>
            </a:fld>
            <a:endParaRPr lang="en-US"/>
          </a:p>
        </p:txBody>
      </p:sp>
    </p:spTree>
    <p:extLst>
      <p:ext uri="{BB962C8B-B14F-4D97-AF65-F5344CB8AC3E}">
        <p14:creationId xmlns:p14="http://schemas.microsoft.com/office/powerpoint/2010/main" xmlns="" val="1488622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FFDE19-4DC2-4B96-A545-9F415AA0ECDC}" type="datetimeFigureOut">
              <a:rPr lang="en-US" smtClean="0"/>
              <a:pPr/>
              <a:t>9/19/2011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929AE5-A09D-4C8C-A315-4A532602629F}" type="slidenum">
              <a:rPr lang="en-US" smtClean="0"/>
              <a:pPr/>
              <a:t>‹#›</a:t>
            </a:fld>
            <a:endParaRPr lang="en-US"/>
          </a:p>
        </p:txBody>
      </p:sp>
    </p:spTree>
    <p:extLst>
      <p:ext uri="{BB962C8B-B14F-4D97-AF65-F5344CB8AC3E}">
        <p14:creationId xmlns:p14="http://schemas.microsoft.com/office/powerpoint/2010/main" xmlns="" val="1240242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FFDE19-4DC2-4B96-A545-9F415AA0ECDC}" type="datetimeFigureOut">
              <a:rPr lang="en-US" smtClean="0"/>
              <a:pPr/>
              <a:t>9/19/2011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929AE5-A09D-4C8C-A315-4A532602629F}" type="slidenum">
              <a:rPr lang="en-US" smtClean="0"/>
              <a:pPr/>
              <a:t>‹#›</a:t>
            </a:fld>
            <a:endParaRPr lang="en-US"/>
          </a:p>
        </p:txBody>
      </p:sp>
    </p:spTree>
    <p:extLst>
      <p:ext uri="{BB962C8B-B14F-4D97-AF65-F5344CB8AC3E}">
        <p14:creationId xmlns:p14="http://schemas.microsoft.com/office/powerpoint/2010/main" xmlns="" val="3980215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FFDE19-4DC2-4B96-A545-9F415AA0ECDC}" type="datetimeFigureOut">
              <a:rPr lang="en-US" smtClean="0"/>
              <a:pPr/>
              <a:t>9/19/2011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929AE5-A09D-4C8C-A315-4A532602629F}" type="slidenum">
              <a:rPr lang="en-US" smtClean="0"/>
              <a:pPr/>
              <a:t>‹#›</a:t>
            </a:fld>
            <a:endParaRPr lang="en-US"/>
          </a:p>
        </p:txBody>
      </p:sp>
    </p:spTree>
    <p:extLst>
      <p:ext uri="{BB962C8B-B14F-4D97-AF65-F5344CB8AC3E}">
        <p14:creationId xmlns:p14="http://schemas.microsoft.com/office/powerpoint/2010/main" xmlns="" val="2163426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FFDE19-4DC2-4B96-A545-9F415AA0ECDC}" type="datetimeFigureOut">
              <a:rPr lang="en-US" smtClean="0"/>
              <a:pPr/>
              <a:t>9/19/2011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929AE5-A09D-4C8C-A315-4A532602629F}" type="slidenum">
              <a:rPr lang="en-US" smtClean="0"/>
              <a:pPr/>
              <a:t>‹#›</a:t>
            </a:fld>
            <a:endParaRPr lang="en-US"/>
          </a:p>
        </p:txBody>
      </p:sp>
    </p:spTree>
    <p:extLst>
      <p:ext uri="{BB962C8B-B14F-4D97-AF65-F5344CB8AC3E}">
        <p14:creationId xmlns:p14="http://schemas.microsoft.com/office/powerpoint/2010/main" xmlns="" val="564698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FFDE19-4DC2-4B96-A545-9F415AA0ECDC}" type="datetimeFigureOut">
              <a:rPr lang="en-US" smtClean="0"/>
              <a:pPr/>
              <a:t>9/19/2011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929AE5-A09D-4C8C-A315-4A532602629F}" type="slidenum">
              <a:rPr lang="en-US" smtClean="0"/>
              <a:pPr/>
              <a:t>‹#›</a:t>
            </a:fld>
            <a:endParaRPr lang="en-US"/>
          </a:p>
        </p:txBody>
      </p:sp>
    </p:spTree>
    <p:extLst>
      <p:ext uri="{BB962C8B-B14F-4D97-AF65-F5344CB8AC3E}">
        <p14:creationId xmlns:p14="http://schemas.microsoft.com/office/powerpoint/2010/main" xmlns="" val="4114325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FFDE19-4DC2-4B96-A545-9F415AA0ECDC}" type="datetimeFigureOut">
              <a:rPr lang="en-US" smtClean="0"/>
              <a:pPr/>
              <a:t>9/19/2011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929AE5-A09D-4C8C-A315-4A532602629F}" type="slidenum">
              <a:rPr lang="en-US" smtClean="0"/>
              <a:pPr/>
              <a:t>‹#›</a:t>
            </a:fld>
            <a:endParaRPr lang="en-US"/>
          </a:p>
        </p:txBody>
      </p:sp>
    </p:spTree>
    <p:extLst>
      <p:ext uri="{BB962C8B-B14F-4D97-AF65-F5344CB8AC3E}">
        <p14:creationId xmlns:p14="http://schemas.microsoft.com/office/powerpoint/2010/main" xmlns="" val="664658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FFDE19-4DC2-4B96-A545-9F415AA0ECDC}" type="datetimeFigureOut">
              <a:rPr lang="en-US" smtClean="0"/>
              <a:pPr/>
              <a:t>9/19/2011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929AE5-A09D-4C8C-A315-4A532602629F}" type="slidenum">
              <a:rPr lang="en-US" smtClean="0"/>
              <a:pPr/>
              <a:t>‹#›</a:t>
            </a:fld>
            <a:endParaRPr lang="en-US"/>
          </a:p>
        </p:txBody>
      </p:sp>
    </p:spTree>
    <p:extLst>
      <p:ext uri="{BB962C8B-B14F-4D97-AF65-F5344CB8AC3E}">
        <p14:creationId xmlns:p14="http://schemas.microsoft.com/office/powerpoint/2010/main" xmlns="" val="877614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FFDE19-4DC2-4B96-A545-9F415AA0ECDC}" type="datetimeFigureOut">
              <a:rPr lang="en-US" smtClean="0"/>
              <a:pPr/>
              <a:t>9/19/2011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929AE5-A09D-4C8C-A315-4A532602629F}" type="slidenum">
              <a:rPr lang="en-US" smtClean="0"/>
              <a:pPr/>
              <a:t>‹#›</a:t>
            </a:fld>
            <a:endParaRPr lang="en-US"/>
          </a:p>
        </p:txBody>
      </p:sp>
    </p:spTree>
    <p:extLst>
      <p:ext uri="{BB962C8B-B14F-4D97-AF65-F5344CB8AC3E}">
        <p14:creationId xmlns:p14="http://schemas.microsoft.com/office/powerpoint/2010/main" xmlns="" val="1277047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FFDE19-4DC2-4B96-A545-9F415AA0ECDC}" type="datetimeFigureOut">
              <a:rPr lang="en-US" smtClean="0"/>
              <a:pPr/>
              <a:t>9/19/2011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929AE5-A09D-4C8C-A315-4A532602629F}" type="slidenum">
              <a:rPr lang="en-US" smtClean="0"/>
              <a:pPr/>
              <a:t>‹#›</a:t>
            </a:fld>
            <a:endParaRPr lang="en-US"/>
          </a:p>
        </p:txBody>
      </p:sp>
    </p:spTree>
    <p:extLst>
      <p:ext uri="{BB962C8B-B14F-4D97-AF65-F5344CB8AC3E}">
        <p14:creationId xmlns:p14="http://schemas.microsoft.com/office/powerpoint/2010/main" xmlns="" val="990924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FFDE19-4DC2-4B96-A545-9F415AA0ECDC}" type="datetimeFigureOut">
              <a:rPr lang="en-US" smtClean="0"/>
              <a:pPr/>
              <a:t>9/19/2011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929AE5-A09D-4C8C-A315-4A532602629F}" type="slidenum">
              <a:rPr lang="en-US" smtClean="0"/>
              <a:pPr/>
              <a:t>‹#›</a:t>
            </a:fld>
            <a:endParaRPr lang="en-US"/>
          </a:p>
        </p:txBody>
      </p:sp>
    </p:spTree>
    <p:extLst>
      <p:ext uri="{BB962C8B-B14F-4D97-AF65-F5344CB8AC3E}">
        <p14:creationId xmlns:p14="http://schemas.microsoft.com/office/powerpoint/2010/main" xmlns="" val="102291083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685800" y="1371600"/>
            <a:ext cx="7772400" cy="2065338"/>
          </a:xfrm>
          <a:prstGeom prst="rect">
            <a:avLst/>
          </a:prstGeom>
          <a:noFill/>
          <a:ln w="9525">
            <a:noFill/>
            <a:round/>
            <a:headEnd/>
            <a:tailEnd/>
          </a:ln>
          <a:effectLst/>
        </p:spPr>
        <p:txBody>
          <a:bodyPr lIns="90000" tIns="46800" rIns="90000" bIns="46800"/>
          <a:lstStyle/>
          <a:p>
            <a:pPr algn="ctr" eaLnBrk="1" hangingPunct="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dirty="0" smtClean="0">
                <a:solidFill>
                  <a:srgbClr val="E3EBF1"/>
                </a:solidFill>
              </a:rPr>
              <a:t>LIS6</a:t>
            </a:r>
            <a:r>
              <a:rPr lang="en-US" sz="4000" dirty="0" smtClean="0">
                <a:solidFill>
                  <a:srgbClr val="E3EBF1"/>
                </a:solidFill>
              </a:rPr>
              <a:t>18</a:t>
            </a:r>
            <a:r>
              <a:rPr lang="ru-RU" sz="4000" dirty="0">
                <a:solidFill>
                  <a:srgbClr val="E3EBF1"/>
                </a:solidFill>
              </a:rPr>
              <a:t>	</a:t>
            </a:r>
            <a:r>
              <a:rPr lang="en-US" sz="4000" dirty="0" smtClean="0">
                <a:solidFill>
                  <a:srgbClr val="E3EBF1"/>
                </a:solidFill>
              </a:rPr>
              <a:t>lecture</a:t>
            </a:r>
            <a:r>
              <a:rPr lang="ru-RU" sz="4000" dirty="0" smtClean="0">
                <a:solidFill>
                  <a:srgbClr val="E3EBF1"/>
                </a:solidFill>
              </a:rPr>
              <a:t> </a:t>
            </a:r>
            <a:r>
              <a:rPr lang="ru-RU" sz="4000" dirty="0">
                <a:solidFill>
                  <a:srgbClr val="E3EBF1"/>
                </a:solidFill>
              </a:rPr>
              <a:t>0</a:t>
            </a:r>
            <a:br>
              <a:rPr lang="ru-RU" sz="4000" dirty="0">
                <a:solidFill>
                  <a:srgbClr val="E3EBF1"/>
                </a:solidFill>
              </a:rPr>
            </a:br>
            <a:r>
              <a:rPr lang="ru-RU" sz="4000" dirty="0">
                <a:solidFill>
                  <a:srgbClr val="E3EBF1"/>
                </a:solidFill>
              </a:rPr>
              <a:t/>
            </a:r>
            <a:br>
              <a:rPr lang="ru-RU" sz="4000" dirty="0">
                <a:solidFill>
                  <a:srgbClr val="E3EBF1"/>
                </a:solidFill>
              </a:rPr>
            </a:br>
            <a:r>
              <a:rPr lang="ru-RU" sz="4000" dirty="0">
                <a:solidFill>
                  <a:srgbClr val="E3EBF1"/>
                </a:solidFill>
              </a:rPr>
              <a:t>Introduction to the</a:t>
            </a:r>
            <a:r>
              <a:rPr lang="en-US" sz="4000" dirty="0">
                <a:solidFill>
                  <a:srgbClr val="E3EBF1"/>
                </a:solidFill>
              </a:rPr>
              <a:t> </a:t>
            </a:r>
            <a:r>
              <a:rPr lang="en-US" sz="4000" dirty="0" smtClean="0">
                <a:solidFill>
                  <a:srgbClr val="E3EBF1"/>
                </a:solidFill>
              </a:rPr>
              <a:t>course</a:t>
            </a:r>
            <a:endParaRPr lang="en-US" sz="4000" dirty="0">
              <a:solidFill>
                <a:srgbClr val="E3EBF1"/>
              </a:solidFill>
            </a:endParaRPr>
          </a:p>
        </p:txBody>
      </p:sp>
      <p:sp>
        <p:nvSpPr>
          <p:cNvPr id="3074" name="Text Box 2"/>
          <p:cNvSpPr txBox="1">
            <a:spLocks noChangeArrowheads="1"/>
          </p:cNvSpPr>
          <p:nvPr/>
        </p:nvSpPr>
        <p:spPr bwMode="auto">
          <a:xfrm>
            <a:off x="1371600" y="4648200"/>
            <a:ext cx="6400800" cy="1035050"/>
          </a:xfrm>
          <a:prstGeom prst="rect">
            <a:avLst/>
          </a:prstGeom>
          <a:noFill/>
          <a:ln w="9525">
            <a:noFill/>
            <a:round/>
            <a:headEnd/>
            <a:tailEnd/>
          </a:ln>
          <a:effectLst/>
        </p:spPr>
        <p:txBody>
          <a:bodyPr lIns="90000" tIns="46800" rIns="90000" bIns="46800"/>
          <a:lstStyle/>
          <a:p>
            <a:pPr algn="ctr" eaLnBrk="1" hangingPunct="1">
              <a:lnSpc>
                <a:spcPct val="100000"/>
              </a:lnSpc>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solidFill>
                  <a:srgbClr val="FFFFFF"/>
                </a:solidFill>
              </a:rPr>
              <a:t>Thomas </a:t>
            </a:r>
            <a:r>
              <a:rPr lang="en-GB" sz="2800" dirty="0" err="1" smtClean="0">
                <a:solidFill>
                  <a:srgbClr val="FFFFFF"/>
                </a:solidFill>
              </a:rPr>
              <a:t>Krichel</a:t>
            </a:r>
            <a:endParaRPr lang="en-GB" sz="2800" dirty="0" smtClean="0">
              <a:solidFill>
                <a:srgbClr val="FFFFFF"/>
              </a:solidFill>
            </a:endParaRPr>
          </a:p>
          <a:p>
            <a:pPr algn="ctr" eaLnBrk="1" hangingPunct="1">
              <a:lnSpc>
                <a:spcPct val="100000"/>
              </a:lnSpc>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solidFill>
                  <a:srgbClr val="FFFFFF"/>
                </a:solidFill>
              </a:rPr>
              <a:t>2011-04-21</a:t>
            </a:r>
            <a:endParaRPr lang="en-GB" sz="2800" dirty="0">
              <a:solidFill>
                <a:srgbClr val="FFFFFF"/>
              </a:solidFill>
            </a:endParaRPr>
          </a:p>
          <a:p>
            <a:pPr algn="ctr" eaLnBrk="1" hangingPunct="1">
              <a:lnSpc>
                <a:spcPct val="100000"/>
              </a:lnSpc>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reasons</a:t>
            </a:r>
            <a:endParaRPr lang="en-US" dirty="0"/>
          </a:p>
        </p:txBody>
      </p:sp>
      <p:sp>
        <p:nvSpPr>
          <p:cNvPr id="3" name="Content Placeholder 2"/>
          <p:cNvSpPr>
            <a:spLocks noGrp="1"/>
          </p:cNvSpPr>
          <p:nvPr>
            <p:ph idx="1"/>
          </p:nvPr>
        </p:nvSpPr>
        <p:spPr/>
        <p:txBody>
          <a:bodyPr>
            <a:normAutofit lnSpcReduction="10000"/>
          </a:bodyPr>
          <a:lstStyle/>
          <a:p>
            <a:r>
              <a:rPr lang="en-US" dirty="0" smtClean="0"/>
              <a:t>When libraries first licensed remote content, it was very expensive and difficult to use.</a:t>
            </a:r>
          </a:p>
          <a:p>
            <a:pPr lvl="1"/>
            <a:r>
              <a:rPr lang="en-US" dirty="0" smtClean="0"/>
              <a:t>The telecommunications charges where high.</a:t>
            </a:r>
          </a:p>
          <a:p>
            <a:pPr lvl="1"/>
            <a:r>
              <a:rPr lang="en-US" dirty="0" smtClean="0"/>
              <a:t>The cost of the system access was high. There often was a charge by minute.</a:t>
            </a:r>
          </a:p>
          <a:p>
            <a:pPr lvl="1"/>
            <a:r>
              <a:rPr lang="en-US" dirty="0" smtClean="0"/>
              <a:t>The systems were difficult to use. They were not suitable for a non-trained user.</a:t>
            </a:r>
          </a:p>
          <a:p>
            <a:r>
              <a:rPr lang="en-US" dirty="0" smtClean="0"/>
              <a:t>Database searching by a librarian is a way to save cost.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reasons today</a:t>
            </a:r>
            <a:endParaRPr lang="en-US" dirty="0"/>
          </a:p>
        </p:txBody>
      </p:sp>
      <p:sp>
        <p:nvSpPr>
          <p:cNvPr id="3" name="Content Placeholder 2"/>
          <p:cNvSpPr>
            <a:spLocks noGrp="1"/>
          </p:cNvSpPr>
          <p:nvPr>
            <p:ph idx="1"/>
          </p:nvPr>
        </p:nvSpPr>
        <p:spPr/>
        <p:txBody>
          <a:bodyPr/>
          <a:lstStyle/>
          <a:p>
            <a:r>
              <a:rPr lang="en-US" dirty="0" smtClean="0"/>
              <a:t>The historical reasons don’t seem to apply.</a:t>
            </a:r>
          </a:p>
          <a:p>
            <a:r>
              <a:rPr lang="en-US" dirty="0" smtClean="0"/>
              <a:t>There are still reasons why you have intermediated searching.</a:t>
            </a:r>
          </a:p>
          <a:p>
            <a:r>
              <a:rPr lang="en-US" dirty="0" smtClean="0"/>
              <a:t>One important one is to save the searcher (a high-salary individual) time and have the search conducted by someone with a lower salary.</a:t>
            </a:r>
          </a:p>
          <a:p>
            <a:r>
              <a:rPr lang="en-US" dirty="0" smtClean="0"/>
              <a:t>A lot of these job are outsourced.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pedagogical reasons</a:t>
            </a:r>
            <a:endParaRPr lang="en-US" dirty="0"/>
          </a:p>
        </p:txBody>
      </p:sp>
      <p:sp>
        <p:nvSpPr>
          <p:cNvPr id="3" name="Content Placeholder 2"/>
          <p:cNvSpPr>
            <a:spLocks noGrp="1"/>
          </p:cNvSpPr>
          <p:nvPr>
            <p:ph idx="1"/>
          </p:nvPr>
        </p:nvSpPr>
        <p:spPr/>
        <p:txBody>
          <a:bodyPr/>
          <a:lstStyle/>
          <a:p>
            <a:r>
              <a:rPr lang="en-US" dirty="0" smtClean="0"/>
              <a:t>As librarians, we need to teach people how to use online information resources.</a:t>
            </a:r>
          </a:p>
          <a:p>
            <a:r>
              <a:rPr lang="en-US" dirty="0" smtClean="0"/>
              <a:t>Unless they can do this themselves.</a:t>
            </a:r>
          </a:p>
          <a:p>
            <a:r>
              <a:rPr lang="en-US" dirty="0" smtClean="0"/>
              <a:t>Many (most) think they can. </a:t>
            </a:r>
          </a:p>
          <a:p>
            <a:r>
              <a:rPr lang="en-US" dirty="0" smtClean="0"/>
              <a:t>The pedagogical reasons seem to disappear over time. </a:t>
            </a:r>
          </a:p>
          <a:p>
            <a:r>
              <a:rPr lang="en-US" dirty="0" smtClean="0"/>
              <a:t>There are however serious problems of </a:t>
            </a:r>
            <a:r>
              <a:rPr lang="en-US" smtClean="0"/>
              <a:t>transparency</a:t>
            </a:r>
            <a:r>
              <a:rPr lang="en-US" smtClean="0"/>
              <a:t>.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transparency</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r>
              <a:rPr lang="en-US" dirty="0" smtClean="0"/>
              <a:t>In days of old library databases where proprietary.</a:t>
            </a:r>
          </a:p>
          <a:p>
            <a:r>
              <a:rPr lang="en-US" dirty="0" smtClean="0"/>
              <a:t>The engines provided documentation on how to search contents to a detailed level. The release of this information did not damage the business.</a:t>
            </a:r>
          </a:p>
          <a:p>
            <a:r>
              <a:rPr lang="en-US" dirty="0" smtClean="0"/>
              <a:t>In the days of search engines (the new “database”) the  algorithms to search are secret.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secrecy in search</a:t>
            </a:r>
            <a:endParaRPr lang="en-US" dirty="0"/>
          </a:p>
        </p:txBody>
      </p:sp>
      <p:sp>
        <p:nvSpPr>
          <p:cNvPr id="3" name="Content Placeholder 2"/>
          <p:cNvSpPr>
            <a:spLocks noGrp="1"/>
          </p:cNvSpPr>
          <p:nvPr>
            <p:ph idx="1"/>
          </p:nvPr>
        </p:nvSpPr>
        <p:spPr/>
        <p:txBody>
          <a:bodyPr/>
          <a:lstStyle/>
          <a:p>
            <a:r>
              <a:rPr lang="en-US" dirty="0" smtClean="0"/>
              <a:t>There are some indications has the search engines give on how they do their work.</a:t>
            </a:r>
          </a:p>
          <a:p>
            <a:r>
              <a:rPr lang="en-US" dirty="0" smtClean="0"/>
              <a:t>But overall the algorithms are secret.</a:t>
            </a:r>
          </a:p>
          <a:p>
            <a:r>
              <a:rPr lang="en-US" dirty="0" smtClean="0"/>
              <a:t>The monopoly of Google makes for a serious threat to the information culture.</a:t>
            </a:r>
          </a:p>
          <a:p>
            <a:r>
              <a:rPr lang="en-US" dirty="0" smtClean="0"/>
              <a:t>The solution would be to build and operate open-source engines. I have done some pioneering but small scale work in this area.</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 retrieval</a:t>
            </a:r>
            <a:endParaRPr lang="en-US" dirty="0"/>
          </a:p>
        </p:txBody>
      </p:sp>
      <p:sp>
        <p:nvSpPr>
          <p:cNvPr id="3" name="Content Placeholder 2"/>
          <p:cNvSpPr>
            <a:spLocks noGrp="1"/>
          </p:cNvSpPr>
          <p:nvPr>
            <p:ph idx="1"/>
          </p:nvPr>
        </p:nvSpPr>
        <p:spPr/>
        <p:txBody>
          <a:bodyPr/>
          <a:lstStyle/>
          <a:p>
            <a:r>
              <a:rPr lang="en-US" dirty="0" smtClean="0"/>
              <a:t>Deals with how to build systems that allow users, even untrained, obtain complicated information. </a:t>
            </a:r>
          </a:p>
          <a:p>
            <a:r>
              <a:rPr lang="en-US" dirty="0" smtClean="0"/>
              <a:t>This is big business. Google, arguably the most successful business of the early 21</a:t>
            </a:r>
            <a:r>
              <a:rPr lang="en-US" baseline="30000" dirty="0" smtClean="0"/>
              <a:t>st</a:t>
            </a:r>
            <a:r>
              <a:rPr lang="en-US" dirty="0" smtClean="0"/>
              <a:t> century, owes it all it information retrieval.</a:t>
            </a:r>
          </a:p>
          <a:p>
            <a:r>
              <a:rPr lang="en-US" dirty="0" smtClean="0"/>
              <a:t>In particular, to web </a:t>
            </a:r>
            <a:r>
              <a:rPr lang="en-US" smtClean="0"/>
              <a:t>information retrieval.</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online information retrieval techniques</a:t>
            </a:r>
            <a:endParaRPr lang="en-US" dirty="0"/>
          </a:p>
        </p:txBody>
      </p:sp>
      <p:sp>
        <p:nvSpPr>
          <p:cNvPr id="3" name="Content Placeholder 2"/>
          <p:cNvSpPr>
            <a:spLocks noGrp="1"/>
          </p:cNvSpPr>
          <p:nvPr>
            <p:ph idx="1"/>
          </p:nvPr>
        </p:nvSpPr>
        <p:spPr/>
        <p:txBody>
          <a:bodyPr/>
          <a:lstStyle/>
          <a:p>
            <a:r>
              <a:rPr lang="en-US" dirty="0" smtClean="0"/>
              <a:t>This is different from database searching because we are talking about techniques.</a:t>
            </a:r>
          </a:p>
          <a:p>
            <a:r>
              <a:rPr lang="en-US" dirty="0" smtClean="0"/>
              <a:t>Successful database requires techniques at the level of query formulation.</a:t>
            </a:r>
          </a:p>
          <a:p>
            <a:r>
              <a:rPr lang="en-US" dirty="0" smtClean="0"/>
              <a:t>But it more requires an overall knowledge of the database, it’s contents, structure. </a:t>
            </a:r>
          </a:p>
          <a:p>
            <a:r>
              <a:rPr lang="en-US" dirty="0" smtClean="0"/>
              <a:t>This is more the subject of a sources and services type course.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0193" name="Text Box 1"/>
          <p:cNvSpPr txBox="1">
            <a:spLocks noChangeArrowheads="1"/>
          </p:cNvSpPr>
          <p:nvPr/>
        </p:nvSpPr>
        <p:spPr bwMode="auto">
          <a:xfrm>
            <a:off x="685800" y="2130425"/>
            <a:ext cx="7772400" cy="14700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http://openlib.org/home/krichel</a:t>
            </a:r>
          </a:p>
        </p:txBody>
      </p:sp>
      <p:sp>
        <p:nvSpPr>
          <p:cNvPr id="520194" name="Text Box 2"/>
          <p:cNvSpPr txBox="1">
            <a:spLocks noChangeArrowheads="1"/>
          </p:cNvSpPr>
          <p:nvPr/>
        </p:nvSpPr>
        <p:spPr bwMode="auto">
          <a:xfrm>
            <a:off x="1371600" y="3886200"/>
            <a:ext cx="6400800" cy="3048000"/>
          </a:xfrm>
          <a:prstGeom prst="rect">
            <a:avLst/>
          </a:prstGeom>
          <a:noFill/>
          <a:ln w="9525">
            <a:noFill/>
            <a:round/>
            <a:headEnd/>
            <a:tailEnd/>
          </a:ln>
          <a:effectLst/>
        </p:spPr>
        <p:txBody>
          <a:bodyPr lIns="90000" tIns="46800" rIns="90000" bIns="46800"/>
          <a:lstStyle/>
          <a:p>
            <a:pPr algn="ctr" eaLnBrk="1" hangingPunct="1">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rPr>
              <a:t>Please shutdown the computers when</a:t>
            </a:r>
          </a:p>
          <a:p>
            <a:pPr algn="ctr" eaLnBrk="1" hangingPunct="1">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rPr>
              <a:t>you are done.</a:t>
            </a:r>
          </a:p>
          <a:p>
            <a:pPr algn="ctr" eaLnBrk="1" hangingPunct="1">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endParaRPr>
          </a:p>
          <a:p>
            <a:pPr algn="ctr" eaLnBrk="1" hangingPunct="1">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rPr>
              <a:t>Thank you for your attention!</a:t>
            </a:r>
          </a:p>
          <a:p>
            <a:pPr algn="ctr" eaLnBrk="1" hangingPunct="1">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endParaRPr>
          </a:p>
          <a:p>
            <a:pPr algn="ctr" eaLnBrk="1" hangingPunct="1">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a:t>
            </a:r>
            <a:r>
              <a:rPr lang="en-US" dirty="0" err="1" smtClean="0"/>
              <a:t>CoveRED</a:t>
            </a:r>
            <a:r>
              <a:rPr lang="en-US" dirty="0" smtClean="0"/>
              <a:t> because of ILLNESS</a:t>
            </a:r>
            <a:endParaRPr lang="en-US" dirty="0"/>
          </a:p>
        </p:txBody>
      </p:sp>
      <p:sp>
        <p:nvSpPr>
          <p:cNvPr id="3" name="Text Placeholder 2"/>
          <p:cNvSpPr>
            <a:spLocks noGrp="1"/>
          </p:cNvSpPr>
          <p:nvPr>
            <p:ph type="body" idx="1"/>
          </p:nvPr>
        </p:nvSpPr>
        <p:spPr/>
        <p:txBody>
          <a:bodyPr/>
          <a:lstStyle/>
          <a:p>
            <a:r>
              <a:rPr lang="en-US" dirty="0" smtClean="0"/>
              <a:t>not cover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a:t>
            </a:r>
            <a:endParaRPr lang="en-US" dirty="0"/>
          </a:p>
        </p:txBody>
      </p:sp>
      <p:sp>
        <p:nvSpPr>
          <p:cNvPr id="3" name="Content Placeholder 2"/>
          <p:cNvSpPr>
            <a:spLocks noGrp="1"/>
          </p:cNvSpPr>
          <p:nvPr>
            <p:ph idx="1"/>
          </p:nvPr>
        </p:nvSpPr>
        <p:spPr/>
        <p:txBody>
          <a:bodyPr/>
          <a:lstStyle/>
          <a:p>
            <a:r>
              <a:rPr lang="en-US" dirty="0" smtClean="0"/>
              <a:t>me</a:t>
            </a:r>
          </a:p>
          <a:p>
            <a:r>
              <a:rPr lang="en-US" dirty="0" smtClean="0"/>
              <a:t>the way I see it</a:t>
            </a:r>
          </a:p>
          <a:p>
            <a:r>
              <a:rPr lang="en-US" dirty="0" smtClean="0"/>
              <a:t>you</a:t>
            </a:r>
          </a:p>
          <a:p>
            <a:r>
              <a:rPr lang="en-US" dirty="0" smtClean="0"/>
              <a:t>the way you see it.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t>Proposed Organization</a:t>
            </a:r>
          </a:p>
        </p:txBody>
      </p:sp>
      <p:sp>
        <p:nvSpPr>
          <p:cNvPr id="17411" name="Rectangle 3"/>
          <p:cNvSpPr>
            <a:spLocks noGrp="1" noChangeArrowheads="1"/>
          </p:cNvSpPr>
          <p:nvPr>
            <p:ph type="body" idx="1"/>
          </p:nvPr>
        </p:nvSpPr>
        <p:spPr/>
        <p:txBody>
          <a:bodyPr/>
          <a:lstStyle/>
          <a:p>
            <a:r>
              <a:rPr lang="en-US"/>
              <a:t>Normal lecture</a:t>
            </a:r>
          </a:p>
          <a:p>
            <a:r>
              <a:rPr lang="en-US"/>
              <a:t>Quiz at the beginning of every lecture</a:t>
            </a:r>
          </a:p>
          <a:p>
            <a:pPr lvl="1"/>
            <a:r>
              <a:rPr lang="en-US"/>
              <a:t>Factually oriented, around 15 minutes</a:t>
            </a:r>
          </a:p>
          <a:p>
            <a:pPr lvl="1"/>
            <a:r>
              <a:rPr lang="en-US"/>
              <a:t>Remove worst performance</a:t>
            </a:r>
          </a:p>
          <a:p>
            <a:pPr lvl="1"/>
            <a:r>
              <a:rPr lang="en-US"/>
              <a:t>Average to form 50%</a:t>
            </a:r>
          </a:p>
          <a:p>
            <a:r>
              <a:rPr lang="en-US"/>
              <a:t>Search exercise 50% </a:t>
            </a:r>
          </a:p>
          <a:p>
            <a:r>
              <a:rPr lang="en-US"/>
              <a:t>I may make some adjustment to the syllabus this week.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t>Search exercise</a:t>
            </a:r>
          </a:p>
        </p:txBody>
      </p:sp>
      <p:sp>
        <p:nvSpPr>
          <p:cNvPr id="75779" name="Rectangle 3"/>
          <p:cNvSpPr>
            <a:spLocks noGrp="1" noChangeArrowheads="1"/>
          </p:cNvSpPr>
          <p:nvPr>
            <p:ph type="body" idx="1"/>
          </p:nvPr>
        </p:nvSpPr>
        <p:spPr/>
        <p:txBody>
          <a:bodyPr>
            <a:normAutofit lnSpcReduction="10000"/>
          </a:bodyPr>
          <a:lstStyle/>
          <a:p>
            <a:pPr>
              <a:lnSpc>
                <a:spcPct val="90000"/>
              </a:lnSpc>
            </a:pPr>
            <a:r>
              <a:rPr lang="en-US"/>
              <a:t>Find victim of an information need</a:t>
            </a:r>
          </a:p>
          <a:p>
            <a:pPr>
              <a:lnSpc>
                <a:spcPct val="90000"/>
              </a:lnSpc>
            </a:pPr>
            <a:r>
              <a:rPr lang="en-US"/>
              <a:t>Best to take someone you know in a professional capacity</a:t>
            </a:r>
          </a:p>
          <a:p>
            <a:pPr>
              <a:lnSpc>
                <a:spcPct val="90000"/>
              </a:lnSpc>
            </a:pPr>
            <a:r>
              <a:rPr lang="en-US"/>
              <a:t>Conduct  interview about an information need experienced by the victim, write down expectations</a:t>
            </a:r>
          </a:p>
          <a:p>
            <a:pPr>
              <a:lnSpc>
                <a:spcPct val="90000"/>
              </a:lnSpc>
            </a:pPr>
            <a:r>
              <a:rPr lang="en-US"/>
              <a:t>Search in formal database and on web</a:t>
            </a:r>
          </a:p>
          <a:p>
            <a:pPr>
              <a:lnSpc>
                <a:spcPct val="90000"/>
              </a:lnSpc>
            </a:pPr>
            <a:r>
              <a:rPr lang="en-US"/>
              <a:t>Discuss results with the victim</a:t>
            </a:r>
          </a:p>
          <a:p>
            <a:pPr>
              <a:lnSpc>
                <a:spcPct val="90000"/>
              </a:lnSpc>
            </a:pPr>
            <a:r>
              <a:rPr lang="en-US"/>
              <a:t>Write essay, no longer than 5 pages.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t>about the course</a:t>
            </a:r>
          </a:p>
        </p:txBody>
      </p:sp>
      <p:sp>
        <p:nvSpPr>
          <p:cNvPr id="88067" name="Rectangle 3"/>
          <p:cNvSpPr>
            <a:spLocks noGrp="1" noChangeArrowheads="1"/>
          </p:cNvSpPr>
          <p:nvPr>
            <p:ph type="body" idx="1"/>
          </p:nvPr>
        </p:nvSpPr>
        <p:spPr/>
        <p:txBody>
          <a:bodyPr/>
          <a:lstStyle/>
          <a:p>
            <a:r>
              <a:rPr lang="en-US"/>
              <a:t>This course is new wine in an old bottle</a:t>
            </a:r>
          </a:p>
          <a:p>
            <a:r>
              <a:rPr lang="en-US"/>
              <a:t>Officially a merger of </a:t>
            </a:r>
          </a:p>
          <a:p>
            <a:pPr lvl="1"/>
            <a:r>
              <a:rPr lang="en-US"/>
              <a:t>lis566 information resources on the Internet</a:t>
            </a:r>
          </a:p>
          <a:p>
            <a:pPr lvl="2"/>
            <a:r>
              <a:rPr lang="en-US"/>
              <a:t>mailing lists</a:t>
            </a:r>
          </a:p>
          <a:p>
            <a:pPr lvl="2"/>
            <a:r>
              <a:rPr lang="en-US"/>
              <a:t>usenet news</a:t>
            </a:r>
          </a:p>
          <a:p>
            <a:pPr lvl="2"/>
            <a:r>
              <a:rPr lang="en-US"/>
              <a:t>web searching</a:t>
            </a:r>
          </a:p>
          <a:p>
            <a:pPr lvl="1"/>
            <a:r>
              <a:rPr lang="en-US"/>
              <a:t>lis618 database searching</a:t>
            </a:r>
          </a:p>
          <a:p>
            <a:pPr lvl="2"/>
            <a:r>
              <a:rPr lang="en-US"/>
              <a:t>access and use of commercial databases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en-US"/>
              <a:t>mix of theory and practice</a:t>
            </a:r>
          </a:p>
        </p:txBody>
      </p:sp>
      <p:sp>
        <p:nvSpPr>
          <p:cNvPr id="116739" name="Rectangle 3"/>
          <p:cNvSpPr>
            <a:spLocks noGrp="1" noChangeArrowheads="1"/>
          </p:cNvSpPr>
          <p:nvPr>
            <p:ph type="body" idx="1"/>
          </p:nvPr>
        </p:nvSpPr>
        <p:spPr/>
        <p:txBody>
          <a:bodyPr/>
          <a:lstStyle/>
          <a:p>
            <a:r>
              <a:rPr lang="en-US"/>
              <a:t>I am not a database search practitioner.</a:t>
            </a:r>
          </a:p>
          <a:p>
            <a:r>
              <a:rPr lang="en-US"/>
              <a:t>Each database is different, practical skills are not easily transferable. </a:t>
            </a:r>
          </a:p>
          <a:p>
            <a:r>
              <a:rPr lang="en-US"/>
              <a:t>Thus my emphasis in the course is more on theory.</a:t>
            </a:r>
          </a:p>
          <a:p>
            <a:r>
              <a:rPr lang="en-US"/>
              <a:t>In the past, I did theory first, then practice.</a:t>
            </a:r>
          </a:p>
          <a:p>
            <a:r>
              <a:rPr lang="en-US"/>
              <a:t>These day I mix. Some theory and some practice in every session.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r>
              <a:rPr lang="en-GB"/>
              <a:t>What online retrieval systems?</a:t>
            </a:r>
            <a:endParaRPr lang="en-US"/>
          </a:p>
        </p:txBody>
      </p:sp>
      <p:sp>
        <p:nvSpPr>
          <p:cNvPr id="119811" name="Rectangle 3"/>
          <p:cNvSpPr>
            <a:spLocks noGrp="1" noChangeArrowheads="1"/>
          </p:cNvSpPr>
          <p:nvPr>
            <p:ph type="body" idx="1"/>
          </p:nvPr>
        </p:nvSpPr>
        <p:spPr>
          <a:xfrm>
            <a:off x="457200" y="1295400"/>
            <a:ext cx="8458200" cy="5334000"/>
          </a:xfrm>
        </p:spPr>
        <p:txBody>
          <a:bodyPr/>
          <a:lstStyle/>
          <a:p>
            <a:pPr>
              <a:lnSpc>
                <a:spcPct val="90000"/>
              </a:lnSpc>
            </a:pPr>
            <a:r>
              <a:rPr lang="en-GB"/>
              <a:t>Dialog has been the traditional database covered. </a:t>
            </a:r>
          </a:p>
          <a:p>
            <a:pPr lvl="1">
              <a:lnSpc>
                <a:spcPct val="90000"/>
              </a:lnSpc>
            </a:pPr>
            <a:r>
              <a:rPr lang="en-GB"/>
              <a:t>They were the market leaders in online databases in the past.</a:t>
            </a:r>
          </a:p>
          <a:p>
            <a:pPr lvl="1">
              <a:lnSpc>
                <a:spcPct val="90000"/>
              </a:lnSpc>
            </a:pPr>
            <a:r>
              <a:rPr lang="en-GB"/>
              <a:t>Nowadays the field is much more open.</a:t>
            </a:r>
          </a:p>
          <a:p>
            <a:pPr lvl="1">
              <a:lnSpc>
                <a:spcPct val="90000"/>
              </a:lnSpc>
            </a:pPr>
            <a:r>
              <a:rPr lang="en-GB"/>
              <a:t>They remain a very good teaching tool for command based database searching.</a:t>
            </a:r>
          </a:p>
          <a:p>
            <a:pPr>
              <a:lnSpc>
                <a:spcPct val="90000"/>
              </a:lnSpc>
            </a:pPr>
            <a:r>
              <a:rPr lang="en-US"/>
              <a:t>Nexis: a news database I have covered every year.</a:t>
            </a:r>
          </a:p>
          <a:p>
            <a:pPr>
              <a:lnSpc>
                <a:spcPct val="90000"/>
              </a:lnSpc>
            </a:pPr>
            <a:r>
              <a:rPr lang="en-US"/>
              <a:t>Google: a well-known search engine that I started to cover two years ago. </a:t>
            </a:r>
          </a:p>
          <a:p>
            <a:pPr>
              <a:lnSpc>
                <a:spcPct val="90000"/>
              </a:lnSpc>
              <a:buFontTx/>
              <a:buNone/>
            </a:pPr>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r>
              <a:rPr lang="en-US"/>
              <a:t>other stuff</a:t>
            </a:r>
          </a:p>
        </p:txBody>
      </p:sp>
      <p:sp>
        <p:nvSpPr>
          <p:cNvPr id="125955" name="Rectangle 3"/>
          <p:cNvSpPr>
            <a:spLocks noGrp="1" noChangeArrowheads="1"/>
          </p:cNvSpPr>
          <p:nvPr>
            <p:ph type="body" idx="1"/>
          </p:nvPr>
        </p:nvSpPr>
        <p:spPr/>
        <p:txBody>
          <a:bodyPr/>
          <a:lstStyle/>
          <a:p>
            <a:pPr>
              <a:lnSpc>
                <a:spcPct val="90000"/>
              </a:lnSpc>
            </a:pPr>
            <a:r>
              <a:rPr lang="en-US" sz="2800"/>
              <a:t>Other online IR systems that I have covered in the past</a:t>
            </a:r>
          </a:p>
          <a:p>
            <a:pPr lvl="1">
              <a:lnSpc>
                <a:spcPct val="90000"/>
              </a:lnSpc>
            </a:pPr>
            <a:r>
              <a:rPr lang="en-US" sz="2400"/>
              <a:t>OCLC FirstSearch</a:t>
            </a:r>
          </a:p>
          <a:p>
            <a:pPr lvl="1">
              <a:lnSpc>
                <a:spcPct val="90000"/>
              </a:lnSpc>
            </a:pPr>
            <a:r>
              <a:rPr lang="en-US" sz="2400"/>
              <a:t>Factiva (briefly)</a:t>
            </a:r>
          </a:p>
          <a:p>
            <a:pPr lvl="1">
              <a:lnSpc>
                <a:spcPct val="90000"/>
              </a:lnSpc>
            </a:pPr>
            <a:r>
              <a:rPr lang="en-US" sz="2400"/>
              <a:t>WestLaw (external speaker)</a:t>
            </a:r>
          </a:p>
          <a:p>
            <a:pPr>
              <a:lnSpc>
                <a:spcPct val="90000"/>
              </a:lnSpc>
            </a:pPr>
            <a:r>
              <a:rPr lang="en-US" sz="2800"/>
              <a:t>New developments</a:t>
            </a:r>
          </a:p>
          <a:p>
            <a:pPr lvl="1">
              <a:lnSpc>
                <a:spcPct val="90000"/>
              </a:lnSpc>
            </a:pPr>
            <a:r>
              <a:rPr lang="en-US" sz="2400"/>
              <a:t> Peer-to-peer networks</a:t>
            </a:r>
          </a:p>
          <a:p>
            <a:pPr lvl="1">
              <a:lnSpc>
                <a:spcPct val="90000"/>
              </a:lnSpc>
            </a:pPr>
            <a:r>
              <a:rPr lang="en-US" sz="2400"/>
              <a:t> an introduction to reference linking using OpenURL </a:t>
            </a:r>
          </a:p>
          <a:p>
            <a:pPr>
              <a:lnSpc>
                <a:spcPct val="90000"/>
              </a:lnSpc>
            </a:pPr>
            <a:r>
              <a:rPr lang="en-US" sz="2800"/>
              <a:t>Old developments with library potential</a:t>
            </a:r>
          </a:p>
          <a:p>
            <a:pPr lvl="1">
              <a:lnSpc>
                <a:spcPct val="90000"/>
              </a:lnSpc>
            </a:pPr>
            <a:r>
              <a:rPr lang="en-US" sz="2400"/>
              <a:t>relational databases</a:t>
            </a:r>
          </a:p>
          <a:p>
            <a:pPr lvl="1">
              <a:lnSpc>
                <a:spcPct val="90000"/>
              </a:lnSpc>
            </a:pPr>
            <a:endParaRPr lang="en-US" sz="2400"/>
          </a:p>
          <a:p>
            <a:pPr>
              <a:lnSpc>
                <a:spcPct val="90000"/>
              </a:lnSpc>
            </a:pPr>
            <a:endParaRPr lang="en-US" sz="28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About me </a:t>
            </a:r>
          </a:p>
        </p:txBody>
      </p:sp>
      <p:sp>
        <p:nvSpPr>
          <p:cNvPr id="5123" name="Rectangle 3"/>
          <p:cNvSpPr>
            <a:spLocks noGrp="1" noChangeArrowheads="1"/>
          </p:cNvSpPr>
          <p:nvPr>
            <p:ph type="body" idx="1"/>
          </p:nvPr>
        </p:nvSpPr>
        <p:spPr>
          <a:xfrm>
            <a:off x="457200" y="1371600"/>
            <a:ext cx="8229600" cy="4724400"/>
          </a:xfrm>
        </p:spPr>
        <p:txBody>
          <a:bodyPr/>
          <a:lstStyle/>
          <a:p>
            <a:pPr>
              <a:lnSpc>
                <a:spcPct val="90000"/>
              </a:lnSpc>
            </a:pPr>
            <a:r>
              <a:rPr lang="en-US"/>
              <a:t>Born 1965, in V</a:t>
            </a:r>
            <a:r>
              <a:rPr lang="en-US">
                <a:cs typeface="Arial" charset="0"/>
              </a:rPr>
              <a:t>ölklingen (Germany)</a:t>
            </a:r>
          </a:p>
          <a:p>
            <a:pPr>
              <a:lnSpc>
                <a:spcPct val="90000"/>
              </a:lnSpc>
            </a:pPr>
            <a:r>
              <a:rPr lang="en-US"/>
              <a:t>Studied economics and social sciences at the Universities of Toulouse, Paris, Exeter and Leiceister.</a:t>
            </a:r>
          </a:p>
          <a:p>
            <a:pPr>
              <a:lnSpc>
                <a:spcPct val="90000"/>
              </a:lnSpc>
            </a:pPr>
            <a:r>
              <a:rPr lang="en-US"/>
              <a:t>PhD in theoretical macroeconomics</a:t>
            </a:r>
          </a:p>
          <a:p>
            <a:pPr>
              <a:lnSpc>
                <a:spcPct val="90000"/>
              </a:lnSpc>
            </a:pPr>
            <a:r>
              <a:rPr lang="en-US"/>
              <a:t>Lecturer in Economics at the University of Surrey 1993 and 2001</a:t>
            </a:r>
          </a:p>
          <a:p>
            <a:pPr>
              <a:lnSpc>
                <a:spcPct val="90000"/>
              </a:lnSpc>
            </a:pPr>
            <a:r>
              <a:rPr lang="en-US"/>
              <a:t>Since 2001 assistant professor at the Palmer School</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Why?</a:t>
            </a:r>
          </a:p>
        </p:txBody>
      </p:sp>
      <p:sp>
        <p:nvSpPr>
          <p:cNvPr id="6147" name="Rectangle 3"/>
          <p:cNvSpPr>
            <a:spLocks noGrp="1" noChangeArrowheads="1"/>
          </p:cNvSpPr>
          <p:nvPr>
            <p:ph type="body" idx="1"/>
          </p:nvPr>
        </p:nvSpPr>
        <p:spPr/>
        <p:txBody>
          <a:bodyPr/>
          <a:lstStyle/>
          <a:p>
            <a:pPr>
              <a:lnSpc>
                <a:spcPct val="90000"/>
              </a:lnSpc>
            </a:pPr>
            <a:r>
              <a:rPr lang="en-US"/>
              <a:t>During research assistantship period, (1990 to 1993) I was constantly frustrated with difficult access to scientific literature.</a:t>
            </a:r>
          </a:p>
          <a:p>
            <a:pPr>
              <a:lnSpc>
                <a:spcPct val="90000"/>
              </a:lnSpc>
            </a:pPr>
            <a:r>
              <a:rPr lang="en-US"/>
              <a:t>At the same time, I discovered easy access to freely downloadable software over the Internet.</a:t>
            </a:r>
          </a:p>
          <a:p>
            <a:pPr>
              <a:lnSpc>
                <a:spcPct val="90000"/>
              </a:lnSpc>
            </a:pPr>
            <a:r>
              <a:rPr lang="en-US"/>
              <a:t>I decided to work towards downloadable scientific documents. This lead to my library career (eventually).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t>Steps taken I</a:t>
            </a:r>
          </a:p>
        </p:txBody>
      </p:sp>
      <p:sp>
        <p:nvSpPr>
          <p:cNvPr id="7171" name="Rectangle 3"/>
          <p:cNvSpPr>
            <a:spLocks noGrp="1" noChangeArrowheads="1"/>
          </p:cNvSpPr>
          <p:nvPr>
            <p:ph type="body" idx="1"/>
          </p:nvPr>
        </p:nvSpPr>
        <p:spPr/>
        <p:txBody>
          <a:bodyPr/>
          <a:lstStyle/>
          <a:p>
            <a:pPr>
              <a:lnSpc>
                <a:spcPct val="90000"/>
              </a:lnSpc>
            </a:pPr>
            <a:r>
              <a:rPr lang="en-US"/>
              <a:t>1993 founded the NetEc project at http://netec.mcc.ac.uk, later available at http://netec.ier.hit-u.ac.jp as well as at http://netec.wustl.edu.</a:t>
            </a:r>
          </a:p>
          <a:p>
            <a:pPr>
              <a:lnSpc>
                <a:spcPct val="90000"/>
              </a:lnSpc>
            </a:pPr>
            <a:r>
              <a:rPr lang="en-US"/>
              <a:t>These are networking projects targeted to the economics community. The bulk is</a:t>
            </a:r>
          </a:p>
          <a:p>
            <a:pPr lvl="1">
              <a:lnSpc>
                <a:spcPct val="90000"/>
              </a:lnSpc>
            </a:pPr>
            <a:r>
              <a:rPr lang="en-US"/>
              <a:t>Information about working papers</a:t>
            </a:r>
          </a:p>
          <a:p>
            <a:pPr lvl="1">
              <a:lnSpc>
                <a:spcPct val="90000"/>
              </a:lnSpc>
            </a:pPr>
            <a:r>
              <a:rPr lang="en-US"/>
              <a:t>Downloadable working papers</a:t>
            </a:r>
          </a:p>
          <a:p>
            <a:pPr lvl="1">
              <a:lnSpc>
                <a:spcPct val="90000"/>
              </a:lnSpc>
            </a:pPr>
            <a:r>
              <a:rPr lang="en-US"/>
              <a:t>Journal articles were added later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Steps taken II</a:t>
            </a:r>
          </a:p>
        </p:txBody>
      </p:sp>
      <p:sp>
        <p:nvSpPr>
          <p:cNvPr id="8195" name="Rectangle 3"/>
          <p:cNvSpPr>
            <a:spLocks noGrp="1" noChangeArrowheads="1"/>
          </p:cNvSpPr>
          <p:nvPr>
            <p:ph type="body" idx="1"/>
          </p:nvPr>
        </p:nvSpPr>
        <p:spPr/>
        <p:txBody>
          <a:bodyPr/>
          <a:lstStyle/>
          <a:p>
            <a:pPr>
              <a:lnSpc>
                <a:spcPct val="90000"/>
              </a:lnSpc>
            </a:pPr>
            <a:r>
              <a:rPr lang="en-US"/>
              <a:t>Set up RePEc, a digital library for economics research. Catalogs</a:t>
            </a:r>
          </a:p>
          <a:p>
            <a:pPr lvl="1">
              <a:lnSpc>
                <a:spcPct val="90000"/>
              </a:lnSpc>
            </a:pPr>
            <a:r>
              <a:rPr lang="en-US"/>
              <a:t>Research documents</a:t>
            </a:r>
          </a:p>
          <a:p>
            <a:pPr lvl="1">
              <a:lnSpc>
                <a:spcPct val="90000"/>
              </a:lnSpc>
            </a:pPr>
            <a:r>
              <a:rPr lang="en-US"/>
              <a:t>Collections of research documents</a:t>
            </a:r>
          </a:p>
          <a:p>
            <a:pPr lvl="1">
              <a:lnSpc>
                <a:spcPct val="90000"/>
              </a:lnSpc>
            </a:pPr>
            <a:r>
              <a:rPr lang="en-US"/>
              <a:t>Researchers themselves</a:t>
            </a:r>
          </a:p>
          <a:p>
            <a:pPr lvl="1">
              <a:lnSpc>
                <a:spcPct val="90000"/>
              </a:lnSpc>
            </a:pPr>
            <a:r>
              <a:rPr lang="en-US"/>
              <a:t>Organizations that are important to the research process</a:t>
            </a:r>
          </a:p>
          <a:p>
            <a:pPr>
              <a:lnSpc>
                <a:spcPct val="90000"/>
              </a:lnSpc>
            </a:pPr>
            <a:r>
              <a:rPr lang="en-US"/>
              <a:t>Decentralized collection, model for the open archives initiative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t>
            </a:r>
            <a:endParaRPr lang="en-US" dirty="0"/>
          </a:p>
        </p:txBody>
      </p:sp>
      <p:sp>
        <p:nvSpPr>
          <p:cNvPr id="3" name="Content Placeholder 2"/>
          <p:cNvSpPr>
            <a:spLocks noGrp="1"/>
          </p:cNvSpPr>
          <p:nvPr>
            <p:ph idx="1"/>
          </p:nvPr>
        </p:nvSpPr>
        <p:spPr/>
        <p:txBody>
          <a:bodyPr/>
          <a:lstStyle/>
          <a:p>
            <a:r>
              <a:rPr lang="en-US" dirty="0" smtClean="0"/>
              <a:t>I am Thomas </a:t>
            </a:r>
            <a:r>
              <a:rPr lang="en-US" dirty="0" err="1" smtClean="0"/>
              <a:t>Krichel</a:t>
            </a:r>
            <a:r>
              <a:rPr lang="en-US" dirty="0" smtClean="0"/>
              <a:t>.</a:t>
            </a:r>
          </a:p>
          <a:p>
            <a:r>
              <a:rPr lang="en-US" dirty="0" smtClean="0"/>
              <a:t>My homepage is http://openlib.org/home/krichel. You can also use http://wotan.liu.edu/home/krichel, it contains almost the same contents at all times.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Steps taken III</a:t>
            </a:r>
          </a:p>
        </p:txBody>
      </p:sp>
      <p:sp>
        <p:nvSpPr>
          <p:cNvPr id="9219" name="Rectangle 3"/>
          <p:cNvSpPr>
            <a:spLocks noGrp="1" noChangeArrowheads="1"/>
          </p:cNvSpPr>
          <p:nvPr>
            <p:ph type="body" idx="1"/>
          </p:nvPr>
        </p:nvSpPr>
        <p:spPr>
          <a:xfrm>
            <a:off x="457200" y="1600200"/>
            <a:ext cx="8305800" cy="4953000"/>
          </a:xfrm>
        </p:spPr>
        <p:txBody>
          <a:bodyPr/>
          <a:lstStyle/>
          <a:p>
            <a:r>
              <a:rPr lang="en-US"/>
              <a:t>Co-founder of Open Archives Initiative</a:t>
            </a:r>
          </a:p>
          <a:p>
            <a:r>
              <a:rPr lang="en-US"/>
              <a:t>Work on the Academic Metadata Format</a:t>
            </a:r>
          </a:p>
          <a:p>
            <a:r>
              <a:rPr lang="en-US"/>
              <a:t>Co-founded rclis, a RePEc clone for (Research in Computing, Library and Information Science)</a:t>
            </a:r>
          </a:p>
          <a:p>
            <a:r>
              <a:rPr lang="en-US"/>
              <a:t>Currently working on the Konz project. It uses a database of titles of journal published papers and tries to find them on the Internet. </a:t>
            </a:r>
          </a:p>
          <a:p>
            <a:pPr>
              <a:buFontTx/>
              <a:buNone/>
            </a:pPr>
            <a:endParaRPr lang="en-US" i="1"/>
          </a:p>
          <a:p>
            <a:pPr>
              <a:buFontTx/>
              <a:buNone/>
            </a:pPr>
            <a:endParaRPr lang="en-US" i="1"/>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a:t>my interest in databases</a:t>
            </a:r>
          </a:p>
        </p:txBody>
      </p:sp>
      <p:sp>
        <p:nvSpPr>
          <p:cNvPr id="86019" name="Rectangle 3"/>
          <p:cNvSpPr>
            <a:spLocks noGrp="1" noChangeArrowheads="1"/>
          </p:cNvSpPr>
          <p:nvPr>
            <p:ph type="body" idx="1"/>
          </p:nvPr>
        </p:nvSpPr>
        <p:spPr/>
        <p:txBody>
          <a:bodyPr/>
          <a:lstStyle/>
          <a:p>
            <a:pPr>
              <a:lnSpc>
                <a:spcPct val="90000"/>
              </a:lnSpc>
            </a:pPr>
            <a:r>
              <a:rPr lang="en-US"/>
              <a:t>an important emphasis of course is still on commercial databases.</a:t>
            </a:r>
          </a:p>
          <a:p>
            <a:pPr>
              <a:lnSpc>
                <a:spcPct val="90000"/>
              </a:lnSpc>
            </a:pPr>
            <a:r>
              <a:rPr lang="en-US"/>
              <a:t>From my point of view I have two interests in database searching</a:t>
            </a:r>
          </a:p>
          <a:p>
            <a:pPr lvl="1">
              <a:lnSpc>
                <a:spcPct val="90000"/>
              </a:lnSpc>
            </a:pPr>
            <a:r>
              <a:rPr lang="en-US"/>
              <a:t>As a provider, I must understand how people search in order to provide some data that they can use and will use. </a:t>
            </a:r>
          </a:p>
          <a:p>
            <a:pPr lvl="1">
              <a:lnSpc>
                <a:spcPct val="90000"/>
              </a:lnSpc>
            </a:pPr>
            <a:r>
              <a:rPr lang="en-US"/>
              <a:t>As an economist, I have a strong interest in information as a commodity. The database market is an important market place.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en-US"/>
              <a:t>online information retrieval</a:t>
            </a:r>
          </a:p>
        </p:txBody>
      </p:sp>
      <p:sp>
        <p:nvSpPr>
          <p:cNvPr id="126979" name="Rectangle 3"/>
          <p:cNvSpPr>
            <a:spLocks noGrp="1" noChangeArrowheads="1"/>
          </p:cNvSpPr>
          <p:nvPr>
            <p:ph type="body" idx="1"/>
          </p:nvPr>
        </p:nvSpPr>
        <p:spPr/>
        <p:txBody>
          <a:bodyPr/>
          <a:lstStyle/>
          <a:p>
            <a:r>
              <a:rPr lang="en-US"/>
              <a:t>This subject can be though off as a subset of information retrieval (IR). Most IR is online or digital.</a:t>
            </a:r>
          </a:p>
          <a:p>
            <a:r>
              <a:rPr lang="en-US"/>
              <a:t>IR concentrates on textual data.</a:t>
            </a:r>
          </a:p>
          <a:p>
            <a:r>
              <a:rPr lang="en-US"/>
              <a:t>We can think of online IR to fall under two categories</a:t>
            </a:r>
          </a:p>
          <a:p>
            <a:pPr lvl="1"/>
            <a:r>
              <a:rPr lang="en-US"/>
              <a:t>database IR </a:t>
            </a:r>
          </a:p>
          <a:p>
            <a:pPr lvl="1"/>
            <a:r>
              <a:rPr lang="en-US"/>
              <a:t>web IR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en-US"/>
              <a:t>database / web IR</a:t>
            </a:r>
          </a:p>
        </p:txBody>
      </p:sp>
      <p:sp>
        <p:nvSpPr>
          <p:cNvPr id="128003" name="Rectangle 3"/>
          <p:cNvSpPr>
            <a:spLocks noGrp="1" noChangeArrowheads="1"/>
          </p:cNvSpPr>
          <p:nvPr>
            <p:ph type="body" idx="1"/>
          </p:nvPr>
        </p:nvSpPr>
        <p:spPr/>
        <p:txBody>
          <a:bodyPr/>
          <a:lstStyle/>
          <a:p>
            <a:r>
              <a:rPr lang="en-US"/>
              <a:t>Database IR look at systems that have</a:t>
            </a:r>
          </a:p>
          <a:p>
            <a:pPr lvl="1"/>
            <a:r>
              <a:rPr lang="en-US"/>
              <a:t>controlled set of record</a:t>
            </a:r>
          </a:p>
          <a:p>
            <a:pPr lvl="1"/>
            <a:r>
              <a:rPr lang="en-US"/>
              <a:t>low heterogeneity</a:t>
            </a:r>
          </a:p>
          <a:p>
            <a:pPr lvl="1"/>
            <a:r>
              <a:rPr lang="en-US"/>
              <a:t>use requires authentication</a:t>
            </a:r>
          </a:p>
          <a:p>
            <a:pPr lvl="1"/>
            <a:r>
              <a:rPr lang="en-US"/>
              <a:t>advanced search features</a:t>
            </a:r>
          </a:p>
          <a:p>
            <a:r>
              <a:rPr lang="en-US"/>
              <a:t>Web IR has opposite characteristics</a:t>
            </a:r>
          </a:p>
          <a:p>
            <a:endParaRPr lang="en-US"/>
          </a:p>
          <a:p>
            <a:pPr lvl="1"/>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t>traditional social model </a:t>
            </a:r>
          </a:p>
        </p:txBody>
      </p:sp>
      <p:sp>
        <p:nvSpPr>
          <p:cNvPr id="29699" name="Rectangle 3"/>
          <p:cNvSpPr>
            <a:spLocks noGrp="1" noChangeArrowheads="1"/>
          </p:cNvSpPr>
          <p:nvPr>
            <p:ph type="body" idx="1"/>
          </p:nvPr>
        </p:nvSpPr>
        <p:spPr/>
        <p:txBody>
          <a:bodyPr/>
          <a:lstStyle/>
          <a:p>
            <a:r>
              <a:rPr lang="en-US"/>
              <a:t>User goes to a library</a:t>
            </a:r>
          </a:p>
          <a:p>
            <a:r>
              <a:rPr lang="en-US"/>
              <a:t>Describes problem to the librarian</a:t>
            </a:r>
          </a:p>
          <a:p>
            <a:r>
              <a:rPr lang="en-US"/>
              <a:t>Librarian does the search</a:t>
            </a:r>
          </a:p>
          <a:p>
            <a:pPr lvl="1"/>
            <a:r>
              <a:rPr lang="en-US"/>
              <a:t>without the user present</a:t>
            </a:r>
          </a:p>
          <a:p>
            <a:pPr lvl="1"/>
            <a:r>
              <a:rPr lang="en-US"/>
              <a:t>with the user present</a:t>
            </a:r>
          </a:p>
          <a:p>
            <a:r>
              <a:rPr lang="en-US"/>
              <a:t>Hands over the result to the user</a:t>
            </a:r>
          </a:p>
          <a:p>
            <a:r>
              <a:rPr lang="en-US"/>
              <a:t>User fetches full-text or asks  a librarian to fetch the full text.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normAutofit fontScale="90000"/>
          </a:bodyPr>
          <a:lstStyle/>
          <a:p>
            <a:r>
              <a:rPr lang="en-US" sz="4000"/>
              <a:t>economic rational for traditional model</a:t>
            </a:r>
          </a:p>
        </p:txBody>
      </p:sp>
      <p:sp>
        <p:nvSpPr>
          <p:cNvPr id="91139" name="Rectangle 3"/>
          <p:cNvSpPr>
            <a:spLocks noGrp="1" noChangeArrowheads="1"/>
          </p:cNvSpPr>
          <p:nvPr>
            <p:ph type="body" idx="1"/>
          </p:nvPr>
        </p:nvSpPr>
        <p:spPr/>
        <p:txBody>
          <a:bodyPr/>
          <a:lstStyle/>
          <a:p>
            <a:r>
              <a:rPr lang="en-US"/>
              <a:t>In olden days the cost of telecommunication was high. </a:t>
            </a:r>
          </a:p>
          <a:p>
            <a:r>
              <a:rPr lang="en-US"/>
              <a:t>Database use costs</a:t>
            </a:r>
          </a:p>
          <a:p>
            <a:pPr lvl="1"/>
            <a:r>
              <a:rPr lang="en-US"/>
              <a:t>cost of communication</a:t>
            </a:r>
          </a:p>
          <a:p>
            <a:pPr lvl="1"/>
            <a:r>
              <a:rPr lang="en-US"/>
              <a:t>cost of access time to the database</a:t>
            </a:r>
          </a:p>
          <a:p>
            <a:r>
              <a:rPr lang="en-US"/>
              <a:t>The traditional model controls an upper limit to the costs.</a:t>
            </a:r>
          </a:p>
          <a:p>
            <a:pPr>
              <a:buFontTx/>
              <a:buNone/>
            </a:pP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a:t>disintermediation</a:t>
            </a:r>
          </a:p>
        </p:txBody>
      </p:sp>
      <p:sp>
        <p:nvSpPr>
          <p:cNvPr id="92163" name="Rectangle 3"/>
          <p:cNvSpPr>
            <a:spLocks noGrp="1" noChangeArrowheads="1"/>
          </p:cNvSpPr>
          <p:nvPr>
            <p:ph type="body" idx="1"/>
          </p:nvPr>
        </p:nvSpPr>
        <p:spPr/>
        <p:txBody>
          <a:bodyPr/>
          <a:lstStyle/>
          <a:p>
            <a:pPr>
              <a:lnSpc>
                <a:spcPct val="90000"/>
              </a:lnSpc>
            </a:pPr>
            <a:r>
              <a:rPr lang="en-US"/>
              <a:t>With access cost time gone, the traditional model is under threat</a:t>
            </a:r>
          </a:p>
          <a:p>
            <a:pPr>
              <a:lnSpc>
                <a:spcPct val="90000"/>
              </a:lnSpc>
            </a:pPr>
            <a:r>
              <a:rPr lang="en-US"/>
              <a:t>There is disintermediation where the librarian looses her role of doing the search.</a:t>
            </a:r>
          </a:p>
          <a:p>
            <a:pPr>
              <a:lnSpc>
                <a:spcPct val="90000"/>
              </a:lnSpc>
            </a:pPr>
            <a:r>
              <a:rPr lang="en-US"/>
              <a:t>But that may not be good news for information retrieval results</a:t>
            </a:r>
          </a:p>
          <a:p>
            <a:pPr lvl="1">
              <a:lnSpc>
                <a:spcPct val="90000"/>
              </a:lnSpc>
            </a:pPr>
            <a:r>
              <a:rPr lang="en-US"/>
              <a:t>user knows subject matter best</a:t>
            </a:r>
          </a:p>
          <a:p>
            <a:pPr lvl="1">
              <a:lnSpc>
                <a:spcPct val="90000"/>
              </a:lnSpc>
            </a:pPr>
            <a:r>
              <a:rPr lang="en-US"/>
              <a:t>librarian knows searching best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a:t>Web searching</a:t>
            </a:r>
          </a:p>
        </p:txBody>
      </p:sp>
      <p:sp>
        <p:nvSpPr>
          <p:cNvPr id="93187" name="Rectangle 3"/>
          <p:cNvSpPr>
            <a:spLocks noGrp="1" noChangeArrowheads="1"/>
          </p:cNvSpPr>
          <p:nvPr>
            <p:ph type="body" idx="1"/>
          </p:nvPr>
        </p:nvSpPr>
        <p:spPr/>
        <p:txBody>
          <a:bodyPr/>
          <a:lstStyle/>
          <a:p>
            <a:r>
              <a:rPr lang="en-US"/>
              <a:t>IR has received a lot of impetus through the web, which poses unprecedented search challenges. </a:t>
            </a:r>
          </a:p>
          <a:p>
            <a:r>
              <a:rPr lang="en-US"/>
              <a:t>With more and more data appearing on the web DS may be a subject in decline</a:t>
            </a:r>
          </a:p>
          <a:p>
            <a:pPr lvl="1"/>
            <a:r>
              <a:rPr lang="en-US"/>
              <a:t>It is primarily concerned with non-web databases</a:t>
            </a:r>
          </a:p>
          <a:p>
            <a:pPr lvl="1"/>
            <a:r>
              <a:rPr lang="en-US"/>
              <a:t>There is more and more web-based methods of searching</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en-US"/>
              <a:t>Public access vs quality</a:t>
            </a:r>
          </a:p>
        </p:txBody>
      </p:sp>
      <p:sp>
        <p:nvSpPr>
          <p:cNvPr id="95235" name="Rectangle 3"/>
          <p:cNvSpPr>
            <a:spLocks noGrp="1" noChangeArrowheads="1"/>
          </p:cNvSpPr>
          <p:nvPr>
            <p:ph type="body" idx="1"/>
          </p:nvPr>
        </p:nvSpPr>
        <p:spPr>
          <a:xfrm>
            <a:off x="457200" y="1600200"/>
            <a:ext cx="8229600" cy="4953000"/>
          </a:xfrm>
        </p:spPr>
        <p:txBody>
          <a:bodyPr/>
          <a:lstStyle/>
          <a:p>
            <a:pPr>
              <a:lnSpc>
                <a:spcPct val="90000"/>
              </a:lnSpc>
            </a:pPr>
            <a:r>
              <a:rPr lang="en-US" sz="2800"/>
              <a:t>Now the public at large is able to do online searching. </a:t>
            </a:r>
          </a:p>
          <a:p>
            <a:pPr>
              <a:lnSpc>
                <a:spcPct val="90000"/>
              </a:lnSpc>
            </a:pPr>
            <a:r>
              <a:rPr lang="en-US" sz="2800"/>
              <a:t>At the same time need for quality answers has grown.</a:t>
            </a:r>
          </a:p>
          <a:p>
            <a:pPr>
              <a:lnSpc>
                <a:spcPct val="90000"/>
              </a:lnSpc>
            </a:pPr>
            <a:r>
              <a:rPr lang="en-US" sz="2800"/>
              <a:t>Quality-filtered services will become more important.</a:t>
            </a:r>
          </a:p>
          <a:p>
            <a:pPr>
              <a:lnSpc>
                <a:spcPct val="90000"/>
              </a:lnSpc>
            </a:pPr>
            <a:r>
              <a:rPr lang="en-US" sz="2800"/>
              <a:t>In the current databases, there is as lot that would already be available for free mixed with quality-controlled stuff. </a:t>
            </a:r>
          </a:p>
          <a:p>
            <a:pPr>
              <a:lnSpc>
                <a:spcPct val="90000"/>
              </a:lnSpc>
            </a:pPr>
            <a:r>
              <a:rPr lang="en-US" sz="2800"/>
              <a:t>Publishers have direct offerings and intermediated vending is in decline. </a:t>
            </a:r>
          </a:p>
          <a:p>
            <a:pPr>
              <a:lnSpc>
                <a:spcPct val="90000"/>
              </a:lnSpc>
            </a:pPr>
            <a:endParaRPr lang="en-US" sz="28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ctrTitle"/>
          </p:nvPr>
        </p:nvSpPr>
        <p:spPr/>
        <p:txBody>
          <a:bodyPr/>
          <a:lstStyle/>
          <a:p>
            <a:r>
              <a:rPr lang="en-US"/>
              <a:t>http://openlib.org/home/krichel</a:t>
            </a:r>
          </a:p>
        </p:txBody>
      </p:sp>
      <p:sp>
        <p:nvSpPr>
          <p:cNvPr id="122883" name="Rectangle 3"/>
          <p:cNvSpPr>
            <a:spLocks noGrp="1" noChangeArrowheads="1"/>
          </p:cNvSpPr>
          <p:nvPr>
            <p:ph type="subTitle" idx="1"/>
          </p:nvPr>
        </p:nvSpPr>
        <p:spPr/>
        <p:txBody>
          <a:bodyPr/>
          <a:lstStyle/>
          <a:p>
            <a:r>
              <a:rPr lang="en-US"/>
              <a:t>Thank you for your attention!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courses page</a:t>
            </a:r>
            <a:endParaRPr lang="en-US" dirty="0"/>
          </a:p>
        </p:txBody>
      </p:sp>
      <p:sp>
        <p:nvSpPr>
          <p:cNvPr id="3" name="Content Placeholder 2"/>
          <p:cNvSpPr>
            <a:spLocks noGrp="1"/>
          </p:cNvSpPr>
          <p:nvPr>
            <p:ph idx="1"/>
          </p:nvPr>
        </p:nvSpPr>
        <p:spPr/>
        <p:txBody>
          <a:bodyPr/>
          <a:lstStyle/>
          <a:p>
            <a:r>
              <a:rPr lang="en-US" dirty="0" smtClean="0"/>
              <a:t>My courses are at http://wotan.liu.edu/home/krichel/courses.</a:t>
            </a:r>
          </a:p>
          <a:p>
            <a:r>
              <a:rPr lang="en-US" dirty="0" smtClean="0"/>
              <a:t>These contain material for all current and previous editions of all courses that I ran at the Palmer School. </a:t>
            </a:r>
          </a:p>
          <a:p>
            <a:r>
              <a:rPr lang="en-US" dirty="0" smtClean="0"/>
              <a:t>I am an open access supporter.</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 and LIS618</a:t>
            </a:r>
            <a:endParaRPr lang="en-US" dirty="0"/>
          </a:p>
        </p:txBody>
      </p:sp>
      <p:sp>
        <p:nvSpPr>
          <p:cNvPr id="3" name="Content Placeholder 2"/>
          <p:cNvSpPr>
            <a:spLocks noGrp="1"/>
          </p:cNvSpPr>
          <p:nvPr>
            <p:ph idx="1"/>
          </p:nvPr>
        </p:nvSpPr>
        <p:spPr/>
        <p:txBody>
          <a:bodyPr/>
          <a:lstStyle/>
          <a:p>
            <a:r>
              <a:rPr lang="en-US" dirty="0" smtClean="0"/>
              <a:t>In 2003, the course was called “database searching”.</a:t>
            </a:r>
          </a:p>
          <a:p>
            <a:r>
              <a:rPr lang="en-US" dirty="0" smtClean="0"/>
              <a:t>Since 2004, it has been called “online information retrieval techniques”.</a:t>
            </a:r>
          </a:p>
          <a:p>
            <a:r>
              <a:rPr lang="en-US" dirty="0" smtClean="0"/>
              <a:t>Let me try to clarify both terms.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 “database”</a:t>
            </a:r>
            <a:endParaRPr lang="en-US" dirty="0"/>
          </a:p>
        </p:txBody>
      </p:sp>
      <p:sp>
        <p:nvSpPr>
          <p:cNvPr id="3" name="Content Placeholder 2"/>
          <p:cNvSpPr>
            <a:spLocks noGrp="1"/>
          </p:cNvSpPr>
          <p:nvPr>
            <p:ph idx="1"/>
          </p:nvPr>
        </p:nvSpPr>
        <p:spPr/>
        <p:txBody>
          <a:bodyPr/>
          <a:lstStyle/>
          <a:p>
            <a:r>
              <a:rPr lang="en-US" dirty="0" smtClean="0"/>
              <a:t>A database is an organized collection of data for one or more purposes, usually in digital form. The data are typically organized to model relevant aspects of reality (for example, the availability of rooms in hotels), in a way that supports processes requiring this information (for example, finding a hotel with vacancies).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is not our database</a:t>
            </a:r>
            <a:endParaRPr lang="en-US" dirty="0"/>
          </a:p>
        </p:txBody>
      </p:sp>
      <p:sp>
        <p:nvSpPr>
          <p:cNvPr id="3" name="Content Placeholder 2"/>
          <p:cNvSpPr>
            <a:spLocks noGrp="1"/>
          </p:cNvSpPr>
          <p:nvPr>
            <p:ph idx="1"/>
          </p:nvPr>
        </p:nvSpPr>
        <p:spPr/>
        <p:txBody>
          <a:bodyPr/>
          <a:lstStyle/>
          <a:p>
            <a:r>
              <a:rPr lang="en-US" dirty="0" smtClean="0"/>
              <a:t>The previous definition is not what librarians mean when they talk about databases, with the use of the term “database searching”.</a:t>
            </a:r>
          </a:p>
          <a:p>
            <a:r>
              <a:rPr lang="en-US" dirty="0" smtClean="0"/>
              <a:t>What they mean by “database” is any type of, usually remote access, resource that the library has purchased. </a:t>
            </a:r>
          </a:p>
          <a:p>
            <a:r>
              <a:rPr lang="en-US" dirty="0" smtClean="0"/>
              <a:t>Searching Google is not “database searching”.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searching</a:t>
            </a:r>
            <a:endParaRPr lang="en-US" dirty="0"/>
          </a:p>
        </p:txBody>
      </p:sp>
      <p:sp>
        <p:nvSpPr>
          <p:cNvPr id="3" name="Content Placeholder 2"/>
          <p:cNvSpPr>
            <a:spLocks noGrp="1"/>
          </p:cNvSpPr>
          <p:nvPr>
            <p:ph idx="1"/>
          </p:nvPr>
        </p:nvSpPr>
        <p:spPr/>
        <p:txBody>
          <a:bodyPr/>
          <a:lstStyle/>
          <a:p>
            <a:r>
              <a:rPr lang="en-US" dirty="0" smtClean="0"/>
              <a:t>When using the term searching with database searching we mean the following process</a:t>
            </a:r>
          </a:p>
          <a:p>
            <a:pPr lvl="1"/>
            <a:r>
              <a:rPr lang="en-US" dirty="0" smtClean="0"/>
              <a:t>a user has an information need</a:t>
            </a:r>
          </a:p>
          <a:p>
            <a:pPr lvl="1"/>
            <a:r>
              <a:rPr lang="en-US" dirty="0" smtClean="0"/>
              <a:t>the user formulates a query</a:t>
            </a:r>
          </a:p>
          <a:p>
            <a:pPr lvl="1"/>
            <a:r>
              <a:rPr lang="en-US" dirty="0" smtClean="0"/>
              <a:t>the user is presented with a set of results</a:t>
            </a:r>
          </a:p>
          <a:p>
            <a:r>
              <a:rPr lang="en-US" dirty="0" smtClean="0"/>
              <a:t>Librarians love searching. Users love finding.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study database searching?</a:t>
            </a:r>
            <a:endParaRPr lang="en-US" dirty="0"/>
          </a:p>
        </p:txBody>
      </p:sp>
      <p:sp>
        <p:nvSpPr>
          <p:cNvPr id="3" name="Content Placeholder 2"/>
          <p:cNvSpPr>
            <a:spLocks noGrp="1"/>
          </p:cNvSpPr>
          <p:nvPr>
            <p:ph idx="1"/>
          </p:nvPr>
        </p:nvSpPr>
        <p:spPr/>
        <p:txBody>
          <a:bodyPr/>
          <a:lstStyle/>
          <a:p>
            <a:r>
              <a:rPr lang="en-US" dirty="0" smtClean="0"/>
              <a:t>There are historical reasons.</a:t>
            </a:r>
          </a:p>
          <a:p>
            <a:r>
              <a:rPr lang="en-US" dirty="0" smtClean="0"/>
              <a:t>There are pedagogical reasons.</a:t>
            </a:r>
          </a:p>
          <a:p>
            <a:r>
              <a:rPr lang="en-US" dirty="0" smtClean="0"/>
              <a:t>There are reasons of transparency.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604</TotalTime>
  <Words>1706</Words>
  <Application>Microsoft Office PowerPoint</Application>
  <PresentationFormat>On-screen Show (4:3)</PresentationFormat>
  <Paragraphs>203</Paragraphs>
  <Slides>39</Slides>
  <Notes>2</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Slide 1</vt:lpstr>
      <vt:lpstr>structure</vt:lpstr>
      <vt:lpstr>me</vt:lpstr>
      <vt:lpstr>my courses page</vt:lpstr>
      <vt:lpstr>me and LIS618</vt:lpstr>
      <vt:lpstr>term “database”</vt:lpstr>
      <vt:lpstr>this is not our database</vt:lpstr>
      <vt:lpstr>searching</vt:lpstr>
      <vt:lpstr>why study database searching?</vt:lpstr>
      <vt:lpstr>historical reasons</vt:lpstr>
      <vt:lpstr>historical reasons today</vt:lpstr>
      <vt:lpstr>pedagogical reasons</vt:lpstr>
      <vt:lpstr>transparency</vt:lpstr>
      <vt:lpstr>secrecy in search</vt:lpstr>
      <vt:lpstr>information retrieval</vt:lpstr>
      <vt:lpstr>online information retrieval techniques</vt:lpstr>
      <vt:lpstr>Slide 17</vt:lpstr>
      <vt:lpstr>Slide 18</vt:lpstr>
      <vt:lpstr>Not CoveRED because of ILLNESS</vt:lpstr>
      <vt:lpstr>Proposed Organization</vt:lpstr>
      <vt:lpstr>Search exercise</vt:lpstr>
      <vt:lpstr>about the course</vt:lpstr>
      <vt:lpstr>mix of theory and practice</vt:lpstr>
      <vt:lpstr>What online retrieval systems?</vt:lpstr>
      <vt:lpstr>other stuff</vt:lpstr>
      <vt:lpstr>About me </vt:lpstr>
      <vt:lpstr>Why?</vt:lpstr>
      <vt:lpstr>Steps taken I</vt:lpstr>
      <vt:lpstr>Steps taken II</vt:lpstr>
      <vt:lpstr>Steps taken III</vt:lpstr>
      <vt:lpstr>my interest in databases</vt:lpstr>
      <vt:lpstr>online information retrieval</vt:lpstr>
      <vt:lpstr>database / web IR</vt:lpstr>
      <vt:lpstr>traditional social model </vt:lpstr>
      <vt:lpstr>economic rational for traditional model</vt:lpstr>
      <vt:lpstr>disintermediation</vt:lpstr>
      <vt:lpstr>Web searching</vt:lpstr>
      <vt:lpstr>Public access vs quality</vt:lpstr>
      <vt:lpstr>http://openlib.org/home/krichel</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 </cp:lastModifiedBy>
  <cp:revision>61</cp:revision>
  <dcterms:created xsi:type="dcterms:W3CDTF">2011-03-03T20:54:23Z</dcterms:created>
  <dcterms:modified xsi:type="dcterms:W3CDTF">2011-09-19T19:37:20Z</dcterms:modified>
</cp:coreProperties>
</file>