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782" r:id="rId3"/>
    <p:sldId id="784" r:id="rId4"/>
    <p:sldId id="817" r:id="rId5"/>
    <p:sldId id="783" r:id="rId6"/>
    <p:sldId id="785" r:id="rId7"/>
    <p:sldId id="787" r:id="rId8"/>
    <p:sldId id="815" r:id="rId9"/>
    <p:sldId id="788" r:id="rId10"/>
    <p:sldId id="799" r:id="rId11"/>
    <p:sldId id="790" r:id="rId12"/>
    <p:sldId id="789" r:id="rId13"/>
    <p:sldId id="816" r:id="rId14"/>
    <p:sldId id="791" r:id="rId15"/>
    <p:sldId id="794" r:id="rId16"/>
    <p:sldId id="795" r:id="rId17"/>
    <p:sldId id="796" r:id="rId18"/>
    <p:sldId id="798" r:id="rId19"/>
    <p:sldId id="793" r:id="rId20"/>
    <p:sldId id="792" r:id="rId21"/>
    <p:sldId id="818" r:id="rId22"/>
    <p:sldId id="800" r:id="rId23"/>
    <p:sldId id="802" r:id="rId24"/>
    <p:sldId id="797" r:id="rId25"/>
    <p:sldId id="801" r:id="rId26"/>
    <p:sldId id="803" r:id="rId27"/>
    <p:sldId id="804" r:id="rId28"/>
    <p:sldId id="805" r:id="rId29"/>
    <p:sldId id="806" r:id="rId30"/>
    <p:sldId id="808" r:id="rId31"/>
    <p:sldId id="809" r:id="rId32"/>
    <p:sldId id="807" r:id="rId33"/>
    <p:sldId id="810" r:id="rId34"/>
    <p:sldId id="811" r:id="rId35"/>
    <p:sldId id="812" r:id="rId36"/>
    <p:sldId id="813" r:id="rId37"/>
    <p:sldId id="755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4D9410-4E2A-4ECC-83D6-12BDCEF79614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EA070C8-F280-4B1F-90E7-E9E5F82AE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FBC36-F0AF-441E-8548-9CEECFF0DA45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57DAA-AC30-4389-BA6D-F98B62F07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FB709-6AF9-425C-AB90-19E0F90C31D6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FBD2-C3ED-4D10-B0F7-7F3DE9D8B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6B530-732B-47D4-9860-B87D04D7616C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377BC-4A6C-46C1-A352-E9BED9C54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5BBE-0CA5-41D7-903B-52D203DB1E70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62DF-ECA6-44FB-B137-2FAE6D855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88C4D-0CB8-4D8C-96D5-66F91902A90C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1D5B9-9CCA-416C-94A7-76AC5388A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432F6-61B0-4F77-B686-8A9B5912397F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BB05B-9164-44A3-AB4D-C7F496723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B01D9-2E1D-45E3-899A-9C5960141D6B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3F200-7931-4E57-AD33-B4033B708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548F0-F9BB-4EB1-B717-773BC635EA13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0C3E-D283-4F24-8E42-432262EB5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BBB45-F685-4B2A-80BA-16717EEC4115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E8744-6C33-4391-BFCF-9692158BD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CA0B1-DDEF-4DE7-91DD-883D42369BD3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86EF-25FD-4011-9340-0FED29691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595E-A62A-4AA5-B2A6-DDDE03E071AE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52BB7-FDC3-40B4-8BEF-2C03DE9D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BD033E-E94A-458C-B811-6A93A87A8AAE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A9DA64-38D2-478E-A192-760F2A1A7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618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	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lecture 2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history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>
                <a:solidFill>
                  <a:srgbClr val="FFFFFF"/>
                </a:solidFill>
                <a:latin typeface="Calibri" pitchFamily="34" charset="0"/>
              </a:rPr>
              <a:t>2011-09-19 </a:t>
            </a:r>
            <a:endParaRPr lang="en-GB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major problems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were about 100 computers in the United </a:t>
            </a:r>
            <a:r>
              <a:rPr lang="en-US" dirty="0" smtClean="0"/>
              <a:t>States. </a:t>
            </a:r>
          </a:p>
          <a:p>
            <a:r>
              <a:rPr lang="en-US" dirty="0" smtClean="0"/>
              <a:t>Computers operated in a batch-processing, rather than in an interactive mode. </a:t>
            </a:r>
            <a:endParaRPr lang="en-US" dirty="0" smtClean="0"/>
          </a:p>
          <a:p>
            <a:r>
              <a:rPr lang="en-US" dirty="0" smtClean="0"/>
              <a:t>Supply of machine-readable text was very small.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special hardware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were some experiments with special hardware </a:t>
            </a:r>
          </a:p>
          <a:p>
            <a:pPr lvl="1"/>
            <a:r>
              <a:rPr lang="en-US" smtClean="0"/>
              <a:t>Edge-notched cards by Calvin Moors</a:t>
            </a:r>
          </a:p>
          <a:p>
            <a:pPr lvl="1"/>
            <a:r>
              <a:rPr lang="en-US" smtClean="0"/>
              <a:t>WRU Searching Selector of Allen Kent</a:t>
            </a:r>
          </a:p>
          <a:p>
            <a:r>
              <a:rPr lang="en-US" smtClean="0"/>
              <a:t>These were abandoned as the digital technology progressed.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Hans Peter Luhn (1896—1964)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534400" cy="5410200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1957 he </a:t>
            </a:r>
            <a:r>
              <a:rPr lang="en-US" dirty="0" smtClean="0"/>
              <a:t>was the first to propose extracting information from text by automated means.</a:t>
            </a:r>
          </a:p>
          <a:p>
            <a:pPr lvl="1"/>
            <a:r>
              <a:rPr lang="en-US" dirty="0" smtClean="0"/>
              <a:t>“It </a:t>
            </a:r>
            <a:r>
              <a:rPr lang="en-US" dirty="0" smtClean="0"/>
              <a:t>is here proposed that the frequency of </a:t>
            </a:r>
            <a:r>
              <a:rPr lang="en-US" dirty="0" smtClean="0"/>
              <a:t>word occurrence </a:t>
            </a:r>
            <a:r>
              <a:rPr lang="en-US" dirty="0" smtClean="0"/>
              <a:t>in an article furnishes a useful measurement of word significance. It is </a:t>
            </a:r>
            <a:r>
              <a:rPr lang="en-US" dirty="0" smtClean="0"/>
              <a:t>further proposed </a:t>
            </a:r>
            <a:r>
              <a:rPr lang="en-US" dirty="0" smtClean="0"/>
              <a:t>that the relative position within a sentence of words having given values of </a:t>
            </a:r>
            <a:r>
              <a:rPr lang="en-US" dirty="0" smtClean="0"/>
              <a:t>significance furnish </a:t>
            </a:r>
            <a:r>
              <a:rPr lang="en-US" dirty="0" smtClean="0"/>
              <a:t>a useful measurement for determining the significance of sentences. The </a:t>
            </a:r>
            <a:r>
              <a:rPr lang="en-US" dirty="0" smtClean="0"/>
              <a:t>significance factor </a:t>
            </a:r>
            <a:r>
              <a:rPr lang="en-US" dirty="0" smtClean="0"/>
              <a:t>of a sentence will therefore be based on a combination of these two </a:t>
            </a:r>
            <a:r>
              <a:rPr lang="en-US" dirty="0" smtClean="0"/>
              <a:t>measurements.”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KWIC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US" smtClean="0"/>
              <a:t>Luhn also worked on KWIC (key word in context) indexing.</a:t>
            </a:r>
          </a:p>
          <a:p>
            <a:r>
              <a:rPr lang="en-US" smtClean="0"/>
              <a:t>The idea was that information retrieval should not only be based on words. Example</a:t>
            </a:r>
          </a:p>
          <a:p>
            <a:pPr lvl="1">
              <a:buFont typeface="Arial" charset="0"/>
              <a:buNone/>
            </a:pPr>
            <a:r>
              <a:rPr lang="en-US" smtClean="0"/>
              <a:t>the idea was that </a:t>
            </a:r>
            <a:r>
              <a:rPr lang="en-US" b="1" smtClean="0"/>
              <a:t>Information Retrieval </a:t>
            </a:r>
            <a:r>
              <a:rPr lang="en-US" smtClean="0"/>
              <a:t>should </a:t>
            </a:r>
          </a:p>
          <a:p>
            <a:pPr lvl="1">
              <a:buFont typeface="Arial" charset="0"/>
              <a:buNone/>
            </a:pPr>
            <a:r>
              <a:rPr lang="en-US" smtClean="0"/>
              <a:t>            worked on </a:t>
            </a:r>
            <a:r>
              <a:rPr lang="en-US" b="1" smtClean="0"/>
              <a:t>KWIC </a:t>
            </a:r>
            <a:r>
              <a:rPr lang="en-US" smtClean="0"/>
              <a:t>key  word in </a:t>
            </a:r>
          </a:p>
          <a:p>
            <a:pPr lvl="1">
              <a:buFont typeface="Arial" charset="0"/>
              <a:buNone/>
            </a:pPr>
            <a:r>
              <a:rPr lang="en-US" smtClean="0"/>
              <a:t>           Hans Peter </a:t>
            </a:r>
            <a:r>
              <a:rPr lang="en-US" b="1" smtClean="0"/>
              <a:t>Luhn</a:t>
            </a:r>
            <a:r>
              <a:rPr lang="en-US" smtClean="0"/>
              <a:t> was the firs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1960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when </a:t>
            </a:r>
            <a:r>
              <a:rPr lang="en-US" dirty="0" smtClean="0"/>
              <a:t>online IR </a:t>
            </a:r>
            <a:r>
              <a:rPr lang="en-US" dirty="0" smtClean="0"/>
              <a:t>really started.</a:t>
            </a:r>
          </a:p>
          <a:p>
            <a:r>
              <a:rPr lang="en-US" dirty="0" smtClean="0"/>
              <a:t>There were the first systems being built, with heavy subsidies.</a:t>
            </a:r>
          </a:p>
          <a:p>
            <a:r>
              <a:rPr lang="en-US" dirty="0" smtClean="0"/>
              <a:t>Some </a:t>
            </a:r>
            <a:r>
              <a:rPr lang="en-US" dirty="0" smtClean="0"/>
              <a:t>of today’s available scientific IR systems can be trace to precursors built at that time.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fuller descriptions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computers become more powerful, more and more descriptors could be taken from texts to make them findable in a retrieval systems. </a:t>
            </a:r>
          </a:p>
          <a:p>
            <a:r>
              <a:rPr lang="en-US" smtClean="0"/>
              <a:t>Taking more descriptors, however meant more work for the people involved in finding the descriptive terms.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full-text indexing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During the 60s people started to look at the situation where all words would be used as descriptors for the document.</a:t>
            </a:r>
          </a:p>
          <a:p>
            <a:r>
              <a:rPr lang="en-US" smtClean="0"/>
              <a:t>Such a strategy is </a:t>
            </a:r>
          </a:p>
          <a:p>
            <a:pPr lvl="1"/>
            <a:r>
              <a:rPr lang="en-US" smtClean="0"/>
              <a:t>less work for the human</a:t>
            </a:r>
          </a:p>
          <a:p>
            <a:pPr lvl="1"/>
            <a:r>
              <a:rPr lang="en-US" smtClean="0"/>
              <a:t>more work for the computer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IR performance criteria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order to compare full-text and selective indexing, criteria had to be found and experiments to be conducted.</a:t>
            </a:r>
          </a:p>
          <a:p>
            <a:r>
              <a:rPr lang="en-US" smtClean="0"/>
              <a:t>Cyril Cleverdon (1914—1997) developed criteria of precision and recall.</a:t>
            </a:r>
          </a:p>
          <a:p>
            <a:r>
              <a:rPr lang="en-US" smtClean="0"/>
              <a:t>He and his disciples worked an a standard document set that could be used for testing, about 14k abstract on aeronautics.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and they found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They found that full-text indexing was superior to human-aided indexing.</a:t>
            </a:r>
          </a:p>
          <a:p>
            <a:r>
              <a:rPr lang="en-US" smtClean="0"/>
              <a:t>This was very controversial at the time. All catalogers got very upset!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retrieval techniques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Having an experimental dataset that was shared by researchers was key to developing experiments that were comparable.</a:t>
            </a:r>
          </a:p>
          <a:p>
            <a:r>
              <a:rPr lang="en-US" smtClean="0"/>
              <a:t>One idea was “relevance feedback”. The idea was the user would select relevant documents in a fist step, and then the term from these documents would be added to the query in a second step.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contents 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based on a very fine paper by Michael Lesk “The Seven Ages of Information Retrieval”. </a:t>
            </a:r>
          </a:p>
          <a:p>
            <a:pPr eaLnBrk="1" hangingPunct="1"/>
            <a:r>
              <a:rPr lang="en-US" smtClean="0"/>
              <a:t>That paper was written in 1997, so it does not cover recent advances.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NASA ReCON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Name stand for “remote console”.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is thought to be the first multi-site bibliographic online information system for scientific literature. </a:t>
            </a:r>
            <a:endParaRPr lang="en-US" dirty="0" smtClean="0"/>
          </a:p>
          <a:p>
            <a:r>
              <a:rPr lang="en-US" dirty="0" smtClean="0"/>
              <a:t>First large scale information systems</a:t>
            </a:r>
          </a:p>
          <a:p>
            <a:pPr lvl="1"/>
            <a:r>
              <a:rPr lang="en-US" dirty="0" smtClean="0"/>
              <a:t>online</a:t>
            </a:r>
          </a:p>
          <a:p>
            <a:pPr lvl="1"/>
            <a:r>
              <a:rPr lang="en-US" dirty="0" smtClean="0"/>
              <a:t>interactive</a:t>
            </a:r>
          </a:p>
          <a:p>
            <a:pPr lvl="1"/>
            <a:r>
              <a:rPr lang="en-US" dirty="0" smtClean="0"/>
              <a:t>distributed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 </a:t>
            </a:r>
            <a:r>
              <a:rPr lang="en-US" dirty="0" err="1" smtClean="0"/>
              <a:t>ReCon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 smtClean="0"/>
              <a:t>dealt </a:t>
            </a:r>
            <a:r>
              <a:rPr lang="en-US" dirty="0" smtClean="0"/>
              <a:t>with 200000 citation strings. 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searched </a:t>
            </a:r>
            <a:r>
              <a:rPr lang="en-US" dirty="0" smtClean="0"/>
              <a:t>for keywords manually extracted from text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allowed fielded searches. </a:t>
            </a:r>
          </a:p>
          <a:p>
            <a:r>
              <a:rPr lang="en-US" dirty="0" smtClean="0"/>
              <a:t>It allowed combinations of fields related and combinations are results received.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evolution from testbeds to services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ReCON</a:t>
            </a:r>
            <a:r>
              <a:rPr lang="en-US" dirty="0" smtClean="0"/>
              <a:t> was developed by Lockheed in </a:t>
            </a:r>
            <a:r>
              <a:rPr lang="en-US" dirty="0" smtClean="0"/>
              <a:t>1965.</a:t>
            </a:r>
            <a:endParaRPr lang="en-US" dirty="0" smtClean="0"/>
          </a:p>
          <a:p>
            <a:r>
              <a:rPr lang="en-US" dirty="0" smtClean="0"/>
              <a:t>It become a </a:t>
            </a:r>
            <a:r>
              <a:rPr lang="en-US" dirty="0" err="1" smtClean="0"/>
              <a:t>testbed</a:t>
            </a:r>
            <a:r>
              <a:rPr lang="en-US" dirty="0" smtClean="0"/>
              <a:t> at Lockheed using the ERIC database in 1969.</a:t>
            </a:r>
          </a:p>
          <a:p>
            <a:r>
              <a:rPr lang="en-US" dirty="0" smtClean="0"/>
              <a:t>It became the DIALOG online system in 1972.</a:t>
            </a:r>
          </a:p>
          <a:p>
            <a:r>
              <a:rPr lang="en-US" dirty="0" smtClean="0"/>
              <a:t>That system was the largest online general retrieval system, mainly for bibliographic data for a long time.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specialized engines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COLEX was a system developed in 1965 for the Air Force by Systems Development Corporation.</a:t>
            </a:r>
          </a:p>
          <a:p>
            <a:r>
              <a:rPr lang="en-US" smtClean="0"/>
              <a:t>It become SDC’s ORBIT system.</a:t>
            </a:r>
          </a:p>
          <a:p>
            <a:r>
              <a:rPr lang="en-US" smtClean="0"/>
              <a:t>The National Library of Medicine used that system to build the MEDLARS system that would give online access to medical abstracts as early an 1991.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increase of available text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development of computer-aided typesetting, and later word processing made for a lot more text available online than before. </a:t>
            </a:r>
          </a:p>
          <a:p>
            <a:r>
              <a:rPr lang="en-US" smtClean="0"/>
              <a:t>Among the first were the larger abstracting database such as Chemical abstracts.</a:t>
            </a:r>
          </a:p>
          <a:p>
            <a:r>
              <a:rPr lang="en-US" smtClean="0"/>
              <a:t>Later newspapers followed.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services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1973 the Lexis system of US  court records was the first large scale full text database.</a:t>
            </a:r>
          </a:p>
          <a:p>
            <a:r>
              <a:rPr lang="en-US" smtClean="0"/>
              <a:t>OCLC got tapes from LoC and printed catalog cards. Later they started shared cataloging, because the LoC only cataloged about 2/3 of what the member libraries had.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</a:t>
            </a:r>
          </a:p>
        </p:txBody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Research into IR prototype systems actually declined in the US.</a:t>
            </a:r>
          </a:p>
          <a:p>
            <a:r>
              <a:rPr lang="en-US" smtClean="0"/>
              <a:t>NSF shifted away research funds to the development of actual systems.</a:t>
            </a:r>
          </a:p>
          <a:p>
            <a:r>
              <a:rPr lang="en-US" smtClean="0"/>
              <a:t>There was some work on AI is IR but it got pretty much nowhere.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 on models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Gerard Salton (1927—1995) and his group at Cornell refined the vector space model and introduced tf/idf term weighting in the early 70s. This will be covered later.</a:t>
            </a:r>
          </a:p>
          <a:p>
            <a:r>
              <a:rPr lang="en-US" smtClean="0"/>
              <a:t>Later in the 70s the probabilistic model of information retrieval emerged in work by Keith van Rijsbergen (1943—) and friends. This will not be covered in the course.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80s</a:t>
            </a:r>
          </a:p>
        </p:txBody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decade saw the introduction of inexpensive personal computers. </a:t>
            </a:r>
          </a:p>
          <a:p>
            <a:r>
              <a:rPr lang="en-US" smtClean="0"/>
              <a:t>In libraries </a:t>
            </a:r>
          </a:p>
          <a:p>
            <a:pPr lvl="1"/>
            <a:r>
              <a:rPr lang="en-US" smtClean="0"/>
              <a:t>Card catalogs are replaced by OPACs allowing non-specialists access to online information. </a:t>
            </a:r>
          </a:p>
          <a:p>
            <a:pPr lvl="1"/>
            <a:r>
              <a:rPr lang="en-US" smtClean="0"/>
              <a:t>Online information started to use full text.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full-text retrieval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the scientific abstract databases full-text is not that important.</a:t>
            </a:r>
          </a:p>
          <a:p>
            <a:r>
              <a:rPr lang="en-US" smtClean="0"/>
              <a:t>But in legal databases, it is. Lexis were the first to provide full-text access.</a:t>
            </a:r>
          </a:p>
          <a:p>
            <a:r>
              <a:rPr lang="en-US" smtClean="0"/>
              <a:t>Later they were followed by the newspapers. They were among the first non-reference publishers to adopt computerized typesetting. These databases contained text only.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problem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general approach here is a computer science approach. How to build systems that will allow people to obtain information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can be distinguished from the approach more positivistic approach to observe how people actually deal with obtaining information. </a:t>
            </a: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 effort</a:t>
            </a:r>
          </a:p>
        </p:txBody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mtClean="0"/>
              <a:t>The vector model was still the start, but researcher tried to using dictionaries to disambiguate terms in documents and queries.</a:t>
            </a:r>
          </a:p>
          <a:p>
            <a:r>
              <a:rPr lang="en-US" smtClean="0"/>
              <a:t>Some work was done on bi-lingual retrieval.</a:t>
            </a:r>
          </a:p>
          <a:p>
            <a:r>
              <a:rPr lang="en-US" smtClean="0"/>
              <a:t>Some work was done on part of speech assignments.</a:t>
            </a:r>
          </a:p>
          <a:p>
            <a:r>
              <a:rPr lang="en-US" smtClean="0"/>
              <a:t>Research made no impact on real-world commercial systems.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CD ROM</a:t>
            </a:r>
          </a:p>
        </p:txBody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the late 80s the CD-ROM appeared to make a dent in online information retrieval. </a:t>
            </a:r>
          </a:p>
          <a:p>
            <a:r>
              <a:rPr lang="en-US" smtClean="0"/>
              <a:t>The CD-ROM fits the standard print publishing model. </a:t>
            </a:r>
          </a:p>
          <a:p>
            <a:r>
              <a:rPr lang="en-US" smtClean="0"/>
              <a:t>Sharing CD-ROMs however, proved a nightmare in libraries.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90s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90s were the decade of the Internet.</a:t>
            </a:r>
          </a:p>
          <a:p>
            <a:r>
              <a:rPr lang="en-US" smtClean="0"/>
              <a:t>Online information retrieval become common.</a:t>
            </a:r>
          </a:p>
          <a:p>
            <a:r>
              <a:rPr lang="en-US" smtClean="0"/>
              <a:t>The CD-ROM lost out.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integration of graphics</a:t>
            </a:r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web became compelling as soon as a graphical user interface was introduced by the mosaic browser.</a:t>
            </a:r>
          </a:p>
          <a:p>
            <a:r>
              <a:rPr lang="en-US" smtClean="0"/>
              <a:t>This introduced the subject of multimedia information retrieval, largely defined to research experiments before, out in the open.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 of search engines</a:t>
            </a:r>
          </a:p>
        </p:txBody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Early search engines looked at the web with the eyes of earlier information retrieval engines.</a:t>
            </a:r>
          </a:p>
          <a:p>
            <a:r>
              <a:rPr lang="en-US" smtClean="0"/>
              <a:t>The essentially applied the vector model to the text extracted from web pages. </a:t>
            </a:r>
          </a:p>
          <a:p>
            <a:r>
              <a:rPr lang="en-US" smtClean="0"/>
              <a:t>But web pages also contain also pictures and more importantly, links.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Stanford digital library project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Run at Stanford between 1995 and 2004 by a group of researchers to “provide an infrastructure that affords interoperability among heterogeneous, autonomous digital library services.”</a:t>
            </a:r>
          </a:p>
          <a:p>
            <a:r>
              <a:rPr lang="en-US" smtClean="0"/>
              <a:t>In 1996 as Sergei Brin and Larry Page started to work on a project to analyze the links between web pages.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web information retrieval</a:t>
            </a:r>
          </a:p>
        </p:txBody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 argue that web information retrieval is different from conventional retrieval because on the web pages have different intrinsic values.</a:t>
            </a:r>
          </a:p>
          <a:p>
            <a:r>
              <a:rPr lang="en-US" smtClean="0"/>
              <a:t>The PageRank algorithm is a simple algorithm to make such values appear.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decades, no industry has been subjected to more technology change than any other industry.</a:t>
            </a:r>
          </a:p>
          <a:p>
            <a:r>
              <a:rPr lang="en-US" dirty="0" smtClean="0"/>
              <a:t>Nevertheless, there are two other factors of note</a:t>
            </a:r>
          </a:p>
          <a:p>
            <a:pPr lvl="1"/>
            <a:r>
              <a:rPr lang="en-US" dirty="0" smtClean="0"/>
              <a:t>the political and economic environment</a:t>
            </a:r>
          </a:p>
          <a:p>
            <a:pPr lvl="1"/>
            <a:r>
              <a:rPr lang="en-US" dirty="0" smtClean="0"/>
              <a:t>research and theoretical advances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broad picture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Through the life of information retrieval there has been a constant struggle about how to prepare the system by intellectual or statistical methods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Intellectual methods require substantial human input. Despite that, they have not been completely been </a:t>
            </a:r>
            <a:r>
              <a:rPr lang="en-US" dirty="0" err="1" smtClean="0"/>
              <a:t>outruled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statistical methods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we use statistical methods, we interrogate a text for tokens of potential semantic significance, e.g. words</a:t>
            </a:r>
            <a:r>
              <a:rPr lang="en-US" dirty="0" smtClean="0"/>
              <a:t>. (details in next lecture). </a:t>
            </a:r>
            <a:endParaRPr lang="en-US" dirty="0" smtClean="0"/>
          </a:p>
          <a:p>
            <a:r>
              <a:rPr lang="en-US" dirty="0" smtClean="0"/>
              <a:t>We look at how much they occur in documents. It’s a brute force job. </a:t>
            </a:r>
          </a:p>
          <a:p>
            <a:r>
              <a:rPr lang="en-US" dirty="0" smtClean="0"/>
              <a:t>We store a representation of this count in a computer.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 analysis method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this approach we have humans analyze the contents of documents to make judgments about them. </a:t>
            </a:r>
          </a:p>
          <a:p>
            <a:r>
              <a:rPr lang="en-US" smtClean="0"/>
              <a:t>This analysis predates computers. </a:t>
            </a:r>
          </a:p>
          <a:p>
            <a:r>
              <a:rPr lang="en-US" smtClean="0"/>
              <a:t>Early computer-based systems had to use this because the computers were not capable.</a:t>
            </a:r>
          </a:p>
          <a:p>
            <a:r>
              <a:rPr lang="en-US" smtClean="0"/>
              <a:t>In modern systems, such as web information retrieval, this is making a comeback.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1945 As We May Think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mtClean="0"/>
              <a:t>This is very famous (but not a good IMHO) paper by Vannevar Bush.</a:t>
            </a:r>
          </a:p>
          <a:p>
            <a:r>
              <a:rPr lang="en-US" smtClean="0"/>
              <a:t>Bush envisages the memex. It stores the human knowledge in a desktop device.</a:t>
            </a:r>
          </a:p>
          <a:p>
            <a:r>
              <a:rPr lang="en-US" smtClean="0"/>
              <a:t>It lets users mange commented associations between its stored items.</a:t>
            </a:r>
          </a:p>
          <a:p>
            <a:r>
              <a:rPr lang="en-US" smtClean="0"/>
              <a:t>The essay pays scant attention to information retrieval (bar condemning existing approaches).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1950s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USSR launches the sputnik. </a:t>
            </a:r>
          </a:p>
          <a:p>
            <a:r>
              <a:rPr lang="en-US" dirty="0" smtClean="0"/>
              <a:t>The US is worried</a:t>
            </a:r>
          </a:p>
          <a:p>
            <a:pPr lvl="1"/>
            <a:r>
              <a:rPr lang="en-US" dirty="0" smtClean="0"/>
              <a:t>need to improve the organization of science</a:t>
            </a:r>
          </a:p>
          <a:p>
            <a:pPr lvl="1"/>
            <a:r>
              <a:rPr lang="en-US" dirty="0" smtClean="0"/>
              <a:t>need to understand what the Russians are doing</a:t>
            </a:r>
          </a:p>
          <a:p>
            <a:pPr lvl="2"/>
            <a:r>
              <a:rPr lang="en-US" dirty="0" smtClean="0"/>
              <a:t>learn Russian</a:t>
            </a:r>
          </a:p>
          <a:p>
            <a:pPr lvl="2"/>
            <a:r>
              <a:rPr lang="en-US" dirty="0" smtClean="0"/>
              <a:t>work on machine </a:t>
            </a:r>
            <a:r>
              <a:rPr lang="en-US" dirty="0" smtClean="0"/>
              <a:t>translation</a:t>
            </a:r>
          </a:p>
          <a:p>
            <a:r>
              <a:rPr lang="en-US" dirty="0" smtClean="0"/>
              <a:t>Suddenly it seems like a good idea to go back to something like a wartime science effort.</a:t>
            </a: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3237</TotalTime>
  <Words>1623</Words>
  <Application>Microsoft Office PowerPoint</Application>
  <PresentationFormat>On-screen Show (4:3)</PresentationFormat>
  <Paragraphs>154</Paragraphs>
  <Slides>37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Slide 1</vt:lpstr>
      <vt:lpstr>contents </vt:lpstr>
      <vt:lpstr>general problem</vt:lpstr>
      <vt:lpstr>general overview</vt:lpstr>
      <vt:lpstr>the broad picture</vt:lpstr>
      <vt:lpstr>statistical methods</vt:lpstr>
      <vt:lpstr>information analysis method</vt:lpstr>
      <vt:lpstr>1945 As We May Think</vt:lpstr>
      <vt:lpstr>1950s</vt:lpstr>
      <vt:lpstr>major problems</vt:lpstr>
      <vt:lpstr>special hardware</vt:lpstr>
      <vt:lpstr>Hans Peter Luhn (1896—1964)</vt:lpstr>
      <vt:lpstr>KWIC</vt:lpstr>
      <vt:lpstr>1960</vt:lpstr>
      <vt:lpstr>fuller descriptions</vt:lpstr>
      <vt:lpstr>full-text indexing</vt:lpstr>
      <vt:lpstr>IR performance criteria</vt:lpstr>
      <vt:lpstr>and they found</vt:lpstr>
      <vt:lpstr>new retrieval techniques</vt:lpstr>
      <vt:lpstr>NASA ReCON</vt:lpstr>
      <vt:lpstr>NASA ReCon</vt:lpstr>
      <vt:lpstr>evolution from testbeds to services</vt:lpstr>
      <vt:lpstr>specialized engines</vt:lpstr>
      <vt:lpstr>increase of available text</vt:lpstr>
      <vt:lpstr>other services</vt:lpstr>
      <vt:lpstr>research</vt:lpstr>
      <vt:lpstr>research on models</vt:lpstr>
      <vt:lpstr>80s</vt:lpstr>
      <vt:lpstr>full-text retrieval</vt:lpstr>
      <vt:lpstr>research effort</vt:lpstr>
      <vt:lpstr>CD ROM</vt:lpstr>
      <vt:lpstr>90s</vt:lpstr>
      <vt:lpstr>integration of graphics</vt:lpstr>
      <vt:lpstr>start of search engines</vt:lpstr>
      <vt:lpstr>Stanford digital library project</vt:lpstr>
      <vt:lpstr>web information retrieval</vt:lpstr>
      <vt:lpstr>Slide 37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121</cp:revision>
  <dcterms:created xsi:type="dcterms:W3CDTF">2011-03-03T20:54:23Z</dcterms:created>
  <dcterms:modified xsi:type="dcterms:W3CDTF">2011-09-19T19:21:15Z</dcterms:modified>
</cp:coreProperties>
</file>