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7" r:id="rId2"/>
    <p:sldId id="856" r:id="rId3"/>
    <p:sldId id="811" r:id="rId4"/>
    <p:sldId id="796" r:id="rId5"/>
    <p:sldId id="815" r:id="rId6"/>
    <p:sldId id="816" r:id="rId7"/>
    <p:sldId id="803" r:id="rId8"/>
    <p:sldId id="807" r:id="rId9"/>
    <p:sldId id="817" r:id="rId10"/>
    <p:sldId id="819" r:id="rId11"/>
    <p:sldId id="818" r:id="rId12"/>
    <p:sldId id="799" r:id="rId13"/>
    <p:sldId id="800" r:id="rId14"/>
    <p:sldId id="801" r:id="rId15"/>
    <p:sldId id="802" r:id="rId16"/>
    <p:sldId id="820" r:id="rId17"/>
    <p:sldId id="797" r:id="rId18"/>
    <p:sldId id="821" r:id="rId19"/>
    <p:sldId id="805" r:id="rId20"/>
    <p:sldId id="831" r:id="rId21"/>
    <p:sldId id="804" r:id="rId22"/>
    <p:sldId id="809" r:id="rId23"/>
    <p:sldId id="829" r:id="rId24"/>
    <p:sldId id="810" r:id="rId25"/>
    <p:sldId id="849" r:id="rId26"/>
    <p:sldId id="850" r:id="rId27"/>
    <p:sldId id="834" r:id="rId28"/>
    <p:sldId id="835" r:id="rId29"/>
    <p:sldId id="837" r:id="rId30"/>
    <p:sldId id="841" r:id="rId31"/>
    <p:sldId id="842" r:id="rId32"/>
    <p:sldId id="843" r:id="rId33"/>
    <p:sldId id="844" r:id="rId34"/>
    <p:sldId id="845" r:id="rId35"/>
    <p:sldId id="846" r:id="rId36"/>
    <p:sldId id="847" r:id="rId37"/>
    <p:sldId id="848" r:id="rId38"/>
    <p:sldId id="798" r:id="rId39"/>
    <p:sldId id="822" r:id="rId40"/>
    <p:sldId id="853" r:id="rId41"/>
    <p:sldId id="823" r:id="rId42"/>
    <p:sldId id="824" r:id="rId43"/>
    <p:sldId id="825" r:id="rId44"/>
    <p:sldId id="826" r:id="rId45"/>
    <p:sldId id="852" r:id="rId46"/>
    <p:sldId id="827" r:id="rId47"/>
    <p:sldId id="828" r:id="rId48"/>
    <p:sldId id="806" r:id="rId49"/>
    <p:sldId id="854" r:id="rId50"/>
    <p:sldId id="851" r:id="rId51"/>
    <p:sldId id="855" r:id="rId52"/>
    <p:sldId id="755" r:id="rId5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6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5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AD5773B-57C8-40FB-A454-BB897C4449C9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685626-34CA-47A1-ADCE-02827A8FD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675B3B-F8B7-4135-86AC-D31B9F348697}" type="slidenum">
              <a:rPr lang="en-GB"/>
              <a:pPr/>
              <a:t>20</a:t>
            </a:fld>
            <a:endParaRPr lang="en-GB"/>
          </a:p>
        </p:txBody>
      </p:sp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6165E2-417F-4647-9077-215AA7D142E6}" type="slidenum">
              <a:rPr lang="en-GB"/>
              <a:pPr/>
              <a:t>27</a:t>
            </a:fld>
            <a:endParaRPr lang="en-GB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3EF68F5-EF39-465F-AB3A-1F3D71B3C55E}" type="slidenum">
              <a:rPr lang="en-GB"/>
              <a:pPr/>
              <a:t>28</a:t>
            </a:fld>
            <a:endParaRPr lang="en-GB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F8A575-05AD-4219-ACB1-A6FA3CC5DDFD}" type="slidenum">
              <a:rPr lang="en-GB"/>
              <a:pPr/>
              <a:t>30</a:t>
            </a:fld>
            <a:endParaRPr lang="en-GB"/>
          </a:p>
        </p:txBody>
      </p:sp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24F01A6-987C-4EC3-9C8C-96A13069B7F1}" type="slidenum">
              <a:rPr lang="en-GB"/>
              <a:pPr/>
              <a:t>31</a:t>
            </a:fld>
            <a:endParaRPr lang="en-GB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1B614C-3661-4471-966E-E3164AC464AD}" type="slidenum">
              <a:rPr lang="en-GB"/>
              <a:pPr/>
              <a:t>32</a:t>
            </a:fld>
            <a:endParaRPr lang="en-GB"/>
          </a:p>
        </p:txBody>
      </p:sp>
      <p:sp>
        <p:nvSpPr>
          <p:cNvPr id="532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7B752A4-B07C-49DA-A8F4-910EF400D884}" type="slidenum">
              <a:rPr lang="en-GB"/>
              <a:pPr/>
              <a:t>33</a:t>
            </a:fld>
            <a:endParaRPr lang="en-GB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B6DAADA-5268-454D-AE18-512795C89457}" type="slidenum">
              <a:rPr lang="en-GB"/>
              <a:pPr/>
              <a:t>34</a:t>
            </a:fld>
            <a:endParaRPr lang="en-GB"/>
          </a:p>
        </p:txBody>
      </p:sp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EB29E-A922-4C44-AF97-056718448C37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FBD6A-C72A-4CF4-A07E-E93E6C3ED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ACCDD-80A8-494C-9799-BFDDA0A9C8BA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45491-5251-4BDE-B72E-9CA6B7ED8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11A74-3695-4E64-926D-C686E9507AD6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E567A-D905-4E24-96D6-CC7CDFE64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0114B-3677-413E-A6D6-E73F104B9FA3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112DB-D67A-4B04-8270-359D2B2B4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AD890-B75C-418A-BB72-7D943B020585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DE95C-A5D4-4969-AAEB-1668449065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C32DC-3DED-48B9-B63B-D676474C2749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BEE0A-3538-4492-B1E4-781D99E72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F29F9-4A4D-4F32-9746-3D0B2E4867C6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D878C-94FA-4DCA-90E8-3E481A972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7D30D-0F7A-42E9-A142-0B9C5F3DA8E6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A5446-F093-4266-B810-F40B4F4BE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70826-4C78-4F60-BC9A-B9AB21DAC040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CB78A-1B3E-4F90-A08E-3E25AC56A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1CD5-A1FA-4BE4-8B97-90BD8EE4F9AF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A8CEE-413B-4344-AEC6-4E2BCF43E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C284B-3AF7-4EFB-8445-E180A1703C07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96814-0D62-4840-9704-CC0CD1BC7A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D5C05A-C420-4103-9021-C318734B2AF6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134D46-0F2C-4C9D-A4EC-893412B747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18 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	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lecture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 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2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preparing and preprocessing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Thomas Krichel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2011-04-21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for id3 version,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header:  "TAG" </a:t>
            </a:r>
          </a:p>
          <a:p>
            <a:r>
              <a:rPr lang="en-US" dirty="0" smtClean="0"/>
              <a:t>title: 30 bytes of the title </a:t>
            </a:r>
          </a:p>
          <a:p>
            <a:r>
              <a:rPr lang="en-US" dirty="0" smtClean="0"/>
              <a:t>artist: 30 bytes of the artist name </a:t>
            </a:r>
          </a:p>
          <a:p>
            <a:r>
              <a:rPr lang="en-US" dirty="0" smtClean="0"/>
              <a:t>album: 30 bytes of the album name </a:t>
            </a:r>
          </a:p>
          <a:p>
            <a:r>
              <a:rPr lang="en-US" dirty="0" smtClean="0"/>
              <a:t>year: 4 A four-digit year </a:t>
            </a:r>
          </a:p>
          <a:p>
            <a:r>
              <a:rPr lang="en-US" dirty="0" smtClean="0"/>
              <a:t>comment:  30 bytes of comment</a:t>
            </a:r>
          </a:p>
          <a:p>
            <a:r>
              <a:rPr lang="en-US" dirty="0" smtClean="0"/>
              <a:t>… more fields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mixed contents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look at MS word, spreadsheet or PDF file, they contain text surrounded by not textual code that the software reading it can understand.</a:t>
            </a:r>
          </a:p>
          <a:p>
            <a:r>
              <a:rPr lang="en-US" dirty="0" smtClean="0"/>
              <a:t>Such code contains descriptions of document structure, as well as formatting instructions.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markup?</a:t>
            </a:r>
          </a:p>
        </p:txBody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Markup is the non-textual contents of a text documents.</a:t>
            </a:r>
          </a:p>
          <a:p>
            <a:pPr eaLnBrk="1" hangingPunct="1"/>
            <a:r>
              <a:rPr lang="en-US" smtClean="0"/>
              <a:t>Markup is used to provide structure to a document and to prepare for its formatting.</a:t>
            </a:r>
          </a:p>
          <a:p>
            <a:pPr eaLnBrk="1" hangingPunct="1"/>
            <a:r>
              <a:rPr lang="en-US" smtClean="0"/>
              <a:t>An easy example for markup is any page written in HTML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from a very fine page</a:t>
            </a:r>
          </a:p>
        </p:txBody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800" smtClean="0"/>
              <a:t> &lt;li&gt;&lt;a tabindex="400" class="int"</a:t>
            </a:r>
          </a:p>
          <a:p>
            <a:pPr eaLnBrk="1" hangingPunct="1">
              <a:buFont typeface="Arial" charset="0"/>
              <a:buNone/>
            </a:pPr>
            <a:r>
              <a:rPr lang="en-US" sz="2800" smtClean="0"/>
              <a:t>         href="travel_schedule.html" accesskey="t"&gt;travel schedule&lt;/a&gt;&lt;/li&gt;</a:t>
            </a:r>
          </a:p>
          <a:p>
            <a:pPr eaLnBrk="1" hangingPunct="1">
              <a:buFont typeface="Arial" charset="0"/>
              <a:buNone/>
            </a:pPr>
            <a:r>
              <a:rPr lang="en-US" sz="2800" smtClean="0"/>
              <a:t>  &lt;li&gt;&lt;a tabindex="500" class="int" accesskey="l" href="links.html"&gt;favorite links&lt;/a&gt;.&lt;/li&gt;</a:t>
            </a:r>
          </a:p>
          <a:p>
            <a:pPr eaLnBrk="1" hangingPunct="1">
              <a:buFont typeface="Arial" charset="0"/>
              <a:buNone/>
            </a:pPr>
            <a:r>
              <a:rPr lang="en-US" sz="2800" smtClean="0"/>
              <a:t>&lt;/ul&gt;</a:t>
            </a:r>
          </a:p>
          <a:p>
            <a:pPr eaLnBrk="1" hangingPunct="1">
              <a:buFont typeface="Arial" charset="0"/>
              <a:buNone/>
            </a:pPr>
            <a:r>
              <a:rPr lang="en-US" sz="2800" smtClean="0"/>
              <a:t>&lt;div class="hidden"&gt;</a:t>
            </a:r>
          </a:p>
          <a:p>
            <a:pPr eaLnBrk="1" hangingPunct="1">
              <a:buFont typeface="Arial" charset="0"/>
              <a:buNone/>
            </a:pPr>
            <a:r>
              <a:rPr lang="en-US" sz="2800" smtClean="0"/>
              <a:t>  This text is hidden.</a:t>
            </a:r>
          </a:p>
          <a:p>
            <a:pPr eaLnBrk="1" hangingPunct="1">
              <a:buFont typeface="Arial" charset="0"/>
              <a:buNone/>
            </a:pPr>
            <a:r>
              <a:rPr lang="en-US" sz="2800" smtClean="0"/>
              <a:t>&lt;/div&gt;</a:t>
            </a:r>
          </a:p>
          <a:p>
            <a:pPr eaLnBrk="1" hangingPunct="1">
              <a:buFont typeface="Arial" charset="0"/>
              <a:buNone/>
            </a:pPr>
            <a:endParaRPr lang="en-US" sz="28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text extracted</a:t>
            </a:r>
          </a:p>
        </p:txBody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extracted text is “travel schedule favorite links. This text is hidden.”</a:t>
            </a:r>
          </a:p>
          <a:p>
            <a:pPr eaLnBrk="1" hangingPunct="1"/>
            <a:r>
              <a:rPr lang="en-US" smtClean="0"/>
              <a:t>The phrase “This text is hidden” is not normally shown on the page but it is still extracted and indexed by Google.</a:t>
            </a:r>
          </a:p>
          <a:p>
            <a:pPr eaLnBrk="1" hangingPunct="1"/>
            <a:r>
              <a:rPr lang="en-US" smtClean="0"/>
              <a:t>Well, I think it is.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tokenization</a:t>
            </a:r>
          </a:p>
        </p:txBody>
      </p:sp>
      <p:sp>
        <p:nvSpPr>
          <p:cNvPr id="4198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Tokenization refers to the splitting of the source to be indexed into tokens that can be used in a query language.</a:t>
            </a:r>
          </a:p>
          <a:p>
            <a:pPr eaLnBrk="1" hangingPunct="1"/>
            <a:r>
              <a:rPr lang="en-US" smtClean="0"/>
              <a:t>In the most common case, we think about splitting the text into words. </a:t>
            </a:r>
          </a:p>
          <a:p>
            <a:pPr eaLnBrk="1" hangingPunct="1"/>
            <a:r>
              <a:rPr lang="en-US" smtClean="0"/>
              <a:t>Hey that is easy: “travel” “schedule” “favorite” “links” “this” “text” “is” “hidden”</a:t>
            </a:r>
          </a:p>
          <a:p>
            <a:pPr eaLnBrk="1" hangingPunct="1"/>
            <a:r>
              <a:rPr lang="en-US" smtClean="0"/>
              <a:t>Spot a problem?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files can either contain text, meant for the end user.</a:t>
            </a:r>
          </a:p>
          <a:p>
            <a:r>
              <a:rPr lang="en-US" dirty="0" smtClean="0"/>
              <a:t>Some others contain text, plus some textual instruction that are means for processing software. Such instructions are called markup. </a:t>
            </a:r>
          </a:p>
          <a:p>
            <a:r>
              <a:rPr lang="en-US" dirty="0" smtClean="0"/>
              <a:t>Typical examples for markup are web pages.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aid: index terms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 eaLnBrk="1" hangingPunct="1"/>
            <a:r>
              <a:rPr lang="en-US" dirty="0" smtClean="0"/>
              <a:t>The index term is a part of the document that has a meaning on its own.</a:t>
            </a:r>
          </a:p>
          <a:p>
            <a:pPr eaLnBrk="1" hangingPunct="1"/>
            <a:r>
              <a:rPr lang="en-US" dirty="0" smtClean="0"/>
              <a:t>It is usually a word. Sometimes it is a phrase.</a:t>
            </a:r>
          </a:p>
          <a:p>
            <a:pPr eaLnBrk="1" hangingPunct="1"/>
            <a:r>
              <a:rPr lang="en-US" dirty="0" smtClean="0"/>
              <a:t>Let us stick with the idea of the indexing term being a word.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representation of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principle, every file is just a sequence of on/off electrical signals.</a:t>
            </a:r>
          </a:p>
          <a:p>
            <a:r>
              <a:rPr lang="en-US" dirty="0" smtClean="0"/>
              <a:t>How can these signals translated into text?</a:t>
            </a:r>
          </a:p>
          <a:p>
            <a:r>
              <a:rPr lang="en-US" dirty="0" smtClean="0"/>
              <a:t>Well text is a sequence of characters and every character needs to be recognized.</a:t>
            </a:r>
          </a:p>
          <a:p>
            <a:r>
              <a:rPr lang="en-US" dirty="0" smtClean="0"/>
              <a:t>Character recognition leads to text recognition.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bits and bytes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bit is a unit of digital information. It can take the values 0 and 1. </a:t>
            </a:r>
          </a:p>
          <a:p>
            <a:pPr eaLnBrk="1" hangingPunct="1"/>
            <a:r>
              <a:rPr lang="en-US" dirty="0" smtClean="0"/>
              <a:t>A byte (respelling of “bite” to avoid confusion) is a unit of storage. It should be hardware dependent but it is de facto 8 bits.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 files and non-text files</a:t>
            </a:r>
          </a:p>
          <a:p>
            <a:r>
              <a:rPr lang="en-US" dirty="0" smtClean="0"/>
              <a:t>characters</a:t>
            </a:r>
          </a:p>
          <a:p>
            <a:r>
              <a:rPr lang="en-US" dirty="0" smtClean="0"/>
              <a:t>lexical analysis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characters and computer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0096" y="1209642"/>
            <a:ext cx="8228554" cy="5322426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Computers can not deal with characters directly. They can only deal with numbers.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There we need to associate a number with every character that we want to use in an information encoding system.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character set combines characters with number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characters</a:t>
            </a:r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When we are working with characters, two concepts appear.</a:t>
            </a:r>
          </a:p>
          <a:p>
            <a:pPr lvl="1" eaLnBrk="1" hangingPunct="1"/>
            <a:r>
              <a:rPr lang="en-US" smtClean="0"/>
              <a:t>The character set.</a:t>
            </a:r>
          </a:p>
          <a:p>
            <a:pPr lvl="1" eaLnBrk="1" hangingPunct="1"/>
            <a:r>
              <a:rPr lang="en-US" smtClean="0"/>
              <a:t>The character encoding.</a:t>
            </a:r>
          </a:p>
          <a:p>
            <a:pPr eaLnBrk="1" hangingPunct="1"/>
            <a:r>
              <a:rPr lang="en-US" smtClean="0"/>
              <a:t>To properly recognize digital data, we need to know both.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character set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character set is an association of characters with numbers. Example</a:t>
            </a:r>
          </a:p>
          <a:p>
            <a:pPr lvl="1"/>
            <a:r>
              <a:rPr lang="en-US" dirty="0" smtClean="0"/>
              <a:t>‘ ‘ </a:t>
            </a:r>
            <a:r>
              <a:rPr lang="en-US" dirty="0" smtClean="0">
                <a:sym typeface="Wingdings" pitchFamily="2" charset="2"/>
              </a:rPr>
              <a:t> 32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bell  7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‘’  8594</a:t>
            </a:r>
          </a:p>
          <a:p>
            <a:r>
              <a:rPr lang="en-US" dirty="0" smtClean="0"/>
              <a:t>Without such a concordance the processing of text by computer would be impossible.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character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regards the way the character number is written out as a sequence of bytes.</a:t>
            </a:r>
          </a:p>
          <a:p>
            <a:r>
              <a:rPr lang="en-US" dirty="0" smtClean="0"/>
              <a:t>There are several ways to do this. Going into details here would be a bit too technical.</a:t>
            </a:r>
          </a:p>
          <a:p>
            <a:r>
              <a:rPr lang="en-US" dirty="0" smtClean="0"/>
              <a:t>Let us look at some examples.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ascii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most famous, but old character set is the American Standard for Information Interchange ASCII. </a:t>
            </a:r>
          </a:p>
          <a:p>
            <a:r>
              <a:rPr lang="en-US" dirty="0" smtClean="0"/>
              <a:t>It contains 128 characters.</a:t>
            </a:r>
          </a:p>
          <a:p>
            <a:r>
              <a:rPr lang="en-US" dirty="0" smtClean="0"/>
              <a:t>Its representation in bytes has every byte start with a 0 and then the seven bits that the character number makes up.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iso-8859-1 (iso-latin-1)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an extension of ASCII that has additional characters that are suitable for the Western European languages.</a:t>
            </a:r>
          </a:p>
          <a:p>
            <a:r>
              <a:rPr lang="en-US" dirty="0" smtClean="0"/>
              <a:t>There are 256 characters.</a:t>
            </a:r>
          </a:p>
          <a:p>
            <a:r>
              <a:rPr lang="en-US" dirty="0" smtClean="0"/>
              <a:t>Every character occupies a byte.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1252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an extension of iso-latin-1.</a:t>
            </a:r>
          </a:p>
          <a:p>
            <a:r>
              <a:rPr lang="en-US" dirty="0" smtClean="0"/>
              <a:t>It is a legacy character set used on the Microsoft Windows operating system. </a:t>
            </a:r>
          </a:p>
          <a:p>
            <a:r>
              <a:rPr lang="en-US" dirty="0" smtClean="0"/>
              <a:t>Some code positions of iso-latin-1 have been filled with characters that Microsoft liked.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UCS / Unicode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UCS is a universal character set.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It is maintained by the International Standards Organization.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Unicode is an industry standard for characters. It is better documented than UCS.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For what we discuss here, UCS and Unicode are the same.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GB" dirty="0"/>
              <a:t>Basic multilingual </a:t>
            </a:r>
            <a:r>
              <a:rPr lang="en-GB" dirty="0" smtClean="0"/>
              <a:t>plane</a:t>
            </a:r>
            <a:r>
              <a:rPr lang="en-GB" dirty="0"/>
              <a:t>	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This is a name for the first </a:t>
            </a:r>
            <a:r>
              <a:rPr lang="en-GB" dirty="0" smtClean="0"/>
              <a:t>65536 </a:t>
            </a:r>
            <a:r>
              <a:rPr lang="en-GB" dirty="0"/>
              <a:t>characters in Unicode.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Each of these characters fits into two bytes and is conveniently represented by four hex numbers.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Even for these characters, there are numerous complications associated with them.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ascii</a:t>
            </a:r>
            <a:r>
              <a:rPr lang="en-US" dirty="0" smtClean="0"/>
              <a:t> and </a:t>
            </a:r>
            <a:r>
              <a:rPr lang="en-US" dirty="0" err="1" smtClean="0"/>
              <a:t>unicode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128 characters of UCS/Unicode are the same as the ones used by ASCII.</a:t>
            </a:r>
          </a:p>
          <a:p>
            <a:r>
              <a:rPr lang="en-US" dirty="0" smtClean="0"/>
              <a:t>So you can think of UCS/Unicode as an extension of ASCII.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we discuss some preparatory stages that has the way the IR system is built.</a:t>
            </a:r>
          </a:p>
          <a:p>
            <a:r>
              <a:rPr lang="en-US" dirty="0" smtClean="0"/>
              <a:t>This may sound unduly technical.</a:t>
            </a:r>
          </a:p>
          <a:p>
            <a:r>
              <a:rPr lang="en-US" dirty="0" smtClean="0"/>
              <a:t>But the reality is that often, when querying IR systems</a:t>
            </a:r>
          </a:p>
          <a:p>
            <a:pPr lvl="1"/>
            <a:r>
              <a:rPr lang="en-US" dirty="0" smtClean="0"/>
              <a:t>we don’t know how they have been built</a:t>
            </a:r>
          </a:p>
          <a:p>
            <a:pPr lvl="1"/>
            <a:r>
              <a:rPr lang="en-US" dirty="0" smtClean="0"/>
              <a:t>we can’t find something that is not there</a:t>
            </a:r>
          </a:p>
          <a:p>
            <a:pPr lvl="1"/>
            <a:r>
              <a:rPr lang="en-US" dirty="0" smtClean="0"/>
              <a:t>we have to make guesses and try several things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67934"/>
            <a:ext cx="8228554" cy="105003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/>
              <a:t>in foreign </a:t>
            </a:r>
            <a:r>
              <a:rPr lang="en-GB" dirty="0"/>
              <a:t>languages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621841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Everything becomes difficult. 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As an example consider the characters 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o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ő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ö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 latter two can be considered o with </a:t>
            </a:r>
            <a:r>
              <a:rPr lang="en-GB" dirty="0" err="1"/>
              <a:t>diarcitics</a:t>
            </a:r>
            <a:r>
              <a:rPr lang="en-GB" dirty="0"/>
              <a:t> or as separate characters.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most problematic: encoding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One issue is how to map characters to numbers. 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This is complicated for languages other than English.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But assume UCS/Unicode has solved this.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But this is not the main problem that we have when </a:t>
            </a:r>
            <a:r>
              <a:rPr lang="en-GB" dirty="0" smtClean="0"/>
              <a:t>working with non-ASCII character data.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encoding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The encoding determines how the numbers of each character should be put into bytes.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have a character set that is has one byte for each character, you have no encoding issue.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 But then you are limited to 256 characters in your character set.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fixed-length encoding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have a fixed length encoding, all characters take the same number of bytes.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Say for the basic-multilingual plane of unicode, you need two bytes for each character, and then you are limited to that.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are writing only ASCII, it appears a waste.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variable length encoding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The most widely used scheme to encode Unicode is a variable length scheme, called UTF-8.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 smtClean="0"/>
              <a:t>It </a:t>
            </a:r>
            <a:r>
              <a:rPr lang="en-GB" dirty="0"/>
              <a:t>is important to understand that the encoding needs to known and correct.</a:t>
            </a:r>
          </a:p>
          <a:p>
            <a:pPr marL="684213" indent="-682625"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bascis</a:t>
            </a:r>
            <a:r>
              <a:rPr lang="en-US" dirty="0" smtClean="0"/>
              <a:t> of UTF-8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ASCII character, represented as a byte, starts with a zero. </a:t>
            </a:r>
          </a:p>
          <a:p>
            <a:r>
              <a:rPr lang="en-US" dirty="0" smtClean="0"/>
              <a:t>Characters that are beyond ASCII require two or three bytes to be complete.</a:t>
            </a:r>
          </a:p>
          <a:p>
            <a:r>
              <a:rPr lang="en-US" dirty="0" smtClean="0"/>
              <a:t>The first byte will tell you how many bytes are coming to make the character complete.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byte shapes in UTF-8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0??????       ASCII</a:t>
            </a:r>
          </a:p>
          <a:p>
            <a:r>
              <a:rPr lang="en-US" dirty="0" smtClean="0"/>
              <a:t>110????      first octet of two-byte character </a:t>
            </a:r>
          </a:p>
          <a:p>
            <a:r>
              <a:rPr lang="en-US" dirty="0" smtClean="0"/>
              <a:t>1110????     first byte of three-byte character </a:t>
            </a:r>
          </a:p>
          <a:p>
            <a:r>
              <a:rPr lang="en-US" dirty="0" smtClean="0"/>
              <a:t>11110???     first octet of four-byte character</a:t>
            </a:r>
          </a:p>
          <a:p>
            <a:r>
              <a:rPr lang="en-US" dirty="0" smtClean="0"/>
              <a:t>10???????    byte that is not the first byte</a:t>
            </a:r>
          </a:p>
          <a:p>
            <a:r>
              <a:rPr lang="en-US" dirty="0" smtClean="0"/>
              <a:t>as you can see, there are sequences of bytes that are not valid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hex range to UTF-8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0000 to 007F      0???????</a:t>
            </a:r>
          </a:p>
          <a:p>
            <a:r>
              <a:rPr lang="en-US" dirty="0" smtClean="0"/>
              <a:t>0080 to 07FF      110????? 10??????</a:t>
            </a:r>
          </a:p>
          <a:p>
            <a:r>
              <a:rPr lang="en-US" dirty="0" smtClean="0"/>
              <a:t>0800 to FFFF       1110???? 10?????? 10??????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the simplest case</a:t>
            </a:r>
          </a:p>
        </p:txBody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the simplest case, let us assume that we index a bunch of text files as full text. </a:t>
            </a:r>
          </a:p>
          <a:p>
            <a:pPr eaLnBrk="1" hangingPunct="1"/>
            <a:r>
              <a:rPr lang="en-US" smtClean="0"/>
              <a:t>These documents contain text written in some sort of a human language.</a:t>
            </a:r>
          </a:p>
          <a:p>
            <a:pPr eaLnBrk="1" hangingPunct="1"/>
            <a:r>
              <a:rPr lang="en-US" smtClean="0"/>
              <a:t>They may also contain some markup, but we assume we can strip the markup.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lexical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Lexical analysis is the process of preparing a sequence or characters into a sequence of words. </a:t>
            </a:r>
          </a:p>
          <a:p>
            <a:r>
              <a:rPr lang="en-US" dirty="0" smtClean="0"/>
              <a:t>These candidate words can then be used as index term (or what I have called features).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aid: index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An index is a list of features, with a list of locations where the feature is to be found.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The feature may be a word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The locations depend on where we need to find the feature 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 is not necessarily linear. </a:t>
            </a:r>
          </a:p>
          <a:p>
            <a:r>
              <a:rPr lang="en-US" dirty="0" smtClean="0"/>
              <a:t>When right to left writing is used, you sometimes have to jump in the opposite direction when a left to right expression appears. Example:</a:t>
            </a:r>
          </a:p>
          <a:p>
            <a:r>
              <a:rPr lang="ar-AE" dirty="0" smtClean="0"/>
              <a:t>حققت الجزائر استقلالها عام 1962 بعد 132 سنة من الاحتلال الفرنسي.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important delimiter between words are spaces. </a:t>
            </a:r>
          </a:p>
          <a:p>
            <a:r>
              <a:rPr lang="en-US" dirty="0" smtClean="0"/>
              <a:t>The blank, the newline, the carriage return and the tab characters are collectively known as whitespace</a:t>
            </a:r>
          </a:p>
          <a:p>
            <a:r>
              <a:rPr lang="en-US" dirty="0" smtClean="0"/>
              <a:t>We can collapse whitespace and get the words.</a:t>
            </a:r>
          </a:p>
          <a:p>
            <a:r>
              <a:rPr lang="en-US" dirty="0" smtClean="0"/>
              <a:t>But there are special cases. 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without spaces: Japanese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Japanese uses 3 scripts, kanji, hiragana and katakana. </a:t>
            </a:r>
          </a:p>
          <a:p>
            <a:r>
              <a:rPr lang="en-US" dirty="0" smtClean="0"/>
              <a:t>All foreign words are written with katakana. Any </a:t>
            </a:r>
            <a:r>
              <a:rPr lang="en-US" dirty="0" err="1" smtClean="0"/>
              <a:t>conitunous</a:t>
            </a:r>
            <a:r>
              <a:rPr lang="en-US" dirty="0" smtClean="0"/>
              <a:t> katakana sequence is a word.</a:t>
            </a:r>
          </a:p>
          <a:p>
            <a:r>
              <a:rPr lang="en-US" dirty="0" smtClean="0"/>
              <a:t>A Japanese word has at most 4 kanji/hiragana. A dictionary has to find backward from 4 to 1 if a word exists.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punctuation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Normally lexical analysis discards punctuation. But some punctuation can be part of a word, say “333B.C.” </a:t>
            </a:r>
          </a:p>
          <a:p>
            <a:r>
              <a:rPr lang="en-US" dirty="0" smtClean="0"/>
              <a:t>What we have to understand here is that probably at query time, the same removal of punctuation occurs. </a:t>
            </a:r>
          </a:p>
          <a:p>
            <a:r>
              <a:rPr lang="en-US" dirty="0" smtClean="0"/>
              <a:t>The user searches for “333B.C”, the query is translated to 333BC and the occurrence is found. 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hyphen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 particularly problematic punctuation mark. </a:t>
            </a:r>
          </a:p>
          <a:p>
            <a:r>
              <a:rPr lang="en-US" dirty="0" smtClean="0"/>
              <a:t>Breaking them, like, for example, in “state-of-the-art” is good. </a:t>
            </a:r>
          </a:p>
          <a:p>
            <a:r>
              <a:rPr lang="en-US" dirty="0" smtClean="0"/>
              <a:t>End of line hyphenation breaks at a line end may not be ends of words. </a:t>
            </a:r>
          </a:p>
          <a:p>
            <a:r>
              <a:rPr lang="en-US" dirty="0" smtClean="0"/>
              <a:t>Some hyphenation is part of a word, e.g. UTF-8. I should use the non-breaking hyphen. 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apostrophe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Mr. O’Neill thinks that the boys’ stories about Chile’s capital aren’t amusing.</a:t>
            </a:r>
          </a:p>
          <a:p>
            <a:r>
              <a:rPr lang="en-US" dirty="0" smtClean="0"/>
              <a:t>O Neil … </a:t>
            </a:r>
            <a:r>
              <a:rPr lang="en-US" dirty="0" err="1" smtClean="0"/>
              <a:t>aren</a:t>
            </a:r>
            <a:r>
              <a:rPr lang="en-US" dirty="0" smtClean="0"/>
              <a:t> t</a:t>
            </a:r>
          </a:p>
          <a:p>
            <a:r>
              <a:rPr lang="en-US" dirty="0" smtClean="0"/>
              <a:t>The first seem ok, but second looks silly. 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words are considered to carry no meaning because they are too frequent. </a:t>
            </a:r>
          </a:p>
          <a:p>
            <a:r>
              <a:rPr lang="en-US" dirty="0" smtClean="0"/>
              <a:t>Sometimes, they are completely removed, and not removed in the index.</a:t>
            </a:r>
          </a:p>
          <a:p>
            <a:r>
              <a:rPr lang="en-US" dirty="0" smtClean="0"/>
              <a:t>Then you can’t search for the phrase “to be or not to be”. </a:t>
            </a:r>
          </a:p>
          <a:p>
            <a:r>
              <a:rPr lang="en-US" dirty="0" smtClean="0"/>
              <a:t>Stop word are very language dependent.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Frequently, text contains grammatical forms that a user may not look at. In English, e.g.</a:t>
            </a:r>
          </a:p>
          <a:p>
            <a:pPr lvl="1"/>
            <a:r>
              <a:rPr lang="en-US" dirty="0" smtClean="0"/>
              <a:t>plurals</a:t>
            </a:r>
          </a:p>
          <a:p>
            <a:pPr lvl="1"/>
            <a:r>
              <a:rPr lang="en-US" dirty="0" smtClean="0"/>
              <a:t>gerund form</a:t>
            </a:r>
          </a:p>
          <a:p>
            <a:pPr lvl="1"/>
            <a:r>
              <a:rPr lang="en-US" dirty="0" smtClean="0"/>
              <a:t>past tense suffixes</a:t>
            </a:r>
          </a:p>
          <a:p>
            <a:r>
              <a:rPr lang="en-US" dirty="0" smtClean="0"/>
              <a:t>The most famous algorithm for English stemming is Martin Porter’s stemming algorithm. </a:t>
            </a:r>
          </a:p>
          <a:p>
            <a:r>
              <a:rPr lang="en-US" dirty="0" smtClean="0"/>
              <a:t>Evidence on usefulness is mixed.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grammatical variants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These are much more important in other languages. E.g., in Russian </a:t>
            </a:r>
          </a:p>
          <a:p>
            <a:pPr lvl="1" eaLnBrk="1" hangingPunct="1"/>
            <a:r>
              <a:rPr lang="en-US" dirty="0" smtClean="0"/>
              <a:t>“My name is Irina.”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“</a:t>
            </a:r>
            <a:r>
              <a:rPr lang="ru-RU" dirty="0" smtClean="0"/>
              <a:t>Меня зовут Ирина.</a:t>
            </a:r>
            <a:r>
              <a:rPr lang="en-US" dirty="0" smtClean="0"/>
              <a:t>” </a:t>
            </a:r>
          </a:p>
          <a:p>
            <a:pPr lvl="1" eaLnBrk="1" hangingPunct="1"/>
            <a:r>
              <a:rPr lang="en-US" dirty="0" smtClean="0"/>
              <a:t>“I love Irina.”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“</a:t>
            </a:r>
            <a:r>
              <a:rPr lang="ru-RU" dirty="0" smtClean="0"/>
              <a:t>Я люблю Ирину.</a:t>
            </a:r>
            <a:r>
              <a:rPr lang="en-US" dirty="0" smtClean="0"/>
              <a:t>”</a:t>
            </a:r>
          </a:p>
          <a:p>
            <a:pPr eaLnBrk="1" hangingPunct="1"/>
            <a:r>
              <a:rPr lang="en-US" dirty="0" smtClean="0"/>
              <a:t>Text in a query in Russian must be matched against a variety of grammatical forms, so of which are very tricky to derive.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Normalization usually means that we treat uppercase and lowercase the same, meaning that the uppercase and lowercase variants of a token become the same term.</a:t>
            </a:r>
          </a:p>
          <a:p>
            <a:r>
              <a:rPr lang="en-US" dirty="0" smtClean="0"/>
              <a:t>However in English</a:t>
            </a:r>
          </a:p>
          <a:p>
            <a:pPr lvl="1"/>
            <a:r>
              <a:rPr lang="en-US" dirty="0" smtClean="0"/>
              <a:t>“US” </a:t>
            </a:r>
            <a:r>
              <a:rPr lang="en-US" dirty="0" err="1" smtClean="0"/>
              <a:t>vs</a:t>
            </a:r>
            <a:r>
              <a:rPr lang="en-US" dirty="0" smtClean="0"/>
              <a:t> “us”</a:t>
            </a:r>
          </a:p>
          <a:p>
            <a:pPr lvl="1"/>
            <a:r>
              <a:rPr lang="en-US" dirty="0" smtClean="0"/>
              <a:t>“IT” </a:t>
            </a:r>
            <a:r>
              <a:rPr lang="en-US" dirty="0" err="1" smtClean="0"/>
              <a:t>vs</a:t>
            </a:r>
            <a:r>
              <a:rPr lang="en-US" dirty="0" smtClean="0"/>
              <a:t> “it”…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book the index links terms and locations are page numbers. </a:t>
            </a:r>
          </a:p>
          <a:p>
            <a:r>
              <a:rPr lang="en-US" dirty="0" smtClean="0"/>
              <a:t>Index terms are selected manually by the author or a specially trained indexer.</a:t>
            </a:r>
          </a:p>
          <a:p>
            <a:r>
              <a:rPr lang="en-US" dirty="0" smtClean="0"/>
              <a:t>Once indexing terms are chosen the index can be built by computer.</a:t>
            </a:r>
          </a:p>
          <a:p>
            <a:r>
              <a:rPr lang="en-US" dirty="0" smtClean="0"/>
              <a:t>Note that any index terms may be on several page. 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of diacritics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rules in Unicode how diacritics can be stripped. </a:t>
            </a:r>
          </a:p>
          <a:p>
            <a:r>
              <a:rPr lang="en-US" dirty="0" smtClean="0"/>
              <a:t>These involve decomposing diacritic</a:t>
            </a:r>
          </a:p>
          <a:p>
            <a:r>
              <a:rPr lang="en-US" dirty="0" smtClean="0"/>
              <a:t>This is helpful for people who find the input of diacritics tough.</a:t>
            </a:r>
          </a:p>
          <a:p>
            <a:r>
              <a:rPr lang="en-US" dirty="0" smtClean="0"/>
              <a:t>But there are lots of other </a:t>
            </a:r>
            <a:r>
              <a:rPr lang="en-US" smtClean="0"/>
              <a:t>tough choices.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 equivalents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 smtClean="0"/>
              <a:t>Many languages that use diacritics or ligatures have developed spelling variants without them. </a:t>
            </a:r>
          </a:p>
          <a:p>
            <a:pPr lvl="1"/>
            <a:r>
              <a:rPr lang="en-US" dirty="0" err="1" smtClean="0"/>
              <a:t>Jaspersstraße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Jasperstrasse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/>
              <a:t>Völklingen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Voelklingen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r>
              <a:rPr lang="en-US" dirty="0" smtClean="0">
                <a:sym typeface="Wingdings" pitchFamily="2" charset="2"/>
              </a:rPr>
              <a:t>A mechanical de-diacritic operation would yield “</a:t>
            </a:r>
            <a:r>
              <a:rPr lang="en-US" dirty="0" err="1" smtClean="0">
                <a:sym typeface="Wingdings" pitchFamily="2" charset="2"/>
              </a:rPr>
              <a:t>Volklingen</a:t>
            </a:r>
            <a:r>
              <a:rPr lang="en-US" dirty="0" smtClean="0">
                <a:sym typeface="Wingdings" pitchFamily="2" charset="2"/>
              </a:rPr>
              <a:t>” which few people would chose.</a:t>
            </a:r>
          </a:p>
          <a:p>
            <a:r>
              <a:rPr lang="en-US" dirty="0" smtClean="0">
                <a:sym typeface="Wingdings" pitchFamily="2" charset="2"/>
              </a:rPr>
              <a:t>Such operations are very language specific.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computer files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the feature can be a word.</a:t>
            </a:r>
          </a:p>
          <a:p>
            <a:r>
              <a:rPr lang="en-US" dirty="0" smtClean="0"/>
              <a:t>An a location can be the location of the file with the location of the start term within the file.</a:t>
            </a:r>
          </a:p>
          <a:p>
            <a:r>
              <a:rPr lang="en-US" dirty="0" smtClean="0"/>
              <a:t>The location of the term can be found by looking at the start and add the length of the term.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working with files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Usually, when indexing takes place, we study the contents of documents that are stored in files. </a:t>
            </a:r>
          </a:p>
          <a:p>
            <a:pPr eaLnBrk="1" hangingPunct="1"/>
            <a:r>
              <a:rPr lang="en-US" smtClean="0"/>
              <a:t>Usually you know something about the files</a:t>
            </a:r>
          </a:p>
          <a:p>
            <a:pPr lvl="1" eaLnBrk="1" hangingPunct="1"/>
            <a:r>
              <a:rPr lang="en-US" smtClean="0"/>
              <a:t>by the name of the directory</a:t>
            </a:r>
          </a:p>
          <a:p>
            <a:pPr lvl="1" eaLnBrk="1" hangingPunct="1"/>
            <a:r>
              <a:rPr lang="en-US" smtClean="0"/>
              <a:t>by commonly used file name part, e.g. extension</a:t>
            </a:r>
          </a:p>
          <a:p>
            <a:pPr eaLnBrk="1" hangingPunct="1"/>
            <a:r>
              <a:rPr lang="en-US" smtClean="0"/>
              <a:t>JHOVE is a tool that tries to guess file types when you don’t know much about them.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character extraction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first thing to do is to extract the characters out of these documents.</a:t>
            </a:r>
          </a:p>
          <a:p>
            <a:pPr eaLnBrk="1" hangingPunct="1"/>
            <a:r>
              <a:rPr lang="en-US" dirty="0" smtClean="0"/>
              <a:t>That means translating the file content, a series of 0s and 1s into a sequence of characters.</a:t>
            </a:r>
          </a:p>
          <a:p>
            <a:pPr eaLnBrk="1" hangingPunct="1"/>
            <a:r>
              <a:rPr lang="en-US" dirty="0" smtClean="0"/>
              <a:t>For some types the textual information is limited.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file, music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if you have image files and music files, there usually is some textual data that is store.</a:t>
            </a:r>
          </a:p>
          <a:p>
            <a:r>
              <a:rPr lang="en-US" dirty="0" smtClean="0"/>
              <a:t>jpeg files have </a:t>
            </a:r>
            <a:r>
              <a:rPr lang="en-US" dirty="0" err="1" smtClean="0"/>
              <a:t>exif</a:t>
            </a:r>
            <a:r>
              <a:rPr lang="en-US" dirty="0" smtClean="0"/>
              <a:t> metadata.</a:t>
            </a:r>
          </a:p>
          <a:p>
            <a:r>
              <a:rPr lang="en-US" dirty="0" smtClean="0"/>
              <a:t>mp3 file have id3 metadata.</a:t>
            </a:r>
          </a:p>
          <a:p>
            <a:r>
              <a:rPr lang="en-US" dirty="0" smtClean="0"/>
              <a:t>These data has simple attribute: value data.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2356</Words>
  <Application>Microsoft Office PowerPoint</Application>
  <PresentationFormat>On-screen Show (4:3)</PresentationFormat>
  <Paragraphs>251</Paragraphs>
  <Slides>52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Office Theme</vt:lpstr>
      <vt:lpstr>Slide 1</vt:lpstr>
      <vt:lpstr>today</vt:lpstr>
      <vt:lpstr>preliminaries</vt:lpstr>
      <vt:lpstr>key aid: index</vt:lpstr>
      <vt:lpstr>example: book</vt:lpstr>
      <vt:lpstr>example: computer files </vt:lpstr>
      <vt:lpstr>working with files</vt:lpstr>
      <vt:lpstr>character extraction</vt:lpstr>
      <vt:lpstr>image file, music files</vt:lpstr>
      <vt:lpstr>example for id3 version, start</vt:lpstr>
      <vt:lpstr>mixed contents files</vt:lpstr>
      <vt:lpstr>markup?</vt:lpstr>
      <vt:lpstr>example from a very fine page</vt:lpstr>
      <vt:lpstr>text extracted</vt:lpstr>
      <vt:lpstr>tokenization</vt:lpstr>
      <vt:lpstr>text files</vt:lpstr>
      <vt:lpstr>key aid: index terms</vt:lpstr>
      <vt:lpstr>the representation of text</vt:lpstr>
      <vt:lpstr>bits and bytes</vt:lpstr>
      <vt:lpstr>characters and computer</vt:lpstr>
      <vt:lpstr>characters</vt:lpstr>
      <vt:lpstr>The character set</vt:lpstr>
      <vt:lpstr>the character encoding</vt:lpstr>
      <vt:lpstr>ascii</vt:lpstr>
      <vt:lpstr>iso-8859-1 (iso-latin-1)</vt:lpstr>
      <vt:lpstr>Windows 1252</vt:lpstr>
      <vt:lpstr>UCS / Unicode</vt:lpstr>
      <vt:lpstr>Basic multilingual plane </vt:lpstr>
      <vt:lpstr>ascii and unicode</vt:lpstr>
      <vt:lpstr>in foreign languages</vt:lpstr>
      <vt:lpstr>most problematic: encoding</vt:lpstr>
      <vt:lpstr>encoding</vt:lpstr>
      <vt:lpstr>fixed-length encoding</vt:lpstr>
      <vt:lpstr>variable length encoding</vt:lpstr>
      <vt:lpstr>bascis of UTF-8</vt:lpstr>
      <vt:lpstr>byte shapes in UTF-8 encoding</vt:lpstr>
      <vt:lpstr>hex range to UTF-8</vt:lpstr>
      <vt:lpstr>in the simplest case</vt:lpstr>
      <vt:lpstr>lexical analysis</vt:lpstr>
      <vt:lpstr>text direction</vt:lpstr>
      <vt:lpstr>spaces</vt:lpstr>
      <vt:lpstr>text without spaces: Japanese</vt:lpstr>
      <vt:lpstr>punctuation</vt:lpstr>
      <vt:lpstr>hyphen</vt:lpstr>
      <vt:lpstr>apostrophe</vt:lpstr>
      <vt:lpstr>stop words</vt:lpstr>
      <vt:lpstr>stemming</vt:lpstr>
      <vt:lpstr>grammatical variants</vt:lpstr>
      <vt:lpstr>casing</vt:lpstr>
      <vt:lpstr>treatment of diacritics</vt:lpstr>
      <vt:lpstr>historic equivalents</vt:lpstr>
      <vt:lpstr>Slide 52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 </cp:lastModifiedBy>
  <cp:revision>95</cp:revision>
  <dcterms:created xsi:type="dcterms:W3CDTF">2011-03-03T20:54:23Z</dcterms:created>
  <dcterms:modified xsi:type="dcterms:W3CDTF">2011-10-03T22:34:25Z</dcterms:modified>
</cp:coreProperties>
</file>