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7" r:id="rId2"/>
    <p:sldId id="783" r:id="rId3"/>
    <p:sldId id="841" r:id="rId4"/>
    <p:sldId id="842" r:id="rId5"/>
    <p:sldId id="846" r:id="rId6"/>
    <p:sldId id="845" r:id="rId7"/>
    <p:sldId id="844" r:id="rId8"/>
    <p:sldId id="848" r:id="rId9"/>
    <p:sldId id="847" r:id="rId10"/>
    <p:sldId id="812" r:id="rId11"/>
    <p:sldId id="813" r:id="rId12"/>
    <p:sldId id="815" r:id="rId13"/>
    <p:sldId id="817" r:id="rId14"/>
    <p:sldId id="818" r:id="rId15"/>
    <p:sldId id="819" r:id="rId16"/>
    <p:sldId id="814" r:id="rId17"/>
    <p:sldId id="836" r:id="rId18"/>
    <p:sldId id="837" r:id="rId19"/>
    <p:sldId id="838" r:id="rId20"/>
    <p:sldId id="840" r:id="rId21"/>
    <p:sldId id="839" r:id="rId22"/>
    <p:sldId id="826" r:id="rId23"/>
    <p:sldId id="824" r:id="rId24"/>
    <p:sldId id="827" r:id="rId25"/>
    <p:sldId id="828" r:id="rId26"/>
    <p:sldId id="829" r:id="rId27"/>
    <p:sldId id="830" r:id="rId28"/>
    <p:sldId id="832" r:id="rId29"/>
    <p:sldId id="833" r:id="rId30"/>
    <p:sldId id="849" r:id="rId31"/>
    <p:sldId id="851" r:id="rId32"/>
    <p:sldId id="852" r:id="rId33"/>
    <p:sldId id="853" r:id="rId3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02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BC8B75F-B298-4B07-ACDC-04A9E8CC4C07}" type="datetimeFigureOut">
              <a:rPr lang="en-US"/>
              <a:pPr>
                <a:defRPr/>
              </a:pPr>
              <a:t>10/3/2011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419A0AB-BEB5-4F0A-82C9-FA7B345FC8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79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7DDCE-E21B-42E8-8877-9DA6F3AB9A7C}" type="datetimeFigureOut">
              <a:rPr lang="en-US"/>
              <a:pPr>
                <a:defRPr/>
              </a:pPr>
              <a:t>10/3/2011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B428A7-8B1A-4D05-BE0E-7F637960DD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89954-B996-44B8-B5CD-5AEAB7AB2EB4}" type="datetimeFigureOut">
              <a:rPr lang="en-US"/>
              <a:pPr>
                <a:defRPr/>
              </a:pPr>
              <a:t>10/3/2011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CCDAC-7435-4012-990A-F7164BF497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7460B-E2D3-47CF-9B34-9470CD571C03}" type="datetimeFigureOut">
              <a:rPr lang="en-US"/>
              <a:pPr>
                <a:defRPr/>
              </a:pPr>
              <a:t>10/3/2011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81C35-38D2-47AD-8115-3F8ACDD5CE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AD56F-3A55-419E-94DA-4365727E3E3B}" type="datetimeFigureOut">
              <a:rPr lang="en-US"/>
              <a:pPr>
                <a:defRPr/>
              </a:pPr>
              <a:t>10/3/2011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3728A-5D68-4BB0-BF9B-E905F0DA2F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73502-AC89-42CB-A559-3233B9023038}" type="datetimeFigureOut">
              <a:rPr lang="en-US"/>
              <a:pPr>
                <a:defRPr/>
              </a:pPr>
              <a:t>10/3/2011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678F58-4D53-4089-A1FF-2F0E947832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C6A44-4F14-476C-A606-3367C4CB0F6A}" type="datetimeFigureOut">
              <a:rPr lang="en-US"/>
              <a:pPr>
                <a:defRPr/>
              </a:pPr>
              <a:t>10/3/2011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ACE3E-F661-449E-9BD8-DE8C72EB54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C4A0B-D7FC-41D4-AB7A-B61E4C770260}" type="datetimeFigureOut">
              <a:rPr lang="en-US"/>
              <a:pPr>
                <a:defRPr/>
              </a:pPr>
              <a:t>10/3/2011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5A078-1681-46C4-AF89-3EF016BBC4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A9E08-87D8-4722-A6AE-065A58FD3238}" type="datetimeFigureOut">
              <a:rPr lang="en-US"/>
              <a:pPr>
                <a:defRPr/>
              </a:pPr>
              <a:t>10/3/2011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E4137-F60C-4B5D-ABCA-E806CF6EA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126E7-F7FA-417C-A96F-3D14D6F3B93E}" type="datetimeFigureOut">
              <a:rPr lang="en-US"/>
              <a:pPr>
                <a:defRPr/>
              </a:pPr>
              <a:t>10/3/2011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5A0E0-3380-4620-9778-7B65098690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E3827-F5A9-4082-8481-9D166066122E}" type="datetimeFigureOut">
              <a:rPr lang="en-US"/>
              <a:pPr>
                <a:defRPr/>
              </a:pPr>
              <a:t>10/3/2011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485D9-973D-44D9-94AB-E90D906FBB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3DD3C-31B1-4ADA-AD57-3C087D47DA04}" type="datetimeFigureOut">
              <a:rPr lang="en-US"/>
              <a:pPr>
                <a:defRPr/>
              </a:pPr>
              <a:t>10/3/2011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851D4-553C-4ECD-9F1A-6ED181C08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2C17755-B9D9-4304-B033-C5114DB61D4B}" type="datetimeFigureOut">
              <a:rPr lang="en-US"/>
              <a:pPr>
                <a:defRPr/>
              </a:pPr>
              <a:t>10/3/2011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D3E5D18-4F9C-4794-8232-1943243489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685800" y="1371600"/>
            <a:ext cx="7772400" cy="2065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779125" algn="l"/>
              </a:tabLst>
            </a:pP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>LIS6</a:t>
            </a: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18 </a:t>
            </a: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>	</a:t>
            </a: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lecture</a:t>
            </a: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> </a:t>
            </a: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2</a:t>
            </a: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/>
            </a:r>
            <a:br>
              <a:rPr lang="ru-RU" sz="4000">
                <a:solidFill>
                  <a:srgbClr val="E3EBF1"/>
                </a:solidFill>
                <a:latin typeface="Calibri" pitchFamily="34" charset="0"/>
              </a:rPr>
            </a:b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/>
            </a:r>
            <a:br>
              <a:rPr lang="ru-RU" sz="4000">
                <a:solidFill>
                  <a:srgbClr val="E3EBF1"/>
                </a:solidFill>
                <a:latin typeface="Calibri" pitchFamily="34" charset="0"/>
              </a:rPr>
            </a:b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the Boolean model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371600" y="4648200"/>
            <a:ext cx="6400800" cy="1035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>
                <a:solidFill>
                  <a:srgbClr val="FFFFFF"/>
                </a:solidFill>
                <a:latin typeface="Calibri" pitchFamily="34" charset="0"/>
              </a:rPr>
              <a:t>Thomas Krichel</a:t>
            </a: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>
                <a:solidFill>
                  <a:srgbClr val="FFFFFF"/>
                </a:solidFill>
                <a:latin typeface="Calibri" pitchFamily="34" charset="0"/>
              </a:rPr>
              <a:t>2011-04-21</a:t>
            </a: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en-GB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</a:t>
            </a:r>
          </a:p>
        </p:txBody>
      </p:sp>
      <p:sp>
        <p:nvSpPr>
          <p:cNvPr id="2457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Consider Shakespeare’ collected plays. </a:t>
            </a:r>
          </a:p>
          <a:p>
            <a:r>
              <a:rPr lang="en-US" smtClean="0"/>
              <a:t>It contains just under one million words. </a:t>
            </a:r>
          </a:p>
          <a:p>
            <a:r>
              <a:rPr lang="en-US" smtClean="0"/>
              <a:t>Task is to find which plays contain the words Brutus and the word Caesar, but not the word Calpurnia. </a:t>
            </a:r>
          </a:p>
          <a:p>
            <a:r>
              <a:rPr lang="en-US" smtClean="0"/>
              <a:t>Simplest solution: have a computer read all the plays, examine each play at a time. </a:t>
            </a:r>
          </a:p>
          <a:p>
            <a:r>
              <a:rPr lang="en-US" smtClean="0"/>
              <a:t>It’s a non-starter when the collection is large.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grepping</a:t>
            </a:r>
          </a:p>
        </p:txBody>
      </p:sp>
      <p:sp>
        <p:nvSpPr>
          <p:cNvPr id="2560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There is a unix utility called grep that allows you to find an expression in a file. </a:t>
            </a:r>
          </a:p>
          <a:p>
            <a:r>
              <a:rPr lang="en-US" smtClean="0"/>
              <a:t>That expression may not just be a literal. It make contain “wildcard” such as a *.</a:t>
            </a:r>
          </a:p>
          <a:p>
            <a:r>
              <a:rPr lang="en-US" smtClean="0"/>
              <a:t>But the principle of  grepping is that we look at the file line by line and find where we find a machining line.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term-document incidence matrix</a:t>
            </a:r>
          </a:p>
        </p:txBody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We can build an index of all words that Shakespeare used, and note in what plays they come up. </a:t>
            </a:r>
          </a:p>
          <a:p>
            <a:r>
              <a:rPr lang="en-US" smtClean="0"/>
              <a:t>Shakespeare used about 32000 different words, so it’s not all that big.</a:t>
            </a:r>
          </a:p>
          <a:p>
            <a:r>
              <a:rPr lang="en-US" smtClean="0"/>
              <a:t>For each term, we have a series of 0s and 1s depending whether they were in a play.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en-US" smtClean="0"/>
              <a:t>Term-document incidence</a:t>
            </a:r>
          </a:p>
        </p:txBody>
      </p:sp>
      <p:graphicFrame>
        <p:nvGraphicFramePr>
          <p:cNvPr id="53251" name="Object 1028"/>
          <p:cNvGraphicFramePr>
            <a:graphicFrameLocks noChangeAspect="1"/>
          </p:cNvGraphicFramePr>
          <p:nvPr>
            <p:ph idx="4294967295"/>
          </p:nvPr>
        </p:nvGraphicFramePr>
        <p:xfrm>
          <a:off x="762000" y="2235200"/>
          <a:ext cx="7637463" cy="2636838"/>
        </p:xfrm>
        <a:graphic>
          <a:graphicData uri="http://schemas.openxmlformats.org/presentationml/2006/ole">
            <p:oleObj spid="_x0000_s53251" name="Worksheet" r:id="rId3" imgW="11250000" imgH="4185000" progId="Excel.Sheet.8">
              <p:embed/>
            </p:oleObj>
          </a:graphicData>
        </a:graphic>
      </p:graphicFrame>
      <p:sp>
        <p:nvSpPr>
          <p:cNvPr id="53253" name="Text Box 3"/>
          <p:cNvSpPr txBox="1">
            <a:spLocks noChangeArrowheads="1"/>
          </p:cNvSpPr>
          <p:nvPr/>
        </p:nvSpPr>
        <p:spPr bwMode="auto">
          <a:xfrm>
            <a:off x="5638800" y="5568950"/>
            <a:ext cx="2819400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ea typeface="Arial Unicode MS" pitchFamily="34" charset="-128"/>
                <a:cs typeface="Arial Unicode MS" pitchFamily="34" charset="-128"/>
              </a:rPr>
              <a:t>1 if </a:t>
            </a:r>
            <a:r>
              <a:rPr lang="en-US" sz="2400">
                <a:solidFill>
                  <a:schemeClr val="folHlink"/>
                </a:solidFill>
                <a:ea typeface="Arial Unicode MS" pitchFamily="34" charset="-128"/>
                <a:cs typeface="Arial Unicode MS" pitchFamily="34" charset="-128"/>
              </a:rPr>
              <a:t>play</a:t>
            </a:r>
            <a:r>
              <a:rPr lang="en-US" sz="2400">
                <a:ea typeface="Arial Unicode MS" pitchFamily="34" charset="-128"/>
                <a:cs typeface="Arial Unicode MS" pitchFamily="34" charset="-128"/>
              </a:rPr>
              <a:t> contains </a:t>
            </a:r>
            <a:r>
              <a:rPr lang="en-US" sz="2400">
                <a:solidFill>
                  <a:srgbClr val="990033"/>
                </a:solidFill>
                <a:ea typeface="Arial Unicode MS" pitchFamily="34" charset="-128"/>
                <a:cs typeface="Arial Unicode MS" pitchFamily="34" charset="-128"/>
              </a:rPr>
              <a:t>word</a:t>
            </a:r>
            <a:r>
              <a:rPr lang="en-US" sz="2400">
                <a:ea typeface="Arial Unicode MS" pitchFamily="34" charset="-128"/>
                <a:cs typeface="Arial Unicode MS" pitchFamily="34" charset="-128"/>
              </a:rPr>
              <a:t>, 0 otherwise</a:t>
            </a:r>
          </a:p>
        </p:txBody>
      </p:sp>
      <p:sp>
        <p:nvSpPr>
          <p:cNvPr id="53254" name="Line 5"/>
          <p:cNvSpPr>
            <a:spLocks noChangeShapeType="1"/>
          </p:cNvSpPr>
          <p:nvPr/>
        </p:nvSpPr>
        <p:spPr bwMode="auto">
          <a:xfrm flipH="1" flipV="1">
            <a:off x="4267200" y="3733800"/>
            <a:ext cx="1371600" cy="1828800"/>
          </a:xfrm>
          <a:prstGeom prst="line">
            <a:avLst/>
          </a:prstGeom>
          <a:noFill/>
          <a:ln w="19050">
            <a:solidFill>
              <a:srgbClr val="000080"/>
            </a:solidFill>
            <a:round/>
            <a:headEnd/>
            <a:tailEnd type="triangl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Text Box 8"/>
          <p:cNvSpPr txBox="1">
            <a:spLocks noChangeArrowheads="1"/>
          </p:cNvSpPr>
          <p:nvPr/>
        </p:nvSpPr>
        <p:spPr bwMode="auto">
          <a:xfrm>
            <a:off x="762000" y="5715000"/>
            <a:ext cx="3978275" cy="7016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Lucida Sans" pitchFamily="34" charset="0"/>
                <a:ea typeface="Arial Unicode MS" pitchFamily="34" charset="-128"/>
                <a:cs typeface="Arial Unicode MS" pitchFamily="34" charset="-128"/>
              </a:rPr>
              <a:t>Brutus</a:t>
            </a:r>
            <a:r>
              <a:rPr lang="en-US" sz="2000">
                <a:latin typeface="Lucida Sans" pitchFamily="34" charset="0"/>
                <a:ea typeface="Arial Unicode MS" pitchFamily="34" charset="-128"/>
                <a:cs typeface="Arial Unicode MS" pitchFamily="34" charset="-128"/>
              </a:rPr>
              <a:t> AND </a:t>
            </a:r>
            <a:r>
              <a:rPr lang="en-US" sz="2000" b="1">
                <a:latin typeface="Lucida Sans" pitchFamily="34" charset="0"/>
                <a:ea typeface="Arial Unicode MS" pitchFamily="34" charset="-128"/>
                <a:cs typeface="Arial Unicode MS" pitchFamily="34" charset="-128"/>
              </a:rPr>
              <a:t>Caesar</a:t>
            </a:r>
            <a:r>
              <a:rPr lang="en-US" sz="2000">
                <a:latin typeface="Lucida Sans" pitchFamily="34" charset="0"/>
                <a:ea typeface="Arial Unicode MS" pitchFamily="34" charset="-128"/>
                <a:cs typeface="Arial Unicode MS" pitchFamily="34" charset="-128"/>
              </a:rPr>
              <a:t> AND NOT </a:t>
            </a:r>
            <a:r>
              <a:rPr lang="en-US" sz="2000" b="1">
                <a:latin typeface="Lucida Sans" pitchFamily="34" charset="0"/>
                <a:ea typeface="Arial Unicode MS" pitchFamily="34" charset="-128"/>
                <a:cs typeface="Arial Unicode MS" pitchFamily="34" charset="-128"/>
              </a:rPr>
              <a:t>Calpurnia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en-US" smtClean="0"/>
              <a:t>Incidence vectors</a:t>
            </a:r>
          </a:p>
        </p:txBody>
      </p:sp>
      <p:sp>
        <p:nvSpPr>
          <p:cNvPr id="5427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defTabSz="457200" eaLnBrk="1" hangingPunct="1"/>
            <a:r>
              <a:rPr lang="en-US" smtClean="0"/>
              <a:t>So we have a 0/1 vector for each term.</a:t>
            </a:r>
          </a:p>
          <a:p>
            <a:pPr defTabSz="457200" eaLnBrk="1" hangingPunct="1"/>
            <a:r>
              <a:rPr lang="en-US" smtClean="0"/>
              <a:t>To answer query: take the vectors for </a:t>
            </a:r>
            <a:r>
              <a:rPr lang="en-US" i="1" smtClean="0"/>
              <a:t>Brutus, Caesar</a:t>
            </a:r>
            <a:r>
              <a:rPr lang="en-US" smtClean="0"/>
              <a:t> and </a:t>
            </a:r>
            <a:r>
              <a:rPr lang="en-US" i="1" smtClean="0"/>
              <a:t>Calpurnia</a:t>
            </a:r>
            <a:r>
              <a:rPr lang="en-US" smtClean="0"/>
              <a:t> (complemented) </a:t>
            </a:r>
            <a:r>
              <a:rPr lang="en-US" smtClean="0">
                <a:sym typeface="Wingdings" pitchFamily="2" charset="2"/>
              </a:rPr>
              <a:t>  b</a:t>
            </a:r>
            <a:r>
              <a:rPr lang="en-US" smtClean="0"/>
              <a:t>itwise </a:t>
            </a:r>
            <a:r>
              <a:rPr lang="en-US" i="1" smtClean="0"/>
              <a:t>AND</a:t>
            </a:r>
            <a:r>
              <a:rPr lang="en-US" smtClean="0"/>
              <a:t>.</a:t>
            </a:r>
          </a:p>
          <a:p>
            <a:pPr defTabSz="457200" eaLnBrk="1" hangingPunct="1"/>
            <a:r>
              <a:rPr lang="en-US" smtClean="0"/>
              <a:t>110100 </a:t>
            </a:r>
            <a:r>
              <a:rPr lang="en-US" i="1" smtClean="0"/>
              <a:t>AND</a:t>
            </a:r>
            <a:r>
              <a:rPr lang="en-US" smtClean="0"/>
              <a:t> 110111 </a:t>
            </a:r>
            <a:r>
              <a:rPr lang="en-US" i="1" smtClean="0"/>
              <a:t>AND</a:t>
            </a:r>
            <a:r>
              <a:rPr lang="en-US" smtClean="0"/>
              <a:t> 101111 = 100100. </a:t>
            </a:r>
          </a:p>
        </p:txBody>
      </p:sp>
      <p:sp>
        <p:nvSpPr>
          <p:cNvPr id="54275" name="Slide Number Placeholder 5"/>
          <p:cNvSpPr txBox="1">
            <a:spLocks noGrp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E8E7BB42-C362-4CE2-A2D1-E9EF0C87D5B9}" type="slidenum">
              <a:rPr lang="en-US" sz="1200">
                <a:solidFill>
                  <a:srgbClr val="898989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pPr algn="r"/>
              <a:t>14</a:t>
            </a:fld>
            <a:endParaRPr lang="en-US" sz="1200">
              <a:solidFill>
                <a:srgbClr val="898989"/>
              </a:solidFill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en-US" smtClean="0"/>
              <a:t>Answers to query</a:t>
            </a:r>
          </a:p>
        </p:txBody>
      </p:sp>
      <p:sp>
        <p:nvSpPr>
          <p:cNvPr id="5529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685800" y="1752600"/>
            <a:ext cx="8077200" cy="4876800"/>
          </a:xfrm>
        </p:spPr>
        <p:txBody>
          <a:bodyPr/>
          <a:lstStyle/>
          <a:p>
            <a:pPr defTabSz="457200" eaLnBrk="1" hangingPunct="1"/>
            <a:r>
              <a:rPr lang="en-US" sz="3800" smtClean="0">
                <a:latin typeface="Arial" charset="0"/>
              </a:rPr>
              <a:t>Antony and Cleopatra,</a:t>
            </a:r>
            <a:r>
              <a:rPr lang="en-US" sz="3800" smtClean="0"/>
              <a:t> </a:t>
            </a:r>
            <a:r>
              <a:rPr lang="en-US" sz="3800" smtClean="0">
                <a:latin typeface="Arial" charset="0"/>
              </a:rPr>
              <a:t>Act III, Scene ii</a:t>
            </a:r>
          </a:p>
          <a:p>
            <a:pPr defTabSz="457200" eaLnBrk="1" hangingPunct="1">
              <a:buFont typeface="Arial" charset="0"/>
              <a:buNone/>
            </a:pPr>
            <a:r>
              <a:rPr lang="en-US" sz="2000" i="1" smtClean="0">
                <a:latin typeface="Arial" charset="0"/>
              </a:rPr>
              <a:t>Agrippa</a:t>
            </a:r>
            <a:r>
              <a:rPr lang="en-US" sz="2000" smtClean="0">
                <a:latin typeface="Arial" charset="0"/>
              </a:rPr>
              <a:t> [Aside to DOMITIUS ENOBARBUS]: Why, Enobarbus,</a:t>
            </a:r>
          </a:p>
          <a:p>
            <a:pPr defTabSz="457200" eaLnBrk="1" hangingPunct="1">
              <a:buFont typeface="Arial" charset="0"/>
              <a:buNone/>
            </a:pPr>
            <a:r>
              <a:rPr lang="en-US" sz="2000" smtClean="0">
                <a:latin typeface="Arial" charset="0"/>
              </a:rPr>
              <a:t>                           When Antony found Julius </a:t>
            </a:r>
            <a:r>
              <a:rPr lang="en-US" sz="2000" b="1" i="1" smtClean="0">
                <a:latin typeface="Arial" charset="0"/>
              </a:rPr>
              <a:t>Caesar</a:t>
            </a:r>
            <a:r>
              <a:rPr lang="en-US" sz="2000" smtClean="0">
                <a:latin typeface="Arial" charset="0"/>
              </a:rPr>
              <a:t> dead,</a:t>
            </a:r>
          </a:p>
          <a:p>
            <a:pPr defTabSz="457200" eaLnBrk="1" hangingPunct="1">
              <a:buFont typeface="Arial" charset="0"/>
              <a:buNone/>
            </a:pPr>
            <a:r>
              <a:rPr lang="en-US" sz="2000" smtClean="0">
                <a:latin typeface="Arial" charset="0"/>
              </a:rPr>
              <a:t>                           He cried almost to roaring; and he wept</a:t>
            </a:r>
          </a:p>
          <a:p>
            <a:pPr defTabSz="457200" eaLnBrk="1" hangingPunct="1">
              <a:buFont typeface="Arial" charset="0"/>
              <a:buNone/>
            </a:pPr>
            <a:r>
              <a:rPr lang="en-US" sz="2000" smtClean="0">
                <a:latin typeface="Arial" charset="0"/>
              </a:rPr>
              <a:t>                           When at Philippi he found </a:t>
            </a:r>
            <a:r>
              <a:rPr lang="en-US" sz="2000" b="1" i="1" smtClean="0">
                <a:latin typeface="Arial" charset="0"/>
              </a:rPr>
              <a:t>Brutus</a:t>
            </a:r>
            <a:r>
              <a:rPr lang="en-US" sz="2000" smtClean="0">
                <a:latin typeface="Arial" charset="0"/>
              </a:rPr>
              <a:t> slain.</a:t>
            </a:r>
          </a:p>
          <a:p>
            <a:pPr defTabSz="457200" eaLnBrk="1" hangingPunct="1"/>
            <a:endParaRPr lang="en-US" sz="2000" smtClean="0">
              <a:latin typeface="Arial" charset="0"/>
            </a:endParaRPr>
          </a:p>
          <a:p>
            <a:pPr defTabSz="457200" eaLnBrk="1" hangingPunct="1"/>
            <a:r>
              <a:rPr lang="en-US" sz="3800" smtClean="0">
                <a:latin typeface="Arial" charset="0"/>
              </a:rPr>
              <a:t>Hamlet, Act III, Scene ii</a:t>
            </a:r>
            <a:endParaRPr lang="en-US" sz="1900" smtClean="0">
              <a:latin typeface="Arial" charset="0"/>
            </a:endParaRPr>
          </a:p>
          <a:p>
            <a:pPr defTabSz="457200" eaLnBrk="1" hangingPunct="1">
              <a:buFont typeface="Arial" charset="0"/>
              <a:buNone/>
            </a:pPr>
            <a:r>
              <a:rPr lang="en-US" sz="2000" i="1" smtClean="0">
                <a:latin typeface="Arial" charset="0"/>
              </a:rPr>
              <a:t>Lord Polonius:</a:t>
            </a:r>
            <a:r>
              <a:rPr lang="en-US" sz="2000" smtClean="0">
                <a:latin typeface="Arial" charset="0"/>
              </a:rPr>
              <a:t> I did enact Julius </a:t>
            </a:r>
            <a:r>
              <a:rPr lang="en-US" sz="2000" b="1" i="1" smtClean="0">
                <a:latin typeface="Arial" charset="0"/>
              </a:rPr>
              <a:t>Caesar</a:t>
            </a:r>
            <a:r>
              <a:rPr lang="en-US" sz="2000" smtClean="0">
                <a:latin typeface="Arial" charset="0"/>
              </a:rPr>
              <a:t> I was killed i' the</a:t>
            </a:r>
          </a:p>
          <a:p>
            <a:pPr defTabSz="457200" eaLnBrk="1" hangingPunct="1">
              <a:buFont typeface="Arial" charset="0"/>
              <a:buNone/>
            </a:pPr>
            <a:r>
              <a:rPr lang="en-US" sz="2000" smtClean="0">
                <a:latin typeface="Arial" charset="0"/>
              </a:rPr>
              <a:t>                       Capitol; </a:t>
            </a:r>
            <a:r>
              <a:rPr lang="en-US" sz="2000" b="1" i="1" smtClean="0">
                <a:latin typeface="Arial" charset="0"/>
              </a:rPr>
              <a:t>Brutus</a:t>
            </a:r>
            <a:r>
              <a:rPr lang="en-US" sz="2000" smtClean="0">
                <a:latin typeface="Arial" charset="0"/>
              </a:rPr>
              <a:t> killed me.</a:t>
            </a:r>
          </a:p>
        </p:txBody>
      </p:sp>
      <p:sp>
        <p:nvSpPr>
          <p:cNvPr id="55299" name="Slide Number Placeholder 5"/>
          <p:cNvSpPr txBox="1">
            <a:spLocks noGrp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18ED9D3B-C4AB-4891-ADFF-30EB7175D193}" type="slidenum">
              <a:rPr lang="en-US" sz="1200">
                <a:solidFill>
                  <a:srgbClr val="898989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pPr algn="r"/>
              <a:t>15</a:t>
            </a:fld>
            <a:endParaRPr lang="en-US" sz="1200">
              <a:solidFill>
                <a:srgbClr val="898989"/>
              </a:solidFill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some requirements</a:t>
            </a:r>
          </a:p>
        </p:txBody>
      </p:sp>
      <p:sp>
        <p:nvSpPr>
          <p:cNvPr id="5632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We need to look at large documents. The amount of digital data grows at least as the speed of computers.</a:t>
            </a:r>
          </a:p>
          <a:p>
            <a:r>
              <a:rPr lang="en-US" smtClean="0"/>
              <a:t>It would be difficult to do more complicated operations such as allowing for proximity. </a:t>
            </a:r>
          </a:p>
          <a:p>
            <a:r>
              <a:rPr lang="en-US" smtClean="0"/>
              <a:t>Allowing for ranking of retrieval result.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indexing</a:t>
            </a:r>
          </a:p>
        </p:txBody>
      </p:sp>
      <p:sp>
        <p:nvSpPr>
          <p:cNvPr id="5734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 term/document incidence matrix only works for a small number of documents containing a small number of terms. </a:t>
            </a:r>
          </a:p>
          <a:p>
            <a:r>
              <a:rPr lang="en-US" smtClean="0"/>
              <a:t>We need a different tool and that is some form of index.</a:t>
            </a:r>
          </a:p>
          <a:p>
            <a:r>
              <a:rPr lang="en-US" smtClean="0"/>
              <a:t>An index can take many forms, in fact.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document handle</a:t>
            </a:r>
          </a:p>
        </p:txBody>
      </p:sp>
      <p:sp>
        <p:nvSpPr>
          <p:cNvPr id="5837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We assume that we have a bunch of documents of interest. </a:t>
            </a:r>
          </a:p>
          <a:p>
            <a:r>
              <a:rPr lang="en-US" smtClean="0"/>
              <a:t>Each document has some identifier. </a:t>
            </a:r>
          </a:p>
          <a:p>
            <a:r>
              <a:rPr lang="en-US" smtClean="0"/>
              <a:t>This is called the docID in the following. </a:t>
            </a:r>
          </a:p>
          <a:p>
            <a:r>
              <a:rPr lang="en-US" smtClean="0"/>
              <a:t>Example</a:t>
            </a:r>
          </a:p>
          <a:p>
            <a:pPr lvl="1"/>
            <a:r>
              <a:rPr lang="en-US" smtClean="0"/>
              <a:t>file name on disk</a:t>
            </a:r>
          </a:p>
          <a:p>
            <a:pPr lvl="1"/>
            <a:r>
              <a:rPr lang="en-US" smtClean="0"/>
              <a:t>URL on web (URLs can point to parts of a page)</a:t>
            </a:r>
          </a:p>
          <a:p>
            <a:pPr lvl="1"/>
            <a:endParaRPr lang="en-US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document part of interest</a:t>
            </a:r>
          </a:p>
        </p:txBody>
      </p:sp>
      <p:sp>
        <p:nvSpPr>
          <p:cNvPr id="5939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There may only be one part of the document that you would think that a user would want to retrieve.</a:t>
            </a:r>
          </a:p>
          <a:p>
            <a:r>
              <a:rPr lang="en-US" smtClean="0"/>
              <a:t>But that part depends critically on the type of documents you use.</a:t>
            </a:r>
          </a:p>
          <a:p>
            <a:r>
              <a:rPr lang="en-US" smtClean="0"/>
              <a:t>Examples…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reading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 follow Manning, Raghavan and Schuetze here, chapter one.</a:t>
            </a:r>
          </a:p>
          <a:p>
            <a:pPr eaLnBrk="1" hangingPunct="1"/>
            <a:r>
              <a:rPr lang="en-US" smtClean="0"/>
              <a:t>I leave out stuff that relates to running things on a computer in an efficient way. </a:t>
            </a:r>
          </a:p>
          <a:p>
            <a:pPr eaLnBrk="1" hangingPunct="1"/>
            <a:r>
              <a:rPr lang="en-US" smtClean="0"/>
              <a:t>I add some more basic mathematical theory that we need.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document types</a:t>
            </a:r>
          </a:p>
        </p:txBody>
      </p:sp>
      <p:sp>
        <p:nvSpPr>
          <p:cNvPr id="6041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 collection of poems.</a:t>
            </a:r>
          </a:p>
          <a:p>
            <a:r>
              <a:rPr lang="en-US" smtClean="0"/>
              <a:t>A set of email files.</a:t>
            </a:r>
          </a:p>
          <a:p>
            <a:r>
              <a:rPr lang="en-US" smtClean="0"/>
              <a:t>The books of the bible.</a:t>
            </a:r>
          </a:p>
          <a:p>
            <a:r>
              <a:rPr lang="en-US" smtClean="0"/>
              <a:t>The plays of Shakespeare</a:t>
            </a:r>
          </a:p>
          <a:p>
            <a:r>
              <a:rPr lang="en-US" smtClean="0"/>
              <a:t>A set of PowerPoint slides.</a:t>
            </a:r>
          </a:p>
          <a:p>
            <a:endParaRPr lang="en-US" smtClean="0"/>
          </a:p>
          <a:p>
            <a:pPr>
              <a:buFont typeface="Arial" charset="0"/>
              <a:buNone/>
            </a:pPr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prep work</a:t>
            </a:r>
          </a:p>
        </p:txBody>
      </p:sp>
      <p:sp>
        <p:nvSpPr>
          <p:cNvPr id="6144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We split the text into a series of tokens that we allow to search for. </a:t>
            </a:r>
          </a:p>
          <a:p>
            <a:r>
              <a:rPr lang="en-US" smtClean="0"/>
              <a:t>We normalize the tokens in some fashion by linguistic processing. </a:t>
            </a:r>
          </a:p>
          <a:p>
            <a:r>
              <a:rPr lang="en-US" smtClean="0"/>
              <a:t>Let us think of the normalized tokens as words. 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6"/>
          <p:cNvGrpSpPr>
            <a:grpSpLocks/>
          </p:cNvGrpSpPr>
          <p:nvPr/>
        </p:nvGrpSpPr>
        <p:grpSpPr bwMode="auto">
          <a:xfrm>
            <a:off x="685800" y="2743200"/>
            <a:ext cx="8345488" cy="1143000"/>
            <a:chOff x="432" y="1728"/>
            <a:chExt cx="5257" cy="720"/>
          </a:xfrm>
        </p:grpSpPr>
        <p:sp>
          <p:nvSpPr>
            <p:cNvPr id="62510" name="AutoShape 13"/>
            <p:cNvSpPr>
              <a:spLocks noChangeArrowheads="1"/>
            </p:cNvSpPr>
            <p:nvPr/>
          </p:nvSpPr>
          <p:spPr bwMode="auto">
            <a:xfrm>
              <a:off x="2031" y="1728"/>
              <a:ext cx="1075" cy="314"/>
            </a:xfrm>
            <a:prstGeom prst="flowChartAlternateProcess">
              <a:avLst/>
            </a:prstGeom>
            <a:solidFill>
              <a:srgbClr val="FF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400">
                  <a:latin typeface="Lucida Sans" pitchFamily="34" charset="0"/>
                  <a:ea typeface="Arial Unicode MS" pitchFamily="34" charset="-128"/>
                  <a:cs typeface="Arial Unicode MS" pitchFamily="34" charset="-128"/>
                </a:rPr>
                <a:t>Tokenizer</a:t>
              </a:r>
            </a:p>
          </p:txBody>
        </p:sp>
        <p:sp>
          <p:nvSpPr>
            <p:cNvPr id="62511" name="AutoShape 17"/>
            <p:cNvSpPr>
              <a:spLocks noChangeArrowheads="1"/>
            </p:cNvSpPr>
            <p:nvPr/>
          </p:nvSpPr>
          <p:spPr bwMode="auto">
            <a:xfrm>
              <a:off x="2496" y="2064"/>
              <a:ext cx="192" cy="384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 sz="2400">
                <a:latin typeface="Lucida Sans" pitchFamily="34" charset="0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62512" name="Text Box 20"/>
            <p:cNvSpPr txBox="1">
              <a:spLocks noChangeArrowheads="1"/>
            </p:cNvSpPr>
            <p:nvPr/>
          </p:nvSpPr>
          <p:spPr bwMode="auto">
            <a:xfrm>
              <a:off x="432" y="2054"/>
              <a:ext cx="119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Lucida Sans" pitchFamily="34" charset="0"/>
                  <a:ea typeface="Arial Unicode MS" pitchFamily="34" charset="-128"/>
                  <a:cs typeface="Arial Unicode MS" pitchFamily="34" charset="-128"/>
                </a:rPr>
                <a:t>Token stream</a:t>
              </a:r>
            </a:p>
          </p:txBody>
        </p:sp>
        <p:sp>
          <p:nvSpPr>
            <p:cNvPr id="62513" name="Rectangle 26"/>
            <p:cNvSpPr>
              <a:spLocks noChangeArrowheads="1"/>
            </p:cNvSpPr>
            <p:nvPr/>
          </p:nvSpPr>
          <p:spPr bwMode="auto">
            <a:xfrm>
              <a:off x="3009" y="2100"/>
              <a:ext cx="698" cy="29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400">
                  <a:latin typeface="Times New Roman" pitchFamily="18" charset="0"/>
                  <a:ea typeface="Arial Unicode MS" pitchFamily="34" charset="-128"/>
                  <a:cs typeface="Arial Unicode MS" pitchFamily="34" charset="-128"/>
                </a:rPr>
                <a:t>Friends</a:t>
              </a:r>
            </a:p>
          </p:txBody>
        </p:sp>
        <p:sp>
          <p:nvSpPr>
            <p:cNvPr id="62514" name="Rectangle 27"/>
            <p:cNvSpPr>
              <a:spLocks noChangeArrowheads="1"/>
            </p:cNvSpPr>
            <p:nvPr/>
          </p:nvSpPr>
          <p:spPr bwMode="auto">
            <a:xfrm>
              <a:off x="3761" y="2106"/>
              <a:ext cx="751" cy="29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400">
                  <a:latin typeface="Times New Roman" pitchFamily="18" charset="0"/>
                  <a:ea typeface="Arial Unicode MS" pitchFamily="34" charset="-128"/>
                  <a:cs typeface="Arial Unicode MS" pitchFamily="34" charset="-128"/>
                </a:rPr>
                <a:t>Romans</a:t>
              </a:r>
            </a:p>
          </p:txBody>
        </p:sp>
        <p:sp>
          <p:nvSpPr>
            <p:cNvPr id="62515" name="Rectangle 28"/>
            <p:cNvSpPr>
              <a:spLocks noChangeArrowheads="1"/>
            </p:cNvSpPr>
            <p:nvPr/>
          </p:nvSpPr>
          <p:spPr bwMode="auto">
            <a:xfrm>
              <a:off x="4608" y="2106"/>
              <a:ext cx="1081" cy="29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400">
                  <a:latin typeface="Times New Roman" pitchFamily="18" charset="0"/>
                  <a:ea typeface="Arial Unicode MS" pitchFamily="34" charset="-128"/>
                  <a:cs typeface="Arial Unicode MS" pitchFamily="34" charset="-128"/>
                </a:rPr>
                <a:t>Countrymen</a:t>
              </a:r>
            </a:p>
          </p:txBody>
        </p:sp>
      </p:grpSp>
      <p:sp>
        <p:nvSpPr>
          <p:cNvPr id="624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en-US" smtClean="0"/>
              <a:t>Inverted index construction</a:t>
            </a:r>
          </a:p>
        </p:txBody>
      </p:sp>
      <p:grpSp>
        <p:nvGrpSpPr>
          <p:cNvPr id="3" name="Group 70"/>
          <p:cNvGrpSpPr>
            <a:grpSpLocks/>
          </p:cNvGrpSpPr>
          <p:nvPr/>
        </p:nvGrpSpPr>
        <p:grpSpPr bwMode="auto">
          <a:xfrm>
            <a:off x="762000" y="3800475"/>
            <a:ext cx="8272463" cy="1381125"/>
            <a:chOff x="480" y="2394"/>
            <a:chExt cx="5211" cy="870"/>
          </a:xfrm>
        </p:grpSpPr>
        <p:sp>
          <p:nvSpPr>
            <p:cNvPr id="62504" name="AutoShape 14"/>
            <p:cNvSpPr>
              <a:spLocks noChangeArrowheads="1"/>
            </p:cNvSpPr>
            <p:nvPr/>
          </p:nvSpPr>
          <p:spPr bwMode="auto">
            <a:xfrm>
              <a:off x="1680" y="2394"/>
              <a:ext cx="1824" cy="562"/>
            </a:xfrm>
            <a:prstGeom prst="flowChartAlternateProcess">
              <a:avLst/>
            </a:prstGeom>
            <a:solidFill>
              <a:srgbClr val="FF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/>
              <a:r>
                <a:rPr lang="en-US" sz="2400">
                  <a:latin typeface="Lucida Sans" pitchFamily="34" charset="0"/>
                  <a:ea typeface="Arial Unicode MS" pitchFamily="34" charset="-128"/>
                  <a:cs typeface="Arial Unicode MS" pitchFamily="34" charset="-128"/>
                </a:rPr>
                <a:t>Linguistic modules</a:t>
              </a:r>
            </a:p>
          </p:txBody>
        </p:sp>
        <p:sp>
          <p:nvSpPr>
            <p:cNvPr id="62505" name="AutoShape 18"/>
            <p:cNvSpPr>
              <a:spLocks noChangeArrowheads="1"/>
            </p:cNvSpPr>
            <p:nvPr/>
          </p:nvSpPr>
          <p:spPr bwMode="auto">
            <a:xfrm>
              <a:off x="2496" y="2928"/>
              <a:ext cx="192" cy="336"/>
            </a:xfrm>
            <a:prstGeom prst="downArrow">
              <a:avLst>
                <a:gd name="adj1" fmla="val 50000"/>
                <a:gd name="adj2" fmla="val 437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 sz="2400">
                <a:latin typeface="Lucida Sans" pitchFamily="34" charset="0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62506" name="Text Box 21"/>
            <p:cNvSpPr txBox="1">
              <a:spLocks noChangeArrowheads="1"/>
            </p:cNvSpPr>
            <p:nvPr/>
          </p:nvSpPr>
          <p:spPr bwMode="auto">
            <a:xfrm>
              <a:off x="480" y="3014"/>
              <a:ext cx="141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Lucida Sans" pitchFamily="34" charset="0"/>
                  <a:ea typeface="Arial Unicode MS" pitchFamily="34" charset="-128"/>
                  <a:cs typeface="Arial Unicode MS" pitchFamily="34" charset="-128"/>
                </a:rPr>
                <a:t>Modified tokens</a:t>
              </a:r>
            </a:p>
          </p:txBody>
        </p:sp>
        <p:sp>
          <p:nvSpPr>
            <p:cNvPr id="62507" name="Rectangle 29"/>
            <p:cNvSpPr>
              <a:spLocks noChangeArrowheads="1"/>
            </p:cNvSpPr>
            <p:nvPr/>
          </p:nvSpPr>
          <p:spPr bwMode="auto">
            <a:xfrm>
              <a:off x="3092" y="2868"/>
              <a:ext cx="580" cy="29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400">
                  <a:latin typeface="Times New Roman" pitchFamily="18" charset="0"/>
                  <a:ea typeface="Arial Unicode MS" pitchFamily="34" charset="-128"/>
                  <a:cs typeface="Arial Unicode MS" pitchFamily="34" charset="-128"/>
                </a:rPr>
                <a:t>friend</a:t>
              </a:r>
            </a:p>
          </p:txBody>
        </p:sp>
        <p:sp>
          <p:nvSpPr>
            <p:cNvPr id="62508" name="Rectangle 30"/>
            <p:cNvSpPr>
              <a:spLocks noChangeArrowheads="1"/>
            </p:cNvSpPr>
            <p:nvPr/>
          </p:nvSpPr>
          <p:spPr bwMode="auto">
            <a:xfrm>
              <a:off x="3854" y="2874"/>
              <a:ext cx="612" cy="29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400">
                  <a:latin typeface="Times New Roman" pitchFamily="18" charset="0"/>
                  <a:ea typeface="Arial Unicode MS" pitchFamily="34" charset="-128"/>
                  <a:cs typeface="Arial Unicode MS" pitchFamily="34" charset="-128"/>
                </a:rPr>
                <a:t>roman</a:t>
              </a:r>
            </a:p>
          </p:txBody>
        </p:sp>
        <p:sp>
          <p:nvSpPr>
            <p:cNvPr id="62509" name="Rectangle 31"/>
            <p:cNvSpPr>
              <a:spLocks noChangeArrowheads="1"/>
            </p:cNvSpPr>
            <p:nvPr/>
          </p:nvSpPr>
          <p:spPr bwMode="auto">
            <a:xfrm>
              <a:off x="4653" y="2874"/>
              <a:ext cx="1038" cy="29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400">
                  <a:latin typeface="Times New Roman" pitchFamily="18" charset="0"/>
                  <a:ea typeface="Arial Unicode MS" pitchFamily="34" charset="-128"/>
                  <a:cs typeface="Arial Unicode MS" pitchFamily="34" charset="-128"/>
                </a:rPr>
                <a:t>countryman</a:t>
              </a:r>
            </a:p>
          </p:txBody>
        </p:sp>
      </p:grpSp>
      <p:grpSp>
        <p:nvGrpSpPr>
          <p:cNvPr id="4" name="Group 72"/>
          <p:cNvGrpSpPr>
            <a:grpSpLocks/>
          </p:cNvGrpSpPr>
          <p:nvPr/>
        </p:nvGrpSpPr>
        <p:grpSpPr bwMode="auto">
          <a:xfrm>
            <a:off x="762000" y="5172075"/>
            <a:ext cx="8350250" cy="1604963"/>
            <a:chOff x="480" y="3258"/>
            <a:chExt cx="5260" cy="1011"/>
          </a:xfrm>
        </p:grpSpPr>
        <p:sp>
          <p:nvSpPr>
            <p:cNvPr id="62482" name="AutoShape 15"/>
            <p:cNvSpPr>
              <a:spLocks noChangeArrowheads="1"/>
            </p:cNvSpPr>
            <p:nvPr/>
          </p:nvSpPr>
          <p:spPr bwMode="auto">
            <a:xfrm>
              <a:off x="2155" y="3258"/>
              <a:ext cx="850" cy="314"/>
            </a:xfrm>
            <a:prstGeom prst="flowChartAlternateProcess">
              <a:avLst/>
            </a:prstGeom>
            <a:solidFill>
              <a:srgbClr val="FF99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400">
                  <a:latin typeface="Lucida Sans" pitchFamily="34" charset="0"/>
                  <a:ea typeface="Arial Unicode MS" pitchFamily="34" charset="-128"/>
                  <a:cs typeface="Arial Unicode MS" pitchFamily="34" charset="-128"/>
                </a:rPr>
                <a:t>Indexer</a:t>
              </a:r>
            </a:p>
          </p:txBody>
        </p:sp>
        <p:sp>
          <p:nvSpPr>
            <p:cNvPr id="62483" name="AutoShape 22"/>
            <p:cNvSpPr>
              <a:spLocks noChangeArrowheads="1"/>
            </p:cNvSpPr>
            <p:nvPr/>
          </p:nvSpPr>
          <p:spPr bwMode="auto">
            <a:xfrm>
              <a:off x="2496" y="3594"/>
              <a:ext cx="192" cy="288"/>
            </a:xfrm>
            <a:prstGeom prst="downArrow">
              <a:avLst>
                <a:gd name="adj1" fmla="val 50000"/>
                <a:gd name="adj2" fmla="val 37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 sz="2400">
                <a:latin typeface="Lucida Sans" pitchFamily="34" charset="0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62484" name="Text Box 23"/>
            <p:cNvSpPr txBox="1">
              <a:spLocks noChangeArrowheads="1"/>
            </p:cNvSpPr>
            <p:nvPr/>
          </p:nvSpPr>
          <p:spPr bwMode="auto">
            <a:xfrm>
              <a:off x="480" y="3728"/>
              <a:ext cx="128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latin typeface="Lucida Sans" pitchFamily="34" charset="0"/>
                  <a:ea typeface="Arial Unicode MS" pitchFamily="34" charset="-128"/>
                  <a:cs typeface="Arial Unicode MS" pitchFamily="34" charset="-128"/>
                </a:rPr>
                <a:t>Inverted index</a:t>
              </a:r>
            </a:p>
          </p:txBody>
        </p:sp>
        <p:grpSp>
          <p:nvGrpSpPr>
            <p:cNvPr id="62485" name="Group 71"/>
            <p:cNvGrpSpPr>
              <a:grpSpLocks/>
            </p:cNvGrpSpPr>
            <p:nvPr/>
          </p:nvGrpSpPr>
          <p:grpSpPr bwMode="auto">
            <a:xfrm>
              <a:off x="3024" y="3258"/>
              <a:ext cx="2716" cy="1011"/>
              <a:chOff x="3024" y="3258"/>
              <a:chExt cx="2716" cy="1011"/>
            </a:xfrm>
          </p:grpSpPr>
          <p:grpSp>
            <p:nvGrpSpPr>
              <p:cNvPr id="62486" name="Group 32"/>
              <p:cNvGrpSpPr>
                <a:grpSpLocks/>
              </p:cNvGrpSpPr>
              <p:nvPr/>
            </p:nvGrpSpPr>
            <p:grpSpPr bwMode="auto">
              <a:xfrm>
                <a:off x="3024" y="3306"/>
                <a:ext cx="1776" cy="963"/>
                <a:chOff x="528" y="2634"/>
                <a:chExt cx="1776" cy="963"/>
              </a:xfrm>
            </p:grpSpPr>
            <p:sp>
              <p:nvSpPr>
                <p:cNvPr id="34852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528" y="2634"/>
                  <a:ext cx="647" cy="291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sz="2400" b="1" i="1" dirty="0">
                      <a:latin typeface="+mn-lt"/>
                      <a:ea typeface="Arial Unicode MS" charset="0"/>
                      <a:cs typeface="Arial Unicode MS" charset="0"/>
                    </a:rPr>
                    <a:t>friend</a:t>
                  </a:r>
                </a:p>
              </p:txBody>
            </p:sp>
            <p:sp>
              <p:nvSpPr>
                <p:cNvPr id="34853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528" y="2970"/>
                  <a:ext cx="694" cy="291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sz="2400" b="1" i="1" dirty="0">
                      <a:latin typeface="+mn-lt"/>
                      <a:ea typeface="Arial Unicode MS" charset="0"/>
                      <a:cs typeface="Arial Unicode MS" charset="0"/>
                    </a:rPr>
                    <a:t>roman</a:t>
                  </a:r>
                </a:p>
              </p:txBody>
            </p:sp>
            <p:sp>
              <p:nvSpPr>
                <p:cNvPr id="34854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528" y="3306"/>
                  <a:ext cx="1134" cy="291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>
                    <a:defRPr/>
                  </a:pPr>
                  <a:r>
                    <a:rPr lang="en-US" sz="2400" b="1" i="1" dirty="0">
                      <a:latin typeface="+mn-lt"/>
                      <a:ea typeface="Arial Unicode MS" charset="0"/>
                      <a:cs typeface="Arial Unicode MS" charset="0"/>
                    </a:rPr>
                    <a:t>countryman</a:t>
                  </a:r>
                </a:p>
              </p:txBody>
            </p:sp>
            <p:sp>
              <p:nvSpPr>
                <p:cNvPr id="62501" name="AutoShape 36"/>
                <p:cNvSpPr>
                  <a:spLocks noChangeArrowheads="1"/>
                </p:cNvSpPr>
                <p:nvPr/>
              </p:nvSpPr>
              <p:spPr bwMode="auto">
                <a:xfrm>
                  <a:off x="1584" y="2682"/>
                  <a:ext cx="720" cy="14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3360 w 21600"/>
                    <a:gd name="T13" fmla="*/ 5400 h 21600"/>
                    <a:gd name="T14" fmla="*/ 18900 w 21600"/>
                    <a:gd name="T15" fmla="*/ 1620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6200" y="0"/>
                      </a:moveTo>
                      <a:lnTo>
                        <a:pt x="16200" y="5400"/>
                      </a:lnTo>
                      <a:lnTo>
                        <a:pt x="3375" y="5400"/>
                      </a:lnTo>
                      <a:lnTo>
                        <a:pt x="3375" y="16200"/>
                      </a:lnTo>
                      <a:lnTo>
                        <a:pt x="16200" y="16200"/>
                      </a:lnTo>
                      <a:lnTo>
                        <a:pt x="16200" y="21600"/>
                      </a:lnTo>
                      <a:lnTo>
                        <a:pt x="21600" y="10800"/>
                      </a:lnTo>
                      <a:close/>
                    </a:path>
                    <a:path w="21600" h="21600">
                      <a:moveTo>
                        <a:pt x="1350" y="5400"/>
                      </a:moveTo>
                      <a:lnTo>
                        <a:pt x="1350" y="16200"/>
                      </a:lnTo>
                      <a:lnTo>
                        <a:pt x="2700" y="16200"/>
                      </a:lnTo>
                      <a:lnTo>
                        <a:pt x="2700" y="5400"/>
                      </a:lnTo>
                      <a:close/>
                    </a:path>
                    <a:path w="21600" h="21600">
                      <a:moveTo>
                        <a:pt x="0" y="5400"/>
                      </a:moveTo>
                      <a:lnTo>
                        <a:pt x="0" y="16200"/>
                      </a:lnTo>
                      <a:lnTo>
                        <a:pt x="675" y="16200"/>
                      </a:lnTo>
                      <a:lnTo>
                        <a:pt x="675" y="540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spAutoFit/>
                </a:bodyPr>
                <a:lstStyle/>
                <a:p>
                  <a:endParaRPr lang="en-US" sz="2400">
                    <a:latin typeface="Lucida Sans" pitchFamily="34" charset="0"/>
                    <a:ea typeface="Arial Unicode MS" pitchFamily="34" charset="-128"/>
                    <a:cs typeface="Arial Unicode MS" pitchFamily="34" charset="-128"/>
                  </a:endParaRPr>
                </a:p>
              </p:txBody>
            </p:sp>
            <p:sp>
              <p:nvSpPr>
                <p:cNvPr id="62502" name="AutoShape 37"/>
                <p:cNvSpPr>
                  <a:spLocks noChangeArrowheads="1"/>
                </p:cNvSpPr>
                <p:nvPr/>
              </p:nvSpPr>
              <p:spPr bwMode="auto">
                <a:xfrm>
                  <a:off x="1584" y="3018"/>
                  <a:ext cx="720" cy="14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3360 w 21600"/>
                    <a:gd name="T13" fmla="*/ 5400 h 21600"/>
                    <a:gd name="T14" fmla="*/ 18900 w 21600"/>
                    <a:gd name="T15" fmla="*/ 1620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6200" y="0"/>
                      </a:moveTo>
                      <a:lnTo>
                        <a:pt x="16200" y="5400"/>
                      </a:lnTo>
                      <a:lnTo>
                        <a:pt x="3375" y="5400"/>
                      </a:lnTo>
                      <a:lnTo>
                        <a:pt x="3375" y="16200"/>
                      </a:lnTo>
                      <a:lnTo>
                        <a:pt x="16200" y="16200"/>
                      </a:lnTo>
                      <a:lnTo>
                        <a:pt x="16200" y="21600"/>
                      </a:lnTo>
                      <a:lnTo>
                        <a:pt x="21600" y="10800"/>
                      </a:lnTo>
                      <a:close/>
                    </a:path>
                    <a:path w="21600" h="21600">
                      <a:moveTo>
                        <a:pt x="1350" y="5400"/>
                      </a:moveTo>
                      <a:lnTo>
                        <a:pt x="1350" y="16200"/>
                      </a:lnTo>
                      <a:lnTo>
                        <a:pt x="2700" y="16200"/>
                      </a:lnTo>
                      <a:lnTo>
                        <a:pt x="2700" y="5400"/>
                      </a:lnTo>
                      <a:close/>
                    </a:path>
                    <a:path w="21600" h="21600">
                      <a:moveTo>
                        <a:pt x="0" y="5400"/>
                      </a:moveTo>
                      <a:lnTo>
                        <a:pt x="0" y="16200"/>
                      </a:lnTo>
                      <a:lnTo>
                        <a:pt x="675" y="16200"/>
                      </a:lnTo>
                      <a:lnTo>
                        <a:pt x="675" y="540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spAutoFit/>
                </a:bodyPr>
                <a:lstStyle/>
                <a:p>
                  <a:endParaRPr lang="en-US" sz="2400">
                    <a:latin typeface="Lucida Sans" pitchFamily="34" charset="0"/>
                    <a:ea typeface="Arial Unicode MS" pitchFamily="34" charset="-128"/>
                    <a:cs typeface="Arial Unicode MS" pitchFamily="34" charset="-128"/>
                  </a:endParaRPr>
                </a:p>
              </p:txBody>
            </p:sp>
            <p:sp>
              <p:nvSpPr>
                <p:cNvPr id="62503" name="AutoShape 38"/>
                <p:cNvSpPr>
                  <a:spLocks noChangeArrowheads="1"/>
                </p:cNvSpPr>
                <p:nvPr/>
              </p:nvSpPr>
              <p:spPr bwMode="auto">
                <a:xfrm>
                  <a:off x="1584" y="3354"/>
                  <a:ext cx="720" cy="14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3360 w 21600"/>
                    <a:gd name="T13" fmla="*/ 5400 h 21600"/>
                    <a:gd name="T14" fmla="*/ 18900 w 21600"/>
                    <a:gd name="T15" fmla="*/ 1620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6200" y="0"/>
                      </a:moveTo>
                      <a:lnTo>
                        <a:pt x="16200" y="5400"/>
                      </a:lnTo>
                      <a:lnTo>
                        <a:pt x="3375" y="5400"/>
                      </a:lnTo>
                      <a:lnTo>
                        <a:pt x="3375" y="16200"/>
                      </a:lnTo>
                      <a:lnTo>
                        <a:pt x="16200" y="16200"/>
                      </a:lnTo>
                      <a:lnTo>
                        <a:pt x="16200" y="21600"/>
                      </a:lnTo>
                      <a:lnTo>
                        <a:pt x="21600" y="10800"/>
                      </a:lnTo>
                      <a:close/>
                    </a:path>
                    <a:path w="21600" h="21600">
                      <a:moveTo>
                        <a:pt x="1350" y="5400"/>
                      </a:moveTo>
                      <a:lnTo>
                        <a:pt x="1350" y="16200"/>
                      </a:lnTo>
                      <a:lnTo>
                        <a:pt x="2700" y="16200"/>
                      </a:lnTo>
                      <a:lnTo>
                        <a:pt x="2700" y="5400"/>
                      </a:lnTo>
                      <a:close/>
                    </a:path>
                    <a:path w="21600" h="21600">
                      <a:moveTo>
                        <a:pt x="0" y="5400"/>
                      </a:moveTo>
                      <a:lnTo>
                        <a:pt x="0" y="16200"/>
                      </a:lnTo>
                      <a:lnTo>
                        <a:pt x="675" y="16200"/>
                      </a:lnTo>
                      <a:lnTo>
                        <a:pt x="675" y="540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spAutoFit/>
                </a:bodyPr>
                <a:lstStyle/>
                <a:p>
                  <a:endParaRPr lang="en-US" sz="2400">
                    <a:latin typeface="Lucida Sans" pitchFamily="34" charset="0"/>
                    <a:ea typeface="Arial Unicode MS" pitchFamily="34" charset="-128"/>
                    <a:cs typeface="Arial Unicode MS" pitchFamily="34" charset="-128"/>
                  </a:endParaRPr>
                </a:p>
              </p:txBody>
            </p:sp>
          </p:grpSp>
          <p:sp>
            <p:nvSpPr>
              <p:cNvPr id="62487" name="Text Box 39"/>
              <p:cNvSpPr txBox="1">
                <a:spLocks noChangeArrowheads="1"/>
              </p:cNvSpPr>
              <p:nvPr/>
            </p:nvSpPr>
            <p:spPr bwMode="auto">
              <a:xfrm>
                <a:off x="4883" y="3258"/>
                <a:ext cx="243" cy="29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latin typeface="Lucida Sans" pitchFamily="34" charset="0"/>
                    <a:ea typeface="Arial Unicode MS" pitchFamily="34" charset="-128"/>
                    <a:cs typeface="Arial Unicode MS" pitchFamily="34" charset="-128"/>
                  </a:rPr>
                  <a:t>2</a:t>
                </a:r>
              </a:p>
            </p:txBody>
          </p:sp>
          <p:sp>
            <p:nvSpPr>
              <p:cNvPr id="62488" name="Text Box 40"/>
              <p:cNvSpPr txBox="1">
                <a:spLocks noChangeArrowheads="1"/>
              </p:cNvSpPr>
              <p:nvPr/>
            </p:nvSpPr>
            <p:spPr bwMode="auto">
              <a:xfrm>
                <a:off x="5291" y="3258"/>
                <a:ext cx="243" cy="29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latin typeface="Lucida Sans" pitchFamily="34" charset="0"/>
                    <a:ea typeface="Arial Unicode MS" pitchFamily="34" charset="-128"/>
                    <a:cs typeface="Arial Unicode MS" pitchFamily="34" charset="-128"/>
                  </a:rPr>
                  <a:t>4</a:t>
                </a:r>
              </a:p>
            </p:txBody>
          </p:sp>
          <p:sp>
            <p:nvSpPr>
              <p:cNvPr id="62489" name="Text Box 41"/>
              <p:cNvSpPr txBox="1">
                <a:spLocks noChangeArrowheads="1"/>
              </p:cNvSpPr>
              <p:nvPr/>
            </p:nvSpPr>
            <p:spPr bwMode="auto">
              <a:xfrm>
                <a:off x="5304" y="3594"/>
                <a:ext cx="243" cy="29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latin typeface="Lucida Sans" pitchFamily="34" charset="0"/>
                    <a:ea typeface="Arial Unicode MS" pitchFamily="34" charset="-128"/>
                    <a:cs typeface="Arial Unicode MS" pitchFamily="34" charset="-128"/>
                  </a:rPr>
                  <a:t>2</a:t>
                </a:r>
              </a:p>
            </p:txBody>
          </p:sp>
          <p:sp>
            <p:nvSpPr>
              <p:cNvPr id="62490" name="Text Box 42"/>
              <p:cNvSpPr txBox="1">
                <a:spLocks noChangeArrowheads="1"/>
              </p:cNvSpPr>
              <p:nvPr/>
            </p:nvSpPr>
            <p:spPr bwMode="auto">
              <a:xfrm>
                <a:off x="4848" y="3936"/>
                <a:ext cx="384" cy="29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400">
                    <a:latin typeface="Lucida Sans" pitchFamily="34" charset="0"/>
                    <a:ea typeface="Arial Unicode MS" pitchFamily="34" charset="-128"/>
                    <a:cs typeface="Arial Unicode MS" pitchFamily="34" charset="-128"/>
                  </a:rPr>
                  <a:t>13</a:t>
                </a:r>
              </a:p>
            </p:txBody>
          </p:sp>
          <p:sp>
            <p:nvSpPr>
              <p:cNvPr id="62491" name="Text Box 43"/>
              <p:cNvSpPr txBox="1">
                <a:spLocks noChangeArrowheads="1"/>
              </p:cNvSpPr>
              <p:nvPr/>
            </p:nvSpPr>
            <p:spPr bwMode="auto">
              <a:xfrm>
                <a:off x="5376" y="3930"/>
                <a:ext cx="364" cy="29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latin typeface="Lucida Sans" pitchFamily="34" charset="0"/>
                    <a:ea typeface="Arial Unicode MS" pitchFamily="34" charset="-128"/>
                    <a:cs typeface="Arial Unicode MS" pitchFamily="34" charset="-128"/>
                  </a:rPr>
                  <a:t>16</a:t>
                </a:r>
              </a:p>
            </p:txBody>
          </p:sp>
          <p:cxnSp>
            <p:nvCxnSpPr>
              <p:cNvPr id="62492" name="AutoShape 44"/>
              <p:cNvCxnSpPr>
                <a:cxnSpLocks noChangeShapeType="1"/>
                <a:stCxn id="62487" idx="3"/>
                <a:endCxn id="62488" idx="1"/>
              </p:cNvCxnSpPr>
              <p:nvPr/>
            </p:nvCxnSpPr>
            <p:spPr bwMode="auto">
              <a:xfrm>
                <a:off x="5112" y="3405"/>
                <a:ext cx="17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</p:cxnSp>
          <p:cxnSp>
            <p:nvCxnSpPr>
              <p:cNvPr id="62493" name="AutoShape 45"/>
              <p:cNvCxnSpPr>
                <a:cxnSpLocks noChangeShapeType="1"/>
                <a:stCxn id="62488" idx="3"/>
              </p:cNvCxnSpPr>
              <p:nvPr/>
            </p:nvCxnSpPr>
            <p:spPr bwMode="auto">
              <a:xfrm>
                <a:off x="5534" y="3405"/>
                <a:ext cx="192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</p:cxnSp>
          <p:sp>
            <p:nvSpPr>
              <p:cNvPr id="62494" name="Text Box 46"/>
              <p:cNvSpPr txBox="1">
                <a:spLocks noChangeArrowheads="1"/>
              </p:cNvSpPr>
              <p:nvPr/>
            </p:nvSpPr>
            <p:spPr bwMode="auto">
              <a:xfrm>
                <a:off x="4896" y="3594"/>
                <a:ext cx="243" cy="29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latin typeface="Lucida Sans" pitchFamily="34" charset="0"/>
                    <a:ea typeface="Arial Unicode MS" pitchFamily="34" charset="-128"/>
                    <a:cs typeface="Arial Unicode MS" pitchFamily="34" charset="-128"/>
                  </a:rPr>
                  <a:t>1</a:t>
                </a:r>
              </a:p>
            </p:txBody>
          </p:sp>
          <p:cxnSp>
            <p:nvCxnSpPr>
              <p:cNvPr id="62495" name="AutoShape 47"/>
              <p:cNvCxnSpPr>
                <a:cxnSpLocks noChangeShapeType="1"/>
                <a:stCxn id="62494" idx="3"/>
                <a:endCxn id="62489" idx="1"/>
              </p:cNvCxnSpPr>
              <p:nvPr/>
            </p:nvCxnSpPr>
            <p:spPr bwMode="auto">
              <a:xfrm>
                <a:off x="5125" y="3741"/>
                <a:ext cx="17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</p:cxnSp>
          <p:cxnSp>
            <p:nvCxnSpPr>
              <p:cNvPr id="62496" name="AutoShape 48"/>
              <p:cNvCxnSpPr>
                <a:cxnSpLocks noChangeShapeType="1"/>
                <a:stCxn id="62489" idx="3"/>
              </p:cNvCxnSpPr>
              <p:nvPr/>
            </p:nvCxnSpPr>
            <p:spPr bwMode="auto">
              <a:xfrm>
                <a:off x="5547" y="3741"/>
                <a:ext cx="179" cy="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</p:cxnSp>
          <p:cxnSp>
            <p:nvCxnSpPr>
              <p:cNvPr id="62497" name="AutoShape 49"/>
              <p:cNvCxnSpPr>
                <a:cxnSpLocks noChangeShapeType="1"/>
                <a:stCxn id="62490" idx="3"/>
                <a:endCxn id="62491" idx="1"/>
              </p:cNvCxnSpPr>
              <p:nvPr/>
            </p:nvCxnSpPr>
            <p:spPr bwMode="auto">
              <a:xfrm flipV="1">
                <a:off x="5232" y="4077"/>
                <a:ext cx="144" cy="6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</p:cxnSp>
        </p:grpSp>
      </p:grpSp>
      <p:grpSp>
        <p:nvGrpSpPr>
          <p:cNvPr id="62469" name="Group 4"/>
          <p:cNvGrpSpPr>
            <a:grpSpLocks/>
          </p:cNvGrpSpPr>
          <p:nvPr/>
        </p:nvGrpSpPr>
        <p:grpSpPr bwMode="auto">
          <a:xfrm>
            <a:off x="3451225" y="1752600"/>
            <a:ext cx="1196975" cy="406400"/>
            <a:chOff x="399" y="1488"/>
            <a:chExt cx="849" cy="288"/>
          </a:xfrm>
        </p:grpSpPr>
        <p:pic>
          <p:nvPicPr>
            <p:cNvPr id="62477" name="Picture 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99" y="1488"/>
              <a:ext cx="225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</p:pic>
        <p:pic>
          <p:nvPicPr>
            <p:cNvPr id="62478" name="Picture 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43" y="1536"/>
              <a:ext cx="225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</p:pic>
        <p:pic>
          <p:nvPicPr>
            <p:cNvPr id="62479" name="Picture 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735" y="1584"/>
              <a:ext cx="225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</p:pic>
        <p:pic>
          <p:nvPicPr>
            <p:cNvPr id="62480" name="Picture 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927" y="1536"/>
              <a:ext cx="225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</p:pic>
        <p:pic>
          <p:nvPicPr>
            <p:cNvPr id="62481" name="Picture 9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068" y="1488"/>
              <a:ext cx="180" cy="18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</p:pic>
      </p:grpSp>
      <p:sp>
        <p:nvSpPr>
          <p:cNvPr id="62470" name="AutoShape 16"/>
          <p:cNvSpPr>
            <a:spLocks noChangeArrowheads="1"/>
          </p:cNvSpPr>
          <p:nvPr/>
        </p:nvSpPr>
        <p:spPr bwMode="auto">
          <a:xfrm>
            <a:off x="3962400" y="2209800"/>
            <a:ext cx="304800" cy="533400"/>
          </a:xfrm>
          <a:prstGeom prst="downArrow">
            <a:avLst>
              <a:gd name="adj1" fmla="val 50000"/>
              <a:gd name="adj2" fmla="val 437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 sz="2400">
              <a:latin typeface="Lucida Sans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2471" name="Text Box 19"/>
          <p:cNvSpPr txBox="1">
            <a:spLocks noChangeArrowheads="1"/>
          </p:cNvSpPr>
          <p:nvPr/>
        </p:nvSpPr>
        <p:spPr bwMode="auto">
          <a:xfrm>
            <a:off x="746125" y="1687513"/>
            <a:ext cx="19097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Lucida Sans" pitchFamily="34" charset="0"/>
                <a:ea typeface="Arial Unicode MS" pitchFamily="34" charset="-128"/>
                <a:cs typeface="Arial Unicode MS" pitchFamily="34" charset="-128"/>
              </a:rPr>
              <a:t>Documents to</a:t>
            </a:r>
          </a:p>
          <a:p>
            <a:r>
              <a:rPr lang="en-US" sz="2000">
                <a:latin typeface="Lucida Sans" pitchFamily="34" charset="0"/>
                <a:ea typeface="Arial Unicode MS" pitchFamily="34" charset="-128"/>
                <a:cs typeface="Arial Unicode MS" pitchFamily="34" charset="-128"/>
              </a:rPr>
              <a:t>be indexed</a:t>
            </a:r>
          </a:p>
        </p:txBody>
      </p:sp>
      <p:sp>
        <p:nvSpPr>
          <p:cNvPr id="62472" name="Rectangle 24"/>
          <p:cNvSpPr>
            <a:spLocks noChangeArrowheads="1"/>
          </p:cNvSpPr>
          <p:nvPr/>
        </p:nvSpPr>
        <p:spPr bwMode="auto">
          <a:xfrm>
            <a:off x="4940300" y="1747838"/>
            <a:ext cx="3941763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2400"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Friends, Romans, countrymen.</a:t>
            </a:r>
          </a:p>
        </p:txBody>
      </p:sp>
      <p:sp>
        <p:nvSpPr>
          <p:cNvPr id="62473" name="Oval 62"/>
          <p:cNvSpPr>
            <a:spLocks noChangeArrowheads="1"/>
          </p:cNvSpPr>
          <p:nvPr/>
        </p:nvSpPr>
        <p:spPr bwMode="auto">
          <a:xfrm>
            <a:off x="6858000" y="22860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400">
              <a:latin typeface="Lucida Sans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2474" name="Oval 63"/>
          <p:cNvSpPr>
            <a:spLocks noChangeArrowheads="1"/>
          </p:cNvSpPr>
          <p:nvPr/>
        </p:nvSpPr>
        <p:spPr bwMode="auto">
          <a:xfrm>
            <a:off x="6858000" y="2438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400">
              <a:latin typeface="Lucida Sans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2475" name="Oval 64"/>
          <p:cNvSpPr>
            <a:spLocks noChangeArrowheads="1"/>
          </p:cNvSpPr>
          <p:nvPr/>
        </p:nvSpPr>
        <p:spPr bwMode="auto">
          <a:xfrm>
            <a:off x="6858000" y="2590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400">
              <a:latin typeface="Lucida Sans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2476" name="TextBox 56"/>
          <p:cNvSpPr txBox="1">
            <a:spLocks noChangeArrowheads="1"/>
          </p:cNvSpPr>
          <p:nvPr/>
        </p:nvSpPr>
        <p:spPr bwMode="auto">
          <a:xfrm>
            <a:off x="7620000" y="-33338"/>
            <a:ext cx="9683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FBFCFF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rPr>
              <a:t>Sec. 1.2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en-US" smtClean="0"/>
              <a:t>Inverted index</a:t>
            </a:r>
          </a:p>
        </p:txBody>
      </p:sp>
      <p:sp>
        <p:nvSpPr>
          <p:cNvPr id="6349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defTabSz="457200" eaLnBrk="1" hangingPunct="1"/>
            <a:r>
              <a:rPr lang="en-US" smtClean="0"/>
              <a:t>For each term </a:t>
            </a:r>
            <a:r>
              <a:rPr lang="en-US" i="1" smtClean="0"/>
              <a:t>t</a:t>
            </a:r>
            <a:r>
              <a:rPr lang="en-US" smtClean="0"/>
              <a:t>, we must store a list of all document handles that contain </a:t>
            </a:r>
            <a:r>
              <a:rPr lang="en-US" i="1" smtClean="0"/>
              <a:t>t</a:t>
            </a:r>
            <a:r>
              <a:rPr lang="en-US" smtClean="0"/>
              <a:t>.</a:t>
            </a:r>
          </a:p>
        </p:txBody>
      </p:sp>
      <p:sp>
        <p:nvSpPr>
          <p:cNvPr id="63491" name="Slide Number Placeholder 5"/>
          <p:cNvSpPr txBox="1">
            <a:spLocks noGrp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B77EA8FA-BFF5-47AC-9924-C0AD0FEEDFC3}" type="slidenum">
              <a:rPr lang="en-US" sz="1200">
                <a:solidFill>
                  <a:srgbClr val="898989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pPr algn="r"/>
              <a:t>23</a:t>
            </a:fld>
            <a:endParaRPr lang="en-US" sz="1200">
              <a:solidFill>
                <a:srgbClr val="898989"/>
              </a:solidFill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381000" y="3733800"/>
            <a:ext cx="11763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latin typeface="Lucida Sans" pitchFamily="34" charset="0"/>
                <a:ea typeface="Arial Unicode MS" pitchFamily="34" charset="-128"/>
                <a:cs typeface="Arial Unicode MS" pitchFamily="34" charset="-128"/>
              </a:rPr>
              <a:t>Brutus</a:t>
            </a:r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381000" y="4791075"/>
            <a:ext cx="161448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latin typeface="Lucida Sans" pitchFamily="34" charset="0"/>
                <a:ea typeface="Arial Unicode MS" pitchFamily="34" charset="-128"/>
                <a:cs typeface="Arial Unicode MS" pitchFamily="34" charset="-128"/>
              </a:rPr>
              <a:t>Calpurnia</a:t>
            </a:r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>
            <a:off x="381000" y="4267200"/>
            <a:ext cx="1295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>
                <a:latin typeface="Lucida Sans" pitchFamily="34" charset="0"/>
                <a:ea typeface="Arial Unicode MS" pitchFamily="34" charset="-128"/>
                <a:cs typeface="Arial Unicode MS" pitchFamily="34" charset="-128"/>
              </a:rPr>
              <a:t>Caesar</a:t>
            </a:r>
          </a:p>
        </p:txBody>
      </p:sp>
      <p:sp>
        <p:nvSpPr>
          <p:cNvPr id="63495" name="AutoShape 7"/>
          <p:cNvSpPr>
            <a:spLocks noChangeArrowheads="1"/>
          </p:cNvSpPr>
          <p:nvPr/>
        </p:nvSpPr>
        <p:spPr bwMode="auto">
          <a:xfrm>
            <a:off x="2057400" y="3810000"/>
            <a:ext cx="1143000" cy="228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400">
              <a:latin typeface="Lucida Sans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3496" name="AutoShape 8"/>
          <p:cNvSpPr>
            <a:spLocks noChangeArrowheads="1"/>
          </p:cNvSpPr>
          <p:nvPr/>
        </p:nvSpPr>
        <p:spPr bwMode="auto">
          <a:xfrm>
            <a:off x="2057400" y="4343400"/>
            <a:ext cx="1143000" cy="228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400">
              <a:latin typeface="Lucida Sans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grpSp>
        <p:nvGrpSpPr>
          <p:cNvPr id="63497" name="Group 26"/>
          <p:cNvGrpSpPr>
            <a:grpSpLocks/>
          </p:cNvGrpSpPr>
          <p:nvPr/>
        </p:nvGrpSpPr>
        <p:grpSpPr bwMode="auto">
          <a:xfrm>
            <a:off x="3276600" y="4876800"/>
            <a:ext cx="4876800" cy="304800"/>
            <a:chOff x="2064" y="2448"/>
            <a:chExt cx="3072" cy="192"/>
          </a:xfrm>
        </p:grpSpPr>
        <p:sp>
          <p:nvSpPr>
            <p:cNvPr id="63535" name="Rectangle 27"/>
            <p:cNvSpPr>
              <a:spLocks noChangeArrowheads="1"/>
            </p:cNvSpPr>
            <p:nvPr/>
          </p:nvSpPr>
          <p:spPr bwMode="auto">
            <a:xfrm>
              <a:off x="2064" y="2448"/>
              <a:ext cx="3072" cy="1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 sz="2400">
                <a:latin typeface="Lucida Sans" pitchFamily="34" charset="0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63536" name="Rectangle 28"/>
            <p:cNvSpPr>
              <a:spLocks noChangeArrowheads="1"/>
            </p:cNvSpPr>
            <p:nvPr/>
          </p:nvSpPr>
          <p:spPr bwMode="auto">
            <a:xfrm>
              <a:off x="2448" y="2448"/>
              <a:ext cx="2304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 sz="2400">
                <a:latin typeface="Lucida Sans" pitchFamily="34" charset="0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63537" name="Rectangle 29"/>
            <p:cNvSpPr>
              <a:spLocks noChangeArrowheads="1"/>
            </p:cNvSpPr>
            <p:nvPr/>
          </p:nvSpPr>
          <p:spPr bwMode="auto">
            <a:xfrm>
              <a:off x="2832" y="2448"/>
              <a:ext cx="1536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 sz="2400">
                <a:latin typeface="Lucida Sans" pitchFamily="34" charset="0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63538" name="Rectangle 30"/>
            <p:cNvSpPr>
              <a:spLocks noChangeArrowheads="1"/>
            </p:cNvSpPr>
            <p:nvPr/>
          </p:nvSpPr>
          <p:spPr bwMode="auto">
            <a:xfrm>
              <a:off x="3216" y="2448"/>
              <a:ext cx="768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 sz="2400">
                <a:latin typeface="Lucida Sans" pitchFamily="34" charset="0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63539" name="Line 31"/>
            <p:cNvSpPr>
              <a:spLocks noChangeShapeType="1"/>
            </p:cNvSpPr>
            <p:nvPr/>
          </p:nvSpPr>
          <p:spPr bwMode="auto">
            <a:xfrm>
              <a:off x="3600" y="244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</p:grpSp>
      <p:grpSp>
        <p:nvGrpSpPr>
          <p:cNvPr id="63498" name="Group 51"/>
          <p:cNvGrpSpPr>
            <a:grpSpLocks/>
          </p:cNvGrpSpPr>
          <p:nvPr/>
        </p:nvGrpSpPr>
        <p:grpSpPr bwMode="auto">
          <a:xfrm>
            <a:off x="3276600" y="4267200"/>
            <a:ext cx="4959350" cy="461963"/>
            <a:chOff x="2064" y="2688"/>
            <a:chExt cx="3124" cy="291"/>
          </a:xfrm>
        </p:grpSpPr>
        <p:grpSp>
          <p:nvGrpSpPr>
            <p:cNvPr id="63521" name="Group 20"/>
            <p:cNvGrpSpPr>
              <a:grpSpLocks/>
            </p:cNvGrpSpPr>
            <p:nvPr/>
          </p:nvGrpSpPr>
          <p:grpSpPr bwMode="auto">
            <a:xfrm>
              <a:off x="2064" y="2736"/>
              <a:ext cx="3072" cy="192"/>
              <a:chOff x="2064" y="2448"/>
              <a:chExt cx="3072" cy="192"/>
            </a:xfrm>
          </p:grpSpPr>
          <p:sp>
            <p:nvSpPr>
              <p:cNvPr id="63530" name="Rectangle 21"/>
              <p:cNvSpPr>
                <a:spLocks noChangeArrowheads="1"/>
              </p:cNvSpPr>
              <p:nvPr/>
            </p:nvSpPr>
            <p:spPr bwMode="auto">
              <a:xfrm>
                <a:off x="2064" y="2448"/>
                <a:ext cx="3072" cy="192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 sz="2400">
                  <a:latin typeface="Lucida Sans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63531" name="Rectangle 22"/>
              <p:cNvSpPr>
                <a:spLocks noChangeArrowheads="1"/>
              </p:cNvSpPr>
              <p:nvPr/>
            </p:nvSpPr>
            <p:spPr bwMode="auto">
              <a:xfrm>
                <a:off x="2448" y="2448"/>
                <a:ext cx="2304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 sz="2400">
                  <a:latin typeface="Lucida Sans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63532" name="Rectangle 23"/>
              <p:cNvSpPr>
                <a:spLocks noChangeArrowheads="1"/>
              </p:cNvSpPr>
              <p:nvPr/>
            </p:nvSpPr>
            <p:spPr bwMode="auto">
              <a:xfrm>
                <a:off x="2832" y="2448"/>
                <a:ext cx="1536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 sz="2400">
                  <a:latin typeface="Lucida Sans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63533" name="Rectangle 24"/>
              <p:cNvSpPr>
                <a:spLocks noChangeArrowheads="1"/>
              </p:cNvSpPr>
              <p:nvPr/>
            </p:nvSpPr>
            <p:spPr bwMode="auto">
              <a:xfrm>
                <a:off x="3216" y="2448"/>
                <a:ext cx="768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 sz="2400">
                  <a:latin typeface="Lucida Sans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63534" name="Line 25"/>
              <p:cNvSpPr>
                <a:spLocks noChangeShapeType="1"/>
              </p:cNvSpPr>
              <p:nvPr/>
            </p:nvSpPr>
            <p:spPr bwMode="auto">
              <a:xfrm>
                <a:off x="3600" y="2448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63522" name="Text Box 32"/>
            <p:cNvSpPr txBox="1">
              <a:spLocks noChangeArrowheads="1"/>
            </p:cNvSpPr>
            <p:nvPr/>
          </p:nvSpPr>
          <p:spPr bwMode="auto">
            <a:xfrm>
              <a:off x="2150" y="2688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Lucida Sans" pitchFamily="34" charset="0"/>
                  <a:ea typeface="Arial Unicode MS" pitchFamily="34" charset="-128"/>
                  <a:cs typeface="Arial Unicode MS" pitchFamily="34" charset="-128"/>
                </a:rPr>
                <a:t>1</a:t>
              </a:r>
            </a:p>
          </p:txBody>
        </p:sp>
        <p:sp>
          <p:nvSpPr>
            <p:cNvPr id="63523" name="Text Box 33"/>
            <p:cNvSpPr txBox="1">
              <a:spLocks noChangeArrowheads="1"/>
            </p:cNvSpPr>
            <p:nvPr/>
          </p:nvSpPr>
          <p:spPr bwMode="auto">
            <a:xfrm>
              <a:off x="2582" y="2688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Lucida Sans" pitchFamily="34" charset="0"/>
                  <a:ea typeface="Arial Unicode MS" pitchFamily="34" charset="-128"/>
                  <a:cs typeface="Arial Unicode MS" pitchFamily="34" charset="-128"/>
                </a:rPr>
                <a:t>2</a:t>
              </a:r>
            </a:p>
          </p:txBody>
        </p:sp>
        <p:sp>
          <p:nvSpPr>
            <p:cNvPr id="63524" name="Text Box 34"/>
            <p:cNvSpPr txBox="1">
              <a:spLocks noChangeArrowheads="1"/>
            </p:cNvSpPr>
            <p:nvPr/>
          </p:nvSpPr>
          <p:spPr bwMode="auto">
            <a:xfrm>
              <a:off x="2945" y="2688"/>
              <a:ext cx="23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Lucida Sans" pitchFamily="34" charset="0"/>
                  <a:ea typeface="Arial Unicode MS" pitchFamily="34" charset="-128"/>
                  <a:cs typeface="Arial Unicode MS" pitchFamily="34" charset="-128"/>
                </a:rPr>
                <a:t>4</a:t>
              </a:r>
            </a:p>
          </p:txBody>
        </p:sp>
        <p:sp>
          <p:nvSpPr>
            <p:cNvPr id="63525" name="Text Box 35"/>
            <p:cNvSpPr txBox="1">
              <a:spLocks noChangeArrowheads="1"/>
            </p:cNvSpPr>
            <p:nvPr/>
          </p:nvSpPr>
          <p:spPr bwMode="auto">
            <a:xfrm>
              <a:off x="3312" y="2688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Lucida Sans" pitchFamily="34" charset="0"/>
                  <a:ea typeface="Arial Unicode MS" pitchFamily="34" charset="-128"/>
                  <a:cs typeface="Arial Unicode MS" pitchFamily="34" charset="-128"/>
                </a:rPr>
                <a:t>5</a:t>
              </a:r>
            </a:p>
          </p:txBody>
        </p:sp>
        <p:sp>
          <p:nvSpPr>
            <p:cNvPr id="63526" name="Text Box 36"/>
            <p:cNvSpPr txBox="1">
              <a:spLocks noChangeArrowheads="1"/>
            </p:cNvSpPr>
            <p:nvPr/>
          </p:nvSpPr>
          <p:spPr bwMode="auto">
            <a:xfrm>
              <a:off x="3665" y="2688"/>
              <a:ext cx="23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Lucida Sans" pitchFamily="34" charset="0"/>
                  <a:ea typeface="Arial Unicode MS" pitchFamily="34" charset="-128"/>
                  <a:cs typeface="Arial Unicode MS" pitchFamily="34" charset="-128"/>
                </a:rPr>
                <a:t>6</a:t>
              </a:r>
            </a:p>
          </p:txBody>
        </p:sp>
        <p:sp>
          <p:nvSpPr>
            <p:cNvPr id="63527" name="Text Box 37"/>
            <p:cNvSpPr txBox="1">
              <a:spLocks noChangeArrowheads="1"/>
            </p:cNvSpPr>
            <p:nvPr/>
          </p:nvSpPr>
          <p:spPr bwMode="auto">
            <a:xfrm>
              <a:off x="4049" y="2688"/>
              <a:ext cx="36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Lucida Sans" pitchFamily="34" charset="0"/>
                  <a:ea typeface="Arial Unicode MS" pitchFamily="34" charset="-128"/>
                  <a:cs typeface="Arial Unicode MS" pitchFamily="34" charset="-128"/>
                </a:rPr>
                <a:t>16</a:t>
              </a:r>
            </a:p>
          </p:txBody>
        </p:sp>
        <p:sp>
          <p:nvSpPr>
            <p:cNvPr id="63528" name="Text Box 38"/>
            <p:cNvSpPr txBox="1">
              <a:spLocks noChangeArrowheads="1"/>
            </p:cNvSpPr>
            <p:nvPr/>
          </p:nvSpPr>
          <p:spPr bwMode="auto">
            <a:xfrm>
              <a:off x="4416" y="2688"/>
              <a:ext cx="36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Lucida Sans" pitchFamily="34" charset="0"/>
                  <a:ea typeface="Arial Unicode MS" pitchFamily="34" charset="-128"/>
                  <a:cs typeface="Arial Unicode MS" pitchFamily="34" charset="-128"/>
                </a:rPr>
                <a:t>57</a:t>
              </a:r>
            </a:p>
          </p:txBody>
        </p:sp>
        <p:sp>
          <p:nvSpPr>
            <p:cNvPr id="63529" name="Text Box 39"/>
            <p:cNvSpPr txBox="1">
              <a:spLocks noChangeArrowheads="1"/>
            </p:cNvSpPr>
            <p:nvPr/>
          </p:nvSpPr>
          <p:spPr bwMode="auto">
            <a:xfrm>
              <a:off x="4704" y="2688"/>
              <a:ext cx="4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Lucida Sans" pitchFamily="34" charset="0"/>
                  <a:ea typeface="Arial Unicode MS" pitchFamily="34" charset="-128"/>
                  <a:cs typeface="Arial Unicode MS" pitchFamily="34" charset="-128"/>
                </a:rPr>
                <a:t>132</a:t>
              </a:r>
            </a:p>
          </p:txBody>
        </p:sp>
      </p:grpSp>
      <p:grpSp>
        <p:nvGrpSpPr>
          <p:cNvPr id="63499" name="Group 52"/>
          <p:cNvGrpSpPr>
            <a:grpSpLocks/>
          </p:cNvGrpSpPr>
          <p:nvPr/>
        </p:nvGrpSpPr>
        <p:grpSpPr bwMode="auto">
          <a:xfrm>
            <a:off x="3276600" y="3733800"/>
            <a:ext cx="4876800" cy="461963"/>
            <a:chOff x="2064" y="2400"/>
            <a:chExt cx="3072" cy="291"/>
          </a:xfrm>
        </p:grpSpPr>
        <p:grpSp>
          <p:nvGrpSpPr>
            <p:cNvPr id="63507" name="Group 19"/>
            <p:cNvGrpSpPr>
              <a:grpSpLocks/>
            </p:cNvGrpSpPr>
            <p:nvPr/>
          </p:nvGrpSpPr>
          <p:grpSpPr bwMode="auto">
            <a:xfrm>
              <a:off x="2064" y="2448"/>
              <a:ext cx="3072" cy="192"/>
              <a:chOff x="2064" y="2448"/>
              <a:chExt cx="3072" cy="192"/>
            </a:xfrm>
          </p:grpSpPr>
          <p:sp>
            <p:nvSpPr>
              <p:cNvPr id="63516" name="Rectangle 11"/>
              <p:cNvSpPr>
                <a:spLocks noChangeArrowheads="1"/>
              </p:cNvSpPr>
              <p:nvPr/>
            </p:nvSpPr>
            <p:spPr bwMode="auto">
              <a:xfrm>
                <a:off x="2064" y="2448"/>
                <a:ext cx="3072" cy="192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endParaRPr lang="en-US" sz="2400">
                  <a:latin typeface="Lucida Sans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63517" name="Rectangle 13"/>
              <p:cNvSpPr>
                <a:spLocks noChangeArrowheads="1"/>
              </p:cNvSpPr>
              <p:nvPr/>
            </p:nvSpPr>
            <p:spPr bwMode="auto">
              <a:xfrm>
                <a:off x="2448" y="2448"/>
                <a:ext cx="2304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 sz="2400">
                  <a:latin typeface="Lucida Sans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63518" name="Rectangle 15"/>
              <p:cNvSpPr>
                <a:spLocks noChangeArrowheads="1"/>
              </p:cNvSpPr>
              <p:nvPr/>
            </p:nvSpPr>
            <p:spPr bwMode="auto">
              <a:xfrm>
                <a:off x="2832" y="2448"/>
                <a:ext cx="1536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 sz="2400">
                  <a:latin typeface="Lucida Sans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63519" name="Rectangle 16"/>
              <p:cNvSpPr>
                <a:spLocks noChangeArrowheads="1"/>
              </p:cNvSpPr>
              <p:nvPr/>
            </p:nvSpPr>
            <p:spPr bwMode="auto">
              <a:xfrm>
                <a:off x="3216" y="2448"/>
                <a:ext cx="768" cy="19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endParaRPr lang="en-US" sz="2400">
                  <a:latin typeface="Lucida Sans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63520" name="Line 18"/>
              <p:cNvSpPr>
                <a:spLocks noChangeShapeType="1"/>
              </p:cNvSpPr>
              <p:nvPr/>
            </p:nvSpPr>
            <p:spPr bwMode="auto">
              <a:xfrm>
                <a:off x="3600" y="2448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63508" name="Text Box 40"/>
            <p:cNvSpPr txBox="1">
              <a:spLocks noChangeArrowheads="1"/>
            </p:cNvSpPr>
            <p:nvPr/>
          </p:nvSpPr>
          <p:spPr bwMode="auto">
            <a:xfrm>
              <a:off x="2160" y="2400"/>
              <a:ext cx="23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Lucida Sans" pitchFamily="34" charset="0"/>
                  <a:ea typeface="Arial Unicode MS" pitchFamily="34" charset="-128"/>
                  <a:cs typeface="Arial Unicode MS" pitchFamily="34" charset="-128"/>
                </a:rPr>
                <a:t>1</a:t>
              </a:r>
            </a:p>
          </p:txBody>
        </p:sp>
        <p:sp>
          <p:nvSpPr>
            <p:cNvPr id="63509" name="Text Box 41"/>
            <p:cNvSpPr txBox="1">
              <a:spLocks noChangeArrowheads="1"/>
            </p:cNvSpPr>
            <p:nvPr/>
          </p:nvSpPr>
          <p:spPr bwMode="auto">
            <a:xfrm>
              <a:off x="2513" y="2400"/>
              <a:ext cx="23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Lucida Sans" pitchFamily="34" charset="0"/>
                  <a:ea typeface="Arial Unicode MS" pitchFamily="34" charset="-128"/>
                  <a:cs typeface="Arial Unicode MS" pitchFamily="34" charset="-128"/>
                </a:rPr>
                <a:t>2</a:t>
              </a:r>
            </a:p>
          </p:txBody>
        </p:sp>
        <p:sp>
          <p:nvSpPr>
            <p:cNvPr id="63510" name="Text Box 42"/>
            <p:cNvSpPr txBox="1">
              <a:spLocks noChangeArrowheads="1"/>
            </p:cNvSpPr>
            <p:nvPr/>
          </p:nvSpPr>
          <p:spPr bwMode="auto">
            <a:xfrm>
              <a:off x="2928" y="2400"/>
              <a:ext cx="23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Lucida Sans" pitchFamily="34" charset="0"/>
                  <a:ea typeface="Arial Unicode MS" pitchFamily="34" charset="-128"/>
                  <a:cs typeface="Arial Unicode MS" pitchFamily="34" charset="-128"/>
                </a:rPr>
                <a:t>4</a:t>
              </a:r>
            </a:p>
          </p:txBody>
        </p:sp>
        <p:sp>
          <p:nvSpPr>
            <p:cNvPr id="63511" name="Text Box 43"/>
            <p:cNvSpPr txBox="1">
              <a:spLocks noChangeArrowheads="1"/>
            </p:cNvSpPr>
            <p:nvPr/>
          </p:nvSpPr>
          <p:spPr bwMode="auto">
            <a:xfrm>
              <a:off x="3264" y="2400"/>
              <a:ext cx="36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Lucida Sans" pitchFamily="34" charset="0"/>
                  <a:ea typeface="Arial Unicode MS" pitchFamily="34" charset="-128"/>
                  <a:cs typeface="Arial Unicode MS" pitchFamily="34" charset="-128"/>
                </a:rPr>
                <a:t>11</a:t>
              </a:r>
            </a:p>
          </p:txBody>
        </p:sp>
        <p:sp>
          <p:nvSpPr>
            <p:cNvPr id="63512" name="Text Box 44"/>
            <p:cNvSpPr txBox="1">
              <a:spLocks noChangeArrowheads="1"/>
            </p:cNvSpPr>
            <p:nvPr/>
          </p:nvSpPr>
          <p:spPr bwMode="auto">
            <a:xfrm>
              <a:off x="3665" y="2400"/>
              <a:ext cx="36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Lucida Sans" pitchFamily="34" charset="0"/>
                  <a:ea typeface="Arial Unicode MS" pitchFamily="34" charset="-128"/>
                  <a:cs typeface="Arial Unicode MS" pitchFamily="34" charset="-128"/>
                </a:rPr>
                <a:t>31</a:t>
              </a:r>
            </a:p>
          </p:txBody>
        </p:sp>
        <p:sp>
          <p:nvSpPr>
            <p:cNvPr id="63513" name="Text Box 45"/>
            <p:cNvSpPr txBox="1">
              <a:spLocks noChangeArrowheads="1"/>
            </p:cNvSpPr>
            <p:nvPr/>
          </p:nvSpPr>
          <p:spPr bwMode="auto">
            <a:xfrm>
              <a:off x="4049" y="2400"/>
              <a:ext cx="36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Lucida Sans" pitchFamily="34" charset="0"/>
                  <a:ea typeface="Arial Unicode MS" pitchFamily="34" charset="-128"/>
                  <a:cs typeface="Arial Unicode MS" pitchFamily="34" charset="-128"/>
                </a:rPr>
                <a:t>45</a:t>
              </a:r>
            </a:p>
          </p:txBody>
        </p:sp>
        <p:sp>
          <p:nvSpPr>
            <p:cNvPr id="63514" name="Text Box 46"/>
            <p:cNvSpPr txBox="1">
              <a:spLocks noChangeArrowheads="1"/>
            </p:cNvSpPr>
            <p:nvPr/>
          </p:nvSpPr>
          <p:spPr bwMode="auto">
            <a:xfrm>
              <a:off x="4320" y="2400"/>
              <a:ext cx="48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Lucida Sans" pitchFamily="34" charset="0"/>
                  <a:ea typeface="Arial Unicode MS" pitchFamily="34" charset="-128"/>
                  <a:cs typeface="Arial Unicode MS" pitchFamily="34" charset="-128"/>
                </a:rPr>
                <a:t>173</a:t>
              </a:r>
            </a:p>
          </p:txBody>
        </p:sp>
        <p:sp>
          <p:nvSpPr>
            <p:cNvPr id="63515" name="Text Box 47"/>
            <p:cNvSpPr txBox="1">
              <a:spLocks noChangeArrowheads="1"/>
            </p:cNvSpPr>
            <p:nvPr/>
          </p:nvSpPr>
          <p:spPr bwMode="auto">
            <a:xfrm>
              <a:off x="4747" y="2400"/>
              <a:ext cx="1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sz="2400">
                <a:latin typeface="Lucida Sans" pitchFamily="34" charset="0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sp>
        <p:nvSpPr>
          <p:cNvPr id="63500" name="Text Box 48"/>
          <p:cNvSpPr txBox="1">
            <a:spLocks noChangeArrowheads="1"/>
          </p:cNvSpPr>
          <p:nvPr/>
        </p:nvSpPr>
        <p:spPr bwMode="auto">
          <a:xfrm>
            <a:off x="3276600" y="4800600"/>
            <a:ext cx="3794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Lucida Sans" pitchFamily="34" charset="0"/>
                <a:ea typeface="Arial Unicode MS" pitchFamily="34" charset="-128"/>
                <a:cs typeface="Arial Unicode MS" pitchFamily="34" charset="-128"/>
              </a:rPr>
              <a:t>2</a:t>
            </a:r>
          </a:p>
        </p:txBody>
      </p:sp>
      <p:sp>
        <p:nvSpPr>
          <p:cNvPr id="63501" name="AutoShape 49"/>
          <p:cNvSpPr>
            <a:spLocks noChangeArrowheads="1"/>
          </p:cNvSpPr>
          <p:nvPr/>
        </p:nvSpPr>
        <p:spPr bwMode="auto">
          <a:xfrm>
            <a:off x="2057400" y="4876800"/>
            <a:ext cx="1143000" cy="228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400">
              <a:latin typeface="Lucida Sans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3502" name="Text Box 50"/>
          <p:cNvSpPr txBox="1">
            <a:spLocks noChangeArrowheads="1"/>
          </p:cNvSpPr>
          <p:nvPr/>
        </p:nvSpPr>
        <p:spPr bwMode="auto">
          <a:xfrm>
            <a:off x="3895725" y="4800600"/>
            <a:ext cx="574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Lucida Sans" pitchFamily="34" charset="0"/>
                <a:ea typeface="Arial Unicode MS" pitchFamily="34" charset="-128"/>
                <a:cs typeface="Arial Unicode MS" pitchFamily="34" charset="-128"/>
              </a:rPr>
              <a:t>31</a:t>
            </a:r>
          </a:p>
        </p:txBody>
      </p:sp>
      <p:sp>
        <p:nvSpPr>
          <p:cNvPr id="63503" name="TextBox 49"/>
          <p:cNvSpPr txBox="1">
            <a:spLocks noChangeArrowheads="1"/>
          </p:cNvSpPr>
          <p:nvPr/>
        </p:nvSpPr>
        <p:spPr bwMode="auto">
          <a:xfrm>
            <a:off x="7620000" y="-33338"/>
            <a:ext cx="9683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FBFCFF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rPr>
              <a:t>Sec. 1.2</a:t>
            </a:r>
          </a:p>
        </p:txBody>
      </p:sp>
      <p:sp>
        <p:nvSpPr>
          <p:cNvPr id="63504" name="Text Box 46"/>
          <p:cNvSpPr txBox="1">
            <a:spLocks noChangeArrowheads="1"/>
          </p:cNvSpPr>
          <p:nvPr/>
        </p:nvSpPr>
        <p:spPr bwMode="auto">
          <a:xfrm>
            <a:off x="7467600" y="3733800"/>
            <a:ext cx="7683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Lucida Sans" pitchFamily="34" charset="0"/>
                <a:ea typeface="Arial Unicode MS" pitchFamily="34" charset="-128"/>
                <a:cs typeface="Arial Unicode MS" pitchFamily="34" charset="-128"/>
              </a:rPr>
              <a:t>174</a:t>
            </a:r>
          </a:p>
        </p:txBody>
      </p:sp>
      <p:sp>
        <p:nvSpPr>
          <p:cNvPr id="63505" name="Text Box 50"/>
          <p:cNvSpPr txBox="1">
            <a:spLocks noChangeArrowheads="1"/>
          </p:cNvSpPr>
          <p:nvPr/>
        </p:nvSpPr>
        <p:spPr bwMode="auto">
          <a:xfrm>
            <a:off x="4606925" y="4800600"/>
            <a:ext cx="574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Lucida Sans" pitchFamily="34" charset="0"/>
                <a:ea typeface="Arial Unicode MS" pitchFamily="34" charset="-128"/>
                <a:cs typeface="Arial Unicode MS" pitchFamily="34" charset="-128"/>
              </a:rPr>
              <a:t>54</a:t>
            </a:r>
          </a:p>
        </p:txBody>
      </p:sp>
      <p:sp>
        <p:nvSpPr>
          <p:cNvPr id="63506" name="Text Box 50"/>
          <p:cNvSpPr txBox="1">
            <a:spLocks noChangeArrowheads="1"/>
          </p:cNvSpPr>
          <p:nvPr/>
        </p:nvSpPr>
        <p:spPr bwMode="auto">
          <a:xfrm>
            <a:off x="5029200" y="4800600"/>
            <a:ext cx="7683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Lucida Sans" pitchFamily="34" charset="0"/>
                <a:ea typeface="Arial Unicode MS" pitchFamily="34" charset="-128"/>
                <a:cs typeface="Arial Unicode MS" pitchFamily="34" charset="-128"/>
              </a:rPr>
              <a:t>101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5" name="Rectangle 9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en-US" smtClean="0"/>
              <a:t>Indexer steps: Token sequence</a:t>
            </a:r>
          </a:p>
        </p:txBody>
      </p:sp>
      <p:sp>
        <p:nvSpPr>
          <p:cNvPr id="65546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457200" y="1741488"/>
            <a:ext cx="6781800" cy="849312"/>
          </a:xfrm>
        </p:spPr>
        <p:txBody>
          <a:bodyPr/>
          <a:lstStyle/>
          <a:p>
            <a:pPr defTabSz="457200" eaLnBrk="1" hangingPunct="1">
              <a:lnSpc>
                <a:spcPct val="90000"/>
              </a:lnSpc>
            </a:pPr>
            <a:r>
              <a:rPr lang="en-US" sz="2600" smtClean="0"/>
              <a:t>Sequence of (Modified token, Document ID) pairs.</a:t>
            </a:r>
          </a:p>
        </p:txBody>
      </p:sp>
      <p:sp>
        <p:nvSpPr>
          <p:cNvPr id="65547" name="Rectangle 3"/>
          <p:cNvSpPr>
            <a:spLocks noChangeArrowheads="1"/>
          </p:cNvSpPr>
          <p:nvPr/>
        </p:nvSpPr>
        <p:spPr bwMode="auto">
          <a:xfrm>
            <a:off x="104775" y="4324350"/>
            <a:ext cx="2838450" cy="1562100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2400">
                <a:ea typeface="Arial Unicode MS" pitchFamily="34" charset="-128"/>
                <a:cs typeface="Arial Unicode MS" pitchFamily="34" charset="-128"/>
              </a:rPr>
              <a:t>I did enact Julius</a:t>
            </a:r>
          </a:p>
          <a:p>
            <a:pPr algn="ctr"/>
            <a:r>
              <a:rPr lang="en-US" sz="2400">
                <a:ea typeface="Arial Unicode MS" pitchFamily="34" charset="-128"/>
                <a:cs typeface="Arial Unicode MS" pitchFamily="34" charset="-128"/>
              </a:rPr>
              <a:t>Caesar I was killed </a:t>
            </a:r>
          </a:p>
          <a:p>
            <a:pPr algn="ctr"/>
            <a:r>
              <a:rPr lang="en-US" sz="2400">
                <a:ea typeface="Arial Unicode MS" pitchFamily="34" charset="-128"/>
                <a:cs typeface="Arial Unicode MS" pitchFamily="34" charset="-128"/>
              </a:rPr>
              <a:t>i' the Capitol; </a:t>
            </a:r>
          </a:p>
          <a:p>
            <a:pPr algn="ctr"/>
            <a:r>
              <a:rPr lang="en-US" sz="2400">
                <a:ea typeface="Arial Unicode MS" pitchFamily="34" charset="-128"/>
                <a:cs typeface="Arial Unicode MS" pitchFamily="34" charset="-128"/>
              </a:rPr>
              <a:t>Brutus killed me.</a:t>
            </a:r>
          </a:p>
        </p:txBody>
      </p:sp>
      <p:sp>
        <p:nvSpPr>
          <p:cNvPr id="65548" name="Text Box 4"/>
          <p:cNvSpPr txBox="1">
            <a:spLocks noChangeArrowheads="1"/>
          </p:cNvSpPr>
          <p:nvPr/>
        </p:nvSpPr>
        <p:spPr bwMode="auto">
          <a:xfrm>
            <a:off x="1295400" y="3581400"/>
            <a:ext cx="920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ea typeface="Arial Unicode MS" pitchFamily="34" charset="-128"/>
                <a:cs typeface="Arial Unicode MS" pitchFamily="34" charset="-128"/>
              </a:rPr>
              <a:t>Doc 1</a:t>
            </a:r>
          </a:p>
        </p:txBody>
      </p:sp>
      <p:sp>
        <p:nvSpPr>
          <p:cNvPr id="65549" name="Rectangle 5"/>
          <p:cNvSpPr>
            <a:spLocks noChangeArrowheads="1"/>
          </p:cNvSpPr>
          <p:nvPr/>
        </p:nvSpPr>
        <p:spPr bwMode="auto">
          <a:xfrm>
            <a:off x="3165475" y="4400550"/>
            <a:ext cx="3195638" cy="1562100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2400">
                <a:ea typeface="Arial Unicode MS" pitchFamily="34" charset="-128"/>
                <a:cs typeface="Arial Unicode MS" pitchFamily="34" charset="-128"/>
              </a:rPr>
              <a:t>So let it be with</a:t>
            </a:r>
          </a:p>
          <a:p>
            <a:pPr algn="ctr"/>
            <a:r>
              <a:rPr lang="en-US" sz="2400">
                <a:ea typeface="Arial Unicode MS" pitchFamily="34" charset="-128"/>
                <a:cs typeface="Arial Unicode MS" pitchFamily="34" charset="-128"/>
              </a:rPr>
              <a:t>Caesar. The noble</a:t>
            </a:r>
          </a:p>
          <a:p>
            <a:pPr algn="ctr"/>
            <a:r>
              <a:rPr lang="en-US" sz="2400">
                <a:ea typeface="Arial Unicode MS" pitchFamily="34" charset="-128"/>
                <a:cs typeface="Arial Unicode MS" pitchFamily="34" charset="-128"/>
              </a:rPr>
              <a:t>Brutus hath told you</a:t>
            </a:r>
          </a:p>
          <a:p>
            <a:pPr algn="ctr"/>
            <a:r>
              <a:rPr lang="en-US" sz="2400">
                <a:ea typeface="Arial Unicode MS" pitchFamily="34" charset="-128"/>
                <a:cs typeface="Arial Unicode MS" pitchFamily="34" charset="-128"/>
              </a:rPr>
              <a:t>Caesar was ambitious</a:t>
            </a:r>
          </a:p>
        </p:txBody>
      </p:sp>
      <p:sp>
        <p:nvSpPr>
          <p:cNvPr id="65550" name="Text Box 6"/>
          <p:cNvSpPr txBox="1">
            <a:spLocks noChangeArrowheads="1"/>
          </p:cNvSpPr>
          <p:nvPr/>
        </p:nvSpPr>
        <p:spPr bwMode="auto">
          <a:xfrm>
            <a:off x="3886200" y="3581400"/>
            <a:ext cx="920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ea typeface="Arial Unicode MS" pitchFamily="34" charset="-128"/>
                <a:cs typeface="Arial Unicode MS" pitchFamily="34" charset="-128"/>
              </a:rPr>
              <a:t>Doc 2</a:t>
            </a:r>
          </a:p>
        </p:txBody>
      </p:sp>
      <p:graphicFrame>
        <p:nvGraphicFramePr>
          <p:cNvPr id="65544" name="Object 4"/>
          <p:cNvGraphicFramePr>
            <a:graphicFrameLocks noChangeAspect="1"/>
          </p:cNvGraphicFramePr>
          <p:nvPr/>
        </p:nvGraphicFramePr>
        <p:xfrm>
          <a:off x="7327900" y="1782763"/>
          <a:ext cx="1319213" cy="4929187"/>
        </p:xfrm>
        <a:graphic>
          <a:graphicData uri="http://schemas.openxmlformats.org/presentationml/2006/ole">
            <p:oleObj spid="_x0000_s65544" name="Worksheet" r:id="rId3" imgW="4077269" imgH="15242128" progId="Excel.Sheet.8">
              <p:embed/>
            </p:oleObj>
          </a:graphicData>
        </a:graphic>
      </p:graphicFrame>
      <p:sp>
        <p:nvSpPr>
          <p:cNvPr id="111624" name="Line 8"/>
          <p:cNvSpPr>
            <a:spLocks noChangeShapeType="1"/>
          </p:cNvSpPr>
          <p:nvPr/>
        </p:nvSpPr>
        <p:spPr bwMode="auto">
          <a:xfrm>
            <a:off x="5867400" y="3886200"/>
            <a:ext cx="1371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5552" name="TextBox 9"/>
          <p:cNvSpPr txBox="1">
            <a:spLocks noChangeArrowheads="1"/>
          </p:cNvSpPr>
          <p:nvPr/>
        </p:nvSpPr>
        <p:spPr bwMode="auto">
          <a:xfrm>
            <a:off x="7620000" y="-33338"/>
            <a:ext cx="9683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FBFCFF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rPr>
              <a:t>Sec. 1.2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7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en-US" smtClean="0"/>
              <a:t>Indexer steps: Sort</a:t>
            </a:r>
          </a:p>
        </p:txBody>
      </p:sp>
      <p:sp>
        <p:nvSpPr>
          <p:cNvPr id="66568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457200" y="1671638"/>
            <a:ext cx="4572000" cy="565150"/>
          </a:xfrm>
        </p:spPr>
        <p:txBody>
          <a:bodyPr/>
          <a:lstStyle/>
          <a:p>
            <a:pPr defTabSz="457200" eaLnBrk="1" hangingPunct="1"/>
            <a:r>
              <a:rPr lang="en-US" sz="3800" smtClean="0"/>
              <a:t>Sort by terms</a:t>
            </a:r>
          </a:p>
          <a:p>
            <a:pPr lvl="1" defTabSz="457200" eaLnBrk="1" hangingPunct="1"/>
            <a:r>
              <a:rPr lang="en-US" sz="2000" smtClean="0"/>
              <a:t>And then docID </a:t>
            </a:r>
          </a:p>
        </p:txBody>
      </p:sp>
      <p:graphicFrame>
        <p:nvGraphicFramePr>
          <p:cNvPr id="66564" name="Object 2"/>
          <p:cNvGraphicFramePr>
            <a:graphicFrameLocks noChangeAspect="1"/>
          </p:cNvGraphicFramePr>
          <p:nvPr/>
        </p:nvGraphicFramePr>
        <p:xfrm>
          <a:off x="7562850" y="1782763"/>
          <a:ext cx="1217613" cy="4922837"/>
        </p:xfrm>
        <a:graphic>
          <a:graphicData uri="http://schemas.openxmlformats.org/presentationml/2006/ole">
            <p:oleObj spid="_x0000_s66564" name="Worksheet" r:id="rId3" imgW="4077269" imgH="16270971" progId="Excel.Sheet.8">
              <p:embed/>
            </p:oleObj>
          </a:graphicData>
        </a:graphic>
      </p:graphicFrame>
      <p:sp>
        <p:nvSpPr>
          <p:cNvPr id="66569" name="Line 4"/>
          <p:cNvSpPr>
            <a:spLocks noChangeShapeType="1"/>
          </p:cNvSpPr>
          <p:nvPr/>
        </p:nvSpPr>
        <p:spPr bwMode="auto">
          <a:xfrm>
            <a:off x="7162800" y="3886200"/>
            <a:ext cx="381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66566" name="Object 3"/>
          <p:cNvGraphicFramePr>
            <a:graphicFrameLocks noChangeAspect="1"/>
          </p:cNvGraphicFramePr>
          <p:nvPr/>
        </p:nvGraphicFramePr>
        <p:xfrm>
          <a:off x="5880100" y="1733550"/>
          <a:ext cx="1352550" cy="5045075"/>
        </p:xfrm>
        <a:graphic>
          <a:graphicData uri="http://schemas.openxmlformats.org/presentationml/2006/ole">
            <p:oleObj spid="_x0000_s66566" name="Worksheet" r:id="rId4" imgW="4077269" imgH="15127812" progId="Excel.Sheet.8">
              <p:embed/>
            </p:oleObj>
          </a:graphicData>
        </a:graphic>
      </p:graphicFrame>
      <p:sp>
        <p:nvSpPr>
          <p:cNvPr id="66570" name="AutoShape 7"/>
          <p:cNvSpPr>
            <a:spLocks noChangeArrowheads="1"/>
          </p:cNvSpPr>
          <p:nvPr/>
        </p:nvSpPr>
        <p:spPr bwMode="auto">
          <a:xfrm>
            <a:off x="914400" y="3124200"/>
            <a:ext cx="2932113" cy="781050"/>
          </a:xfrm>
          <a:prstGeom prst="upArrowCallout">
            <a:avLst>
              <a:gd name="adj1" fmla="val 105218"/>
              <a:gd name="adj2" fmla="val 105235"/>
              <a:gd name="adj3" fmla="val 16667"/>
              <a:gd name="adj4" fmla="val 66667"/>
            </a:avLst>
          </a:prstGeom>
          <a:solidFill>
            <a:srgbClr val="83ADC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2800" b="1"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t>Core indexing step</a:t>
            </a:r>
          </a:p>
        </p:txBody>
      </p:sp>
      <p:sp>
        <p:nvSpPr>
          <p:cNvPr id="66571" name="TextBox 7"/>
          <p:cNvSpPr txBox="1">
            <a:spLocks noChangeArrowheads="1"/>
          </p:cNvSpPr>
          <p:nvPr/>
        </p:nvSpPr>
        <p:spPr bwMode="auto">
          <a:xfrm>
            <a:off x="7620000" y="-33338"/>
            <a:ext cx="9683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FBFCFF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rPr>
              <a:t>Sec. 1.2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90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04800"/>
            <a:ext cx="8229600" cy="1143000"/>
          </a:xfrm>
        </p:spPr>
        <p:txBody>
          <a:bodyPr anchor="b"/>
          <a:lstStyle/>
          <a:p>
            <a:pPr eaLnBrk="1" hangingPunct="1"/>
            <a:r>
              <a:rPr lang="en-US" smtClean="0"/>
              <a:t>Indexer steps: Dictionary &amp; Postings</a:t>
            </a:r>
          </a:p>
        </p:txBody>
      </p:sp>
      <p:sp>
        <p:nvSpPr>
          <p:cNvPr id="67591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228600" y="1676400"/>
            <a:ext cx="3429000" cy="4114800"/>
          </a:xfrm>
        </p:spPr>
        <p:txBody>
          <a:bodyPr/>
          <a:lstStyle/>
          <a:p>
            <a:pPr defTabSz="457200" eaLnBrk="1" hangingPunct="1">
              <a:lnSpc>
                <a:spcPct val="90000"/>
              </a:lnSpc>
            </a:pPr>
            <a:r>
              <a:rPr lang="en-US" smtClean="0"/>
              <a:t>Multiple term entries in a single document are merged.</a:t>
            </a:r>
          </a:p>
          <a:p>
            <a:pPr defTabSz="457200" eaLnBrk="1" hangingPunct="1">
              <a:lnSpc>
                <a:spcPct val="90000"/>
              </a:lnSpc>
            </a:pPr>
            <a:r>
              <a:rPr lang="en-US" smtClean="0"/>
              <a:t>Split into Dictionary and Postings</a:t>
            </a:r>
          </a:p>
        </p:txBody>
      </p:sp>
      <p:sp>
        <p:nvSpPr>
          <p:cNvPr id="67592" name="Line 4"/>
          <p:cNvSpPr>
            <a:spLocks noChangeShapeType="1"/>
          </p:cNvSpPr>
          <p:nvPr/>
        </p:nvSpPr>
        <p:spPr bwMode="auto">
          <a:xfrm>
            <a:off x="5334000" y="3657600"/>
            <a:ext cx="68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67589" name="Object 35"/>
          <p:cNvGraphicFramePr>
            <a:graphicFrameLocks noChangeAspect="1"/>
          </p:cNvGraphicFramePr>
          <p:nvPr/>
        </p:nvGraphicFramePr>
        <p:xfrm>
          <a:off x="3962400" y="1827213"/>
          <a:ext cx="1217613" cy="4921250"/>
        </p:xfrm>
        <a:graphic>
          <a:graphicData uri="http://schemas.openxmlformats.org/presentationml/2006/ole">
            <p:oleObj spid="_x0000_s67589" name="Worksheet" r:id="rId3" imgW="4077269" imgH="16270971" progId="Excel.Sheet.8">
              <p:embed/>
            </p:oleObj>
          </a:graphicData>
        </a:graphic>
      </p:graphicFrame>
      <p:sp>
        <p:nvSpPr>
          <p:cNvPr id="67593" name="TextBox 7"/>
          <p:cNvSpPr txBox="1">
            <a:spLocks noChangeArrowheads="1"/>
          </p:cNvSpPr>
          <p:nvPr/>
        </p:nvSpPr>
        <p:spPr bwMode="auto">
          <a:xfrm>
            <a:off x="7620000" y="-33338"/>
            <a:ext cx="9683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FBFCFF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rPr>
              <a:t>Sec. 1.2</a:t>
            </a:r>
          </a:p>
        </p:txBody>
      </p:sp>
      <p:pic>
        <p:nvPicPr>
          <p:cNvPr id="67594" name="Picture 8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72200" y="1600200"/>
            <a:ext cx="2801938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09" name="Picture 37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1524000"/>
            <a:ext cx="2801938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610" name="Rectangle 30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Where do we pay in storage?</a:t>
            </a:r>
          </a:p>
        </p:txBody>
      </p:sp>
      <p:sp>
        <p:nvSpPr>
          <p:cNvPr id="68611" name="Slide Number Placeholder 5"/>
          <p:cNvSpPr txBox="1">
            <a:spLocks noGrp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CE1A1FB2-B2E4-48F9-B52B-030811D92EE1}" type="slidenum">
              <a:rPr lang="en-US" sz="1200">
                <a:solidFill>
                  <a:srgbClr val="898989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pPr algn="r"/>
              <a:t>27</a:t>
            </a:fld>
            <a:endParaRPr lang="en-US" sz="1200">
              <a:solidFill>
                <a:srgbClr val="898989"/>
              </a:solidFill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8612" name="AutoShape 32"/>
          <p:cNvSpPr>
            <a:spLocks noChangeArrowheads="1"/>
          </p:cNvSpPr>
          <p:nvPr/>
        </p:nvSpPr>
        <p:spPr bwMode="auto">
          <a:xfrm>
            <a:off x="3581400" y="6172200"/>
            <a:ext cx="1189038" cy="685800"/>
          </a:xfrm>
          <a:prstGeom prst="upArrowCallout">
            <a:avLst>
              <a:gd name="adj1" fmla="val 32509"/>
              <a:gd name="adj2" fmla="val 32509"/>
              <a:gd name="adj3" fmla="val 16667"/>
              <a:gd name="adj4" fmla="val 66667"/>
            </a:avLst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ea typeface="Arial Unicode MS" pitchFamily="34" charset="-128"/>
                <a:cs typeface="Arial Unicode MS" pitchFamily="34" charset="-128"/>
              </a:rPr>
              <a:t>Pointers</a:t>
            </a:r>
          </a:p>
        </p:txBody>
      </p:sp>
      <p:sp>
        <p:nvSpPr>
          <p:cNvPr id="39945" name="AutoShape 33"/>
          <p:cNvSpPr>
            <a:spLocks noChangeArrowheads="1"/>
          </p:cNvSpPr>
          <p:nvPr/>
        </p:nvSpPr>
        <p:spPr bwMode="auto">
          <a:xfrm>
            <a:off x="990600" y="2890838"/>
            <a:ext cx="1600200" cy="1200150"/>
          </a:xfrm>
          <a:prstGeom prst="rightArrowCallout">
            <a:avLst>
              <a:gd name="adj1" fmla="val 25000"/>
              <a:gd name="adj2" fmla="val 25000"/>
              <a:gd name="adj3" fmla="val 37500"/>
              <a:gd name="adj4" fmla="val 66667"/>
            </a:avLst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2400" dirty="0">
                <a:latin typeface="+mn-lt"/>
                <a:ea typeface="Arial Unicode MS" charset="0"/>
                <a:cs typeface="Arial Unicode MS" charset="0"/>
              </a:rPr>
              <a:t>Terms and counts</a:t>
            </a:r>
          </a:p>
        </p:txBody>
      </p:sp>
      <p:sp>
        <p:nvSpPr>
          <p:cNvPr id="68614" name="TextBox 36"/>
          <p:cNvSpPr txBox="1">
            <a:spLocks noChangeArrowheads="1"/>
          </p:cNvSpPr>
          <p:nvPr/>
        </p:nvSpPr>
        <p:spPr bwMode="auto">
          <a:xfrm>
            <a:off x="7620000" y="-33338"/>
            <a:ext cx="9683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FBFCFF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rPr>
              <a:t>Sec. 1.2</a:t>
            </a:r>
          </a:p>
        </p:txBody>
      </p:sp>
      <p:sp>
        <p:nvSpPr>
          <p:cNvPr id="40" name="AutoShape 5"/>
          <p:cNvSpPr>
            <a:spLocks noChangeArrowheads="1"/>
          </p:cNvSpPr>
          <p:nvPr/>
        </p:nvSpPr>
        <p:spPr bwMode="auto">
          <a:xfrm>
            <a:off x="5257800" y="1905000"/>
            <a:ext cx="1905000" cy="831850"/>
          </a:xfrm>
          <a:prstGeom prst="leftArrowCallout">
            <a:avLst>
              <a:gd name="adj1" fmla="val 25000"/>
              <a:gd name="adj2" fmla="val 25000"/>
              <a:gd name="adj3" fmla="val 41190"/>
              <a:gd name="adj4" fmla="val 66667"/>
            </a:avLst>
          </a:prstGeom>
          <a:solidFill>
            <a:schemeClr val="accent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US" sz="2400" dirty="0">
                <a:latin typeface="+mn-lt"/>
                <a:ea typeface="Arial Unicode MS" charset="0"/>
                <a:cs typeface="Arial Unicode MS" charset="0"/>
              </a:rPr>
              <a:t>Lists of </a:t>
            </a:r>
            <a:r>
              <a:rPr lang="en-US" sz="2400" dirty="0" err="1">
                <a:latin typeface="+mn-lt"/>
                <a:ea typeface="Arial Unicode MS" charset="0"/>
                <a:cs typeface="Arial Unicode MS" charset="0"/>
              </a:rPr>
              <a:t>docIDs</a:t>
            </a:r>
            <a:endParaRPr lang="en-US" sz="2400" dirty="0">
              <a:latin typeface="+mn-lt"/>
              <a:ea typeface="Arial Unicode MS" charset="0"/>
              <a:cs typeface="Arial Unicode MS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050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en-US" smtClean="0"/>
              <a:t>Query processing: AND</a:t>
            </a:r>
          </a:p>
        </p:txBody>
      </p:sp>
      <p:sp>
        <p:nvSpPr>
          <p:cNvPr id="69634" name="Rectangle 2051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defTabSz="457200" eaLnBrk="1" hangingPunct="1"/>
            <a:r>
              <a:rPr lang="en-US" smtClean="0"/>
              <a:t>Consider processing the query:</a:t>
            </a:r>
          </a:p>
          <a:p>
            <a:pPr lvl="1" defTabSz="457200" eaLnBrk="1" hangingPunct="1">
              <a:buFont typeface="Arial" charset="0"/>
              <a:buNone/>
            </a:pPr>
            <a:r>
              <a:rPr lang="en-US" b="1" i="1" smtClean="0"/>
              <a:t>Brutus</a:t>
            </a:r>
            <a:r>
              <a:rPr lang="en-US" smtClean="0"/>
              <a:t> </a:t>
            </a:r>
            <a:r>
              <a:rPr lang="en-US" i="1" smtClean="0"/>
              <a:t>AND</a:t>
            </a:r>
            <a:r>
              <a:rPr lang="en-US" smtClean="0"/>
              <a:t> </a:t>
            </a:r>
            <a:r>
              <a:rPr lang="en-US" b="1" i="1" smtClean="0"/>
              <a:t>Caesar</a:t>
            </a:r>
            <a:endParaRPr lang="en-US" smtClean="0"/>
          </a:p>
          <a:p>
            <a:pPr lvl="1" defTabSz="457200" eaLnBrk="1" hangingPunct="1"/>
            <a:r>
              <a:rPr lang="en-US" smtClean="0"/>
              <a:t>Locate </a:t>
            </a:r>
            <a:r>
              <a:rPr lang="en-US" b="1" i="1" smtClean="0"/>
              <a:t>Brutus</a:t>
            </a:r>
            <a:r>
              <a:rPr lang="en-US" smtClean="0"/>
              <a:t> in the Dictionary;</a:t>
            </a:r>
          </a:p>
          <a:p>
            <a:pPr lvl="2" defTabSz="457200" eaLnBrk="1" hangingPunct="1"/>
            <a:r>
              <a:rPr lang="en-US" smtClean="0"/>
              <a:t>Retrieve its postings.</a:t>
            </a:r>
          </a:p>
          <a:p>
            <a:pPr lvl="1" defTabSz="457200" eaLnBrk="1" hangingPunct="1"/>
            <a:r>
              <a:rPr lang="en-US" smtClean="0"/>
              <a:t>Locate </a:t>
            </a:r>
            <a:r>
              <a:rPr lang="en-US" i="1" smtClean="0"/>
              <a:t>Caesar</a:t>
            </a:r>
            <a:r>
              <a:rPr lang="en-US" smtClean="0"/>
              <a:t> in the Dictionary;</a:t>
            </a:r>
          </a:p>
          <a:p>
            <a:pPr lvl="2" defTabSz="457200" eaLnBrk="1" hangingPunct="1"/>
            <a:r>
              <a:rPr lang="en-US" smtClean="0"/>
              <a:t>Retrieve its postings.</a:t>
            </a:r>
          </a:p>
          <a:p>
            <a:pPr lvl="1" defTabSz="457200" eaLnBrk="1" hangingPunct="1"/>
            <a:r>
              <a:rPr lang="en-US" smtClean="0"/>
              <a:t>“Merge” the two postings:</a:t>
            </a:r>
          </a:p>
        </p:txBody>
      </p:sp>
      <p:sp>
        <p:nvSpPr>
          <p:cNvPr id="69635" name="Slide Number Placeholder 5"/>
          <p:cNvSpPr txBox="1">
            <a:spLocks noGrp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EFF556A1-47C5-41C2-88B1-95F5CE1B2117}" type="slidenum">
              <a:rPr lang="en-US" sz="1200">
                <a:solidFill>
                  <a:srgbClr val="898989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pPr algn="r"/>
              <a:t>28</a:t>
            </a:fld>
            <a:endParaRPr lang="en-US" sz="1200">
              <a:solidFill>
                <a:srgbClr val="898989"/>
              </a:solidFill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9636" name="Text Box 2058"/>
          <p:cNvSpPr txBox="1">
            <a:spLocks noChangeArrowheads="1"/>
          </p:cNvSpPr>
          <p:nvPr/>
        </p:nvSpPr>
        <p:spPr bwMode="auto">
          <a:xfrm>
            <a:off x="6878638" y="5019675"/>
            <a:ext cx="703262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128</a:t>
            </a:r>
          </a:p>
        </p:txBody>
      </p:sp>
      <p:sp>
        <p:nvSpPr>
          <p:cNvPr id="69637" name="Text Box 2065"/>
          <p:cNvSpPr txBox="1">
            <a:spLocks noChangeArrowheads="1"/>
          </p:cNvSpPr>
          <p:nvPr/>
        </p:nvSpPr>
        <p:spPr bwMode="auto">
          <a:xfrm>
            <a:off x="7183438" y="55530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34</a:t>
            </a:r>
          </a:p>
        </p:txBody>
      </p:sp>
      <p:grpSp>
        <p:nvGrpSpPr>
          <p:cNvPr id="69638" name="Group 2083"/>
          <p:cNvGrpSpPr>
            <a:grpSpLocks/>
          </p:cNvGrpSpPr>
          <p:nvPr/>
        </p:nvGrpSpPr>
        <p:grpSpPr bwMode="auto">
          <a:xfrm>
            <a:off x="2514600" y="5019675"/>
            <a:ext cx="647700" cy="466725"/>
            <a:chOff x="1584" y="3162"/>
            <a:chExt cx="408" cy="294"/>
          </a:xfrm>
        </p:grpSpPr>
        <p:sp>
          <p:nvSpPr>
            <p:cNvPr id="69679" name="Text Box 2052"/>
            <p:cNvSpPr txBox="1">
              <a:spLocks noChangeArrowheads="1"/>
            </p:cNvSpPr>
            <p:nvPr/>
          </p:nvSpPr>
          <p:spPr bwMode="auto">
            <a:xfrm>
              <a:off x="1584" y="3162"/>
              <a:ext cx="229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2</a:t>
              </a:r>
            </a:p>
          </p:txBody>
        </p:sp>
        <p:cxnSp>
          <p:nvCxnSpPr>
            <p:cNvPr id="69680" name="AutoShape 2066"/>
            <p:cNvCxnSpPr>
              <a:cxnSpLocks noChangeShapeType="1"/>
              <a:stCxn id="69679" idx="3"/>
              <a:endCxn id="69677" idx="1"/>
            </p:cNvCxnSpPr>
            <p:nvPr/>
          </p:nvCxnSpPr>
          <p:spPr bwMode="auto">
            <a:xfrm>
              <a:off x="1813" y="3309"/>
              <a:ext cx="1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69639" name="Group 2084"/>
          <p:cNvGrpSpPr>
            <a:grpSpLocks/>
          </p:cNvGrpSpPr>
          <p:nvPr/>
        </p:nvGrpSpPr>
        <p:grpSpPr bwMode="auto">
          <a:xfrm>
            <a:off x="3162300" y="5019675"/>
            <a:ext cx="668338" cy="466725"/>
            <a:chOff x="1992" y="3162"/>
            <a:chExt cx="421" cy="294"/>
          </a:xfrm>
        </p:grpSpPr>
        <p:sp>
          <p:nvSpPr>
            <p:cNvPr id="69677" name="Text Box 2053"/>
            <p:cNvSpPr txBox="1">
              <a:spLocks noChangeArrowheads="1"/>
            </p:cNvSpPr>
            <p:nvPr/>
          </p:nvSpPr>
          <p:spPr bwMode="auto">
            <a:xfrm>
              <a:off x="1992" y="3162"/>
              <a:ext cx="229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4</a:t>
              </a:r>
            </a:p>
          </p:txBody>
        </p:sp>
        <p:cxnSp>
          <p:nvCxnSpPr>
            <p:cNvPr id="69678" name="AutoShape 2067"/>
            <p:cNvCxnSpPr>
              <a:cxnSpLocks noChangeShapeType="1"/>
              <a:stCxn id="69677" idx="3"/>
              <a:endCxn id="69675" idx="1"/>
            </p:cNvCxnSpPr>
            <p:nvPr/>
          </p:nvCxnSpPr>
          <p:spPr bwMode="auto">
            <a:xfrm>
              <a:off x="2221" y="3309"/>
              <a:ext cx="19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69640" name="Group 2085"/>
          <p:cNvGrpSpPr>
            <a:grpSpLocks/>
          </p:cNvGrpSpPr>
          <p:nvPr/>
        </p:nvGrpSpPr>
        <p:grpSpPr bwMode="auto">
          <a:xfrm>
            <a:off x="3830638" y="5019675"/>
            <a:ext cx="609600" cy="466725"/>
            <a:chOff x="2413" y="3162"/>
            <a:chExt cx="384" cy="294"/>
          </a:xfrm>
        </p:grpSpPr>
        <p:sp>
          <p:nvSpPr>
            <p:cNvPr id="69675" name="Text Box 2054"/>
            <p:cNvSpPr txBox="1">
              <a:spLocks noChangeArrowheads="1"/>
            </p:cNvSpPr>
            <p:nvPr/>
          </p:nvSpPr>
          <p:spPr bwMode="auto">
            <a:xfrm>
              <a:off x="2413" y="3162"/>
              <a:ext cx="229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8</a:t>
              </a:r>
            </a:p>
          </p:txBody>
        </p:sp>
        <p:cxnSp>
          <p:nvCxnSpPr>
            <p:cNvPr id="69676" name="AutoShape 2068"/>
            <p:cNvCxnSpPr>
              <a:cxnSpLocks noChangeShapeType="1"/>
              <a:stCxn id="69675" idx="3"/>
              <a:endCxn id="69673" idx="1"/>
            </p:cNvCxnSpPr>
            <p:nvPr/>
          </p:nvCxnSpPr>
          <p:spPr bwMode="auto">
            <a:xfrm>
              <a:off x="2642" y="3309"/>
              <a:ext cx="155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69641" name="Group 2086"/>
          <p:cNvGrpSpPr>
            <a:grpSpLocks/>
          </p:cNvGrpSpPr>
          <p:nvPr/>
        </p:nvGrpSpPr>
        <p:grpSpPr bwMode="auto">
          <a:xfrm>
            <a:off x="4440238" y="5019675"/>
            <a:ext cx="762000" cy="466725"/>
            <a:chOff x="2797" y="3162"/>
            <a:chExt cx="480" cy="294"/>
          </a:xfrm>
        </p:grpSpPr>
        <p:sp>
          <p:nvSpPr>
            <p:cNvPr id="69673" name="Text Box 2055"/>
            <p:cNvSpPr txBox="1">
              <a:spLocks noChangeArrowheads="1"/>
            </p:cNvSpPr>
            <p:nvPr/>
          </p:nvSpPr>
          <p:spPr bwMode="auto">
            <a:xfrm>
              <a:off x="2797" y="3162"/>
              <a:ext cx="336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16</a:t>
              </a:r>
            </a:p>
          </p:txBody>
        </p:sp>
        <p:cxnSp>
          <p:nvCxnSpPr>
            <p:cNvPr id="69674" name="AutoShape 2069"/>
            <p:cNvCxnSpPr>
              <a:cxnSpLocks noChangeShapeType="1"/>
              <a:stCxn id="69673" idx="3"/>
              <a:endCxn id="69671" idx="1"/>
            </p:cNvCxnSpPr>
            <p:nvPr/>
          </p:nvCxnSpPr>
          <p:spPr bwMode="auto">
            <a:xfrm>
              <a:off x="3133" y="3309"/>
              <a:ext cx="14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69642" name="Group 2087"/>
          <p:cNvGrpSpPr>
            <a:grpSpLocks/>
          </p:cNvGrpSpPr>
          <p:nvPr/>
        </p:nvGrpSpPr>
        <p:grpSpPr bwMode="auto">
          <a:xfrm>
            <a:off x="5202238" y="5019675"/>
            <a:ext cx="838200" cy="466725"/>
            <a:chOff x="3277" y="3162"/>
            <a:chExt cx="528" cy="294"/>
          </a:xfrm>
        </p:grpSpPr>
        <p:sp>
          <p:nvSpPr>
            <p:cNvPr id="69671" name="Text Box 2056"/>
            <p:cNvSpPr txBox="1">
              <a:spLocks noChangeArrowheads="1"/>
            </p:cNvSpPr>
            <p:nvPr/>
          </p:nvSpPr>
          <p:spPr bwMode="auto">
            <a:xfrm>
              <a:off x="3277" y="3162"/>
              <a:ext cx="336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32</a:t>
              </a:r>
            </a:p>
          </p:txBody>
        </p:sp>
        <p:cxnSp>
          <p:nvCxnSpPr>
            <p:cNvPr id="69672" name="AutoShape 2070"/>
            <p:cNvCxnSpPr>
              <a:cxnSpLocks noChangeShapeType="1"/>
              <a:stCxn id="69671" idx="3"/>
              <a:endCxn id="69669" idx="1"/>
            </p:cNvCxnSpPr>
            <p:nvPr/>
          </p:nvCxnSpPr>
          <p:spPr bwMode="auto">
            <a:xfrm>
              <a:off x="3613" y="3309"/>
              <a:ext cx="19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69643" name="Group 2088"/>
          <p:cNvGrpSpPr>
            <a:grpSpLocks/>
          </p:cNvGrpSpPr>
          <p:nvPr/>
        </p:nvGrpSpPr>
        <p:grpSpPr bwMode="auto">
          <a:xfrm>
            <a:off x="6040438" y="5019675"/>
            <a:ext cx="838200" cy="466725"/>
            <a:chOff x="3805" y="3162"/>
            <a:chExt cx="528" cy="294"/>
          </a:xfrm>
        </p:grpSpPr>
        <p:sp>
          <p:nvSpPr>
            <p:cNvPr id="69669" name="Text Box 2057"/>
            <p:cNvSpPr txBox="1">
              <a:spLocks noChangeArrowheads="1"/>
            </p:cNvSpPr>
            <p:nvPr/>
          </p:nvSpPr>
          <p:spPr bwMode="auto">
            <a:xfrm>
              <a:off x="3805" y="3162"/>
              <a:ext cx="336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64</a:t>
              </a:r>
            </a:p>
          </p:txBody>
        </p:sp>
        <p:cxnSp>
          <p:nvCxnSpPr>
            <p:cNvPr id="69670" name="AutoShape 2071"/>
            <p:cNvCxnSpPr>
              <a:cxnSpLocks noChangeShapeType="1"/>
              <a:stCxn id="69669" idx="3"/>
              <a:endCxn id="69636" idx="1"/>
            </p:cNvCxnSpPr>
            <p:nvPr/>
          </p:nvCxnSpPr>
          <p:spPr bwMode="auto">
            <a:xfrm>
              <a:off x="4141" y="3309"/>
              <a:ext cx="19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69644" name="Group 2089"/>
          <p:cNvGrpSpPr>
            <a:grpSpLocks/>
          </p:cNvGrpSpPr>
          <p:nvPr/>
        </p:nvGrpSpPr>
        <p:grpSpPr bwMode="auto">
          <a:xfrm>
            <a:off x="2535238" y="5553075"/>
            <a:ext cx="647700" cy="466725"/>
            <a:chOff x="1597" y="3498"/>
            <a:chExt cx="408" cy="294"/>
          </a:xfrm>
        </p:grpSpPr>
        <p:sp>
          <p:nvSpPr>
            <p:cNvPr id="69667" name="Text Box 2072"/>
            <p:cNvSpPr txBox="1">
              <a:spLocks noChangeArrowheads="1"/>
            </p:cNvSpPr>
            <p:nvPr/>
          </p:nvSpPr>
          <p:spPr bwMode="auto">
            <a:xfrm>
              <a:off x="1597" y="3498"/>
              <a:ext cx="229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1</a:t>
              </a:r>
            </a:p>
          </p:txBody>
        </p:sp>
        <p:cxnSp>
          <p:nvCxnSpPr>
            <p:cNvPr id="69668" name="AutoShape 2073"/>
            <p:cNvCxnSpPr>
              <a:cxnSpLocks noChangeShapeType="1"/>
              <a:stCxn id="69667" idx="3"/>
              <a:endCxn id="69665" idx="1"/>
            </p:cNvCxnSpPr>
            <p:nvPr/>
          </p:nvCxnSpPr>
          <p:spPr bwMode="auto">
            <a:xfrm>
              <a:off x="1826" y="3645"/>
              <a:ext cx="1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69645" name="Group 2090"/>
          <p:cNvGrpSpPr>
            <a:grpSpLocks/>
          </p:cNvGrpSpPr>
          <p:nvPr/>
        </p:nvGrpSpPr>
        <p:grpSpPr bwMode="auto">
          <a:xfrm>
            <a:off x="3182938" y="5553075"/>
            <a:ext cx="647700" cy="466725"/>
            <a:chOff x="2005" y="3498"/>
            <a:chExt cx="408" cy="294"/>
          </a:xfrm>
        </p:grpSpPr>
        <p:sp>
          <p:nvSpPr>
            <p:cNvPr id="69665" name="Text Box 2059"/>
            <p:cNvSpPr txBox="1">
              <a:spLocks noChangeArrowheads="1"/>
            </p:cNvSpPr>
            <p:nvPr/>
          </p:nvSpPr>
          <p:spPr bwMode="auto">
            <a:xfrm>
              <a:off x="2005" y="3498"/>
              <a:ext cx="229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2</a:t>
              </a:r>
            </a:p>
          </p:txBody>
        </p:sp>
        <p:cxnSp>
          <p:nvCxnSpPr>
            <p:cNvPr id="69666" name="AutoShape 2074"/>
            <p:cNvCxnSpPr>
              <a:cxnSpLocks noChangeShapeType="1"/>
              <a:stCxn id="69665" idx="3"/>
              <a:endCxn id="69663" idx="1"/>
            </p:cNvCxnSpPr>
            <p:nvPr/>
          </p:nvCxnSpPr>
          <p:spPr bwMode="auto">
            <a:xfrm>
              <a:off x="2234" y="3645"/>
              <a:ext cx="1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69646" name="Group 2091"/>
          <p:cNvGrpSpPr>
            <a:grpSpLocks/>
          </p:cNvGrpSpPr>
          <p:nvPr/>
        </p:nvGrpSpPr>
        <p:grpSpPr bwMode="auto">
          <a:xfrm>
            <a:off x="3830638" y="5553075"/>
            <a:ext cx="630237" cy="466725"/>
            <a:chOff x="2413" y="3498"/>
            <a:chExt cx="397" cy="294"/>
          </a:xfrm>
        </p:grpSpPr>
        <p:sp>
          <p:nvSpPr>
            <p:cNvPr id="69663" name="Text Box 2060"/>
            <p:cNvSpPr txBox="1">
              <a:spLocks noChangeArrowheads="1"/>
            </p:cNvSpPr>
            <p:nvPr/>
          </p:nvSpPr>
          <p:spPr bwMode="auto">
            <a:xfrm>
              <a:off x="2413" y="3498"/>
              <a:ext cx="229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3</a:t>
              </a:r>
            </a:p>
          </p:txBody>
        </p:sp>
        <p:cxnSp>
          <p:nvCxnSpPr>
            <p:cNvPr id="69664" name="AutoShape 2075"/>
            <p:cNvCxnSpPr>
              <a:cxnSpLocks noChangeShapeType="1"/>
              <a:stCxn id="69663" idx="3"/>
              <a:endCxn id="69661" idx="1"/>
            </p:cNvCxnSpPr>
            <p:nvPr/>
          </p:nvCxnSpPr>
          <p:spPr bwMode="auto">
            <a:xfrm>
              <a:off x="2642" y="3645"/>
              <a:ext cx="168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69647" name="Group 2092"/>
          <p:cNvGrpSpPr>
            <a:grpSpLocks/>
          </p:cNvGrpSpPr>
          <p:nvPr/>
        </p:nvGrpSpPr>
        <p:grpSpPr bwMode="auto">
          <a:xfrm>
            <a:off x="4460875" y="5553075"/>
            <a:ext cx="606425" cy="466725"/>
            <a:chOff x="2810" y="3498"/>
            <a:chExt cx="382" cy="294"/>
          </a:xfrm>
        </p:grpSpPr>
        <p:sp>
          <p:nvSpPr>
            <p:cNvPr id="69661" name="Text Box 2061"/>
            <p:cNvSpPr txBox="1">
              <a:spLocks noChangeArrowheads="1"/>
            </p:cNvSpPr>
            <p:nvPr/>
          </p:nvSpPr>
          <p:spPr bwMode="auto">
            <a:xfrm>
              <a:off x="2810" y="3498"/>
              <a:ext cx="229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5</a:t>
              </a:r>
            </a:p>
          </p:txBody>
        </p:sp>
        <p:cxnSp>
          <p:nvCxnSpPr>
            <p:cNvPr id="69662" name="AutoShape 2076"/>
            <p:cNvCxnSpPr>
              <a:cxnSpLocks noChangeShapeType="1"/>
              <a:stCxn id="69661" idx="3"/>
              <a:endCxn id="69659" idx="1"/>
            </p:cNvCxnSpPr>
            <p:nvPr/>
          </p:nvCxnSpPr>
          <p:spPr bwMode="auto">
            <a:xfrm>
              <a:off x="3039" y="3645"/>
              <a:ext cx="153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69648" name="Group 2093"/>
          <p:cNvGrpSpPr>
            <a:grpSpLocks/>
          </p:cNvGrpSpPr>
          <p:nvPr/>
        </p:nvGrpSpPr>
        <p:grpSpPr bwMode="auto">
          <a:xfrm>
            <a:off x="5067300" y="5553075"/>
            <a:ext cx="592138" cy="466725"/>
            <a:chOff x="3192" y="3498"/>
            <a:chExt cx="373" cy="294"/>
          </a:xfrm>
        </p:grpSpPr>
        <p:sp>
          <p:nvSpPr>
            <p:cNvPr id="69659" name="Text Box 2062"/>
            <p:cNvSpPr txBox="1">
              <a:spLocks noChangeArrowheads="1"/>
            </p:cNvSpPr>
            <p:nvPr/>
          </p:nvSpPr>
          <p:spPr bwMode="auto">
            <a:xfrm>
              <a:off x="3192" y="3498"/>
              <a:ext cx="229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8</a:t>
              </a:r>
            </a:p>
          </p:txBody>
        </p:sp>
        <p:cxnSp>
          <p:nvCxnSpPr>
            <p:cNvPr id="69660" name="AutoShape 2077"/>
            <p:cNvCxnSpPr>
              <a:cxnSpLocks noChangeShapeType="1"/>
              <a:stCxn id="69659" idx="3"/>
              <a:endCxn id="69657" idx="1"/>
            </p:cNvCxnSpPr>
            <p:nvPr/>
          </p:nvCxnSpPr>
          <p:spPr bwMode="auto">
            <a:xfrm>
              <a:off x="3421" y="3645"/>
              <a:ext cx="14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69649" name="Group 2094"/>
          <p:cNvGrpSpPr>
            <a:grpSpLocks/>
          </p:cNvGrpSpPr>
          <p:nvPr/>
        </p:nvGrpSpPr>
        <p:grpSpPr bwMode="auto">
          <a:xfrm>
            <a:off x="5659438" y="5553075"/>
            <a:ext cx="762000" cy="466725"/>
            <a:chOff x="3565" y="3498"/>
            <a:chExt cx="480" cy="294"/>
          </a:xfrm>
        </p:grpSpPr>
        <p:sp>
          <p:nvSpPr>
            <p:cNvPr id="69657" name="Text Box 2063"/>
            <p:cNvSpPr txBox="1">
              <a:spLocks noChangeArrowheads="1"/>
            </p:cNvSpPr>
            <p:nvPr/>
          </p:nvSpPr>
          <p:spPr bwMode="auto">
            <a:xfrm>
              <a:off x="3565" y="3498"/>
              <a:ext cx="336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13</a:t>
              </a:r>
            </a:p>
          </p:txBody>
        </p:sp>
        <p:cxnSp>
          <p:nvCxnSpPr>
            <p:cNvPr id="69658" name="AutoShape 2078"/>
            <p:cNvCxnSpPr>
              <a:cxnSpLocks noChangeShapeType="1"/>
              <a:stCxn id="69657" idx="3"/>
              <a:endCxn id="69655" idx="1"/>
            </p:cNvCxnSpPr>
            <p:nvPr/>
          </p:nvCxnSpPr>
          <p:spPr bwMode="auto">
            <a:xfrm>
              <a:off x="3901" y="3645"/>
              <a:ext cx="14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69650" name="Group 2095"/>
          <p:cNvGrpSpPr>
            <a:grpSpLocks/>
          </p:cNvGrpSpPr>
          <p:nvPr/>
        </p:nvGrpSpPr>
        <p:grpSpPr bwMode="auto">
          <a:xfrm>
            <a:off x="6421438" y="5553075"/>
            <a:ext cx="762000" cy="466725"/>
            <a:chOff x="4045" y="3498"/>
            <a:chExt cx="480" cy="294"/>
          </a:xfrm>
        </p:grpSpPr>
        <p:sp>
          <p:nvSpPr>
            <p:cNvPr id="69655" name="Text Box 2064"/>
            <p:cNvSpPr txBox="1">
              <a:spLocks noChangeArrowheads="1"/>
            </p:cNvSpPr>
            <p:nvPr/>
          </p:nvSpPr>
          <p:spPr bwMode="auto">
            <a:xfrm>
              <a:off x="4045" y="3498"/>
              <a:ext cx="336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21</a:t>
              </a:r>
            </a:p>
          </p:txBody>
        </p:sp>
        <p:cxnSp>
          <p:nvCxnSpPr>
            <p:cNvPr id="69656" name="AutoShape 2079"/>
            <p:cNvCxnSpPr>
              <a:cxnSpLocks noChangeShapeType="1"/>
              <a:stCxn id="69655" idx="3"/>
              <a:endCxn id="69637" idx="1"/>
            </p:cNvCxnSpPr>
            <p:nvPr/>
          </p:nvCxnSpPr>
          <p:spPr bwMode="auto">
            <a:xfrm>
              <a:off x="4381" y="3645"/>
              <a:ext cx="14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sp>
        <p:nvSpPr>
          <p:cNvPr id="69651" name="Text Box 2080"/>
          <p:cNvSpPr txBox="1">
            <a:spLocks noChangeArrowheads="1"/>
          </p:cNvSpPr>
          <p:nvPr/>
        </p:nvSpPr>
        <p:spPr bwMode="auto">
          <a:xfrm>
            <a:off x="7772400" y="5038725"/>
            <a:ext cx="1065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Brutus</a:t>
            </a:r>
          </a:p>
        </p:txBody>
      </p:sp>
      <p:sp>
        <p:nvSpPr>
          <p:cNvPr id="69652" name="Text Box 2081"/>
          <p:cNvSpPr txBox="1">
            <a:spLocks noChangeArrowheads="1"/>
          </p:cNvSpPr>
          <p:nvPr/>
        </p:nvSpPr>
        <p:spPr bwMode="auto">
          <a:xfrm>
            <a:off x="7772400" y="5495925"/>
            <a:ext cx="116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Caesar</a:t>
            </a:r>
          </a:p>
        </p:txBody>
      </p:sp>
      <p:sp>
        <p:nvSpPr>
          <p:cNvPr id="69653" name="AutoShape 2082"/>
          <p:cNvSpPr>
            <a:spLocks noChangeArrowheads="1"/>
          </p:cNvSpPr>
          <p:nvPr/>
        </p:nvSpPr>
        <p:spPr bwMode="auto">
          <a:xfrm rot="10800000">
            <a:off x="1462088" y="5305425"/>
            <a:ext cx="976312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rgbClr val="C0504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400">
              <a:latin typeface="Lucida Sans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9654" name="TextBox 48"/>
          <p:cNvSpPr txBox="1">
            <a:spLocks noChangeArrowheads="1"/>
          </p:cNvSpPr>
          <p:nvPr/>
        </p:nvSpPr>
        <p:spPr bwMode="auto">
          <a:xfrm>
            <a:off x="7620000" y="-33338"/>
            <a:ext cx="9683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FBFCFF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rPr>
              <a:t>Sec. 1.3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en-US" smtClean="0"/>
              <a:t>The merge</a:t>
            </a:r>
          </a:p>
        </p:txBody>
      </p:sp>
      <p:sp>
        <p:nvSpPr>
          <p:cNvPr id="7065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defTabSz="457200" eaLnBrk="1" hangingPunct="1"/>
            <a:r>
              <a:rPr lang="en-US" smtClean="0"/>
              <a:t>Walk through the two postings simultaneously, in time linear in the total number of postings entries</a:t>
            </a:r>
          </a:p>
        </p:txBody>
      </p:sp>
      <p:sp>
        <p:nvSpPr>
          <p:cNvPr id="70659" name="Slide Number Placeholder 5"/>
          <p:cNvSpPr txBox="1">
            <a:spLocks noGrp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E334BCE8-1BDF-40F0-A86C-21C49843DB66}" type="slidenum">
              <a:rPr lang="en-US" sz="1200">
                <a:solidFill>
                  <a:srgbClr val="898989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pPr algn="r"/>
              <a:t>29</a:t>
            </a:fld>
            <a:endParaRPr lang="en-US" sz="1200">
              <a:solidFill>
                <a:srgbClr val="898989"/>
              </a:solidFill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grpSp>
        <p:nvGrpSpPr>
          <p:cNvPr id="70660" name="Group 99"/>
          <p:cNvGrpSpPr>
            <a:grpSpLocks/>
          </p:cNvGrpSpPr>
          <p:nvPr/>
        </p:nvGrpSpPr>
        <p:grpSpPr bwMode="auto">
          <a:xfrm>
            <a:off x="2514600" y="3429000"/>
            <a:ext cx="5202238" cy="1009650"/>
            <a:chOff x="1584" y="3264"/>
            <a:chExt cx="3277" cy="636"/>
          </a:xfrm>
        </p:grpSpPr>
        <p:sp>
          <p:nvSpPr>
            <p:cNvPr id="70711" name="Text Box 54"/>
            <p:cNvSpPr txBox="1">
              <a:spLocks noChangeArrowheads="1"/>
            </p:cNvSpPr>
            <p:nvPr/>
          </p:nvSpPr>
          <p:spPr bwMode="auto">
            <a:xfrm>
              <a:off x="4525" y="3600"/>
              <a:ext cx="336" cy="294"/>
            </a:xfrm>
            <a:prstGeom prst="rect">
              <a:avLst/>
            </a:prstGeom>
            <a:noFill/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B2B2B2"/>
                  </a:solidFill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34</a:t>
              </a:r>
            </a:p>
          </p:txBody>
        </p:sp>
        <p:grpSp>
          <p:nvGrpSpPr>
            <p:cNvPr id="70712" name="Group 96"/>
            <p:cNvGrpSpPr>
              <a:grpSpLocks/>
            </p:cNvGrpSpPr>
            <p:nvPr/>
          </p:nvGrpSpPr>
          <p:grpSpPr bwMode="auto">
            <a:xfrm>
              <a:off x="1584" y="3264"/>
              <a:ext cx="3179" cy="300"/>
              <a:chOff x="1584" y="3060"/>
              <a:chExt cx="3179" cy="300"/>
            </a:xfrm>
          </p:grpSpPr>
          <p:sp>
            <p:nvSpPr>
              <p:cNvPr id="70733" name="Text Box 53"/>
              <p:cNvSpPr txBox="1">
                <a:spLocks noChangeArrowheads="1"/>
              </p:cNvSpPr>
              <p:nvPr/>
            </p:nvSpPr>
            <p:spPr bwMode="auto">
              <a:xfrm>
                <a:off x="4320" y="3060"/>
                <a:ext cx="443" cy="294"/>
              </a:xfrm>
              <a:prstGeom prst="rect">
                <a:avLst/>
              </a:prstGeom>
              <a:noFill/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B2B2B2"/>
                    </a:solidFill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128</a:t>
                </a:r>
              </a:p>
            </p:txBody>
          </p:sp>
          <p:grpSp>
            <p:nvGrpSpPr>
              <p:cNvPr id="70734" name="Group 55"/>
              <p:cNvGrpSpPr>
                <a:grpSpLocks/>
              </p:cNvGrpSpPr>
              <p:nvPr/>
            </p:nvGrpSpPr>
            <p:grpSpPr bwMode="auto">
              <a:xfrm>
                <a:off x="1584" y="3060"/>
                <a:ext cx="408" cy="294"/>
                <a:chOff x="1584" y="3162"/>
                <a:chExt cx="408" cy="294"/>
              </a:xfrm>
            </p:grpSpPr>
            <p:sp>
              <p:nvSpPr>
                <p:cNvPr id="70750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1584" y="3162"/>
                  <a:ext cx="229" cy="294"/>
                </a:xfrm>
                <a:prstGeom prst="rect">
                  <a:avLst/>
                </a:prstGeom>
                <a:noFill/>
                <a:ln w="9525">
                  <a:solidFill>
                    <a:srgbClr val="C0C0C0"/>
                  </a:solidFill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400">
                      <a:solidFill>
                        <a:srgbClr val="B2B2B2"/>
                      </a:solidFill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2</a:t>
                  </a:r>
                </a:p>
              </p:txBody>
            </p:sp>
            <p:cxnSp>
              <p:nvCxnSpPr>
                <p:cNvPr id="70751" name="AutoShape 57"/>
                <p:cNvCxnSpPr>
                  <a:cxnSpLocks noChangeShapeType="1"/>
                  <a:stCxn id="70750" idx="3"/>
                  <a:endCxn id="70748" idx="1"/>
                </p:cNvCxnSpPr>
                <p:nvPr/>
              </p:nvCxnSpPr>
              <p:spPr bwMode="auto">
                <a:xfrm>
                  <a:off x="1813" y="3309"/>
                  <a:ext cx="179" cy="0"/>
                </a:xfrm>
                <a:prstGeom prst="straightConnector1">
                  <a:avLst/>
                </a:prstGeom>
                <a:noFill/>
                <a:ln w="9525">
                  <a:solidFill>
                    <a:srgbClr val="C0C0C0"/>
                  </a:solidFill>
                  <a:miter lim="800000"/>
                  <a:headEnd/>
                  <a:tailEnd type="triangle" w="med" len="med"/>
                </a:ln>
              </p:spPr>
            </p:cxnSp>
          </p:grpSp>
          <p:grpSp>
            <p:nvGrpSpPr>
              <p:cNvPr id="70735" name="Group 58"/>
              <p:cNvGrpSpPr>
                <a:grpSpLocks/>
              </p:cNvGrpSpPr>
              <p:nvPr/>
            </p:nvGrpSpPr>
            <p:grpSpPr bwMode="auto">
              <a:xfrm>
                <a:off x="1992" y="3060"/>
                <a:ext cx="421" cy="294"/>
                <a:chOff x="1992" y="3162"/>
                <a:chExt cx="421" cy="294"/>
              </a:xfrm>
            </p:grpSpPr>
            <p:sp>
              <p:nvSpPr>
                <p:cNvPr id="70748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1992" y="3162"/>
                  <a:ext cx="229" cy="294"/>
                </a:xfrm>
                <a:prstGeom prst="rect">
                  <a:avLst/>
                </a:prstGeom>
                <a:noFill/>
                <a:ln w="9525">
                  <a:solidFill>
                    <a:srgbClr val="C0C0C0"/>
                  </a:solidFill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400">
                      <a:solidFill>
                        <a:srgbClr val="B2B2B2"/>
                      </a:solidFill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4</a:t>
                  </a:r>
                </a:p>
              </p:txBody>
            </p:sp>
            <p:cxnSp>
              <p:nvCxnSpPr>
                <p:cNvPr id="70749" name="AutoShape 60"/>
                <p:cNvCxnSpPr>
                  <a:cxnSpLocks noChangeShapeType="1"/>
                  <a:stCxn id="70748" idx="3"/>
                  <a:endCxn id="70746" idx="1"/>
                </p:cNvCxnSpPr>
                <p:nvPr/>
              </p:nvCxnSpPr>
              <p:spPr bwMode="auto">
                <a:xfrm>
                  <a:off x="2221" y="3309"/>
                  <a:ext cx="192" cy="0"/>
                </a:xfrm>
                <a:prstGeom prst="straightConnector1">
                  <a:avLst/>
                </a:prstGeom>
                <a:noFill/>
                <a:ln w="9525">
                  <a:solidFill>
                    <a:srgbClr val="C0C0C0"/>
                  </a:solidFill>
                  <a:miter lim="800000"/>
                  <a:headEnd/>
                  <a:tailEnd type="triangle" w="med" len="med"/>
                </a:ln>
              </p:spPr>
            </p:cxnSp>
          </p:grpSp>
          <p:grpSp>
            <p:nvGrpSpPr>
              <p:cNvPr id="70736" name="Group 61"/>
              <p:cNvGrpSpPr>
                <a:grpSpLocks/>
              </p:cNvGrpSpPr>
              <p:nvPr/>
            </p:nvGrpSpPr>
            <p:grpSpPr bwMode="auto">
              <a:xfrm>
                <a:off x="2413" y="3060"/>
                <a:ext cx="384" cy="294"/>
                <a:chOff x="2413" y="3162"/>
                <a:chExt cx="384" cy="294"/>
              </a:xfrm>
            </p:grpSpPr>
            <p:sp>
              <p:nvSpPr>
                <p:cNvPr id="70746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2413" y="3162"/>
                  <a:ext cx="229" cy="294"/>
                </a:xfrm>
                <a:prstGeom prst="rect">
                  <a:avLst/>
                </a:prstGeom>
                <a:noFill/>
                <a:ln w="9525">
                  <a:solidFill>
                    <a:srgbClr val="C0C0C0"/>
                  </a:solidFill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400">
                      <a:solidFill>
                        <a:srgbClr val="B2B2B2"/>
                      </a:solidFill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8</a:t>
                  </a:r>
                </a:p>
              </p:txBody>
            </p:sp>
            <p:cxnSp>
              <p:nvCxnSpPr>
                <p:cNvPr id="70747" name="AutoShape 63"/>
                <p:cNvCxnSpPr>
                  <a:cxnSpLocks noChangeShapeType="1"/>
                  <a:stCxn id="70746" idx="3"/>
                  <a:endCxn id="70744" idx="1"/>
                </p:cNvCxnSpPr>
                <p:nvPr/>
              </p:nvCxnSpPr>
              <p:spPr bwMode="auto">
                <a:xfrm>
                  <a:off x="2642" y="3309"/>
                  <a:ext cx="155" cy="0"/>
                </a:xfrm>
                <a:prstGeom prst="straightConnector1">
                  <a:avLst/>
                </a:prstGeom>
                <a:noFill/>
                <a:ln w="9525">
                  <a:solidFill>
                    <a:srgbClr val="C0C0C0"/>
                  </a:solidFill>
                  <a:miter lim="800000"/>
                  <a:headEnd/>
                  <a:tailEnd type="triangle" w="med" len="med"/>
                </a:ln>
              </p:spPr>
            </p:cxnSp>
          </p:grpSp>
          <p:grpSp>
            <p:nvGrpSpPr>
              <p:cNvPr id="70737" name="Group 64"/>
              <p:cNvGrpSpPr>
                <a:grpSpLocks/>
              </p:cNvGrpSpPr>
              <p:nvPr/>
            </p:nvGrpSpPr>
            <p:grpSpPr bwMode="auto">
              <a:xfrm>
                <a:off x="2797" y="3060"/>
                <a:ext cx="480" cy="294"/>
                <a:chOff x="2797" y="3162"/>
                <a:chExt cx="480" cy="294"/>
              </a:xfrm>
            </p:grpSpPr>
            <p:sp>
              <p:nvSpPr>
                <p:cNvPr id="70744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2797" y="3162"/>
                  <a:ext cx="336" cy="294"/>
                </a:xfrm>
                <a:prstGeom prst="rect">
                  <a:avLst/>
                </a:prstGeom>
                <a:noFill/>
                <a:ln w="9525">
                  <a:solidFill>
                    <a:srgbClr val="C0C0C0"/>
                  </a:solidFill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400">
                      <a:solidFill>
                        <a:srgbClr val="B2B2B2"/>
                      </a:solidFill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16</a:t>
                  </a:r>
                </a:p>
              </p:txBody>
            </p:sp>
            <p:cxnSp>
              <p:nvCxnSpPr>
                <p:cNvPr id="70745" name="AutoShape 66"/>
                <p:cNvCxnSpPr>
                  <a:cxnSpLocks noChangeShapeType="1"/>
                  <a:stCxn id="70744" idx="3"/>
                  <a:endCxn id="70742" idx="1"/>
                </p:cNvCxnSpPr>
                <p:nvPr/>
              </p:nvCxnSpPr>
              <p:spPr bwMode="auto">
                <a:xfrm>
                  <a:off x="3133" y="3309"/>
                  <a:ext cx="144" cy="0"/>
                </a:xfrm>
                <a:prstGeom prst="straightConnector1">
                  <a:avLst/>
                </a:prstGeom>
                <a:noFill/>
                <a:ln w="9525">
                  <a:solidFill>
                    <a:srgbClr val="C0C0C0"/>
                  </a:solidFill>
                  <a:miter lim="800000"/>
                  <a:headEnd/>
                  <a:tailEnd type="triangle" w="med" len="med"/>
                </a:ln>
              </p:spPr>
            </p:cxnSp>
          </p:grpSp>
          <p:grpSp>
            <p:nvGrpSpPr>
              <p:cNvPr id="70738" name="Group 67"/>
              <p:cNvGrpSpPr>
                <a:grpSpLocks/>
              </p:cNvGrpSpPr>
              <p:nvPr/>
            </p:nvGrpSpPr>
            <p:grpSpPr bwMode="auto">
              <a:xfrm>
                <a:off x="3277" y="3066"/>
                <a:ext cx="528" cy="294"/>
                <a:chOff x="3277" y="3162"/>
                <a:chExt cx="528" cy="294"/>
              </a:xfrm>
            </p:grpSpPr>
            <p:sp>
              <p:nvSpPr>
                <p:cNvPr id="70742" name="Text Box 68"/>
                <p:cNvSpPr txBox="1">
                  <a:spLocks noChangeArrowheads="1"/>
                </p:cNvSpPr>
                <p:nvPr/>
              </p:nvSpPr>
              <p:spPr bwMode="auto">
                <a:xfrm>
                  <a:off x="3277" y="3162"/>
                  <a:ext cx="336" cy="294"/>
                </a:xfrm>
                <a:prstGeom prst="rect">
                  <a:avLst/>
                </a:prstGeom>
                <a:noFill/>
                <a:ln w="9525">
                  <a:solidFill>
                    <a:srgbClr val="C0C0C0"/>
                  </a:solidFill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400">
                      <a:solidFill>
                        <a:srgbClr val="B2B2B2"/>
                      </a:solidFill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32</a:t>
                  </a:r>
                </a:p>
              </p:txBody>
            </p:sp>
            <p:cxnSp>
              <p:nvCxnSpPr>
                <p:cNvPr id="70743" name="AutoShape 69"/>
                <p:cNvCxnSpPr>
                  <a:cxnSpLocks noChangeShapeType="1"/>
                  <a:stCxn id="70742" idx="3"/>
                  <a:endCxn id="70740" idx="1"/>
                </p:cNvCxnSpPr>
                <p:nvPr/>
              </p:nvCxnSpPr>
              <p:spPr bwMode="auto">
                <a:xfrm>
                  <a:off x="3613" y="3309"/>
                  <a:ext cx="192" cy="0"/>
                </a:xfrm>
                <a:prstGeom prst="straightConnector1">
                  <a:avLst/>
                </a:prstGeom>
                <a:noFill/>
                <a:ln w="9525">
                  <a:solidFill>
                    <a:srgbClr val="C0C0C0"/>
                  </a:solidFill>
                  <a:miter lim="800000"/>
                  <a:headEnd/>
                  <a:tailEnd type="triangle" w="med" len="med"/>
                </a:ln>
              </p:spPr>
            </p:cxnSp>
          </p:grpSp>
          <p:grpSp>
            <p:nvGrpSpPr>
              <p:cNvPr id="70739" name="Group 70"/>
              <p:cNvGrpSpPr>
                <a:grpSpLocks/>
              </p:cNvGrpSpPr>
              <p:nvPr/>
            </p:nvGrpSpPr>
            <p:grpSpPr bwMode="auto">
              <a:xfrm>
                <a:off x="3805" y="3066"/>
                <a:ext cx="528" cy="294"/>
                <a:chOff x="3805" y="3162"/>
                <a:chExt cx="528" cy="294"/>
              </a:xfrm>
            </p:grpSpPr>
            <p:sp>
              <p:nvSpPr>
                <p:cNvPr id="70740" name="Text Box 71"/>
                <p:cNvSpPr txBox="1">
                  <a:spLocks noChangeArrowheads="1"/>
                </p:cNvSpPr>
                <p:nvPr/>
              </p:nvSpPr>
              <p:spPr bwMode="auto">
                <a:xfrm>
                  <a:off x="3805" y="3162"/>
                  <a:ext cx="336" cy="294"/>
                </a:xfrm>
                <a:prstGeom prst="rect">
                  <a:avLst/>
                </a:prstGeom>
                <a:noFill/>
                <a:ln w="9525">
                  <a:solidFill>
                    <a:srgbClr val="C0C0C0"/>
                  </a:solidFill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400">
                      <a:solidFill>
                        <a:srgbClr val="B2B2B2"/>
                      </a:solidFill>
                      <a:latin typeface="Arial Unicode MS" pitchFamily="34" charset="-128"/>
                      <a:ea typeface="Arial Unicode MS" pitchFamily="34" charset="-128"/>
                      <a:cs typeface="Arial Unicode MS" pitchFamily="34" charset="-128"/>
                    </a:rPr>
                    <a:t>64</a:t>
                  </a:r>
                </a:p>
              </p:txBody>
            </p:sp>
            <p:cxnSp>
              <p:nvCxnSpPr>
                <p:cNvPr id="70741" name="AutoShape 72"/>
                <p:cNvCxnSpPr>
                  <a:cxnSpLocks noChangeShapeType="1"/>
                  <a:stCxn id="70740" idx="3"/>
                  <a:endCxn id="70733" idx="1"/>
                </p:cNvCxnSpPr>
                <p:nvPr/>
              </p:nvCxnSpPr>
              <p:spPr bwMode="auto">
                <a:xfrm>
                  <a:off x="4141" y="3309"/>
                  <a:ext cx="192" cy="0"/>
                </a:xfrm>
                <a:prstGeom prst="straightConnector1">
                  <a:avLst/>
                </a:prstGeom>
                <a:noFill/>
                <a:ln w="9525">
                  <a:solidFill>
                    <a:srgbClr val="C0C0C0"/>
                  </a:solidFill>
                  <a:miter lim="800000"/>
                  <a:headEnd/>
                  <a:tailEnd type="triangle" w="med" len="med"/>
                </a:ln>
              </p:spPr>
            </p:cxnSp>
          </p:grpSp>
        </p:grpSp>
        <p:grpSp>
          <p:nvGrpSpPr>
            <p:cNvPr id="70713" name="Group 73"/>
            <p:cNvGrpSpPr>
              <a:grpSpLocks/>
            </p:cNvGrpSpPr>
            <p:nvPr/>
          </p:nvGrpSpPr>
          <p:grpSpPr bwMode="auto">
            <a:xfrm>
              <a:off x="1597" y="3600"/>
              <a:ext cx="408" cy="294"/>
              <a:chOff x="1597" y="3498"/>
              <a:chExt cx="408" cy="294"/>
            </a:xfrm>
          </p:grpSpPr>
          <p:sp>
            <p:nvSpPr>
              <p:cNvPr id="70731" name="Text Box 74"/>
              <p:cNvSpPr txBox="1">
                <a:spLocks noChangeArrowheads="1"/>
              </p:cNvSpPr>
              <p:nvPr/>
            </p:nvSpPr>
            <p:spPr bwMode="auto">
              <a:xfrm>
                <a:off x="1597" y="3498"/>
                <a:ext cx="229" cy="294"/>
              </a:xfrm>
              <a:prstGeom prst="rect">
                <a:avLst/>
              </a:prstGeom>
              <a:noFill/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B2B2B2"/>
                    </a:solidFill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1</a:t>
                </a:r>
              </a:p>
            </p:txBody>
          </p:sp>
          <p:cxnSp>
            <p:nvCxnSpPr>
              <p:cNvPr id="70732" name="AutoShape 75"/>
              <p:cNvCxnSpPr>
                <a:cxnSpLocks noChangeShapeType="1"/>
                <a:stCxn id="70731" idx="3"/>
                <a:endCxn id="70729" idx="1"/>
              </p:cNvCxnSpPr>
              <p:nvPr/>
            </p:nvCxnSpPr>
            <p:spPr bwMode="auto">
              <a:xfrm>
                <a:off x="1826" y="3645"/>
                <a:ext cx="179" cy="0"/>
              </a:xfrm>
              <a:prstGeom prst="straightConnector1">
                <a:avLst/>
              </a:prstGeom>
              <a:noFill/>
              <a:ln w="9525">
                <a:solidFill>
                  <a:srgbClr val="C0C0C0"/>
                </a:solidFill>
                <a:miter lim="800000"/>
                <a:headEnd/>
                <a:tailEnd type="triangle" w="med" len="med"/>
              </a:ln>
            </p:spPr>
          </p:cxnSp>
        </p:grpSp>
        <p:grpSp>
          <p:nvGrpSpPr>
            <p:cNvPr id="70714" name="Group 76"/>
            <p:cNvGrpSpPr>
              <a:grpSpLocks/>
            </p:cNvGrpSpPr>
            <p:nvPr/>
          </p:nvGrpSpPr>
          <p:grpSpPr bwMode="auto">
            <a:xfrm>
              <a:off x="2005" y="3600"/>
              <a:ext cx="408" cy="294"/>
              <a:chOff x="2005" y="3498"/>
              <a:chExt cx="408" cy="294"/>
            </a:xfrm>
          </p:grpSpPr>
          <p:sp>
            <p:nvSpPr>
              <p:cNvPr id="70729" name="Text Box 77"/>
              <p:cNvSpPr txBox="1">
                <a:spLocks noChangeArrowheads="1"/>
              </p:cNvSpPr>
              <p:nvPr/>
            </p:nvSpPr>
            <p:spPr bwMode="auto">
              <a:xfrm>
                <a:off x="2005" y="3498"/>
                <a:ext cx="229" cy="294"/>
              </a:xfrm>
              <a:prstGeom prst="rect">
                <a:avLst/>
              </a:prstGeom>
              <a:noFill/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B2B2B2"/>
                    </a:solidFill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2</a:t>
                </a:r>
              </a:p>
            </p:txBody>
          </p:sp>
          <p:cxnSp>
            <p:nvCxnSpPr>
              <p:cNvPr id="70730" name="AutoShape 78"/>
              <p:cNvCxnSpPr>
                <a:cxnSpLocks noChangeShapeType="1"/>
                <a:stCxn id="70729" idx="3"/>
                <a:endCxn id="70727" idx="1"/>
              </p:cNvCxnSpPr>
              <p:nvPr/>
            </p:nvCxnSpPr>
            <p:spPr bwMode="auto">
              <a:xfrm>
                <a:off x="2234" y="3645"/>
                <a:ext cx="179" cy="0"/>
              </a:xfrm>
              <a:prstGeom prst="straightConnector1">
                <a:avLst/>
              </a:prstGeom>
              <a:noFill/>
              <a:ln w="9525">
                <a:solidFill>
                  <a:srgbClr val="C0C0C0"/>
                </a:solidFill>
                <a:miter lim="800000"/>
                <a:headEnd/>
                <a:tailEnd type="triangle" w="med" len="med"/>
              </a:ln>
            </p:spPr>
          </p:cxnSp>
        </p:grpSp>
        <p:grpSp>
          <p:nvGrpSpPr>
            <p:cNvPr id="70715" name="Group 79"/>
            <p:cNvGrpSpPr>
              <a:grpSpLocks/>
            </p:cNvGrpSpPr>
            <p:nvPr/>
          </p:nvGrpSpPr>
          <p:grpSpPr bwMode="auto">
            <a:xfrm>
              <a:off x="2413" y="3606"/>
              <a:ext cx="397" cy="294"/>
              <a:chOff x="2413" y="3498"/>
              <a:chExt cx="397" cy="294"/>
            </a:xfrm>
          </p:grpSpPr>
          <p:sp>
            <p:nvSpPr>
              <p:cNvPr id="70727" name="Text Box 80"/>
              <p:cNvSpPr txBox="1">
                <a:spLocks noChangeArrowheads="1"/>
              </p:cNvSpPr>
              <p:nvPr/>
            </p:nvSpPr>
            <p:spPr bwMode="auto">
              <a:xfrm>
                <a:off x="2413" y="3498"/>
                <a:ext cx="229" cy="294"/>
              </a:xfrm>
              <a:prstGeom prst="rect">
                <a:avLst/>
              </a:prstGeom>
              <a:noFill/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B2B2B2"/>
                    </a:solidFill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3</a:t>
                </a:r>
              </a:p>
            </p:txBody>
          </p:sp>
          <p:cxnSp>
            <p:nvCxnSpPr>
              <p:cNvPr id="70728" name="AutoShape 81"/>
              <p:cNvCxnSpPr>
                <a:cxnSpLocks noChangeShapeType="1"/>
                <a:stCxn id="70727" idx="3"/>
                <a:endCxn id="70725" idx="1"/>
              </p:cNvCxnSpPr>
              <p:nvPr/>
            </p:nvCxnSpPr>
            <p:spPr bwMode="auto">
              <a:xfrm>
                <a:off x="2642" y="3645"/>
                <a:ext cx="168" cy="0"/>
              </a:xfrm>
              <a:prstGeom prst="straightConnector1">
                <a:avLst/>
              </a:prstGeom>
              <a:noFill/>
              <a:ln w="9525">
                <a:solidFill>
                  <a:srgbClr val="C0C0C0"/>
                </a:solidFill>
                <a:miter lim="800000"/>
                <a:headEnd/>
                <a:tailEnd type="triangle" w="med" len="med"/>
              </a:ln>
            </p:spPr>
          </p:cxnSp>
        </p:grpSp>
        <p:grpSp>
          <p:nvGrpSpPr>
            <p:cNvPr id="70716" name="Group 82"/>
            <p:cNvGrpSpPr>
              <a:grpSpLocks/>
            </p:cNvGrpSpPr>
            <p:nvPr/>
          </p:nvGrpSpPr>
          <p:grpSpPr bwMode="auto">
            <a:xfrm>
              <a:off x="2810" y="3600"/>
              <a:ext cx="382" cy="294"/>
              <a:chOff x="2810" y="3498"/>
              <a:chExt cx="382" cy="294"/>
            </a:xfrm>
          </p:grpSpPr>
          <p:sp>
            <p:nvSpPr>
              <p:cNvPr id="70725" name="Text Box 83"/>
              <p:cNvSpPr txBox="1">
                <a:spLocks noChangeArrowheads="1"/>
              </p:cNvSpPr>
              <p:nvPr/>
            </p:nvSpPr>
            <p:spPr bwMode="auto">
              <a:xfrm>
                <a:off x="2810" y="3498"/>
                <a:ext cx="229" cy="294"/>
              </a:xfrm>
              <a:prstGeom prst="rect">
                <a:avLst/>
              </a:prstGeom>
              <a:noFill/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B2B2B2"/>
                    </a:solidFill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5</a:t>
                </a:r>
              </a:p>
            </p:txBody>
          </p:sp>
          <p:cxnSp>
            <p:nvCxnSpPr>
              <p:cNvPr id="70726" name="AutoShape 84"/>
              <p:cNvCxnSpPr>
                <a:cxnSpLocks noChangeShapeType="1"/>
                <a:stCxn id="70725" idx="3"/>
                <a:endCxn id="70723" idx="1"/>
              </p:cNvCxnSpPr>
              <p:nvPr/>
            </p:nvCxnSpPr>
            <p:spPr bwMode="auto">
              <a:xfrm>
                <a:off x="3039" y="3645"/>
                <a:ext cx="153" cy="0"/>
              </a:xfrm>
              <a:prstGeom prst="straightConnector1">
                <a:avLst/>
              </a:prstGeom>
              <a:noFill/>
              <a:ln w="9525">
                <a:solidFill>
                  <a:srgbClr val="C0C0C0"/>
                </a:solidFill>
                <a:miter lim="800000"/>
                <a:headEnd/>
                <a:tailEnd type="triangle" w="med" len="med"/>
              </a:ln>
            </p:spPr>
          </p:cxnSp>
        </p:grpSp>
        <p:grpSp>
          <p:nvGrpSpPr>
            <p:cNvPr id="70717" name="Group 85"/>
            <p:cNvGrpSpPr>
              <a:grpSpLocks/>
            </p:cNvGrpSpPr>
            <p:nvPr/>
          </p:nvGrpSpPr>
          <p:grpSpPr bwMode="auto">
            <a:xfrm>
              <a:off x="3192" y="3600"/>
              <a:ext cx="373" cy="294"/>
              <a:chOff x="3192" y="3498"/>
              <a:chExt cx="373" cy="294"/>
            </a:xfrm>
          </p:grpSpPr>
          <p:sp>
            <p:nvSpPr>
              <p:cNvPr id="70723" name="Text Box 86"/>
              <p:cNvSpPr txBox="1">
                <a:spLocks noChangeArrowheads="1"/>
              </p:cNvSpPr>
              <p:nvPr/>
            </p:nvSpPr>
            <p:spPr bwMode="auto">
              <a:xfrm>
                <a:off x="3192" y="3498"/>
                <a:ext cx="229" cy="294"/>
              </a:xfrm>
              <a:prstGeom prst="rect">
                <a:avLst/>
              </a:prstGeom>
              <a:noFill/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B2B2B2"/>
                    </a:solidFill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8</a:t>
                </a:r>
              </a:p>
            </p:txBody>
          </p:sp>
          <p:cxnSp>
            <p:nvCxnSpPr>
              <p:cNvPr id="70724" name="AutoShape 87"/>
              <p:cNvCxnSpPr>
                <a:cxnSpLocks noChangeShapeType="1"/>
                <a:stCxn id="70723" idx="3"/>
                <a:endCxn id="70718" idx="1"/>
              </p:cNvCxnSpPr>
              <p:nvPr/>
            </p:nvCxnSpPr>
            <p:spPr bwMode="auto">
              <a:xfrm>
                <a:off x="3421" y="3645"/>
                <a:ext cx="144" cy="0"/>
              </a:xfrm>
              <a:prstGeom prst="straightConnector1">
                <a:avLst/>
              </a:prstGeom>
              <a:noFill/>
              <a:ln w="9525">
                <a:solidFill>
                  <a:srgbClr val="C0C0C0"/>
                </a:solidFill>
                <a:miter lim="800000"/>
                <a:headEnd/>
                <a:tailEnd type="triangle" w="med" len="med"/>
              </a:ln>
            </p:spPr>
          </p:cxnSp>
        </p:grpSp>
        <p:sp>
          <p:nvSpPr>
            <p:cNvPr id="70718" name="Text Box 89"/>
            <p:cNvSpPr txBox="1">
              <a:spLocks noChangeArrowheads="1"/>
            </p:cNvSpPr>
            <p:nvPr/>
          </p:nvSpPr>
          <p:spPr bwMode="auto">
            <a:xfrm>
              <a:off x="3565" y="3600"/>
              <a:ext cx="371" cy="294"/>
            </a:xfrm>
            <a:prstGeom prst="rect">
              <a:avLst/>
            </a:prstGeom>
            <a:noFill/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rgbClr val="B2B2B2"/>
                  </a:solidFill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13</a:t>
              </a:r>
            </a:p>
          </p:txBody>
        </p:sp>
        <p:cxnSp>
          <p:nvCxnSpPr>
            <p:cNvPr id="70719" name="AutoShape 90"/>
            <p:cNvCxnSpPr>
              <a:cxnSpLocks noChangeShapeType="1"/>
              <a:stCxn id="70718" idx="3"/>
              <a:endCxn id="70721" idx="1"/>
            </p:cNvCxnSpPr>
            <p:nvPr/>
          </p:nvCxnSpPr>
          <p:spPr bwMode="auto">
            <a:xfrm>
              <a:off x="3936" y="3747"/>
              <a:ext cx="109" cy="0"/>
            </a:xfrm>
            <a:prstGeom prst="straightConnector1">
              <a:avLst/>
            </a:prstGeom>
            <a:noFill/>
            <a:ln w="9525">
              <a:solidFill>
                <a:srgbClr val="C0C0C0"/>
              </a:solidFill>
              <a:miter lim="800000"/>
              <a:headEnd/>
              <a:tailEnd type="triangle" w="med" len="med"/>
            </a:ln>
          </p:spPr>
        </p:cxnSp>
        <p:grpSp>
          <p:nvGrpSpPr>
            <p:cNvPr id="70720" name="Group 91"/>
            <p:cNvGrpSpPr>
              <a:grpSpLocks/>
            </p:cNvGrpSpPr>
            <p:nvPr/>
          </p:nvGrpSpPr>
          <p:grpSpPr bwMode="auto">
            <a:xfrm>
              <a:off x="4045" y="3600"/>
              <a:ext cx="480" cy="294"/>
              <a:chOff x="4045" y="3498"/>
              <a:chExt cx="480" cy="294"/>
            </a:xfrm>
          </p:grpSpPr>
          <p:sp>
            <p:nvSpPr>
              <p:cNvPr id="70721" name="Text Box 92"/>
              <p:cNvSpPr txBox="1">
                <a:spLocks noChangeArrowheads="1"/>
              </p:cNvSpPr>
              <p:nvPr/>
            </p:nvSpPr>
            <p:spPr bwMode="auto">
              <a:xfrm>
                <a:off x="4045" y="3498"/>
                <a:ext cx="336" cy="294"/>
              </a:xfrm>
              <a:prstGeom prst="rect">
                <a:avLst/>
              </a:prstGeom>
              <a:noFill/>
              <a:ln w="9525">
                <a:solidFill>
                  <a:srgbClr val="C0C0C0"/>
                </a:solidFill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B2B2B2"/>
                    </a:solidFill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21</a:t>
                </a:r>
              </a:p>
            </p:txBody>
          </p:sp>
          <p:cxnSp>
            <p:nvCxnSpPr>
              <p:cNvPr id="70722" name="AutoShape 93"/>
              <p:cNvCxnSpPr>
                <a:cxnSpLocks noChangeShapeType="1"/>
                <a:stCxn id="70721" idx="3"/>
                <a:endCxn id="70711" idx="1"/>
              </p:cNvCxnSpPr>
              <p:nvPr/>
            </p:nvCxnSpPr>
            <p:spPr bwMode="auto">
              <a:xfrm>
                <a:off x="4381" y="3645"/>
                <a:ext cx="144" cy="0"/>
              </a:xfrm>
              <a:prstGeom prst="straightConnector1">
                <a:avLst/>
              </a:prstGeom>
              <a:noFill/>
              <a:ln w="9525">
                <a:solidFill>
                  <a:srgbClr val="C0C0C0"/>
                </a:solidFill>
                <a:miter lim="800000"/>
                <a:headEnd/>
                <a:tailEnd type="triangle" w="med" len="med"/>
              </a:ln>
            </p:spPr>
          </p:cxnSp>
        </p:grpSp>
      </p:grpSp>
      <p:sp>
        <p:nvSpPr>
          <p:cNvPr id="1211396" name="Text Box 4"/>
          <p:cNvSpPr txBox="1">
            <a:spLocks noChangeArrowheads="1"/>
          </p:cNvSpPr>
          <p:nvPr/>
        </p:nvSpPr>
        <p:spPr bwMode="auto">
          <a:xfrm>
            <a:off x="6878638" y="3429000"/>
            <a:ext cx="703262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128</a:t>
            </a:r>
          </a:p>
        </p:txBody>
      </p:sp>
      <p:sp>
        <p:nvSpPr>
          <p:cNvPr id="1211397" name="Text Box 5"/>
          <p:cNvSpPr txBox="1">
            <a:spLocks noChangeArrowheads="1"/>
          </p:cNvSpPr>
          <p:nvPr/>
        </p:nvSpPr>
        <p:spPr bwMode="auto">
          <a:xfrm>
            <a:off x="7183438" y="39624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34</a:t>
            </a:r>
          </a:p>
        </p:txBody>
      </p:sp>
      <p:grpSp>
        <p:nvGrpSpPr>
          <p:cNvPr id="16" name="Group 6"/>
          <p:cNvGrpSpPr>
            <a:grpSpLocks/>
          </p:cNvGrpSpPr>
          <p:nvPr/>
        </p:nvGrpSpPr>
        <p:grpSpPr bwMode="auto">
          <a:xfrm>
            <a:off x="2514600" y="3429000"/>
            <a:ext cx="647700" cy="466725"/>
            <a:chOff x="1584" y="3162"/>
            <a:chExt cx="408" cy="294"/>
          </a:xfrm>
        </p:grpSpPr>
        <p:sp>
          <p:nvSpPr>
            <p:cNvPr id="70709" name="Text Box 7"/>
            <p:cNvSpPr txBox="1">
              <a:spLocks noChangeArrowheads="1"/>
            </p:cNvSpPr>
            <p:nvPr/>
          </p:nvSpPr>
          <p:spPr bwMode="auto">
            <a:xfrm>
              <a:off x="1584" y="3162"/>
              <a:ext cx="229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2</a:t>
              </a:r>
            </a:p>
          </p:txBody>
        </p:sp>
        <p:cxnSp>
          <p:nvCxnSpPr>
            <p:cNvPr id="70710" name="AutoShape 8"/>
            <p:cNvCxnSpPr>
              <a:cxnSpLocks noChangeShapeType="1"/>
              <a:stCxn id="70709" idx="3"/>
              <a:endCxn id="70707" idx="1"/>
            </p:cNvCxnSpPr>
            <p:nvPr/>
          </p:nvCxnSpPr>
          <p:spPr bwMode="auto">
            <a:xfrm>
              <a:off x="1813" y="3309"/>
              <a:ext cx="1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17" name="Group 9"/>
          <p:cNvGrpSpPr>
            <a:grpSpLocks/>
          </p:cNvGrpSpPr>
          <p:nvPr/>
        </p:nvGrpSpPr>
        <p:grpSpPr bwMode="auto">
          <a:xfrm>
            <a:off x="3162300" y="3429000"/>
            <a:ext cx="668338" cy="466725"/>
            <a:chOff x="1992" y="3162"/>
            <a:chExt cx="421" cy="294"/>
          </a:xfrm>
        </p:grpSpPr>
        <p:sp>
          <p:nvSpPr>
            <p:cNvPr id="70707" name="Text Box 10"/>
            <p:cNvSpPr txBox="1">
              <a:spLocks noChangeArrowheads="1"/>
            </p:cNvSpPr>
            <p:nvPr/>
          </p:nvSpPr>
          <p:spPr bwMode="auto">
            <a:xfrm>
              <a:off x="1992" y="3162"/>
              <a:ext cx="229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4</a:t>
              </a:r>
            </a:p>
          </p:txBody>
        </p:sp>
        <p:cxnSp>
          <p:nvCxnSpPr>
            <p:cNvPr id="70708" name="AutoShape 11"/>
            <p:cNvCxnSpPr>
              <a:cxnSpLocks noChangeShapeType="1"/>
              <a:stCxn id="70707" idx="3"/>
              <a:endCxn id="70705" idx="1"/>
            </p:cNvCxnSpPr>
            <p:nvPr/>
          </p:nvCxnSpPr>
          <p:spPr bwMode="auto">
            <a:xfrm>
              <a:off x="2221" y="3309"/>
              <a:ext cx="19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18" name="Group 12"/>
          <p:cNvGrpSpPr>
            <a:grpSpLocks/>
          </p:cNvGrpSpPr>
          <p:nvPr/>
        </p:nvGrpSpPr>
        <p:grpSpPr bwMode="auto">
          <a:xfrm>
            <a:off x="3830638" y="3429000"/>
            <a:ext cx="609600" cy="466725"/>
            <a:chOff x="2413" y="3162"/>
            <a:chExt cx="384" cy="294"/>
          </a:xfrm>
        </p:grpSpPr>
        <p:sp>
          <p:nvSpPr>
            <p:cNvPr id="70705" name="Text Box 13"/>
            <p:cNvSpPr txBox="1">
              <a:spLocks noChangeArrowheads="1"/>
            </p:cNvSpPr>
            <p:nvPr/>
          </p:nvSpPr>
          <p:spPr bwMode="auto">
            <a:xfrm>
              <a:off x="2413" y="3162"/>
              <a:ext cx="229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8</a:t>
              </a:r>
            </a:p>
          </p:txBody>
        </p:sp>
        <p:cxnSp>
          <p:nvCxnSpPr>
            <p:cNvPr id="70706" name="AutoShape 14"/>
            <p:cNvCxnSpPr>
              <a:cxnSpLocks noChangeShapeType="1"/>
              <a:stCxn id="70705" idx="3"/>
              <a:endCxn id="70703" idx="1"/>
            </p:cNvCxnSpPr>
            <p:nvPr/>
          </p:nvCxnSpPr>
          <p:spPr bwMode="auto">
            <a:xfrm>
              <a:off x="2642" y="3309"/>
              <a:ext cx="155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19" name="Group 15"/>
          <p:cNvGrpSpPr>
            <a:grpSpLocks/>
          </p:cNvGrpSpPr>
          <p:nvPr/>
        </p:nvGrpSpPr>
        <p:grpSpPr bwMode="auto">
          <a:xfrm>
            <a:off x="4440238" y="3429000"/>
            <a:ext cx="762000" cy="466725"/>
            <a:chOff x="2797" y="3162"/>
            <a:chExt cx="480" cy="294"/>
          </a:xfrm>
        </p:grpSpPr>
        <p:sp>
          <p:nvSpPr>
            <p:cNvPr id="70703" name="Text Box 16"/>
            <p:cNvSpPr txBox="1">
              <a:spLocks noChangeArrowheads="1"/>
            </p:cNvSpPr>
            <p:nvPr/>
          </p:nvSpPr>
          <p:spPr bwMode="auto">
            <a:xfrm>
              <a:off x="2797" y="3162"/>
              <a:ext cx="336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16</a:t>
              </a:r>
            </a:p>
          </p:txBody>
        </p:sp>
        <p:cxnSp>
          <p:nvCxnSpPr>
            <p:cNvPr id="70704" name="AutoShape 17"/>
            <p:cNvCxnSpPr>
              <a:cxnSpLocks noChangeShapeType="1"/>
              <a:stCxn id="70703" idx="3"/>
              <a:endCxn id="70701" idx="1"/>
            </p:cNvCxnSpPr>
            <p:nvPr/>
          </p:nvCxnSpPr>
          <p:spPr bwMode="auto">
            <a:xfrm>
              <a:off x="3133" y="3309"/>
              <a:ext cx="14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5202238" y="3429000"/>
            <a:ext cx="838200" cy="466725"/>
            <a:chOff x="3277" y="3162"/>
            <a:chExt cx="528" cy="294"/>
          </a:xfrm>
        </p:grpSpPr>
        <p:sp>
          <p:nvSpPr>
            <p:cNvPr id="70701" name="Text Box 19"/>
            <p:cNvSpPr txBox="1">
              <a:spLocks noChangeArrowheads="1"/>
            </p:cNvSpPr>
            <p:nvPr/>
          </p:nvSpPr>
          <p:spPr bwMode="auto">
            <a:xfrm>
              <a:off x="3277" y="3162"/>
              <a:ext cx="336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32</a:t>
              </a:r>
            </a:p>
          </p:txBody>
        </p:sp>
        <p:cxnSp>
          <p:nvCxnSpPr>
            <p:cNvPr id="70702" name="AutoShape 20"/>
            <p:cNvCxnSpPr>
              <a:cxnSpLocks noChangeShapeType="1"/>
              <a:stCxn id="70701" idx="3"/>
              <a:endCxn id="70699" idx="1"/>
            </p:cNvCxnSpPr>
            <p:nvPr/>
          </p:nvCxnSpPr>
          <p:spPr bwMode="auto">
            <a:xfrm>
              <a:off x="3613" y="3309"/>
              <a:ext cx="19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21" name="Group 21"/>
          <p:cNvGrpSpPr>
            <a:grpSpLocks/>
          </p:cNvGrpSpPr>
          <p:nvPr/>
        </p:nvGrpSpPr>
        <p:grpSpPr bwMode="auto">
          <a:xfrm>
            <a:off x="6040438" y="3429000"/>
            <a:ext cx="838200" cy="466725"/>
            <a:chOff x="3805" y="3162"/>
            <a:chExt cx="528" cy="294"/>
          </a:xfrm>
        </p:grpSpPr>
        <p:sp>
          <p:nvSpPr>
            <p:cNvPr id="70699" name="Text Box 22"/>
            <p:cNvSpPr txBox="1">
              <a:spLocks noChangeArrowheads="1"/>
            </p:cNvSpPr>
            <p:nvPr/>
          </p:nvSpPr>
          <p:spPr bwMode="auto">
            <a:xfrm>
              <a:off x="3805" y="3162"/>
              <a:ext cx="336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64</a:t>
              </a:r>
            </a:p>
          </p:txBody>
        </p:sp>
        <p:cxnSp>
          <p:nvCxnSpPr>
            <p:cNvPr id="70700" name="AutoShape 23"/>
            <p:cNvCxnSpPr>
              <a:cxnSpLocks noChangeShapeType="1"/>
              <a:stCxn id="70699" idx="3"/>
              <a:endCxn id="1211396" idx="1"/>
            </p:cNvCxnSpPr>
            <p:nvPr/>
          </p:nvCxnSpPr>
          <p:spPr bwMode="auto">
            <a:xfrm>
              <a:off x="4141" y="3309"/>
              <a:ext cx="19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22" name="Group 24"/>
          <p:cNvGrpSpPr>
            <a:grpSpLocks/>
          </p:cNvGrpSpPr>
          <p:nvPr/>
        </p:nvGrpSpPr>
        <p:grpSpPr bwMode="auto">
          <a:xfrm>
            <a:off x="2535238" y="3962400"/>
            <a:ext cx="647700" cy="466725"/>
            <a:chOff x="1597" y="3498"/>
            <a:chExt cx="408" cy="294"/>
          </a:xfrm>
        </p:grpSpPr>
        <p:sp>
          <p:nvSpPr>
            <p:cNvPr id="70697" name="Text Box 25"/>
            <p:cNvSpPr txBox="1">
              <a:spLocks noChangeArrowheads="1"/>
            </p:cNvSpPr>
            <p:nvPr/>
          </p:nvSpPr>
          <p:spPr bwMode="auto">
            <a:xfrm>
              <a:off x="1597" y="3498"/>
              <a:ext cx="229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1</a:t>
              </a:r>
            </a:p>
          </p:txBody>
        </p:sp>
        <p:cxnSp>
          <p:nvCxnSpPr>
            <p:cNvPr id="70698" name="AutoShape 26"/>
            <p:cNvCxnSpPr>
              <a:cxnSpLocks noChangeShapeType="1"/>
              <a:stCxn id="70697" idx="3"/>
              <a:endCxn id="70695" idx="1"/>
            </p:cNvCxnSpPr>
            <p:nvPr/>
          </p:nvCxnSpPr>
          <p:spPr bwMode="auto">
            <a:xfrm>
              <a:off x="1826" y="3645"/>
              <a:ext cx="1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23" name="Group 27"/>
          <p:cNvGrpSpPr>
            <a:grpSpLocks/>
          </p:cNvGrpSpPr>
          <p:nvPr/>
        </p:nvGrpSpPr>
        <p:grpSpPr bwMode="auto">
          <a:xfrm>
            <a:off x="3182938" y="3962400"/>
            <a:ext cx="647700" cy="466725"/>
            <a:chOff x="2005" y="3498"/>
            <a:chExt cx="408" cy="294"/>
          </a:xfrm>
        </p:grpSpPr>
        <p:sp>
          <p:nvSpPr>
            <p:cNvPr id="70695" name="Text Box 28"/>
            <p:cNvSpPr txBox="1">
              <a:spLocks noChangeArrowheads="1"/>
            </p:cNvSpPr>
            <p:nvPr/>
          </p:nvSpPr>
          <p:spPr bwMode="auto">
            <a:xfrm>
              <a:off x="2005" y="3498"/>
              <a:ext cx="229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2</a:t>
              </a:r>
            </a:p>
          </p:txBody>
        </p:sp>
        <p:cxnSp>
          <p:nvCxnSpPr>
            <p:cNvPr id="70696" name="AutoShape 29"/>
            <p:cNvCxnSpPr>
              <a:cxnSpLocks noChangeShapeType="1"/>
              <a:stCxn id="70695" idx="3"/>
              <a:endCxn id="70693" idx="1"/>
            </p:cNvCxnSpPr>
            <p:nvPr/>
          </p:nvCxnSpPr>
          <p:spPr bwMode="auto">
            <a:xfrm>
              <a:off x="2234" y="3645"/>
              <a:ext cx="1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24" name="Group 30"/>
          <p:cNvGrpSpPr>
            <a:grpSpLocks/>
          </p:cNvGrpSpPr>
          <p:nvPr/>
        </p:nvGrpSpPr>
        <p:grpSpPr bwMode="auto">
          <a:xfrm>
            <a:off x="3830638" y="3962400"/>
            <a:ext cx="630237" cy="466725"/>
            <a:chOff x="2413" y="3498"/>
            <a:chExt cx="397" cy="294"/>
          </a:xfrm>
        </p:grpSpPr>
        <p:sp>
          <p:nvSpPr>
            <p:cNvPr id="70693" name="Text Box 31"/>
            <p:cNvSpPr txBox="1">
              <a:spLocks noChangeArrowheads="1"/>
            </p:cNvSpPr>
            <p:nvPr/>
          </p:nvSpPr>
          <p:spPr bwMode="auto">
            <a:xfrm>
              <a:off x="2413" y="3498"/>
              <a:ext cx="229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3</a:t>
              </a:r>
            </a:p>
          </p:txBody>
        </p:sp>
        <p:cxnSp>
          <p:nvCxnSpPr>
            <p:cNvPr id="70694" name="AutoShape 32"/>
            <p:cNvCxnSpPr>
              <a:cxnSpLocks noChangeShapeType="1"/>
              <a:stCxn id="70693" idx="3"/>
              <a:endCxn id="70691" idx="1"/>
            </p:cNvCxnSpPr>
            <p:nvPr/>
          </p:nvCxnSpPr>
          <p:spPr bwMode="auto">
            <a:xfrm>
              <a:off x="2642" y="3645"/>
              <a:ext cx="168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25" name="Group 33"/>
          <p:cNvGrpSpPr>
            <a:grpSpLocks/>
          </p:cNvGrpSpPr>
          <p:nvPr/>
        </p:nvGrpSpPr>
        <p:grpSpPr bwMode="auto">
          <a:xfrm>
            <a:off x="4460875" y="3962400"/>
            <a:ext cx="606425" cy="466725"/>
            <a:chOff x="2810" y="3498"/>
            <a:chExt cx="382" cy="294"/>
          </a:xfrm>
        </p:grpSpPr>
        <p:sp>
          <p:nvSpPr>
            <p:cNvPr id="70691" name="Text Box 34"/>
            <p:cNvSpPr txBox="1">
              <a:spLocks noChangeArrowheads="1"/>
            </p:cNvSpPr>
            <p:nvPr/>
          </p:nvSpPr>
          <p:spPr bwMode="auto">
            <a:xfrm>
              <a:off x="2810" y="3498"/>
              <a:ext cx="229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5</a:t>
              </a:r>
            </a:p>
          </p:txBody>
        </p:sp>
        <p:cxnSp>
          <p:nvCxnSpPr>
            <p:cNvPr id="70692" name="AutoShape 35"/>
            <p:cNvCxnSpPr>
              <a:cxnSpLocks noChangeShapeType="1"/>
              <a:stCxn id="70691" idx="3"/>
              <a:endCxn id="70689" idx="1"/>
            </p:cNvCxnSpPr>
            <p:nvPr/>
          </p:nvCxnSpPr>
          <p:spPr bwMode="auto">
            <a:xfrm>
              <a:off x="3039" y="3645"/>
              <a:ext cx="153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26" name="Group 36"/>
          <p:cNvGrpSpPr>
            <a:grpSpLocks/>
          </p:cNvGrpSpPr>
          <p:nvPr/>
        </p:nvGrpSpPr>
        <p:grpSpPr bwMode="auto">
          <a:xfrm>
            <a:off x="5067300" y="3962400"/>
            <a:ext cx="592138" cy="466725"/>
            <a:chOff x="3192" y="3498"/>
            <a:chExt cx="373" cy="294"/>
          </a:xfrm>
        </p:grpSpPr>
        <p:sp>
          <p:nvSpPr>
            <p:cNvPr id="70689" name="Text Box 37"/>
            <p:cNvSpPr txBox="1">
              <a:spLocks noChangeArrowheads="1"/>
            </p:cNvSpPr>
            <p:nvPr/>
          </p:nvSpPr>
          <p:spPr bwMode="auto">
            <a:xfrm>
              <a:off x="3192" y="3498"/>
              <a:ext cx="229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8</a:t>
              </a:r>
            </a:p>
          </p:txBody>
        </p:sp>
        <p:cxnSp>
          <p:nvCxnSpPr>
            <p:cNvPr id="70690" name="AutoShape 38"/>
            <p:cNvCxnSpPr>
              <a:cxnSpLocks noChangeShapeType="1"/>
              <a:stCxn id="70689" idx="3"/>
              <a:endCxn id="70687" idx="1"/>
            </p:cNvCxnSpPr>
            <p:nvPr/>
          </p:nvCxnSpPr>
          <p:spPr bwMode="auto">
            <a:xfrm>
              <a:off x="3421" y="3645"/>
              <a:ext cx="14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27" name="Group 100"/>
          <p:cNvGrpSpPr>
            <a:grpSpLocks/>
          </p:cNvGrpSpPr>
          <p:nvPr/>
        </p:nvGrpSpPr>
        <p:grpSpPr bwMode="auto">
          <a:xfrm>
            <a:off x="5659438" y="3962400"/>
            <a:ext cx="762000" cy="466725"/>
            <a:chOff x="3565" y="2496"/>
            <a:chExt cx="480" cy="294"/>
          </a:xfrm>
        </p:grpSpPr>
        <p:sp>
          <p:nvSpPr>
            <p:cNvPr id="70687" name="Text Box 40"/>
            <p:cNvSpPr txBox="1">
              <a:spLocks noChangeArrowheads="1"/>
            </p:cNvSpPr>
            <p:nvPr/>
          </p:nvSpPr>
          <p:spPr bwMode="auto">
            <a:xfrm>
              <a:off x="3565" y="2496"/>
              <a:ext cx="371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13</a:t>
              </a:r>
            </a:p>
          </p:txBody>
        </p:sp>
        <p:cxnSp>
          <p:nvCxnSpPr>
            <p:cNvPr id="70688" name="AutoShape 41"/>
            <p:cNvCxnSpPr>
              <a:cxnSpLocks noChangeShapeType="1"/>
              <a:stCxn id="70687" idx="3"/>
              <a:endCxn id="70685" idx="1"/>
            </p:cNvCxnSpPr>
            <p:nvPr/>
          </p:nvCxnSpPr>
          <p:spPr bwMode="auto">
            <a:xfrm>
              <a:off x="3936" y="2643"/>
              <a:ext cx="10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28" name="Group 42"/>
          <p:cNvGrpSpPr>
            <a:grpSpLocks/>
          </p:cNvGrpSpPr>
          <p:nvPr/>
        </p:nvGrpSpPr>
        <p:grpSpPr bwMode="auto">
          <a:xfrm>
            <a:off x="6421438" y="3962400"/>
            <a:ext cx="762000" cy="466725"/>
            <a:chOff x="4045" y="3498"/>
            <a:chExt cx="480" cy="294"/>
          </a:xfrm>
        </p:grpSpPr>
        <p:sp>
          <p:nvSpPr>
            <p:cNvPr id="70685" name="Text Box 43"/>
            <p:cNvSpPr txBox="1">
              <a:spLocks noChangeArrowheads="1"/>
            </p:cNvSpPr>
            <p:nvPr/>
          </p:nvSpPr>
          <p:spPr bwMode="auto">
            <a:xfrm>
              <a:off x="4045" y="3498"/>
              <a:ext cx="336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21</a:t>
              </a:r>
            </a:p>
          </p:txBody>
        </p:sp>
        <p:cxnSp>
          <p:nvCxnSpPr>
            <p:cNvPr id="70686" name="AutoShape 44"/>
            <p:cNvCxnSpPr>
              <a:cxnSpLocks noChangeShapeType="1"/>
              <a:stCxn id="70685" idx="3"/>
              <a:endCxn id="1211397" idx="1"/>
            </p:cNvCxnSpPr>
            <p:nvPr/>
          </p:nvCxnSpPr>
          <p:spPr bwMode="auto">
            <a:xfrm>
              <a:off x="4381" y="3645"/>
              <a:ext cx="14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70676" name="Group 52"/>
          <p:cNvGrpSpPr>
            <a:grpSpLocks/>
          </p:cNvGrpSpPr>
          <p:nvPr/>
        </p:nvGrpSpPr>
        <p:grpSpPr bwMode="auto">
          <a:xfrm>
            <a:off x="7772400" y="3438525"/>
            <a:ext cx="1168400" cy="914400"/>
            <a:chOff x="4896" y="2172"/>
            <a:chExt cx="736" cy="576"/>
          </a:xfrm>
        </p:grpSpPr>
        <p:sp>
          <p:nvSpPr>
            <p:cNvPr id="70683" name="Text Box 45"/>
            <p:cNvSpPr txBox="1">
              <a:spLocks noChangeArrowheads="1"/>
            </p:cNvSpPr>
            <p:nvPr/>
          </p:nvSpPr>
          <p:spPr bwMode="auto">
            <a:xfrm>
              <a:off x="4896" y="2172"/>
              <a:ext cx="67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i="1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Brutus</a:t>
              </a:r>
            </a:p>
          </p:txBody>
        </p:sp>
        <p:sp>
          <p:nvSpPr>
            <p:cNvPr id="70684" name="Text Box 46"/>
            <p:cNvSpPr txBox="1">
              <a:spLocks noChangeArrowheads="1"/>
            </p:cNvSpPr>
            <p:nvPr/>
          </p:nvSpPr>
          <p:spPr bwMode="auto">
            <a:xfrm>
              <a:off x="4896" y="2460"/>
              <a:ext cx="7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i="1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Caesar</a:t>
              </a:r>
            </a:p>
          </p:txBody>
        </p:sp>
      </p:grpSp>
      <p:sp>
        <p:nvSpPr>
          <p:cNvPr id="1211439" name="AutoShape 47"/>
          <p:cNvSpPr>
            <a:spLocks noChangeArrowheads="1"/>
          </p:cNvSpPr>
          <p:nvPr/>
        </p:nvSpPr>
        <p:spPr bwMode="auto">
          <a:xfrm rot="10800000">
            <a:off x="1462088" y="3714750"/>
            <a:ext cx="976312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rgbClr val="C0504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400">
              <a:latin typeface="Lucida Sans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11440" name="Text Box 48"/>
          <p:cNvSpPr txBox="1">
            <a:spLocks noChangeArrowheads="1"/>
          </p:cNvSpPr>
          <p:nvPr/>
        </p:nvSpPr>
        <p:spPr bwMode="auto">
          <a:xfrm>
            <a:off x="228600" y="3733800"/>
            <a:ext cx="36353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</a:t>
            </a:r>
          </a:p>
        </p:txBody>
      </p:sp>
      <p:grpSp>
        <p:nvGrpSpPr>
          <p:cNvPr id="30" name="Group 49"/>
          <p:cNvGrpSpPr>
            <a:grpSpLocks/>
          </p:cNvGrpSpPr>
          <p:nvPr/>
        </p:nvGrpSpPr>
        <p:grpSpPr bwMode="auto">
          <a:xfrm>
            <a:off x="592138" y="3743325"/>
            <a:ext cx="627062" cy="466725"/>
            <a:chOff x="373" y="3360"/>
            <a:chExt cx="395" cy="294"/>
          </a:xfrm>
        </p:grpSpPr>
        <p:cxnSp>
          <p:nvCxnSpPr>
            <p:cNvPr id="70681" name="AutoShape 50"/>
            <p:cNvCxnSpPr>
              <a:cxnSpLocks noChangeShapeType="1"/>
              <a:stCxn id="1211440" idx="3"/>
            </p:cNvCxnSpPr>
            <p:nvPr/>
          </p:nvCxnSpPr>
          <p:spPr bwMode="auto">
            <a:xfrm>
              <a:off x="373" y="3501"/>
              <a:ext cx="179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sp>
          <p:nvSpPr>
            <p:cNvPr id="70682" name="Text Box 51"/>
            <p:cNvSpPr txBox="1">
              <a:spLocks noChangeArrowheads="1"/>
            </p:cNvSpPr>
            <p:nvPr/>
          </p:nvSpPr>
          <p:spPr bwMode="auto">
            <a:xfrm>
              <a:off x="539" y="3360"/>
              <a:ext cx="229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8</a:t>
              </a:r>
            </a:p>
          </p:txBody>
        </p:sp>
      </p:grpSp>
      <p:sp>
        <p:nvSpPr>
          <p:cNvPr id="70680" name="TextBox 96"/>
          <p:cNvSpPr txBox="1">
            <a:spLocks noChangeArrowheads="1"/>
          </p:cNvSpPr>
          <p:nvPr/>
        </p:nvSpPr>
        <p:spPr bwMode="auto">
          <a:xfrm>
            <a:off x="7620000" y="-33338"/>
            <a:ext cx="9683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600">
                <a:solidFill>
                  <a:srgbClr val="FBFCFF"/>
                </a:solidFill>
                <a:latin typeface="Lucida Sans" pitchFamily="34" charset="0"/>
                <a:ea typeface="Arial Unicode MS" pitchFamily="34" charset="-128"/>
                <a:cs typeface="Arial Unicode MS" pitchFamily="34" charset="-128"/>
              </a:rPr>
              <a:t>Sec. 1.3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1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11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11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1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11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11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500"/>
                            </p:stCondLst>
                            <p:childTnLst>
                              <p:par>
                                <p:cTn id="30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500"/>
                            </p:stCondLst>
                            <p:childTnLst>
                              <p:par>
                                <p:cTn id="40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000"/>
                            </p:stCondLst>
                            <p:childTnLst>
                              <p:par>
                                <p:cTn id="45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3500"/>
                            </p:stCondLst>
                            <p:childTnLst>
                              <p:par>
                                <p:cTn id="50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0"/>
                            </p:stCondLst>
                            <p:childTnLst>
                              <p:par>
                                <p:cTn id="55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6500"/>
                            </p:stCondLst>
                            <p:childTnLst>
                              <p:par>
                                <p:cTn id="60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8000"/>
                            </p:stCondLst>
                            <p:childTnLst>
                              <p:par>
                                <p:cTn id="65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9500"/>
                            </p:stCondLst>
                            <p:childTnLst>
                              <p:par>
                                <p:cTn id="70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1000"/>
                            </p:stCondLst>
                            <p:childTnLst>
                              <p:par>
                                <p:cTn id="75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2500"/>
                            </p:stCondLst>
                            <p:childTnLst>
                              <p:par>
                                <p:cTn id="80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1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211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211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4000"/>
                            </p:stCondLst>
                            <p:childTnLst>
                              <p:par>
                                <p:cTn id="85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5500"/>
                            </p:stCondLst>
                            <p:childTnLst>
                              <p:par>
                                <p:cTn id="90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1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211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211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1396" grpId="0" animBg="1" autoUpdateAnimBg="0"/>
      <p:bldP spid="1211397" grpId="0" animBg="1" autoUpdateAnimBg="0"/>
      <p:bldP spid="1211439" grpId="0" animBg="1"/>
      <p:bldP spid="1211440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Boolean model</a:t>
            </a:r>
          </a:p>
        </p:txBody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>
          <a:xfrm>
            <a:off x="381000" y="1600200"/>
            <a:ext cx="8382000" cy="4876800"/>
          </a:xfrm>
        </p:spPr>
        <p:txBody>
          <a:bodyPr/>
          <a:lstStyle/>
          <a:p>
            <a:pPr eaLnBrk="1" hangingPunct="1"/>
            <a:r>
              <a:rPr lang="en-US" smtClean="0"/>
              <a:t>The Boolean retrieval model is being able to ask a query that is a Boolean expression.</a:t>
            </a:r>
          </a:p>
          <a:p>
            <a:pPr eaLnBrk="1" hangingPunct="1"/>
            <a:r>
              <a:rPr lang="en-US" smtClean="0"/>
              <a:t>Primary commercial retrieval tool for 3 decades. </a:t>
            </a:r>
          </a:p>
          <a:p>
            <a:pPr eaLnBrk="1" hangingPunct="1"/>
            <a:r>
              <a:rPr lang="en-US" smtClean="0"/>
              <a:t>Many search systems you still use are Boolean.</a:t>
            </a:r>
          </a:p>
          <a:p>
            <a:pPr eaLnBrk="1" hangingPunct="1"/>
            <a:r>
              <a:rPr lang="en-US" smtClean="0"/>
              <a:t>It is a preferred tool for expert searchers.</a:t>
            </a:r>
          </a:p>
          <a:p>
            <a:pPr eaLnBrk="1" hangingPunct="1"/>
            <a:r>
              <a:rPr lang="en-US" smtClean="0"/>
              <a:t>It leaves non-experts baffled.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we can solve by grepping</a:t>
            </a:r>
          </a:p>
        </p:txBody>
      </p:sp>
      <p:sp>
        <p:nvSpPr>
          <p:cNvPr id="716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Documents</a:t>
            </a:r>
          </a:p>
          <a:p>
            <a:pPr lvl="1"/>
            <a:r>
              <a:rPr lang="en-US" smtClean="0"/>
              <a:t>1: “a t t g m n u u l f”</a:t>
            </a:r>
          </a:p>
          <a:p>
            <a:pPr lvl="1"/>
            <a:r>
              <a:rPr lang="en-US" smtClean="0"/>
              <a:t>2: “p b a l m n y s a g”</a:t>
            </a:r>
          </a:p>
          <a:p>
            <a:pPr lvl="1"/>
            <a:r>
              <a:rPr lang="en-US" smtClean="0"/>
              <a:t>3: “p a l f b m s y u l”</a:t>
            </a:r>
          </a:p>
          <a:p>
            <a:r>
              <a:rPr lang="en-US" smtClean="0"/>
              <a:t>Queries</a:t>
            </a:r>
          </a:p>
          <a:p>
            <a:pPr lvl="1"/>
            <a:r>
              <a:rPr lang="en-US" smtClean="0"/>
              <a:t>a AND NOT b OR NOT f</a:t>
            </a:r>
          </a:p>
          <a:p>
            <a:pPr lvl="1"/>
            <a:r>
              <a:rPr lang="en-US" smtClean="0"/>
              <a:t>p OR NOT m OR f AND NOT s</a:t>
            </a:r>
          </a:p>
          <a:p>
            <a:pPr lvl="1"/>
            <a:endParaRPr lang="en-US" smtClean="0"/>
          </a:p>
          <a:p>
            <a:pPr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index</a:t>
            </a:r>
          </a:p>
        </p:txBody>
      </p:sp>
      <p:sp>
        <p:nvSpPr>
          <p:cNvPr id="72706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mtClean="0"/>
              <a:t>  </a:t>
            </a:r>
            <a:r>
              <a:rPr lang="pl-PL" smtClean="0"/>
              <a:t>a 1:1 3:2 2:3 2:9</a:t>
            </a:r>
            <a:r>
              <a:rPr lang="en-US" smtClean="0"/>
              <a:t>          </a:t>
            </a:r>
            <a:r>
              <a:rPr lang="pl-PL" smtClean="0"/>
              <a:t>b 3:5 2:2</a:t>
            </a:r>
          </a:p>
          <a:p>
            <a:pPr>
              <a:buFont typeface="Arial" charset="0"/>
              <a:buNone/>
            </a:pPr>
            <a:r>
              <a:rPr lang="en-US" smtClean="0"/>
              <a:t>  </a:t>
            </a:r>
            <a:r>
              <a:rPr lang="pl-PL" smtClean="0"/>
              <a:t>f 1:10 3:4</a:t>
            </a:r>
            <a:r>
              <a:rPr lang="en-US" smtClean="0"/>
              <a:t>                      </a:t>
            </a:r>
            <a:r>
              <a:rPr lang="pl-PL" smtClean="0"/>
              <a:t>g 1:4 2:10</a:t>
            </a:r>
          </a:p>
          <a:p>
            <a:pPr>
              <a:buFont typeface="Arial" charset="0"/>
              <a:buNone/>
            </a:pPr>
            <a:r>
              <a:rPr lang="en-US" smtClean="0"/>
              <a:t>  </a:t>
            </a:r>
            <a:r>
              <a:rPr lang="pl-PL" smtClean="0"/>
              <a:t>l 1:9 3:3 3:10 2:4</a:t>
            </a:r>
            <a:r>
              <a:rPr lang="en-US" smtClean="0"/>
              <a:t>         </a:t>
            </a:r>
            <a:r>
              <a:rPr lang="pl-PL" smtClean="0"/>
              <a:t>m 1:5 3:6 2:5</a:t>
            </a:r>
          </a:p>
          <a:p>
            <a:pPr>
              <a:buFont typeface="Arial" charset="0"/>
              <a:buNone/>
            </a:pPr>
            <a:r>
              <a:rPr lang="en-US" smtClean="0"/>
              <a:t>  </a:t>
            </a:r>
            <a:r>
              <a:rPr lang="pl-PL" smtClean="0"/>
              <a:t>n 1:6 2:6</a:t>
            </a:r>
            <a:r>
              <a:rPr lang="en-US" smtClean="0"/>
              <a:t>                       </a:t>
            </a:r>
            <a:r>
              <a:rPr lang="pl-PL" smtClean="0"/>
              <a:t>p 3:1 2:1</a:t>
            </a:r>
          </a:p>
          <a:p>
            <a:pPr>
              <a:buFont typeface="Arial" charset="0"/>
              <a:buNone/>
            </a:pPr>
            <a:r>
              <a:rPr lang="en-US" smtClean="0"/>
              <a:t>  </a:t>
            </a:r>
            <a:r>
              <a:rPr lang="pl-PL" smtClean="0"/>
              <a:t>s 3:7 2:8</a:t>
            </a:r>
            <a:r>
              <a:rPr lang="en-US" smtClean="0"/>
              <a:t>                        </a:t>
            </a:r>
            <a:r>
              <a:rPr lang="pl-PL" smtClean="0"/>
              <a:t>t 1:2 1:3</a:t>
            </a:r>
          </a:p>
          <a:p>
            <a:pPr>
              <a:buFont typeface="Arial" charset="0"/>
              <a:buNone/>
            </a:pPr>
            <a:r>
              <a:rPr lang="en-US" smtClean="0"/>
              <a:t>  </a:t>
            </a:r>
            <a:r>
              <a:rPr lang="pl-PL" smtClean="0"/>
              <a:t>u 1:7 1:8 3:9</a:t>
            </a:r>
            <a:r>
              <a:rPr lang="en-US" smtClean="0"/>
              <a:t>                </a:t>
            </a:r>
            <a:r>
              <a:rPr lang="pl-PL" smtClean="0"/>
              <a:t>y 3:8 2:7</a:t>
            </a:r>
          </a:p>
          <a:p>
            <a:r>
              <a:rPr lang="en-US" smtClean="0"/>
              <a:t>We could use this to solve proximity queries.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</a:p>
        </p:txBody>
      </p:sp>
      <p:sp>
        <p:nvSpPr>
          <p:cNvPr id="737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Boolean model is unambiguous. </a:t>
            </a:r>
          </a:p>
          <a:p>
            <a:r>
              <a:rPr lang="en-US" smtClean="0"/>
              <a:t>The Boolean model is based on sets. </a:t>
            </a:r>
          </a:p>
          <a:p>
            <a:r>
              <a:rPr lang="en-US" smtClean="0"/>
              <a:t>Every term generates a set.</a:t>
            </a:r>
          </a:p>
          <a:p>
            <a:r>
              <a:rPr lang="en-US" smtClean="0"/>
              <a:t>Sets can be combined with Boolean operators to build highly sophisticated queries … that only search wonks understand. </a:t>
            </a:r>
          </a:p>
          <a:p>
            <a:r>
              <a:rPr lang="en-US" smtClean="0"/>
              <a:t>Normal mortals search: “cats and dogs”.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</a:rPr>
              <a:t>http://openlib.org/home/krichel</a:t>
            </a:r>
          </a:p>
        </p:txBody>
      </p:sp>
      <p:sp>
        <p:nvSpPr>
          <p:cNvPr id="74754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304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</a:rPr>
              <a:t>Please shutdown the computers when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</a:rPr>
              <a:t>you are done.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</a:rPr>
              <a:t>Thank you for your attention!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is Boolean?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 Boolean variable is a variable that takes only two values. You can label that as you like</a:t>
            </a:r>
          </a:p>
          <a:p>
            <a:pPr lvl="1"/>
            <a:r>
              <a:rPr lang="en-US" smtClean="0"/>
              <a:t>‘true’ ‘false’</a:t>
            </a:r>
          </a:p>
          <a:p>
            <a:pPr lvl="1"/>
            <a:r>
              <a:rPr lang="en-US" smtClean="0"/>
              <a:t>‘black’ ‘white’</a:t>
            </a:r>
          </a:p>
          <a:p>
            <a:pPr lvl="1"/>
            <a:r>
              <a:rPr lang="en-US" smtClean="0"/>
              <a:t>‘1’ ‘0’</a:t>
            </a:r>
          </a:p>
          <a:p>
            <a:r>
              <a:rPr lang="en-US" smtClean="0"/>
              <a:t>I will use 0 and 1 here.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Boolean operator: not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It is written as ¬, but here we use NOT</a:t>
            </a:r>
          </a:p>
          <a:p>
            <a:r>
              <a:rPr lang="en-US" smtClean="0"/>
              <a:t>Rules</a:t>
            </a:r>
          </a:p>
          <a:p>
            <a:pPr lvl="1"/>
            <a:r>
              <a:rPr lang="en-US" smtClean="0"/>
              <a:t>NOT 0 =1</a:t>
            </a:r>
          </a:p>
          <a:p>
            <a:pPr lvl="1"/>
            <a:r>
              <a:rPr lang="en-US" smtClean="0"/>
              <a:t>NOT 1 = 0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Boolean operator: and </a:t>
            </a:r>
          </a:p>
        </p:txBody>
      </p:sp>
      <p:sp>
        <p:nvSpPr>
          <p:cNvPr id="2048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It is written as AND in the slides.</a:t>
            </a:r>
          </a:p>
          <a:p>
            <a:r>
              <a:rPr lang="en-US" smtClean="0"/>
              <a:t>Rules</a:t>
            </a:r>
          </a:p>
          <a:p>
            <a:pPr lvl="1"/>
            <a:r>
              <a:rPr lang="en-US" smtClean="0"/>
              <a:t>0 OR 0 = 0</a:t>
            </a:r>
          </a:p>
          <a:p>
            <a:pPr lvl="1"/>
            <a:r>
              <a:rPr lang="en-US" smtClean="0"/>
              <a:t>0 OR 1 = 0</a:t>
            </a:r>
          </a:p>
          <a:p>
            <a:pPr lvl="1"/>
            <a:r>
              <a:rPr lang="en-US" smtClean="0"/>
              <a:t>1 OR 0 = 0</a:t>
            </a:r>
          </a:p>
          <a:p>
            <a:pPr lvl="1"/>
            <a:r>
              <a:rPr lang="en-US" smtClean="0"/>
              <a:t>1 OR 1 = 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Boolean operation: or</a:t>
            </a:r>
          </a:p>
        </p:txBody>
      </p:sp>
      <p:sp>
        <p:nvSpPr>
          <p:cNvPr id="2150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It is written as OR here. </a:t>
            </a:r>
          </a:p>
          <a:p>
            <a:r>
              <a:rPr lang="en-US" smtClean="0"/>
              <a:t>Rules</a:t>
            </a:r>
          </a:p>
          <a:p>
            <a:pPr lvl="1"/>
            <a:r>
              <a:rPr lang="en-US" smtClean="0"/>
              <a:t>0 OR 0 = 0</a:t>
            </a:r>
          </a:p>
          <a:p>
            <a:pPr lvl="1"/>
            <a:r>
              <a:rPr lang="en-US" smtClean="0"/>
              <a:t>0 OR 1 = 1</a:t>
            </a:r>
          </a:p>
          <a:p>
            <a:pPr lvl="1"/>
            <a:r>
              <a:rPr lang="en-US" smtClean="0"/>
              <a:t>1 OR 0 = 1</a:t>
            </a:r>
          </a:p>
          <a:p>
            <a:pPr lvl="1"/>
            <a:r>
              <a:rPr lang="en-US" smtClean="0"/>
              <a:t>1 OR 1 = 1</a:t>
            </a:r>
          </a:p>
          <a:p>
            <a:pPr lvl="1"/>
            <a:endParaRPr 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operator precedence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NOT operations are conducted first.</a:t>
            </a:r>
          </a:p>
          <a:p>
            <a:r>
              <a:rPr lang="en-US" smtClean="0"/>
              <a:t>Then AND operations are conducted.</a:t>
            </a:r>
          </a:p>
          <a:p>
            <a:r>
              <a:rPr lang="en-US" smtClean="0"/>
              <a:t>Then OR operations are conducted.</a:t>
            </a:r>
          </a:p>
          <a:p>
            <a:r>
              <a:rPr lang="en-US" smtClean="0"/>
              <a:t>Thus, for example</a:t>
            </a:r>
          </a:p>
          <a:p>
            <a:pPr lvl="1"/>
            <a:r>
              <a:rPr lang="en-US" smtClean="0"/>
              <a:t>NOT A OR B AND C = (NOT A) OR (B AND C)</a:t>
            </a:r>
          </a:p>
          <a:p>
            <a:r>
              <a:rPr lang="en-US" smtClean="0"/>
              <a:t>If you want to express another precedence, you need parentheses. </a:t>
            </a:r>
          </a:p>
          <a:p>
            <a:pPr lvl="1"/>
            <a:endParaRPr 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exercises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(NOT (0 OR NOT1)) OR (1 AND NOT (0 OR 1))</a:t>
            </a:r>
          </a:p>
          <a:p>
            <a:r>
              <a:rPr lang="en-US" smtClean="0"/>
              <a:t>NOT 0 AND 1 OR 0 AND 1 OR 1 AND NOT 1</a:t>
            </a:r>
          </a:p>
          <a:p>
            <a:r>
              <a:rPr lang="en-US" smtClean="0"/>
              <a:t>0 AND 1 OR 1 AND NOT 0 AND NOT 1 OR 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1973</TotalTime>
  <Words>1216</Words>
  <Application>Microsoft Office PowerPoint</Application>
  <PresentationFormat>On-screen Show (4:3)</PresentationFormat>
  <Paragraphs>285</Paragraphs>
  <Slides>33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2" baseType="lpstr">
      <vt:lpstr>Arial</vt:lpstr>
      <vt:lpstr>Calibri</vt:lpstr>
      <vt:lpstr>Arial Unicode MS</vt:lpstr>
      <vt:lpstr>Lucida Sans</vt:lpstr>
      <vt:lpstr>Wingdings</vt:lpstr>
      <vt:lpstr>Times New Roman</vt:lpstr>
      <vt:lpstr>DejaVu Sans</vt:lpstr>
      <vt:lpstr>Office Theme</vt:lpstr>
      <vt:lpstr>Worksheet</vt:lpstr>
      <vt:lpstr>Slide 1</vt:lpstr>
      <vt:lpstr>reading</vt:lpstr>
      <vt:lpstr>the Boolean model</vt:lpstr>
      <vt:lpstr>what is Boolean?</vt:lpstr>
      <vt:lpstr>Boolean operator: not</vt:lpstr>
      <vt:lpstr>Boolean operator: and </vt:lpstr>
      <vt:lpstr>Boolean operation: or</vt:lpstr>
      <vt:lpstr>operator precedence</vt:lpstr>
      <vt:lpstr>exercises</vt:lpstr>
      <vt:lpstr>example</vt:lpstr>
      <vt:lpstr>grepping</vt:lpstr>
      <vt:lpstr>term-document incidence matrix</vt:lpstr>
      <vt:lpstr>Term-document incidence</vt:lpstr>
      <vt:lpstr>Incidence vectors</vt:lpstr>
      <vt:lpstr>Answers to query</vt:lpstr>
      <vt:lpstr>some requirements</vt:lpstr>
      <vt:lpstr>indexing</vt:lpstr>
      <vt:lpstr>document handle</vt:lpstr>
      <vt:lpstr>document part of interest</vt:lpstr>
      <vt:lpstr>document types</vt:lpstr>
      <vt:lpstr>prep work</vt:lpstr>
      <vt:lpstr>Inverted index construction</vt:lpstr>
      <vt:lpstr>Inverted index</vt:lpstr>
      <vt:lpstr>Indexer steps: Token sequence</vt:lpstr>
      <vt:lpstr>Indexer steps: Sort</vt:lpstr>
      <vt:lpstr>Indexer steps: Dictionary &amp; Postings</vt:lpstr>
      <vt:lpstr>Where do we pay in storage?</vt:lpstr>
      <vt:lpstr>Query processing: AND</vt:lpstr>
      <vt:lpstr>The merge</vt:lpstr>
      <vt:lpstr>example we can solve by grepping</vt:lpstr>
      <vt:lpstr>the index</vt:lpstr>
      <vt:lpstr>summary</vt:lpstr>
      <vt:lpstr>Slide 33</vt:lpstr>
    </vt:vector>
  </TitlesOfParts>
  <Company>LIU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krichel</cp:lastModifiedBy>
  <cp:revision>81</cp:revision>
  <dcterms:created xsi:type="dcterms:W3CDTF">2011-03-03T20:54:23Z</dcterms:created>
  <dcterms:modified xsi:type="dcterms:W3CDTF">2011-10-04T03:09:49Z</dcterms:modified>
</cp:coreProperties>
</file>