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819" r:id="rId3"/>
    <p:sldId id="830" r:id="rId4"/>
    <p:sldId id="860" r:id="rId5"/>
    <p:sldId id="831" r:id="rId6"/>
    <p:sldId id="843" r:id="rId7"/>
    <p:sldId id="844" r:id="rId8"/>
    <p:sldId id="845" r:id="rId9"/>
    <p:sldId id="846" r:id="rId10"/>
    <p:sldId id="847" r:id="rId11"/>
    <p:sldId id="848" r:id="rId12"/>
    <p:sldId id="849" r:id="rId13"/>
    <p:sldId id="850" r:id="rId14"/>
    <p:sldId id="851" r:id="rId15"/>
    <p:sldId id="852" r:id="rId16"/>
    <p:sldId id="853" r:id="rId17"/>
    <p:sldId id="854" r:id="rId18"/>
    <p:sldId id="855" r:id="rId19"/>
    <p:sldId id="856" r:id="rId20"/>
    <p:sldId id="857" r:id="rId21"/>
    <p:sldId id="858" r:id="rId22"/>
    <p:sldId id="859" r:id="rId23"/>
    <p:sldId id="861" r:id="rId24"/>
    <p:sldId id="817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894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3C491F8-92CD-4C17-8C7D-F93B3444CA49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7531DDD-5683-4B88-B481-A4BE901DE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0EFDF-EC92-4F0F-ACC6-4A8D14E9181A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8A43C-1A20-46B9-80AE-860DA4094B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C79A6-4FE0-42AF-8449-2E7976D84663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9AD46-30A1-4477-B638-82505E5C5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D4A00-23AE-4017-97A3-8FCAEEA4C6C4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FD356-5FBE-4B77-A8D6-5415B590E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FD13C-4B72-4B5C-9A56-891D128C172B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715E8-5450-469F-A280-202C1DDB9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6DD2C-D7CD-4BAE-BB03-011D0B680D91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04AC99-5FB5-4776-A09D-6696E7353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65BD8-553D-4F3E-A0BB-6C36B6E0ABB9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06933-BB25-49E6-8975-1447C09DB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8B604-E7D3-49D9-89FA-D9C57414197B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7ACAD-6CE7-4DC3-BBEF-EA96A707C1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26A56-57B4-450E-81A0-771A332EA256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E184-5D0C-4755-95BF-7529499FC7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BA51-495A-4E40-A964-AFA1E5D4BFC4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B8D83-B95C-437C-B5C6-660E52B4C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1D846-93C3-4F9A-9465-A1E87D04164F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B5629-CF2B-4330-8050-4C5B7D3BF4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4C9F-2146-4B63-9191-52C98000C6AC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0F01D-0045-4676-A79D-CF99CB05A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326BC3B-E41A-4898-87D5-0D473020CA8B}" type="datetimeFigureOut">
              <a:rPr lang="en-US"/>
              <a:pPr>
                <a:defRPr/>
              </a:pPr>
              <a:t>10/31/2011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39F043-5B64-4750-BC49-C77F8643F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 smtClean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18 lecture 4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before searching + 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introduction to dialog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  <a:latin typeface="Calibri" pitchFamily="34" charset="0"/>
              </a:rPr>
              <a:t>2011-11-01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limiters and sorting</a:t>
            </a:r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Some databases allow to restrict the search using limiters. For example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/ABS		require abstract present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/ENG		English language publication</a:t>
            </a:r>
          </a:p>
          <a:p>
            <a:pPr>
              <a:lnSpc>
                <a:spcPct val="90000"/>
              </a:lnSpc>
            </a:pPr>
            <a:r>
              <a:rPr lang="en-US" dirty="0"/>
              <a:t>Some fields are </a:t>
            </a:r>
            <a:r>
              <a:rPr lang="en-US" dirty="0" err="1"/>
              <a:t>sortable</a:t>
            </a:r>
            <a:r>
              <a:rPr lang="en-US" dirty="0"/>
              <a:t> with the sort command, i.e. records can be sorted by the values in the fields. Example: sort s1/all/</a:t>
            </a:r>
            <a:r>
              <a:rPr lang="en-US" dirty="0" err="1"/>
              <a:t>ti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dirty="0"/>
              <a:t>Such features are database specific.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additional indices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Additional </a:t>
            </a:r>
            <a:r>
              <a:rPr lang="en-US" dirty="0"/>
              <a:t>indices lists those terms that can lead a query. Often, these are phrase indexed. </a:t>
            </a:r>
          </a:p>
          <a:p>
            <a:r>
              <a:rPr lang="en-US" dirty="0"/>
              <a:t>Such fields a queried by prefix </a:t>
            </a:r>
            <a:r>
              <a:rPr lang="en-US" i="1" dirty="0"/>
              <a:t>IN</a:t>
            </a:r>
            <a:r>
              <a:rPr lang="en-US" dirty="0"/>
              <a:t>=</a:t>
            </a:r>
            <a:r>
              <a:rPr lang="en-US" i="1" dirty="0"/>
              <a:t>term </a:t>
            </a:r>
            <a:r>
              <a:rPr lang="en-US" dirty="0"/>
              <a:t>where </a:t>
            </a:r>
            <a:r>
              <a:rPr lang="en-US" i="1" dirty="0"/>
              <a:t>IN </a:t>
            </a:r>
            <a:r>
              <a:rPr lang="en-US" dirty="0"/>
              <a:t>is the field abbreviator and </a:t>
            </a:r>
            <a:r>
              <a:rPr lang="en-US" i="1" dirty="0"/>
              <a:t>term</a:t>
            </a:r>
            <a:r>
              <a:rPr lang="en-US" dirty="0"/>
              <a:t> is the search term</a:t>
            </a:r>
          </a:p>
          <a:p>
            <a:r>
              <a:rPr lang="en-US" dirty="0"/>
              <a:t>Thomas calls this a pre-pending indicator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expanding queries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Names </a:t>
            </a:r>
            <a:r>
              <a:rPr lang="en-US" sz="2800" dirty="0"/>
              <a:t>have to be entered as they appear in the database.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The "expand" command can be used to see varieties of spelling of a value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It has to be used in conjunction with a field identifier, example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expand au=</a:t>
            </a:r>
            <a:r>
              <a:rPr lang="en-US" sz="2400" dirty="0" err="1"/>
              <a:t>cruz</a:t>
            </a:r>
            <a:r>
              <a:rPr lang="en-US" sz="2400" dirty="0"/>
              <a:t>, b?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expand au=</a:t>
            </a:r>
            <a:r>
              <a:rPr lang="en-US" sz="2400" dirty="0" err="1"/>
              <a:t>barrueco</a:t>
            </a:r>
            <a:r>
              <a:rPr lang="en-US" sz="2400" dirty="0"/>
              <a:t>?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/>
              <a:t>   to search for misspellings of Jos</a:t>
            </a:r>
            <a:r>
              <a:rPr lang="en-US" sz="2800" dirty="0">
                <a:cs typeface="Arial" charset="0"/>
              </a:rPr>
              <a:t>é Manuel </a:t>
            </a:r>
            <a:r>
              <a:rPr lang="en-US" sz="2800" dirty="0" err="1">
                <a:cs typeface="Arial" charset="0"/>
              </a:rPr>
              <a:t>Barrueco</a:t>
            </a:r>
            <a:r>
              <a:rPr lang="en-US" sz="2800" dirty="0">
                <a:cs typeface="Arial" charset="0"/>
              </a:rPr>
              <a:t> Cruz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cs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expanding queries II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/>
              <a:t>search produces results of the form</a:t>
            </a:r>
          </a:p>
          <a:p>
            <a:pPr marL="609600" indent="-609600">
              <a:buFontTx/>
              <a:buNone/>
            </a:pPr>
            <a:r>
              <a:rPr lang="en-US" i="1"/>
              <a:t>   Ref 	Items	 Index-term</a:t>
            </a:r>
          </a:p>
          <a:p>
            <a:pPr marL="990600" lvl="1" indent="-533400"/>
            <a:r>
              <a:rPr lang="en-US" i="1"/>
              <a:t>Ref </a:t>
            </a:r>
            <a:r>
              <a:rPr lang="en-US"/>
              <a:t>is a reference number</a:t>
            </a:r>
          </a:p>
          <a:p>
            <a:pPr marL="990600" lvl="1" indent="-533400"/>
            <a:r>
              <a:rPr lang="en-US" i="1"/>
              <a:t>Items</a:t>
            </a:r>
            <a:r>
              <a:rPr lang="en-US"/>
              <a:t> is the number of items where the index term appears</a:t>
            </a:r>
          </a:p>
          <a:p>
            <a:pPr marL="990600" lvl="1" indent="-533400"/>
            <a:r>
              <a:rPr lang="en-US" i="1"/>
              <a:t>Index-term</a:t>
            </a:r>
            <a:r>
              <a:rPr lang="en-US"/>
              <a:t> is the index term</a:t>
            </a:r>
          </a:p>
          <a:p>
            <a:pPr marL="609600" indent="-609600"/>
            <a:r>
              <a:rPr lang="en-US"/>
              <a:t>"s </a:t>
            </a:r>
            <a:r>
              <a:rPr lang="en-US" i="1"/>
              <a:t>Ref</a:t>
            </a:r>
            <a:r>
              <a:rPr lang="en-US"/>
              <a:t>" searches for the reference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expand topics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You can also expand a topic in a database to see what index terms are available that start with the term. Example “b 155 ; e cold”</a:t>
            </a:r>
          </a:p>
          <a:p>
            <a:r>
              <a:rPr lang="en-US"/>
              <a:t>If you expand an entry in the expansion list again, you can see  a list of related terms to the term, if such a list is available.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many domain names are currently registered in Novosibirsk, Russia?</a:t>
            </a:r>
          </a:p>
          <a:p>
            <a:r>
              <a:rPr lang="en-US"/>
              <a:t>Hint: use domain name database file 225.</a:t>
            </a:r>
          </a:p>
          <a:p>
            <a:r>
              <a:rPr lang="en-US"/>
              <a:t>Note that this database also covers non-current domains.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ranking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The rank command can be use to show the most frequent values of a phrase indexed field in a search set.</a:t>
            </a:r>
          </a:p>
          <a:p>
            <a:pPr>
              <a:lnSpc>
                <a:spcPct val="90000"/>
              </a:lnSpc>
            </a:pPr>
            <a:r>
              <a:rPr lang="en-US"/>
              <a:t>Example</a:t>
            </a:r>
          </a:p>
          <a:p>
            <a:pPr lvl="1">
              <a:lnSpc>
                <a:spcPct val="90000"/>
              </a:lnSpc>
            </a:pPr>
            <a:r>
              <a:rPr lang="en-US"/>
              <a:t>rank au s1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   shows the most frequent authors</a:t>
            </a:r>
          </a:p>
          <a:p>
            <a:pPr lvl="1">
              <a:lnSpc>
                <a:spcPct val="90000"/>
              </a:lnSpc>
            </a:pPr>
            <a:r>
              <a:rPr lang="en-US"/>
              <a:t>rank de s1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/>
              <a:t>   shows most frequent descriptors</a:t>
            </a:r>
          </a:p>
          <a:p>
            <a:pPr>
              <a:lnSpc>
                <a:spcPct val="90000"/>
              </a:lnSpc>
            </a:pPr>
            <a:r>
              <a:rPr lang="en-US"/>
              <a:t>read the screens following rank command for instructions.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Who wrote on interest rates and growth rates. Use EconLit “b 139” </a:t>
            </a:r>
          </a:p>
          <a:p>
            <a:r>
              <a:rPr lang="en-US"/>
              <a:t>“s interest(n)rate? and growth(n)rate?”</a:t>
            </a:r>
          </a:p>
          <a:p>
            <a:r>
              <a:rPr lang="en-US"/>
              <a:t>“rank au s1”</a:t>
            </a:r>
          </a:p>
          <a:p>
            <a:r>
              <a:rPr lang="en-US"/>
              <a:t>You can then set some authors you are interested in, “1-5” for example</a:t>
            </a:r>
          </a:p>
          <a:p>
            <a:r>
              <a:rPr lang="en-US"/>
              <a:t>“exit” to leave rank, confirm with “yes”.</a:t>
            </a:r>
          </a:p>
          <a:p>
            <a:r>
              <a:rPr lang="en-US"/>
              <a:t>“exs” to search for those authors.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 searches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Often we want to know what literature is available on a certain topic. </a:t>
            </a:r>
          </a:p>
          <a:p>
            <a:r>
              <a:rPr lang="en-US"/>
              <a:t>Many times authors do not use obvious words that occur to the searcher. </a:t>
            </a:r>
          </a:p>
          <a:p>
            <a:r>
              <a:rPr lang="en-US"/>
              <a:t>Using descriptors can be very helpful.</a:t>
            </a:r>
          </a:p>
          <a:p>
            <a:pPr lvl="1"/>
            <a:r>
              <a:rPr lang="en-US"/>
              <a:t>Conduct a search</a:t>
            </a:r>
          </a:p>
          <a:p>
            <a:pPr lvl="1"/>
            <a:r>
              <a:rPr lang="en-US"/>
              <a:t>Look for descriptors</a:t>
            </a:r>
          </a:p>
          <a:p>
            <a:pPr lvl="1"/>
            <a:r>
              <a:rPr lang="en-US"/>
              <a:t>Use those in other searches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file selection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On the main menu, go to the database menu.</a:t>
            </a:r>
          </a:p>
          <a:p>
            <a:pPr>
              <a:lnSpc>
                <a:spcPct val="90000"/>
              </a:lnSpc>
            </a:pPr>
            <a:r>
              <a:rPr lang="en-US"/>
              <a:t>After the principle menu, you get a search box</a:t>
            </a:r>
          </a:p>
          <a:p>
            <a:pPr>
              <a:lnSpc>
                <a:spcPct val="90000"/>
              </a:lnSpc>
            </a:pPr>
            <a:r>
              <a:rPr lang="en-US"/>
              <a:t>There you can enter full-text queries for all the databases</a:t>
            </a:r>
          </a:p>
          <a:p>
            <a:pPr>
              <a:lnSpc>
                <a:spcPct val="90000"/>
              </a:lnSpc>
            </a:pPr>
            <a:r>
              <a:rPr lang="en-US"/>
              <a:t>You can then select the database you want</a:t>
            </a:r>
          </a:p>
          <a:p>
            <a:pPr>
              <a:lnSpc>
                <a:spcPct val="90000"/>
              </a:lnSpc>
            </a:pPr>
            <a:r>
              <a:rPr lang="en-US"/>
              <a:t>And get to the begin databases stage.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logon and off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you are logged out, by timeout usually you can use the “logon” command to come back.</a:t>
            </a:r>
          </a:p>
          <a:p>
            <a:r>
              <a:rPr lang="en-US" dirty="0" smtClean="0"/>
              <a:t>“logoff” can be used to log off. </a:t>
            </a:r>
          </a:p>
          <a:p>
            <a:r>
              <a:rPr lang="en-US" dirty="0" smtClean="0"/>
              <a:t>“logoff” will be run by the system after 10 minutes.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</a:t>
            </a:r>
            <a:r>
              <a:rPr lang="en-US" dirty="0"/>
              <a:t>categories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In order to help people to find databases (files), DIALOG  have grouped databases by categories.</a:t>
            </a:r>
          </a:p>
          <a:p>
            <a:r>
              <a:rPr lang="en-US" sz="2800" dirty="0"/>
              <a:t>categories are listed at http://</a:t>
            </a:r>
            <a:r>
              <a:rPr lang="en-US" sz="2800" dirty="0" smtClean="0"/>
              <a:t>library.dialog.com/bluesheets/html/</a:t>
            </a:r>
            <a:endParaRPr lang="en-US" sz="2800" dirty="0"/>
          </a:p>
          <a:p>
            <a:r>
              <a:rPr lang="en-US" sz="2800" dirty="0"/>
              <a:t>'b </a:t>
            </a:r>
            <a:r>
              <a:rPr lang="en-US" sz="2800" i="1" dirty="0"/>
              <a:t>category</a:t>
            </a:r>
            <a:r>
              <a:rPr lang="en-US" sz="2800" dirty="0"/>
              <a:t>' will select databases from the category </a:t>
            </a:r>
            <a:r>
              <a:rPr lang="en-US" sz="2800" i="1" dirty="0" err="1"/>
              <a:t>category</a:t>
            </a:r>
            <a:r>
              <a:rPr lang="en-US" sz="2800" i="1" dirty="0"/>
              <a:t> </a:t>
            </a:r>
            <a:r>
              <a:rPr lang="en-US" sz="2800" dirty="0"/>
              <a:t>at the start. </a:t>
            </a:r>
          </a:p>
          <a:p>
            <a:r>
              <a:rPr lang="en-US" sz="2800" dirty="0"/>
              <a:t>'</a:t>
            </a:r>
            <a:r>
              <a:rPr lang="en-US" sz="2800" dirty="0" err="1"/>
              <a:t>sf</a:t>
            </a:r>
            <a:r>
              <a:rPr lang="en-US" sz="2800" dirty="0"/>
              <a:t> </a:t>
            </a:r>
            <a:r>
              <a:rPr lang="en-US" sz="2800" i="1" dirty="0"/>
              <a:t>category' </a:t>
            </a:r>
            <a:r>
              <a:rPr lang="en-US" sz="2800" dirty="0"/>
              <a:t>selects files belonging to a category </a:t>
            </a:r>
            <a:r>
              <a:rPr lang="en-US" sz="2800" i="1" dirty="0" err="1"/>
              <a:t>category</a:t>
            </a:r>
            <a:r>
              <a:rPr lang="en-US" sz="2800" i="1" dirty="0"/>
              <a:t> </a:t>
            </a:r>
            <a:r>
              <a:rPr lang="en-US" sz="2800" dirty="0"/>
              <a:t>at other times.</a:t>
            </a:r>
            <a:endParaRPr lang="en-US" sz="2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add/repeat</a:t>
            </a:r>
          </a:p>
        </p:txBody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add </a:t>
            </a:r>
            <a:r>
              <a:rPr lang="en-US" i="1"/>
              <a:t>number</a:t>
            </a:r>
            <a:r>
              <a:rPr lang="en-US"/>
              <a:t>, </a:t>
            </a:r>
            <a:r>
              <a:rPr lang="en-US" i="1"/>
              <a:t>number</a:t>
            </a:r>
            <a:r>
              <a:rPr lang="en-US"/>
              <a:t> </a:t>
            </a:r>
          </a:p>
          <a:p>
            <a:pPr>
              <a:buFontTx/>
              <a:buNone/>
            </a:pPr>
            <a:r>
              <a:rPr lang="en-US"/>
              <a:t>   adds databases by files to the last query</a:t>
            </a:r>
          </a:p>
          <a:p>
            <a:r>
              <a:rPr lang="en-US"/>
              <a:t>example "add 297" to see what the bible says about it</a:t>
            </a:r>
          </a:p>
          <a:p>
            <a:r>
              <a:rPr lang="en-US"/>
              <a:t>repeat</a:t>
            </a:r>
          </a:p>
          <a:p>
            <a:pPr>
              <a:buFontTx/>
              <a:buNone/>
            </a:pPr>
            <a:r>
              <a:rPr lang="en-US"/>
              <a:t>   repeats previous query with database added </a:t>
            </a:r>
          </a:p>
          <a:p>
            <a:pPr>
              <a:buFontTx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 find publications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Sometimes, you want to find out if a certain publication, say, a serial, is available on Dialog</a:t>
            </a:r>
          </a:p>
          <a:p>
            <a:r>
              <a:rPr lang="en-US" dirty="0"/>
              <a:t>http://library.dialog.com/bluesheets/</a:t>
            </a:r>
          </a:p>
          <a:p>
            <a:pPr>
              <a:buFontTx/>
              <a:buNone/>
            </a:pPr>
            <a:r>
              <a:rPr lang="en-US" dirty="0"/>
              <a:t>   has a search box specifically for journal data.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written about the role of libraries in distance education?</a:t>
            </a:r>
          </a:p>
          <a:p>
            <a:r>
              <a:rPr lang="en-US" dirty="0" smtClean="0"/>
              <a:t>b 1,438</a:t>
            </a:r>
          </a:p>
          <a:p>
            <a:r>
              <a:rPr lang="en-US" dirty="0" smtClean="0"/>
              <a:t>? s </a:t>
            </a:r>
            <a:r>
              <a:rPr lang="en-US" dirty="0" err="1" smtClean="0"/>
              <a:t>librar</a:t>
            </a:r>
            <a:r>
              <a:rPr lang="en-US" dirty="0" smtClean="0"/>
              <a:t>? and distance(N)education</a:t>
            </a:r>
          </a:p>
          <a:p>
            <a:pPr lvl="1"/>
            <a:r>
              <a:rPr lang="en-US" dirty="0" smtClean="0"/>
              <a:t>250570  LIBRAR?</a:t>
            </a:r>
          </a:p>
          <a:p>
            <a:pPr lvl="1"/>
            <a:r>
              <a:rPr lang="en-US" dirty="0" smtClean="0"/>
              <a:t>15233  DISTANCE(N)EDUCATION</a:t>
            </a:r>
          </a:p>
          <a:p>
            <a:pPr lvl="1"/>
            <a:r>
              <a:rPr lang="en-US" dirty="0" smtClean="0"/>
              <a:t>S1   2053  LIBRAR? </a:t>
            </a:r>
            <a:r>
              <a:rPr lang="en-US" smtClean="0"/>
              <a:t>AND DISTANCE(N)EDUCATION</a:t>
            </a:r>
            <a:endParaRPr lang="en-US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http://openlib.org/home/krichel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Thank you for your attention!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bluesheet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database name is linked to a </a:t>
            </a:r>
            <a:r>
              <a:rPr lang="en-US" dirty="0" err="1"/>
              <a:t>blueish</a:t>
            </a:r>
            <a:r>
              <a:rPr lang="en-US" dirty="0"/>
              <a:t> pop-up window called the blue sheet for the database.</a:t>
            </a:r>
          </a:p>
          <a:p>
            <a:r>
              <a:rPr lang="en-US" dirty="0"/>
              <a:t>This is called the </a:t>
            </a:r>
            <a:r>
              <a:rPr lang="en-US" dirty="0" err="1"/>
              <a:t>bluesheet</a:t>
            </a:r>
            <a:r>
              <a:rPr lang="en-US" dirty="0"/>
              <a:t>. </a:t>
            </a:r>
          </a:p>
          <a:p>
            <a:r>
              <a:rPr lang="en-US" dirty="0"/>
              <a:t>It contains the details of the database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File 415 has the </a:t>
            </a:r>
            <a:r>
              <a:rPr lang="en-US" dirty="0" err="1" smtClean="0"/>
              <a:t>bluesheets</a:t>
            </a:r>
            <a:r>
              <a:rPr lang="en-US" dirty="0" smtClean="0"/>
              <a:t>. But they are also on the web.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Sometimes, you want to find out if a certain publication, say, a serial, is available on Dialog</a:t>
            </a:r>
          </a:p>
          <a:p>
            <a:r>
              <a:rPr lang="en-US" dirty="0" smtClean="0"/>
              <a:t>http://library.dialog.com/bluesheets/</a:t>
            </a:r>
          </a:p>
          <a:p>
            <a:pPr>
              <a:buFontTx/>
              <a:buNone/>
            </a:pPr>
            <a:r>
              <a:rPr lang="en-US" dirty="0" smtClean="0"/>
              <a:t>   has a search box specifically for journal data.</a:t>
            </a:r>
          </a:p>
          <a:p>
            <a:r>
              <a:rPr lang="en-US" dirty="0" smtClean="0"/>
              <a:t>http://library.dialog.com/bluesheets/html  has a nice old-fashioned interface.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Looking at database structure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Up until now, we have looked at commands that take a full-text view of the database.</a:t>
            </a:r>
          </a:p>
          <a:p>
            <a:r>
              <a:rPr lang="en-US"/>
              <a:t>Such commands can be executed for every database.</a:t>
            </a:r>
          </a:p>
          <a:p>
            <a:r>
              <a:rPr lang="en-US"/>
              <a:t>If we want to make more precise queries, we have to take account of database structure.</a:t>
            </a:r>
          </a:p>
          <a:p>
            <a:pPr>
              <a:buFontTx/>
              <a:buNone/>
            </a:pPr>
            <a:endParaRPr lang="en-US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closer look at the bluesheet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File </a:t>
            </a:r>
            <a:r>
              <a:rPr lang="en-US" dirty="0"/>
              <a:t>description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Subject </a:t>
            </a:r>
            <a:r>
              <a:rPr lang="en-US" dirty="0"/>
              <a:t>coverage (free vocabulary)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Format </a:t>
            </a:r>
            <a:r>
              <a:rPr lang="en-US" dirty="0"/>
              <a:t>options, lists all formats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by number (internal)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by dialog web format (external, i.e. cross-database)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Search </a:t>
            </a:r>
            <a:r>
              <a:rPr lang="en-US" dirty="0"/>
              <a:t>options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basic index, i.e. subject contents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additional index, i.e. non-subject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vs additional index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basic index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has information that is relevant to the substantive contents of the data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usually is indexed by word, i.e. connectors are required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additional index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has data that is not relevant to the substantive matter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usually indexed by phrase, i.e. connectors are not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options: basic index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SELECT </a:t>
            </a:r>
            <a:r>
              <a:rPr lang="en-US" dirty="0"/>
              <a:t>without qualifiers searches in all fields in the basic index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 err="1" smtClean="0"/>
              <a:t>bluesheet</a:t>
            </a:r>
            <a:r>
              <a:rPr lang="en-US" dirty="0" smtClean="0"/>
              <a:t> </a:t>
            </a:r>
            <a:r>
              <a:rPr lang="en-US" dirty="0"/>
              <a:t>lists field indicators available for a </a:t>
            </a:r>
            <a:r>
              <a:rPr lang="en-US" dirty="0" smtClean="0"/>
              <a:t>database.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Also </a:t>
            </a:r>
            <a:r>
              <a:rPr lang="en-US" dirty="0"/>
              <a:t>note if field is indexed by word or phrase. proximity searching only works with word indices. </a:t>
            </a:r>
            <a:r>
              <a:rPr lang="en-US" dirty="0" smtClean="0"/>
              <a:t>When </a:t>
            </a:r>
            <a:r>
              <a:rPr lang="en-US" dirty="0"/>
              <a:t>phrases are indexed you don't need proximity indicators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search in basic index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field in the basic index is queried through </a:t>
            </a:r>
            <a:r>
              <a:rPr lang="en-US" i="1" dirty="0"/>
              <a:t>term</a:t>
            </a:r>
            <a:r>
              <a:rPr lang="en-US" dirty="0"/>
              <a:t>/</a:t>
            </a:r>
            <a:r>
              <a:rPr lang="en-US" i="1" dirty="0"/>
              <a:t>IN</a:t>
            </a:r>
            <a:r>
              <a:rPr lang="en-US" dirty="0"/>
              <a:t>, where </a:t>
            </a:r>
            <a:r>
              <a:rPr lang="en-US" i="1" dirty="0"/>
              <a:t>term </a:t>
            </a:r>
            <a:r>
              <a:rPr lang="en-US" dirty="0"/>
              <a:t>is a search term and </a:t>
            </a:r>
            <a:r>
              <a:rPr lang="en-US" i="1" dirty="0"/>
              <a:t>IN</a:t>
            </a:r>
            <a:r>
              <a:rPr lang="en-US" dirty="0"/>
              <a:t> is a field indicator </a:t>
            </a:r>
          </a:p>
          <a:p>
            <a:r>
              <a:rPr lang="en-US" dirty="0"/>
              <a:t>Thomas calls this a appending indicator</a:t>
            </a:r>
          </a:p>
          <a:p>
            <a:r>
              <a:rPr lang="en-US" dirty="0" smtClean="0"/>
              <a:t>Several </a:t>
            </a:r>
            <a:r>
              <a:rPr lang="en-US" dirty="0"/>
              <a:t>field indicators can be </a:t>
            </a:r>
            <a:r>
              <a:rPr lang="en-US" dirty="0" err="1"/>
              <a:t>ORed</a:t>
            </a:r>
            <a:r>
              <a:rPr lang="en-US" dirty="0"/>
              <a:t> by giving a comma separated list</a:t>
            </a:r>
          </a:p>
          <a:p>
            <a:r>
              <a:rPr lang="en-US" dirty="0" smtClean="0"/>
              <a:t>For </a:t>
            </a:r>
            <a:r>
              <a:rPr lang="en-US" dirty="0"/>
              <a:t>example mate/</a:t>
            </a:r>
            <a:r>
              <a:rPr lang="en-US" dirty="0" err="1"/>
              <a:t>ti,de</a:t>
            </a:r>
            <a:r>
              <a:rPr lang="en-US" dirty="0"/>
              <a:t> searches for mate in the title or descriptor fields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3260711</TotalTime>
  <Words>1027</Words>
  <Application>Microsoft Office PowerPoint</Application>
  <PresentationFormat>On-screen Show (4:3)</PresentationFormat>
  <Paragraphs>131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Slide 1</vt:lpstr>
      <vt:lpstr>logon and off</vt:lpstr>
      <vt:lpstr>bluesheet</vt:lpstr>
      <vt:lpstr>database lists</vt:lpstr>
      <vt:lpstr>Looking at database structure</vt:lpstr>
      <vt:lpstr>closer look at the bluesheet</vt:lpstr>
      <vt:lpstr>basic vs additional index</vt:lpstr>
      <vt:lpstr>search options: basic index</vt:lpstr>
      <vt:lpstr>search in basic index</vt:lpstr>
      <vt:lpstr>limiters and sorting</vt:lpstr>
      <vt:lpstr>additional indices</vt:lpstr>
      <vt:lpstr>expanding queries</vt:lpstr>
      <vt:lpstr>expanding queries II</vt:lpstr>
      <vt:lpstr>expand topics</vt:lpstr>
      <vt:lpstr>Example</vt:lpstr>
      <vt:lpstr>ranking</vt:lpstr>
      <vt:lpstr>example</vt:lpstr>
      <vt:lpstr>topic searches</vt:lpstr>
      <vt:lpstr>Initial file selection</vt:lpstr>
      <vt:lpstr>database categories</vt:lpstr>
      <vt:lpstr>add/repeat</vt:lpstr>
      <vt:lpstr>to find publications</vt:lpstr>
      <vt:lpstr>example</vt:lpstr>
      <vt:lpstr>http://openlib.org/home/krichel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 </cp:lastModifiedBy>
  <cp:revision>242</cp:revision>
  <dcterms:created xsi:type="dcterms:W3CDTF">2011-03-03T20:54:23Z</dcterms:created>
  <dcterms:modified xsi:type="dcterms:W3CDTF">2011-10-31T22:45:56Z</dcterms:modified>
</cp:coreProperties>
</file>