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sldIdLst>
    <p:sldId id="257" r:id="rId2"/>
    <p:sldId id="794" r:id="rId3"/>
    <p:sldId id="798" r:id="rId4"/>
    <p:sldId id="799" r:id="rId5"/>
    <p:sldId id="800" r:id="rId6"/>
    <p:sldId id="801" r:id="rId7"/>
    <p:sldId id="802" r:id="rId8"/>
    <p:sldId id="803" r:id="rId9"/>
    <p:sldId id="804" r:id="rId10"/>
    <p:sldId id="805" r:id="rId11"/>
    <p:sldId id="806" r:id="rId12"/>
    <p:sldId id="807" r:id="rId13"/>
    <p:sldId id="808" r:id="rId14"/>
    <p:sldId id="809" r:id="rId15"/>
    <p:sldId id="810" r:id="rId16"/>
    <p:sldId id="811" r:id="rId17"/>
    <p:sldId id="759" r:id="rId18"/>
    <p:sldId id="757" r:id="rId19"/>
    <p:sldId id="758" r:id="rId20"/>
    <p:sldId id="760" r:id="rId21"/>
    <p:sldId id="819" r:id="rId22"/>
    <p:sldId id="820" r:id="rId23"/>
    <p:sldId id="822" r:id="rId24"/>
    <p:sldId id="823" r:id="rId25"/>
    <p:sldId id="824" r:id="rId26"/>
    <p:sldId id="821" r:id="rId27"/>
    <p:sldId id="761" r:id="rId28"/>
    <p:sldId id="812" r:id="rId29"/>
    <p:sldId id="813" r:id="rId30"/>
    <p:sldId id="814" r:id="rId31"/>
    <p:sldId id="762" r:id="rId32"/>
    <p:sldId id="763" r:id="rId33"/>
    <p:sldId id="764" r:id="rId34"/>
    <p:sldId id="765" r:id="rId35"/>
    <p:sldId id="815" r:id="rId36"/>
    <p:sldId id="767" r:id="rId37"/>
    <p:sldId id="769" r:id="rId38"/>
    <p:sldId id="770" r:id="rId39"/>
    <p:sldId id="771" r:id="rId40"/>
    <p:sldId id="772" r:id="rId41"/>
    <p:sldId id="773" r:id="rId42"/>
    <p:sldId id="774" r:id="rId43"/>
    <p:sldId id="775" r:id="rId44"/>
    <p:sldId id="776" r:id="rId45"/>
    <p:sldId id="791" r:id="rId46"/>
    <p:sldId id="792" r:id="rId47"/>
    <p:sldId id="793" r:id="rId48"/>
    <p:sldId id="777" r:id="rId49"/>
    <p:sldId id="778" r:id="rId50"/>
    <p:sldId id="779" r:id="rId51"/>
    <p:sldId id="780" r:id="rId52"/>
    <p:sldId id="781" r:id="rId53"/>
    <p:sldId id="782" r:id="rId54"/>
    <p:sldId id="783" r:id="rId55"/>
    <p:sldId id="784" r:id="rId56"/>
    <p:sldId id="785" r:id="rId57"/>
    <p:sldId id="786" r:id="rId58"/>
    <p:sldId id="817" r:id="rId59"/>
    <p:sldId id="788" r:id="rId60"/>
    <p:sldId id="789" r:id="rId61"/>
    <p:sldId id="790" r:id="rId62"/>
    <p:sldId id="818" r:id="rId63"/>
    <p:sldId id="755" r:id="rId6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678" y="-96"/>
      </p:cViewPr>
      <p:guideLst>
        <p:guide orient="horz" pos="2160"/>
        <p:guide pos="2880"/>
      </p:guideLst>
    </p:cSldViewPr>
  </p:slideViewPr>
  <p:notesTextViewPr>
    <p:cViewPr>
      <p:scale>
        <a:sx n="1" d="1"/>
        <a:sy n="1" d="1"/>
      </p:scale>
      <p:origin x="0" y="0"/>
    </p:cViewPr>
  </p:notesTextViewPr>
  <p:sorterViewPr>
    <p:cViewPr>
      <p:scale>
        <a:sx n="100" d="100"/>
        <a:sy n="100" d="100"/>
      </p:scale>
      <p:origin x="0" y="9045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3C491F8-92CD-4C17-8C7D-F93B3444CA49}" type="datetimeFigureOut">
              <a:rPr lang="en-US"/>
              <a:pPr>
                <a:defRPr/>
              </a:pPr>
              <a:t>11/14/2011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17531DDD-5683-4B88-B481-A4BE901DE96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6627"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410EFDF-EC92-4F0F-ACC6-4A8D14E9181A}" type="datetimeFigureOut">
              <a:rPr lang="en-US"/>
              <a:pPr>
                <a:defRPr/>
              </a:pPr>
              <a:t>11/14/2011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88A43C-1A20-46B9-80AE-860DA4094BE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5DC79A6-4FE0-42AF-8449-2E7976D84663}" type="datetimeFigureOut">
              <a:rPr lang="en-US"/>
              <a:pPr>
                <a:defRPr/>
              </a:pPr>
              <a:t>11/14/2011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09AD46-30A1-4477-B638-82505E5C545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38D4A00-23AE-4017-97A3-8FCAEEA4C6C4}" type="datetimeFigureOut">
              <a:rPr lang="en-US"/>
              <a:pPr>
                <a:defRPr/>
              </a:pPr>
              <a:t>11/14/2011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4FD356-5FBE-4B77-A8D6-5415B590E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7FD13C-4B72-4B5C-9A56-891D128C172B}" type="datetimeFigureOut">
              <a:rPr lang="en-US"/>
              <a:pPr>
                <a:defRPr/>
              </a:pPr>
              <a:t>11/14/2011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B3715E8-5450-469F-A280-202C1DDB953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F06DD2C-D7CD-4BAE-BB03-011D0B680D91}" type="datetimeFigureOut">
              <a:rPr lang="en-US"/>
              <a:pPr>
                <a:defRPr/>
              </a:pPr>
              <a:t>11/14/2011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04AC99-5FB5-4776-A09D-6696E735370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AB65BD8-553D-4F3E-A0BB-6C36B6E0ABB9}" type="datetimeFigureOut">
              <a:rPr lang="en-US"/>
              <a:pPr>
                <a:defRPr/>
              </a:pPr>
              <a:t>11/14/2011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406933-BB25-49E6-8975-1447C09DBB1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808B604-E7D3-49D9-89FA-D9C57414197B}" type="datetimeFigureOut">
              <a:rPr lang="en-US"/>
              <a:pPr>
                <a:defRPr/>
              </a:pPr>
              <a:t>11/14/2011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3C7ACAD-6CE7-4DC3-BBEF-EA96A707C1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DB26A56-57B4-450E-81A0-771A332EA256}" type="datetimeFigureOut">
              <a:rPr lang="en-US"/>
              <a:pPr>
                <a:defRPr/>
              </a:pPr>
              <a:t>11/14/2011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5DBE184-5D0C-4755-95BF-7529499FC71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467BA51-495A-4E40-A964-AFA1E5D4BFC4}" type="datetimeFigureOut">
              <a:rPr lang="en-US"/>
              <a:pPr>
                <a:defRPr/>
              </a:pPr>
              <a:t>11/14/2011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B6B8D83-B95C-437C-B5C6-660E52B4C49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81D846-93C3-4F9A-9465-A1E87D04164F}" type="datetimeFigureOut">
              <a:rPr lang="en-US"/>
              <a:pPr>
                <a:defRPr/>
              </a:pPr>
              <a:t>11/14/2011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6B5629-CF2B-4330-8050-4C5B7D3BF45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6E74C9F-2146-4B63-9191-52C98000C6AC}" type="datetimeFigureOut">
              <a:rPr lang="en-US"/>
              <a:pPr>
                <a:defRPr/>
              </a:pPr>
              <a:t>11/14/2011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20F01D-0045-4676-A79D-CF99CB05AD0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326BC3B-E41A-4898-87D5-0D473020CA8B}" type="datetimeFigureOut">
              <a:rPr lang="en-US"/>
              <a:pPr>
                <a:defRPr/>
              </a:pPr>
              <a:t>11/14/2011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039F043-5B64-4750-BC49-C77F8643F06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dirty="0" smtClean="0">
                <a:solidFill>
                  <a:srgbClr val="E3EBF1"/>
                </a:solidFill>
                <a:latin typeface="Calibri" pitchFamily="34" charset="0"/>
              </a:rPr>
              <a:t>LIS6</a:t>
            </a:r>
            <a:r>
              <a:rPr lang="en-US" sz="4000" dirty="0" smtClean="0">
                <a:solidFill>
                  <a:srgbClr val="E3EBF1"/>
                </a:solidFill>
                <a:latin typeface="Calibri" pitchFamily="34" charset="0"/>
              </a:rPr>
              <a:t>18 lecture </a:t>
            </a:r>
            <a:r>
              <a:rPr lang="en-US" sz="4000" dirty="0">
                <a:solidFill>
                  <a:srgbClr val="E3EBF1"/>
                </a:solidFill>
                <a:latin typeface="Calibri" pitchFamily="34" charset="0"/>
              </a:rPr>
              <a:t>6</a:t>
            </a:r>
            <a:r>
              <a:rPr lang="ru-RU" sz="4000" dirty="0">
                <a:solidFill>
                  <a:srgbClr val="E3EBF1"/>
                </a:solidFill>
                <a:latin typeface="Calibri" pitchFamily="34" charset="0"/>
              </a:rPr>
              <a:t/>
            </a:r>
            <a:br>
              <a:rPr lang="ru-RU" sz="4000" dirty="0">
                <a:solidFill>
                  <a:srgbClr val="E3EBF1"/>
                </a:solidFill>
                <a:latin typeface="Calibri" pitchFamily="34" charset="0"/>
              </a:rPr>
            </a:br>
            <a:r>
              <a:rPr lang="ru-RU" sz="4000" dirty="0">
                <a:solidFill>
                  <a:srgbClr val="E3EBF1"/>
                </a:solidFill>
                <a:latin typeface="Calibri" pitchFamily="34" charset="0"/>
              </a:rPr>
              <a:t/>
            </a:r>
            <a:br>
              <a:rPr lang="ru-RU" sz="4000" dirty="0">
                <a:solidFill>
                  <a:srgbClr val="E3EBF1"/>
                </a:solidFill>
                <a:latin typeface="Calibri" pitchFamily="34" charset="0"/>
              </a:rPr>
            </a:br>
            <a:r>
              <a:rPr lang="en-US" sz="4000" dirty="0" smtClean="0">
                <a:solidFill>
                  <a:srgbClr val="E3EBF1"/>
                </a:solidFill>
                <a:latin typeface="Calibri" pitchFamily="34" charset="0"/>
              </a:rPr>
              <a:t>Vector Model and </a:t>
            </a:r>
            <a:r>
              <a:rPr lang="en-US" sz="4000" dirty="0" err="1" smtClean="0">
                <a:solidFill>
                  <a:srgbClr val="E3EBF1"/>
                </a:solidFill>
                <a:latin typeface="Calibri" pitchFamily="34" charset="0"/>
              </a:rPr>
              <a:t>ProQuest</a:t>
            </a:r>
            <a:endParaRPr lang="en-US" sz="4000" dirty="0">
              <a:solidFill>
                <a:srgbClr val="E3EBF1"/>
              </a:solidFill>
              <a:latin typeface="Calibri" pitchFamily="34" charset="0"/>
            </a:endParaRP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a:t>
            </a:r>
            <a:r>
              <a:rPr lang="en-GB" sz="2800" dirty="0" err="1">
                <a:solidFill>
                  <a:srgbClr val="FFFFFF"/>
                </a:solidFill>
                <a:latin typeface="Calibri" pitchFamily="34" charset="0"/>
              </a:rPr>
              <a:t>Krichel</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latin typeface="Calibri" pitchFamily="34" charset="0"/>
              </a:rPr>
              <a:t>2011-11-01</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p:txBody>
          <a:bodyPr/>
          <a:lstStyle/>
          <a:p>
            <a:r>
              <a:rPr lang="en-US"/>
              <a:t>inverse document frequency</a:t>
            </a:r>
          </a:p>
        </p:txBody>
      </p:sp>
      <p:sp>
        <p:nvSpPr>
          <p:cNvPr id="291843" name="Rectangle 3"/>
          <p:cNvSpPr>
            <a:spLocks noGrp="1" noChangeArrowheads="1"/>
          </p:cNvSpPr>
          <p:nvPr>
            <p:ph type="body" idx="1"/>
          </p:nvPr>
        </p:nvSpPr>
        <p:spPr>
          <a:xfrm>
            <a:off x="457200" y="1600200"/>
            <a:ext cx="8229600" cy="4876800"/>
          </a:xfrm>
        </p:spPr>
        <p:txBody>
          <a:bodyPr/>
          <a:lstStyle/>
          <a:p>
            <a:r>
              <a:rPr lang="en-US"/>
              <a:t>Let </a:t>
            </a:r>
            <a:r>
              <a:rPr lang="en-US" i="1"/>
              <a:t>N </a:t>
            </a:r>
            <a:r>
              <a:rPr lang="en-US"/>
              <a:t>be the number of documents in the datebase. </a:t>
            </a:r>
            <a:r>
              <a:rPr lang="en-US" i="1"/>
              <a:t>N=</a:t>
            </a:r>
            <a:r>
              <a:rPr lang="en-US"/>
              <a:t>3 in our example. </a:t>
            </a:r>
          </a:p>
          <a:p>
            <a:r>
              <a:rPr lang="en-US"/>
              <a:t>Let </a:t>
            </a:r>
            <a:r>
              <a:rPr lang="en-US" i="1"/>
              <a:t>n_t</a:t>
            </a:r>
            <a:r>
              <a:rPr lang="en-US"/>
              <a:t> be the number of documents where the term </a:t>
            </a:r>
            <a:r>
              <a:rPr lang="en-US" i="1"/>
              <a:t>t</a:t>
            </a:r>
            <a:r>
              <a:rPr lang="en-US"/>
              <a:t> appears. In our example</a:t>
            </a:r>
          </a:p>
          <a:p>
            <a:pPr lvl="1">
              <a:buFontTx/>
              <a:buNone/>
            </a:pPr>
            <a:r>
              <a:rPr lang="en-US" i="1"/>
              <a:t>n</a:t>
            </a:r>
            <a:r>
              <a:rPr lang="en-US"/>
              <a:t>_a = 3		</a:t>
            </a:r>
            <a:r>
              <a:rPr lang="en-US" i="1"/>
              <a:t>n_</a:t>
            </a:r>
            <a:r>
              <a:rPr lang="en-US"/>
              <a:t>e = 2	</a:t>
            </a:r>
            <a:r>
              <a:rPr lang="en-US" i="1"/>
              <a:t>n_</a:t>
            </a:r>
            <a:r>
              <a:rPr lang="en-US"/>
              <a:t>x = 2 </a:t>
            </a:r>
          </a:p>
          <a:p>
            <a:r>
              <a:rPr lang="en-US" i="1"/>
              <a:t>N</a:t>
            </a:r>
            <a:r>
              <a:rPr lang="en-US"/>
              <a:t>/</a:t>
            </a:r>
            <a:r>
              <a:rPr lang="en-US" i="1"/>
              <a:t>n_t </a:t>
            </a:r>
            <a:r>
              <a:rPr lang="en-US"/>
              <a:t>is an indication of inverse document frequency of a term. It is larger the less a term appears across documents in the database.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ChangeArrowheads="1"/>
          </p:cNvSpPr>
          <p:nvPr>
            <p:ph type="title"/>
          </p:nvPr>
        </p:nvSpPr>
        <p:spPr/>
        <p:txBody>
          <a:bodyPr/>
          <a:lstStyle/>
          <a:p>
            <a:r>
              <a:rPr lang="en-US"/>
              <a:t>intermezzo: the logarithm</a:t>
            </a:r>
          </a:p>
        </p:txBody>
      </p:sp>
      <p:sp>
        <p:nvSpPr>
          <p:cNvPr id="332803" name="Rectangle 3"/>
          <p:cNvSpPr>
            <a:spLocks noGrp="1" noChangeArrowheads="1"/>
          </p:cNvSpPr>
          <p:nvPr>
            <p:ph type="body" idx="1"/>
          </p:nvPr>
        </p:nvSpPr>
        <p:spPr/>
        <p:txBody>
          <a:bodyPr/>
          <a:lstStyle/>
          <a:p>
            <a:pPr>
              <a:lnSpc>
                <a:spcPct val="90000"/>
              </a:lnSpc>
            </a:pPr>
            <a:r>
              <a:rPr lang="en-US"/>
              <a:t>The logarithm, written log() is a mathematical function. You should know that</a:t>
            </a:r>
          </a:p>
          <a:p>
            <a:pPr lvl="1">
              <a:lnSpc>
                <a:spcPct val="90000"/>
              </a:lnSpc>
            </a:pPr>
            <a:r>
              <a:rPr lang="en-US"/>
              <a:t>log() is an increasing function, i.e. the bigger is </a:t>
            </a:r>
            <a:r>
              <a:rPr lang="en-US" i="1"/>
              <a:t>x</a:t>
            </a:r>
            <a:r>
              <a:rPr lang="en-US"/>
              <a:t>, the bigger is log(</a:t>
            </a:r>
            <a:r>
              <a:rPr lang="en-US" i="1"/>
              <a:t>x</a:t>
            </a:r>
            <a:r>
              <a:rPr lang="en-US"/>
              <a:t>).  </a:t>
            </a:r>
          </a:p>
          <a:p>
            <a:pPr lvl="1">
              <a:lnSpc>
                <a:spcPct val="90000"/>
              </a:lnSpc>
            </a:pPr>
            <a:r>
              <a:rPr lang="en-US"/>
              <a:t>log(1) = 0</a:t>
            </a:r>
          </a:p>
          <a:p>
            <a:pPr lvl="1">
              <a:lnSpc>
                <a:spcPct val="90000"/>
              </a:lnSpc>
            </a:pPr>
            <a:r>
              <a:rPr lang="en-US"/>
              <a:t>log(</a:t>
            </a:r>
            <a:r>
              <a:rPr lang="en-US" i="1"/>
              <a:t>x</a:t>
            </a:r>
            <a:r>
              <a:rPr lang="en-US"/>
              <a:t>) &gt; 0 	if 	</a:t>
            </a:r>
            <a:r>
              <a:rPr lang="en-US" i="1"/>
              <a:t>x </a:t>
            </a:r>
            <a:r>
              <a:rPr lang="en-US"/>
              <a:t>&gt; 1 </a:t>
            </a:r>
          </a:p>
          <a:p>
            <a:pPr>
              <a:lnSpc>
                <a:spcPct val="90000"/>
              </a:lnSpc>
            </a:pPr>
            <a:r>
              <a:rPr lang="en-US"/>
              <a:t>Your calculator will tell you what the logarithm of a number is.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p:txBody>
          <a:bodyPr/>
          <a:lstStyle/>
          <a:p>
            <a:r>
              <a:rPr lang="en-US"/>
              <a:t>tf/idf formula</a:t>
            </a:r>
          </a:p>
        </p:txBody>
      </p:sp>
      <p:sp>
        <p:nvSpPr>
          <p:cNvPr id="331779" name="Rectangle 3"/>
          <p:cNvSpPr>
            <a:spLocks noGrp="1" noChangeArrowheads="1"/>
          </p:cNvSpPr>
          <p:nvPr>
            <p:ph type="body" idx="1"/>
          </p:nvPr>
        </p:nvSpPr>
        <p:spPr/>
        <p:txBody>
          <a:bodyPr/>
          <a:lstStyle/>
          <a:p>
            <a:r>
              <a:rPr lang="en-US"/>
              <a:t>Term frequency and inverse document frequency have to be combined.</a:t>
            </a:r>
          </a:p>
          <a:p>
            <a:r>
              <a:rPr lang="en-US"/>
              <a:t>The final formula for the weight combines the terms as follows</a:t>
            </a:r>
          </a:p>
          <a:p>
            <a:pPr>
              <a:buFontTx/>
              <a:buNone/>
            </a:pPr>
            <a:r>
              <a:rPr lang="en-US" i="1"/>
              <a:t>   w_t_d </a:t>
            </a:r>
            <a:r>
              <a:rPr lang="en-US"/>
              <a:t>= </a:t>
            </a:r>
            <a:r>
              <a:rPr lang="en-US" i="1"/>
              <a:t>f_t_d  </a:t>
            </a:r>
            <a:r>
              <a:rPr lang="en-US"/>
              <a:t>* log( </a:t>
            </a:r>
            <a:r>
              <a:rPr lang="en-US" i="1"/>
              <a:t>N </a:t>
            </a:r>
            <a:r>
              <a:rPr lang="en-US"/>
              <a:t>/ </a:t>
            </a:r>
            <a:r>
              <a:rPr lang="en-US" i="1"/>
              <a:t>n_t </a:t>
            </a:r>
            <a:r>
              <a:rPr lang="en-US"/>
              <a:t>)</a:t>
            </a:r>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p:txBody>
          <a:bodyPr/>
          <a:lstStyle/>
          <a:p>
            <a:r>
              <a:rPr lang="en-US"/>
              <a:t>main example part III</a:t>
            </a:r>
          </a:p>
        </p:txBody>
      </p:sp>
      <p:sp>
        <p:nvSpPr>
          <p:cNvPr id="297987" name="Rectangle 3"/>
          <p:cNvSpPr>
            <a:spLocks noGrp="1" noChangeArrowheads="1"/>
          </p:cNvSpPr>
          <p:nvPr>
            <p:ph type="body" idx="1"/>
          </p:nvPr>
        </p:nvSpPr>
        <p:spPr/>
        <p:txBody>
          <a:bodyPr/>
          <a:lstStyle/>
          <a:p>
            <a:pPr>
              <a:buFontTx/>
              <a:buNone/>
            </a:pPr>
            <a:r>
              <a:rPr lang="en-US" i="1"/>
              <a:t>N </a:t>
            </a:r>
            <a:r>
              <a:rPr lang="en-US"/>
              <a:t>= 3</a:t>
            </a:r>
          </a:p>
          <a:p>
            <a:pPr>
              <a:buFontTx/>
              <a:buNone/>
            </a:pPr>
            <a:r>
              <a:rPr lang="en-US"/>
              <a:t>w_a_1 = 1      * log(3/3) = log(1) = 0	!</a:t>
            </a:r>
          </a:p>
          <a:p>
            <a:pPr>
              <a:buFontTx/>
              <a:buNone/>
            </a:pPr>
            <a:r>
              <a:rPr lang="en-US" i="1"/>
              <a:t>w_</a:t>
            </a:r>
            <a:r>
              <a:rPr lang="en-US"/>
              <a:t>e_2 = 0.75 * log(3/2)</a:t>
            </a:r>
          </a:p>
          <a:p>
            <a:pPr>
              <a:buFontTx/>
              <a:buNone/>
            </a:pPr>
            <a:r>
              <a:rPr lang="en-US" i="1"/>
              <a:t>w_</a:t>
            </a:r>
            <a:r>
              <a:rPr lang="en-US"/>
              <a:t>x_3 = 0.2   * log(3/2)</a:t>
            </a:r>
          </a:p>
          <a:p>
            <a:pPr>
              <a:buFontTx/>
              <a:buNone/>
            </a:pPr>
            <a:r>
              <a:rPr lang="en-US"/>
              <a:t>	where log(3/2) = 0.176, approximately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p:txBody>
          <a:bodyPr/>
          <a:lstStyle/>
          <a:p>
            <a:r>
              <a:rPr lang="en-US"/>
              <a:t>practical operation</a:t>
            </a:r>
          </a:p>
        </p:txBody>
      </p:sp>
      <p:sp>
        <p:nvSpPr>
          <p:cNvPr id="300035" name="Rectangle 3"/>
          <p:cNvSpPr>
            <a:spLocks noGrp="1" noChangeArrowheads="1"/>
          </p:cNvSpPr>
          <p:nvPr>
            <p:ph type="body" idx="1"/>
          </p:nvPr>
        </p:nvSpPr>
        <p:spPr/>
        <p:txBody>
          <a:bodyPr/>
          <a:lstStyle/>
          <a:p>
            <a:r>
              <a:rPr lang="en-US" sz="2800"/>
              <a:t>The computer will search the documents for the query term and return the documents where the weight of term in the index for that document is strictly positive, by order of weights, highest to lowest.</a:t>
            </a:r>
          </a:p>
          <a:p>
            <a:r>
              <a:rPr lang="en-US" sz="2800"/>
              <a:t>If there are several query terms the computer will perform a more complicated operation that we will not further study here, so we limit ourselves to the case of one query term.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r>
              <a:rPr lang="en-US"/>
              <a:t>practical tests</a:t>
            </a:r>
          </a:p>
        </p:txBody>
      </p:sp>
      <p:sp>
        <p:nvSpPr>
          <p:cNvPr id="301059" name="Rectangle 3"/>
          <p:cNvSpPr>
            <a:spLocks noGrp="1" noChangeArrowheads="1"/>
          </p:cNvSpPr>
          <p:nvPr>
            <p:ph type="body" idx="1"/>
          </p:nvPr>
        </p:nvSpPr>
        <p:spPr/>
        <p:txBody>
          <a:bodyPr/>
          <a:lstStyle/>
          <a:p>
            <a:r>
              <a:rPr lang="en-US"/>
              <a:t>You ask the computer to query the term "a" in our example. What documents are being returned? </a:t>
            </a:r>
          </a:p>
          <a:p>
            <a:pPr lvl="1"/>
            <a:r>
              <a:rPr lang="en-US"/>
              <a:t>Compare with the result of the Boolean model. </a:t>
            </a:r>
          </a:p>
          <a:p>
            <a:r>
              <a:rPr lang="en-US"/>
              <a:t>You ask the computer to query the term "e". What documents are being returned, and in what order?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p:txBody>
          <a:bodyPr/>
          <a:lstStyle/>
          <a:p>
            <a:r>
              <a:rPr lang="en-US"/>
              <a:t>advantages of vector model</a:t>
            </a:r>
          </a:p>
        </p:txBody>
      </p:sp>
      <p:sp>
        <p:nvSpPr>
          <p:cNvPr id="292867" name="Rectangle 3"/>
          <p:cNvSpPr>
            <a:spLocks noGrp="1" noChangeArrowheads="1"/>
          </p:cNvSpPr>
          <p:nvPr>
            <p:ph type="body" idx="1"/>
          </p:nvPr>
        </p:nvSpPr>
        <p:spPr/>
        <p:txBody>
          <a:bodyPr/>
          <a:lstStyle/>
          <a:p>
            <a:r>
              <a:rPr lang="en-US"/>
              <a:t>term weighting improves performance</a:t>
            </a:r>
          </a:p>
          <a:p>
            <a:r>
              <a:rPr lang="en-US"/>
              <a:t>sorting is possible</a:t>
            </a:r>
          </a:p>
          <a:p>
            <a:r>
              <a:rPr lang="en-US"/>
              <a:t>easy to compute, therefore fast</a:t>
            </a:r>
          </a:p>
          <a:p>
            <a:r>
              <a:rPr lang="en-US"/>
              <a:t>results are difficult to improve without </a:t>
            </a:r>
          </a:p>
          <a:p>
            <a:pPr lvl="1"/>
            <a:r>
              <a:rPr lang="en-US"/>
              <a:t>query expansion</a:t>
            </a:r>
          </a:p>
          <a:p>
            <a:pPr lvl="1"/>
            <a:r>
              <a:rPr lang="en-US"/>
              <a:t>user feedback circle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ProQuest</a:t>
            </a:r>
            <a:r>
              <a:rPr lang="en-US" dirty="0" smtClean="0"/>
              <a:t> search targets</a:t>
            </a:r>
            <a:endParaRPr lang="en-US" dirty="0"/>
          </a:p>
        </p:txBody>
      </p:sp>
      <p:sp>
        <p:nvSpPr>
          <p:cNvPr id="3" name="Content Placeholder 2"/>
          <p:cNvSpPr>
            <a:spLocks noGrp="1"/>
          </p:cNvSpPr>
          <p:nvPr>
            <p:ph idx="1"/>
          </p:nvPr>
        </p:nvSpPr>
        <p:spPr/>
        <p:txBody>
          <a:bodyPr/>
          <a:lstStyle/>
          <a:p>
            <a:r>
              <a:rPr lang="en-US" dirty="0" err="1" smtClean="0"/>
              <a:t>ProQuest</a:t>
            </a:r>
            <a:r>
              <a:rPr lang="en-US" dirty="0" smtClean="0"/>
              <a:t>  searches “citations” and “documents”.</a:t>
            </a:r>
          </a:p>
          <a:p>
            <a:r>
              <a:rPr lang="en-US" dirty="0" smtClean="0"/>
              <a:t>“citations” are description of documents such as author names, titles, journal etc.</a:t>
            </a:r>
          </a:p>
          <a:p>
            <a:r>
              <a:rPr lang="en-US" dirty="0" smtClean="0"/>
              <a:t>“documents” contain the full-text of documents.</a:t>
            </a:r>
          </a:p>
          <a:p>
            <a:r>
              <a:rPr lang="en-US" dirty="0" smtClean="0"/>
              <a:t>Target differences imply different behavior of an expression when matched against a candidate.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ProQuest</a:t>
            </a:r>
            <a:r>
              <a:rPr lang="en-US" dirty="0" smtClean="0"/>
              <a:t> search</a:t>
            </a:r>
            <a:endParaRPr lang="en-US" dirty="0"/>
          </a:p>
        </p:txBody>
      </p:sp>
      <p:sp>
        <p:nvSpPr>
          <p:cNvPr id="3" name="Content Placeholder 2"/>
          <p:cNvSpPr>
            <a:spLocks noGrp="1"/>
          </p:cNvSpPr>
          <p:nvPr>
            <p:ph idx="1"/>
          </p:nvPr>
        </p:nvSpPr>
        <p:spPr/>
        <p:txBody>
          <a:bodyPr/>
          <a:lstStyle/>
          <a:p>
            <a:r>
              <a:rPr lang="en-US" dirty="0" smtClean="0"/>
              <a:t>If you enter two search terms, they will be used as one phrase.</a:t>
            </a:r>
          </a:p>
          <a:p>
            <a:r>
              <a:rPr lang="en-US" dirty="0" smtClean="0"/>
              <a:t>If you use three term, they are searched to be appearing in proximity. </a:t>
            </a:r>
          </a:p>
          <a:p>
            <a:r>
              <a:rPr lang="en-US" dirty="0" smtClean="0"/>
              <a:t>You can force phrase interpretation by placing the search expressions into double quotes.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terms </a:t>
            </a:r>
            <a:endParaRPr lang="en-US" dirty="0"/>
          </a:p>
        </p:txBody>
      </p:sp>
      <p:sp>
        <p:nvSpPr>
          <p:cNvPr id="3" name="Content Placeholder 2"/>
          <p:cNvSpPr>
            <a:spLocks noGrp="1"/>
          </p:cNvSpPr>
          <p:nvPr>
            <p:ph idx="1"/>
          </p:nvPr>
        </p:nvSpPr>
        <p:spPr/>
        <p:txBody>
          <a:bodyPr/>
          <a:lstStyle/>
          <a:p>
            <a:r>
              <a:rPr lang="en-US" dirty="0" smtClean="0"/>
              <a:t>A search term is something you type and that has a meaning on its own.</a:t>
            </a:r>
          </a:p>
          <a:p>
            <a:r>
              <a:rPr lang="en-US" dirty="0" smtClean="0"/>
              <a:t>For example: house, or </a:t>
            </a:r>
            <a:r>
              <a:rPr lang="en-US" dirty="0" err="1" smtClean="0"/>
              <a:t>krichel</a:t>
            </a:r>
            <a:r>
              <a:rPr lang="en-US" dirty="0" smtClean="0"/>
              <a:t>.</a:t>
            </a:r>
          </a:p>
          <a:p>
            <a:r>
              <a:rPr lang="en-US" dirty="0" smtClean="0"/>
              <a:t>Terms have a regular expression interpretation.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lstStyle/>
          <a:p>
            <a:r>
              <a:rPr lang="en-US"/>
              <a:t>advantages of Boolean model</a:t>
            </a:r>
          </a:p>
        </p:txBody>
      </p:sp>
      <p:sp>
        <p:nvSpPr>
          <p:cNvPr id="239619" name="Rectangle 3"/>
          <p:cNvSpPr>
            <a:spLocks noGrp="1" noChangeArrowheads="1"/>
          </p:cNvSpPr>
          <p:nvPr>
            <p:ph type="body" idx="1"/>
          </p:nvPr>
        </p:nvSpPr>
        <p:spPr/>
        <p:txBody>
          <a:bodyPr/>
          <a:lstStyle/>
          <a:p>
            <a:r>
              <a:rPr lang="en-US"/>
              <a:t>supposedly easy to grasp by the user</a:t>
            </a:r>
          </a:p>
          <a:p>
            <a:r>
              <a:rPr lang="en-US"/>
              <a:t>precise semantics of queries</a:t>
            </a:r>
          </a:p>
          <a:p>
            <a:r>
              <a:rPr lang="en-US"/>
              <a:t>implemented in the majority of commercial systems</a:t>
            </a:r>
          </a:p>
          <a:p>
            <a:endParaRPr lang="en-US" i="1"/>
          </a:p>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regular expressions</a:t>
            </a:r>
            <a:endParaRPr lang="en-US" dirty="0"/>
          </a:p>
        </p:txBody>
      </p:sp>
      <p:sp>
        <p:nvSpPr>
          <p:cNvPr id="3" name="Content Placeholder 2"/>
          <p:cNvSpPr>
            <a:spLocks noGrp="1"/>
          </p:cNvSpPr>
          <p:nvPr>
            <p:ph idx="1"/>
          </p:nvPr>
        </p:nvSpPr>
        <p:spPr/>
        <p:txBody>
          <a:bodyPr/>
          <a:lstStyle/>
          <a:p>
            <a:r>
              <a:rPr lang="en-US" dirty="0" smtClean="0"/>
              <a:t>‘*’ is used as a right-handed truncation character only; it will find all forms of a word.</a:t>
            </a:r>
            <a:br>
              <a:rPr lang="en-US" dirty="0" smtClean="0"/>
            </a:br>
            <a:r>
              <a:rPr lang="en-US" dirty="0" smtClean="0"/>
              <a:t>For example, searching for “</a:t>
            </a:r>
            <a:r>
              <a:rPr lang="en-US" dirty="0" err="1" smtClean="0"/>
              <a:t>econom</a:t>
            </a:r>
            <a:r>
              <a:rPr lang="en-US" dirty="0" smtClean="0"/>
              <a:t>*”. </a:t>
            </a:r>
          </a:p>
          <a:p>
            <a:r>
              <a:rPr lang="en-US" dirty="0" smtClean="0"/>
              <a:t>‘?’ is used to replace any single character, either inside the word or the right end of the word. For example, searching for “</a:t>
            </a:r>
            <a:r>
              <a:rPr lang="en-US" dirty="0" err="1" smtClean="0"/>
              <a:t>wom?n</a:t>
            </a:r>
            <a:r>
              <a:rPr lang="en-US" dirty="0" smtClean="0"/>
              <a:t>”</a:t>
            </a:r>
          </a:p>
          <a:p>
            <a:r>
              <a:rPr lang="en-US" dirty="0" smtClean="0"/>
              <a:t>‘?’ cannot be used to begin a word.</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operators: and</a:t>
            </a:r>
            <a:endParaRPr lang="en-US" dirty="0"/>
          </a:p>
        </p:txBody>
      </p:sp>
      <p:sp>
        <p:nvSpPr>
          <p:cNvPr id="3" name="Content Placeholder 2"/>
          <p:cNvSpPr>
            <a:spLocks noGrp="1"/>
          </p:cNvSpPr>
          <p:nvPr>
            <p:ph idx="1"/>
          </p:nvPr>
        </p:nvSpPr>
        <p:spPr/>
        <p:txBody>
          <a:bodyPr/>
          <a:lstStyle/>
          <a:p>
            <a:r>
              <a:rPr lang="en-US" b="1" dirty="0" smtClean="0"/>
              <a:t>AND</a:t>
            </a:r>
            <a:r>
              <a:rPr lang="en-US" dirty="0" smtClean="0"/>
              <a:t> Find the words. </a:t>
            </a:r>
          </a:p>
          <a:p>
            <a:r>
              <a:rPr lang="en-US" dirty="0" smtClean="0"/>
              <a:t>When searching for keywords in "Citation and Document Text," AND finds documents in which the words occur in the same paragraph (within approx. 1000 characters) or the words appear in any citation field.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operator: and not, or</a:t>
            </a:r>
            <a:endParaRPr lang="en-US" dirty="0"/>
          </a:p>
        </p:txBody>
      </p:sp>
      <p:sp>
        <p:nvSpPr>
          <p:cNvPr id="3" name="Content Placeholder 2"/>
          <p:cNvSpPr>
            <a:spLocks noGrp="1"/>
          </p:cNvSpPr>
          <p:nvPr>
            <p:ph idx="1"/>
          </p:nvPr>
        </p:nvSpPr>
        <p:spPr/>
        <p:txBody>
          <a:bodyPr/>
          <a:lstStyle/>
          <a:p>
            <a:r>
              <a:rPr lang="en-US" dirty="0" smtClean="0"/>
              <a:t>“and not” is the same as “not” in Dialog.</a:t>
            </a:r>
          </a:p>
          <a:p>
            <a:r>
              <a:rPr lang="en-US" dirty="0" smtClean="0"/>
              <a:t>“or” is a normal Boolean or.</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proximity operators</a:t>
            </a:r>
            <a:endParaRPr lang="en-US" dirty="0"/>
          </a:p>
        </p:txBody>
      </p:sp>
      <p:sp>
        <p:nvSpPr>
          <p:cNvPr id="3" name="Content Placeholder 2"/>
          <p:cNvSpPr>
            <a:spLocks noGrp="1"/>
          </p:cNvSpPr>
          <p:nvPr>
            <p:ph idx="1"/>
          </p:nvPr>
        </p:nvSpPr>
        <p:spPr/>
        <p:txBody>
          <a:bodyPr/>
          <a:lstStyle/>
          <a:p>
            <a:r>
              <a:rPr lang="en-US" b="1" dirty="0" smtClean="0"/>
              <a:t>W/</a:t>
            </a:r>
            <a:r>
              <a:rPr lang="en-US" b="1" i="1" dirty="0" smtClean="0"/>
              <a:t>number</a:t>
            </a:r>
            <a:r>
              <a:rPr lang="en-US" b="1" dirty="0" smtClean="0"/>
              <a:t> </a:t>
            </a:r>
            <a:r>
              <a:rPr lang="en-US" dirty="0" smtClean="0"/>
              <a:t>Find documents where these words are </a:t>
            </a:r>
            <a:r>
              <a:rPr lang="en-US" u="sng" dirty="0" smtClean="0"/>
              <a:t>within</a:t>
            </a:r>
            <a:r>
              <a:rPr lang="en-US" dirty="0" smtClean="0"/>
              <a:t> some number </a:t>
            </a:r>
            <a:r>
              <a:rPr lang="en-US" i="1" dirty="0" err="1" smtClean="0"/>
              <a:t>number</a:t>
            </a:r>
            <a:r>
              <a:rPr lang="en-US" dirty="0" smtClean="0"/>
              <a:t> of words apart (either before or after). Use when searching for keywords within "Citation and Document Text" or "Document Text."</a:t>
            </a:r>
            <a:br>
              <a:rPr lang="en-US" dirty="0" smtClean="0"/>
            </a:br>
            <a:r>
              <a:rPr lang="en-US" i="1" dirty="0" smtClean="0"/>
              <a:t>Example</a:t>
            </a:r>
            <a:r>
              <a:rPr lang="en-US" dirty="0" smtClean="0"/>
              <a:t>: computer W/3 careers</a:t>
            </a:r>
          </a:p>
          <a:p>
            <a:r>
              <a:rPr lang="en-US" dirty="0" smtClean="0"/>
              <a:t>NOT W/</a:t>
            </a:r>
            <a:r>
              <a:rPr lang="en-US" i="1" dirty="0" smtClean="0"/>
              <a:t>number </a:t>
            </a:r>
            <a:r>
              <a:rPr lang="en-US" dirty="0" smtClean="0"/>
              <a:t> does the opposite.</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proximity operators</a:t>
            </a:r>
            <a:endParaRPr lang="en-US" dirty="0"/>
          </a:p>
        </p:txBody>
      </p:sp>
      <p:sp>
        <p:nvSpPr>
          <p:cNvPr id="3" name="Content Placeholder 2"/>
          <p:cNvSpPr>
            <a:spLocks noGrp="1"/>
          </p:cNvSpPr>
          <p:nvPr>
            <p:ph idx="1"/>
          </p:nvPr>
        </p:nvSpPr>
        <p:spPr/>
        <p:txBody>
          <a:bodyPr/>
          <a:lstStyle/>
          <a:p>
            <a:r>
              <a:rPr lang="en-US" b="1" dirty="0" smtClean="0"/>
              <a:t>W/PARA</a:t>
            </a:r>
            <a:r>
              <a:rPr lang="en-US" dirty="0" smtClean="0"/>
              <a:t> Finds documents where these words are </a:t>
            </a:r>
            <a:r>
              <a:rPr lang="en-US" u="sng" dirty="0" smtClean="0"/>
              <a:t>within</a:t>
            </a:r>
            <a:r>
              <a:rPr lang="en-US" dirty="0" smtClean="0"/>
              <a:t> the same </a:t>
            </a:r>
            <a:r>
              <a:rPr lang="en-US" u="sng" dirty="0" smtClean="0"/>
              <a:t>paragraph</a:t>
            </a:r>
            <a:r>
              <a:rPr lang="en-US" dirty="0" smtClean="0"/>
              <a:t> (within approx. 1000 characters). Use when searching for keywords within "Document Text."</a:t>
            </a:r>
            <a:br>
              <a:rPr lang="en-US" dirty="0" smtClean="0"/>
            </a:br>
            <a:r>
              <a:rPr lang="en-US" i="1" dirty="0" smtClean="0"/>
              <a:t>Example</a:t>
            </a:r>
            <a:r>
              <a:rPr lang="en-US" dirty="0" smtClean="0"/>
              <a:t>: internet W/PARA web</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proximity operators</a:t>
            </a:r>
            <a:endParaRPr lang="en-US" dirty="0"/>
          </a:p>
        </p:txBody>
      </p:sp>
      <p:sp>
        <p:nvSpPr>
          <p:cNvPr id="3" name="Content Placeholder 2"/>
          <p:cNvSpPr>
            <a:spLocks noGrp="1"/>
          </p:cNvSpPr>
          <p:nvPr>
            <p:ph idx="1"/>
          </p:nvPr>
        </p:nvSpPr>
        <p:spPr/>
        <p:txBody>
          <a:bodyPr/>
          <a:lstStyle/>
          <a:p>
            <a:r>
              <a:rPr lang="en-US" b="1" dirty="0" smtClean="0"/>
              <a:t>W/DOC</a:t>
            </a:r>
            <a:r>
              <a:rPr lang="en-US" dirty="0" smtClean="0"/>
              <a:t> Find documents where all the words appear </a:t>
            </a:r>
            <a:r>
              <a:rPr lang="en-US" u="sng" dirty="0" smtClean="0"/>
              <a:t>within</a:t>
            </a:r>
            <a:r>
              <a:rPr lang="en-US" dirty="0" smtClean="0"/>
              <a:t> the </a:t>
            </a:r>
            <a:r>
              <a:rPr lang="en-US" u="sng" dirty="0" smtClean="0"/>
              <a:t>document</a:t>
            </a:r>
            <a:r>
              <a:rPr lang="en-US" dirty="0" smtClean="0"/>
              <a:t> text. Use W/DOC in place of AND when searching for keywords within "Citation and Document Text" or "Document Text" to retrieve more comprehensive results.</a:t>
            </a:r>
            <a:br>
              <a:rPr lang="en-US" dirty="0" smtClean="0"/>
            </a:br>
            <a:r>
              <a:rPr lang="en-US" i="1" dirty="0" smtClean="0"/>
              <a:t>Example</a:t>
            </a:r>
            <a:r>
              <a:rPr lang="en-US" dirty="0" smtClean="0"/>
              <a:t>: Internet W/DOC education</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proximity operators</a:t>
            </a:r>
            <a:endParaRPr lang="en-US" dirty="0"/>
          </a:p>
        </p:txBody>
      </p:sp>
      <p:sp>
        <p:nvSpPr>
          <p:cNvPr id="3" name="Content Placeholder 2"/>
          <p:cNvSpPr>
            <a:spLocks noGrp="1"/>
          </p:cNvSpPr>
          <p:nvPr>
            <p:ph idx="1"/>
          </p:nvPr>
        </p:nvSpPr>
        <p:spPr/>
        <p:txBody>
          <a:bodyPr/>
          <a:lstStyle/>
          <a:p>
            <a:r>
              <a:rPr lang="en-US" dirty="0" smtClean="0"/>
              <a:t>PRE/</a:t>
            </a:r>
            <a:r>
              <a:rPr lang="en-US" i="1" dirty="0" smtClean="0"/>
              <a:t>number</a:t>
            </a:r>
            <a:r>
              <a:rPr lang="en-US" dirty="0" smtClean="0"/>
              <a:t> Find documents where the first word appears some number </a:t>
            </a:r>
            <a:r>
              <a:rPr lang="en-US" i="1" dirty="0" err="1" smtClean="0"/>
              <a:t>number</a:t>
            </a:r>
            <a:r>
              <a:rPr lang="en-US" i="1" dirty="0" smtClean="0"/>
              <a:t> </a:t>
            </a:r>
            <a:r>
              <a:rPr lang="en-US" dirty="0" smtClean="0"/>
              <a:t>of words before the second word. </a:t>
            </a:r>
          </a:p>
          <a:p>
            <a:r>
              <a:rPr lang="en-US" dirty="0" smtClean="0"/>
              <a:t>Use when searching for keywords within "Citation and Document Text" or "Document Text."</a:t>
            </a:r>
            <a:br>
              <a:rPr lang="en-US" dirty="0" smtClean="0"/>
            </a:br>
            <a:r>
              <a:rPr lang="en-US" i="1" dirty="0" smtClean="0"/>
              <a:t>Example</a:t>
            </a:r>
            <a:r>
              <a:rPr lang="en-US" dirty="0" smtClean="0"/>
              <a:t>: world pre/3 web</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field syntax</a:t>
            </a:r>
            <a:endParaRPr lang="en-US" dirty="0"/>
          </a:p>
        </p:txBody>
      </p:sp>
      <p:sp>
        <p:nvSpPr>
          <p:cNvPr id="3" name="Content Placeholder 2"/>
          <p:cNvSpPr>
            <a:spLocks noGrp="1"/>
          </p:cNvSpPr>
          <p:nvPr>
            <p:ph idx="1"/>
          </p:nvPr>
        </p:nvSpPr>
        <p:spPr/>
        <p:txBody>
          <a:bodyPr/>
          <a:lstStyle/>
          <a:p>
            <a:r>
              <a:rPr lang="en-US" dirty="0" smtClean="0"/>
              <a:t>It is possible to limit a search for a term to a field. </a:t>
            </a:r>
          </a:p>
          <a:p>
            <a:r>
              <a:rPr lang="en-US" dirty="0" smtClean="0"/>
              <a:t>This is done by writing </a:t>
            </a:r>
            <a:r>
              <a:rPr lang="en-US" i="1" dirty="0" smtClean="0"/>
              <a:t>field</a:t>
            </a:r>
            <a:r>
              <a:rPr lang="en-US" dirty="0" smtClean="0"/>
              <a:t>( </a:t>
            </a:r>
            <a:r>
              <a:rPr lang="en-US" i="1" dirty="0" smtClean="0"/>
              <a:t>term</a:t>
            </a:r>
            <a:r>
              <a:rPr lang="en-US" dirty="0" smtClean="0"/>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a:t>
            </a:r>
            <a:endParaRPr lang="en-US" dirty="0"/>
          </a:p>
        </p:txBody>
      </p:sp>
      <p:sp>
        <p:nvSpPr>
          <p:cNvPr id="3" name="Content Placeholder 2"/>
          <p:cNvSpPr>
            <a:spLocks noGrp="1"/>
          </p:cNvSpPr>
          <p:nvPr>
            <p:ph idx="1"/>
          </p:nvPr>
        </p:nvSpPr>
        <p:spPr/>
        <p:txBody>
          <a:bodyPr/>
          <a:lstStyle/>
          <a:p>
            <a:r>
              <a:rPr lang="en-US" dirty="0" smtClean="0"/>
              <a:t>ABS()  search article abstracts for your terms. </a:t>
            </a:r>
          </a:p>
          <a:p>
            <a:r>
              <a:rPr lang="en-US" i="1" dirty="0" smtClean="0"/>
              <a:t>Examples:</a:t>
            </a:r>
            <a:r>
              <a:rPr lang="en-US" dirty="0" smtClean="0"/>
              <a:t/>
            </a:r>
            <a:br>
              <a:rPr lang="en-US" dirty="0" smtClean="0"/>
            </a:br>
            <a:r>
              <a:rPr lang="en-US" dirty="0" smtClean="0"/>
              <a:t>    ABS(customer delight)</a:t>
            </a:r>
            <a:br>
              <a:rPr lang="en-US" dirty="0" smtClean="0"/>
            </a:br>
            <a:r>
              <a:rPr lang="en-US" dirty="0" smtClean="0"/>
              <a:t>    ABS(ozone) </a:t>
            </a:r>
          </a:p>
          <a:p>
            <a:endParaRPr lang="en-US"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a:t>
            </a:r>
            <a:endParaRPr lang="en-US" dirty="0"/>
          </a:p>
        </p:txBody>
      </p:sp>
      <p:sp>
        <p:nvSpPr>
          <p:cNvPr id="3" name="Content Placeholder 2"/>
          <p:cNvSpPr>
            <a:spLocks noGrp="1"/>
          </p:cNvSpPr>
          <p:nvPr>
            <p:ph idx="1"/>
          </p:nvPr>
        </p:nvSpPr>
        <p:spPr/>
        <p:txBody>
          <a:bodyPr/>
          <a:lstStyle/>
          <a:p>
            <a:r>
              <a:rPr lang="en-US" b="1" dirty="0" smtClean="0"/>
              <a:t>APX() </a:t>
            </a:r>
            <a:r>
              <a:rPr lang="en-US" dirty="0" smtClean="0"/>
              <a:t>searches the appendix of a document. The appendix usually comes at the end of the document, identified by a header </a:t>
            </a:r>
          </a:p>
          <a:p>
            <a:r>
              <a:rPr lang="en-US" dirty="0" smtClean="0"/>
              <a:t>Use </a:t>
            </a:r>
            <a:r>
              <a:rPr lang="en-US" b="1" i="1" dirty="0" smtClean="0"/>
              <a:t>Keywords</a:t>
            </a:r>
            <a:r>
              <a:rPr lang="en-US" dirty="0" smtClean="0"/>
              <a:t> to search this field.</a:t>
            </a:r>
          </a:p>
          <a:p>
            <a:r>
              <a:rPr lang="en-US" i="1" dirty="0" smtClean="0"/>
              <a:t>Example: </a:t>
            </a:r>
            <a:r>
              <a:rPr lang="en-US" dirty="0" smtClean="0"/>
              <a:t>APX(Michigan)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r>
              <a:rPr lang="en-US"/>
              <a:t>problems of Boolean model</a:t>
            </a:r>
          </a:p>
        </p:txBody>
      </p:sp>
      <p:sp>
        <p:nvSpPr>
          <p:cNvPr id="240643" name="Rectangle 3"/>
          <p:cNvSpPr>
            <a:spLocks noGrp="1" noChangeArrowheads="1"/>
          </p:cNvSpPr>
          <p:nvPr>
            <p:ph type="body" idx="1"/>
          </p:nvPr>
        </p:nvSpPr>
        <p:spPr/>
        <p:txBody>
          <a:bodyPr/>
          <a:lstStyle/>
          <a:p>
            <a:r>
              <a:rPr lang="en-US"/>
              <a:t>sharp distinction between relevant and irrelevant documents</a:t>
            </a:r>
          </a:p>
          <a:p>
            <a:r>
              <a:rPr lang="en-US"/>
              <a:t>no ranking possible </a:t>
            </a:r>
          </a:p>
          <a:p>
            <a:r>
              <a:rPr lang="en-US"/>
              <a:t>users find it difficult to formulate Boolean queries</a:t>
            </a:r>
          </a:p>
          <a:p>
            <a:r>
              <a:rPr lang="en-US"/>
              <a:t>users find it difficult to resolve Boolean queries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author</a:t>
            </a:r>
            <a:endParaRPr lang="en-US" dirty="0"/>
          </a:p>
        </p:txBody>
      </p:sp>
      <p:sp>
        <p:nvSpPr>
          <p:cNvPr id="3" name="Content Placeholder 2"/>
          <p:cNvSpPr>
            <a:spLocks noGrp="1"/>
          </p:cNvSpPr>
          <p:nvPr>
            <p:ph idx="1"/>
          </p:nvPr>
        </p:nvSpPr>
        <p:spPr/>
        <p:txBody>
          <a:bodyPr/>
          <a:lstStyle/>
          <a:p>
            <a:r>
              <a:rPr lang="en-US" b="1" dirty="0" smtClean="0"/>
              <a:t>AU() is </a:t>
            </a:r>
            <a:r>
              <a:rPr lang="en-US" dirty="0" smtClean="0"/>
              <a:t>used to find articles written by an author or reviewer. </a:t>
            </a:r>
          </a:p>
          <a:p>
            <a:r>
              <a:rPr lang="en-US" dirty="0" smtClean="0"/>
              <a:t>Example</a:t>
            </a:r>
            <a:br>
              <a:rPr lang="en-US" dirty="0" smtClean="0"/>
            </a:br>
            <a:r>
              <a:rPr lang="en-US" dirty="0" smtClean="0"/>
              <a:t>  AU(Thomas Krichel) </a:t>
            </a:r>
          </a:p>
          <a:p>
            <a:pPr>
              <a:buNone/>
            </a:pPr>
            <a:endParaRPr lang="en-US"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code (ABI)</a:t>
            </a:r>
            <a:endParaRPr lang="en-US" dirty="0"/>
          </a:p>
        </p:txBody>
      </p:sp>
      <p:sp>
        <p:nvSpPr>
          <p:cNvPr id="3" name="Content Placeholder 2"/>
          <p:cNvSpPr>
            <a:spLocks noGrp="1"/>
          </p:cNvSpPr>
          <p:nvPr>
            <p:ph idx="1"/>
          </p:nvPr>
        </p:nvSpPr>
        <p:spPr>
          <a:xfrm>
            <a:off x="457200" y="1295400"/>
            <a:ext cx="8229600" cy="5105400"/>
          </a:xfrm>
        </p:spPr>
        <p:txBody>
          <a:bodyPr/>
          <a:lstStyle/>
          <a:p>
            <a:r>
              <a:rPr lang="en-US" b="1" dirty="0" smtClean="0"/>
              <a:t> </a:t>
            </a:r>
            <a:r>
              <a:rPr lang="en-US" dirty="0" smtClean="0"/>
              <a:t>Use Classification Codes when searching business topics. Classification Codes are a fast way to precisely target a search by topic, industry or market, geographical area, or article type. </a:t>
            </a:r>
          </a:p>
          <a:p>
            <a:r>
              <a:rPr lang="en-US" i="1" dirty="0" smtClean="0"/>
              <a:t>Examples: </a:t>
            </a:r>
            <a:r>
              <a:rPr lang="en-US" dirty="0" smtClean="0"/>
              <a:t/>
            </a:r>
            <a:br>
              <a:rPr lang="en-US" dirty="0" smtClean="0"/>
            </a:br>
            <a:r>
              <a:rPr lang="en-US" dirty="0" smtClean="0"/>
              <a:t>    CC(1120) for Economic Policy &amp; Planning </a:t>
            </a:r>
          </a:p>
          <a:p>
            <a:r>
              <a:rPr lang="en-US" dirty="0" smtClean="0"/>
              <a:t>This only applies to a subset of data from ABI inform, which has these codes.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Coden</a:t>
            </a:r>
            <a:endParaRPr lang="en-US" dirty="0"/>
          </a:p>
        </p:txBody>
      </p:sp>
      <p:sp>
        <p:nvSpPr>
          <p:cNvPr id="3" name="Content Placeholder 2"/>
          <p:cNvSpPr>
            <a:spLocks noGrp="1"/>
          </p:cNvSpPr>
          <p:nvPr>
            <p:ph idx="1"/>
          </p:nvPr>
        </p:nvSpPr>
        <p:spPr>
          <a:xfrm>
            <a:off x="457200" y="1371600"/>
            <a:ext cx="8229600" cy="5181600"/>
          </a:xfrm>
        </p:spPr>
        <p:txBody>
          <a:bodyPr/>
          <a:lstStyle/>
          <a:p>
            <a:r>
              <a:rPr lang="en-US" dirty="0" smtClean="0"/>
              <a:t>This is use to search the </a:t>
            </a:r>
            <a:r>
              <a:rPr lang="en-US" dirty="0" err="1" smtClean="0"/>
              <a:t>coden</a:t>
            </a:r>
            <a:r>
              <a:rPr lang="en-US" dirty="0" smtClean="0"/>
              <a:t> index. A </a:t>
            </a:r>
            <a:r>
              <a:rPr lang="en-US" dirty="0" err="1" smtClean="0"/>
              <a:t>coden</a:t>
            </a:r>
            <a:r>
              <a:rPr lang="en-US" dirty="0" smtClean="0"/>
              <a:t> is an alphanumeric code used for shelving/ordering books and journals in libraries, often based on a publication’s title.  </a:t>
            </a:r>
          </a:p>
          <a:p>
            <a:r>
              <a:rPr lang="en-US" i="1" dirty="0" smtClean="0"/>
              <a:t>Example: </a:t>
            </a:r>
            <a:r>
              <a:rPr lang="en-US" dirty="0" smtClean="0"/>
              <a:t/>
            </a:r>
            <a:br>
              <a:rPr lang="en-US" dirty="0" smtClean="0"/>
            </a:br>
            <a:r>
              <a:rPr lang="en-US" dirty="0" smtClean="0"/>
              <a:t>    CODEN(EDUSBI) </a:t>
            </a:r>
            <a:br>
              <a:rPr lang="en-US" dirty="0" smtClean="0"/>
            </a:b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Column / Document Column Head </a:t>
            </a:r>
            <a:endParaRPr lang="en-US" dirty="0"/>
          </a:p>
        </p:txBody>
      </p:sp>
      <p:sp>
        <p:nvSpPr>
          <p:cNvPr id="3" name="Content Placeholder 2"/>
          <p:cNvSpPr>
            <a:spLocks noGrp="1"/>
          </p:cNvSpPr>
          <p:nvPr>
            <p:ph idx="1"/>
          </p:nvPr>
        </p:nvSpPr>
        <p:spPr/>
        <p:txBody>
          <a:bodyPr/>
          <a:lstStyle/>
          <a:p>
            <a:r>
              <a:rPr lang="en-US" dirty="0" smtClean="0"/>
              <a:t>The title of a column in a periodical or newspaper, such as “The Week in Review”. This search field finds all articles where the search words are in the column head. </a:t>
            </a:r>
          </a:p>
          <a:p>
            <a:r>
              <a:rPr lang="en-US" i="1" dirty="0" smtClean="0"/>
              <a:t>Examples: </a:t>
            </a:r>
            <a:r>
              <a:rPr lang="en-US" dirty="0" smtClean="0"/>
              <a:t/>
            </a:r>
            <a:br>
              <a:rPr lang="en-US" dirty="0" smtClean="0"/>
            </a:br>
            <a:r>
              <a:rPr lang="en-US" dirty="0" smtClean="0"/>
              <a:t>    COL(futures) </a:t>
            </a:r>
            <a:br>
              <a:rPr lang="en-US" dirty="0" smtClean="0"/>
            </a:br>
            <a:r>
              <a:rPr lang="en-US" dirty="0" smtClean="0"/>
              <a:t>    COL("The Week In Review") </a:t>
            </a:r>
          </a:p>
          <a:p>
            <a:r>
              <a:rPr lang="en-US" dirty="0" smtClean="0"/>
              <a:t/>
            </a:r>
            <a:br>
              <a:rPr lang="en-US" dirty="0" smtClean="0"/>
            </a:b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company / organization</a:t>
            </a:r>
            <a:endParaRPr lang="en-US" dirty="0"/>
          </a:p>
        </p:txBody>
      </p:sp>
      <p:sp>
        <p:nvSpPr>
          <p:cNvPr id="3" name="Content Placeholder 2"/>
          <p:cNvSpPr>
            <a:spLocks noGrp="1"/>
          </p:cNvSpPr>
          <p:nvPr>
            <p:ph idx="1"/>
          </p:nvPr>
        </p:nvSpPr>
        <p:spPr/>
        <p:txBody>
          <a:bodyPr/>
          <a:lstStyle/>
          <a:p>
            <a:r>
              <a:rPr lang="en-US" dirty="0" smtClean="0"/>
              <a:t>CO() searches for an organization featured prominently in an article, </a:t>
            </a:r>
          </a:p>
          <a:p>
            <a:pPr lvl="1"/>
            <a:r>
              <a:rPr lang="en-US" dirty="0" smtClean="0"/>
              <a:t>Associations and cooperatives</a:t>
            </a:r>
          </a:p>
          <a:p>
            <a:pPr lvl="1"/>
            <a:r>
              <a:rPr lang="en-US" dirty="0" smtClean="0"/>
              <a:t>Companies and their divisions</a:t>
            </a:r>
          </a:p>
          <a:p>
            <a:pPr lvl="1"/>
            <a:r>
              <a:rPr lang="en-US" dirty="0" smtClean="0"/>
              <a:t>Governmental organizations  and </a:t>
            </a:r>
            <a:r>
              <a:rPr lang="en-US" dirty="0" err="1" smtClean="0"/>
              <a:t>olitical</a:t>
            </a:r>
            <a:r>
              <a:rPr lang="en-US" dirty="0" smtClean="0"/>
              <a:t> parties</a:t>
            </a:r>
          </a:p>
          <a:p>
            <a:pPr lvl="1"/>
            <a:r>
              <a:rPr lang="en-US" dirty="0" smtClean="0"/>
              <a:t>sports teams, music bands and churches</a:t>
            </a:r>
          </a:p>
          <a:p>
            <a:pPr lvl="1"/>
            <a:r>
              <a:rPr lang="en-US" dirty="0" smtClean="0"/>
              <a:t>native </a:t>
            </a:r>
            <a:r>
              <a:rPr lang="en-US" dirty="0" err="1" smtClean="0"/>
              <a:t>american</a:t>
            </a:r>
            <a:r>
              <a:rPr lang="en-US" dirty="0" smtClean="0"/>
              <a:t> tribes</a:t>
            </a:r>
          </a:p>
          <a:p>
            <a:r>
              <a:rPr lang="en-US" dirty="0" smtClean="0"/>
              <a:t>Comes with LCO({}) option for full matches.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publication date</a:t>
            </a:r>
            <a:endParaRPr lang="en-US" dirty="0"/>
          </a:p>
        </p:txBody>
      </p:sp>
      <p:sp>
        <p:nvSpPr>
          <p:cNvPr id="3" name="Content Placeholder 2"/>
          <p:cNvSpPr>
            <a:spLocks noGrp="1"/>
          </p:cNvSpPr>
          <p:nvPr>
            <p:ph idx="1"/>
          </p:nvPr>
        </p:nvSpPr>
        <p:spPr/>
        <p:txBody>
          <a:bodyPr/>
          <a:lstStyle/>
          <a:p>
            <a:r>
              <a:rPr lang="en-US" dirty="0" smtClean="0"/>
              <a:t>PDN() searches the publication date in numeric format (</a:t>
            </a:r>
            <a:r>
              <a:rPr lang="en-US" i="1" dirty="0" smtClean="0"/>
              <a:t>mm</a:t>
            </a:r>
            <a:r>
              <a:rPr lang="en-US" dirty="0" smtClean="0"/>
              <a:t>/</a:t>
            </a:r>
            <a:r>
              <a:rPr lang="en-US" i="1" dirty="0" err="1" smtClean="0"/>
              <a:t>dd</a:t>
            </a:r>
            <a:r>
              <a:rPr lang="en-US" dirty="0" smtClean="0"/>
              <a:t>/</a:t>
            </a:r>
            <a:r>
              <a:rPr lang="en-US" i="1" dirty="0" err="1" smtClean="0"/>
              <a:t>yyyy</a:t>
            </a:r>
            <a:r>
              <a:rPr lang="en-US" dirty="0" smtClean="0"/>
              <a:t>).</a:t>
            </a:r>
          </a:p>
          <a:p>
            <a:r>
              <a:rPr lang="en-US" dirty="0" smtClean="0"/>
              <a:t>You can use the &lt; and &gt; signs to indicate dates before and after a date, or between specific dates. </a:t>
            </a:r>
          </a:p>
          <a:p>
            <a:r>
              <a:rPr lang="en-US" dirty="0" smtClean="0"/>
              <a:t>For example, PDN(&gt;1/1/2002) AND PDN(&lt;1/5/2002) will find results from publications with numeric dates between January 1 2002 and January 5 2002.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dateline</a:t>
            </a:r>
            <a:endParaRPr lang="en-US" dirty="0"/>
          </a:p>
        </p:txBody>
      </p:sp>
      <p:sp>
        <p:nvSpPr>
          <p:cNvPr id="3" name="Content Placeholder 2"/>
          <p:cNvSpPr>
            <a:spLocks noGrp="1"/>
          </p:cNvSpPr>
          <p:nvPr>
            <p:ph idx="1"/>
          </p:nvPr>
        </p:nvSpPr>
        <p:spPr/>
        <p:txBody>
          <a:bodyPr/>
          <a:lstStyle/>
          <a:p>
            <a:r>
              <a:rPr lang="en-US" dirty="0" smtClean="0"/>
              <a:t>DLN() searches article Datelines. The dateline occurs frequently in newspapers, just after the article title, giving the date and place of the articles origin. You can use Boolean, proximity and truncation operators.</a:t>
            </a:r>
          </a:p>
          <a:p>
            <a:r>
              <a:rPr lang="en-US" dirty="0" smtClean="0"/>
              <a:t> DLN(</a:t>
            </a:r>
            <a:r>
              <a:rPr lang="en-US" dirty="0" err="1" smtClean="0"/>
              <a:t>lebanon</a:t>
            </a:r>
            <a:r>
              <a:rPr lang="en-US" dirty="0" smtClean="0"/>
              <a:t> pre/1 </a:t>
            </a:r>
            <a:r>
              <a:rPr lang="en-US" dirty="0" err="1" smtClean="0"/>
              <a:t>ohio</a:t>
            </a:r>
            <a:r>
              <a:rPr lang="en-US" dirty="0" smtClean="0"/>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 features</a:t>
            </a:r>
            <a:endParaRPr lang="en-US" dirty="0"/>
          </a:p>
        </p:txBody>
      </p:sp>
      <p:sp>
        <p:nvSpPr>
          <p:cNvPr id="3" name="Content Placeholder 2"/>
          <p:cNvSpPr>
            <a:spLocks noGrp="1"/>
          </p:cNvSpPr>
          <p:nvPr>
            <p:ph idx="1"/>
          </p:nvPr>
        </p:nvSpPr>
        <p:spPr/>
        <p:txBody>
          <a:bodyPr/>
          <a:lstStyle/>
          <a:p>
            <a:r>
              <a:rPr lang="en-US" dirty="0" smtClean="0"/>
              <a:t>SF() is used to search document features, such as an index or auxiliary materials, that may be included in or accompany a document.</a:t>
            </a:r>
          </a:p>
          <a:p>
            <a:r>
              <a:rPr lang="en-US" dirty="0" smtClean="0"/>
              <a:t>The document features indexed are:</a:t>
            </a:r>
          </a:p>
          <a:p>
            <a:pPr lvl="1"/>
            <a:r>
              <a:rPr lang="en-US" dirty="0" smtClean="0"/>
              <a:t>Graphs and Illustrations</a:t>
            </a:r>
          </a:p>
          <a:p>
            <a:pPr lvl="1"/>
            <a:r>
              <a:rPr lang="en-US" dirty="0" smtClean="0"/>
              <a:t>Maps</a:t>
            </a:r>
          </a:p>
          <a:p>
            <a:pPr lvl="1"/>
            <a:r>
              <a:rPr lang="en-US" dirty="0" smtClean="0"/>
              <a:t>References</a:t>
            </a:r>
          </a:p>
          <a:p>
            <a:pPr lvl="1"/>
            <a:r>
              <a:rPr lang="en-US" dirty="0" smtClean="0"/>
              <a:t>Tables</a:t>
            </a:r>
          </a:p>
          <a:p>
            <a:pPr>
              <a:buNone/>
            </a:pPr>
            <a:endParaRPr lang="en-US"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search by </a:t>
            </a:r>
            <a:r>
              <a:rPr lang="en-US" dirty="0" err="1" smtClean="0"/>
              <a:t>proquest</a:t>
            </a:r>
            <a:r>
              <a:rPr lang="en-US" dirty="0" smtClean="0"/>
              <a:t> handle</a:t>
            </a:r>
            <a:endParaRPr lang="en-US" dirty="0"/>
          </a:p>
        </p:txBody>
      </p:sp>
      <p:sp>
        <p:nvSpPr>
          <p:cNvPr id="3" name="Content Placeholder 2"/>
          <p:cNvSpPr>
            <a:spLocks noGrp="1"/>
          </p:cNvSpPr>
          <p:nvPr>
            <p:ph idx="1"/>
          </p:nvPr>
        </p:nvSpPr>
        <p:spPr/>
        <p:txBody>
          <a:bodyPr/>
          <a:lstStyle/>
          <a:p>
            <a:r>
              <a:rPr lang="en-US" dirty="0" smtClean="0"/>
              <a:t>ID() Searches the unique database ID for articles and documents in </a:t>
            </a:r>
            <a:r>
              <a:rPr lang="en-US" dirty="0" err="1" smtClean="0"/>
              <a:t>ProQuest</a:t>
            </a:r>
            <a:r>
              <a:rPr lang="en-US" dirty="0" smtClean="0"/>
              <a:t>.</a:t>
            </a:r>
          </a:p>
          <a:p>
            <a:r>
              <a:rPr lang="en-US" i="1" dirty="0" smtClean="0"/>
              <a:t>Examples: </a:t>
            </a:r>
            <a:r>
              <a:rPr lang="en-US" dirty="0" smtClean="0"/>
              <a:t/>
            </a:r>
            <a:br>
              <a:rPr lang="en-US" dirty="0" smtClean="0"/>
            </a:br>
            <a:r>
              <a:rPr lang="en-US" dirty="0" smtClean="0"/>
              <a:t>   ID(356894) </a:t>
            </a:r>
          </a:p>
          <a:p>
            <a:pPr>
              <a:buNone/>
            </a:pPr>
            <a:endParaRPr lang="en-US" dirty="0" smtClean="0"/>
          </a:p>
          <a:p>
            <a:endParaRPr lang="en-US" i="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 language</a:t>
            </a:r>
            <a:endParaRPr lang="en-US" dirty="0"/>
          </a:p>
        </p:txBody>
      </p:sp>
      <p:sp>
        <p:nvSpPr>
          <p:cNvPr id="3" name="Content Placeholder 2"/>
          <p:cNvSpPr>
            <a:spLocks noGrp="1"/>
          </p:cNvSpPr>
          <p:nvPr>
            <p:ph idx="1"/>
          </p:nvPr>
        </p:nvSpPr>
        <p:spPr/>
        <p:txBody>
          <a:bodyPr/>
          <a:lstStyle/>
          <a:p>
            <a:r>
              <a:rPr lang="en-US" dirty="0" smtClean="0"/>
              <a:t>LA() is used to search </a:t>
            </a:r>
            <a:r>
              <a:rPr lang="en-US" i="1" dirty="0" smtClean="0"/>
              <a:t>Language</a:t>
            </a:r>
            <a:r>
              <a:rPr lang="en-US" dirty="0" smtClean="0"/>
              <a:t> index. This field contains the language in which the document was published originally. </a:t>
            </a:r>
          </a:p>
          <a:p>
            <a:r>
              <a:rPr lang="en-US" dirty="0" smtClean="0"/>
              <a:t> </a:t>
            </a:r>
            <a:r>
              <a:rPr lang="en-US" i="1" dirty="0" smtClean="0"/>
              <a:t>Examples: </a:t>
            </a:r>
            <a:r>
              <a:rPr lang="en-US" dirty="0" smtClean="0"/>
              <a:t/>
            </a:r>
            <a:br>
              <a:rPr lang="en-US" dirty="0" smtClean="0"/>
            </a:br>
            <a:r>
              <a:rPr lang="en-US" dirty="0" smtClean="0"/>
              <a:t>   LA(</a:t>
            </a:r>
            <a:r>
              <a:rPr lang="en-US" dirty="0" err="1" smtClean="0"/>
              <a:t>french</a:t>
            </a:r>
            <a:r>
              <a:rPr lang="en-US" dirty="0" smtClean="0"/>
              <a:t>)</a:t>
            </a:r>
            <a:br>
              <a:rPr lang="en-US" dirty="0" smtClean="0"/>
            </a:br>
            <a:r>
              <a:rPr lang="en-US" dirty="0" smtClean="0"/>
              <a:t>   LN(</a:t>
            </a:r>
            <a:r>
              <a:rPr lang="en-US" dirty="0" err="1" smtClean="0"/>
              <a:t>french</a:t>
            </a:r>
            <a:r>
              <a:rPr lang="en-US" dirty="0" smtClean="0"/>
              <a:t> or </a:t>
            </a:r>
            <a:r>
              <a:rPr lang="en-US" dirty="0" err="1" smtClean="0"/>
              <a:t>english</a:t>
            </a:r>
            <a:r>
              <a:rPr lang="en-US" dirty="0" smtClean="0"/>
              <a:t>) </a:t>
            </a:r>
          </a:p>
          <a:p>
            <a:pPr>
              <a:buNone/>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lstStyle/>
          <a:p>
            <a:r>
              <a:rPr lang="en-US"/>
              <a:t>vector model</a:t>
            </a:r>
          </a:p>
        </p:txBody>
      </p:sp>
      <p:sp>
        <p:nvSpPr>
          <p:cNvPr id="289795" name="Rectangle 3"/>
          <p:cNvSpPr>
            <a:spLocks noGrp="1" noChangeArrowheads="1"/>
          </p:cNvSpPr>
          <p:nvPr>
            <p:ph type="body" idx="1"/>
          </p:nvPr>
        </p:nvSpPr>
        <p:spPr/>
        <p:txBody>
          <a:bodyPr/>
          <a:lstStyle/>
          <a:p>
            <a:r>
              <a:rPr lang="en-US"/>
              <a:t>associates weights with each index term appearing in the query and in each database document.</a:t>
            </a:r>
          </a:p>
          <a:p>
            <a:r>
              <a:rPr lang="en-US"/>
              <a:t>relevance can be calculated as the cosine between the two vectors, i.e. their cross product divided be the square roots of the squares of each vector. This measure varies between 0 and 1.</a:t>
            </a:r>
          </a:p>
          <a:p>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 text</a:t>
            </a:r>
            <a:endParaRPr lang="en-US" dirty="0"/>
          </a:p>
        </p:txBody>
      </p:sp>
      <p:sp>
        <p:nvSpPr>
          <p:cNvPr id="3" name="Content Placeholder 2"/>
          <p:cNvSpPr>
            <a:spLocks noGrp="1"/>
          </p:cNvSpPr>
          <p:nvPr>
            <p:ph idx="1"/>
          </p:nvPr>
        </p:nvSpPr>
        <p:spPr/>
        <p:txBody>
          <a:bodyPr/>
          <a:lstStyle/>
          <a:p>
            <a:r>
              <a:rPr lang="en-US" dirty="0" smtClean="0"/>
              <a:t>Searches only the full text of articles for your search terms. Article abstracts are not included in this search. AND, OR, and other search operators are treated as such unless enclosed in quotes. </a:t>
            </a:r>
          </a:p>
          <a:p>
            <a:r>
              <a:rPr lang="en-US" i="1" dirty="0" smtClean="0"/>
              <a:t>Examples: </a:t>
            </a:r>
            <a:r>
              <a:rPr lang="en-US" dirty="0" smtClean="0"/>
              <a:t/>
            </a:r>
            <a:br>
              <a:rPr lang="en-US" dirty="0" smtClean="0"/>
            </a:br>
            <a:r>
              <a:rPr lang="en-US" dirty="0" smtClean="0"/>
              <a:t>    TEXT(Kofi Annan) </a:t>
            </a:r>
            <a:br>
              <a:rPr lang="en-US" dirty="0" smtClean="0"/>
            </a:br>
            <a:r>
              <a:rPr lang="en-US" dirty="0" smtClean="0"/>
              <a:t>    TEXT("North Sea oil")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title searches</a:t>
            </a:r>
            <a:endParaRPr lang="en-US" dirty="0"/>
          </a:p>
        </p:txBody>
      </p:sp>
      <p:sp>
        <p:nvSpPr>
          <p:cNvPr id="3" name="Content Placeholder 2"/>
          <p:cNvSpPr>
            <a:spLocks noGrp="1"/>
          </p:cNvSpPr>
          <p:nvPr>
            <p:ph idx="1"/>
          </p:nvPr>
        </p:nvSpPr>
        <p:spPr/>
        <p:txBody>
          <a:bodyPr/>
          <a:lstStyle/>
          <a:p>
            <a:r>
              <a:rPr lang="en-US" b="1" dirty="0" smtClean="0"/>
              <a:t>TI() searches </a:t>
            </a:r>
            <a:r>
              <a:rPr lang="en-US" dirty="0" smtClean="0"/>
              <a:t>the title of a document, such as “</a:t>
            </a:r>
            <a:r>
              <a:rPr lang="en-US" dirty="0" err="1" smtClean="0"/>
              <a:t>Seigniorage</a:t>
            </a:r>
            <a:r>
              <a:rPr lang="en-US" dirty="0" smtClean="0"/>
              <a:t>, Taxation and Myopia in EMU”</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 type</a:t>
            </a:r>
            <a:endParaRPr lang="en-US" dirty="0"/>
          </a:p>
        </p:txBody>
      </p:sp>
      <p:sp>
        <p:nvSpPr>
          <p:cNvPr id="3" name="Content Placeholder 2"/>
          <p:cNvSpPr>
            <a:spLocks noGrp="1"/>
          </p:cNvSpPr>
          <p:nvPr>
            <p:ph idx="1"/>
          </p:nvPr>
        </p:nvSpPr>
        <p:spPr/>
        <p:txBody>
          <a:bodyPr/>
          <a:lstStyle/>
          <a:p>
            <a:r>
              <a:rPr lang="en-US" dirty="0" smtClean="0"/>
              <a:t>DT()  is used to look for search words or phrases in documents of a certain type.</a:t>
            </a:r>
          </a:p>
          <a:p>
            <a:r>
              <a:rPr lang="en-US" dirty="0" smtClean="0"/>
              <a:t>Examples</a:t>
            </a:r>
            <a:br>
              <a:rPr lang="en-US" dirty="0" smtClean="0"/>
            </a:br>
            <a:r>
              <a:rPr lang="en-US" dirty="0" smtClean="0"/>
              <a:t>    DT(commentary) </a:t>
            </a:r>
            <a:br>
              <a:rPr lang="en-US" dirty="0" smtClean="0"/>
            </a:br>
            <a:r>
              <a:rPr lang="en-US" dirty="0" smtClean="0"/>
              <a:t>    DT(editorial cartoon) </a:t>
            </a:r>
            <a:br>
              <a:rPr lang="en-US" dirty="0" smtClean="0"/>
            </a:br>
            <a:r>
              <a:rPr lang="en-US" dirty="0" smtClean="0"/>
              <a:t>    DT(review) </a:t>
            </a:r>
            <a:br>
              <a:rPr lang="en-US" dirty="0" smtClean="0"/>
            </a:br>
            <a:r>
              <a:rPr lang="en-US" dirty="0" smtClean="0"/>
              <a:t>    DT(arts/exhibits review) </a:t>
            </a:r>
            <a:br>
              <a:rPr lang="en-US" dirty="0" smtClean="0"/>
            </a:br>
            <a:r>
              <a:rPr lang="en-US" dirty="0" smtClean="0"/>
              <a:t>    DT(television review-no opinion) </a:t>
            </a:r>
          </a:p>
          <a:p>
            <a:pPr>
              <a:buNone/>
            </a:pPr>
            <a:endParaRPr lang="en-US"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company number</a:t>
            </a:r>
            <a:endParaRPr lang="en-US" dirty="0"/>
          </a:p>
        </p:txBody>
      </p:sp>
      <p:sp>
        <p:nvSpPr>
          <p:cNvPr id="3" name="Content Placeholder 2"/>
          <p:cNvSpPr>
            <a:spLocks noGrp="1"/>
          </p:cNvSpPr>
          <p:nvPr>
            <p:ph idx="1"/>
          </p:nvPr>
        </p:nvSpPr>
        <p:spPr/>
        <p:txBody>
          <a:bodyPr/>
          <a:lstStyle/>
          <a:p>
            <a:r>
              <a:rPr lang="en-US" dirty="0" smtClean="0"/>
              <a:t>DUNS() searches Dunn and Bradstreet trading partner identification number. These numbers provide a universal system for computer identification of companies. </a:t>
            </a:r>
          </a:p>
          <a:p>
            <a:r>
              <a:rPr lang="en-US" i="1" dirty="0" smtClean="0"/>
              <a:t>Examples: </a:t>
            </a:r>
            <a:r>
              <a:rPr lang="en-US" dirty="0" smtClean="0"/>
              <a:t/>
            </a:r>
            <a:br>
              <a:rPr lang="en-US" dirty="0" smtClean="0"/>
            </a:br>
            <a:r>
              <a:rPr lang="en-US" dirty="0" smtClean="0"/>
              <a:t>   DUNS(00 695 7856) </a:t>
            </a:r>
            <a:br>
              <a:rPr lang="en-US" dirty="0" smtClean="0"/>
            </a:br>
            <a:r>
              <a:rPr lang="en-US" dirty="0" smtClean="0"/>
              <a:t>   DUN(03 575 3920) </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footnote </a:t>
            </a:r>
            <a:endParaRPr lang="en-US" dirty="0"/>
          </a:p>
        </p:txBody>
      </p:sp>
      <p:sp>
        <p:nvSpPr>
          <p:cNvPr id="3" name="Content Placeholder 2"/>
          <p:cNvSpPr>
            <a:spLocks noGrp="1"/>
          </p:cNvSpPr>
          <p:nvPr>
            <p:ph idx="1"/>
          </p:nvPr>
        </p:nvSpPr>
        <p:spPr/>
        <p:txBody>
          <a:bodyPr/>
          <a:lstStyle/>
          <a:p>
            <a:r>
              <a:rPr lang="en-US" b="1" dirty="0" smtClean="0"/>
              <a:t>FOOT() s</a:t>
            </a:r>
            <a:r>
              <a:rPr lang="en-US" dirty="0" smtClean="0"/>
              <a:t>earches the  article footnotes for your terms. </a:t>
            </a:r>
          </a:p>
          <a:p>
            <a:r>
              <a:rPr lang="en-US" i="1" dirty="0" smtClean="0"/>
              <a:t>Examples: </a:t>
            </a:r>
            <a:r>
              <a:rPr lang="en-US" dirty="0" smtClean="0"/>
              <a:t/>
            </a:r>
            <a:br>
              <a:rPr lang="en-US" dirty="0" smtClean="0"/>
            </a:br>
            <a:r>
              <a:rPr lang="en-US" dirty="0" smtClean="0"/>
              <a:t>    FOOT(326 U.S. 465)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volume</a:t>
            </a:r>
            <a:endParaRPr lang="en-US" dirty="0"/>
          </a:p>
        </p:txBody>
      </p:sp>
      <p:sp>
        <p:nvSpPr>
          <p:cNvPr id="3" name="Content Placeholder 2"/>
          <p:cNvSpPr>
            <a:spLocks noGrp="1"/>
          </p:cNvSpPr>
          <p:nvPr>
            <p:ph idx="1"/>
          </p:nvPr>
        </p:nvSpPr>
        <p:spPr/>
        <p:txBody>
          <a:bodyPr/>
          <a:lstStyle/>
          <a:p>
            <a:r>
              <a:rPr lang="en-US" dirty="0" smtClean="0"/>
              <a:t>Volume() searches the volume. </a:t>
            </a:r>
          </a:p>
          <a:p>
            <a:r>
              <a:rPr lang="en-US" i="1" dirty="0" smtClean="0"/>
              <a:t>Examples: </a:t>
            </a:r>
            <a:r>
              <a:rPr lang="en-US" dirty="0" smtClean="0"/>
              <a:t/>
            </a:r>
            <a:br>
              <a:rPr lang="en-US" dirty="0" smtClean="0"/>
            </a:br>
            <a:r>
              <a:rPr lang="en-US" dirty="0" smtClean="0"/>
              <a:t>   VO(100) </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word count</a:t>
            </a:r>
            <a:endParaRPr lang="en-US" dirty="0"/>
          </a:p>
        </p:txBody>
      </p:sp>
      <p:sp>
        <p:nvSpPr>
          <p:cNvPr id="3" name="Content Placeholder 2"/>
          <p:cNvSpPr>
            <a:spLocks noGrp="1"/>
          </p:cNvSpPr>
          <p:nvPr>
            <p:ph idx="1"/>
          </p:nvPr>
        </p:nvSpPr>
        <p:spPr>
          <a:xfrm>
            <a:off x="457200" y="1371600"/>
            <a:ext cx="8229600" cy="4754563"/>
          </a:xfrm>
        </p:spPr>
        <p:txBody>
          <a:bodyPr/>
          <a:lstStyle/>
          <a:p>
            <a:r>
              <a:rPr lang="en-US" dirty="0" smtClean="0"/>
              <a:t>WC()  restricts the number of words in the article text. Use this search field to locate articles under (&lt;) or over (&gt;) a certain length. </a:t>
            </a:r>
          </a:p>
          <a:p>
            <a:r>
              <a:rPr lang="en-US" i="1" dirty="0" smtClean="0"/>
              <a:t>Examples:</a:t>
            </a:r>
          </a:p>
          <a:p>
            <a:pPr lvl="1"/>
            <a:r>
              <a:rPr lang="en-US" dirty="0" smtClean="0"/>
              <a:t> WC(&lt;1000) </a:t>
            </a:r>
          </a:p>
          <a:p>
            <a:pPr lvl="1"/>
            <a:r>
              <a:rPr lang="en-US" dirty="0" smtClean="0"/>
              <a:t> WC(&gt;500)</a:t>
            </a:r>
          </a:p>
          <a:p>
            <a:pPr lvl="1"/>
            <a:r>
              <a:rPr lang="en-US" dirty="0" smtClean="0"/>
              <a:t>WC(&gt;750 AND &lt;1000)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year</a:t>
            </a:r>
            <a:endParaRPr lang="en-US" dirty="0"/>
          </a:p>
        </p:txBody>
      </p:sp>
      <p:sp>
        <p:nvSpPr>
          <p:cNvPr id="3" name="Content Placeholder 2"/>
          <p:cNvSpPr>
            <a:spLocks noGrp="1"/>
          </p:cNvSpPr>
          <p:nvPr>
            <p:ph idx="1"/>
          </p:nvPr>
        </p:nvSpPr>
        <p:spPr/>
        <p:txBody>
          <a:bodyPr/>
          <a:lstStyle/>
          <a:p>
            <a:r>
              <a:rPr lang="en-US" dirty="0" smtClean="0"/>
              <a:t>Year searches the publication year</a:t>
            </a:r>
          </a:p>
          <a:p>
            <a:r>
              <a:rPr lang="en-US" i="1" dirty="0" smtClean="0"/>
              <a:t>Examples: </a:t>
            </a:r>
            <a:r>
              <a:rPr lang="en-US" dirty="0" smtClean="0"/>
              <a:t/>
            </a:r>
            <a:br>
              <a:rPr lang="en-US" dirty="0" smtClean="0"/>
            </a:br>
            <a:r>
              <a:rPr lang="en-US" dirty="0" smtClean="0"/>
              <a:t>    YR(1986)</a:t>
            </a:r>
            <a:br>
              <a:rPr lang="en-US" dirty="0" smtClean="0"/>
            </a:br>
            <a:r>
              <a:rPr lang="en-US" dirty="0" smtClean="0"/>
              <a:t>    YR(1986-1987) </a:t>
            </a:r>
            <a:br>
              <a:rPr lang="en-US" dirty="0" smtClean="0"/>
            </a:br>
            <a:r>
              <a:rPr lang="en-US" dirty="0" smtClean="0"/>
              <a:t>    YR(&gt;1998)</a:t>
            </a:r>
            <a:br>
              <a:rPr lang="en-US" dirty="0" smtClean="0"/>
            </a:br>
            <a:r>
              <a:rPr lang="en-US" dirty="0" smtClean="0"/>
              <a:t>    YR(&lt;1998) </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location</a:t>
            </a:r>
            <a:endParaRPr lang="en-US" dirty="0"/>
          </a:p>
        </p:txBody>
      </p:sp>
      <p:sp>
        <p:nvSpPr>
          <p:cNvPr id="3" name="Content Placeholder 2"/>
          <p:cNvSpPr>
            <a:spLocks noGrp="1"/>
          </p:cNvSpPr>
          <p:nvPr>
            <p:ph idx="1"/>
          </p:nvPr>
        </p:nvSpPr>
        <p:spPr/>
        <p:txBody>
          <a:bodyPr/>
          <a:lstStyle/>
          <a:p>
            <a:r>
              <a:rPr lang="en-US" dirty="0" smtClean="0"/>
              <a:t>GEO() is used this search field to look for articles in which a geographical area or location figures prominently in the text. </a:t>
            </a:r>
          </a:p>
          <a:p>
            <a:r>
              <a:rPr lang="en-US" i="1" dirty="0" smtClean="0"/>
              <a:t>Examples: </a:t>
            </a:r>
            <a:r>
              <a:rPr lang="en-US" dirty="0" smtClean="0"/>
              <a:t/>
            </a:r>
            <a:br>
              <a:rPr lang="en-US" dirty="0" smtClean="0"/>
            </a:br>
            <a:r>
              <a:rPr lang="en-US" dirty="0" smtClean="0"/>
              <a:t>    GEO(Midwest) </a:t>
            </a:r>
            <a:br>
              <a:rPr lang="en-US" dirty="0" smtClean="0"/>
            </a:br>
            <a:r>
              <a:rPr lang="en-US" dirty="0" smtClean="0"/>
              <a:t>    GN(UK) </a:t>
            </a:r>
            <a:br>
              <a:rPr lang="en-US" dirty="0" smtClean="0"/>
            </a:br>
            <a:r>
              <a:rPr lang="en-US" dirty="0" smtClean="0"/>
              <a:t>    GEO(New South Wales) </a:t>
            </a:r>
            <a:br>
              <a:rPr lang="en-US" dirty="0" smtClean="0"/>
            </a:br>
            <a:r>
              <a:rPr lang="en-US" dirty="0" smtClean="0"/>
              <a:t>    GN(Black Forest) </a:t>
            </a:r>
          </a:p>
          <a:p>
            <a:r>
              <a:rPr lang="en-US" dirty="0" smtClean="0"/>
              <a:t>Comes with LGEO({})</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headnote</a:t>
            </a:r>
            <a:endParaRPr lang="en-US" dirty="0"/>
          </a:p>
        </p:txBody>
      </p:sp>
      <p:sp>
        <p:nvSpPr>
          <p:cNvPr id="3" name="Content Placeholder 2"/>
          <p:cNvSpPr>
            <a:spLocks noGrp="1"/>
          </p:cNvSpPr>
          <p:nvPr>
            <p:ph idx="1"/>
          </p:nvPr>
        </p:nvSpPr>
        <p:spPr>
          <a:xfrm>
            <a:off x="457200" y="1371600"/>
            <a:ext cx="8229600" cy="5105400"/>
          </a:xfrm>
        </p:spPr>
        <p:txBody>
          <a:bodyPr/>
          <a:lstStyle/>
          <a:p>
            <a:r>
              <a:rPr lang="en-US" dirty="0" smtClean="0"/>
              <a:t>HEAD() looks for words that occur in the </a:t>
            </a:r>
            <a:r>
              <a:rPr lang="en-US" dirty="0" err="1" smtClean="0"/>
              <a:t>headnotes</a:t>
            </a:r>
            <a:r>
              <a:rPr lang="en-US" dirty="0" smtClean="0"/>
              <a:t> of an article. </a:t>
            </a:r>
            <a:r>
              <a:rPr lang="en-US" dirty="0" err="1" smtClean="0"/>
              <a:t>Headnotes</a:t>
            </a:r>
            <a:r>
              <a:rPr lang="en-US" dirty="0" smtClean="0"/>
              <a:t> are short introductions, explanations, or comments at the beginning of an article. They are different from abstracts in that they do not attempt to summarize the content of the article. </a:t>
            </a:r>
          </a:p>
          <a:p>
            <a:r>
              <a:rPr lang="en-US" i="1" dirty="0" smtClean="0"/>
              <a:t>Examples: </a:t>
            </a:r>
            <a:r>
              <a:rPr lang="en-US" dirty="0" smtClean="0"/>
              <a:t/>
            </a:r>
            <a:br>
              <a:rPr lang="en-US" dirty="0" smtClean="0"/>
            </a:br>
            <a:r>
              <a:rPr lang="en-US" dirty="0" smtClean="0"/>
              <a:t>    HEAD(escalator accidents) </a:t>
            </a:r>
            <a:br>
              <a:rPr lang="en-US" dirty="0" smtClean="0"/>
            </a:br>
            <a:r>
              <a:rPr lang="en-US" dirty="0" smtClean="0"/>
              <a:t>    HDN(digital </a:t>
            </a:r>
            <a:r>
              <a:rPr lang="en-US" dirty="0" err="1" smtClean="0"/>
              <a:t>tv</a:t>
            </a:r>
            <a:r>
              <a:rPr lang="en-US" dirty="0" smtClean="0"/>
              <a:t>) </a:t>
            </a:r>
            <a:br>
              <a:rPr lang="en-US" dirty="0" smtClean="0"/>
            </a:br>
            <a:r>
              <a:rPr lang="en-US" dirty="0" smtClean="0"/>
              <a:t>    HEAD(Global Economy)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p:txBody>
          <a:bodyPr/>
          <a:lstStyle/>
          <a:p>
            <a:r>
              <a:rPr lang="en-US"/>
              <a:t>tf/idf</a:t>
            </a:r>
          </a:p>
        </p:txBody>
      </p:sp>
      <p:sp>
        <p:nvSpPr>
          <p:cNvPr id="299011" name="Rectangle 3"/>
          <p:cNvSpPr>
            <a:spLocks noGrp="1" noChangeArrowheads="1"/>
          </p:cNvSpPr>
          <p:nvPr>
            <p:ph type="body" idx="1"/>
          </p:nvPr>
        </p:nvSpPr>
        <p:spPr/>
        <p:txBody>
          <a:bodyPr/>
          <a:lstStyle/>
          <a:p>
            <a:pPr>
              <a:lnSpc>
                <a:spcPct val="90000"/>
              </a:lnSpc>
            </a:pPr>
            <a:r>
              <a:rPr lang="en-US"/>
              <a:t>stands for term frequency / inverse document frequency</a:t>
            </a:r>
          </a:p>
          <a:p>
            <a:pPr>
              <a:lnSpc>
                <a:spcPct val="90000"/>
              </a:lnSpc>
            </a:pPr>
            <a:r>
              <a:rPr lang="en-US"/>
              <a:t>This refers to a technique that gives term a high rank in a document if</a:t>
            </a:r>
          </a:p>
          <a:p>
            <a:pPr lvl="1">
              <a:lnSpc>
                <a:spcPct val="90000"/>
              </a:lnSpc>
            </a:pPr>
            <a:r>
              <a:rPr lang="en-US"/>
              <a:t>the term appears frequently in a document</a:t>
            </a:r>
          </a:p>
          <a:p>
            <a:pPr lvl="1">
              <a:lnSpc>
                <a:spcPct val="90000"/>
              </a:lnSpc>
            </a:pPr>
            <a:r>
              <a:rPr lang="en-US"/>
              <a:t>the term does not appear frequently in other documents</a:t>
            </a:r>
          </a:p>
          <a:p>
            <a:pPr>
              <a:lnSpc>
                <a:spcPct val="90000"/>
              </a:lnSpc>
            </a:pPr>
            <a:r>
              <a:rPr lang="en-US"/>
              <a:t>We will look at each component one at time.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caption texts</a:t>
            </a:r>
            <a:endParaRPr lang="en-US" dirty="0"/>
          </a:p>
        </p:txBody>
      </p:sp>
      <p:sp>
        <p:nvSpPr>
          <p:cNvPr id="3" name="Content Placeholder 2"/>
          <p:cNvSpPr>
            <a:spLocks noGrp="1"/>
          </p:cNvSpPr>
          <p:nvPr>
            <p:ph idx="1"/>
          </p:nvPr>
        </p:nvSpPr>
        <p:spPr/>
        <p:txBody>
          <a:bodyPr/>
          <a:lstStyle/>
          <a:p>
            <a:r>
              <a:rPr lang="en-US" dirty="0" smtClean="0"/>
              <a:t>CAP() This search field looks for occurrences of search words in the caption text accompanying article illustrations, graphs, and photographs. </a:t>
            </a:r>
          </a:p>
          <a:p>
            <a:r>
              <a:rPr lang="en-US" i="1" dirty="0" smtClean="0"/>
              <a:t>Examples: </a:t>
            </a:r>
            <a:r>
              <a:rPr lang="en-US" dirty="0" smtClean="0"/>
              <a:t/>
            </a:r>
            <a:br>
              <a:rPr lang="en-US" dirty="0" smtClean="0"/>
            </a:br>
            <a:r>
              <a:rPr lang="en-US" dirty="0" smtClean="0"/>
              <a:t>    CAP(Chart) </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index</a:t>
            </a:r>
            <a:endParaRPr lang="en-US" dirty="0"/>
          </a:p>
        </p:txBody>
      </p:sp>
      <p:sp>
        <p:nvSpPr>
          <p:cNvPr id="3" name="Content Placeholder 2"/>
          <p:cNvSpPr>
            <a:spLocks noGrp="1"/>
          </p:cNvSpPr>
          <p:nvPr>
            <p:ph idx="1"/>
          </p:nvPr>
        </p:nvSpPr>
        <p:spPr/>
        <p:txBody>
          <a:bodyPr/>
          <a:lstStyle/>
          <a:p>
            <a:r>
              <a:rPr lang="en-US" dirty="0" smtClean="0"/>
              <a:t>INDEX() locates all occurrences of search words in any searchable index field. It does not find occurrences in the text of the articles. </a:t>
            </a:r>
          </a:p>
          <a:p>
            <a:r>
              <a:rPr lang="en-US" i="1" dirty="0" smtClean="0"/>
              <a:t>Examples: </a:t>
            </a:r>
            <a:r>
              <a:rPr lang="en-US" dirty="0" smtClean="0"/>
              <a:t/>
            </a:r>
            <a:br>
              <a:rPr lang="en-US" dirty="0" smtClean="0"/>
            </a:br>
            <a:r>
              <a:rPr lang="en-US" dirty="0" smtClean="0"/>
              <a:t>    INDEX(</a:t>
            </a:r>
            <a:r>
              <a:rPr lang="en-US" dirty="0" err="1" smtClean="0"/>
              <a:t>starcore</a:t>
            </a:r>
            <a:r>
              <a:rPr lang="en-US" dirty="0" smtClean="0"/>
              <a:t>) </a:t>
            </a:r>
          </a:p>
          <a:p>
            <a:pPr>
              <a:buNone/>
            </a:pPr>
            <a:endParaRPr lang="en-US" dirty="0" smtClean="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ISSN</a:t>
            </a:r>
            <a:endParaRPr lang="en-US" dirty="0"/>
          </a:p>
        </p:txBody>
      </p:sp>
      <p:sp>
        <p:nvSpPr>
          <p:cNvPr id="3" name="Content Placeholder 2"/>
          <p:cNvSpPr>
            <a:spLocks noGrp="1"/>
          </p:cNvSpPr>
          <p:nvPr>
            <p:ph idx="1"/>
          </p:nvPr>
        </p:nvSpPr>
        <p:spPr/>
        <p:txBody>
          <a:bodyPr/>
          <a:lstStyle/>
          <a:p>
            <a:r>
              <a:rPr lang="en-US" dirty="0" smtClean="0"/>
              <a:t>ISSN()  looks for the eight-digit International Standard Serials Number (ISSN), where available. Hyphens are optional. </a:t>
            </a:r>
          </a:p>
          <a:p>
            <a:r>
              <a:rPr lang="en-US" i="1" dirty="0" smtClean="0"/>
              <a:t>Examples: </a:t>
            </a:r>
            <a:r>
              <a:rPr lang="en-US" dirty="0" smtClean="0"/>
              <a:t/>
            </a:r>
            <a:br>
              <a:rPr lang="en-US" dirty="0" smtClean="0"/>
            </a:br>
            <a:r>
              <a:rPr lang="en-US" dirty="0" smtClean="0"/>
              <a:t>    ISSN(0011-4664) </a:t>
            </a:r>
            <a:br>
              <a:rPr lang="en-US" dirty="0" smtClean="0"/>
            </a:br>
            <a:r>
              <a:rPr lang="en-US" dirty="0" smtClean="0"/>
              <a:t>    SN(00916358)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a:t>
            </a:r>
            <a:endParaRPr lang="en-US" dirty="0"/>
          </a:p>
        </p:txBody>
      </p:sp>
      <p:sp>
        <p:nvSpPr>
          <p:cNvPr id="3" name="Content Placeholder 2"/>
          <p:cNvSpPr>
            <a:spLocks noGrp="1"/>
          </p:cNvSpPr>
          <p:nvPr>
            <p:ph idx="1"/>
          </p:nvPr>
        </p:nvSpPr>
        <p:spPr/>
        <p:txBody>
          <a:bodyPr/>
          <a:lstStyle/>
          <a:p>
            <a:r>
              <a:rPr lang="en-US" dirty="0" smtClean="0"/>
              <a:t>ISSUE() is used to search </a:t>
            </a:r>
            <a:r>
              <a:rPr lang="en-US" b="1" i="1" dirty="0" smtClean="0"/>
              <a:t>Issue Number</a:t>
            </a:r>
            <a:r>
              <a:rPr lang="en-US" dirty="0" smtClean="0"/>
              <a:t>.</a:t>
            </a:r>
          </a:p>
          <a:p>
            <a:r>
              <a:rPr lang="en-US" i="1" dirty="0" smtClean="0"/>
              <a:t>Valid Forms: </a:t>
            </a:r>
            <a:r>
              <a:rPr lang="en-US" dirty="0" smtClean="0"/>
              <a:t/>
            </a:r>
            <a:br>
              <a:rPr lang="en-US" dirty="0" smtClean="0"/>
            </a:br>
            <a:r>
              <a:rPr lang="en-US" dirty="0" smtClean="0"/>
              <a:t>    ISSUE</a:t>
            </a:r>
            <a:br>
              <a:rPr lang="en-US" dirty="0" smtClean="0"/>
            </a:br>
            <a:r>
              <a:rPr lang="en-US" dirty="0" smtClean="0"/>
              <a:t>    IS </a:t>
            </a:r>
          </a:p>
          <a:p>
            <a:r>
              <a:rPr lang="en-US" i="1" dirty="0" smtClean="0"/>
              <a:t>Examples: </a:t>
            </a:r>
            <a:r>
              <a:rPr lang="en-US" dirty="0" smtClean="0"/>
              <a:t/>
            </a:r>
            <a:br>
              <a:rPr lang="en-US" dirty="0" smtClean="0"/>
            </a:br>
            <a:r>
              <a:rPr lang="en-US" dirty="0" smtClean="0"/>
              <a:t>   IS(10) </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NAICIS / SIC</a:t>
            </a:r>
            <a:endParaRPr lang="en-US" dirty="0"/>
          </a:p>
        </p:txBody>
      </p:sp>
      <p:sp>
        <p:nvSpPr>
          <p:cNvPr id="3" name="Content Placeholder 2"/>
          <p:cNvSpPr>
            <a:spLocks noGrp="1"/>
          </p:cNvSpPr>
          <p:nvPr>
            <p:ph idx="1"/>
          </p:nvPr>
        </p:nvSpPr>
        <p:spPr/>
        <p:txBody>
          <a:bodyPr/>
          <a:lstStyle/>
          <a:p>
            <a:r>
              <a:rPr lang="en-US" dirty="0" smtClean="0"/>
              <a:t>NAICS() or SIC() searches for industry codes.  The NAICS/SIC code defines the economic activity of a business as defined by the US Census Bureau. </a:t>
            </a:r>
          </a:p>
          <a:p>
            <a:r>
              <a:rPr lang="en-US" i="1" dirty="0" smtClean="0"/>
              <a:t>Examples: </a:t>
            </a:r>
            <a:r>
              <a:rPr lang="en-US" dirty="0" smtClean="0"/>
              <a:t/>
            </a:r>
            <a:br>
              <a:rPr lang="en-US" dirty="0" smtClean="0"/>
            </a:br>
            <a:r>
              <a:rPr lang="en-US" dirty="0" smtClean="0"/>
              <a:t>    SIC(4911) </a:t>
            </a:r>
            <a:br>
              <a:rPr lang="en-US" dirty="0" smtClean="0"/>
            </a:br>
            <a:r>
              <a:rPr lang="en-US" dirty="0" smtClean="0"/>
              <a:t>    SIC(514210) </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 page</a:t>
            </a:r>
            <a:endParaRPr lang="en-US" dirty="0"/>
          </a:p>
        </p:txBody>
      </p:sp>
      <p:sp>
        <p:nvSpPr>
          <p:cNvPr id="3" name="Content Placeholder 2"/>
          <p:cNvSpPr>
            <a:spLocks noGrp="1"/>
          </p:cNvSpPr>
          <p:nvPr>
            <p:ph idx="1"/>
          </p:nvPr>
        </p:nvSpPr>
        <p:spPr/>
        <p:txBody>
          <a:bodyPr/>
          <a:lstStyle/>
          <a:p>
            <a:r>
              <a:rPr lang="en-US" dirty="0" smtClean="0"/>
              <a:t>PAGE() is used for specific pages of a publication. Useful for finding front page articles.</a:t>
            </a:r>
          </a:p>
          <a:p>
            <a:r>
              <a:rPr lang="en-US" dirty="0" smtClean="0"/>
              <a:t>Example:</a:t>
            </a:r>
            <a:br>
              <a:rPr lang="en-US" dirty="0" smtClean="0"/>
            </a:br>
            <a:r>
              <a:rPr lang="en-US" dirty="0" smtClean="0"/>
              <a:t>    PAG(A.1) AND PUB(wall street journal) AND PDN(1/10/2003) </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t>
            </a:r>
            <a:endParaRPr lang="en-US" dirty="0"/>
          </a:p>
        </p:txBody>
      </p:sp>
      <p:sp>
        <p:nvSpPr>
          <p:cNvPr id="3" name="Content Placeholder 2"/>
          <p:cNvSpPr>
            <a:spLocks noGrp="1"/>
          </p:cNvSpPr>
          <p:nvPr>
            <p:ph idx="1"/>
          </p:nvPr>
        </p:nvSpPr>
        <p:spPr/>
        <p:txBody>
          <a:bodyPr/>
          <a:lstStyle/>
          <a:p>
            <a:r>
              <a:rPr lang="en-US" dirty="0" smtClean="0"/>
              <a:t>NAME()  finds articles about a person. When the Personal Name field is displayed in an article citation, the life spans of historical figures follow their names. </a:t>
            </a:r>
          </a:p>
          <a:p>
            <a:r>
              <a:rPr lang="en-US" dirty="0" smtClean="0"/>
              <a:t>You can enter the name in any format. Searching for NA(John A Smith) will return the same results as NA(Smith, John A).</a:t>
            </a: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name</a:t>
            </a:r>
            <a:endParaRPr lang="en-US" dirty="0"/>
          </a:p>
        </p:txBody>
      </p:sp>
      <p:sp>
        <p:nvSpPr>
          <p:cNvPr id="3" name="Content Placeholder 2"/>
          <p:cNvSpPr>
            <a:spLocks noGrp="1"/>
          </p:cNvSpPr>
          <p:nvPr>
            <p:ph idx="1"/>
          </p:nvPr>
        </p:nvSpPr>
        <p:spPr/>
        <p:txBody>
          <a:bodyPr/>
          <a:lstStyle/>
          <a:p>
            <a:r>
              <a:rPr lang="en-US" dirty="0" smtClean="0"/>
              <a:t>PROD() finds articles about a specific product. </a:t>
            </a:r>
          </a:p>
          <a:p>
            <a:r>
              <a:rPr lang="en-US" i="1" dirty="0" smtClean="0"/>
              <a:t>Examples</a:t>
            </a:r>
            <a:r>
              <a:rPr lang="en-US" dirty="0" smtClean="0"/>
              <a:t>: </a:t>
            </a:r>
            <a:br>
              <a:rPr lang="en-US" dirty="0" smtClean="0"/>
            </a:br>
            <a:r>
              <a:rPr lang="en-US" dirty="0" smtClean="0"/>
              <a:t>    PROD(TiVo) </a:t>
            </a:r>
            <a:br>
              <a:rPr lang="en-US" dirty="0" smtClean="0"/>
            </a:br>
            <a:r>
              <a:rPr lang="en-US" dirty="0" smtClean="0"/>
              <a:t>    PR(</a:t>
            </a:r>
            <a:r>
              <a:rPr lang="en-US" dirty="0" err="1" smtClean="0"/>
              <a:t>harley-davidson</a:t>
            </a:r>
            <a:r>
              <a:rPr lang="en-US" dirty="0" smtClean="0"/>
              <a:t>) </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a:t>
            </a:r>
            <a:endParaRPr lang="en-US" dirty="0"/>
          </a:p>
        </p:txBody>
      </p:sp>
      <p:sp>
        <p:nvSpPr>
          <p:cNvPr id="3" name="Content Placeholder 2"/>
          <p:cNvSpPr>
            <a:spLocks noGrp="1"/>
          </p:cNvSpPr>
          <p:nvPr>
            <p:ph idx="1"/>
          </p:nvPr>
        </p:nvSpPr>
        <p:spPr/>
        <p:txBody>
          <a:bodyPr/>
          <a:lstStyle/>
          <a:p>
            <a:r>
              <a:rPr lang="en-US" dirty="0" smtClean="0"/>
              <a:t>JN() is used to search by a specific publication or publications. </a:t>
            </a:r>
          </a:p>
          <a:p>
            <a:r>
              <a:rPr lang="en-US" dirty="0" smtClean="0"/>
              <a:t>Examples: </a:t>
            </a:r>
            <a:br>
              <a:rPr lang="en-US" dirty="0" smtClean="0"/>
            </a:br>
            <a:r>
              <a:rPr lang="en-US" dirty="0" smtClean="0"/>
              <a:t>    JN(Forbes) </a:t>
            </a:r>
            <a:br>
              <a:rPr lang="en-US" dirty="0" smtClean="0"/>
            </a:br>
            <a:r>
              <a:rPr lang="en-US" dirty="0" smtClean="0"/>
              <a:t>    JN(New York Times or Washington Post) </a:t>
            </a:r>
            <a:br>
              <a:rPr lang="en-US" dirty="0" smtClean="0"/>
            </a:br>
            <a:r>
              <a:rPr lang="en-US" dirty="0" smtClean="0"/>
              <a:t>    JN(computing) — retrieves all periodicals with "computing" in their titles </a:t>
            </a: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a:t>
            </a:r>
            <a:endParaRPr lang="en-US" dirty="0"/>
          </a:p>
        </p:txBody>
      </p:sp>
      <p:sp>
        <p:nvSpPr>
          <p:cNvPr id="3" name="Content Placeholder 2"/>
          <p:cNvSpPr>
            <a:spLocks noGrp="1"/>
          </p:cNvSpPr>
          <p:nvPr>
            <p:ph idx="1"/>
          </p:nvPr>
        </p:nvSpPr>
        <p:spPr/>
        <p:txBody>
          <a:bodyPr/>
          <a:lstStyle/>
          <a:p>
            <a:r>
              <a:rPr lang="en-US" dirty="0" smtClean="0"/>
              <a:t>SECTION()  finds articles that appear in a specific section of a publication. Use the SOURCE search field to specify a publication. You must specify the section name exactly as it appears in the publication. </a:t>
            </a:r>
          </a:p>
          <a:p>
            <a:r>
              <a:rPr lang="en-US" i="1" dirty="0" smtClean="0"/>
              <a:t>Examples: </a:t>
            </a:r>
            <a:r>
              <a:rPr lang="en-US" dirty="0" smtClean="0"/>
              <a:t/>
            </a:r>
            <a:br>
              <a:rPr lang="en-US" dirty="0" smtClean="0"/>
            </a:br>
            <a:r>
              <a:rPr lang="en-US" dirty="0" smtClean="0"/>
              <a:t>    SOURCE(New York Times) AND SECTION(editorial) AND AU(Gore Vidal) </a:t>
            </a:r>
            <a:br>
              <a:rPr lang="en-US" dirty="0" smtClean="0"/>
            </a:br>
            <a:r>
              <a:rPr lang="en-US" dirty="0" smtClean="0"/>
              <a:t>    SEC(sports) AND NA(Florence Griffith Joyner)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r>
              <a:rPr lang="en-US" sz="4000"/>
              <a:t>absolute &amp; maximum term frequency</a:t>
            </a:r>
          </a:p>
        </p:txBody>
      </p:sp>
      <p:sp>
        <p:nvSpPr>
          <p:cNvPr id="290819" name="Rectangle 3"/>
          <p:cNvSpPr>
            <a:spLocks noGrp="1" noChangeArrowheads="1"/>
          </p:cNvSpPr>
          <p:nvPr>
            <p:ph type="body" idx="1"/>
          </p:nvPr>
        </p:nvSpPr>
        <p:spPr>
          <a:xfrm>
            <a:off x="457200" y="1600200"/>
            <a:ext cx="8229600" cy="4876800"/>
          </a:xfrm>
        </p:spPr>
        <p:txBody>
          <a:bodyPr/>
          <a:lstStyle/>
          <a:p>
            <a:pPr>
              <a:lnSpc>
                <a:spcPct val="90000"/>
              </a:lnSpc>
            </a:pPr>
            <a:r>
              <a:rPr lang="en-US"/>
              <a:t>Let </a:t>
            </a:r>
            <a:r>
              <a:rPr lang="en-US" i="1"/>
              <a:t>F_t_d</a:t>
            </a:r>
            <a:r>
              <a:rPr lang="en-US"/>
              <a:t> be the number of times term </a:t>
            </a:r>
            <a:r>
              <a:rPr lang="en-US" i="1"/>
              <a:t>t</a:t>
            </a:r>
            <a:r>
              <a:rPr lang="en-US"/>
              <a:t> appears in the document </a:t>
            </a:r>
            <a:r>
              <a:rPr lang="en-US" i="1"/>
              <a:t>d</a:t>
            </a:r>
            <a:r>
              <a:rPr lang="en-US"/>
              <a:t>. This is its absolute term frequency in the document.</a:t>
            </a:r>
          </a:p>
          <a:p>
            <a:pPr>
              <a:lnSpc>
                <a:spcPct val="90000"/>
              </a:lnSpc>
            </a:pPr>
            <a:r>
              <a:rPr lang="en-US"/>
              <a:t>Let </a:t>
            </a:r>
            <a:r>
              <a:rPr lang="en-US" i="1"/>
              <a:t>m_d </a:t>
            </a:r>
            <a:r>
              <a:rPr lang="en-US"/>
              <a:t>be the maximum absolute term frequency achieved by any term in document </a:t>
            </a:r>
            <a:r>
              <a:rPr lang="en-US" i="1"/>
              <a:t>d. </a:t>
            </a:r>
            <a:r>
              <a:rPr lang="en-US"/>
              <a:t>Examples</a:t>
            </a:r>
          </a:p>
          <a:p>
            <a:pPr lvl="1">
              <a:lnSpc>
                <a:spcPct val="90000"/>
              </a:lnSpc>
            </a:pPr>
            <a:r>
              <a:rPr lang="en-US"/>
              <a:t>Document 1:  a b a a b c c d</a:t>
            </a:r>
          </a:p>
          <a:p>
            <a:pPr lvl="1">
              <a:lnSpc>
                <a:spcPct val="90000"/>
              </a:lnSpc>
              <a:buFontTx/>
              <a:buNone/>
            </a:pPr>
            <a:r>
              <a:rPr lang="en-US" i="1"/>
              <a:t>   m_</a:t>
            </a:r>
            <a:r>
              <a:rPr lang="en-US"/>
              <a:t>1 = 3, because "a" appears 3 times</a:t>
            </a:r>
          </a:p>
          <a:p>
            <a:pPr lvl="1">
              <a:lnSpc>
                <a:spcPct val="90000"/>
              </a:lnSpc>
            </a:pPr>
            <a:r>
              <a:rPr lang="en-US"/>
              <a:t>Document 2:  a b a f f f e d f a a </a:t>
            </a:r>
          </a:p>
          <a:p>
            <a:pPr lvl="1">
              <a:lnSpc>
                <a:spcPct val="90000"/>
              </a:lnSpc>
              <a:buFontTx/>
              <a:buNone/>
            </a:pPr>
            <a:r>
              <a:rPr lang="en-US" i="1"/>
              <a:t>   m_</a:t>
            </a:r>
            <a:r>
              <a:rPr lang="en-US"/>
              <a:t>2 = 4, because "a" or "f" appears 4 times</a:t>
            </a:r>
          </a:p>
          <a:p>
            <a:pPr>
              <a:lnSpc>
                <a:spcPct val="90000"/>
              </a:lnSpc>
              <a:buFontTx/>
              <a:buNone/>
            </a:pPr>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 type</a:t>
            </a:r>
            <a:endParaRPr lang="en-US" dirty="0"/>
          </a:p>
        </p:txBody>
      </p:sp>
      <p:sp>
        <p:nvSpPr>
          <p:cNvPr id="3" name="Content Placeholder 2"/>
          <p:cNvSpPr>
            <a:spLocks noGrp="1"/>
          </p:cNvSpPr>
          <p:nvPr>
            <p:ph idx="1"/>
          </p:nvPr>
        </p:nvSpPr>
        <p:spPr/>
        <p:txBody>
          <a:bodyPr/>
          <a:lstStyle/>
          <a:p>
            <a:r>
              <a:rPr lang="en-US" dirty="0" smtClean="0"/>
              <a:t>STYPE() is used include or exclude the following source types from your search: dissertations, newspapers, periodicals and wire feeds. </a:t>
            </a:r>
          </a:p>
          <a:p>
            <a:r>
              <a:rPr lang="en-US" i="1" dirty="0" smtClean="0"/>
              <a:t>Examples: </a:t>
            </a:r>
            <a:r>
              <a:rPr lang="en-US" dirty="0" smtClean="0"/>
              <a:t/>
            </a:r>
            <a:br>
              <a:rPr lang="en-US" dirty="0" smtClean="0"/>
            </a:br>
            <a:r>
              <a:rPr lang="en-US" dirty="0" smtClean="0"/>
              <a:t>    NA(Winston Churchill) AND STYPE(periodical) </a:t>
            </a:r>
            <a:br>
              <a:rPr lang="en-US" dirty="0" smtClean="0"/>
            </a:br>
            <a:r>
              <a:rPr lang="en-US" dirty="0" smtClean="0"/>
              <a:t>    GEO(Japan) AND STYPE(wire feed)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 terms</a:t>
            </a:r>
            <a:endParaRPr lang="en-US" dirty="0"/>
          </a:p>
        </p:txBody>
      </p:sp>
      <p:sp>
        <p:nvSpPr>
          <p:cNvPr id="3" name="Content Placeholder 2"/>
          <p:cNvSpPr>
            <a:spLocks noGrp="1"/>
          </p:cNvSpPr>
          <p:nvPr>
            <p:ph idx="1"/>
          </p:nvPr>
        </p:nvSpPr>
        <p:spPr/>
        <p:txBody>
          <a:bodyPr/>
          <a:lstStyle/>
          <a:p>
            <a:r>
              <a:rPr lang="en-US" dirty="0" smtClean="0"/>
              <a:t>SU() is used to look for articles about a specific subject. When searching Hoover's, this contains information on company type.</a:t>
            </a:r>
          </a:p>
          <a:p>
            <a:r>
              <a:rPr lang="en-US" i="1" dirty="0" smtClean="0"/>
              <a:t>Examples: </a:t>
            </a:r>
            <a:r>
              <a:rPr lang="en-US" dirty="0" smtClean="0"/>
              <a:t/>
            </a:r>
            <a:br>
              <a:rPr lang="en-US" dirty="0" smtClean="0"/>
            </a:br>
            <a:r>
              <a:rPr lang="en-US" dirty="0" smtClean="0"/>
              <a:t>    SU(Music) </a:t>
            </a:r>
            <a:br>
              <a:rPr lang="en-US" dirty="0" smtClean="0"/>
            </a:br>
            <a:r>
              <a:rPr lang="en-US" dirty="0" smtClean="0"/>
              <a:t>    SU(venture capital companies) </a:t>
            </a:r>
            <a:br>
              <a:rPr lang="en-US" dirty="0" smtClean="0"/>
            </a:br>
            <a:r>
              <a:rPr lang="en-US" dirty="0" smtClean="0"/>
              <a:t>    SU(Health Care) </a:t>
            </a:r>
            <a:br>
              <a:rPr lang="en-US" dirty="0" smtClean="0"/>
            </a:br>
            <a:r>
              <a:rPr lang="en-US" dirty="0" smtClean="0"/>
              <a:t>    SU(nonprofit) </a:t>
            </a:r>
          </a:p>
          <a:p>
            <a:r>
              <a:rPr lang="en-US" dirty="0" smtClean="0"/>
              <a:t>Comes with LSU({}) facility </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combined search</a:t>
            </a:r>
            <a:endParaRPr lang="en-US" dirty="0"/>
          </a:p>
        </p:txBody>
      </p:sp>
      <p:sp>
        <p:nvSpPr>
          <p:cNvPr id="3" name="Content Placeholder 2"/>
          <p:cNvSpPr>
            <a:spLocks noGrp="1"/>
          </p:cNvSpPr>
          <p:nvPr>
            <p:ph idx="1"/>
          </p:nvPr>
        </p:nvSpPr>
        <p:spPr/>
        <p:txBody>
          <a:bodyPr/>
          <a:lstStyle/>
          <a:p>
            <a:r>
              <a:rPr lang="en-US" dirty="0" smtClean="0"/>
              <a:t>When you select “Citations and abstracts” from the drop-down menu, </a:t>
            </a:r>
            <a:r>
              <a:rPr lang="en-US" dirty="0" err="1" smtClean="0"/>
              <a:t>ProQuest</a:t>
            </a:r>
            <a:r>
              <a:rPr lang="en-US" dirty="0" smtClean="0"/>
              <a:t> searches the following fields: AU(), NAME(), ABS() PN(), TI(), SU(), CO(), SO(), GEO()</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25602"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p:txBody>
          <a:bodyPr/>
          <a:lstStyle/>
          <a:p>
            <a:r>
              <a:rPr lang="en-US" sz="4000"/>
              <a:t>relative document term frequency</a:t>
            </a:r>
          </a:p>
        </p:txBody>
      </p:sp>
      <p:sp>
        <p:nvSpPr>
          <p:cNvPr id="330755" name="Rectangle 3"/>
          <p:cNvSpPr>
            <a:spLocks noGrp="1" noChangeArrowheads="1"/>
          </p:cNvSpPr>
          <p:nvPr>
            <p:ph type="body" idx="1"/>
          </p:nvPr>
        </p:nvSpPr>
        <p:spPr>
          <a:xfrm>
            <a:off x="457200" y="1371600"/>
            <a:ext cx="8305800" cy="4953000"/>
          </a:xfrm>
        </p:spPr>
        <p:txBody>
          <a:bodyPr/>
          <a:lstStyle/>
          <a:p>
            <a:r>
              <a:rPr lang="en-US"/>
              <a:t>The relative term frequency </a:t>
            </a:r>
            <a:r>
              <a:rPr lang="en-US" i="1"/>
              <a:t>f_t_d</a:t>
            </a:r>
            <a:r>
              <a:rPr lang="en-US"/>
              <a:t>, is given by </a:t>
            </a:r>
          </a:p>
          <a:p>
            <a:pPr>
              <a:buFontTx/>
              <a:buNone/>
            </a:pPr>
            <a:r>
              <a:rPr lang="en-US"/>
              <a:t>    		</a:t>
            </a:r>
            <a:r>
              <a:rPr lang="en-US" i="1"/>
              <a:t>f_t_d </a:t>
            </a:r>
            <a:r>
              <a:rPr lang="en-US"/>
              <a:t>= </a:t>
            </a:r>
            <a:r>
              <a:rPr lang="en-US" i="1"/>
              <a:t>F_t_d </a:t>
            </a:r>
            <a:r>
              <a:rPr lang="en-US"/>
              <a:t>/ </a:t>
            </a:r>
            <a:r>
              <a:rPr lang="en-US" i="1"/>
              <a:t>m_d</a:t>
            </a:r>
            <a:endParaRPr lang="en-US"/>
          </a:p>
          <a:p>
            <a:pPr>
              <a:buFontTx/>
              <a:buNone/>
            </a:pPr>
            <a:r>
              <a:rPr lang="en-US"/>
              <a:t>   that is the absolute term frequency of term </a:t>
            </a:r>
            <a:r>
              <a:rPr lang="en-US" i="1"/>
              <a:t>t </a:t>
            </a:r>
            <a:r>
              <a:rPr lang="en-US"/>
              <a:t>in document </a:t>
            </a:r>
            <a:r>
              <a:rPr lang="en-US" i="1"/>
              <a:t>d </a:t>
            </a:r>
            <a:r>
              <a:rPr lang="en-US"/>
              <a:t>divided by the maximum absolute term frequency of document </a:t>
            </a:r>
            <a:r>
              <a:rPr lang="en-US" i="1"/>
              <a:t>d.</a:t>
            </a:r>
          </a:p>
          <a:p>
            <a:r>
              <a:rPr lang="en-US"/>
              <a:t>This completes the "term frequency" part of the tf/idf formula. </a:t>
            </a:r>
          </a:p>
          <a:p>
            <a:r>
              <a:rPr lang="en-US"/>
              <a:t>Let us look at this part through an example.</a:t>
            </a:r>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a:xfrm>
            <a:off x="457200" y="304800"/>
            <a:ext cx="8229600" cy="884238"/>
          </a:xfrm>
        </p:spPr>
        <p:txBody>
          <a:bodyPr/>
          <a:lstStyle/>
          <a:p>
            <a:r>
              <a:rPr lang="en-US"/>
              <a:t>main example, part I</a:t>
            </a:r>
          </a:p>
        </p:txBody>
      </p:sp>
      <p:sp>
        <p:nvSpPr>
          <p:cNvPr id="296963" name="Rectangle 3"/>
          <p:cNvSpPr>
            <a:spLocks noGrp="1" noChangeArrowheads="1"/>
          </p:cNvSpPr>
          <p:nvPr>
            <p:ph type="body" idx="1"/>
          </p:nvPr>
        </p:nvSpPr>
        <p:spPr>
          <a:xfrm>
            <a:off x="304800" y="1143000"/>
            <a:ext cx="8534400" cy="5410200"/>
          </a:xfrm>
        </p:spPr>
        <p:txBody>
          <a:bodyPr/>
          <a:lstStyle/>
          <a:p>
            <a:r>
              <a:rPr lang="en-US"/>
              <a:t>Consider three documents</a:t>
            </a:r>
          </a:p>
          <a:p>
            <a:pPr lvl="1"/>
            <a:r>
              <a:rPr lang="en-US"/>
              <a:t>1: 	a b c a f o n l p o f t y x</a:t>
            </a:r>
          </a:p>
          <a:p>
            <a:pPr lvl="1"/>
            <a:r>
              <a:rPr lang="en-US"/>
              <a:t>2: 	a m o e e e n n n a n p l</a:t>
            </a:r>
          </a:p>
          <a:p>
            <a:pPr lvl="1"/>
            <a:r>
              <a:rPr lang="en-US"/>
              <a:t>3: 	r a e e f n l i f f f f x l</a:t>
            </a:r>
          </a:p>
          <a:p>
            <a:r>
              <a:rPr lang="en-US"/>
              <a:t>First, look at the maximum frequency achieved by any term in a given document.</a:t>
            </a:r>
          </a:p>
          <a:p>
            <a:pPr>
              <a:buFontTx/>
              <a:buNone/>
            </a:pPr>
            <a:r>
              <a:rPr lang="en-US" sz="2800"/>
              <a:t>	</a:t>
            </a:r>
            <a:r>
              <a:rPr lang="en-US" sz="2800" i="1"/>
              <a:t>m</a:t>
            </a:r>
            <a:r>
              <a:rPr lang="en-US" sz="2800"/>
              <a:t>_1 = 2		("a", "f"  and "o" are there twice)</a:t>
            </a:r>
          </a:p>
          <a:p>
            <a:pPr>
              <a:buFontTx/>
              <a:buNone/>
            </a:pPr>
            <a:r>
              <a:rPr lang="en-US" sz="2800"/>
              <a:t>	</a:t>
            </a:r>
            <a:r>
              <a:rPr lang="en-US" sz="2800" i="1"/>
              <a:t>m_</a:t>
            </a:r>
            <a:r>
              <a:rPr lang="en-US" sz="2800"/>
              <a:t>2 = 4		("n" is there four times)</a:t>
            </a:r>
          </a:p>
          <a:p>
            <a:pPr>
              <a:buFontTx/>
              <a:buNone/>
            </a:pPr>
            <a:r>
              <a:rPr lang="en-US" sz="2800"/>
              <a:t>	</a:t>
            </a:r>
            <a:r>
              <a:rPr lang="en-US" sz="2800" i="1"/>
              <a:t>m_</a:t>
            </a:r>
            <a:r>
              <a:rPr lang="en-US" sz="2800"/>
              <a:t>3 = 5</a:t>
            </a:r>
            <a:r>
              <a:rPr lang="en-US" sz="2400" i="1"/>
              <a:t> 		</a:t>
            </a:r>
            <a:r>
              <a:rPr lang="en-US" sz="2800"/>
              <a:t>("f" is there five times)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Grp="1" noChangeArrowheads="1"/>
          </p:cNvSpPr>
          <p:nvPr>
            <p:ph type="title"/>
          </p:nvPr>
        </p:nvSpPr>
        <p:spPr/>
        <p:txBody>
          <a:bodyPr/>
          <a:lstStyle/>
          <a:p>
            <a:r>
              <a:rPr lang="en-US"/>
              <a:t>main example part II</a:t>
            </a:r>
          </a:p>
        </p:txBody>
      </p:sp>
      <p:sp>
        <p:nvSpPr>
          <p:cNvPr id="329731" name="Rectangle 3"/>
          <p:cNvSpPr>
            <a:spLocks noGrp="1" noChangeArrowheads="1"/>
          </p:cNvSpPr>
          <p:nvPr>
            <p:ph type="body" idx="1"/>
          </p:nvPr>
        </p:nvSpPr>
        <p:spPr/>
        <p:txBody>
          <a:bodyPr/>
          <a:lstStyle/>
          <a:p>
            <a:r>
              <a:rPr lang="en-US"/>
              <a:t>Now look at some example of absolute term frequency</a:t>
            </a:r>
          </a:p>
          <a:p>
            <a:pPr lvl="1">
              <a:buFontTx/>
              <a:buNone/>
            </a:pPr>
            <a:r>
              <a:rPr lang="en-US" i="1"/>
              <a:t>F</a:t>
            </a:r>
            <a:r>
              <a:rPr lang="en-US"/>
              <a:t>_a_1 = 2 	</a:t>
            </a:r>
            <a:r>
              <a:rPr lang="en-US" i="1"/>
              <a:t>F</a:t>
            </a:r>
            <a:r>
              <a:rPr lang="en-US"/>
              <a:t>_e_2 = 3 		</a:t>
            </a:r>
            <a:r>
              <a:rPr lang="en-US" i="1"/>
              <a:t>F</a:t>
            </a:r>
            <a:r>
              <a:rPr lang="en-US"/>
              <a:t>_x_3 = 1</a:t>
            </a:r>
            <a:endParaRPr lang="en-US" i="1"/>
          </a:p>
          <a:p>
            <a:r>
              <a:rPr lang="en-US"/>
              <a:t>and some examples of relative term frequency </a:t>
            </a:r>
          </a:p>
          <a:p>
            <a:pPr lvl="1">
              <a:buFontTx/>
              <a:buNone/>
            </a:pPr>
            <a:r>
              <a:rPr lang="en-US" i="1"/>
              <a:t>f</a:t>
            </a:r>
            <a:r>
              <a:rPr lang="en-US"/>
              <a:t>_a_1 = </a:t>
            </a:r>
            <a:r>
              <a:rPr lang="en-US" i="1"/>
              <a:t>F</a:t>
            </a:r>
            <a:r>
              <a:rPr lang="en-US"/>
              <a:t>_a_1 / </a:t>
            </a:r>
            <a:r>
              <a:rPr lang="en-US" i="1"/>
              <a:t>m</a:t>
            </a:r>
            <a:r>
              <a:rPr lang="en-US"/>
              <a:t>_1 = 2 / 2 = 1	</a:t>
            </a:r>
          </a:p>
          <a:p>
            <a:pPr lvl="1">
              <a:buFontTx/>
              <a:buNone/>
            </a:pPr>
            <a:r>
              <a:rPr lang="en-US" i="1"/>
              <a:t>f</a:t>
            </a:r>
            <a:r>
              <a:rPr lang="en-US"/>
              <a:t>_e_2 = </a:t>
            </a:r>
            <a:r>
              <a:rPr lang="en-US" i="1"/>
              <a:t>F</a:t>
            </a:r>
            <a:r>
              <a:rPr lang="en-US"/>
              <a:t>_e_2 / </a:t>
            </a:r>
            <a:r>
              <a:rPr lang="en-US" i="1"/>
              <a:t>m</a:t>
            </a:r>
            <a:r>
              <a:rPr lang="en-US"/>
              <a:t>_2 = 3 / 4 = 0.75 </a:t>
            </a:r>
          </a:p>
          <a:p>
            <a:pPr lvl="1">
              <a:buFontTx/>
              <a:buNone/>
            </a:pPr>
            <a:r>
              <a:rPr lang="en-US" i="1"/>
              <a:t>f</a:t>
            </a:r>
            <a:r>
              <a:rPr lang="en-US"/>
              <a:t>_x_3 = </a:t>
            </a:r>
            <a:r>
              <a:rPr lang="en-US" i="1"/>
              <a:t>F</a:t>
            </a:r>
            <a:r>
              <a:rPr lang="en-US"/>
              <a:t>_x_3 / </a:t>
            </a:r>
            <a:r>
              <a:rPr lang="en-US" i="1"/>
              <a:t>m</a:t>
            </a:r>
            <a:r>
              <a:rPr lang="en-US"/>
              <a:t>_3 = 1 / 5 = 0.2</a:t>
            </a:r>
          </a:p>
          <a:p>
            <a:pPr>
              <a:buFontTx/>
              <a:buNone/>
            </a:pP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3260654</TotalTime>
  <Words>2077</Words>
  <Application>Microsoft Office PowerPoint</Application>
  <PresentationFormat>On-screen Show (4:3)</PresentationFormat>
  <Paragraphs>248</Paragraphs>
  <Slides>63</Slides>
  <Notes>2</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Office Theme</vt:lpstr>
      <vt:lpstr>Slide 1</vt:lpstr>
      <vt:lpstr>advantages of Boolean model</vt:lpstr>
      <vt:lpstr>problems of Boolean model</vt:lpstr>
      <vt:lpstr>vector model</vt:lpstr>
      <vt:lpstr>tf/idf</vt:lpstr>
      <vt:lpstr>absolute &amp; maximum term frequency</vt:lpstr>
      <vt:lpstr>relative document term frequency</vt:lpstr>
      <vt:lpstr>main example, part I</vt:lpstr>
      <vt:lpstr>main example part II</vt:lpstr>
      <vt:lpstr>inverse document frequency</vt:lpstr>
      <vt:lpstr>intermezzo: the logarithm</vt:lpstr>
      <vt:lpstr>tf/idf formula</vt:lpstr>
      <vt:lpstr>main example part III</vt:lpstr>
      <vt:lpstr>practical operation</vt:lpstr>
      <vt:lpstr>practical tests</vt:lpstr>
      <vt:lpstr>advantages of vector model</vt:lpstr>
      <vt:lpstr>ProQuest search targets</vt:lpstr>
      <vt:lpstr>ProQuest search</vt:lpstr>
      <vt:lpstr>terms </vt:lpstr>
      <vt:lpstr>regular expressions</vt:lpstr>
      <vt:lpstr>operators: and</vt:lpstr>
      <vt:lpstr>operator: and not, or</vt:lpstr>
      <vt:lpstr>proximity operators</vt:lpstr>
      <vt:lpstr>proximity operators</vt:lpstr>
      <vt:lpstr>proximity operators</vt:lpstr>
      <vt:lpstr>proximity operators</vt:lpstr>
      <vt:lpstr>field syntax</vt:lpstr>
      <vt:lpstr>abstract</vt:lpstr>
      <vt:lpstr>appendix</vt:lpstr>
      <vt:lpstr>author</vt:lpstr>
      <vt:lpstr>Classification code (ABI)</vt:lpstr>
      <vt:lpstr>Coden</vt:lpstr>
      <vt:lpstr>Column / Document Column Head </vt:lpstr>
      <vt:lpstr>company / organization</vt:lpstr>
      <vt:lpstr>publication date</vt:lpstr>
      <vt:lpstr>dateline</vt:lpstr>
      <vt:lpstr>document features</vt:lpstr>
      <vt:lpstr>search by proquest handle</vt:lpstr>
      <vt:lpstr>document language</vt:lpstr>
      <vt:lpstr>document text</vt:lpstr>
      <vt:lpstr>title searches</vt:lpstr>
      <vt:lpstr>document type</vt:lpstr>
      <vt:lpstr>company number</vt:lpstr>
      <vt:lpstr>footnote </vt:lpstr>
      <vt:lpstr>volume</vt:lpstr>
      <vt:lpstr>word count</vt:lpstr>
      <vt:lpstr>year</vt:lpstr>
      <vt:lpstr>location</vt:lpstr>
      <vt:lpstr>headnote</vt:lpstr>
      <vt:lpstr>caption texts</vt:lpstr>
      <vt:lpstr>(additional) index</vt:lpstr>
      <vt:lpstr>ISSN</vt:lpstr>
      <vt:lpstr>issue()</vt:lpstr>
      <vt:lpstr>NAICIS / SIC</vt:lpstr>
      <vt:lpstr>start page</vt:lpstr>
      <vt:lpstr>person</vt:lpstr>
      <vt:lpstr>product name</vt:lpstr>
      <vt:lpstr>journal</vt:lpstr>
      <vt:lpstr>section</vt:lpstr>
      <vt:lpstr>source type</vt:lpstr>
      <vt:lpstr>subject terms</vt:lpstr>
      <vt:lpstr>combined search</vt:lpstr>
      <vt:lpstr>Slide 63</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 </cp:lastModifiedBy>
  <cp:revision>231</cp:revision>
  <dcterms:created xsi:type="dcterms:W3CDTF">2011-03-03T20:54:23Z</dcterms:created>
  <dcterms:modified xsi:type="dcterms:W3CDTF">2011-11-15T02:30:50Z</dcterms:modified>
</cp:coreProperties>
</file>