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7" r:id="rId2"/>
    <p:sldId id="818" r:id="rId3"/>
    <p:sldId id="819" r:id="rId4"/>
    <p:sldId id="825" r:id="rId5"/>
    <p:sldId id="820" r:id="rId6"/>
    <p:sldId id="824" r:id="rId7"/>
    <p:sldId id="821" r:id="rId8"/>
    <p:sldId id="822" r:id="rId9"/>
    <p:sldId id="823" r:id="rId10"/>
    <p:sldId id="826" r:id="rId11"/>
    <p:sldId id="827" r:id="rId12"/>
    <p:sldId id="828" r:id="rId13"/>
    <p:sldId id="829" r:id="rId14"/>
    <p:sldId id="830" r:id="rId15"/>
    <p:sldId id="831" r:id="rId16"/>
    <p:sldId id="832" r:id="rId17"/>
    <p:sldId id="833" r:id="rId18"/>
    <p:sldId id="834" r:id="rId19"/>
    <p:sldId id="835" r:id="rId20"/>
    <p:sldId id="838" r:id="rId21"/>
    <p:sldId id="836" r:id="rId22"/>
    <p:sldId id="837" r:id="rId23"/>
    <p:sldId id="839" r:id="rId24"/>
    <p:sldId id="840" r:id="rId25"/>
    <p:sldId id="841" r:id="rId26"/>
    <p:sldId id="842" r:id="rId27"/>
    <p:sldId id="843" r:id="rId28"/>
    <p:sldId id="846" r:id="rId29"/>
    <p:sldId id="847" r:id="rId30"/>
    <p:sldId id="848" r:id="rId31"/>
    <p:sldId id="849" r:id="rId32"/>
    <p:sldId id="755"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678" y="-96"/>
      </p:cViewPr>
      <p:guideLst>
        <p:guide orient="horz" pos="2160"/>
        <p:guide pos="2880"/>
      </p:guideLst>
    </p:cSldViewPr>
  </p:slideViewPr>
  <p:notesTextViewPr>
    <p:cViewPr>
      <p:scale>
        <a:sx n="1" d="1"/>
        <a:sy n="1" d="1"/>
      </p:scale>
      <p:origin x="0" y="0"/>
    </p:cViewPr>
  </p:notesTextViewPr>
  <p:sorterViewPr>
    <p:cViewPr>
      <p:scale>
        <a:sx n="100" d="100"/>
        <a:sy n="100" d="100"/>
      </p:scale>
      <p:origin x="0" y="9045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1E8EDD28-47AB-42DA-A3A4-8858A3CF783A}" type="datetimeFigureOut">
              <a:rPr lang="en-US"/>
              <a:pPr>
                <a:defRPr/>
              </a:pPr>
              <a:t>11/14/2011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F8FB9A25-D1FD-4C6E-A261-CC65D3AC284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9875"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1EE6C25-C9EB-4491-A5DD-86D2DBB163D1}"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24B5E0-800D-4135-864C-5935827A28E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A0BAFB-72DB-4CB1-A155-7523AE907170}"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B75BD0-E6DF-4F6E-8CC2-D7915E78CDA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F13E9B-A389-41B2-B627-E8B658795E27}"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CF23E1F-25CF-41EC-80AA-44D6A8DCCBE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E42961-D9E0-4C8A-AD38-9C1112E22209}"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70CB18-6AE8-4DCF-AE42-DD595620D20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7996D24-D6B1-4070-A562-071EB974F202}"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D76258-375C-41C0-9ACD-46DEC7D9043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A3C43DD-CE4C-4922-AFD8-F1B57F2D1477}" type="datetimeFigureOut">
              <a:rPr lang="en-US"/>
              <a:pPr>
                <a:defRPr/>
              </a:pPr>
              <a:t>11/14/2011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CD77AF9-5CCF-4D6D-B504-9839D6CB8AE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01ED9F4-B765-4082-92A3-48AC413AB891}" type="datetimeFigureOut">
              <a:rPr lang="en-US"/>
              <a:pPr>
                <a:defRPr/>
              </a:pPr>
              <a:t>11/14/2011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2022697-1A34-447C-8517-F41CB261A1F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ED51465-DDD6-4FD4-B7E4-554CD8C4064B}" type="datetimeFigureOut">
              <a:rPr lang="en-US"/>
              <a:pPr>
                <a:defRPr/>
              </a:pPr>
              <a:t>11/14/2011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929258C-67FB-4546-B3E0-0DEC0E8CBA3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EB76FAF-0EEB-43A3-A640-C8BEA4842466}" type="datetimeFigureOut">
              <a:rPr lang="en-US"/>
              <a:pPr>
                <a:defRPr/>
              </a:pPr>
              <a:t>11/14/2011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32FDEB1-A975-454C-B2B7-9A0136B065E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35DA86F-F477-4ECE-8E73-A725EC3D3420}" type="datetimeFigureOut">
              <a:rPr lang="en-US"/>
              <a:pPr>
                <a:defRPr/>
              </a:pPr>
              <a:t>11/14/2011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E026EC0-0532-4943-BE02-5A5468C7AEA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E3F94DF-6577-4586-8E99-A9F15E690AF3}" type="datetimeFigureOut">
              <a:rPr lang="en-US"/>
              <a:pPr>
                <a:defRPr/>
              </a:pPr>
              <a:t>11/14/2011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494399C-0DCC-47F3-8A95-D6428CDA8B4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3AC58CF-46D9-49B2-A644-393CEE02678E}" type="datetimeFigureOut">
              <a:rPr lang="en-US"/>
              <a:pPr>
                <a:defRPr/>
              </a:pPr>
              <a:t>11/14/2011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4A0763A-FB1B-4754-AD8A-490B9832529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a:t>
            </a:r>
            <a:r>
              <a:rPr lang="en-US" sz="4000">
                <a:solidFill>
                  <a:srgbClr val="E3EBF1"/>
                </a:solidFill>
                <a:latin typeface="Calibri" pitchFamily="34" charset="0"/>
              </a:rPr>
              <a:t>18 lecture 8</a:t>
            </a:r>
            <a:r>
              <a:rPr lang="ru-RU" sz="4000">
                <a:solidFill>
                  <a:srgbClr val="E3EBF1"/>
                </a:solidFill>
                <a:latin typeface="Calibri" pitchFamily="34" charset="0"/>
              </a:rPr>
              <a:t/>
            </a:r>
            <a:br>
              <a:rPr lang="ru-RU" sz="4000">
                <a:solidFill>
                  <a:srgbClr val="E3EBF1"/>
                </a:solidFill>
                <a:latin typeface="Calibri" pitchFamily="34" charset="0"/>
              </a:rPr>
            </a:br>
            <a:r>
              <a:rPr lang="en-US" sz="4000">
                <a:solidFill>
                  <a:srgbClr val="E3EBF1"/>
                </a:solidFill>
                <a:latin typeface="Calibri" pitchFamily="34" charset="0"/>
              </a:rPr>
              <a:t>Credo and Gale</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2011-11-01</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p:cNvSpPr>
          <p:nvPr>
            <p:ph type="title"/>
          </p:nvPr>
        </p:nvSpPr>
        <p:spPr/>
        <p:txBody>
          <a:bodyPr/>
          <a:lstStyle/>
          <a:p>
            <a:r>
              <a:rPr lang="en-US" smtClean="0"/>
              <a:t>example</a:t>
            </a:r>
          </a:p>
        </p:txBody>
      </p:sp>
      <p:sp>
        <p:nvSpPr>
          <p:cNvPr id="88067" name="Rectangle 3"/>
          <p:cNvSpPr>
            <a:spLocks noGrp="1"/>
          </p:cNvSpPr>
          <p:nvPr>
            <p:ph type="body" idx="1"/>
          </p:nvPr>
        </p:nvSpPr>
        <p:spPr/>
        <p:txBody>
          <a:bodyPr/>
          <a:lstStyle/>
          <a:p>
            <a:r>
              <a:rPr lang="en-US" smtClean="0"/>
              <a:t>Search for “Saarbrücken” gets you snippet “It was the capital of the counts of Nassau-Saarbrücken...”</a:t>
            </a:r>
          </a:p>
          <a:p>
            <a:r>
              <a:rPr lang="en-US" smtClean="0"/>
              <a:t> “Nassau-Saarbrück*” no hits</a:t>
            </a:r>
          </a:p>
          <a:p>
            <a:r>
              <a:rPr lang="en-US" smtClean="0"/>
              <a:t>“"Nassau Saarbrück*"” no hits</a:t>
            </a:r>
          </a:p>
          <a:p>
            <a:r>
              <a:rPr lang="en-US" smtClean="0"/>
              <a:t>“Nassau and Saarbrück*” no hits</a:t>
            </a:r>
          </a:p>
          <a:p>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p:cNvSpPr>
          <p:nvPr>
            <p:ph type="title"/>
          </p:nvPr>
        </p:nvSpPr>
        <p:spPr/>
        <p:txBody>
          <a:bodyPr/>
          <a:lstStyle/>
          <a:p>
            <a:r>
              <a:rPr lang="en-US" smtClean="0"/>
              <a:t>Boolean operators</a:t>
            </a:r>
          </a:p>
        </p:txBody>
      </p:sp>
      <p:sp>
        <p:nvSpPr>
          <p:cNvPr id="89091" name="Rectangle 3"/>
          <p:cNvSpPr>
            <a:spLocks noGrp="1"/>
          </p:cNvSpPr>
          <p:nvPr>
            <p:ph type="body" idx="1"/>
          </p:nvPr>
        </p:nvSpPr>
        <p:spPr/>
        <p:txBody>
          <a:bodyPr/>
          <a:lstStyle/>
          <a:p>
            <a:r>
              <a:rPr lang="en-US" smtClean="0"/>
              <a:t>The interface allows to enter ‘or’, ‘and’ and ‘not’. Not is “also recognized as” (doc) ‘and not’.</a:t>
            </a:r>
          </a:p>
          <a:p>
            <a:r>
              <a:rPr lang="en-US" smtClean="0"/>
              <a:t>“?aarbrücken and NOT Saarbrücken” no hits. </a:t>
            </a:r>
          </a:p>
          <a:p>
            <a:r>
              <a:rPr lang="en-US" smtClean="0"/>
              <a:t>“Saarbrücken NOT Saarbrücken” a lot of bizarre hits.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p:cNvSpPr>
          <p:nvPr>
            <p:ph type="title"/>
          </p:nvPr>
        </p:nvSpPr>
        <p:spPr/>
        <p:txBody>
          <a:bodyPr/>
          <a:lstStyle/>
          <a:p>
            <a:r>
              <a:rPr lang="en-US" smtClean="0"/>
              <a:t>fielded searches</a:t>
            </a:r>
          </a:p>
        </p:txBody>
      </p:sp>
      <p:sp>
        <p:nvSpPr>
          <p:cNvPr id="90115" name="Rectangle 3"/>
          <p:cNvSpPr>
            <a:spLocks noGrp="1"/>
          </p:cNvSpPr>
          <p:nvPr>
            <p:ph type="body" idx="1"/>
          </p:nvPr>
        </p:nvSpPr>
        <p:spPr/>
        <p:txBody>
          <a:bodyPr/>
          <a:lstStyle/>
          <a:p>
            <a:r>
              <a:rPr lang="en-US" smtClean="0"/>
              <a:t>By default terms are searched in all fields. </a:t>
            </a:r>
          </a:p>
          <a:p>
            <a:r>
              <a:rPr lang="en-US" smtClean="0"/>
              <a:t>Fielded searches are possible but there are three fields only</a:t>
            </a:r>
          </a:p>
          <a:p>
            <a:pPr lvl="1"/>
            <a:r>
              <a:rPr lang="en-US" smtClean="0"/>
              <a:t>“h:” Entry Heading</a:t>
            </a:r>
          </a:p>
          <a:p>
            <a:pPr lvl="1"/>
            <a:r>
              <a:rPr lang="en-US" smtClean="0"/>
              <a:t>“s:” Entry Section Heading</a:t>
            </a:r>
          </a:p>
          <a:p>
            <a:pPr lvl="1"/>
            <a:r>
              <a:rPr lang="en-US" smtClean="0"/>
              <a:t>“b:” Entry Body</a:t>
            </a:r>
          </a:p>
          <a:p>
            <a:r>
              <a:rPr lang="en-US" smtClean="0"/>
              <a:t>The indicator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p:cNvSpPr>
          <p:nvPr>
            <p:ph type="title"/>
          </p:nvPr>
        </p:nvSpPr>
        <p:spPr/>
        <p:txBody>
          <a:bodyPr/>
          <a:lstStyle/>
          <a:p>
            <a:r>
              <a:rPr lang="en-US" smtClean="0"/>
              <a:t>noise words</a:t>
            </a:r>
          </a:p>
        </p:txBody>
      </p:sp>
      <p:sp>
        <p:nvSpPr>
          <p:cNvPr id="91139" name="Rectangle 3"/>
          <p:cNvSpPr>
            <a:spLocks noGrp="1"/>
          </p:cNvSpPr>
          <p:nvPr>
            <p:ph type="body" idx="1"/>
          </p:nvPr>
        </p:nvSpPr>
        <p:spPr>
          <a:xfrm>
            <a:off x="457200" y="1570038"/>
            <a:ext cx="8229600" cy="4525962"/>
          </a:xfrm>
        </p:spPr>
        <p:txBody>
          <a:bodyPr/>
          <a:lstStyle/>
          <a:p>
            <a:r>
              <a:rPr lang="en-US" smtClean="0"/>
              <a:t>The noise words a..z (all the individual letters)  about  also an and are as at be but by from for how in is it of or that the this to was who what where which with why.</a:t>
            </a:r>
          </a:p>
          <a:p>
            <a:r>
              <a:rPr lang="en-US" smtClean="0"/>
              <a:t>The default of “must occur” is changed to “should occur” for those words. </a:t>
            </a:r>
          </a:p>
          <a:p>
            <a:r>
              <a:rPr lang="en-US" smtClean="0"/>
              <a:t>Three of them are actually reserved words.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p:cNvSpPr>
          <p:nvPr>
            <p:ph type="title"/>
          </p:nvPr>
        </p:nvSpPr>
        <p:spPr/>
        <p:txBody>
          <a:bodyPr/>
          <a:lstStyle/>
          <a:p>
            <a:r>
              <a:rPr lang="en-US" smtClean="0"/>
              <a:t>facetted search</a:t>
            </a:r>
          </a:p>
        </p:txBody>
      </p:sp>
      <p:sp>
        <p:nvSpPr>
          <p:cNvPr id="92163" name="Rectangle 3"/>
          <p:cNvSpPr>
            <a:spLocks noGrp="1"/>
          </p:cNvSpPr>
          <p:nvPr>
            <p:ph type="body" idx="1"/>
          </p:nvPr>
        </p:nvSpPr>
        <p:spPr/>
        <p:txBody>
          <a:bodyPr/>
          <a:lstStyle/>
          <a:p>
            <a:r>
              <a:rPr lang="en-US" dirty="0" smtClean="0"/>
              <a:t>When results appear in the browser, a panel to the left shows facets.</a:t>
            </a:r>
          </a:p>
          <a:p>
            <a:r>
              <a:rPr lang="en-US" dirty="0" smtClean="0"/>
              <a:t>The facets allow a limitation to the search. </a:t>
            </a:r>
          </a:p>
          <a:p>
            <a:r>
              <a:rPr lang="en-US" dirty="0" smtClean="0"/>
              <a:t>Once you restrict to a facet, the facet box appears on top of the results. A click on a facet box x disables the facet restriction</a:t>
            </a:r>
            <a:r>
              <a:rPr lang="en-US" dirty="0" smtClean="0"/>
              <a:t>.</a:t>
            </a: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p:cNvSpPr>
          <p:nvPr>
            <p:ph type="title"/>
          </p:nvPr>
        </p:nvSpPr>
        <p:spPr/>
        <p:txBody>
          <a:bodyPr/>
          <a:lstStyle/>
          <a:p>
            <a:r>
              <a:rPr lang="en-US" smtClean="0"/>
              <a:t>direct facet entry</a:t>
            </a:r>
          </a:p>
        </p:txBody>
      </p:sp>
      <p:sp>
        <p:nvSpPr>
          <p:cNvPr id="93187" name="Rectangle 3"/>
          <p:cNvSpPr>
            <a:spLocks noGrp="1"/>
          </p:cNvSpPr>
          <p:nvPr>
            <p:ph type="body" idx="1"/>
          </p:nvPr>
        </p:nvSpPr>
        <p:spPr/>
        <p:txBody>
          <a:bodyPr/>
          <a:lstStyle/>
          <a:p>
            <a:r>
              <a:rPr lang="en-US" smtClean="0"/>
              <a:t>Credo publishes a list of facet tags at http://he lp.credoreference.com/Wiki.jsp?page=Facet%20tags.</a:t>
            </a:r>
          </a:p>
          <a:p>
            <a:r>
              <a:rPr lang="en-US" smtClean="0"/>
              <a:t>When you know the facet tag, you can enter it directly into the search expression. </a:t>
            </a:r>
          </a:p>
          <a:p>
            <a:r>
              <a:rPr lang="en-US" smtClean="0"/>
              <a:t>You can use the special f: field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p:cNvSpPr>
          <p:nvPr>
            <p:ph type="title"/>
          </p:nvPr>
        </p:nvSpPr>
        <p:spPr/>
        <p:txBody>
          <a:bodyPr/>
          <a:lstStyle/>
          <a:p>
            <a:r>
              <a:rPr lang="en-US" smtClean="0"/>
              <a:t>the f: field</a:t>
            </a:r>
          </a:p>
        </p:txBody>
      </p:sp>
      <p:sp>
        <p:nvSpPr>
          <p:cNvPr id="94211" name="Rectangle 3"/>
          <p:cNvSpPr>
            <a:spLocks noGrp="1"/>
          </p:cNvSpPr>
          <p:nvPr>
            <p:ph type="body" idx="1"/>
          </p:nvPr>
        </p:nvSpPr>
        <p:spPr/>
        <p:txBody>
          <a:bodyPr/>
          <a:lstStyle/>
          <a:p>
            <a:r>
              <a:rPr lang="en-US" dirty="0" smtClean="0"/>
              <a:t>“h:"</a:t>
            </a:r>
            <a:r>
              <a:rPr lang="en-US" dirty="0" err="1" smtClean="0"/>
              <a:t>karl</a:t>
            </a:r>
            <a:r>
              <a:rPr lang="en-US" dirty="0" smtClean="0"/>
              <a:t> </a:t>
            </a:r>
            <a:r>
              <a:rPr lang="en-US" dirty="0" err="1" smtClean="0"/>
              <a:t>marx</a:t>
            </a:r>
            <a:r>
              <a:rPr lang="en-US" dirty="0" smtClean="0"/>
              <a:t>" and f:subject_geography” no hits</a:t>
            </a:r>
          </a:p>
          <a:p>
            <a:r>
              <a:rPr lang="en-US" dirty="0" smtClean="0"/>
              <a:t>“Laser and f:subject_genref_dict” is the example given in the documentation. It produces no hit.</a:t>
            </a:r>
          </a:p>
          <a:p>
            <a:r>
              <a:rPr lang="en-US" dirty="0" smtClean="0"/>
              <a:t>This </a:t>
            </a:r>
            <a:r>
              <a:rPr lang="en-US" dirty="0" smtClean="0"/>
              <a:t>system fails to impress.</a:t>
            </a:r>
            <a:r>
              <a:rPr lang="en-US" dirty="0" smtClean="0"/>
              <a:t>  </a:t>
            </a: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Gale</a:t>
            </a:r>
            <a:endParaRPr lang="en-US" dirty="0"/>
          </a:p>
        </p:txBody>
      </p:sp>
      <p:sp>
        <p:nvSpPr>
          <p:cNvPr id="3" name="Content Placeholder 2"/>
          <p:cNvSpPr>
            <a:spLocks noGrp="1"/>
          </p:cNvSpPr>
          <p:nvPr>
            <p:ph idx="1"/>
          </p:nvPr>
        </p:nvSpPr>
        <p:spPr/>
        <p:txBody>
          <a:bodyPr/>
          <a:lstStyle/>
          <a:p>
            <a:r>
              <a:rPr lang="en-US" dirty="0" smtClean="0"/>
              <a:t>This is also a virtual </a:t>
            </a:r>
            <a:r>
              <a:rPr lang="en-US" dirty="0" smtClean="0"/>
              <a:t>reference system, at http</a:t>
            </a:r>
            <a:r>
              <a:rPr lang="en-US" dirty="0" smtClean="0"/>
              <a:t>:/ /go.galegroup.com/</a:t>
            </a:r>
            <a:r>
              <a:rPr lang="en-US" dirty="0" err="1" smtClean="0"/>
              <a:t>ps</a:t>
            </a:r>
            <a:r>
              <a:rPr lang="en-US" dirty="0" smtClean="0"/>
              <a:t>/</a:t>
            </a:r>
            <a:r>
              <a:rPr lang="en-US" dirty="0" err="1" smtClean="0"/>
              <a:t>start.do?prodId</a:t>
            </a:r>
            <a:r>
              <a:rPr lang="en-US" dirty="0" smtClean="0"/>
              <a:t>=GVRL</a:t>
            </a:r>
          </a:p>
          <a:p>
            <a:r>
              <a:rPr lang="en-US" dirty="0" smtClean="0"/>
              <a:t>At the start we are given an advanced search screen. </a:t>
            </a:r>
          </a:p>
          <a:p>
            <a:r>
              <a:rPr lang="en-US" dirty="0" smtClean="0"/>
              <a:t>This looks more tuned to the “reference geek”.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triple-field start screen</a:t>
            </a:r>
            <a:endParaRPr lang="en-US" dirty="0"/>
          </a:p>
        </p:txBody>
      </p:sp>
      <p:sp>
        <p:nvSpPr>
          <p:cNvPr id="3" name="Content Placeholder 2"/>
          <p:cNvSpPr>
            <a:spLocks noGrp="1"/>
          </p:cNvSpPr>
          <p:nvPr>
            <p:ph idx="1"/>
          </p:nvPr>
        </p:nvSpPr>
        <p:spPr/>
        <p:txBody>
          <a:bodyPr/>
          <a:lstStyle/>
          <a:p>
            <a:r>
              <a:rPr lang="en-US" dirty="0" smtClean="0"/>
              <a:t>We are invited to enter fielded queries for title, keywords and document.</a:t>
            </a:r>
          </a:p>
          <a:p>
            <a:r>
              <a:rPr lang="en-US" dirty="0" smtClean="0"/>
              <a:t>As a test, in the title “Saarland” gets no hits, in the keyword 13 hits and in the body of the documents 42 hits. </a:t>
            </a:r>
          </a:p>
          <a:p>
            <a:r>
              <a:rPr lang="en-US" dirty="0" smtClean="0"/>
              <a:t>The contents suggests that the documents focus on business.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multi-index</a:t>
            </a:r>
            <a:endParaRPr lang="en-US" dirty="0"/>
          </a:p>
        </p:txBody>
      </p:sp>
      <p:sp>
        <p:nvSpPr>
          <p:cNvPr id="3" name="Content Placeholder 2"/>
          <p:cNvSpPr>
            <a:spLocks noGrp="1"/>
          </p:cNvSpPr>
          <p:nvPr>
            <p:ph idx="1"/>
          </p:nvPr>
        </p:nvSpPr>
        <p:spPr/>
        <p:txBody>
          <a:bodyPr/>
          <a:lstStyle/>
          <a:p>
            <a:r>
              <a:rPr lang="en-US" dirty="0" smtClean="0"/>
              <a:t>Gale supports fielded queries. </a:t>
            </a:r>
          </a:p>
          <a:p>
            <a:r>
              <a:rPr lang="en-US" dirty="0" smtClean="0"/>
              <a:t>This what they call “multi-index”.</a:t>
            </a:r>
          </a:p>
          <a:p>
            <a:r>
              <a:rPr lang="en-US" dirty="0" smtClean="0"/>
              <a:t>These are prominently displayed in the interface. </a:t>
            </a:r>
          </a:p>
          <a:p>
            <a:r>
              <a:rPr lang="en-US" dirty="0" smtClean="0"/>
              <a:t>There are also some Boolean selectors displayed that we don’t need to discuss further.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p:txBody>
          <a:bodyPr/>
          <a:lstStyle/>
          <a:p>
            <a:r>
              <a:rPr lang="en-US" smtClean="0"/>
              <a:t>Credo and Gale</a:t>
            </a:r>
          </a:p>
        </p:txBody>
      </p:sp>
      <p:sp>
        <p:nvSpPr>
          <p:cNvPr id="77826" name="Content Placeholder 2"/>
          <p:cNvSpPr>
            <a:spLocks noGrp="1"/>
          </p:cNvSpPr>
          <p:nvPr>
            <p:ph idx="1"/>
          </p:nvPr>
        </p:nvSpPr>
        <p:spPr/>
        <p:txBody>
          <a:bodyPr/>
          <a:lstStyle/>
          <a:p>
            <a:r>
              <a:rPr lang="en-US" smtClean="0"/>
              <a:t>Credo and Gale are both reference tools.</a:t>
            </a:r>
          </a:p>
          <a:p>
            <a:r>
              <a:rPr lang="en-US" smtClean="0"/>
              <a:t>They have number of digital sources.</a:t>
            </a:r>
          </a:p>
          <a:p>
            <a:r>
              <a:rPr lang="en-US" smtClean="0"/>
              <a:t>The precise coverage of the tools is a topic for LIS511.</a:t>
            </a:r>
          </a:p>
          <a:p>
            <a:r>
              <a:rPr lang="en-US" smtClean="0"/>
              <a:t>Here we are interested in the search capabilities. </a:t>
            </a:r>
          </a:p>
          <a:p>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multi-index fields</a:t>
            </a:r>
            <a:endParaRPr lang="en-US" dirty="0"/>
          </a:p>
        </p:txBody>
      </p:sp>
      <p:sp>
        <p:nvSpPr>
          <p:cNvPr id="3" name="Content Placeholder 2"/>
          <p:cNvSpPr>
            <a:spLocks noGrp="1"/>
          </p:cNvSpPr>
          <p:nvPr>
            <p:ph idx="1"/>
          </p:nvPr>
        </p:nvSpPr>
        <p:spPr/>
        <p:txBody>
          <a:bodyPr/>
          <a:lstStyle/>
          <a:p>
            <a:r>
              <a:rPr lang="en-US" dirty="0" smtClean="0"/>
              <a:t>Keyword	Key fields, including authors, titles and introductory text</a:t>
            </a:r>
          </a:p>
          <a:p>
            <a:r>
              <a:rPr lang="en-US" dirty="0" smtClean="0"/>
              <a:t>Document Title	Titles of documents</a:t>
            </a:r>
          </a:p>
          <a:p>
            <a:r>
              <a:rPr lang="en-US" dirty="0" smtClean="0"/>
              <a:t>Image Caption	</a:t>
            </a:r>
          </a:p>
          <a:p>
            <a:r>
              <a:rPr lang="en-US" dirty="0" smtClean="0"/>
              <a:t>Entire Document	The full text of documents..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multi-index</a:t>
            </a:r>
            <a:endParaRPr lang="en-US" dirty="0"/>
          </a:p>
        </p:txBody>
      </p:sp>
      <p:sp>
        <p:nvSpPr>
          <p:cNvPr id="3" name="Content Placeholder 2"/>
          <p:cNvSpPr>
            <a:spLocks noGrp="1"/>
          </p:cNvSpPr>
          <p:nvPr>
            <p:ph idx="1"/>
          </p:nvPr>
        </p:nvSpPr>
        <p:spPr/>
        <p:txBody>
          <a:bodyPr/>
          <a:lstStyle/>
          <a:p>
            <a:r>
              <a:rPr lang="en-US" dirty="0" smtClean="0"/>
              <a:t>Subject	Indexed </a:t>
            </a:r>
            <a:r>
              <a:rPr lang="en-US" dirty="0" err="1" smtClean="0"/>
              <a:t>LoC</a:t>
            </a:r>
            <a:r>
              <a:rPr lang="en-US" dirty="0" smtClean="0"/>
              <a:t> subject headings.  </a:t>
            </a:r>
            <a:endParaRPr lang="en-US" dirty="0" smtClean="0"/>
          </a:p>
          <a:p>
            <a:r>
              <a:rPr lang="en-US" dirty="0" smtClean="0"/>
              <a:t>Publication Title	Titles of eBooks. </a:t>
            </a:r>
          </a:p>
          <a:p>
            <a:r>
              <a:rPr lang="en-US" dirty="0" smtClean="0"/>
              <a:t>ISBN</a:t>
            </a:r>
            <a:endParaRPr lang="en-US" dirty="0" smtClean="0"/>
          </a:p>
          <a:p>
            <a:r>
              <a:rPr lang="en-US" dirty="0" smtClean="0"/>
              <a:t>Author	Names of authors, including </a:t>
            </a:r>
            <a:r>
              <a:rPr lang="en-US" dirty="0" smtClean="0"/>
              <a:t>variants</a:t>
            </a:r>
            <a:endParaRPr lang="en-US" dirty="0" smtClean="0"/>
          </a:p>
          <a:p>
            <a:r>
              <a:rPr lang="en-US" dirty="0" smtClean="0"/>
              <a:t>Publisher	Names of publishers</a:t>
            </a:r>
          </a:p>
          <a:p>
            <a:r>
              <a:rPr lang="en-US" dirty="0" smtClean="0"/>
              <a:t>Edition	</a:t>
            </a:r>
            <a:r>
              <a:rPr lang="en-US" dirty="0" smtClean="0"/>
              <a:t>(cardinal) edition number a</a:t>
            </a:r>
            <a:endParaRPr lang="en-US" dirty="0" smtClean="0"/>
          </a:p>
          <a:p>
            <a:r>
              <a:rPr lang="en-US" dirty="0" smtClean="0"/>
              <a:t>Volume </a:t>
            </a:r>
            <a:r>
              <a:rPr lang="en-US" dirty="0" smtClean="0"/>
              <a:t>Number (cardinal) volume number</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multi-index</a:t>
            </a:r>
            <a:endParaRPr lang="en-US" dirty="0"/>
          </a:p>
        </p:txBody>
      </p:sp>
      <p:sp>
        <p:nvSpPr>
          <p:cNvPr id="3" name="Content Placeholder 2"/>
          <p:cNvSpPr>
            <a:spLocks noGrp="1"/>
          </p:cNvSpPr>
          <p:nvPr>
            <p:ph idx="1"/>
          </p:nvPr>
        </p:nvSpPr>
        <p:spPr/>
        <p:txBody>
          <a:bodyPr/>
          <a:lstStyle/>
          <a:p>
            <a:r>
              <a:rPr lang="en-US" dirty="0" smtClean="0"/>
              <a:t>Start </a:t>
            </a:r>
            <a:r>
              <a:rPr lang="en-US" dirty="0" smtClean="0"/>
              <a:t>Page (cardinal) start page. Hyphen can be used to provide a range value.</a:t>
            </a:r>
            <a:endParaRPr lang="en-US" dirty="0" smtClean="0"/>
          </a:p>
          <a:p>
            <a:r>
              <a:rPr lang="en-US" dirty="0" smtClean="0"/>
              <a:t>Document Number	The unique identifier Gale assigns to each </a:t>
            </a:r>
            <a:r>
              <a:rPr lang="en-US" dirty="0" smtClean="0"/>
              <a:t>document. If given all others are dropped.</a:t>
            </a:r>
            <a:endParaRPr lang="en-US" dirty="0" smtClean="0"/>
          </a:p>
          <a:p>
            <a:r>
              <a:rPr lang="en-US" dirty="0" smtClean="0"/>
              <a:t>Title Code	All editions of a publication as represented by its title code (such as 0HNY or 0BAR)</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At id.loc.gov, if you enter “square dance” you will find the subject heading “square dancing”.</a:t>
            </a:r>
          </a:p>
          <a:p>
            <a:r>
              <a:rPr lang="en-US" dirty="0" smtClean="0"/>
              <a:t>For “international business enterprises” in the subject index, I only found one document.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 words</a:t>
            </a:r>
            <a:endParaRPr lang="en-US" dirty="0"/>
          </a:p>
        </p:txBody>
      </p:sp>
      <p:sp>
        <p:nvSpPr>
          <p:cNvPr id="3" name="Content Placeholder 2"/>
          <p:cNvSpPr>
            <a:spLocks noGrp="1"/>
          </p:cNvSpPr>
          <p:nvPr>
            <p:ph idx="1"/>
          </p:nvPr>
        </p:nvSpPr>
        <p:spPr/>
        <p:txBody>
          <a:bodyPr/>
          <a:lstStyle/>
          <a:p>
            <a:r>
              <a:rPr lang="en-US" dirty="0" smtClean="0"/>
              <a:t>The documentation states “Stop </a:t>
            </a:r>
            <a:r>
              <a:rPr lang="en-US" dirty="0" smtClean="0"/>
              <a:t>words are small words that are not indexed. Stop words include such words as a, and, etc., in, of, on and to; the actual list varies depending on how you're </a:t>
            </a:r>
            <a:r>
              <a:rPr lang="en-US" dirty="0" smtClean="0"/>
              <a:t>searching. Basically</a:t>
            </a:r>
            <a:r>
              <a:rPr lang="en-US" dirty="0" smtClean="0"/>
              <a:t>, you don't have to think about stop words at all. The system recognizes stop words and knows how to search as if they weren't there</a:t>
            </a:r>
            <a:r>
              <a:rPr lang="en-US" dirty="0" smtClean="0"/>
              <a:t>.”</a:t>
            </a:r>
          </a:p>
          <a:p>
            <a:r>
              <a:rPr lang="en-US" dirty="0" smtClean="0"/>
              <a:t>This can not be true.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likely treatment</a:t>
            </a:r>
            <a:endParaRPr lang="en-US" dirty="0"/>
          </a:p>
        </p:txBody>
      </p:sp>
      <p:sp>
        <p:nvSpPr>
          <p:cNvPr id="3" name="Content Placeholder 2"/>
          <p:cNvSpPr>
            <a:spLocks noGrp="1"/>
          </p:cNvSpPr>
          <p:nvPr>
            <p:ph idx="1"/>
          </p:nvPr>
        </p:nvSpPr>
        <p:spPr/>
        <p:txBody>
          <a:bodyPr/>
          <a:lstStyle/>
          <a:p>
            <a:r>
              <a:rPr lang="en-US" dirty="0" smtClean="0"/>
              <a:t>If the query contains a stop-word, the </a:t>
            </a:r>
            <a:r>
              <a:rPr lang="en-US" dirty="0" err="1" smtClean="0"/>
              <a:t>stopword</a:t>
            </a:r>
            <a:r>
              <a:rPr lang="en-US" dirty="0" smtClean="0"/>
              <a:t> is replaced by a distance connector.</a:t>
            </a:r>
          </a:p>
          <a:p>
            <a:r>
              <a:rPr lang="en-US" dirty="0" smtClean="0"/>
              <a:t>Search for “to be or not to be” results in </a:t>
            </a:r>
            <a:r>
              <a:rPr lang="en-US" dirty="0" smtClean="0"/>
              <a:t>an error “Illegal Query Expression - Boolean operators must be used between terms</a:t>
            </a:r>
            <a:r>
              <a:rPr lang="en-US" dirty="0" smtClean="0"/>
              <a:t>.”</a:t>
            </a:r>
          </a:p>
          <a:p>
            <a:r>
              <a:rPr lang="en-US" dirty="0" smtClean="0"/>
              <a:t>Search for “I have a dream” and “I have an dream” gets different results numbers.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punctuation</a:t>
            </a:r>
            <a:endParaRPr lang="en-US" dirty="0"/>
          </a:p>
        </p:txBody>
      </p:sp>
      <p:sp>
        <p:nvSpPr>
          <p:cNvPr id="3" name="Content Placeholder 2"/>
          <p:cNvSpPr>
            <a:spLocks noGrp="1"/>
          </p:cNvSpPr>
          <p:nvPr>
            <p:ph idx="1"/>
          </p:nvPr>
        </p:nvSpPr>
        <p:spPr/>
        <p:txBody>
          <a:bodyPr/>
          <a:lstStyle/>
          <a:p>
            <a:r>
              <a:rPr lang="en-US" dirty="0" smtClean="0"/>
              <a:t>The first thing the documentation considers is the hyphen.</a:t>
            </a:r>
          </a:p>
          <a:p>
            <a:r>
              <a:rPr lang="en-US" dirty="0" smtClean="0"/>
              <a:t>The documentation says: “A </a:t>
            </a:r>
            <a:r>
              <a:rPr lang="en-US" dirty="0" smtClean="0"/>
              <a:t>hyphen (-) used between two words is ignored. However, if you are searching for a word or phrase that normally contains a hyphen, you may include </a:t>
            </a:r>
            <a:r>
              <a:rPr lang="en-US" dirty="0" smtClean="0"/>
              <a:t>it. “e-mail” “dot-com”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a:t>
            </a:r>
            <a:r>
              <a:rPr lang="en-US" dirty="0" err="1" smtClean="0"/>
              <a:t>vs</a:t>
            </a:r>
            <a:r>
              <a:rPr lang="en-US" dirty="0" smtClean="0"/>
              <a:t> e-mail</a:t>
            </a:r>
            <a:endParaRPr lang="en-US" dirty="0"/>
          </a:p>
        </p:txBody>
      </p:sp>
      <p:sp>
        <p:nvSpPr>
          <p:cNvPr id="3" name="Content Placeholder 2"/>
          <p:cNvSpPr>
            <a:spLocks noGrp="1"/>
          </p:cNvSpPr>
          <p:nvPr>
            <p:ph idx="1"/>
          </p:nvPr>
        </p:nvSpPr>
        <p:spPr/>
        <p:txBody>
          <a:bodyPr/>
          <a:lstStyle/>
          <a:p>
            <a:r>
              <a:rPr lang="en-US" dirty="0" smtClean="0"/>
              <a:t>“email” gives 4 results, one is a duplicate.</a:t>
            </a:r>
          </a:p>
          <a:p>
            <a:r>
              <a:rPr lang="en-US" dirty="0" smtClean="0"/>
              <a:t>“e-mail” gives 14 results. The formerly duplicated entry is now appears in triplicate. The result sets appear to be non-overlapping otherwise. </a:t>
            </a:r>
          </a:p>
          <a:p>
            <a:r>
              <a:rPr lang="en-US" dirty="0" smtClean="0"/>
              <a:t>The duplicate entries have different Gale numbers but appear to have identical citation data.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 names</a:t>
            </a:r>
            <a:endParaRPr lang="en-US" dirty="0"/>
          </a:p>
        </p:txBody>
      </p:sp>
      <p:sp>
        <p:nvSpPr>
          <p:cNvPr id="3" name="Content Placeholder 2"/>
          <p:cNvSpPr>
            <a:spLocks noGrp="1"/>
          </p:cNvSpPr>
          <p:nvPr>
            <p:ph idx="1"/>
          </p:nvPr>
        </p:nvSpPr>
        <p:spPr/>
        <p:txBody>
          <a:bodyPr/>
          <a:lstStyle/>
          <a:p>
            <a:r>
              <a:rPr lang="en-US" dirty="0" smtClean="0"/>
              <a:t>In author names, Gale does not search for </a:t>
            </a:r>
            <a:r>
              <a:rPr lang="en-US" dirty="0" err="1" smtClean="0"/>
              <a:t>abbrivaitions</a:t>
            </a:r>
            <a:endParaRPr lang="en-US" dirty="0" smtClean="0"/>
          </a:p>
          <a:p>
            <a:r>
              <a:rPr lang="en-US" dirty="0" smtClean="0"/>
              <a:t>Compare</a:t>
            </a:r>
          </a:p>
          <a:p>
            <a:pPr lvl="1"/>
            <a:r>
              <a:rPr lang="en-US" dirty="0" smtClean="0"/>
              <a:t>“Marx”</a:t>
            </a:r>
          </a:p>
          <a:p>
            <a:pPr lvl="1"/>
            <a:r>
              <a:rPr lang="en-US" dirty="0" smtClean="0"/>
              <a:t>“Paul Marx”</a:t>
            </a:r>
          </a:p>
          <a:p>
            <a:pPr lvl="1"/>
            <a:r>
              <a:rPr lang="en-US" dirty="0" smtClean="0"/>
              <a:t>“P Marx”</a:t>
            </a:r>
            <a:endParaRPr lang="en-US" dirty="0" smtClean="0"/>
          </a:p>
          <a:p>
            <a:r>
              <a:rPr lang="en-US" dirty="0" smtClean="0"/>
              <a:t>in the author name field.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wildcards</a:t>
            </a:r>
            <a:endParaRPr lang="en-US" dirty="0"/>
          </a:p>
        </p:txBody>
      </p:sp>
      <p:sp>
        <p:nvSpPr>
          <p:cNvPr id="3" name="Content Placeholder 2"/>
          <p:cNvSpPr>
            <a:spLocks noGrp="1"/>
          </p:cNvSpPr>
          <p:nvPr>
            <p:ph idx="1"/>
          </p:nvPr>
        </p:nvSpPr>
        <p:spPr/>
        <p:txBody>
          <a:bodyPr/>
          <a:lstStyle/>
          <a:p>
            <a:r>
              <a:rPr lang="en-US" dirty="0" smtClean="0"/>
              <a:t>Gale uses the following truncation operators</a:t>
            </a:r>
          </a:p>
          <a:p>
            <a:pPr lvl="1"/>
            <a:r>
              <a:rPr lang="en-US" dirty="0" smtClean="0"/>
              <a:t>“*” for one or more characters</a:t>
            </a:r>
          </a:p>
          <a:p>
            <a:pPr lvl="1"/>
            <a:r>
              <a:rPr lang="en-US" dirty="0" smtClean="0"/>
              <a:t>“?” for exactly one character</a:t>
            </a:r>
          </a:p>
          <a:p>
            <a:pPr lvl="1"/>
            <a:r>
              <a:rPr lang="en-US" dirty="0" smtClean="0"/>
              <a:t>“!” for zero or one character</a:t>
            </a:r>
          </a:p>
          <a:p>
            <a:r>
              <a:rPr lang="en-US" dirty="0" smtClean="0"/>
              <a:t>If only these systems could standardize.</a:t>
            </a:r>
          </a:p>
          <a:p>
            <a:r>
              <a:rPr lang="en-US" dirty="0" smtClean="0"/>
              <a:t>We are not told about where they can occur, but we are told to add more letters if they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p:cNvSpPr>
          <p:nvPr>
            <p:ph type="title"/>
          </p:nvPr>
        </p:nvSpPr>
        <p:spPr/>
        <p:txBody>
          <a:bodyPr/>
          <a:lstStyle/>
          <a:p>
            <a:r>
              <a:rPr lang="en-US" smtClean="0"/>
              <a:t>credo</a:t>
            </a:r>
          </a:p>
        </p:txBody>
      </p:sp>
      <p:sp>
        <p:nvSpPr>
          <p:cNvPr id="80899" name="Rectangle 3"/>
          <p:cNvSpPr>
            <a:spLocks noGrp="1"/>
          </p:cNvSpPr>
          <p:nvPr>
            <p:ph type="body" idx="1"/>
          </p:nvPr>
        </p:nvSpPr>
        <p:spPr/>
        <p:txBody>
          <a:bodyPr/>
          <a:lstStyle/>
          <a:p>
            <a:r>
              <a:rPr lang="en-US" smtClean="0"/>
              <a:t>A reference tool.</a:t>
            </a:r>
          </a:p>
          <a:p>
            <a:r>
              <a:rPr lang="en-US" smtClean="0"/>
              <a:t>The documentation of its search interface leaves much to be desired. A formal grammar would help.</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proximity operators</a:t>
            </a:r>
            <a:endParaRPr lang="en-US" dirty="0"/>
          </a:p>
        </p:txBody>
      </p:sp>
      <p:sp>
        <p:nvSpPr>
          <p:cNvPr id="3" name="Content Placeholder 2"/>
          <p:cNvSpPr>
            <a:spLocks noGrp="1"/>
          </p:cNvSpPr>
          <p:nvPr>
            <p:ph idx="1"/>
          </p:nvPr>
        </p:nvSpPr>
        <p:spPr/>
        <p:txBody>
          <a:bodyPr/>
          <a:lstStyle/>
          <a:p>
            <a:r>
              <a:rPr lang="en-US" dirty="0" smtClean="0"/>
              <a:t>These can be used to connect expressions. They are like in Dialog</a:t>
            </a:r>
          </a:p>
          <a:p>
            <a:pPr lvl="1"/>
            <a:r>
              <a:rPr lang="en-US" dirty="0" err="1" smtClean="0"/>
              <a:t>W</a:t>
            </a:r>
            <a:r>
              <a:rPr lang="en-US" i="1" dirty="0" err="1" smtClean="0"/>
              <a:t>number</a:t>
            </a:r>
            <a:r>
              <a:rPr lang="en-US" i="1" dirty="0" smtClean="0"/>
              <a:t> </a:t>
            </a:r>
            <a:r>
              <a:rPr lang="en-US" dirty="0" smtClean="0"/>
              <a:t> where direction is required</a:t>
            </a:r>
          </a:p>
          <a:p>
            <a:pPr lvl="1"/>
            <a:r>
              <a:rPr lang="en-US" dirty="0" err="1" smtClean="0"/>
              <a:t>N</a:t>
            </a:r>
            <a:r>
              <a:rPr lang="en-US" i="1" dirty="0" err="1" smtClean="0"/>
              <a:t>number</a:t>
            </a:r>
            <a:r>
              <a:rPr lang="en-US" i="1" dirty="0" smtClean="0"/>
              <a:t>  </a:t>
            </a:r>
            <a:r>
              <a:rPr lang="en-US" dirty="0" smtClean="0"/>
              <a:t>where direction need not to be respected</a:t>
            </a:r>
          </a:p>
          <a:p>
            <a:r>
              <a:rPr lang="en-US" dirty="0" smtClean="0"/>
              <a:t>Quotes are equivalent to W1.</a:t>
            </a:r>
          </a:p>
          <a:p>
            <a:r>
              <a:rPr lang="en-US" dirty="0" smtClean="0"/>
              <a:t>The default connector is N4. </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Booleans</a:t>
            </a:r>
            <a:endParaRPr lang="en-US" dirty="0"/>
          </a:p>
        </p:txBody>
      </p:sp>
      <p:sp>
        <p:nvSpPr>
          <p:cNvPr id="3" name="Content Placeholder 2"/>
          <p:cNvSpPr>
            <a:spLocks noGrp="1"/>
          </p:cNvSpPr>
          <p:nvPr>
            <p:ph idx="1"/>
          </p:nvPr>
        </p:nvSpPr>
        <p:spPr/>
        <p:txBody>
          <a:bodyPr/>
          <a:lstStyle/>
          <a:p>
            <a:r>
              <a:rPr lang="en-US" dirty="0" smtClean="0"/>
              <a:t>Boolean operators “or” “not” “and” connect expressions composed out of query terms, connectors and wildcards. </a:t>
            </a:r>
          </a:p>
          <a:p>
            <a:r>
              <a:rPr lang="en-US" dirty="0" smtClean="0"/>
              <a:t>The parenthesis can be used to enforce an evaluation order.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78850"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p:txBody>
          <a:bodyPr/>
          <a:lstStyle/>
          <a:p>
            <a:r>
              <a:rPr lang="en-US" smtClean="0"/>
              <a:t>phrase expression</a:t>
            </a:r>
          </a:p>
        </p:txBody>
      </p:sp>
      <p:sp>
        <p:nvSpPr>
          <p:cNvPr id="87043" name="Rectangle 3"/>
          <p:cNvSpPr>
            <a:spLocks noGrp="1"/>
          </p:cNvSpPr>
          <p:nvPr>
            <p:ph type="body" idx="1"/>
          </p:nvPr>
        </p:nvSpPr>
        <p:spPr/>
        <p:txBody>
          <a:bodyPr/>
          <a:lstStyle/>
          <a:p>
            <a:r>
              <a:rPr lang="en-US" smtClean="0"/>
              <a:t>" </a:t>
            </a:r>
            <a:r>
              <a:rPr lang="en-US" i="1" smtClean="0"/>
              <a:t>a b</a:t>
            </a:r>
            <a:r>
              <a:rPr lang="en-US" smtClean="0"/>
              <a:t> " Phrase Surround two or more words </a:t>
            </a:r>
            <a:r>
              <a:rPr lang="en-US" i="1" smtClean="0"/>
              <a:t>a </a:t>
            </a:r>
            <a:r>
              <a:rPr lang="en-US" smtClean="0"/>
              <a:t>and </a:t>
            </a:r>
            <a:r>
              <a:rPr lang="en-US" i="1" smtClean="0"/>
              <a:t>b</a:t>
            </a:r>
            <a:r>
              <a:rPr lang="en-US" smtClean="0"/>
              <a:t> with double quotes to search that phrase. Word order in the retrieved entries is the same as word order in the phrase. (doc)</a:t>
            </a:r>
          </a:p>
          <a:p>
            <a:r>
              <a:rPr lang="en-US" smtClean="0"/>
              <a:t>The terms can be words, without truncation and soundex. </a:t>
            </a:r>
          </a:p>
          <a:p>
            <a:r>
              <a:rPr lang="en-US" smtClean="0"/>
              <a:t>The phrase expression can then be used with (non) occurrence operators.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p:txBody>
          <a:bodyPr/>
          <a:lstStyle/>
          <a:p>
            <a:r>
              <a:rPr lang="en-US" smtClean="0"/>
              <a:t>occurrence operators</a:t>
            </a:r>
          </a:p>
        </p:txBody>
      </p:sp>
      <p:sp>
        <p:nvSpPr>
          <p:cNvPr id="81923" name="Rectangle 3"/>
          <p:cNvSpPr>
            <a:spLocks noGrp="1"/>
          </p:cNvSpPr>
          <p:nvPr>
            <p:ph type="body" idx="1"/>
          </p:nvPr>
        </p:nvSpPr>
        <p:spPr>
          <a:xfrm>
            <a:off x="457200" y="1600200"/>
            <a:ext cx="8229600" cy="4953000"/>
          </a:xfrm>
        </p:spPr>
        <p:txBody>
          <a:bodyPr/>
          <a:lstStyle/>
          <a:p>
            <a:r>
              <a:rPr lang="en-US" smtClean="0"/>
              <a:t>“+” Must occur. All retrieved entries must contain this word or phrase. If a term or phrase has no prefix operator, + is implied. It is necessary to put the + if a noise word is searched.</a:t>
            </a:r>
          </a:p>
          <a:p>
            <a:r>
              <a:rPr lang="en-US" smtClean="0"/>
              <a:t>“^” Should occur. Retrieved entries with this word should rank higher than those without this word or phrase.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p:cNvSpPr>
          <p:nvPr>
            <p:ph type="title"/>
          </p:nvPr>
        </p:nvSpPr>
        <p:spPr/>
        <p:txBody>
          <a:bodyPr/>
          <a:lstStyle/>
          <a:p>
            <a:r>
              <a:rPr lang="en-US" smtClean="0"/>
              <a:t>non-occurrence operators</a:t>
            </a:r>
          </a:p>
        </p:txBody>
      </p:sp>
      <p:sp>
        <p:nvSpPr>
          <p:cNvPr id="86019" name="Rectangle 3"/>
          <p:cNvSpPr>
            <a:spLocks noGrp="1"/>
          </p:cNvSpPr>
          <p:nvPr>
            <p:ph type="body" idx="1"/>
          </p:nvPr>
        </p:nvSpPr>
        <p:spPr/>
        <p:txBody>
          <a:bodyPr/>
          <a:lstStyle/>
          <a:p>
            <a:r>
              <a:rPr lang="en-US" smtClean="0"/>
              <a:t>“!” Should not occur. Retrieved entries with this word should rank lower than those without this word or phrase.</a:t>
            </a:r>
          </a:p>
          <a:p>
            <a:r>
              <a:rPr lang="en-US" smtClean="0"/>
              <a:t>“-” Must not occur Retrieved entries must not contain this word or phrase.</a:t>
            </a:r>
          </a:p>
          <a:p>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title"/>
          </p:nvPr>
        </p:nvSpPr>
        <p:spPr/>
        <p:txBody>
          <a:bodyPr/>
          <a:lstStyle/>
          <a:p>
            <a:r>
              <a:rPr lang="en-US" smtClean="0"/>
              <a:t>truncation (doc)</a:t>
            </a:r>
          </a:p>
        </p:txBody>
      </p:sp>
      <p:sp>
        <p:nvSpPr>
          <p:cNvPr id="82947" name="Rectangle 3"/>
          <p:cNvSpPr>
            <a:spLocks noGrp="1"/>
          </p:cNvSpPr>
          <p:nvPr>
            <p:ph type="body" idx="1"/>
          </p:nvPr>
        </p:nvSpPr>
        <p:spPr/>
        <p:txBody>
          <a:bodyPr/>
          <a:lstStyle/>
          <a:p>
            <a:pPr>
              <a:lnSpc>
                <a:spcPct val="90000"/>
              </a:lnSpc>
            </a:pPr>
            <a:r>
              <a:rPr lang="en-US" smtClean="0"/>
              <a:t>“*” Truncation Search word variations allowing any number of letters to occur where the * is located. Can be used in front of the word, inside the word or at the end of the word.</a:t>
            </a:r>
          </a:p>
          <a:p>
            <a:pPr>
              <a:lnSpc>
                <a:spcPct val="90000"/>
              </a:lnSpc>
            </a:pPr>
            <a:r>
              <a:rPr lang="en-US" smtClean="0"/>
              <a:t>“?” Wildcard Search word variations allowing any single letter to occur where the ? is located. Can be used in front of the word, inside the word or at the end of the word.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r>
              <a:rPr lang="en-US" smtClean="0"/>
              <a:t>truncation</a:t>
            </a:r>
          </a:p>
        </p:txBody>
      </p:sp>
      <p:sp>
        <p:nvSpPr>
          <p:cNvPr id="83971" name="Rectangle 3"/>
          <p:cNvSpPr>
            <a:spLocks noGrp="1"/>
          </p:cNvSpPr>
          <p:nvPr>
            <p:ph type="body" idx="1"/>
          </p:nvPr>
        </p:nvSpPr>
        <p:spPr/>
        <p:txBody>
          <a:bodyPr/>
          <a:lstStyle/>
          <a:p>
            <a:r>
              <a:rPr lang="en-US" smtClean="0"/>
              <a:t>The truncation in front of the word does not work. Compare search for “*aarbrücken” with “Saarbrücken”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p:cNvSpPr>
          <p:nvPr>
            <p:ph type="title"/>
          </p:nvPr>
        </p:nvSpPr>
        <p:spPr/>
        <p:txBody>
          <a:bodyPr/>
          <a:lstStyle/>
          <a:p>
            <a:r>
              <a:rPr lang="en-US" dirty="0" smtClean="0"/>
              <a:t>sounds like</a:t>
            </a:r>
            <a:endParaRPr lang="en-US" dirty="0" smtClean="0"/>
          </a:p>
        </p:txBody>
      </p:sp>
      <p:sp>
        <p:nvSpPr>
          <p:cNvPr id="84995" name="Rectangle 3"/>
          <p:cNvSpPr>
            <a:spLocks noGrp="1"/>
          </p:cNvSpPr>
          <p:nvPr>
            <p:ph type="body" idx="1"/>
          </p:nvPr>
        </p:nvSpPr>
        <p:spPr/>
        <p:txBody>
          <a:bodyPr/>
          <a:lstStyle/>
          <a:p>
            <a:r>
              <a:rPr lang="en-US" dirty="0" smtClean="0"/>
              <a:t>“~” Sounds like Retrieve entries with words that sound like this word. Useful when the exact spelling of a term is unknown.</a:t>
            </a:r>
          </a:p>
          <a:p>
            <a:r>
              <a:rPr lang="en-US" dirty="0" smtClean="0"/>
              <a:t>I have not found a documentation of how this is achieved. </a:t>
            </a:r>
            <a:endParaRPr lang="en-US" dirty="0" smtClean="0"/>
          </a:p>
          <a:p>
            <a:r>
              <a:rPr lang="en-US" dirty="0" smtClean="0"/>
              <a:t>This is likely to be language-specific.</a:t>
            </a:r>
            <a:endParaRPr lang="en-US" dirty="0" smtClean="0"/>
          </a:p>
          <a:p>
            <a:r>
              <a:rPr lang="en-US" dirty="0" smtClean="0"/>
              <a:t>“</a:t>
            </a:r>
            <a:r>
              <a:rPr lang="en-US" dirty="0" err="1" smtClean="0"/>
              <a:t>Saarbrü~en</a:t>
            </a:r>
            <a:r>
              <a:rPr lang="en-US" dirty="0" smtClean="0"/>
              <a:t>” does not work. Presumably this can not be used inside a word. </a:t>
            </a:r>
          </a:p>
          <a:p>
            <a:pPr>
              <a:buFont typeface="Arial" charset="0"/>
              <a:buNone/>
            </a:pPr>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3261899</TotalTime>
  <Words>1355</Words>
  <Application>Microsoft Office PowerPoint</Application>
  <PresentationFormat>On-screen Show (4:3)</PresentationFormat>
  <Paragraphs>138</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Credo and Gale</vt:lpstr>
      <vt:lpstr>credo</vt:lpstr>
      <vt:lpstr>phrase expression</vt:lpstr>
      <vt:lpstr>occurrence operators</vt:lpstr>
      <vt:lpstr>non-occurrence operators</vt:lpstr>
      <vt:lpstr>truncation (doc)</vt:lpstr>
      <vt:lpstr>truncation</vt:lpstr>
      <vt:lpstr>sounds like</vt:lpstr>
      <vt:lpstr>example</vt:lpstr>
      <vt:lpstr>Boolean operators</vt:lpstr>
      <vt:lpstr>fielded searches</vt:lpstr>
      <vt:lpstr>noise words</vt:lpstr>
      <vt:lpstr>facetted search</vt:lpstr>
      <vt:lpstr>direct facet entry</vt:lpstr>
      <vt:lpstr>the f: field</vt:lpstr>
      <vt:lpstr>Gale</vt:lpstr>
      <vt:lpstr>triple-field start screen</vt:lpstr>
      <vt:lpstr>multi-index</vt:lpstr>
      <vt:lpstr>multi-index fields</vt:lpstr>
      <vt:lpstr>multi-index</vt:lpstr>
      <vt:lpstr>multi-index</vt:lpstr>
      <vt:lpstr>example</vt:lpstr>
      <vt:lpstr>stop words</vt:lpstr>
      <vt:lpstr>likely treatment</vt:lpstr>
      <vt:lpstr>punctuation</vt:lpstr>
      <vt:lpstr>email vs e-mail</vt:lpstr>
      <vt:lpstr>author names</vt:lpstr>
      <vt:lpstr>wildcards</vt:lpstr>
      <vt:lpstr>proximity operators</vt:lpstr>
      <vt:lpstr>Booleans</vt:lpstr>
      <vt:lpstr>Slide 32</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 </cp:lastModifiedBy>
  <cp:revision>262</cp:revision>
  <dcterms:created xsi:type="dcterms:W3CDTF">2011-03-03T20:54:23Z</dcterms:created>
  <dcterms:modified xsi:type="dcterms:W3CDTF">2011-11-14T23:38:08Z</dcterms:modified>
</cp:coreProperties>
</file>