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757" r:id="rId3"/>
    <p:sldId id="760" r:id="rId4"/>
    <p:sldId id="761" r:id="rId5"/>
    <p:sldId id="762" r:id="rId6"/>
    <p:sldId id="763" r:id="rId7"/>
    <p:sldId id="764" r:id="rId8"/>
    <p:sldId id="765" r:id="rId9"/>
    <p:sldId id="766" r:id="rId10"/>
    <p:sldId id="767" r:id="rId11"/>
    <p:sldId id="768" r:id="rId12"/>
    <p:sldId id="769" r:id="rId13"/>
    <p:sldId id="770" r:id="rId14"/>
    <p:sldId id="771" r:id="rId15"/>
    <p:sldId id="799" r:id="rId16"/>
    <p:sldId id="798" r:id="rId17"/>
    <p:sldId id="755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C491F8-92CD-4C17-8C7D-F93B3444CA49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531DDD-5683-4B88-B481-A4BE901DE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0EFDF-EC92-4F0F-ACC6-4A8D14E9181A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8A43C-1A20-46B9-80AE-860DA4094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C79A6-4FE0-42AF-8449-2E7976D84663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9AD46-30A1-4477-B638-82505E5C5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D4A00-23AE-4017-97A3-8FCAEEA4C6C4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FD356-5FBE-4B77-A8D6-5415B590E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FD13C-4B72-4B5C-9A56-891D128C172B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715E8-5450-469F-A280-202C1DDB9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6DD2C-D7CD-4BAE-BB03-011D0B680D91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4AC99-5FB5-4776-A09D-6696E7353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65BD8-553D-4F3E-A0BB-6C36B6E0ABB9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06933-BB25-49E6-8975-1447C09DB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8B604-E7D3-49D9-89FA-D9C57414197B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7ACAD-6CE7-4DC3-BBEF-EA96A707C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26A56-57B4-450E-81A0-771A332EA256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E184-5D0C-4755-95BF-7529499F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7BA51-495A-4E40-A964-AFA1E5D4BFC4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B8D83-B95C-437C-B5C6-660E52B4C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1D846-93C3-4F9A-9465-A1E87D04164F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B5629-CF2B-4330-8050-4C5B7D3BF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4C9F-2146-4B63-9191-52C98000C6AC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0F01D-0045-4676-A79D-CF99CB05A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26BC3B-E41A-4898-87D5-0D473020CA8B}" type="datetimeFigureOut">
              <a:rPr lang="en-US"/>
              <a:pPr>
                <a:defRPr/>
              </a:pPr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39F043-5B64-4750-BC49-C77F8643F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 smtClean="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18 lecture 9</a:t>
            </a: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Web retrieval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GB" sz="2800" dirty="0" err="1">
                <a:solidFill>
                  <a:srgbClr val="FFFFFF"/>
                </a:solidFill>
                <a:latin typeface="Calibri" pitchFamily="34" charset="0"/>
              </a:rPr>
              <a:t>Krichel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>
                <a:solidFill>
                  <a:srgbClr val="FFFFFF"/>
                </a:solidFill>
                <a:latin typeface="Calibri" pitchFamily="34" charset="0"/>
              </a:rPr>
              <a:t>2011-11-21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many page ranks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There is an infinite number of ways to calculate the page rank depending on</a:t>
            </a:r>
          </a:p>
          <a:p>
            <a:pPr lvl="1">
              <a:lnSpc>
                <a:spcPct val="90000"/>
              </a:lnSpc>
            </a:pPr>
            <a:r>
              <a:rPr lang="en-US"/>
              <a:t>how likely the monkey gets bored.</a:t>
            </a:r>
          </a:p>
          <a:p>
            <a:pPr lvl="1">
              <a:lnSpc>
                <a:spcPct val="90000"/>
              </a:lnSpc>
            </a:pPr>
            <a:r>
              <a:rPr lang="en-US"/>
              <a:t>the probability of the monkey to visit each page. </a:t>
            </a:r>
          </a:p>
          <a:p>
            <a:pPr>
              <a:lnSpc>
                <a:spcPct val="90000"/>
              </a:lnSpc>
            </a:pPr>
            <a:r>
              <a:rPr lang="en-US"/>
              <a:t>Potentially, there is a page rank for each user of the web. Google tries to observe users and may be associating personal page ranks.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notation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Assume that a monkey gets bored with probability </a:t>
            </a:r>
            <a:r>
              <a:rPr lang="en-US" i="1"/>
              <a:t>d. </a:t>
            </a:r>
            <a:r>
              <a:rPr lang="en-US"/>
              <a:t>If bored, it will visit page </a:t>
            </a:r>
            <a:r>
              <a:rPr lang="en-US" i="1"/>
              <a:t>p</a:t>
            </a:r>
            <a:r>
              <a:rPr lang="en-US"/>
              <a:t> with probability </a:t>
            </a:r>
            <a:r>
              <a:rPr lang="el-GR" i="1">
                <a:cs typeface="Arial" charset="0"/>
              </a:rPr>
              <a:t>π</a:t>
            </a:r>
            <a:r>
              <a:rPr lang="en-US">
                <a:cs typeface="Arial" charset="0"/>
              </a:rPr>
              <a:t>_</a:t>
            </a:r>
            <a:r>
              <a:rPr lang="en-US" i="1">
                <a:cs typeface="Arial" charset="0"/>
              </a:rPr>
              <a:t>p</a:t>
            </a:r>
            <a:r>
              <a:rPr lang="en-US">
                <a:cs typeface="Arial" charset="0"/>
              </a:rPr>
              <a:t>.</a:t>
            </a:r>
          </a:p>
          <a:p>
            <a:r>
              <a:rPr lang="en-US">
                <a:cs typeface="Arial" charset="0"/>
              </a:rPr>
              <a:t>For any page </a:t>
            </a:r>
            <a:r>
              <a:rPr lang="en-US" i="1">
                <a:cs typeface="Arial" charset="0"/>
              </a:rPr>
              <a:t>p</a:t>
            </a:r>
            <a:r>
              <a:rPr lang="en-US">
                <a:cs typeface="Arial" charset="0"/>
              </a:rPr>
              <a:t>, let </a:t>
            </a:r>
            <a:r>
              <a:rPr lang="en-US" i="1">
                <a:cs typeface="Arial" charset="0"/>
              </a:rPr>
              <a:t>o_p</a:t>
            </a:r>
            <a:r>
              <a:rPr lang="en-US">
                <a:cs typeface="Arial" charset="0"/>
              </a:rPr>
              <a:t> the number of outgoing links. </a:t>
            </a:r>
          </a:p>
          <a:p>
            <a:r>
              <a:rPr lang="en-US">
                <a:cs typeface="Arial" charset="0"/>
              </a:rPr>
              <a:t>Let </a:t>
            </a:r>
            <a:r>
              <a:rPr lang="en-US" i="1">
                <a:cs typeface="Arial" charset="0"/>
              </a:rPr>
              <a:t>l(p',p)</a:t>
            </a:r>
            <a:r>
              <a:rPr lang="en-US">
                <a:cs typeface="Arial" charset="0"/>
              </a:rPr>
              <a:t> be the number of links from page </a:t>
            </a:r>
            <a:r>
              <a:rPr lang="en-US" i="1">
                <a:cs typeface="Arial" charset="0"/>
              </a:rPr>
              <a:t>p'</a:t>
            </a:r>
            <a:r>
              <a:rPr lang="en-US">
                <a:cs typeface="Arial" charset="0"/>
              </a:rPr>
              <a:t> to page </a:t>
            </a:r>
            <a:r>
              <a:rPr lang="en-US" i="1">
                <a:cs typeface="Arial" charset="0"/>
              </a:rPr>
              <a:t>p</a:t>
            </a:r>
            <a:r>
              <a:rPr lang="en-US">
                <a:cs typeface="Arial" charset="0"/>
              </a:rPr>
              <a:t>. </a:t>
            </a:r>
            <a:endParaRPr lang="el-GR" i="1"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page rank formula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/>
              <a:t>The page rank for a page </a:t>
            </a:r>
            <a:r>
              <a:rPr lang="en-US" i="1"/>
              <a:t>p </a:t>
            </a:r>
            <a:r>
              <a:rPr lang="en-US"/>
              <a:t>is</a:t>
            </a:r>
          </a:p>
          <a:p>
            <a:pPr>
              <a:buFontTx/>
              <a:buNone/>
            </a:pPr>
            <a:r>
              <a:rPr lang="en-US"/>
              <a:t>   </a:t>
            </a:r>
            <a:r>
              <a:rPr lang="en-US" i="1"/>
              <a:t>r_p = </a:t>
            </a:r>
            <a:r>
              <a:rPr lang="el-GR" i="1">
                <a:cs typeface="Arial" charset="0"/>
              </a:rPr>
              <a:t>π</a:t>
            </a:r>
            <a:r>
              <a:rPr lang="en-US" i="1">
                <a:cs typeface="Arial" charset="0"/>
              </a:rPr>
              <a:t>_p </a:t>
            </a:r>
            <a:r>
              <a:rPr lang="en-US" i="1"/>
              <a:t>d + (1-d) </a:t>
            </a:r>
            <a:r>
              <a:rPr lang="en-US" i="1">
                <a:cs typeface="Arial" charset="0"/>
              </a:rPr>
              <a:t>∑ l(p',p) r_p' / o_p'</a:t>
            </a:r>
          </a:p>
          <a:p>
            <a:r>
              <a:rPr lang="en-US">
                <a:cs typeface="Arial" charset="0"/>
              </a:rPr>
              <a:t>In words, it is likelihood that, if bored the money goes to the page </a:t>
            </a:r>
            <a:r>
              <a:rPr lang="en-US" i="1">
                <a:cs typeface="Arial" charset="0"/>
              </a:rPr>
              <a:t>p</a:t>
            </a:r>
            <a:r>
              <a:rPr lang="en-US">
                <a:cs typeface="Arial" charset="0"/>
              </a:rPr>
              <a:t> plus the likelihood that he gets there from another page </a:t>
            </a:r>
            <a:r>
              <a:rPr lang="en-US" i="1">
                <a:cs typeface="Arial" charset="0"/>
              </a:rPr>
              <a:t>p'</a:t>
            </a:r>
            <a:r>
              <a:rPr lang="en-US">
                <a:cs typeface="Arial" charset="0"/>
              </a:rPr>
              <a:t>. The likelihood getting there from </a:t>
            </a:r>
            <a:r>
              <a:rPr lang="en-US" i="1">
                <a:cs typeface="Arial" charset="0"/>
              </a:rPr>
              <a:t>p'</a:t>
            </a:r>
            <a:r>
              <a:rPr lang="en-US">
                <a:cs typeface="Arial" charset="0"/>
              </a:rPr>
              <a:t> is the likelihood of being there, times the number of links between </a:t>
            </a:r>
            <a:r>
              <a:rPr lang="en-US" i="1">
                <a:cs typeface="Arial" charset="0"/>
              </a:rPr>
              <a:t>p' </a:t>
            </a:r>
            <a:r>
              <a:rPr lang="en-US">
                <a:cs typeface="Arial" charset="0"/>
              </a:rPr>
              <a:t>and </a:t>
            </a:r>
            <a:r>
              <a:rPr lang="en-US" i="1">
                <a:cs typeface="Arial" charset="0"/>
              </a:rPr>
              <a:t>p</a:t>
            </a:r>
            <a:r>
              <a:rPr lang="en-US">
                <a:cs typeface="Arial" charset="0"/>
              </a:rPr>
              <a:t>, divided by the number of outgoing links on </a:t>
            </a:r>
            <a:r>
              <a:rPr lang="en-US" i="1">
                <a:cs typeface="Arial" charset="0"/>
              </a:rPr>
              <a:t>p'.</a:t>
            </a:r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there be a web of four pages </a:t>
            </a:r>
            <a:r>
              <a:rPr lang="en-US" i="1" dirty="0"/>
              <a:t>A B C D</a:t>
            </a:r>
          </a:p>
          <a:p>
            <a:r>
              <a:rPr lang="en-US" i="1" dirty="0"/>
              <a:t>A</a:t>
            </a:r>
            <a:r>
              <a:rPr lang="en-US" dirty="0"/>
              <a:t> links to </a:t>
            </a:r>
            <a:r>
              <a:rPr lang="en-US" i="1" dirty="0"/>
              <a:t>B</a:t>
            </a:r>
            <a:r>
              <a:rPr lang="en-US" dirty="0"/>
              <a:t>.</a:t>
            </a:r>
          </a:p>
          <a:p>
            <a:r>
              <a:rPr lang="en-US" i="1" dirty="0"/>
              <a:t>B</a:t>
            </a:r>
            <a:r>
              <a:rPr lang="en-US" dirty="0"/>
              <a:t> links to </a:t>
            </a:r>
            <a:r>
              <a:rPr lang="en-US" i="1" dirty="0"/>
              <a:t>C</a:t>
            </a:r>
            <a:r>
              <a:rPr lang="en-US" dirty="0"/>
              <a:t>. </a:t>
            </a:r>
          </a:p>
          <a:p>
            <a:r>
              <a:rPr lang="en-US" i="1" dirty="0"/>
              <a:t>C</a:t>
            </a:r>
            <a:r>
              <a:rPr lang="en-US" dirty="0"/>
              <a:t> links to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D</a:t>
            </a:r>
            <a:r>
              <a:rPr lang="en-US" dirty="0"/>
              <a:t>.</a:t>
            </a:r>
          </a:p>
          <a:p>
            <a:r>
              <a:rPr lang="en-US" i="1" dirty="0"/>
              <a:t>D</a:t>
            </a:r>
            <a:r>
              <a:rPr lang="en-US" dirty="0"/>
              <a:t> links to </a:t>
            </a:r>
            <a:r>
              <a:rPr lang="en-US" i="1" dirty="0"/>
              <a:t>A</a:t>
            </a:r>
            <a:r>
              <a:rPr lang="en-US" dirty="0"/>
              <a:t>.</a:t>
            </a:r>
          </a:p>
          <a:p>
            <a:r>
              <a:rPr lang="en-US" dirty="0"/>
              <a:t>Let the probability to get bored be ¼ and there be a ¼ chance to move to any page when bored.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page ranks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following system calculates the ranks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i="1" dirty="0"/>
              <a:t>   </a:t>
            </a:r>
            <a:r>
              <a:rPr lang="en-US" i="1" dirty="0" err="1"/>
              <a:t>r_A</a:t>
            </a:r>
            <a:r>
              <a:rPr lang="en-US" i="1" dirty="0"/>
              <a:t> </a:t>
            </a:r>
            <a:r>
              <a:rPr lang="en-US" dirty="0"/>
              <a:t>= ¼ ¼ + ¾ (</a:t>
            </a:r>
            <a:r>
              <a:rPr lang="en-US" i="1" dirty="0" err="1"/>
              <a:t>r_C</a:t>
            </a:r>
            <a:r>
              <a:rPr lang="en-US" i="1" dirty="0"/>
              <a:t> </a:t>
            </a:r>
            <a:r>
              <a:rPr lang="en-US" dirty="0"/>
              <a:t>/ 2 + </a:t>
            </a:r>
            <a:r>
              <a:rPr lang="en-US" i="1" dirty="0" err="1"/>
              <a:t>r_D</a:t>
            </a:r>
            <a:r>
              <a:rPr lang="en-US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i="1" dirty="0"/>
              <a:t>   </a:t>
            </a:r>
            <a:r>
              <a:rPr lang="en-US" i="1" dirty="0" err="1"/>
              <a:t>r_B</a:t>
            </a:r>
            <a:r>
              <a:rPr lang="en-US" i="1" dirty="0"/>
              <a:t> </a:t>
            </a:r>
            <a:r>
              <a:rPr lang="en-US" dirty="0"/>
              <a:t>= ¼ ¼ + ¾ </a:t>
            </a:r>
            <a:r>
              <a:rPr lang="en-US" i="1" dirty="0" err="1"/>
              <a:t>r_A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i="1" dirty="0"/>
              <a:t>   </a:t>
            </a:r>
            <a:r>
              <a:rPr lang="en-US" i="1" dirty="0" err="1"/>
              <a:t>r_C</a:t>
            </a:r>
            <a:r>
              <a:rPr lang="en-US" i="1" dirty="0"/>
              <a:t> </a:t>
            </a:r>
            <a:r>
              <a:rPr lang="en-US" dirty="0"/>
              <a:t>= ¼ ¼ + ¾ </a:t>
            </a:r>
            <a:r>
              <a:rPr lang="en-US" i="1" dirty="0" err="1"/>
              <a:t>r_B</a:t>
            </a:r>
            <a:r>
              <a:rPr lang="en-US" i="1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i="1" dirty="0"/>
              <a:t>   </a:t>
            </a:r>
            <a:r>
              <a:rPr lang="en-US" i="1" dirty="0" err="1"/>
              <a:t>r_D</a:t>
            </a:r>
            <a:r>
              <a:rPr lang="en-US" i="1" dirty="0"/>
              <a:t> </a:t>
            </a:r>
            <a:r>
              <a:rPr lang="en-US" dirty="0"/>
              <a:t>= ¼ ¼ + ¾ </a:t>
            </a:r>
            <a:r>
              <a:rPr lang="en-US" i="1" dirty="0" err="1"/>
              <a:t>r_C</a:t>
            </a:r>
            <a:r>
              <a:rPr lang="en-US" i="1" dirty="0"/>
              <a:t> </a:t>
            </a:r>
            <a:r>
              <a:rPr lang="en-US" dirty="0"/>
              <a:t>/ 2</a:t>
            </a:r>
          </a:p>
          <a:p>
            <a:pPr>
              <a:lnSpc>
                <a:spcPct val="90000"/>
              </a:lnSpc>
            </a:pPr>
            <a:r>
              <a:rPr lang="en-US" dirty="0"/>
              <a:t>Since this is fairly complicated, Google uses an iterative approximation</a:t>
            </a:r>
            <a:r>
              <a:rPr lang="en-US" i="1" dirty="0"/>
              <a:t> </a:t>
            </a:r>
            <a:r>
              <a:rPr lang="en-US" dirty="0"/>
              <a:t>to calculate the rank.</a:t>
            </a:r>
          </a:p>
          <a:p>
            <a:pPr>
              <a:lnSpc>
                <a:spcPct val="90000"/>
              </a:lnSpc>
            </a:pPr>
            <a:r>
              <a:rPr lang="en-US" dirty="0"/>
              <a:t>Note that the sum of all ranks is 1.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/>
          <a:lstStyle/>
          <a:p>
            <a:r>
              <a:rPr lang="en-US" dirty="0" smtClean="0"/>
              <a:t>imagine we start in our previous web with a situation where all pages have a rank of .25.</a:t>
            </a:r>
          </a:p>
          <a:p>
            <a:r>
              <a:rPr lang="en-US" dirty="0" smtClean="0"/>
              <a:t>Then we run updates of the rank according to our formula 1000 times, say</a:t>
            </a:r>
          </a:p>
          <a:p>
            <a:r>
              <a:rPr lang="en-US" dirty="0" smtClean="0"/>
              <a:t>We find</a:t>
            </a:r>
          </a:p>
          <a:p>
            <a:pPr lvl="1"/>
            <a:r>
              <a:rPr lang="en-US" dirty="0" err="1" smtClean="0"/>
              <a:t>r_A</a:t>
            </a:r>
            <a:r>
              <a:rPr lang="en-US" dirty="0" smtClean="0"/>
              <a:t> is 0.287151702786378</a:t>
            </a:r>
          </a:p>
          <a:p>
            <a:pPr lvl="1"/>
            <a:r>
              <a:rPr lang="en-US" dirty="0" err="1" smtClean="0"/>
              <a:t>r_B</a:t>
            </a:r>
            <a:r>
              <a:rPr lang="en-US" dirty="0" smtClean="0"/>
              <a:t> is 0.277863777089783 </a:t>
            </a:r>
          </a:p>
          <a:p>
            <a:pPr lvl="1"/>
            <a:r>
              <a:rPr lang="en-US" dirty="0" err="1" smtClean="0"/>
              <a:t>r_C</a:t>
            </a:r>
            <a:r>
              <a:rPr lang="en-US" dirty="0" smtClean="0"/>
              <a:t> is 0.270897832817337 </a:t>
            </a:r>
          </a:p>
          <a:p>
            <a:pPr lvl="1"/>
            <a:r>
              <a:rPr lang="en-US" dirty="0" err="1" smtClean="0"/>
              <a:t>r_D</a:t>
            </a:r>
            <a:r>
              <a:rPr lang="en-US" dirty="0" smtClean="0"/>
              <a:t> is 0.164086687306502</a:t>
            </a:r>
          </a:p>
          <a:p>
            <a:r>
              <a:rPr lang="en-US" dirty="0" smtClean="0"/>
              <a:t>sum is 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458200" cy="6400800"/>
          </a:xfrm>
        </p:spPr>
        <p:txBody>
          <a:bodyPr/>
          <a:lstStyle/>
          <a:p>
            <a:pPr>
              <a:buNone/>
            </a:pPr>
            <a:r>
              <a:rPr lang="pt-BR" sz="2800" dirty="0" smtClean="0"/>
              <a:t>my $r_A=.25; my $r_B=.25; my $r_C=.25; my $r_D=.25; </a:t>
            </a:r>
          </a:p>
          <a:p>
            <a:pPr>
              <a:buNone/>
            </a:pPr>
            <a:r>
              <a:rPr lang="pt-BR" sz="2800" dirty="0" smtClean="0"/>
              <a:t>my $count=0;</a:t>
            </a:r>
          </a:p>
          <a:p>
            <a:pPr>
              <a:buNone/>
            </a:pPr>
            <a:r>
              <a:rPr lang="pt-BR" sz="2800" dirty="0" smtClean="0"/>
              <a:t>while($count &lt; 1000) {</a:t>
            </a:r>
          </a:p>
          <a:p>
            <a:pPr>
              <a:buNone/>
            </a:pPr>
            <a:r>
              <a:rPr lang="pt-BR" sz="2800" dirty="0" smtClean="0"/>
              <a:t>  $r_A = 1/16 + 3/4 *  ($r_C / 2 + $r_D);</a:t>
            </a:r>
          </a:p>
          <a:p>
            <a:pPr>
              <a:buNone/>
            </a:pPr>
            <a:r>
              <a:rPr lang="pt-BR" sz="2800" dirty="0" smtClean="0"/>
              <a:t>  $r_B = 1/16 + 3/4 *  $r_A;</a:t>
            </a:r>
          </a:p>
          <a:p>
            <a:pPr>
              <a:buNone/>
            </a:pPr>
            <a:r>
              <a:rPr lang="pt-BR" sz="2800" dirty="0" smtClean="0"/>
              <a:t>  $r_C = 1/16 + 3/4 *  $r_B;</a:t>
            </a:r>
          </a:p>
          <a:p>
            <a:pPr>
              <a:buNone/>
            </a:pPr>
            <a:r>
              <a:rPr lang="pt-BR" sz="2800" dirty="0" smtClean="0"/>
              <a:t>  $r_D = 1/16 + 3/4 *  $r_C / 2;</a:t>
            </a:r>
          </a:p>
          <a:p>
            <a:pPr>
              <a:buNone/>
            </a:pPr>
            <a:r>
              <a:rPr lang="pt-BR" sz="2800" dirty="0" smtClean="0"/>
              <a:t>  $count++;</a:t>
            </a:r>
          </a:p>
          <a:p>
            <a:pPr>
              <a:buNone/>
            </a:pPr>
            <a:r>
              <a:rPr lang="pt-BR" sz="2800" dirty="0" smtClean="0"/>
              <a:t>}</a:t>
            </a:r>
          </a:p>
          <a:p>
            <a:pPr>
              <a:buNone/>
            </a:pPr>
            <a:r>
              <a:rPr lang="pt-BR" sz="2800" dirty="0" smtClean="0"/>
              <a:t>print "r_A is $r_A, r_B is $r_B, r_C is $r_C, r_D is $r_D\n";</a:t>
            </a:r>
          </a:p>
          <a:p>
            <a:pPr>
              <a:buNone/>
            </a:pPr>
            <a:r>
              <a:rPr lang="pt-BR" sz="2800" dirty="0" smtClean="0"/>
              <a:t>my $sum=$r_A + $r_B + $r_C + $r_D;</a:t>
            </a:r>
          </a:p>
          <a:p>
            <a:pPr>
              <a:buNone/>
            </a:pPr>
            <a:r>
              <a:rPr lang="pt-BR" sz="2800" dirty="0" smtClean="0"/>
              <a:t>print "sum is $sum\n";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mini Web theory</a:t>
            </a:r>
          </a:p>
          <a:p>
            <a:r>
              <a:rPr lang="en-US" dirty="0" smtClean="0"/>
              <a:t>Google </a:t>
            </a:r>
            <a:r>
              <a:rPr lang="en-US" dirty="0"/>
              <a:t>“theory”, mainly page </a:t>
            </a:r>
            <a:r>
              <a:rPr lang="en-US" dirty="0" smtClean="0"/>
              <a:t>rank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literature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err="1"/>
              <a:t>Brin</a:t>
            </a:r>
            <a:r>
              <a:rPr lang="en-US" dirty="0"/>
              <a:t> and Page “The Anatomy of a Large-Scale </a:t>
            </a:r>
            <a:r>
              <a:rPr lang="en-US" dirty="0" err="1"/>
              <a:t>Hypertextual</a:t>
            </a:r>
            <a:r>
              <a:rPr lang="en-US" dirty="0"/>
              <a:t> Web Search Engine” http</a:t>
            </a:r>
            <a:r>
              <a:rPr lang="en-US" dirty="0" smtClean="0"/>
              <a:t>://infolab.stanford.edu</a:t>
            </a:r>
            <a:r>
              <a:rPr lang="en-US" dirty="0"/>
              <a:t>/~backrub/ google.html</a:t>
            </a:r>
          </a:p>
          <a:p>
            <a:r>
              <a:rPr lang="en-US" dirty="0" err="1"/>
              <a:t>Calishain</a:t>
            </a:r>
            <a:r>
              <a:rPr lang="en-US" dirty="0"/>
              <a:t> and </a:t>
            </a:r>
            <a:r>
              <a:rPr lang="en-US" dirty="0" err="1"/>
              <a:t>Dornfest's</a:t>
            </a:r>
            <a:r>
              <a:rPr lang="en-US" dirty="0"/>
              <a:t> “Google hacks”, </a:t>
            </a:r>
            <a:r>
              <a:rPr lang="en-US" dirty="0" err="1"/>
              <a:t>O'Reilley</a:t>
            </a:r>
            <a:r>
              <a:rPr lang="en-US" dirty="0"/>
              <a:t> 2003</a:t>
            </a:r>
          </a:p>
          <a:p>
            <a:r>
              <a:rPr lang="en-US" dirty="0"/>
              <a:t>Schneider &amp; </a:t>
            </a:r>
            <a:r>
              <a:rPr lang="en-US" dirty="0" err="1"/>
              <a:t>alii</a:t>
            </a:r>
            <a:r>
              <a:rPr lang="en-US" dirty="0"/>
              <a:t> “How to do everything with Google”, McGraw Hill Osborne, 2004  </a:t>
            </a:r>
          </a:p>
          <a:p>
            <a:r>
              <a:rPr lang="en-US" dirty="0"/>
              <a:t>Google web site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information retrieval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We can think of the web as a pile of documents called pages.</a:t>
            </a:r>
          </a:p>
          <a:p>
            <a:pPr>
              <a:lnSpc>
                <a:spcPct val="90000"/>
              </a:lnSpc>
            </a:pPr>
            <a:r>
              <a:rPr lang="en-US" dirty="0"/>
              <a:t>Some pages are hard to index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PDF </a:t>
            </a:r>
            <a:r>
              <a:rPr lang="en-US" dirty="0" smtClean="0"/>
              <a:t>documents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Pictures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Sound files </a:t>
            </a:r>
          </a:p>
          <a:p>
            <a:pPr>
              <a:lnSpc>
                <a:spcPct val="90000"/>
              </a:lnSpc>
            </a:pPr>
            <a:r>
              <a:rPr lang="en-US" dirty="0"/>
              <a:t>But a majority of pages are written in HTML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easy to index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have a loose structure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Google uses the structure of HTML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Google finds the title of the page, i.e. the  contents of the &lt;title&gt; element. </a:t>
            </a:r>
          </a:p>
          <a:p>
            <a:r>
              <a:rPr lang="en-US" dirty="0"/>
              <a:t>Google analysis headings and large font sizes and gives priority weight to terms found there.</a:t>
            </a:r>
          </a:p>
          <a:p>
            <a:r>
              <a:rPr lang="en-US" dirty="0"/>
              <a:t>Most importantly, Google uses the link structure of the web to find important pages.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classic IR and the web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5257800"/>
          </a:xfrm>
        </p:spPr>
        <p:txBody>
          <a:bodyPr/>
          <a:lstStyle/>
          <a:p>
            <a:r>
              <a:rPr lang="en-US"/>
              <a:t>In classic information retrieval, every document has the same importance. They differ as to their relevance to a query. </a:t>
            </a:r>
          </a:p>
          <a:p>
            <a:r>
              <a:rPr lang="en-US"/>
              <a:t>In classic information retrieval, a document </a:t>
            </a:r>
            <a:r>
              <a:rPr lang="en-US" i="1"/>
              <a:t>d</a:t>
            </a:r>
            <a:r>
              <a:rPr lang="en-US"/>
              <a:t> is relevant if the query terms appears relatively frequently in </a:t>
            </a:r>
            <a:r>
              <a:rPr lang="en-US" i="1"/>
              <a:t>d</a:t>
            </a:r>
            <a:r>
              <a:rPr lang="en-US"/>
              <a:t> rather than in other documents.</a:t>
            </a:r>
          </a:p>
          <a:p>
            <a:r>
              <a:rPr lang="en-US"/>
              <a:t>But if a web page contains the words “Bill Clinton sucks” and a picture, it is not a good hit for “Bill Clinton”.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Google finds important pages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idea is that the documents on the web have different degrees of </a:t>
            </a:r>
            <a:r>
              <a:rPr lang="en-US" i="1"/>
              <a:t>importance</a:t>
            </a:r>
            <a:r>
              <a:rPr lang="en-US"/>
              <a:t>.</a:t>
            </a:r>
          </a:p>
          <a:p>
            <a:r>
              <a:rPr lang="en-US"/>
              <a:t>Google will show the most important pages first.</a:t>
            </a:r>
          </a:p>
          <a:p>
            <a:r>
              <a:rPr lang="en-US"/>
              <a:t>The ideas is that more important pages are likely to be more relevant to any query than non-important pages.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Google’s </a:t>
            </a:r>
            <a:r>
              <a:rPr lang="en-US" dirty="0"/>
              <a:t>monkey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Imagine that the web has </a:t>
            </a:r>
            <a:r>
              <a:rPr lang="en-US" i="1" dirty="0"/>
              <a:t>P</a:t>
            </a:r>
            <a:r>
              <a:rPr lang="en-US" dirty="0"/>
              <a:t> pages. Each page has its own address (URL). </a:t>
            </a:r>
          </a:p>
          <a:p>
            <a:r>
              <a:rPr lang="en-US" dirty="0"/>
              <a:t>Imagine a monkey who sits at a terminal. He follows links at random, but on rare occasions he gets bored and types in an address of a random page out of those </a:t>
            </a:r>
            <a:r>
              <a:rPr lang="en-US" i="1" dirty="0"/>
              <a:t>P.</a:t>
            </a:r>
          </a:p>
          <a:p>
            <a:r>
              <a:rPr lang="en-US" dirty="0"/>
              <a:t>Will the monkey visit all pages with equal probability?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page rank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Google page rank of a page</a:t>
            </a:r>
            <a:r>
              <a:rPr lang="en-US" i="1" dirty="0"/>
              <a:t> </a:t>
            </a:r>
            <a:r>
              <a:rPr lang="en-US" dirty="0"/>
              <a:t>is the probability that the </a:t>
            </a:r>
            <a:r>
              <a:rPr lang="en-US" dirty="0" smtClean="0"/>
              <a:t>Google’s </a:t>
            </a:r>
            <a:r>
              <a:rPr lang="en-US" dirty="0"/>
              <a:t>monkey will visit the page.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monkey will come frequently to pages that have a lot of links to them.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Once he is there, he will likely go to a page that it linked by one of the pages that an important page links to.</a:t>
            </a:r>
          </a:p>
          <a:p>
            <a:pPr>
              <a:lnSpc>
                <a:spcPct val="90000"/>
              </a:lnSpc>
            </a:pPr>
            <a:r>
              <a:rPr lang="en-US" dirty="0"/>
              <a:t>The structure of all the links on the entire web reveals the importance of the page.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3260755</TotalTime>
  <Words>993</Words>
  <Application>Microsoft Office PowerPoint</Application>
  <PresentationFormat>On-screen Show (4:3)</PresentationFormat>
  <Paragraphs>95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structure </vt:lpstr>
      <vt:lpstr>literature</vt:lpstr>
      <vt:lpstr>web information retrieval</vt:lpstr>
      <vt:lpstr>Google uses the structure of HTML</vt:lpstr>
      <vt:lpstr>classic IR and the web</vt:lpstr>
      <vt:lpstr>Google finds important pages</vt:lpstr>
      <vt:lpstr>Google’s monkey</vt:lpstr>
      <vt:lpstr>page rank</vt:lpstr>
      <vt:lpstr>many page ranks</vt:lpstr>
      <vt:lpstr>notation</vt:lpstr>
      <vt:lpstr>page rank formula</vt:lpstr>
      <vt:lpstr>example</vt:lpstr>
      <vt:lpstr>page ranks</vt:lpstr>
      <vt:lpstr>a sample program</vt:lpstr>
      <vt:lpstr>Slide 16</vt:lpstr>
      <vt:lpstr>Slide 17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 </cp:lastModifiedBy>
  <cp:revision>247</cp:revision>
  <dcterms:created xsi:type="dcterms:W3CDTF">2011-03-03T20:54:23Z</dcterms:created>
  <dcterms:modified xsi:type="dcterms:W3CDTF">2011-11-21T23:00:35Z</dcterms:modified>
</cp:coreProperties>
</file>