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759" r:id="rId3"/>
    <p:sldId id="760" r:id="rId4"/>
    <p:sldId id="772" r:id="rId5"/>
    <p:sldId id="773" r:id="rId6"/>
    <p:sldId id="796" r:id="rId7"/>
    <p:sldId id="798" r:id="rId8"/>
    <p:sldId id="799" r:id="rId9"/>
    <p:sldId id="797" r:id="rId10"/>
    <p:sldId id="774" r:id="rId11"/>
    <p:sldId id="775" r:id="rId12"/>
    <p:sldId id="776" r:id="rId13"/>
    <p:sldId id="800" r:id="rId14"/>
    <p:sldId id="777" r:id="rId15"/>
    <p:sldId id="778" r:id="rId16"/>
    <p:sldId id="779" r:id="rId17"/>
    <p:sldId id="806" r:id="rId18"/>
    <p:sldId id="781" r:id="rId19"/>
    <p:sldId id="782" r:id="rId20"/>
    <p:sldId id="783" r:id="rId21"/>
    <p:sldId id="801" r:id="rId22"/>
    <p:sldId id="808" r:id="rId23"/>
    <p:sldId id="803" r:id="rId24"/>
    <p:sldId id="810" r:id="rId25"/>
    <p:sldId id="807" r:id="rId26"/>
    <p:sldId id="809" r:id="rId27"/>
    <p:sldId id="802" r:id="rId28"/>
    <p:sldId id="784" r:id="rId29"/>
    <p:sldId id="804" r:id="rId30"/>
    <p:sldId id="812" r:id="rId31"/>
    <p:sldId id="785" r:id="rId32"/>
    <p:sldId id="811" r:id="rId33"/>
    <p:sldId id="813" r:id="rId34"/>
    <p:sldId id="786" r:id="rId35"/>
    <p:sldId id="815" r:id="rId36"/>
    <p:sldId id="787" r:id="rId37"/>
    <p:sldId id="814" r:id="rId38"/>
    <p:sldId id="788" r:id="rId39"/>
    <p:sldId id="790" r:id="rId40"/>
    <p:sldId id="791" r:id="rId41"/>
    <p:sldId id="792" r:id="rId42"/>
    <p:sldId id="794" r:id="rId43"/>
    <p:sldId id="795" r:id="rId44"/>
    <p:sldId id="755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7F9616-4667-4506-A0F2-055C7319920B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9DB57D7-9326-4D3D-AFD9-3F4F4EE7E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04DF4-BBD9-4091-AF2C-82C4B2B46027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412BA-6463-47A4-BB34-372734392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27FAF-F040-4870-B7CA-566E52F34F8A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20778-825F-429A-821F-EACCFE015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46A9-92E4-4A63-9915-D766D678AFDA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CCEA1-BEE5-4636-A9B3-49E1EB678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CAE21-E5CE-45A9-B017-14B9CFBEC9B9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C639F-9A93-4820-9311-B0EA177B9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EF60F-056F-4959-9119-FF3AFCE10D76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5B88-7AA3-447D-9A8A-3CC2852F6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CBDFE-B787-4BAD-BFF0-A811D6AA5E04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4C03E-E76D-475A-AB4B-F28C28286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761B2-109F-4D28-8A0D-E74472AD07BE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245F7-0954-4DF0-983E-3E48F188A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CED05-306A-4105-82CB-1D429FD25254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500EE-396A-4A68-85FC-D11F4A6E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F2761-7743-43FA-9CAA-C165FA43EB65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3B58-385A-4084-B0A3-4630C24F8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E597F-6BFE-43FE-9B20-08D262CC3B54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02A7-CAF7-4113-87E3-7271501C8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3905A-6930-41A8-838F-6F46C5F8A5D7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E84E-C851-43E6-B535-51BE48CD0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2A1886-E7D6-4AD8-8C6C-6EDAB26E0BA0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83B25F-3BDE-4EDE-B6F7-68E633DCD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18 lecture 9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Google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2011-11-21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composing the query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mtClean="0"/>
              <a:t>You should type your question as responded on the web site. E.g. to find the age of N.N. “N.N. born”.</a:t>
            </a:r>
          </a:p>
          <a:p>
            <a:r>
              <a:rPr lang="en-US" smtClean="0"/>
              <a:t>Sometimes Google will attempt a guess, e.g. “Drupal written in”.</a:t>
            </a:r>
          </a:p>
          <a:p>
            <a:r>
              <a:rPr lang="en-US" smtClean="0"/>
              <a:t>Try descriptive words, e.g. avoid “documentation” </a:t>
            </a:r>
          </a:p>
          <a:p>
            <a:r>
              <a:rPr lang="en-US" smtClean="0"/>
              <a:t>For queries that are obvious, like “thomas krichel” use the “I’m feeling lucky” button.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operators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Default Boolean AND between terms</a:t>
            </a:r>
          </a:p>
          <a:p>
            <a:pPr>
              <a:lnSpc>
                <a:spcPct val="90000"/>
              </a:lnSpc>
            </a:pPr>
            <a:r>
              <a:rPr lang="en-US" smtClean="0"/>
              <a:t>Case insensitive </a:t>
            </a:r>
          </a:p>
          <a:p>
            <a:pPr>
              <a:lnSpc>
                <a:spcPct val="90000"/>
              </a:lnSpc>
            </a:pPr>
            <a:r>
              <a:rPr lang="en-US" smtClean="0"/>
              <a:t>Terms can be ORed with “ |”, or “OR” in all caps (!) e.g. “krichel | chen”.  “or” is treated is a normal term</a:t>
            </a:r>
          </a:p>
          <a:p>
            <a:pPr>
              <a:lnSpc>
                <a:spcPct val="90000"/>
              </a:lnSpc>
            </a:pPr>
            <a:r>
              <a:rPr lang="en-US" smtClean="0"/>
              <a:t>Adjacent terms have to be put in double quotes.</a:t>
            </a:r>
          </a:p>
          <a:p>
            <a:pPr>
              <a:lnSpc>
                <a:spcPct val="90000"/>
              </a:lnSpc>
            </a:pPr>
            <a:r>
              <a:rPr lang="en-US" smtClean="0"/>
              <a:t>Boolean NOT can be expressed with the exclusion operator – e.g. “krichel –thomas”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wildcard and limit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* is a wildcard for any word</a:t>
            </a:r>
          </a:p>
          <a:p>
            <a:r>
              <a:rPr lang="en-US" smtClean="0"/>
              <a:t>There is a limit of 10 words, but  a * does not count towards the limit.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phrase searching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Double quotes around more than one term will prefer the terms to be appearing next to each other.</a:t>
            </a:r>
          </a:p>
          <a:p>
            <a:r>
              <a:rPr lang="en-US" smtClean="0"/>
              <a:t>Double quotes around one term will require the term to be appears as such, without spelling variations or grammatical variation. Example “"ralf"” will not search for “ralph”.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similarity operator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~ is the similarity operator. It searches for synonyms. Synonyms are gleaned from the web, not from a thesaurus. This seem to include common spelling as well. examples</a:t>
            </a:r>
          </a:p>
          <a:p>
            <a:pPr lvl="1"/>
            <a:r>
              <a:rPr lang="en-US" smtClean="0"/>
              <a:t>“~auto repair novosibirsk” vs “auto repair novosibirsk”</a:t>
            </a:r>
          </a:p>
          <a:p>
            <a:pPr lvl="1"/>
            <a:r>
              <a:rPr lang="en-US" smtClean="0"/>
              <a:t>~phillipp ~meyr gesis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 treatment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Google prefers pages that have the search terms </a:t>
            </a:r>
          </a:p>
          <a:p>
            <a:pPr lvl="1"/>
            <a:r>
              <a:rPr lang="en-US" smtClean="0"/>
              <a:t>in close proximity</a:t>
            </a:r>
          </a:p>
          <a:p>
            <a:pPr lvl="1"/>
            <a:r>
              <a:rPr lang="en-US" smtClean="0"/>
              <a:t>in the same order as in the query</a:t>
            </a:r>
          </a:p>
          <a:p>
            <a:r>
              <a:rPr lang="en-US" smtClean="0"/>
              <a:t>Repeating a query term once adds weight to it</a:t>
            </a:r>
          </a:p>
          <a:p>
            <a:r>
              <a:rPr lang="en-US" smtClean="0"/>
              <a:t>repeating it twice has no further effect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spell checking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Google makes spelling suggestions. They based on usage of query terms, not on a dictionary.</a:t>
            </a:r>
          </a:p>
          <a:p>
            <a:pPr lvl="1"/>
            <a:r>
              <a:rPr lang="en-US" smtClean="0"/>
              <a:t>example: “untied stats” suggests “united states”</a:t>
            </a:r>
          </a:p>
          <a:p>
            <a:pPr lvl="1"/>
            <a:r>
              <a:rPr lang="en-US" smtClean="0"/>
              <a:t>example: “beurocratic”</a:t>
            </a:r>
          </a:p>
          <a:p>
            <a:r>
              <a:rPr lang="en-US" smtClean="0"/>
              <a:t>But note that these suggestions depend on your interface language.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maps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/>
              <a:t>Most things that look like a location expression can be entered in the normal search interface and return a map.” </a:t>
            </a:r>
          </a:p>
          <a:p>
            <a:r>
              <a:rPr lang="en-US" sz="3600" smtClean="0"/>
              <a:t>Example “</a:t>
            </a:r>
            <a:r>
              <a:rPr lang="fr-FR" sz="3600" smtClean="0"/>
              <a:t> 11 rue Boinod, 75018 Paris</a:t>
            </a:r>
            <a:r>
              <a:rPr lang="en-US" sz="3600" smtClean="0"/>
              <a:t>”</a:t>
            </a:r>
          </a:p>
          <a:p>
            <a:r>
              <a:rPr lang="en-US" sz="3600" smtClean="0"/>
              <a:t>Flights also have such a feature, if you give your flight number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map queries [n/a]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you can compose map query as </a:t>
            </a:r>
          </a:p>
          <a:p>
            <a:pPr lvl="1">
              <a:defRPr/>
            </a:pPr>
            <a:r>
              <a:rPr lang="en-US" i="1" dirty="0" smtClean="0"/>
              <a:t>point of interest </a:t>
            </a:r>
            <a:r>
              <a:rPr lang="en-US" dirty="0" smtClean="0"/>
              <a:t>near </a:t>
            </a:r>
            <a:r>
              <a:rPr lang="en-US" i="1" dirty="0" smtClean="0"/>
              <a:t>location</a:t>
            </a:r>
          </a:p>
          <a:p>
            <a:pPr lvl="1">
              <a:defRPr/>
            </a:pPr>
            <a:r>
              <a:rPr lang="en-US" i="1" dirty="0" smtClean="0"/>
              <a:t>point of interest </a:t>
            </a:r>
            <a:r>
              <a:rPr lang="en-US" dirty="0" smtClean="0"/>
              <a:t>in </a:t>
            </a:r>
            <a:r>
              <a:rPr lang="en-US" i="1" dirty="0" smtClean="0"/>
              <a:t>location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 smtClean="0"/>
              <a:t>where </a:t>
            </a:r>
            <a:r>
              <a:rPr lang="en-US" i="1" dirty="0" smtClean="0"/>
              <a:t>point of interest </a:t>
            </a:r>
            <a:r>
              <a:rPr lang="en-US" dirty="0" smtClean="0"/>
              <a:t>is a destination of interest and  </a:t>
            </a:r>
            <a:r>
              <a:rPr lang="en-US" i="1" dirty="0" smtClean="0"/>
              <a:t>location </a:t>
            </a:r>
            <a:r>
              <a:rPr lang="en-US" dirty="0" smtClean="0"/>
              <a:t>is a location. In the US, the name, state combination is sufficient. Examples</a:t>
            </a:r>
          </a:p>
          <a:p>
            <a:pPr marL="742950" lvl="2" indent="-342900">
              <a:defRPr/>
            </a:pPr>
            <a:r>
              <a:rPr lang="en-US" dirty="0" smtClean="0"/>
              <a:t>“strip clubs near </a:t>
            </a:r>
            <a:r>
              <a:rPr lang="en-US" dirty="0" err="1" smtClean="0"/>
              <a:t>jackson</a:t>
            </a:r>
            <a:r>
              <a:rPr lang="en-US" dirty="0" smtClean="0"/>
              <a:t> heights” </a:t>
            </a:r>
          </a:p>
          <a:p>
            <a:pPr marL="742950" lvl="2" indent="-342900">
              <a:defRPr/>
            </a:pPr>
            <a:r>
              <a:rPr lang="en-US" i="1" dirty="0" smtClean="0"/>
              <a:t>“</a:t>
            </a:r>
            <a:r>
              <a:rPr lang="en-US" dirty="0" smtClean="0"/>
              <a:t>shoe repair in Paris, France”</a:t>
            </a:r>
            <a:endParaRPr lang="en-US" i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 I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you can enter math in plain English words</a:t>
            </a:r>
          </a:p>
          <a:p>
            <a:pPr lvl="1"/>
            <a:r>
              <a:rPr lang="en-US" smtClean="0"/>
              <a:t>example: “two times two”</a:t>
            </a:r>
          </a:p>
          <a:p>
            <a:pPr lvl="1"/>
            <a:r>
              <a:rPr lang="en-US" smtClean="0"/>
              <a:t>example: “half of eleven”</a:t>
            </a:r>
          </a:p>
          <a:p>
            <a:pPr lvl="1"/>
            <a:r>
              <a:rPr lang="en-US" smtClean="0"/>
              <a:t>example: “five megabytes in bytes”</a:t>
            </a:r>
          </a:p>
          <a:p>
            <a:pPr lvl="1"/>
            <a:r>
              <a:rPr lang="en-US" smtClean="0"/>
              <a:t>example: “ten gallons in liters”</a:t>
            </a:r>
          </a:p>
          <a:p>
            <a:r>
              <a:rPr lang="en-US" smtClean="0"/>
              <a:t>also knows the standard operators “+”, “-”, “*”, “/”, ”^“ or “**”,  “% of”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Google query language </a:t>
            </a:r>
          </a:p>
          <a:p>
            <a:r>
              <a:rPr lang="en-US" smtClean="0"/>
              <a:t>Google special services and features</a:t>
            </a:r>
          </a:p>
          <a:p>
            <a:pPr lvl="1"/>
            <a:r>
              <a:rPr lang="en-US" smtClean="0"/>
              <a:t>official</a:t>
            </a:r>
          </a:p>
          <a:p>
            <a:pPr lvl="1"/>
            <a:r>
              <a:rPr lang="en-US" smtClean="0"/>
              <a:t>officious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advanced math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“!” 		factorial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“choose”	combination without replacement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“sqrt”	square root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“log”	logarithm (base 10)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“ln”		logarithm (base e)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“lg”		logarithm (base 2)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“exp”	e to the power of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“mod”	modulo (remainder)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“sin”, “cos”, “tan” “csc”, “sec”, “ctn”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“arcsin”, “arccos”, “arctan” “arccsc”, “arcsec”, “arcctn”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“sinh”, “cosh”, “tanh” 	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site: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smtClean="0"/>
              <a:t>This is an officially documented special syntax to limit searches to a domain.</a:t>
            </a:r>
          </a:p>
          <a:p>
            <a:r>
              <a:rPr lang="en-US" smtClean="0"/>
              <a:t>It breaks down if a path is included.</a:t>
            </a:r>
          </a:p>
          <a:p>
            <a:r>
              <a:rPr lang="en-US" smtClean="0"/>
              <a:t>It can not be used on its own, only with other query expressions. </a:t>
            </a:r>
          </a:p>
          <a:p>
            <a:r>
              <a:rPr lang="en-US" smtClean="0"/>
              <a:t>This can be used to build site-specific engines using Google. Such engines would use the local query and append the site limiter.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site: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 “"shit" krichel site:liu.edu -baseball -nyu”</a:t>
            </a:r>
          </a:p>
          <a:p>
            <a:r>
              <a:rPr lang="en-US" smtClean="0"/>
              <a:t>You could put longer site names “krichel site:www.liu.edu”. </a:t>
            </a:r>
          </a:p>
          <a:p>
            <a:r>
              <a:rPr lang="en-US" smtClean="0"/>
              <a:t>You can use -site to exclude a site eg. “krichel -site:openlib.org -site:liu.edu”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filetype: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appears to find file with a certain type.</a:t>
            </a:r>
          </a:p>
          <a:p>
            <a:r>
              <a:rPr lang="en-US" smtClean="0"/>
              <a:t>But it only looks for the extension. </a:t>
            </a:r>
          </a:p>
          <a:p>
            <a:r>
              <a:rPr lang="en-US" smtClean="0"/>
              <a:t>Example</a:t>
            </a:r>
          </a:p>
          <a:p>
            <a:pPr lvl="1"/>
            <a:r>
              <a:rPr lang="en-US" smtClean="0"/>
              <a:t>“copyright filetype:pptx”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related: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r>
              <a:rPr lang="en-US" smtClean="0"/>
              <a:t>related can be used with a site URL (without http://) to find related pages. It can be combined with search terms.</a:t>
            </a:r>
          </a:p>
          <a:p>
            <a:r>
              <a:rPr lang="en-US" smtClean="0"/>
              <a:t>This is the same as the related link next to searches. </a:t>
            </a:r>
          </a:p>
          <a:p>
            <a:r>
              <a:rPr lang="en-US" smtClean="0"/>
              <a:t>The searches for</a:t>
            </a:r>
          </a:p>
          <a:p>
            <a:pPr lvl="1"/>
            <a:r>
              <a:rPr lang="en-US" smtClean="0"/>
              <a:t>related:openlib.org/home/krichel</a:t>
            </a:r>
          </a:p>
          <a:p>
            <a:pPr lvl="1"/>
            <a:r>
              <a:rPr lang="en-US" smtClean="0"/>
              <a:t>related:www.liu.edu</a:t>
            </a:r>
          </a:p>
          <a:p>
            <a:pPr>
              <a:buFont typeface="Arial" charset="0"/>
              <a:buNone/>
            </a:pPr>
            <a:r>
              <a:rPr lang="en-US" smtClean="0"/>
              <a:t>    are very successful.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link: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link: returns pages that link to a specific page.</a:t>
            </a:r>
          </a:p>
          <a:p>
            <a:r>
              <a:rPr lang="en-US" smtClean="0"/>
              <a:t>It is mentioned on the Google site.</a:t>
            </a:r>
          </a:p>
          <a:p>
            <a:r>
              <a:rPr lang="en-US" smtClean="0"/>
              <a:t>It does not seem to work properly. Example: link:wotan.liu.edu/home/krichel. Generally wotan is excluded in Google as a duplicate. </a:t>
            </a:r>
          </a:p>
          <a:p>
            <a:r>
              <a:rPr lang="en-US" smtClean="0"/>
              <a:t>Example: “link:openlib.org -site:openlib.org”, seems to lead to nonsense.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link: limitation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You cannot combine a link: search with a regular keyword search. As soon as you do the "link" is interpreted as a normal search term </a:t>
            </a:r>
          </a:p>
          <a:p>
            <a:r>
              <a:rPr lang="en-US" smtClean="0"/>
              <a:t>Google does probably not return all the pages that match. </a:t>
            </a:r>
          </a:p>
          <a:p>
            <a:r>
              <a:rPr lang="en-US" smtClean="0"/>
              <a:t>Example: “link:openlib.org -site:openlib.org”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inofficial syntax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are special syntaxes that are not documented, but they appear to be working.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mtClean="0"/>
              <a:t>intitle: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534400" cy="5257800"/>
          </a:xfrm>
        </p:spPr>
        <p:txBody>
          <a:bodyPr/>
          <a:lstStyle/>
          <a:p>
            <a:r>
              <a:rPr lang="en-US" smtClean="0"/>
              <a:t>intitle: find in html &lt;title&gt; only</a:t>
            </a:r>
          </a:p>
          <a:p>
            <a:r>
              <a:rPr lang="en-US" smtClean="0"/>
              <a:t>Example “intitle:lis618” find old powerpoints slides. Recent slides can be found with “intitle:powerpoint krichel lis618” because that is the title of the slides at this time. ;-(.</a:t>
            </a:r>
          </a:p>
          <a:p>
            <a:r>
              <a:rPr lang="en-US" smtClean="0"/>
              <a:t>It can be combined with other terms. Example:</a:t>
            </a:r>
          </a:p>
          <a:p>
            <a:pPr lvl="1"/>
            <a:r>
              <a:rPr lang="en-US" smtClean="0"/>
              <a:t>“intitle:"Thomas Krichel"”</a:t>
            </a:r>
          </a:p>
          <a:p>
            <a:pPr lvl="1"/>
            <a:r>
              <a:rPr lang="en-US" smtClean="0"/>
              <a:t>intitle:lis650 -krichel -thomas -site:wotan.liu.edu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intext: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intext: find in text only. This will exclude occurrences of the search term in anchor or title data. </a:t>
            </a:r>
          </a:p>
          <a:p>
            <a:r>
              <a:rPr lang="en-US" smtClean="0"/>
              <a:t>example: “intext:"miserable failure"“ will not bring up George W. Bush's official biography, as “miserable failure” does, or did at one time.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literature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mtClean="0"/>
              <a:t>Calishain and Dornfest's “Google hacks”, O'Reilley 2003</a:t>
            </a:r>
          </a:p>
          <a:p>
            <a:r>
              <a:rPr lang="en-US" smtClean="0"/>
              <a:t>Schneider &amp; alii “How to do everything with Google”, McGraw Hill Osborne, 2004  </a:t>
            </a:r>
          </a:p>
          <a:p>
            <a:r>
              <a:rPr lang="en-US" smtClean="0"/>
              <a:t>Google web site </a:t>
            </a:r>
          </a:p>
          <a:p>
            <a:r>
              <a:rPr lang="en-US" smtClean="0"/>
              <a:t>http://www.googleguide.com/advanced_operators.html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allintext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requires all the term that follow to be in the text. The order seems to depend on the position of the words. But the words are, supposedly, </a:t>
            </a:r>
            <a:r>
              <a:rPr lang="en-US" dirty="0" err="1" smtClean="0"/>
              <a:t>requiered</a:t>
            </a:r>
            <a:r>
              <a:rPr lang="en-US" dirty="0" smtClean="0"/>
              <a:t> to be there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allintext:krichel</a:t>
            </a:r>
            <a:r>
              <a:rPr lang="en-US" dirty="0" smtClean="0"/>
              <a:t> love I </a:t>
            </a:r>
            <a:r>
              <a:rPr lang="en-US" dirty="0" err="1" smtClean="0"/>
              <a:t>thomas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allintext:I</a:t>
            </a:r>
            <a:r>
              <a:rPr lang="en-US" dirty="0" smtClean="0"/>
              <a:t> love </a:t>
            </a:r>
            <a:r>
              <a:rPr lang="en-US" dirty="0" err="1" smtClean="0"/>
              <a:t>thomas</a:t>
            </a:r>
            <a:r>
              <a:rPr lang="en-US" dirty="0" smtClean="0"/>
              <a:t> </a:t>
            </a:r>
            <a:r>
              <a:rPr lang="en-US" dirty="0" err="1" smtClean="0"/>
              <a:t>krichel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allintext:krichel</a:t>
            </a:r>
            <a:r>
              <a:rPr lang="en-US" dirty="0" smtClean="0"/>
              <a:t> </a:t>
            </a:r>
            <a:r>
              <a:rPr lang="en-US" dirty="0" err="1" smtClean="0"/>
              <a:t>novosibirsk</a:t>
            </a:r>
            <a:r>
              <a:rPr lang="en-US" dirty="0" smtClean="0"/>
              <a:t> </a:t>
            </a:r>
            <a:r>
              <a:rPr lang="en-US" dirty="0" smtClean="0"/>
              <a:t>1209”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inanchor</a:t>
            </a:r>
            <a:r>
              <a:rPr lang="en-US" dirty="0" smtClean="0"/>
              <a:t>:</a:t>
            </a:r>
            <a:endParaRPr lang="en-US" dirty="0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inanchor</a:t>
            </a:r>
            <a:r>
              <a:rPr lang="en-US" dirty="0" smtClean="0"/>
              <a:t>: This option requests pages, for which there is another page that links to them with the anchor text in the </a:t>
            </a:r>
            <a:r>
              <a:rPr lang="en-US" dirty="0" smtClean="0"/>
              <a:t>query. Example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inanchor</a:t>
            </a:r>
            <a:r>
              <a:rPr lang="en-US" dirty="0" smtClean="0"/>
              <a:t>:"courses information" </a:t>
            </a:r>
            <a:r>
              <a:rPr lang="en-US" dirty="0" err="1" smtClean="0"/>
              <a:t>krichel</a:t>
            </a:r>
            <a:r>
              <a:rPr lang="en-US" dirty="0" smtClean="0"/>
              <a:t>” finds it now. 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inanchor</a:t>
            </a:r>
            <a:r>
              <a:rPr lang="en-US" dirty="0" smtClean="0"/>
              <a:t>:"</a:t>
            </a:r>
            <a:r>
              <a:rPr lang="en-US" dirty="0" err="1" smtClean="0"/>
              <a:t>nsk</a:t>
            </a:r>
            <a:r>
              <a:rPr lang="en-US" dirty="0" smtClean="0"/>
              <a:t> 10 </a:t>
            </a:r>
            <a:r>
              <a:rPr lang="en-US" dirty="0" smtClean="0"/>
              <a:t>hourly</a:t>
            </a:r>
            <a:r>
              <a:rPr lang="en-US" dirty="0" smtClean="0"/>
              <a:t>"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“inanchor:lis650” finds http://www.docin.com/p-71424881.html</a:t>
            </a:r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inanchor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inanchor</a:t>
            </a:r>
            <a:r>
              <a:rPr lang="en-US" dirty="0" smtClean="0"/>
              <a:t>: can be used to restrict an otherwise popular term to the instances of something you want. Example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inanchor:listserv</a:t>
            </a:r>
            <a:r>
              <a:rPr lang="en-US" dirty="0" smtClean="0"/>
              <a:t> library” 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inanchor</a:t>
            </a:r>
            <a:r>
              <a:rPr lang="en-US" dirty="0" smtClean="0"/>
              <a:t>:"list of my courses"” finds my courses page because it has a link with that text from an old version of my homepage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allinanchor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requires all the following terms to be in the anchor. 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err="1" smtClean="0"/>
              <a:t>allinanchor</a:t>
            </a:r>
            <a:r>
              <a:rPr lang="en-US" dirty="0" smtClean="0"/>
              <a:t>:</a:t>
            </a:r>
            <a:r>
              <a:rPr lang="ru-RU" dirty="0" smtClean="0"/>
              <a:t>Томас Крихель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cache: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cache: pages that are in the </a:t>
            </a:r>
            <a:r>
              <a:rPr lang="en-US" dirty="0" err="1" smtClean="0"/>
              <a:t>google</a:t>
            </a:r>
            <a:r>
              <a:rPr lang="en-US" dirty="0" smtClean="0"/>
              <a:t> cache</a:t>
            </a:r>
            <a:r>
              <a:rPr lang="en-US" dirty="0" smtClean="0"/>
              <a:t>, </a:t>
            </a:r>
            <a:r>
              <a:rPr lang="en-US" dirty="0" smtClean="0"/>
              <a:t>useful if query result has nothing to do with the query </a:t>
            </a:r>
            <a:r>
              <a:rPr lang="en-US" dirty="0" smtClean="0"/>
              <a:t>terms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Example: “</a:t>
            </a:r>
            <a:r>
              <a:rPr lang="en-US" dirty="0" err="1" smtClean="0"/>
              <a:t>cache:openlib.org</a:t>
            </a:r>
            <a:r>
              <a:rPr lang="en-US" dirty="0" smtClean="0"/>
              <a:t>/home/</a:t>
            </a:r>
            <a:r>
              <a:rPr lang="en-US" dirty="0" err="1" smtClean="0"/>
              <a:t>krichel</a:t>
            </a:r>
            <a:r>
              <a:rPr lang="en-US" dirty="0" smtClean="0"/>
              <a:t>” </a:t>
            </a:r>
            <a:r>
              <a:rPr lang="en-US" dirty="0" smtClean="0"/>
              <a:t>will show the cached version of the </a:t>
            </a:r>
            <a:r>
              <a:rPr lang="en-US" dirty="0" smtClean="0"/>
              <a:t>page.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If you add further terms, they will be highlighted.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can be used to check if a page is indexed.</a:t>
            </a:r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“cache:3d.openlib.org”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cache:openlib.org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inurl: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 smtClean="0"/>
              <a:t>finds </a:t>
            </a:r>
            <a:r>
              <a:rPr lang="en-US" dirty="0" smtClean="0"/>
              <a:t>in URL only.</a:t>
            </a:r>
          </a:p>
          <a:p>
            <a:r>
              <a:rPr lang="en-US" dirty="0" smtClean="0"/>
              <a:t>It can use star as a wildcard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inurl:list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inurl:krichel</a:t>
            </a:r>
            <a:r>
              <a:rPr lang="en-US" dirty="0" smtClean="0"/>
              <a:t> -</a:t>
            </a:r>
            <a:r>
              <a:rPr lang="en-US" dirty="0" err="1" smtClean="0"/>
              <a:t>thomas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inurl</a:t>
            </a:r>
            <a:r>
              <a:rPr lang="en-US" dirty="0" smtClean="0"/>
              <a:t>:*.</a:t>
            </a:r>
            <a:r>
              <a:rPr lang="en-US" dirty="0" err="1" smtClean="0"/>
              <a:t>openlib.org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inurl:wotan.liu.edu</a:t>
            </a:r>
            <a:r>
              <a:rPr lang="en-US" dirty="0" smtClean="0"/>
              <a:t>/</a:t>
            </a:r>
            <a:r>
              <a:rPr lang="en-US" dirty="0" err="1" smtClean="0"/>
              <a:t>omeka</a:t>
            </a:r>
            <a:r>
              <a:rPr lang="en-US" dirty="0" smtClean="0"/>
              <a:t>/ grandmother”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allinurl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all the terms that follow it to be in the URL address of the page found.</a:t>
            </a:r>
          </a:p>
          <a:p>
            <a:r>
              <a:rPr lang="en-US" dirty="0" smtClean="0"/>
              <a:t>Example: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allinurl:visitor</a:t>
            </a:r>
            <a:r>
              <a:rPr lang="en-US" dirty="0" smtClean="0"/>
              <a:t> </a:t>
            </a:r>
            <a:r>
              <a:rPr lang="en-US" dirty="0" err="1" smtClean="0"/>
              <a:t>krichel</a:t>
            </a:r>
            <a:r>
              <a:rPr lang="en-US" dirty="0" smtClean="0"/>
              <a:t> </a:t>
            </a:r>
            <a:r>
              <a:rPr lang="en-US" dirty="0" err="1" smtClean="0"/>
              <a:t>house_rules</a:t>
            </a:r>
            <a:r>
              <a:rPr lang="en-US" dirty="0" smtClean="0"/>
              <a:t>” 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allinurl:visitor</a:t>
            </a:r>
            <a:r>
              <a:rPr lang="en-US" dirty="0" smtClean="0"/>
              <a:t> </a:t>
            </a:r>
            <a:r>
              <a:rPr lang="en-US" dirty="0" err="1" smtClean="0"/>
              <a:t>krichel</a:t>
            </a:r>
            <a:r>
              <a:rPr lang="en-US" dirty="0" smtClean="0"/>
              <a:t> </a:t>
            </a:r>
            <a:r>
              <a:rPr lang="en-US" dirty="0" err="1" smtClean="0"/>
              <a:t>house_rules</a:t>
            </a:r>
            <a:r>
              <a:rPr lang="en-US" dirty="0" smtClean="0"/>
              <a:t> </a:t>
            </a:r>
            <a:r>
              <a:rPr lang="en-US" dirty="0" err="1" smtClean="0"/>
              <a:t>site:wotan.liu.edu</a:t>
            </a:r>
            <a:r>
              <a:rPr lang="en-US" dirty="0" smtClean="0"/>
              <a:t>”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allinurl:visitor</a:t>
            </a:r>
            <a:r>
              <a:rPr lang="en-US" dirty="0" smtClean="0"/>
              <a:t> </a:t>
            </a:r>
            <a:r>
              <a:rPr lang="en-US" dirty="0" err="1" smtClean="0"/>
              <a:t>krichel</a:t>
            </a:r>
            <a:r>
              <a:rPr lang="en-US" dirty="0" smtClean="0"/>
              <a:t> </a:t>
            </a:r>
            <a:r>
              <a:rPr lang="en-US" dirty="0" err="1" smtClean="0"/>
              <a:t>house_rules</a:t>
            </a:r>
            <a:r>
              <a:rPr lang="en-US" dirty="0" smtClean="0"/>
              <a:t> </a:t>
            </a:r>
            <a:r>
              <a:rPr lang="en-US" dirty="0" err="1" smtClean="0"/>
              <a:t>site:openlib.org</a:t>
            </a:r>
            <a:r>
              <a:rPr lang="en-US" dirty="0" smtClean="0"/>
              <a:t>” 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daterange: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2800" dirty="0" smtClean="0"/>
              <a:t>This limits the search to pages indexed between a range of dates. Changed pages are </a:t>
            </a:r>
            <a:r>
              <a:rPr lang="en-US" sz="2800" dirty="0" err="1" smtClean="0"/>
              <a:t>reindexed</a:t>
            </a:r>
            <a:r>
              <a:rPr lang="en-US" sz="2800" dirty="0" smtClean="0"/>
              <a:t>, unchanged pages are not </a:t>
            </a:r>
            <a:r>
              <a:rPr lang="en-US" sz="2800" dirty="0" err="1" smtClean="0"/>
              <a:t>reindexed</a:t>
            </a:r>
            <a:r>
              <a:rPr lang="en-US" sz="2800" dirty="0" smtClean="0"/>
              <a:t> when the crawler visits a page.</a:t>
            </a:r>
          </a:p>
          <a:p>
            <a:r>
              <a:rPr lang="en-US" sz="2800" dirty="0" smtClean="0"/>
              <a:t>Dates are expressed in the Julian period, i.e. number of days after -4713-01-01 0</a:t>
            </a:r>
            <a:r>
              <a:rPr lang="en-US" sz="2800" dirty="0" smtClean="0">
                <a:sym typeface="Wingdings" pitchFamily="2" charset="2"/>
              </a:rPr>
              <a:t>:00 </a:t>
            </a:r>
            <a:r>
              <a:rPr lang="en-US" sz="2800" dirty="0" smtClean="0"/>
              <a:t>UTC of the Julian calendar. This date is used by astronomers.</a:t>
            </a:r>
          </a:p>
          <a:p>
            <a:r>
              <a:rPr lang="en-US" sz="2800" dirty="0" smtClean="0"/>
              <a:t>Find a converter with the Google search “</a:t>
            </a:r>
            <a:r>
              <a:rPr lang="en-US" sz="2800" dirty="0" err="1" smtClean="0"/>
              <a:t>julian</a:t>
            </a:r>
            <a:r>
              <a:rPr lang="en-US" sz="2800" dirty="0" smtClean="0"/>
              <a:t> converter </a:t>
            </a:r>
            <a:r>
              <a:rPr lang="en-US" sz="2800" dirty="0" err="1" smtClean="0"/>
              <a:t>site:nasa.gov</a:t>
            </a:r>
            <a:r>
              <a:rPr lang="en-US" sz="2800" dirty="0" smtClean="0"/>
              <a:t>”</a:t>
            </a:r>
          </a:p>
          <a:p>
            <a:r>
              <a:rPr lang="en-US" sz="2800" dirty="0" smtClean="0"/>
              <a:t>example: “daterange:2453051-2453071 </a:t>
            </a:r>
            <a:r>
              <a:rPr lang="en-US" sz="2800" dirty="0" err="1" smtClean="0"/>
              <a:t>krichel</a:t>
            </a:r>
            <a:r>
              <a:rPr lang="en-US" sz="2800" dirty="0" smtClean="0"/>
              <a:t>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info: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info: shows information about a page. The argument to info must be a real existing page that is in the Google index.</a:t>
            </a:r>
          </a:p>
          <a:p>
            <a:r>
              <a:rPr lang="en-US" smtClean="0"/>
              <a:t>Example: “info:openlib.org/home/krichel”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interfaces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87963"/>
          </a:xfrm>
        </p:spPr>
        <p:txBody>
          <a:bodyPr/>
          <a:lstStyle/>
          <a:p>
            <a:r>
              <a:rPr lang="en-US" smtClean="0"/>
              <a:t>The simple interface has command driven features that make it more advanced than the advanced interface</a:t>
            </a:r>
          </a:p>
          <a:p>
            <a:r>
              <a:rPr lang="en-US" smtClean="0"/>
              <a:t>The advanced interface is a form interface to query language available on the simple interface.</a:t>
            </a:r>
          </a:p>
          <a:p>
            <a:r>
              <a:rPr lang="en-US" smtClean="0"/>
              <a:t>The Google toolbars for different browsers may be quite useful.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mixing special syntax expressions 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link: syntax does not mix with others.</a:t>
            </a:r>
          </a:p>
          <a:p>
            <a:r>
              <a:rPr lang="en-US" smtClean="0"/>
              <a:t>Other bad ideas:</a:t>
            </a:r>
          </a:p>
          <a:p>
            <a:pPr lvl="1"/>
            <a:r>
              <a:rPr lang="en-US" smtClean="0"/>
              <a:t>"site:openlib.org –inurl:openlib"</a:t>
            </a:r>
          </a:p>
          <a:p>
            <a:pPr lvl="1"/>
            <a:r>
              <a:rPr lang="en-US" smtClean="0"/>
              <a:t>"site:edu site:com" </a:t>
            </a:r>
          </a:p>
          <a:p>
            <a:r>
              <a:rPr lang="en-US" smtClean="0"/>
              <a:t>Things that work well</a:t>
            </a:r>
          </a:p>
          <a:p>
            <a:pPr lvl="1"/>
            <a:r>
              <a:rPr lang="en-US" smtClean="0"/>
              <a:t>intitle:search </a:t>
            </a:r>
          </a:p>
          <a:p>
            <a:pPr lvl="1"/>
            <a:r>
              <a:rPr lang="en-US" smtClean="0"/>
              <a:t>Intitle:biology inurl:help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George Bush site:nytimes.com</a:t>
            </a:r>
          </a:p>
          <a:p>
            <a:r>
              <a:rPr lang="en-US" sz="2800" smtClean="0"/>
              <a:t>"Copyright * The New York Times" "George Bush"</a:t>
            </a:r>
          </a:p>
          <a:p>
            <a:r>
              <a:rPr lang="en-US" sz="2800" smtClean="0"/>
              <a:t>Intitle:"directory * * trees"</a:t>
            </a:r>
          </a:p>
          <a:p>
            <a:r>
              <a:rPr lang="en-US" sz="2800" smtClean="0"/>
              <a:t>Botany intitle:"directory of" site:edu</a:t>
            </a:r>
          </a:p>
          <a:p>
            <a:r>
              <a:rPr lang="en-US" sz="2800" smtClean="0"/>
              <a:t>"powered by blogger" or site:blogspot.com</a:t>
            </a:r>
          </a:p>
          <a:p>
            <a:r>
              <a:rPr lang="en-US" sz="2800" smtClean="0"/>
              <a:t>"classical music" (inurl:mailman | inurl:listserv)</a:t>
            </a:r>
          </a:p>
          <a:p>
            <a:r>
              <a:rPr lang="en-US" sz="2800" smtClean="0"/>
              <a:t>google special syntax –site:google.com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stocks on google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stocks: </a:t>
            </a:r>
            <a:r>
              <a:rPr lang="en-US" i="1" smtClean="0"/>
              <a:t>ticker </a:t>
            </a:r>
            <a:r>
              <a:rPr lang="en-US" smtClean="0"/>
              <a:t>will look up a ticker symbol </a:t>
            </a:r>
            <a:r>
              <a:rPr lang="en-US" i="1" smtClean="0"/>
              <a:t>ticker</a:t>
            </a:r>
            <a:r>
              <a:rPr lang="en-US" smtClean="0"/>
              <a:t> at http</a:t>
            </a:r>
            <a:r>
              <a:rPr lang="en-US" smtClean="0">
                <a:sym typeface="Wingdings" pitchFamily="2" charset="2"/>
              </a:rPr>
              <a:t>://finance.yahoo.com</a:t>
            </a:r>
          </a:p>
          <a:p>
            <a:r>
              <a:rPr lang="en-US" smtClean="0">
                <a:sym typeface="Wingdings" pitchFamily="2" charset="2"/>
              </a:rPr>
              <a:t>you can find ticker symbols there</a:t>
            </a:r>
          </a:p>
          <a:p>
            <a:r>
              <a:rPr lang="en-US" smtClean="0">
                <a:sym typeface="Wingdings" pitchFamily="2" charset="2"/>
              </a:rPr>
              <a:t>ticker symbols are useful to find financial information about publicly traded companies. </a:t>
            </a:r>
          </a:p>
          <a:p>
            <a:r>
              <a:rPr lang="en-US" smtClean="0">
                <a:sym typeface="Wingdings" pitchFamily="2" charset="2"/>
              </a:rPr>
              <a:t>example: “stocks:msft”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google images special syntax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intitle: searches for images with a given string in the file name</a:t>
            </a:r>
          </a:p>
          <a:p>
            <a:pPr lvl="1"/>
            <a:r>
              <a:rPr lang="en-US" sz="2400" smtClean="0"/>
              <a:t>example: “intitle:novosibirsk”</a:t>
            </a:r>
          </a:p>
          <a:p>
            <a:r>
              <a:rPr lang="en-US" sz="2800" smtClean="0"/>
              <a:t>inurl: searches for images in pages that have a certain url</a:t>
            </a:r>
          </a:p>
          <a:p>
            <a:pPr lvl="1"/>
            <a:r>
              <a:rPr lang="en-US" sz="2400" smtClean="0"/>
              <a:t>example: “inurl:liu.edu”</a:t>
            </a:r>
          </a:p>
          <a:p>
            <a:r>
              <a:rPr lang="en-US" sz="2800" smtClean="0"/>
              <a:t>site: restricts the search to a certain site. It should be combined with  a search term like </a:t>
            </a:r>
          </a:p>
          <a:p>
            <a:pPr lvl="1"/>
            <a:r>
              <a:rPr lang="en-US" sz="2400" smtClean="0"/>
              <a:t>example “site:liu.edu koenig”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customizing Google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These are available in the "⚙" link on the Google home page.</a:t>
            </a:r>
          </a:p>
          <a:p>
            <a:pPr>
              <a:lnSpc>
                <a:spcPct val="90000"/>
              </a:lnSpc>
            </a:pPr>
            <a:r>
              <a:rPr lang="en-US" smtClean="0"/>
              <a:t>Preferences only stored as a cookie in the browser.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language preference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You can set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preferences for finding pages in a certain language (set language to German and search for “Krichel”)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preferences for the language of the interface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both are impact search results.</a:t>
            </a:r>
          </a:p>
          <a:p>
            <a:r>
              <a:rPr lang="en-US" smtClean="0"/>
              <a:t>In  fact the language preference is detected automatically by a http header that the browser usually sends. </a:t>
            </a:r>
          </a:p>
          <a:p>
            <a:r>
              <a:rPr lang="en-US" smtClean="0"/>
              <a:t>Thus you can set it in the browser too.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SafeSearch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This is a tool for the automatic exclusion of explicit erotic material. 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was a big controversy topic in the 90s, early 00s in libraries.</a:t>
            </a:r>
          </a:p>
          <a:p>
            <a:pPr>
              <a:lnSpc>
                <a:spcPct val="90000"/>
              </a:lnSpc>
            </a:pPr>
            <a:r>
              <a:rPr lang="en-US" smtClean="0"/>
              <a:t>There is a way to look the save search on a browser by logging in to a Google account. But it is still browser dependent and (o/s level) user account dependent, and requires the authorization of third party cookies.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Google Instant and results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Google Instant is the feature that produces results while you type them.</a:t>
            </a:r>
          </a:p>
          <a:p>
            <a:pPr>
              <a:lnSpc>
                <a:spcPct val="90000"/>
              </a:lnSpc>
            </a:pPr>
            <a:r>
              <a:rPr lang="en-US" smtClean="0"/>
              <a:t>It differs by language and Google domain.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 google.com I am proposed “krichel” as a completion to “kric”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 google.ru, I am not ;-(</a:t>
            </a:r>
          </a:p>
          <a:p>
            <a:pPr>
              <a:lnSpc>
                <a:spcPct val="90000"/>
              </a:lnSpc>
            </a:pPr>
            <a:r>
              <a:rPr lang="en-US" smtClean="0"/>
              <a:t>If you change the number of results per page from the default, the showing of instant results is disabled.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location preference 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location preference is normally extracted from the IP address of the browser’s computer.</a:t>
            </a:r>
          </a:p>
          <a:p>
            <a:r>
              <a:rPr lang="en-US" smtClean="0"/>
              <a:t>It may be set in the preference to some un-controlled string. But that will only take account of location inside the country domain. So Google ignores “moscow” as your location when searching google.es.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3267043</TotalTime>
  <Words>1975</Words>
  <Application>Microsoft Office PowerPoint</Application>
  <PresentationFormat>On-screen Show (4:3)</PresentationFormat>
  <Paragraphs>225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Slide 1</vt:lpstr>
      <vt:lpstr>structure </vt:lpstr>
      <vt:lpstr>literature</vt:lpstr>
      <vt:lpstr>interfaces</vt:lpstr>
      <vt:lpstr>customizing Google</vt:lpstr>
      <vt:lpstr>language preference</vt:lpstr>
      <vt:lpstr>SafeSearch</vt:lpstr>
      <vt:lpstr>Google Instant and results</vt:lpstr>
      <vt:lpstr>location preference </vt:lpstr>
      <vt:lpstr>composing the query</vt:lpstr>
      <vt:lpstr>Boolean operators</vt:lpstr>
      <vt:lpstr>wildcard and limit</vt:lpstr>
      <vt:lpstr>phrase searching</vt:lpstr>
      <vt:lpstr>similarity operator</vt:lpstr>
      <vt:lpstr>query treatment</vt:lpstr>
      <vt:lpstr>spell checking</vt:lpstr>
      <vt:lpstr>maps</vt:lpstr>
      <vt:lpstr>map queries [n/a]</vt:lpstr>
      <vt:lpstr>math I</vt:lpstr>
      <vt:lpstr>advanced math</vt:lpstr>
      <vt:lpstr>site:</vt:lpstr>
      <vt:lpstr>site:</vt:lpstr>
      <vt:lpstr>filetype:</vt:lpstr>
      <vt:lpstr>related:</vt:lpstr>
      <vt:lpstr>link:</vt:lpstr>
      <vt:lpstr>link: limitation</vt:lpstr>
      <vt:lpstr>inofficial syntax</vt:lpstr>
      <vt:lpstr>intitle:</vt:lpstr>
      <vt:lpstr>intext:</vt:lpstr>
      <vt:lpstr>allintext:</vt:lpstr>
      <vt:lpstr>inanchor:</vt:lpstr>
      <vt:lpstr>inanchor</vt:lpstr>
      <vt:lpstr>allinanchor:</vt:lpstr>
      <vt:lpstr>cache:</vt:lpstr>
      <vt:lpstr>cache:</vt:lpstr>
      <vt:lpstr>inurl:</vt:lpstr>
      <vt:lpstr>allinurl:</vt:lpstr>
      <vt:lpstr>daterange:</vt:lpstr>
      <vt:lpstr>info:</vt:lpstr>
      <vt:lpstr>mixing special syntax expressions </vt:lpstr>
      <vt:lpstr>examples</vt:lpstr>
      <vt:lpstr>stocks on google</vt:lpstr>
      <vt:lpstr>google images special syntax</vt:lpstr>
      <vt:lpstr>Slide 44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286</cp:revision>
  <dcterms:created xsi:type="dcterms:W3CDTF">2011-03-03T20:54:23Z</dcterms:created>
  <dcterms:modified xsi:type="dcterms:W3CDTF">2011-12-05T23:47:59Z</dcterms:modified>
</cp:coreProperties>
</file>