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6"/>
  </p:notesMasterIdLst>
  <p:sldIdLst>
    <p:sldId id="257" r:id="rId2"/>
    <p:sldId id="258" r:id="rId3"/>
    <p:sldId id="259" r:id="rId4"/>
    <p:sldId id="260" r:id="rId5"/>
    <p:sldId id="261" r:id="rId6"/>
    <p:sldId id="262" r:id="rId7"/>
    <p:sldId id="790" r:id="rId8"/>
    <p:sldId id="263" r:id="rId9"/>
    <p:sldId id="264" r:id="rId10"/>
    <p:sldId id="267" r:id="rId11"/>
    <p:sldId id="756" r:id="rId12"/>
    <p:sldId id="265" r:id="rId13"/>
    <p:sldId id="266" r:id="rId14"/>
    <p:sldId id="268" r:id="rId15"/>
    <p:sldId id="269" r:id="rId16"/>
    <p:sldId id="757" r:id="rId17"/>
    <p:sldId id="781" r:id="rId18"/>
    <p:sldId id="270" r:id="rId19"/>
    <p:sldId id="271" r:id="rId20"/>
    <p:sldId id="274" r:id="rId21"/>
    <p:sldId id="791" r:id="rId22"/>
    <p:sldId id="275" r:id="rId23"/>
    <p:sldId id="276" r:id="rId24"/>
    <p:sldId id="281" r:id="rId25"/>
    <p:sldId id="278" r:id="rId26"/>
    <p:sldId id="758" r:id="rId27"/>
    <p:sldId id="759" r:id="rId28"/>
    <p:sldId id="760" r:id="rId29"/>
    <p:sldId id="280" r:id="rId30"/>
    <p:sldId id="761" r:id="rId31"/>
    <p:sldId id="783" r:id="rId32"/>
    <p:sldId id="283" r:id="rId33"/>
    <p:sldId id="284" r:id="rId34"/>
    <p:sldId id="762" r:id="rId35"/>
    <p:sldId id="291" r:id="rId36"/>
    <p:sldId id="771" r:id="rId37"/>
    <p:sldId id="292" r:id="rId38"/>
    <p:sldId id="772" r:id="rId39"/>
    <p:sldId id="763" r:id="rId40"/>
    <p:sldId id="764" r:id="rId41"/>
    <p:sldId id="773" r:id="rId42"/>
    <p:sldId id="774" r:id="rId43"/>
    <p:sldId id="775" r:id="rId44"/>
    <p:sldId id="766" r:id="rId45"/>
    <p:sldId id="767" r:id="rId46"/>
    <p:sldId id="784" r:id="rId47"/>
    <p:sldId id="770" r:id="rId48"/>
    <p:sldId id="768" r:id="rId49"/>
    <p:sldId id="769" r:id="rId50"/>
    <p:sldId id="776" r:id="rId51"/>
    <p:sldId id="777" r:id="rId52"/>
    <p:sldId id="778" r:id="rId53"/>
    <p:sldId id="786" r:id="rId54"/>
    <p:sldId id="787" r:id="rId55"/>
    <p:sldId id="293" r:id="rId56"/>
    <p:sldId id="294" r:id="rId57"/>
    <p:sldId id="295" r:id="rId58"/>
    <p:sldId id="296" r:id="rId59"/>
    <p:sldId id="297" r:id="rId60"/>
    <p:sldId id="298" r:id="rId61"/>
    <p:sldId id="299"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29" r:id="rId77"/>
    <p:sldId id="330" r:id="rId78"/>
    <p:sldId id="341" r:id="rId79"/>
    <p:sldId id="342" r:id="rId80"/>
    <p:sldId id="343" r:id="rId81"/>
    <p:sldId id="344" r:id="rId82"/>
    <p:sldId id="345" r:id="rId83"/>
    <p:sldId id="346" r:id="rId84"/>
    <p:sldId id="755" r:id="rId8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462" y="-108"/>
      </p:cViewPr>
      <p:guideLst>
        <p:guide orient="horz" pos="2160"/>
        <p:guide pos="2880"/>
      </p:guideLst>
    </p:cSldViewPr>
  </p:slideViewPr>
  <p:notesTextViewPr>
    <p:cViewPr>
      <p:scale>
        <a:sx n="1" d="1"/>
        <a:sy n="1" d="1"/>
      </p:scale>
      <p:origin x="0" y="0"/>
    </p:cViewPr>
  </p:notesTextViewPr>
  <p:sorterViewPr>
    <p:cViewPr>
      <p:scale>
        <a:sx n="100" d="100"/>
        <a:sy n="100" d="100"/>
      </p:scale>
      <p:origin x="0" y="1581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049F61A-5A5C-4B83-A78A-558A8620DE7E}" type="datetimeFigureOut">
              <a:rPr lang="en-US"/>
              <a:pPr>
                <a:defRPr/>
              </a:pPr>
              <a:t>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E94BDA8-2192-4A29-877E-EF151994EDA9}" type="slidenum">
              <a:rPr lang="en-US"/>
              <a:pPr>
                <a:defRPr/>
              </a:pPr>
              <a:t>‹#›</a:t>
            </a:fld>
            <a:endParaRPr lang="en-US"/>
          </a:p>
        </p:txBody>
      </p:sp>
    </p:spTree>
    <p:extLst>
      <p:ext uri="{BB962C8B-B14F-4D97-AF65-F5344CB8AC3E}">
        <p14:creationId xmlns:p14="http://schemas.microsoft.com/office/powerpoint/2010/main" val="428831628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481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686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891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096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505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710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15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15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5120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5325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741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529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34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4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656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6861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7065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7270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7577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885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8089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945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294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499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704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8909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113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547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8"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137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42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0342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421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25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625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150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830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691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0691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752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570"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957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61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1161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1366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571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1571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77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1776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981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1981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185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2185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55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390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2390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5954"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2595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800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2800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005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3005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09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3209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414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3414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6194"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3619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824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3824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029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4029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233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4233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560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438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4438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643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4643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848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4848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053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053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257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5257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462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462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667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667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872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872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0770"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6077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281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6281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65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486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6486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48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04867" name="Rectangle 2"/>
          <p:cNvSpPr txBox="1">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69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174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B7A542F-AACD-4C1F-A0C6-A5E8ED9E53FC}"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C6B995-7048-4006-BB3B-1DE3FEF65C5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6A43C0-4B75-4666-87ED-FD90E2B290F5}"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072A6D-1844-40F6-9DD2-3AC56A287EA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36009F-953C-40B6-B6F3-459373354462}"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E0C7BA-566F-482D-AFBC-506FA1C3857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0EF96F-9BF9-4043-B4ED-2B6AFC18C145}"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0841250-63A5-4F0B-8221-2DC16391677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7E8BDFE-DADB-4055-8B29-7BA2428BEC6E}"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D067-62B6-43E3-8F1B-560F7A09C3B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B325865-9F11-496E-A246-5CC4F8EEB808}" type="datetimeFigureOut">
              <a:rPr lang="en-US"/>
              <a:pPr>
                <a:defRPr/>
              </a:pPr>
              <a:t>1/19/2012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F306AA-101D-4592-BA2F-2C6F92915AD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A04DDBA-C3EE-410A-9345-5C56E9A62C62}" type="datetimeFigureOut">
              <a:rPr lang="en-US"/>
              <a:pPr>
                <a:defRPr/>
              </a:pPr>
              <a:t>1/19/2012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6454297-CF3E-4AA2-99A6-BCD6D0E0AB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8E94ECC-080D-46EE-83F9-9A503DFD0B48}" type="datetimeFigureOut">
              <a:rPr lang="en-US"/>
              <a:pPr>
                <a:defRPr/>
              </a:pPr>
              <a:t>1/19/2012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C8F5242-453A-42AA-BBEA-54B5A287E32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FA21283-BDE1-43DB-9F00-C7D64BF3650E}" type="datetimeFigureOut">
              <a:rPr lang="en-US"/>
              <a:pPr>
                <a:defRPr/>
              </a:pPr>
              <a:t>1/19/2012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4F3CC7A-9FDB-4B9D-9AC7-20853C3399A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F3EE16-26D1-4D71-A000-C55A0585FBC8}" type="datetimeFigureOut">
              <a:rPr lang="en-US"/>
              <a:pPr>
                <a:defRPr/>
              </a:pPr>
              <a:t>1/19/2012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7194-4D2C-4B8E-B968-12FB6688C86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B7DFBD-48FD-48B8-81D4-3741623396AC}" type="datetimeFigureOut">
              <a:rPr lang="en-US"/>
              <a:pPr>
                <a:defRPr/>
              </a:pPr>
              <a:t>1/19/2012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989D85-BC2D-4061-8BCC-83DC39FF8DB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9D30CE5-2538-43C9-BFDB-9C557BD5638C}" type="datetimeFigureOut">
              <a:rPr lang="en-US"/>
              <a:pPr>
                <a:defRPr/>
              </a:pPr>
              <a:t>1/19/2012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4978E24-DB27-4FE4-9FE2-95DD2E932C9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LIS650	</a:t>
            </a:r>
            <a:r>
              <a:rPr lang="en-US" sz="4000">
                <a:solidFill>
                  <a:srgbClr val="E3EBF1"/>
                </a:solidFill>
                <a:latin typeface="Calibri" pitchFamily="34" charset="0"/>
              </a:rPr>
              <a:t>part</a:t>
            </a:r>
            <a:r>
              <a:rPr lang="ru-RU" sz="4000">
                <a:solidFill>
                  <a:srgbClr val="E3EBF1"/>
                </a:solidFill>
                <a:latin typeface="Calibri" pitchFamily="34" charset="0"/>
              </a:rPr>
              <a:t> 0</a:t>
            </a:r>
            <a:br>
              <a:rPr lang="ru-RU" sz="4000">
                <a:solidFill>
                  <a:srgbClr val="E3EBF1"/>
                </a:solidFill>
                <a:latin typeface="Calibri" pitchFamily="34" charset="0"/>
              </a:rPr>
            </a:br>
            <a:r>
              <a:rPr lang="ru-RU" sz="4000">
                <a:solidFill>
                  <a:srgbClr val="E3EBF1"/>
                </a:solidFill>
                <a:latin typeface="Calibri" pitchFamily="34" charset="0"/>
              </a:rPr>
              <a:t/>
            </a:r>
            <a:br>
              <a:rPr lang="ru-RU" sz="4000">
                <a:solidFill>
                  <a:srgbClr val="E3EBF1"/>
                </a:solidFill>
                <a:latin typeface="Calibri" pitchFamily="34" charset="0"/>
              </a:rPr>
            </a:br>
            <a:r>
              <a:rPr lang="ru-RU" sz="4000">
                <a:solidFill>
                  <a:srgbClr val="E3EBF1"/>
                </a:solidFill>
                <a:latin typeface="Calibri" pitchFamily="34" charset="0"/>
              </a:rPr>
              <a:t>Introduction to the</a:t>
            </a:r>
            <a:r>
              <a:rPr lang="en-US" sz="4000">
                <a:solidFill>
                  <a:srgbClr val="E3EBF1"/>
                </a:solidFill>
                <a:latin typeface="Calibri" pitchFamily="34" charset="0"/>
              </a:rPr>
              <a:t> course and to the World Wide Web</a:t>
            </a: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latin typeface="Calibri" pitchFamily="34" charset="0"/>
              </a:rPr>
              <a:t>2012-01-17</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passive websites</a:t>
            </a:r>
          </a:p>
        </p:txBody>
      </p:sp>
      <p:sp>
        <p:nvSpPr>
          <p:cNvPr id="30722" name="Text Box 2"/>
          <p:cNvSpPr txBox="1">
            <a:spLocks noChangeArrowheads="1"/>
          </p:cNvSpPr>
          <p:nvPr/>
        </p:nvSpPr>
        <p:spPr bwMode="auto">
          <a:xfrm>
            <a:off x="457200" y="1600200"/>
            <a:ext cx="8229600" cy="463550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The term “passive web site” has been coined by yours truly.</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Such a web site </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Remains the same whatever the user does with it.</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There is no customization for different users or times. </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Interactivity is limited to moving between pages in the site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recent course history</a:t>
            </a:r>
          </a:p>
        </p:txBody>
      </p:sp>
      <p:sp>
        <p:nvSpPr>
          <p:cNvPr id="3" name="Content Placeholder 2"/>
          <p:cNvSpPr>
            <a:spLocks noGrp="1"/>
          </p:cNvSpPr>
          <p:nvPr>
            <p:ph idx="1"/>
          </p:nvPr>
        </p:nvSpPr>
        <p:spPr/>
        <p:txBody>
          <a:bodyPr rtlCol="0">
            <a:normAutofit/>
          </a:bodyPr>
          <a:lstStyle/>
          <a:p>
            <a:pPr marL="328613" indent="-317500"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In 2009 the </a:t>
            </a:r>
            <a:r>
              <a:rPr lang="en-US" dirty="0" smtClean="0">
                <a:solidFill>
                  <a:srgbClr val="FFFFFF"/>
                </a:solidFill>
              </a:rPr>
              <a:t>Palmer S</a:t>
            </a:r>
            <a:r>
              <a:rPr lang="en-GB" dirty="0" err="1" smtClean="0">
                <a:solidFill>
                  <a:srgbClr val="FFFFFF"/>
                </a:solidFill>
              </a:rPr>
              <a:t>chool</a:t>
            </a:r>
            <a:r>
              <a:rPr lang="en-GB" dirty="0" smtClean="0">
                <a:solidFill>
                  <a:srgbClr val="FFFFFF"/>
                </a:solidFill>
              </a:rPr>
              <a:t> management  changed the title to “basic web site design”.</a:t>
            </a:r>
          </a:p>
          <a:p>
            <a:pPr marL="328613" indent="-317500"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In 2011, the school management requested the course contents to be cut. </a:t>
            </a:r>
          </a:p>
          <a:p>
            <a:pPr marL="328613" indent="-317500"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This version of the course contains those cuts.</a:t>
            </a:r>
          </a:p>
          <a:p>
            <a:pPr marL="328613" indent="-317500"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They are dramatic in number, but they don’t concern material that is often used. </a:t>
            </a:r>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learning WebSAD</a:t>
            </a:r>
          </a:p>
        </p:txBody>
      </p:sp>
      <p:sp>
        <p:nvSpPr>
          <p:cNvPr id="33794" name="Text Box 2"/>
          <p:cNvSpPr txBox="1">
            <a:spLocks noChangeArrowheads="1"/>
          </p:cNvSpPr>
          <p:nvPr/>
        </p:nvSpPr>
        <p:spPr bwMode="auto">
          <a:xfrm>
            <a:off x="457200" y="1219200"/>
            <a:ext cx="8229600" cy="4264025"/>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WebSAD combines many aspects: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Authoring pages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Work on the organization of data to fit onto pages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Set display style of different pages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Define look and feel of the site</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Organize the contribution of data</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Maintain a technical web installation</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Some of them can be learned in a course, but others can not.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Emphasis has to be on learnable elements.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teaching philosophy</a:t>
            </a:r>
          </a:p>
        </p:txBody>
      </p:sp>
      <p:sp>
        <p:nvSpPr>
          <p:cNvPr id="35842" name="Text Box 2"/>
          <p:cNvSpPr txBox="1">
            <a:spLocks noChangeArrowheads="1"/>
          </p:cNvSpPr>
          <p:nvPr/>
        </p:nvSpPr>
        <p:spPr bwMode="auto">
          <a:xfrm>
            <a:off x="457200" y="1600200"/>
            <a:ext cx="8229600" cy="474345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Point and click on a computer software is not enough.</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Avoid proprietary software.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Explain underlying principles.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Promote standards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XHTML 1.0 strict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CSS level 2.1</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Provide a reasonable rigorous introduction to digital information.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1"/>
          <p:cNvSpPr txBox="1">
            <a:spLocks noChangeArrowheads="1"/>
          </p:cNvSpPr>
          <p:nvPr/>
        </p:nvSpPr>
        <p:spPr bwMode="auto">
          <a:xfrm>
            <a:off x="457200" y="274638"/>
            <a:ext cx="8224838"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Contents of LIS650</a:t>
            </a:r>
          </a:p>
        </p:txBody>
      </p:sp>
      <p:sp>
        <p:nvSpPr>
          <p:cNvPr id="37890" name="Text Box 2"/>
          <p:cNvSpPr txBox="1">
            <a:spLocks noChangeArrowheads="1"/>
          </p:cNvSpPr>
          <p:nvPr/>
        </p:nvSpPr>
        <p:spPr bwMode="auto">
          <a:xfrm>
            <a:off x="457200" y="1600200"/>
            <a:ext cx="8224838" cy="44323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(x)html &amp; css</a:t>
            </a:r>
          </a:p>
          <a:p>
            <a:pPr marL="328613" indent="-317500">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site usability &amp; information architecture</a:t>
            </a:r>
          </a:p>
          <a:p>
            <a:pPr marL="328613" indent="-317500">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The course covers things general background information about the web, but only as far as this is useful to operate the web site.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things this course does not do</a:t>
            </a:r>
          </a:p>
        </p:txBody>
      </p:sp>
      <p:sp>
        <p:nvSpPr>
          <p:cNvPr id="39938" name="Text Box 2"/>
          <p:cNvSpPr txBox="1">
            <a:spLocks noChangeArrowheads="1"/>
          </p:cNvSpPr>
          <p:nvPr/>
        </p:nvSpPr>
        <p:spPr bwMode="auto">
          <a:xfrm>
            <a:off x="457200" y="1295400"/>
            <a:ext cx="8229600" cy="4289425"/>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Frames. These allow you to put several documents into one physical document. Most experts advise against them.</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Image maps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Some advanced CSS properties</a:t>
            </a:r>
          </a:p>
          <a:p>
            <a:pPr marL="736600" lvl="1" indent="-279400">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aural properties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Some exotic features of HTML</a:t>
            </a:r>
          </a:p>
          <a:p>
            <a:pPr marL="736600" lvl="1" indent="-279400">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table axis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list of some cuts from longer version</a:t>
            </a:r>
            <a:endParaRPr lang="en-US" dirty="0"/>
          </a:p>
        </p:txBody>
      </p:sp>
      <p:sp>
        <p:nvSpPr>
          <p:cNvPr id="41986" name="Content Placeholder 2"/>
          <p:cNvSpPr>
            <a:spLocks noGrp="1"/>
          </p:cNvSpPr>
          <p:nvPr>
            <p:ph idx="1"/>
          </p:nvPr>
        </p:nvSpPr>
        <p:spPr/>
        <p:txBody>
          <a:bodyPr/>
          <a:lstStyle/>
          <a:p>
            <a:r>
              <a:rPr lang="en-US" smtClean="0"/>
              <a:t>SGML, DTD simplified</a:t>
            </a:r>
          </a:p>
          <a:p>
            <a:r>
              <a:rPr lang="en-US" smtClean="0"/>
              <a:t>Javascript containers and examples</a:t>
            </a:r>
          </a:p>
          <a:p>
            <a:r>
              <a:rPr lang="en-US" smtClean="0"/>
              <a:t>linking to specific elements</a:t>
            </a:r>
          </a:p>
          <a:p>
            <a:r>
              <a:rPr lang="en-US" smtClean="0"/>
              <a:t>rel= and rev=</a:t>
            </a:r>
          </a:p>
          <a:p>
            <a:r>
              <a:rPr lang="en-US" smtClean="0"/>
              <a:t>optional attributes of &lt;img&gt;</a:t>
            </a:r>
          </a:p>
          <a:p>
            <a:r>
              <a:rPr lang="en-US" smtClean="0"/>
              <a:t>XHTML entity references</a:t>
            </a:r>
          </a:p>
          <a:p>
            <a:r>
              <a:rPr lang="en-US" smtClean="0"/>
              <a:t>http-equiv= and schema= attributes to &lt;meta&gt;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lists of some cuts from longer version</a:t>
            </a:r>
            <a:endParaRPr lang="en-US" dirty="0"/>
          </a:p>
        </p:txBody>
      </p:sp>
      <p:sp>
        <p:nvSpPr>
          <p:cNvPr id="43010" name="Content Placeholder 2"/>
          <p:cNvSpPr>
            <a:spLocks noGrp="1"/>
          </p:cNvSpPr>
          <p:nvPr>
            <p:ph idx="1"/>
          </p:nvPr>
        </p:nvSpPr>
        <p:spPr/>
        <p:txBody>
          <a:bodyPr/>
          <a:lstStyle/>
          <a:p>
            <a:r>
              <a:rPr lang="en-US" smtClean="0"/>
              <a:t>frame= rules= and border= attributes of &lt;table&gt;</a:t>
            </a:r>
          </a:p>
          <a:p>
            <a:r>
              <a:rPr lang="en-US" smtClean="0"/>
              <a:t>some alignment attributes: char=, charoff=, cellspacing= and cellpadding=</a:t>
            </a:r>
          </a:p>
          <a:p>
            <a:r>
              <a:rPr lang="en-US" smtClean="0"/>
              <a:t>collapsing and stick-out vertical margins</a:t>
            </a:r>
          </a:p>
          <a:p>
            <a:r>
              <a:rPr lang="en-US" smtClean="0"/>
              <a:t>all CSS table properties </a:t>
            </a:r>
          </a:p>
          <a:p>
            <a:r>
              <a:rPr lang="en-US" smtClean="0"/>
              <a:t>entire last chapter of lis650w11s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1"/>
          <p:cNvSpPr txBox="1">
            <a:spLocks noChangeArrowheads="1"/>
          </p:cNvSpPr>
          <p:nvPr/>
        </p:nvSpPr>
        <p:spPr bwMode="auto">
          <a:xfrm>
            <a:off x="457200" y="493713"/>
            <a:ext cx="8229600" cy="703262"/>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active web sites</a:t>
            </a:r>
          </a:p>
        </p:txBody>
      </p:sp>
      <p:sp>
        <p:nvSpPr>
          <p:cNvPr id="44034" name="Text Box 2"/>
          <p:cNvSpPr txBox="1">
            <a:spLocks noChangeArrowheads="1"/>
          </p:cNvSpPr>
          <p:nvPr/>
        </p:nvSpPr>
        <p:spPr bwMode="auto">
          <a:xfrm>
            <a:off x="457200" y="1181100"/>
            <a:ext cx="8229600" cy="529590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Can be as simple as write “Good morning” in the morning.</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Or change the contents as a result of mouse movements.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latin typeface="Calibri" pitchFamily="34" charset="0"/>
              </a:rPr>
              <a:t>But typically, deals with a scenario where:</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latin typeface="Calibri" pitchFamily="34" charset="0"/>
              </a:rPr>
              <a:t>Users fill in a form</a:t>
            </a:r>
            <a:r>
              <a:rPr lang="en-US" sz="2400" dirty="0" smtClean="0">
                <a:solidFill>
                  <a:srgbClr val="FFFFFF"/>
                </a:solidFill>
                <a:latin typeface="Calibri" pitchFamily="34" charset="0"/>
              </a:rPr>
              <a: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latin typeface="Calibri" pitchFamily="34" charset="0"/>
              </a:rPr>
              <a:t>Users submit the form.</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latin typeface="Calibri" pitchFamily="34" charset="0"/>
              </a:rPr>
              <a:t>Web server return a page that is specific to the request of the user. </a:t>
            </a:r>
          </a:p>
          <a:p>
            <a:pPr marL="328613" indent="-317500">
              <a:spcBef>
                <a:spcPts val="6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32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smtClean="0">
                <a:solidFill>
                  <a:srgbClr val="E3EBF1"/>
                </a:solidFill>
                <a:latin typeface="Calibri" pitchFamily="34" charset="0"/>
              </a:rPr>
              <a:t>LIS651: web contents management</a:t>
            </a:r>
            <a:endParaRPr lang="en-US" sz="4000" dirty="0">
              <a:solidFill>
                <a:srgbClr val="E3EBF1"/>
              </a:solidFill>
              <a:latin typeface="Calibri" pitchFamily="34" charset="0"/>
            </a:endParaRPr>
          </a:p>
        </p:txBody>
      </p:sp>
      <p:sp>
        <p:nvSpPr>
          <p:cNvPr id="46082" name="Text Box 2"/>
          <p:cNvSpPr txBox="1">
            <a:spLocks noChangeArrowheads="1"/>
          </p:cNvSpPr>
          <p:nvPr/>
        </p:nvSpPr>
        <p:spPr bwMode="auto">
          <a:xfrm>
            <a:off x="457200" y="1295400"/>
            <a:ext cx="8305800" cy="5257800"/>
          </a:xfrm>
          <a:prstGeom prst="rect">
            <a:avLst/>
          </a:prstGeom>
          <a:noFill/>
          <a:ln w="9525">
            <a:noFill/>
            <a:round/>
            <a:headEnd/>
            <a:tailEnd/>
          </a:ln>
        </p:spPr>
        <p:txBody>
          <a:bodyPr lIns="0" tIns="0" rIns="0" bIns="0"/>
          <a:lstStyle/>
          <a:p>
            <a:pPr marL="328613" indent="-317500">
              <a:lnSpc>
                <a:spcPts val="2825"/>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smtClean="0">
                <a:solidFill>
                  <a:srgbClr val="FFFFFF"/>
                </a:solidFill>
                <a:latin typeface="Calibri" pitchFamily="34" charset="0"/>
              </a:rPr>
              <a:t>This is based on </a:t>
            </a:r>
            <a:r>
              <a:rPr lang="en-US" sz="2800" dirty="0" err="1" smtClean="0">
                <a:solidFill>
                  <a:srgbClr val="FFFFFF"/>
                </a:solidFill>
                <a:latin typeface="Calibri" pitchFamily="34" charset="0"/>
              </a:rPr>
              <a:t>Drupal</a:t>
            </a:r>
            <a:r>
              <a:rPr lang="en-US" sz="2800" dirty="0" smtClean="0">
                <a:solidFill>
                  <a:srgbClr val="FFFFFF"/>
                </a:solidFill>
                <a:latin typeface="Calibri" pitchFamily="34" charset="0"/>
              </a:rPr>
              <a:t> contents management system.</a:t>
            </a:r>
          </a:p>
          <a:p>
            <a:pPr marL="328613" indent="-317500">
              <a:lnSpc>
                <a:spcPts val="2825"/>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smtClean="0">
                <a:solidFill>
                  <a:srgbClr val="FFFFFF"/>
                </a:solidFill>
                <a:latin typeface="Calibri" pitchFamily="34" charset="0"/>
              </a:rPr>
              <a:t>Tries to teach underlying technologies</a:t>
            </a:r>
          </a:p>
          <a:p>
            <a:pPr marL="328613" indent="-317500">
              <a:lnSpc>
                <a:spcPts val="2825"/>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smtClean="0">
                <a:solidFill>
                  <a:srgbClr val="FFFFFF"/>
                </a:solidFill>
                <a:latin typeface="Calibri" pitchFamily="34" charset="0"/>
              </a:rPr>
              <a:t>PHP programming language</a:t>
            </a:r>
          </a:p>
          <a:p>
            <a:pPr marL="328613" indent="-317500">
              <a:lnSpc>
                <a:spcPts val="2825"/>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smtClean="0">
                <a:solidFill>
                  <a:srgbClr val="FFFFFF"/>
                </a:solidFill>
                <a:latin typeface="Calibri" pitchFamily="34" charset="0"/>
              </a:rPr>
              <a:t>relational database system</a:t>
            </a:r>
          </a:p>
          <a:p>
            <a:pPr marL="328613" indent="-317500">
              <a:lnSpc>
                <a:spcPts val="2825"/>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dirty="0" smtClean="0">
              <a:solidFill>
                <a:srgbClr val="FFFFFF"/>
              </a:solidFill>
              <a:latin typeface="Calibri" pitchFamily="34" charset="0"/>
            </a:endParaRPr>
          </a:p>
          <a:p>
            <a:pPr marL="328613" indent="-317500">
              <a:lnSpc>
                <a:spcPts val="2825"/>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dirty="0" smtClean="0">
              <a:solidFill>
                <a:srgbClr val="FFFFFF"/>
              </a:solidFill>
              <a:latin typeface="Calibri" pitchFamily="34" charset="0"/>
            </a:endParaRPr>
          </a:p>
          <a:p>
            <a:pPr marL="328613" indent="-317500">
              <a:lnSpc>
                <a:spcPts val="2825"/>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in this part</a:t>
            </a:r>
          </a:p>
        </p:txBody>
      </p:sp>
      <p:sp>
        <p:nvSpPr>
          <p:cNvPr id="16386" name="Text Box 2"/>
          <p:cNvSpPr txBox="1">
            <a:spLocks noChangeArrowheads="1"/>
          </p:cNvSpPr>
          <p:nvPr/>
        </p:nvSpPr>
        <p:spPr bwMode="auto">
          <a:xfrm>
            <a:off x="457200" y="1233488"/>
            <a:ext cx="8229600" cy="4554537"/>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a</a:t>
            </a:r>
            <a:r>
              <a:rPr lang="ru-RU" sz="2800">
                <a:solidFill>
                  <a:srgbClr val="FFFFFF"/>
                </a:solidFill>
                <a:latin typeface="Calibri" pitchFamily="34" charset="0"/>
              </a:rPr>
              <a:t>dministrative introduction to the course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s</a:t>
            </a:r>
            <a:r>
              <a:rPr lang="ru-RU" sz="2800">
                <a:solidFill>
                  <a:srgbClr val="FFFFFF"/>
                </a:solidFill>
                <a:latin typeface="Calibri" pitchFamily="34" charset="0"/>
              </a:rPr>
              <a:t>ubstantive introduction to the course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t</a:t>
            </a:r>
            <a:r>
              <a:rPr lang="ru-RU" sz="2800">
                <a:solidFill>
                  <a:srgbClr val="FFFFFF"/>
                </a:solidFill>
                <a:latin typeface="Calibri" pitchFamily="34" charset="0"/>
              </a:rPr>
              <a:t>alk about you!</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a:t>
            </a:r>
            <a:r>
              <a:rPr lang="ru-RU" sz="2800">
                <a:solidFill>
                  <a:srgbClr val="FFFFFF"/>
                </a:solidFill>
                <a:latin typeface="Calibri" pitchFamily="34" charset="0"/>
              </a:rPr>
              <a:t>ntroduction to the web</a:t>
            </a:r>
            <a:endParaRPr lang="en-US" sz="2800">
              <a:solidFill>
                <a:srgbClr val="FFFFFF"/>
              </a:solidFill>
              <a:latin typeface="Calibri" pitchFamily="34" charset="0"/>
            </a:endParaRPr>
          </a:p>
          <a:p>
            <a:pPr marL="785813" lvl="1"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introduction to hypertext</a:t>
            </a:r>
            <a:endParaRPr lang="ru-RU" sz="2800">
              <a:solidFill>
                <a:srgbClr val="FFFFFF"/>
              </a:solidFill>
              <a:latin typeface="Calibri" pitchFamily="34" charset="0"/>
            </a:endParaRPr>
          </a:p>
          <a:p>
            <a:pPr marL="785813" lvl="1"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http and ssh</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special topic: characters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homework</a:t>
            </a:r>
          </a:p>
          <a:p>
            <a:pPr marL="328613" indent="-317500">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a:solidFill>
                <a:srgbClr val="FFFFFF"/>
              </a:solidFill>
              <a:latin typeface="Calibri" pitchFamily="34" charset="0"/>
            </a:endParaRP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LIS651: web content management</a:t>
            </a:r>
            <a:endParaRPr lang="en-US" dirty="0"/>
          </a:p>
        </p:txBody>
      </p:sp>
      <p:sp>
        <p:nvSpPr>
          <p:cNvPr id="3" name="Content Placeholder 2"/>
          <p:cNvSpPr>
            <a:spLocks noGrp="1"/>
          </p:cNvSpPr>
          <p:nvPr>
            <p:ph idx="1"/>
          </p:nvPr>
        </p:nvSpPr>
        <p:spPr/>
        <p:txBody>
          <a:bodyPr/>
          <a:lstStyle/>
          <a:p>
            <a:pPr marL="328613" lvl="0" indent="-317500">
              <a:spcBef>
                <a:spcPts val="700"/>
              </a:spcBef>
              <a:buClr>
                <a:srgbClr val="FFFFFF"/>
              </a:buClr>
              <a:buFont typeface="Arial" pitchFamily="34"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dirty="0" smtClean="0">
                <a:solidFill>
                  <a:srgbClr val="FFFFFF"/>
                </a:solidFill>
                <a:latin typeface="Calibri" pitchFamily="34" charset="0"/>
              </a:rPr>
              <a:t>This is based on </a:t>
            </a:r>
            <a:r>
              <a:rPr lang="en-US" dirty="0" err="1" smtClean="0">
                <a:solidFill>
                  <a:srgbClr val="FFFFFF"/>
                </a:solidFill>
                <a:latin typeface="Calibri" pitchFamily="34" charset="0"/>
              </a:rPr>
              <a:t>Drupal</a:t>
            </a:r>
            <a:r>
              <a:rPr lang="en-US" dirty="0" smtClean="0">
                <a:solidFill>
                  <a:srgbClr val="FFFFFF"/>
                </a:solidFill>
                <a:latin typeface="Calibri" pitchFamily="34" charset="0"/>
              </a:rPr>
              <a:t> contents management system.</a:t>
            </a:r>
          </a:p>
          <a:p>
            <a:pPr marL="328613" indent="-317500">
              <a:spcBef>
                <a:spcPts val="7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dirty="0" smtClean="0">
                <a:solidFill>
                  <a:srgbClr val="FFFFFF"/>
                </a:solidFill>
                <a:latin typeface="Calibri" pitchFamily="34" charset="0"/>
              </a:rPr>
              <a:t>Tries to teach the underlying technologies</a:t>
            </a:r>
          </a:p>
          <a:p>
            <a:pPr marL="731838" lvl="1" indent="-274638">
              <a:spcBef>
                <a:spcPts val="6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latin typeface="Calibri" pitchFamily="34" charset="0"/>
              </a:rPr>
              <a:t>PHP programming language</a:t>
            </a:r>
            <a:endParaRPr lang="en-US" sz="2400" dirty="0" smtClean="0">
              <a:solidFill>
                <a:srgbClr val="FFFFFF"/>
              </a:solidFill>
              <a:latin typeface="Calibri" pitchFamily="34" charset="0"/>
            </a:endParaRPr>
          </a:p>
          <a:p>
            <a:pPr marL="731838" lvl="1" indent="-274638">
              <a:spcBef>
                <a:spcPts val="6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latin typeface="Calibri" pitchFamily="34" charset="0"/>
              </a:rPr>
              <a:t>relational database systems</a:t>
            </a:r>
          </a:p>
          <a:p>
            <a:pPr marL="331788" indent="-274638">
              <a:spcBef>
                <a:spcPts val="6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dirty="0" smtClean="0">
                <a:solidFill>
                  <a:srgbClr val="FFFFFF"/>
                </a:solidFill>
                <a:latin typeface="Calibri" pitchFamily="34" charset="0"/>
              </a:rPr>
              <a:t>Requires a part, LIS650 namely the HTML part.</a:t>
            </a:r>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information concentration</a:t>
            </a:r>
            <a:endParaRPr lang="en-US" dirty="0"/>
          </a:p>
        </p:txBody>
      </p:sp>
      <p:sp>
        <p:nvSpPr>
          <p:cNvPr id="3" name="Content Placeholder 2"/>
          <p:cNvSpPr>
            <a:spLocks noGrp="1"/>
          </p:cNvSpPr>
          <p:nvPr>
            <p:ph idx="1"/>
          </p:nvPr>
        </p:nvSpPr>
        <p:spPr/>
        <p:txBody>
          <a:bodyPr/>
          <a:lstStyle/>
          <a:p>
            <a:pPr marL="328613" lvl="0" indent="-317500">
              <a:spcBef>
                <a:spcPts val="700"/>
              </a:spcBef>
              <a:buClr>
                <a:srgbClr val="FFFFFF"/>
              </a:buClr>
              <a:buFont typeface="Arial" pitchFamily="34"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dirty="0" smtClean="0">
                <a:solidFill>
                  <a:srgbClr val="FFFFFF"/>
                </a:solidFill>
                <a:latin typeface="Calibri" pitchFamily="34" charset="0"/>
              </a:rPr>
              <a:t>Thomas </a:t>
            </a:r>
            <a:r>
              <a:rPr lang="en-US" dirty="0" err="1" smtClean="0">
                <a:solidFill>
                  <a:srgbClr val="FFFFFF"/>
                </a:solidFill>
                <a:latin typeface="Calibri" pitchFamily="34" charset="0"/>
              </a:rPr>
              <a:t>Krichel</a:t>
            </a:r>
            <a:r>
              <a:rPr lang="en-US" dirty="0" smtClean="0">
                <a:solidFill>
                  <a:srgbClr val="FFFFFF"/>
                </a:solidFill>
                <a:latin typeface="Calibri" pitchFamily="34" charset="0"/>
              </a:rPr>
              <a:t> has been working on a web information concentration since 2008.</a:t>
            </a:r>
          </a:p>
          <a:p>
            <a:pPr marL="328613" lvl="0" indent="-317500">
              <a:spcBef>
                <a:spcPts val="700"/>
              </a:spcBef>
              <a:buClr>
                <a:srgbClr val="FFFFFF"/>
              </a:buClr>
              <a:buFont typeface="Arial" pitchFamily="34"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dirty="0" smtClean="0">
                <a:solidFill>
                  <a:srgbClr val="FFFFFF"/>
                </a:solidFill>
                <a:latin typeface="Calibri" pitchFamily="34" charset="0"/>
              </a:rPr>
              <a:t>This would combine LIS650 and LIS651 with courses in system administration and user interfaces.</a:t>
            </a:r>
          </a:p>
          <a:p>
            <a:pPr marL="328613" lvl="0" indent="-317500">
              <a:spcBef>
                <a:spcPts val="700"/>
              </a:spcBef>
              <a:buClr>
                <a:srgbClr val="FFFFFF"/>
              </a:buClr>
              <a:buFont typeface="Arial" pitchFamily="34"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dirty="0" smtClean="0">
                <a:solidFill>
                  <a:srgbClr val="FFFFFF"/>
                </a:solidFill>
                <a:latin typeface="Calibri" pitchFamily="34" charset="0"/>
              </a:rPr>
              <a:t>The webmaster is the librarian of the future.</a:t>
            </a:r>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What is the Web?</a:t>
            </a:r>
          </a:p>
        </p:txBody>
      </p:sp>
      <p:sp>
        <p:nvSpPr>
          <p:cNvPr id="5017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Wikipedia said on 2009-04-09</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World Wide Web (commonly abbreviated as "the Web") is a very large set of interlinked hypertext documents accessed via the Internet.”</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Therefore the web (I neglect the W) brings together  two things</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hypertext		|next slide|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Internet		|later slides|</a:t>
            </a:r>
          </a:p>
          <a:p>
            <a:pPr marL="328613" indent="-317500">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Both hypertext and the Internet are older than the web, but the web brings them together.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hypertext</a:t>
            </a:r>
          </a:p>
        </p:txBody>
      </p:sp>
      <p:sp>
        <p:nvSpPr>
          <p:cNvPr id="5222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Is text that contains links to other texts. </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Printed scientific papers, that contain links to other papers, are an ancestor of hypertext.</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But hypertext really comes to work when we are looking at electronic texts.</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The term was coined by Ted Nelson in 1965.</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Web pages are a type of hypertext, written in HTML.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HTML </a:t>
            </a:r>
          </a:p>
        </p:txBody>
      </p:sp>
      <p:sp>
        <p:nvSpPr>
          <p:cNvPr id="54274" name="Text Box 2"/>
          <p:cNvSpPr txBox="1">
            <a:spLocks noChangeArrowheads="1"/>
          </p:cNvSpPr>
          <p:nvPr/>
        </p:nvSpPr>
        <p:spPr bwMode="auto">
          <a:xfrm>
            <a:off x="457200" y="1600200"/>
            <a:ext cx="8229600" cy="386080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HTML is the hypertext markup language.  |next 3 slides|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HTML is defined in an SGML DTD. |+4 slides|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The last stable version of HTML is version 4.01.</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It is described at http://www.w3.org/TR/html4/</a:t>
            </a:r>
          </a:p>
          <a:p>
            <a:pPr marL="328613" indent="-317500">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Markup?</a:t>
            </a:r>
          </a:p>
        </p:txBody>
      </p:sp>
      <p:sp>
        <p:nvSpPr>
          <p:cNvPr id="24578" name="Text Box 2"/>
          <p:cNvSpPr txBox="1">
            <a:spLocks noChangeArrowheads="1"/>
          </p:cNvSpPr>
          <p:nvPr/>
        </p:nvSpPr>
        <p:spPr bwMode="auto">
          <a:xfrm>
            <a:off x="457200" y="1600200"/>
            <a:ext cx="8224838" cy="4724400"/>
          </a:xfrm>
          <a:prstGeom prst="rect">
            <a:avLst/>
          </a:prstGeom>
          <a:noFill/>
          <a:ln w="9525">
            <a:noFill/>
            <a:round/>
            <a:headEnd/>
            <a:tailEnd/>
          </a:ln>
          <a:effectLst/>
        </p:spPr>
        <p:txBody>
          <a:bodyPr lIns="0" tIns="0" rIns="0" bIns="0"/>
          <a:lstStyle/>
          <a:p>
            <a:pPr marL="328613" indent="-317500" fontAlgn="auto">
              <a:spcBef>
                <a:spcPts val="700"/>
              </a:spcBef>
              <a:spcAft>
                <a:spcPts val="0"/>
              </a:spcAft>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sz="3200" dirty="0" err="1">
                <a:solidFill>
                  <a:srgbClr val="FFFFFF"/>
                </a:solidFill>
                <a:latin typeface="+mn-lt"/>
              </a:rPr>
              <a:t>Markup</a:t>
            </a:r>
            <a:r>
              <a:rPr lang="en-GB" sz="3200" dirty="0">
                <a:solidFill>
                  <a:srgbClr val="FFFFFF"/>
                </a:solidFill>
                <a:latin typeface="+mn-lt"/>
              </a:rPr>
              <a:t> is a way to add notes to a text that are set aside from the contents of the text.</a:t>
            </a:r>
          </a:p>
          <a:p>
            <a:pPr marL="328613" indent="-317500" fontAlgn="auto">
              <a:spcBef>
                <a:spcPts val="700"/>
              </a:spcBef>
              <a:spcAft>
                <a:spcPts val="0"/>
              </a:spcAft>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sz="3200" dirty="0">
                <a:solidFill>
                  <a:srgbClr val="FFFFFF"/>
                </a:solidFill>
                <a:latin typeface="+mn-lt"/>
              </a:rPr>
              <a:t>Example</a:t>
            </a:r>
          </a:p>
          <a:p>
            <a:pPr marL="11113"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sz="3200" dirty="0">
                <a:solidFill>
                  <a:srgbClr val="FFFFFF"/>
                </a:solidFill>
                <a:latin typeface="+mn-lt"/>
              </a:rPr>
              <a:t>   {</a:t>
            </a:r>
            <a:r>
              <a:rPr lang="en-GB" sz="3200" dirty="0" err="1">
                <a:solidFill>
                  <a:srgbClr val="FFFFFF"/>
                </a:solidFill>
                <a:latin typeface="+mn-lt"/>
              </a:rPr>
              <a:t>paragraph_start</a:t>
            </a:r>
            <a:r>
              <a:rPr lang="en-GB" sz="3200" dirty="0">
                <a:solidFill>
                  <a:srgbClr val="FFFFFF"/>
                </a:solidFill>
                <a:latin typeface="+mn-lt"/>
              </a:rPr>
              <a:t>}</a:t>
            </a:r>
          </a:p>
          <a:p>
            <a:pPr marL="11113"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sz="3200" dirty="0">
                <a:solidFill>
                  <a:srgbClr val="FFFFFF"/>
                </a:solidFill>
                <a:latin typeface="+mn-lt"/>
              </a:rPr>
              <a:t>    This is a paragraph.</a:t>
            </a:r>
          </a:p>
          <a:p>
            <a:pPr marL="11113"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sz="3200" dirty="0">
                <a:solidFill>
                  <a:srgbClr val="FFFFFF"/>
                </a:solidFill>
                <a:latin typeface="+mn-lt"/>
              </a:rPr>
              <a:t>   {</a:t>
            </a:r>
            <a:r>
              <a:rPr lang="en-GB" sz="3200" dirty="0" err="1">
                <a:solidFill>
                  <a:srgbClr val="FFFFFF"/>
                </a:solidFill>
                <a:latin typeface="+mn-lt"/>
              </a:rPr>
              <a:t>paragraph_end</a:t>
            </a:r>
            <a:r>
              <a:rPr lang="en-GB" sz="3200" dirty="0">
                <a:solidFill>
                  <a:srgbClr val="FFFFFF"/>
                </a:solidFill>
                <a:latin typeface="+mn-lt"/>
              </a:rPr>
              <a:t>} </a:t>
            </a:r>
            <a:endParaRPr lang="ru-RU" sz="3200" dirty="0">
              <a:solidFill>
                <a:srgbClr val="FFFFFF"/>
              </a:solidFill>
              <a:latin typeface="+mn-lt"/>
            </a:endParaRPr>
          </a:p>
          <a:p>
            <a:pPr marL="328613" indent="-317500" fontAlgn="auto">
              <a:spcBef>
                <a:spcPts val="700"/>
              </a:spcBef>
              <a:spcAft>
                <a:spcPts val="0"/>
              </a:spcAft>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endParaRPr lang="ru-RU" sz="3200" dirty="0">
              <a:solidFill>
                <a:srgbClr val="FFFFFF"/>
              </a:solidFill>
              <a:latin typeface="+mn-l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r>
              <a:rPr lang="en-US" smtClean="0"/>
              <a:t>why markup</a:t>
            </a:r>
          </a:p>
        </p:txBody>
      </p:sp>
      <p:sp>
        <p:nvSpPr>
          <p:cNvPr id="58370" name="Content Placeholder 2"/>
          <p:cNvSpPr>
            <a:spLocks noGrp="1"/>
          </p:cNvSpPr>
          <p:nvPr>
            <p:ph idx="1"/>
          </p:nvPr>
        </p:nvSpPr>
        <p:spPr>
          <a:xfrm>
            <a:off x="457200" y="1295400"/>
            <a:ext cx="8229600" cy="5181600"/>
          </a:xfrm>
        </p:spPr>
        <p:txBody>
          <a:bodyPr/>
          <a:lstStyle/>
          <a:p>
            <a:r>
              <a:rPr lang="en-US" smtClean="0"/>
              <a:t>Markup can be used to set out the structure of a textual document.  </a:t>
            </a:r>
          </a:p>
          <a:p>
            <a:r>
              <a:rPr lang="en-US" smtClean="0"/>
              <a:t>Let me put two examples on the next two slides.</a:t>
            </a:r>
          </a:p>
          <a:p>
            <a:pPr lvl="1"/>
            <a:r>
              <a:rPr lang="en-US" smtClean="0"/>
              <a:t>The first uses an XML syntax.</a:t>
            </a:r>
          </a:p>
          <a:p>
            <a:pPr lvl="1"/>
            <a:r>
              <a:rPr lang="en-US" smtClean="0"/>
              <a:t>The second uses a LaTeX syntax.</a:t>
            </a:r>
          </a:p>
          <a:p>
            <a:pPr>
              <a:buFont typeface="Arial" charset="0"/>
              <a:buNone/>
            </a:pPr>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Content Placeholder 2"/>
          <p:cNvSpPr>
            <a:spLocks noGrp="1"/>
          </p:cNvSpPr>
          <p:nvPr>
            <p:ph idx="1"/>
          </p:nvPr>
        </p:nvSpPr>
        <p:spPr>
          <a:xfrm>
            <a:off x="381000" y="457200"/>
            <a:ext cx="8229600" cy="5867400"/>
          </a:xfrm>
        </p:spPr>
        <p:txBody>
          <a:bodyPr/>
          <a:lstStyle/>
          <a:p>
            <a:pPr marL="0" indent="0">
              <a:buFont typeface="Arial" charset="0"/>
              <a:buNone/>
            </a:pPr>
            <a:r>
              <a:rPr lang="en-US" sz="2800" smtClean="0"/>
              <a:t>&lt;slide&gt;</a:t>
            </a:r>
          </a:p>
          <a:p>
            <a:pPr marL="0" indent="0">
              <a:buFont typeface="Arial" charset="0"/>
              <a:buNone/>
            </a:pPr>
            <a:r>
              <a:rPr lang="en-US" sz="2800" smtClean="0"/>
              <a:t> &lt;title&gt;why bother?&lt;/title&gt;</a:t>
            </a:r>
          </a:p>
          <a:p>
            <a:pPr marL="0" indent="0">
              <a:buFont typeface="Arial" charset="0"/>
              <a:buNone/>
            </a:pPr>
            <a:r>
              <a:rPr lang="en-US" sz="2800" smtClean="0"/>
              <a:t> &lt;bullet&gt;Markup can be used to set out the structure of a textual document. &lt;/bullet&gt;</a:t>
            </a:r>
          </a:p>
          <a:p>
            <a:pPr marL="0" indent="0">
              <a:buFont typeface="Arial" charset="0"/>
              <a:buNone/>
            </a:pPr>
            <a:r>
              <a:rPr lang="en-US" sz="2800" smtClean="0"/>
              <a:t>&lt;bullet&gt;Let me put two examples on the next two slides.</a:t>
            </a:r>
          </a:p>
          <a:p>
            <a:pPr marL="457200" lvl="1" indent="0">
              <a:buFont typeface="Arial" charset="0"/>
              <a:buNone/>
            </a:pPr>
            <a:r>
              <a:rPr lang="en-US" smtClean="0"/>
              <a:t>&lt;bullet&gt;The first uses XML syntax.&lt;/bullet&gt;</a:t>
            </a:r>
          </a:p>
          <a:p>
            <a:pPr marL="457200" lvl="1" indent="0">
              <a:buFont typeface="Arial" charset="0"/>
              <a:buNone/>
            </a:pPr>
            <a:r>
              <a:rPr lang="en-US" smtClean="0"/>
              <a:t>&lt;bullet&gt;The second uses LaTeX syntax.&lt;/bullet&gt;</a:t>
            </a:r>
          </a:p>
          <a:p>
            <a:pPr marL="0" indent="0">
              <a:buFont typeface="Arial" charset="0"/>
              <a:buNone/>
            </a:pPr>
            <a:r>
              <a:rPr lang="en-US" sz="2800" smtClean="0"/>
              <a:t>&lt;/bullet&gt;</a:t>
            </a:r>
          </a:p>
          <a:p>
            <a:pPr marL="0" indent="0">
              <a:buFont typeface="Arial" charset="0"/>
              <a:buNone/>
            </a:pPr>
            <a:r>
              <a:rPr lang="en-US" sz="2800" smtClean="0"/>
              <a:t>&lt;/slide&gt;</a:t>
            </a:r>
          </a:p>
          <a:p>
            <a:pPr marL="0" indent="0">
              <a:buFont typeface="Arial" charset="0"/>
              <a:buNone/>
            </a:pPr>
            <a:endParaRPr lang="en-US" sz="28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229600" cy="6248400"/>
          </a:xfrm>
        </p:spPr>
        <p:txBody>
          <a:bodyPr rtlCol="0">
            <a:normAutofit fontScale="92500" lnSpcReduction="10000"/>
          </a:bodyPr>
          <a:lstStyle/>
          <a:p>
            <a:pPr marL="0" indent="0" fontAlgn="auto">
              <a:spcAft>
                <a:spcPts val="0"/>
              </a:spcAft>
              <a:buFont typeface="Arial" pitchFamily="34" charset="0"/>
              <a:buNone/>
              <a:defRPr/>
            </a:pPr>
            <a:r>
              <a:rPr lang="en-US" dirty="0" smtClean="0"/>
              <a:t>\begin{frame}{why bother?}</a:t>
            </a:r>
            <a:endParaRPr lang="en-US" dirty="0"/>
          </a:p>
          <a:p>
            <a:pPr marL="0" indent="0" fontAlgn="auto">
              <a:spcAft>
                <a:spcPts val="0"/>
              </a:spcAft>
              <a:buFont typeface="Arial" pitchFamily="34" charset="0"/>
              <a:buNone/>
              <a:defRPr/>
            </a:pPr>
            <a:r>
              <a:rPr lang="en-US" dirty="0"/>
              <a:t>  \begin{itemize}</a:t>
            </a:r>
          </a:p>
          <a:p>
            <a:pPr marL="0" indent="0" fontAlgn="auto">
              <a:spcAft>
                <a:spcPts val="0"/>
              </a:spcAft>
              <a:buFont typeface="Arial" pitchFamily="34" charset="0"/>
              <a:buNone/>
              <a:defRPr/>
            </a:pPr>
            <a:r>
              <a:rPr lang="en-US" dirty="0"/>
              <a:t>  \item </a:t>
            </a:r>
            <a:r>
              <a:rPr lang="en-US" dirty="0" smtClean="0"/>
              <a:t>Markup </a:t>
            </a:r>
            <a:r>
              <a:rPr lang="en-US" dirty="0"/>
              <a:t>can be used to set out the structure of a textual document. </a:t>
            </a:r>
          </a:p>
          <a:p>
            <a:pPr marL="0" indent="0" fontAlgn="auto">
              <a:spcAft>
                <a:spcPts val="0"/>
              </a:spcAft>
              <a:buFont typeface="Arial" pitchFamily="34" charset="0"/>
              <a:buNone/>
              <a:defRPr/>
            </a:pPr>
            <a:r>
              <a:rPr lang="en-US" dirty="0"/>
              <a:t>  \item </a:t>
            </a:r>
            <a:r>
              <a:rPr lang="en-US" dirty="0" smtClean="0"/>
              <a:t>Let </a:t>
            </a:r>
            <a:r>
              <a:rPr lang="en-US" dirty="0"/>
              <a:t>me put two examples on the next two slides.</a:t>
            </a:r>
          </a:p>
          <a:p>
            <a:pPr marL="0" indent="0" fontAlgn="auto">
              <a:spcAft>
                <a:spcPts val="0"/>
              </a:spcAft>
              <a:buFont typeface="Arial" pitchFamily="34" charset="0"/>
              <a:buNone/>
              <a:defRPr/>
            </a:pPr>
            <a:r>
              <a:rPr lang="en-US" dirty="0"/>
              <a:t>    \begin{itemize}</a:t>
            </a:r>
          </a:p>
          <a:p>
            <a:pPr marL="0" indent="0" fontAlgn="auto">
              <a:spcAft>
                <a:spcPts val="0"/>
              </a:spcAft>
              <a:buFont typeface="Arial" pitchFamily="34" charset="0"/>
              <a:buNone/>
              <a:defRPr/>
            </a:pPr>
            <a:r>
              <a:rPr lang="en-US" dirty="0"/>
              <a:t>    \item </a:t>
            </a:r>
            <a:r>
              <a:rPr lang="en-US" dirty="0" smtClean="0"/>
              <a:t>The </a:t>
            </a:r>
            <a:r>
              <a:rPr lang="en-US" dirty="0"/>
              <a:t>first uses </a:t>
            </a:r>
            <a:r>
              <a:rPr lang="en-US" dirty="0" smtClean="0"/>
              <a:t>XML </a:t>
            </a:r>
            <a:r>
              <a:rPr lang="en-US" dirty="0"/>
              <a:t>syntax</a:t>
            </a:r>
            <a:r>
              <a:rPr lang="en-US" dirty="0" smtClean="0"/>
              <a:t>.</a:t>
            </a:r>
            <a:endParaRPr lang="en-US" dirty="0"/>
          </a:p>
          <a:p>
            <a:pPr marL="0" indent="0" fontAlgn="auto">
              <a:spcAft>
                <a:spcPts val="0"/>
              </a:spcAft>
              <a:buFont typeface="Arial" pitchFamily="34" charset="0"/>
              <a:buNone/>
              <a:defRPr/>
            </a:pPr>
            <a:r>
              <a:rPr lang="en-US" dirty="0"/>
              <a:t>    \</a:t>
            </a:r>
            <a:r>
              <a:rPr lang="en-US" dirty="0" smtClean="0"/>
              <a:t>item The second uses </a:t>
            </a:r>
            <a:r>
              <a:rPr lang="en-US" dirty="0" err="1"/>
              <a:t>uses</a:t>
            </a:r>
            <a:r>
              <a:rPr lang="en-US" dirty="0"/>
              <a:t> </a:t>
            </a:r>
            <a:r>
              <a:rPr lang="en-US" dirty="0" smtClean="0"/>
              <a:t> </a:t>
            </a:r>
            <a:r>
              <a:rPr lang="en-US" dirty="0" err="1" smtClean="0"/>
              <a:t>LaTeX</a:t>
            </a:r>
            <a:r>
              <a:rPr lang="en-US" dirty="0" smtClean="0"/>
              <a:t> </a:t>
            </a:r>
            <a:r>
              <a:rPr lang="en-US" dirty="0"/>
              <a:t>syntax</a:t>
            </a:r>
            <a:r>
              <a:rPr lang="en-US" dirty="0" smtClean="0"/>
              <a:t>.</a:t>
            </a:r>
            <a:endParaRPr lang="en-US" dirty="0"/>
          </a:p>
          <a:p>
            <a:pPr marL="0" indent="0" fontAlgn="auto">
              <a:spcAft>
                <a:spcPts val="0"/>
              </a:spcAft>
              <a:buFont typeface="Arial" pitchFamily="34" charset="0"/>
              <a:buNone/>
              <a:defRPr/>
            </a:pPr>
            <a:r>
              <a:rPr lang="en-US" dirty="0"/>
              <a:t>    \end{itemize}</a:t>
            </a:r>
          </a:p>
          <a:p>
            <a:pPr marL="0" indent="0" fontAlgn="auto">
              <a:spcAft>
                <a:spcPts val="0"/>
              </a:spcAft>
              <a:buFont typeface="Arial" pitchFamily="34" charset="0"/>
              <a:buNone/>
              <a:defRPr/>
            </a:pPr>
            <a:r>
              <a:rPr lang="en-US" dirty="0"/>
              <a:t>  \end{itemize}</a:t>
            </a:r>
          </a:p>
          <a:p>
            <a:pPr marL="0" indent="0" fontAlgn="auto">
              <a:spcAft>
                <a:spcPts val="0"/>
              </a:spcAft>
              <a:buFont typeface="Arial" pitchFamily="34" charset="0"/>
              <a:buNone/>
              <a:defRPr/>
            </a:pPr>
            <a:r>
              <a:rPr lang="en-US" dirty="0"/>
              <a:t>\end{frame}</a:t>
            </a:r>
          </a:p>
          <a:p>
            <a:pPr marL="0" indent="0" fontAlgn="auto">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 Box 1"/>
          <p:cNvSpPr txBox="1">
            <a:spLocks noChangeArrowheads="1"/>
          </p:cNvSpPr>
          <p:nvPr/>
        </p:nvSpPr>
        <p:spPr bwMode="auto">
          <a:xfrm>
            <a:off x="160338" y="225425"/>
            <a:ext cx="89154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SGML DTD?</a:t>
            </a:r>
            <a:r>
              <a:rPr lang="ru-RU" sz="4000">
                <a:solidFill>
                  <a:srgbClr val="E3EBF1"/>
                </a:solidFill>
                <a:latin typeface="Calibri" pitchFamily="34" charset="0"/>
              </a:rPr>
              <a:t>‏</a:t>
            </a:r>
          </a:p>
        </p:txBody>
      </p:sp>
      <p:sp>
        <p:nvSpPr>
          <p:cNvPr id="61442" name="Text Box 2"/>
          <p:cNvSpPr txBox="1">
            <a:spLocks noChangeArrowheads="1"/>
          </p:cNvSpPr>
          <p:nvPr/>
        </p:nvSpPr>
        <p:spPr bwMode="auto">
          <a:xfrm>
            <a:off x="381000" y="1371600"/>
            <a:ext cx="8415338" cy="5094288"/>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SGML is the standard generalized markup language, an old markup language.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A DTD is a document type definition.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An SGML DTD is a document </a:t>
            </a:r>
            <a:r>
              <a:rPr lang="ru-RU" sz="3200">
                <a:solidFill>
                  <a:srgbClr val="FFFFFF"/>
                </a:solidFill>
                <a:latin typeface="Calibri" pitchFamily="34" charset="0"/>
              </a:rPr>
              <a:t>language that describes </a:t>
            </a:r>
            <a:r>
              <a:rPr lang="en-US" sz="3200">
                <a:solidFill>
                  <a:srgbClr val="FFFFFF"/>
                </a:solidFill>
                <a:latin typeface="Calibri" pitchFamily="34" charset="0"/>
              </a:rPr>
              <a:t>an SGML document type.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The type of document described in the HTML DTD is called a web page.</a:t>
            </a:r>
            <a:endParaRPr lang="ru-RU"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1"/>
          <p:cNvSpPr txBox="1">
            <a:spLocks noChangeArrowheads="1"/>
          </p:cNvSpPr>
          <p:nvPr/>
        </p:nvSpPr>
        <p:spPr bwMode="auto">
          <a:xfrm>
            <a:off x="457200" y="304800"/>
            <a:ext cx="8229600" cy="808038"/>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course resources</a:t>
            </a:r>
          </a:p>
        </p:txBody>
      </p:sp>
      <p:sp>
        <p:nvSpPr>
          <p:cNvPr id="18434" name="Text Box 2"/>
          <p:cNvSpPr txBox="1">
            <a:spLocks noChangeArrowheads="1"/>
          </p:cNvSpPr>
          <p:nvPr/>
        </p:nvSpPr>
        <p:spPr bwMode="auto">
          <a:xfrm>
            <a:off x="457200" y="1447800"/>
            <a:ext cx="8305800" cy="4953000"/>
          </a:xfrm>
          <a:prstGeom prst="rect">
            <a:avLst/>
          </a:prstGeom>
          <a:noFill/>
          <a:ln w="9525">
            <a:noFill/>
            <a:round/>
            <a:headEnd/>
            <a:tailEnd/>
          </a:ln>
        </p:spPr>
        <p:txBody>
          <a:bodyPr lIns="90000" tIns="46800" rIns="90000" bIns="46800"/>
          <a:lstStyle/>
          <a:p>
            <a:pPr marL="328613" indent="-317500">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course home page is </a:t>
            </a:r>
            <a:r>
              <a:rPr lang="en-US" sz="3200" dirty="0">
                <a:solidFill>
                  <a:srgbClr val="FFFFFF"/>
                </a:solidFill>
                <a:latin typeface="Calibri" pitchFamily="34" charset="0"/>
              </a:rPr>
              <a:t>linked to from </a:t>
            </a:r>
            <a:r>
              <a:rPr lang="en-GB" sz="3200" dirty="0">
                <a:solidFill>
                  <a:srgbClr val="FFFFFF"/>
                </a:solidFill>
                <a:latin typeface="Calibri" pitchFamily="34" charset="0"/>
              </a:rPr>
              <a:t> http://</a:t>
            </a:r>
            <a:r>
              <a:rPr lang="en-GB" sz="3200" dirty="0" smtClean="0">
                <a:solidFill>
                  <a:srgbClr val="FFFFFF"/>
                </a:solidFill>
                <a:latin typeface="Calibri" pitchFamily="34" charset="0"/>
              </a:rPr>
              <a:t>openlib.org/home/krichel/courses</a:t>
            </a:r>
            <a:r>
              <a:rPr lang="en-GB" sz="3200" dirty="0">
                <a:solidFill>
                  <a:srgbClr val="FFFFFF"/>
                </a:solidFill>
                <a:latin typeface="Calibri" pitchFamily="34" charset="0"/>
              </a:rPr>
              <a:t>/.</a:t>
            </a:r>
            <a:endParaRPr lang="en-US" sz="3200" dirty="0">
              <a:solidFill>
                <a:srgbClr val="FFFFFF"/>
              </a:solidFill>
              <a:latin typeface="Calibri" pitchFamily="34" charset="0"/>
            </a:endParaRPr>
          </a:p>
          <a:p>
            <a:pPr marL="328613" indent="-317500">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course resource page http://openlib.org/h </a:t>
            </a:r>
            <a:r>
              <a:rPr lang="en-GB" sz="3200" dirty="0" err="1">
                <a:solidFill>
                  <a:srgbClr val="FFFFFF"/>
                </a:solidFill>
                <a:latin typeface="Calibri" pitchFamily="34" charset="0"/>
              </a:rPr>
              <a:t>ome</a:t>
            </a:r>
            <a:r>
              <a:rPr lang="en-GB" sz="3200" dirty="0">
                <a:solidFill>
                  <a:srgbClr val="FFFFFF"/>
                </a:solidFill>
                <a:latin typeface="Calibri" pitchFamily="34" charset="0"/>
              </a:rPr>
              <a:t>/</a:t>
            </a:r>
            <a:r>
              <a:rPr lang="en-GB" sz="3200" dirty="0" err="1">
                <a:solidFill>
                  <a:srgbClr val="FFFFFF"/>
                </a:solidFill>
                <a:latin typeface="Calibri" pitchFamily="34" charset="0"/>
              </a:rPr>
              <a:t>krichel</a:t>
            </a:r>
            <a:r>
              <a:rPr lang="en-GB" sz="3200" dirty="0">
                <a:solidFill>
                  <a:srgbClr val="FFFFFF"/>
                </a:solidFill>
                <a:latin typeface="Calibri" pitchFamily="34" charset="0"/>
              </a:rPr>
              <a:t>/courses/lis650</a:t>
            </a:r>
          </a:p>
          <a:p>
            <a:pPr marL="328613" indent="-317500">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class mailing list https://lists-1.liu.edu/ma </a:t>
            </a:r>
            <a:r>
              <a:rPr lang="en-GB" sz="3200" dirty="0" err="1">
                <a:solidFill>
                  <a:srgbClr val="FFFFFF"/>
                </a:solidFill>
                <a:latin typeface="Calibri" pitchFamily="34" charset="0"/>
              </a:rPr>
              <a:t>ilman</a:t>
            </a:r>
            <a:r>
              <a:rPr lang="en-GB" sz="3200" dirty="0">
                <a:solidFill>
                  <a:srgbClr val="FFFFFF"/>
                </a:solidFill>
                <a:latin typeface="Calibri" pitchFamily="34" charset="0"/>
              </a:rPr>
              <a:t>/</a:t>
            </a:r>
            <a:r>
              <a:rPr lang="en-GB" sz="3200" dirty="0" err="1">
                <a:solidFill>
                  <a:srgbClr val="FFFFFF"/>
                </a:solidFill>
                <a:latin typeface="Calibri" pitchFamily="34" charset="0"/>
              </a:rPr>
              <a:t>listinfo</a:t>
            </a:r>
            <a:r>
              <a:rPr lang="en-GB" sz="3200" dirty="0">
                <a:solidFill>
                  <a:srgbClr val="FFFFFF"/>
                </a:solidFill>
                <a:latin typeface="Calibri" pitchFamily="34" charset="0"/>
              </a:rPr>
              <a:t>/cwp-lis650-krichel</a:t>
            </a:r>
          </a:p>
          <a:p>
            <a:pPr marL="328613" indent="-317500">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me, write to krichel@openlib.org or </a:t>
            </a:r>
            <a:r>
              <a:rPr lang="en-GB" sz="3200" dirty="0" err="1">
                <a:solidFill>
                  <a:srgbClr val="FFFFFF"/>
                </a:solidFill>
                <a:latin typeface="Calibri" pitchFamily="34" charset="0"/>
              </a:rPr>
              <a:t>skype</a:t>
            </a:r>
            <a:r>
              <a:rPr lang="en-GB" sz="3200" dirty="0">
                <a:solidFill>
                  <a:srgbClr val="FFFFFF"/>
                </a:solidFill>
                <a:latin typeface="Calibri" pitchFamily="34" charset="0"/>
              </a:rPr>
              <a:t> to </a:t>
            </a:r>
            <a:r>
              <a:rPr lang="en-GB" sz="3200" dirty="0" err="1">
                <a:solidFill>
                  <a:srgbClr val="FFFFFF"/>
                </a:solidFill>
                <a:latin typeface="Calibri" pitchFamily="34" charset="0"/>
              </a:rPr>
              <a:t>thomaskrichel</a:t>
            </a:r>
            <a:r>
              <a:rPr lang="en-GB" sz="3200" dirty="0">
                <a:solidFill>
                  <a:srgbClr val="FFFFFF"/>
                </a:solidFill>
                <a:latin typeface="Calibri" pitchFamily="34" charset="0"/>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r>
              <a:rPr lang="en-US" smtClean="0"/>
              <a:t>what type of information in a DTD?</a:t>
            </a:r>
          </a:p>
        </p:txBody>
      </p:sp>
      <p:sp>
        <p:nvSpPr>
          <p:cNvPr id="63490" name="Content Placeholder 2"/>
          <p:cNvSpPr>
            <a:spLocks noGrp="1"/>
          </p:cNvSpPr>
          <p:nvPr>
            <p:ph idx="1"/>
          </p:nvPr>
        </p:nvSpPr>
        <p:spPr/>
        <p:txBody>
          <a:bodyPr/>
          <a:lstStyle/>
          <a:p>
            <a:r>
              <a:rPr lang="en-US" smtClean="0"/>
              <a:t>Information elements that the document handles, e.g.</a:t>
            </a:r>
          </a:p>
          <a:p>
            <a:pPr lvl="1"/>
            <a:r>
              <a:rPr lang="en-US" smtClean="0"/>
              <a:t>title</a:t>
            </a:r>
          </a:p>
          <a:p>
            <a:pPr lvl="1"/>
            <a:r>
              <a:rPr lang="en-US" smtClean="0"/>
              <a:t>chapter</a:t>
            </a:r>
          </a:p>
          <a:p>
            <a:r>
              <a:rPr lang="en-US" smtClean="0"/>
              <a:t>Relationships between information elements e.g.</a:t>
            </a:r>
          </a:p>
          <a:p>
            <a:pPr lvl="1"/>
            <a:r>
              <a:rPr lang="en-US" smtClean="0"/>
              <a:t>A chapter contains sections.</a:t>
            </a:r>
          </a:p>
          <a:p>
            <a:pPr lvl="1"/>
            <a:r>
              <a:rPr lang="en-US" smtClean="0"/>
              <a:t>A title comes at the top of the document.</a:t>
            </a:r>
          </a:p>
          <a:p>
            <a:endParaRPr lang="en-US" smtClean="0"/>
          </a:p>
          <a:p>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r>
              <a:rPr lang="en-US" smtClean="0"/>
              <a:t>what happened to SGML?</a:t>
            </a:r>
          </a:p>
        </p:txBody>
      </p:sp>
      <p:sp>
        <p:nvSpPr>
          <p:cNvPr id="64514" name="Content Placeholder 2"/>
          <p:cNvSpPr>
            <a:spLocks noGrp="1"/>
          </p:cNvSpPr>
          <p:nvPr>
            <p:ph idx="1"/>
          </p:nvPr>
        </p:nvSpPr>
        <p:spPr/>
        <p:txBody>
          <a:bodyPr/>
          <a:lstStyle/>
          <a:p>
            <a:r>
              <a:rPr lang="en-US" smtClean="0"/>
              <a:t>Charles Goldfarb invented SGML is 1974. See http://www.sgmlsource.com/.</a:t>
            </a:r>
          </a:p>
          <a:p>
            <a:r>
              <a:rPr lang="en-US" smtClean="0"/>
              <a:t>It is so complicated that no software implements it fully.</a:t>
            </a:r>
          </a:p>
          <a:p>
            <a:r>
              <a:rPr lang="en-US" smtClean="0"/>
              <a:t>The Word Wide Web consortium issued XML, a SGML application, as an “SGML lite”. </a:t>
            </a:r>
          </a:p>
          <a:p>
            <a:r>
              <a:rPr lang="en-US" smtClean="0"/>
              <a:t>This lead to the decline in SGML.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XML</a:t>
            </a:r>
          </a:p>
        </p:txBody>
      </p:sp>
      <p:sp>
        <p:nvSpPr>
          <p:cNvPr id="65538" name="Text Box 2"/>
          <p:cNvSpPr txBox="1">
            <a:spLocks noChangeArrowheads="1"/>
          </p:cNvSpPr>
          <p:nvPr/>
        </p:nvSpPr>
        <p:spPr bwMode="auto">
          <a:xfrm>
            <a:off x="228600" y="1219200"/>
            <a:ext cx="8686800" cy="5216525"/>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The W3C has issued XML, the </a:t>
            </a:r>
            <a:r>
              <a:rPr lang="en-GB" sz="3200" dirty="0" err="1">
                <a:solidFill>
                  <a:srgbClr val="FFFFFF"/>
                </a:solidFill>
                <a:latin typeface="Calibri" pitchFamily="34" charset="0"/>
              </a:rPr>
              <a:t>eXtensible</a:t>
            </a:r>
            <a:r>
              <a:rPr lang="en-GB" sz="3200" dirty="0">
                <a:solidFill>
                  <a:srgbClr val="FFFFFF"/>
                </a:solidFill>
                <a:latin typeface="Calibri" pitchFamily="34" charset="0"/>
              </a:rPr>
              <a:t> </a:t>
            </a:r>
            <a:r>
              <a:rPr lang="en-GB" sz="3200" dirty="0" err="1">
                <a:solidFill>
                  <a:srgbClr val="FFFFFF"/>
                </a:solidFill>
                <a:latin typeface="Calibri" pitchFamily="34" charset="0"/>
              </a:rPr>
              <a:t>Markup</a:t>
            </a:r>
            <a:r>
              <a:rPr lang="en-GB" sz="3200" dirty="0">
                <a:solidFill>
                  <a:srgbClr val="FFFFFF"/>
                </a:solidFill>
                <a:latin typeface="Calibri" pitchFamily="34" charset="0"/>
              </a:rPr>
              <a:t> </a:t>
            </a:r>
            <a:r>
              <a:rPr lang="en-GB" sz="3200" dirty="0" smtClean="0">
                <a:solidFill>
                  <a:srgbClr val="FFFFFF"/>
                </a:solidFill>
                <a:latin typeface="Calibri" pitchFamily="34" charset="0"/>
              </a:rPr>
              <a:t>Language. It </a:t>
            </a:r>
            <a:r>
              <a:rPr lang="en-GB" sz="3200" dirty="0">
                <a:solidFill>
                  <a:srgbClr val="FFFFFF"/>
                </a:solidFill>
                <a:latin typeface="Calibri" pitchFamily="34" charset="0"/>
              </a:rPr>
              <a:t>is a successor to SGML.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XML is like SGML but with many features removed.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Every XML document is SGML, but not the opposite.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XML defines the syntax that we will use to write HTML.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This combination of HTML and XML is known as XHTML.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XHTML</a:t>
            </a:r>
          </a:p>
        </p:txBody>
      </p:sp>
      <p:sp>
        <p:nvSpPr>
          <p:cNvPr id="67586" name="Text Box 2"/>
          <p:cNvSpPr txBox="1">
            <a:spLocks noChangeArrowheads="1"/>
          </p:cNvSpPr>
          <p:nvPr/>
        </p:nvSpPr>
        <p:spPr bwMode="auto">
          <a:xfrm>
            <a:off x="381000" y="13716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XHTML is HTML written the XML way.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HTML is a language. XML is a way to write out the language.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As an analogy imagine that HTML is English. Then XML could be thought of as typewritten English, rather than hand-written English.</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French can also be typed or handwritten.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 XML is not a language, but it is a set of constraints that apply to the expression of a language.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MARC for example can be written in XML.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anatomy of a web page</a:t>
            </a:r>
          </a:p>
        </p:txBody>
      </p:sp>
      <p:sp>
        <p:nvSpPr>
          <p:cNvPr id="6963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Any browser lets you view the source code of a web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is text with a lot of &lt; and &gt; in it. The text is code in a computer language that is called XHTML.</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Note that this is the source code of the web page. The web browser renders the source code. We first talk about some aspects of the source code here, then we look at how the pages is rendered.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Some pages contain a lot of JavaScript.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Internet</a:t>
            </a:r>
          </a:p>
        </p:txBody>
      </p:sp>
      <p:sp>
        <p:nvSpPr>
          <p:cNvPr id="71682" name="Text Box 2"/>
          <p:cNvSpPr txBox="1">
            <a:spLocks noChangeArrowheads="1"/>
          </p:cNvSpPr>
          <p:nvPr/>
        </p:nvSpPr>
        <p:spPr bwMode="auto">
          <a:xfrm>
            <a:off x="457200" y="1219200"/>
            <a:ext cx="8220075" cy="5257800"/>
          </a:xfrm>
          <a:prstGeom prst="rect">
            <a:avLst/>
          </a:prstGeom>
          <a:noFill/>
          <a:ln w="9525">
            <a:noFill/>
            <a:round/>
            <a:headEnd/>
            <a:tailEnd/>
          </a:ln>
        </p:spPr>
        <p:txBody>
          <a:bodyPr lIns="0" tIns="0" rIns="0" bIns="0"/>
          <a:lstStyle/>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According to Wikipedia, “The Internet is a standardized, global system of interconnected computer networks that connects millions of people.”</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It connects a very large number of disparate networks.</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It proposes a standard system to transport packets of data between computers. That’s the IP protocol. </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Each machine on the Internet has an IP address. It consists out of four number, each between 0 and 255. They are roughly geographical.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p:txBody>
          <a:bodyPr/>
          <a:lstStyle/>
          <a:p>
            <a:r>
              <a:rPr lang="en-US" smtClean="0"/>
              <a:t>Internet application protocols</a:t>
            </a:r>
          </a:p>
        </p:txBody>
      </p:sp>
      <p:sp>
        <p:nvSpPr>
          <p:cNvPr id="73730" name="Content Placeholder 2"/>
          <p:cNvSpPr>
            <a:spLocks noGrp="1"/>
          </p:cNvSpPr>
          <p:nvPr>
            <p:ph idx="1"/>
          </p:nvPr>
        </p:nvSpPr>
        <p:spPr/>
        <p:txBody>
          <a:bodyPr/>
          <a:lstStyle/>
          <a:p>
            <a:r>
              <a:rPr lang="en-US" smtClean="0"/>
              <a:t>Most of the time in digital libraries, we assume that Internet access works.</a:t>
            </a:r>
          </a:p>
          <a:p>
            <a:r>
              <a:rPr lang="en-US" smtClean="0"/>
              <a:t>What we need are protocols that make the Internet do something useful.</a:t>
            </a:r>
          </a:p>
          <a:p>
            <a:r>
              <a:rPr lang="en-US" smtClean="0"/>
              <a:t>Such protocols are called Internet application protocols.</a:t>
            </a:r>
          </a:p>
          <a:p>
            <a:r>
              <a:rPr lang="en-US" smtClean="0"/>
              <a:t>The most important one of them is the domain name system.</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Domain Name System</a:t>
            </a:r>
          </a:p>
        </p:txBody>
      </p:sp>
      <p:sp>
        <p:nvSpPr>
          <p:cNvPr id="3174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Domain Name System allows us to associate human-friendly names with IP addresses. These names are called domains names. </a:t>
            </a:r>
          </a:p>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Domain names can be leased from domain </a:t>
            </a:r>
            <a:r>
              <a:rPr lang="en-US" sz="2800" dirty="0" err="1">
                <a:solidFill>
                  <a:srgbClr val="FFFFFF"/>
                </a:solidFill>
                <a:latin typeface="+mn-lt"/>
              </a:rPr>
              <a:t>nate</a:t>
            </a:r>
            <a:r>
              <a:rPr lang="en-US" sz="2800" dirty="0">
                <a:solidFill>
                  <a:srgbClr val="FFFFFF"/>
                </a:solidFill>
                <a:latin typeface="+mn-lt"/>
              </a:rPr>
              <a:t> registrars.</a:t>
            </a:r>
          </a:p>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A machine with a domain name on the Internet is called a host. </a:t>
            </a:r>
          </a:p>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When we know the domain name of the host, we can communicate with the host.  </a:t>
            </a:r>
          </a:p>
          <a:p>
            <a:pPr marL="11113" fontAlgn="auto">
              <a:lnSpc>
                <a:spcPct val="110000"/>
              </a:lnSpc>
              <a:spcBef>
                <a:spcPts val="700"/>
              </a:spcBef>
              <a:spcAft>
                <a:spcPts val="0"/>
              </a:spcAft>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protocols to communicate with hosts</a:t>
            </a:r>
            <a:endParaRPr lang="en-US" dirty="0"/>
          </a:p>
        </p:txBody>
      </p:sp>
      <p:sp>
        <p:nvSpPr>
          <p:cNvPr id="76802" name="Content Placeholder 2"/>
          <p:cNvSpPr>
            <a:spLocks noGrp="1"/>
          </p:cNvSpPr>
          <p:nvPr>
            <p:ph idx="1"/>
          </p:nvPr>
        </p:nvSpPr>
        <p:spPr/>
        <p:txBody>
          <a:bodyPr/>
          <a:lstStyle/>
          <a:p>
            <a:r>
              <a:rPr lang="en-US" smtClean="0"/>
              <a:t>There are two protocol we use in this class.</a:t>
            </a:r>
          </a:p>
          <a:p>
            <a:pPr lvl="1"/>
            <a:r>
              <a:rPr lang="en-US" smtClean="0"/>
              <a:t>We use ssh to compose web pages.</a:t>
            </a:r>
          </a:p>
          <a:p>
            <a:pPr lvl="1"/>
            <a:r>
              <a:rPr lang="en-US" smtClean="0"/>
              <a:t>We use http to read web pages. </a:t>
            </a:r>
          </a:p>
          <a:p>
            <a:r>
              <a:rPr lang="en-US" smtClean="0"/>
              <a:t>Both protocols are client/server protocols.</a:t>
            </a:r>
          </a:p>
          <a:p>
            <a:r>
              <a:rPr lang="en-US" smtClean="0"/>
              <a:t>You run as ssh or http client on your local machine.</a:t>
            </a:r>
          </a:p>
          <a:p>
            <a:r>
              <a:rPr lang="en-US" smtClean="0"/>
              <a:t>You communicate with a machine that runs ssh or http server software.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ssh protocol</a:t>
            </a:r>
          </a:p>
        </p:txBody>
      </p:sp>
      <p:sp>
        <p:nvSpPr>
          <p:cNvPr id="77826" name="Text Box 2"/>
          <p:cNvSpPr txBox="1">
            <a:spLocks noChangeArrowheads="1"/>
          </p:cNvSpPr>
          <p:nvPr/>
        </p:nvSpPr>
        <p:spPr bwMode="auto">
          <a:xfrm>
            <a:off x="457200" y="1295400"/>
            <a:ext cx="8224838" cy="5181600"/>
          </a:xfrm>
          <a:prstGeom prst="rect">
            <a:avLst/>
          </a:prstGeom>
          <a:noFill/>
          <a:ln w="9525">
            <a:noFill/>
            <a:round/>
            <a:headEnd/>
            <a:tailEnd/>
          </a:ln>
        </p:spPr>
        <p:txBody>
          <a:bodyPr lIns="0" tIns="0" rIns="0" bIns="0"/>
          <a:lstStyle/>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ssh is protocol that uses public key cryptography to encrypt a stream of communication between client and server. </a:t>
            </a:r>
          </a:p>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This allows us to privately manipulate the server.  Or “manipulations” are really just changes to files on the server that contain our web pages.  </a:t>
            </a:r>
          </a:p>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The ssh client software we use on the PC is called WinSCP. It is a file transfer program.</a:t>
            </a:r>
          </a:p>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1"/>
          <p:cNvSpPr txBox="1">
            <a:spLocks noChangeArrowheads="1"/>
          </p:cNvSpPr>
          <p:nvPr/>
        </p:nvSpPr>
        <p:spPr bwMode="auto">
          <a:xfrm>
            <a:off x="457200" y="541338"/>
            <a:ext cx="8229600" cy="6096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quizzes</a:t>
            </a:r>
          </a:p>
        </p:txBody>
      </p:sp>
      <p:sp>
        <p:nvSpPr>
          <p:cNvPr id="20482" name="Text Box 2"/>
          <p:cNvSpPr txBox="1">
            <a:spLocks noChangeArrowheads="1"/>
          </p:cNvSpPr>
          <p:nvPr/>
        </p:nvSpPr>
        <p:spPr bwMode="auto">
          <a:xfrm>
            <a:off x="457200" y="1219200"/>
            <a:ext cx="8229600" cy="51054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First quiz next lecture.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If you miss a lecture, let me know in advance.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Final grade is calculated by computer.  Quizzes go through a complicated discounting scheme. It disregards the worst quiz performance.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Details about how final grades are calculated is on the course homepage. </a:t>
            </a:r>
          </a:p>
          <a:p>
            <a:pPr marL="328613" indent="-317500">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host key</a:t>
            </a:r>
          </a:p>
        </p:txBody>
      </p:sp>
      <p:sp>
        <p:nvSpPr>
          <p:cNvPr id="7987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When an ssh client opens a connection with a host, it requests its key.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have not connected to the host before, you get a warning that your ssh client does not know the host with that key. When you accept, your ssh client remembers the key.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connect to the a host you have a key stored for and the key changes, your ssh client will warn you. This may be a host controlled by a mafioso.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dirty="0">
                <a:solidFill>
                  <a:srgbClr val="E3EBF1"/>
                </a:solidFill>
                <a:latin typeface="Calibri" pitchFamily="34" charset="0"/>
              </a:rPr>
              <a:t>our </a:t>
            </a:r>
            <a:r>
              <a:rPr lang="en-US" sz="4000" dirty="0" smtClean="0">
                <a:solidFill>
                  <a:srgbClr val="E3EBF1"/>
                </a:solidFill>
                <a:latin typeface="Calibri" pitchFamily="34" charset="0"/>
              </a:rPr>
              <a:t>favorite host</a:t>
            </a:r>
            <a:endParaRPr lang="ru-RU" sz="4000" dirty="0">
              <a:solidFill>
                <a:srgbClr val="E3EBF1"/>
              </a:solidFill>
              <a:latin typeface="Calibri" pitchFamily="34" charset="0"/>
            </a:endParaRPr>
          </a:p>
        </p:txBody>
      </p:sp>
      <p:sp>
        <p:nvSpPr>
          <p:cNvPr id="81922" name="Text Box 2"/>
          <p:cNvSpPr txBox="1">
            <a:spLocks noChangeArrowheads="1"/>
          </p:cNvSpPr>
          <p:nvPr/>
        </p:nvSpPr>
        <p:spPr bwMode="auto">
          <a:xfrm>
            <a:off x="457200" y="1600200"/>
            <a:ext cx="8226425" cy="4924425"/>
          </a:xfrm>
          <a:prstGeom prst="rect">
            <a:avLst/>
          </a:prstGeom>
          <a:noFill/>
          <a:ln w="9525">
            <a:noFill/>
            <a:round/>
            <a:headEnd/>
            <a:tailEnd/>
          </a:ln>
        </p:spPr>
        <p:txBody>
          <a:bodyPr lIns="0" tIns="0" rIns="0" bIns="0"/>
          <a:lstStyle/>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Is the machine wotan.liu.edu</a:t>
            </a:r>
          </a:p>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We also say it is a “host” on the Internet. </a:t>
            </a:r>
          </a:p>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wotan is the head of the gods in the Germanic legend. The name has nothing to do with Chinese food.</a:t>
            </a:r>
          </a:p>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It is a humble PC.</a:t>
            </a:r>
          </a:p>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It runs the testing version of Debian/GNU Linux.</a:t>
            </a:r>
          </a:p>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It runs both http and ssh server software.</a:t>
            </a:r>
          </a:p>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It is maintained by Thomas Krichel.</a:t>
            </a:r>
          </a:p>
          <a:p>
            <a:pPr marL="328613" indent="-317500">
              <a:lnSpc>
                <a:spcPts val="3338"/>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user name &amp; password</a:t>
            </a:r>
          </a:p>
        </p:txBody>
      </p:sp>
      <p:sp>
        <p:nvSpPr>
          <p:cNvPr id="83970" name="Text Box 2"/>
          <p:cNvSpPr txBox="1">
            <a:spLocks noChangeArrowheads="1"/>
          </p:cNvSpPr>
          <p:nvPr/>
        </p:nvSpPr>
        <p:spPr bwMode="auto">
          <a:xfrm>
            <a:off x="457200" y="1600200"/>
            <a:ext cx="8229600" cy="3767138"/>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To open a meaningful ssh session on wotan, you need a use name and a password.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You can choose your user name as a short form of your own name.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It should be all lowercases and can not have spaces.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Please don't choose an insecure password. </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after </a:t>
            </a:r>
            <a:r>
              <a:rPr lang="ru-RU" sz="4000">
                <a:solidFill>
                  <a:srgbClr val="E3EBF1"/>
                </a:solidFill>
                <a:latin typeface="Calibri" pitchFamily="34" charset="0"/>
              </a:rPr>
              <a:t>registration time </a:t>
            </a:r>
          </a:p>
        </p:txBody>
      </p:sp>
      <p:sp>
        <p:nvSpPr>
          <p:cNvPr id="86018" name="Text Box 2"/>
          <p:cNvSpPr txBox="1">
            <a:spLocks noChangeArrowheads="1"/>
          </p:cNvSpPr>
          <p:nvPr/>
        </p:nvSpPr>
        <p:spPr bwMode="auto">
          <a:xfrm>
            <a:off x="228600" y="1219200"/>
            <a:ext cx="8686800" cy="480695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As part of the course, you are being provided with web space on the server wotan.liu.edu, at the URL</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http://wotan.liu.edu/</a:t>
            </a:r>
            <a:r>
              <a:rPr lang="en-US" sz="2800">
                <a:solidFill>
                  <a:srgbClr val="FFFFFF"/>
                </a:solidFill>
                <a:latin typeface="Calibri" pitchFamily="34" charset="0"/>
              </a:rPr>
              <a:t>home/</a:t>
            </a:r>
            <a:r>
              <a:rPr lang="en-GB" sz="2800" i="1">
                <a:solidFill>
                  <a:srgbClr val="FFFFFF"/>
                </a:solidFill>
                <a:latin typeface="Calibri" pitchFamily="34" charset="0"/>
              </a:rPr>
              <a:t>user </a:t>
            </a:r>
          </a:p>
          <a:p>
            <a:pPr marL="328613" indent="-317500" algn="just">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where </a:t>
            </a:r>
            <a:r>
              <a:rPr lang="en-GB" sz="2800" i="1">
                <a:solidFill>
                  <a:srgbClr val="FFFFFF"/>
                </a:solidFill>
                <a:latin typeface="Calibri" pitchFamily="34" charset="0"/>
              </a:rPr>
              <a:t>user</a:t>
            </a:r>
            <a:r>
              <a:rPr lang="en-GB" sz="2800">
                <a:solidFill>
                  <a:srgbClr val="FFFFFF"/>
                </a:solidFill>
                <a:latin typeface="Calibri" pitchFamily="34" charset="0"/>
              </a:rPr>
              <a:t> is a user name that you have chosen. </a:t>
            </a:r>
          </a:p>
          <a:p>
            <a:pPr marL="328613" indent="-317500" algn="just">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This shows a list of available fails as prepared by the web server at wotan. </a:t>
            </a:r>
          </a:p>
          <a:p>
            <a:pPr marL="328613" indent="-317500" algn="just">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When you are there, click on "validated.html".</a:t>
            </a:r>
          </a:p>
          <a:p>
            <a:pPr marL="328613" indent="-317500" algn="just">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This is a page that Thomas has prepared for you.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WinSCP</a:t>
            </a:r>
          </a:p>
        </p:txBody>
      </p:sp>
      <p:sp>
        <p:nvSpPr>
          <p:cNvPr id="88066" name="Text Box 2"/>
          <p:cNvSpPr txBox="1">
            <a:spLocks noChangeArrowheads="1"/>
          </p:cNvSpPr>
          <p:nvPr/>
        </p:nvSpPr>
        <p:spPr bwMode="auto">
          <a:xfrm>
            <a:off x="457200" y="1295400"/>
            <a:ext cx="8220075" cy="51816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On MS Windows machine, we can use the winscp software as an ssh client.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WinSCP uses ssh as a means to transfer files.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When WinSCP saves a file, it may require to open a new connection and will ask you the password again. This request may be in a window you can’t immediately see.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ext Box 1"/>
          <p:cNvSpPr txBox="1">
            <a:spLocks noChangeArrowheads="1"/>
          </p:cNvSpPr>
          <p:nvPr/>
        </p:nvSpPr>
        <p:spPr bwMode="auto">
          <a:xfrm>
            <a:off x="381000" y="228600"/>
            <a:ext cx="8229600" cy="884238"/>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open a wotan session with winscp</a:t>
            </a:r>
          </a:p>
        </p:txBody>
      </p:sp>
      <p:sp>
        <p:nvSpPr>
          <p:cNvPr id="90114" name="Text Box 2"/>
          <p:cNvSpPr txBox="1">
            <a:spLocks noChangeArrowheads="1"/>
          </p:cNvSpPr>
          <p:nvPr/>
        </p:nvSpPr>
        <p:spPr bwMode="auto">
          <a:xfrm>
            <a:off x="381000" y="1066800"/>
            <a:ext cx="8305800" cy="5345113"/>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If you see a list of session, click on “new session”.</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 host name is “wotan.liu.edu”.</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Give your user name.</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Click on “save”, this will save the session, after “ok”.</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You will be lead to the list of saved sessions, double-click to open a session.</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At initial connection, you will be shown a warning message that you can ignore.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When saving or duplicating files, you may be asked to enter your password again. Watch out for that.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itle 1"/>
          <p:cNvSpPr>
            <a:spLocks noGrp="1"/>
          </p:cNvSpPr>
          <p:nvPr>
            <p:ph type="title"/>
          </p:nvPr>
        </p:nvSpPr>
        <p:spPr/>
        <p:txBody>
          <a:bodyPr/>
          <a:lstStyle/>
          <a:p>
            <a:r>
              <a:rPr lang="en-US" smtClean="0"/>
              <a:t>WinSCP “open”</a:t>
            </a:r>
          </a:p>
        </p:txBody>
      </p:sp>
      <p:sp>
        <p:nvSpPr>
          <p:cNvPr id="92162" name="Content Placeholder 2"/>
          <p:cNvSpPr>
            <a:spLocks noGrp="1"/>
          </p:cNvSpPr>
          <p:nvPr>
            <p:ph idx="1"/>
          </p:nvPr>
        </p:nvSpPr>
        <p:spPr/>
        <p:txBody>
          <a:bodyPr/>
          <a:lstStyle/>
          <a:p>
            <a:r>
              <a:rPr lang="en-US" smtClean="0"/>
              <a:t>If you right-click to “open” a file, a copy of the file on wotan will be downloaded to a temporary space.</a:t>
            </a:r>
          </a:p>
          <a:p>
            <a:r>
              <a:rPr lang="en-US" smtClean="0"/>
              <a:t>An application may be run on the local machine that will read/write the file. </a:t>
            </a:r>
          </a:p>
          <a:p>
            <a:r>
              <a:rPr lang="en-US" smtClean="0"/>
              <a:t>When the temporary file is written, WinSCP will try to upload the new version to wotan.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Text Box 1"/>
          <p:cNvSpPr txBox="1">
            <a:spLocks noChangeArrowheads="1"/>
          </p:cNvSpPr>
          <p:nvPr/>
        </p:nvSpPr>
        <p:spPr bwMode="auto">
          <a:xfrm>
            <a:off x="381000" y="228600"/>
            <a:ext cx="8229600" cy="6096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important rule</a:t>
            </a:r>
          </a:p>
        </p:txBody>
      </p:sp>
      <p:sp>
        <p:nvSpPr>
          <p:cNvPr id="104450" name="Text Box 2"/>
          <p:cNvSpPr txBox="1">
            <a:spLocks noChangeArrowheads="1"/>
          </p:cNvSpPr>
          <p:nvPr/>
        </p:nvSpPr>
        <p:spPr bwMode="auto">
          <a:xfrm>
            <a:off x="457200" y="914400"/>
            <a:ext cx="8229600" cy="5537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When you compose web pages, you use winscp / textwrangler.</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When you look at your own web pages, you use a common web user agent.</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Never use winscp to look at your own web pages. You will not rot in hell, but you will be confused.</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Always open two windows and keep the open</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one with a web browser</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 other with WinSCP</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ssh and mac os/x</a:t>
            </a:r>
          </a:p>
        </p:txBody>
      </p:sp>
      <p:sp>
        <p:nvSpPr>
          <p:cNvPr id="100354" name="Text Box 2"/>
          <p:cNvSpPr txBox="1">
            <a:spLocks noChangeArrowheads="1"/>
          </p:cNvSpPr>
          <p:nvPr/>
        </p:nvSpPr>
        <p:spPr bwMode="auto">
          <a:xfrm>
            <a:off x="457200" y="1600200"/>
            <a:ext cx="8224838" cy="483711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In the past I told Mac users to investigate  investigate a software called fugu: http://rsug.itd.umich.edu/software/fugu/</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A student made me aware of TextWrangler at http://www.barebones.com/products/textwrangler/</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latin typeface="Calibri" pitchFamily="34" charset="0"/>
              </a:rPr>
              <a:t>This is an editor, not an ssh client but</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latin typeface="Calibri" pitchFamily="34" charset="0"/>
              </a:rPr>
              <a:t>It has support for remote file storing via ssh.</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latin typeface="Calibri" pitchFamily="34" charset="0"/>
              </a:rPr>
              <a:t>I think it also has a HTML editing mode. </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latin typeface="Calibri" pitchFamily="34" charset="0"/>
              </a:rPr>
              <a:t>My student was pleased with it.  </a:t>
            </a:r>
          </a:p>
          <a:p>
            <a:pPr marL="328613" indent="-317500">
              <a:lnSpc>
                <a:spcPct val="110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terminal on the mac</a:t>
            </a:r>
          </a:p>
        </p:txBody>
      </p:sp>
      <p:sp>
        <p:nvSpPr>
          <p:cNvPr id="102402"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are using terminal on the mac, you can use it to directly connect to the terminal on wotan. This can be done by the issuing the command</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ssh wotan.liu.edu</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You will be asked for your password.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You can set up authentication via public keys to avoid having to give passwords.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Ask Thomas for further information about this rather cool feature.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other assignments</a:t>
            </a:r>
          </a:p>
        </p:txBody>
      </p:sp>
      <p:sp>
        <p:nvSpPr>
          <p:cNvPr id="22530" name="Text Box 2"/>
          <p:cNvSpPr txBox="1">
            <a:spLocks noChangeArrowheads="1"/>
          </p:cNvSpPr>
          <p:nvPr/>
        </p:nvSpPr>
        <p:spPr bwMode="auto">
          <a:xfrm>
            <a:off x="457200" y="1600200"/>
            <a:ext cx="8224838" cy="4560888"/>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a:solidFill>
                  <a:srgbClr val="FFFFFF"/>
                </a:solidFill>
                <a:latin typeface="Calibri" pitchFamily="34" charset="0"/>
              </a:rPr>
              <a:t>the web site plan	</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a:solidFill>
                  <a:srgbClr val="FFFFFF"/>
                </a:solidFill>
                <a:latin typeface="Calibri" pitchFamily="34" charset="0"/>
              </a:rPr>
              <a:t>to be handed in next week</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a:solidFill>
                  <a:srgbClr val="FFFFFF"/>
                </a:solidFill>
                <a:latin typeface="Calibri" pitchFamily="34" charset="0"/>
              </a:rPr>
              <a:t>discussed at the end of today</a:t>
            </a:r>
          </a:p>
          <a:p>
            <a:pPr marL="328613" indent="-317500">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a:solidFill>
                  <a:srgbClr val="FFFFFF"/>
                </a:solidFill>
                <a:latin typeface="Calibri" pitchFamily="34" charset="0"/>
              </a:rPr>
              <a:t>the web site assessment</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2400">
                <a:solidFill>
                  <a:srgbClr val="FFFFFF"/>
                </a:solidFill>
                <a:latin typeface="Calibri" pitchFamily="34" charset="0"/>
              </a:rPr>
              <a:t>to be done later</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2400">
                <a:solidFill>
                  <a:srgbClr val="FFFFFF"/>
                </a:solidFill>
                <a:latin typeface="Calibri" pitchFamily="34" charset="0"/>
              </a:rPr>
              <a:t>discussed next slide</a:t>
            </a:r>
          </a:p>
          <a:p>
            <a:pPr marL="328613" indent="-317500">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a:solidFill>
                  <a:srgbClr val="FFFFFF"/>
                </a:solidFill>
                <a:latin typeface="Calibri" pitchFamily="34" charset="0"/>
              </a:rPr>
              <a:t>the final web site</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a:solidFill>
                  <a:srgbClr val="FFFFFF"/>
                </a:solidFill>
                <a:latin typeface="Calibri" pitchFamily="34" charset="0"/>
              </a:rPr>
              <a:t>to be handed in at the end</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a:solidFill>
                  <a:srgbClr val="FFFFFF"/>
                </a:solidFill>
                <a:latin typeface="Calibri" pitchFamily="34" charset="0"/>
              </a:rPr>
              <a:t>discussed after next slide</a:t>
            </a:r>
          </a:p>
          <a:p>
            <a:pPr marL="328613" indent="-317500">
              <a:lnSpc>
                <a:spcPts val="2825"/>
              </a:lnSpc>
              <a:spcBef>
                <a:spcPts val="700"/>
              </a:spcBef>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endParaRPr lang="en-GB">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initial remote files on wotan</a:t>
            </a:r>
          </a:p>
        </p:txBody>
      </p:sp>
      <p:sp>
        <p:nvSpPr>
          <p:cNvPr id="93186" name="Text Box 2"/>
          <p:cNvSpPr txBox="1">
            <a:spLocks noChangeArrowheads="1"/>
          </p:cNvSpPr>
          <p:nvPr/>
        </p:nvSpPr>
        <p:spPr bwMode="auto">
          <a:xfrm>
            <a:off x="457200" y="1257300"/>
            <a:ext cx="8229600" cy="489585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A set of files starting with a dot. Leave them alone.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A directory called public_html</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This is the place where web masters exert their magic. You can go into that directory to see the files that you have on your web site at the moment.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There should be three file</a:t>
            </a:r>
            <a:r>
              <a:rPr lang="en-US" sz="2400">
                <a:solidFill>
                  <a:srgbClr val="FFFFFF"/>
                </a:solidFill>
                <a:latin typeface="Calibri" pitchFamily="34" charset="0"/>
              </a:rPr>
              <a:t>s</a:t>
            </a:r>
          </a:p>
          <a:p>
            <a:pPr marL="1141413" lvl="2" indent="-227013">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main.css</a:t>
            </a:r>
          </a:p>
          <a:p>
            <a:pPr marL="1141413" lvl="2" indent="-227013">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main.js</a:t>
            </a:r>
          </a:p>
          <a:p>
            <a:pPr marL="1141413" lvl="2" indent="-227013">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validated.html</a:t>
            </a:r>
          </a:p>
          <a:p>
            <a:pPr marL="731838" lvl="1" indent="-274638">
              <a:spcBef>
                <a:spcPts val="6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4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copying validated.html</a:t>
            </a:r>
          </a:p>
        </p:txBody>
      </p:sp>
      <p:sp>
        <p:nvSpPr>
          <p:cNvPr id="95234" name="Text Box 2"/>
          <p:cNvSpPr txBox="1">
            <a:spLocks noChangeArrowheads="1"/>
          </p:cNvSpPr>
          <p:nvPr/>
        </p:nvSpPr>
        <p:spPr bwMode="auto">
          <a:xfrm>
            <a:off x="457200" y="1295400"/>
            <a:ext cx="8226425" cy="5029200"/>
          </a:xfrm>
          <a:prstGeom prst="rect">
            <a:avLst/>
          </a:prstGeom>
          <a:noFill/>
          <a:ln w="9525">
            <a:noFill/>
            <a:round/>
            <a:headEnd/>
            <a:tailEnd/>
          </a:ln>
        </p:spPr>
        <p:txBody>
          <a:bodyPr lIns="0" tIns="0" rIns="0" bIns="0"/>
          <a:lstStyle/>
          <a:p>
            <a:pPr marL="328613" indent="-317500">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validated.html is your model web page.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To create a new web page, right click, on validated.html, and choose “duplicate” from the menu. Do not choose “copy”.</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You will be asked to supply a name for the file.  Erase any contents in the dialog box, and then enter the file name you want to create (say test.html). Always have that file name end with “.html”.</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You may be asked to give your password again.</a:t>
            </a:r>
          </a:p>
          <a:p>
            <a:pPr marL="328613" indent="-317500">
              <a:spcBef>
                <a:spcPts val="7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test.html</a:t>
            </a:r>
          </a:p>
        </p:txBody>
      </p:sp>
      <p:sp>
        <p:nvSpPr>
          <p:cNvPr id="97282"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In your test.html file, look for the  </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&lt;p id="validator"&gt;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Right before that string, insert</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&lt;div&gt;Hello, world!&lt;/div&gt;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Save your file.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Do not double click test.html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Open a web user agent, point it to the URL http://wotan.liu.edu/home/</a:t>
            </a:r>
            <a:r>
              <a:rPr lang="en-GB" sz="2800" i="1">
                <a:solidFill>
                  <a:srgbClr val="FFFFFF"/>
                </a:solidFill>
                <a:latin typeface="Calibri" pitchFamily="34" charset="0"/>
              </a:rPr>
              <a:t>user</a:t>
            </a:r>
            <a:r>
              <a:rPr lang="en-GB" sz="2800">
                <a:solidFill>
                  <a:srgbClr val="FFFFFF"/>
                </a:solidFill>
                <a:latin typeface="Calibri" pitchFamily="34" charset="0"/>
              </a:rPr>
              <a:t>/test.html where </a:t>
            </a:r>
            <a:r>
              <a:rPr lang="en-GB" sz="2800" i="1">
                <a:solidFill>
                  <a:srgbClr val="FFFFFF"/>
                </a:solidFill>
                <a:latin typeface="Calibri" pitchFamily="34" charset="0"/>
              </a:rPr>
              <a:t>user</a:t>
            </a:r>
            <a:r>
              <a:rPr lang="en-GB" sz="2800">
                <a:solidFill>
                  <a:srgbClr val="FFFFFF"/>
                </a:solidFill>
                <a:latin typeface="Calibri" pitchFamily="34" charset="0"/>
              </a:rPr>
              <a:t> is your user name.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itle 1"/>
          <p:cNvSpPr>
            <a:spLocks noGrp="1"/>
          </p:cNvSpPr>
          <p:nvPr>
            <p:ph type="title"/>
          </p:nvPr>
        </p:nvSpPr>
        <p:spPr/>
        <p:txBody>
          <a:bodyPr/>
          <a:lstStyle/>
          <a:p>
            <a:r>
              <a:rPr lang="en-US" smtClean="0"/>
              <a:t>collapsing of whitespace</a:t>
            </a:r>
          </a:p>
        </p:txBody>
      </p:sp>
      <p:sp>
        <p:nvSpPr>
          <p:cNvPr id="99330" name="Content Placeholder 2"/>
          <p:cNvSpPr>
            <a:spLocks noGrp="1"/>
          </p:cNvSpPr>
          <p:nvPr>
            <p:ph idx="1"/>
          </p:nvPr>
        </p:nvSpPr>
        <p:spPr/>
        <p:txBody>
          <a:bodyPr/>
          <a:lstStyle/>
          <a:p>
            <a:r>
              <a:rPr lang="en-US" smtClean="0"/>
              <a:t>The characters “newline”, “carriage return” , “tabulation character” and “blank” are  collectively referred to as “whitespace”.</a:t>
            </a:r>
          </a:p>
          <a:p>
            <a:r>
              <a:rPr lang="en-US" smtClean="0"/>
              <a:t>Web browsers normally “collapse” whitespace found in HTML. That means, the replace sequences of whitespace characters by a single blank, for purposes of display.</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5890"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non breaking space</a:t>
            </a:r>
          </a:p>
        </p:txBody>
      </p:sp>
      <p:sp>
        <p:nvSpPr>
          <p:cNvPr id="805891"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Whitespace is usually collapsed by browsers. That is, two or more whitespace characters are treated just as one whitespace character. </a:t>
            </a:r>
          </a:p>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character &amp;#xA0; or &amp;nbsp; is the non-breaking space. It is not considered to be a whitespace character.</a:t>
            </a:r>
          </a:p>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You can use the non-breaking space to build whitespace that does not collapse.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ext Box 1"/>
          <p:cNvSpPr txBox="1">
            <a:spLocks noChangeArrowheads="1"/>
          </p:cNvSpPr>
          <p:nvPr/>
        </p:nvSpPr>
        <p:spPr bwMode="auto">
          <a:xfrm>
            <a:off x="457200" y="493713"/>
            <a:ext cx="8229600" cy="703262"/>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web about itself</a:t>
            </a:r>
          </a:p>
        </p:txBody>
      </p:sp>
      <p:sp>
        <p:nvSpPr>
          <p:cNvPr id="106498" name="Text Box 2"/>
          <p:cNvSpPr txBox="1">
            <a:spLocks noChangeArrowheads="1"/>
          </p:cNvSpPr>
          <p:nvPr/>
        </p:nvSpPr>
        <p:spPr bwMode="auto">
          <a:xfrm>
            <a:off x="457200" y="1244600"/>
            <a:ext cx="8534400" cy="4387850"/>
          </a:xfrm>
          <a:prstGeom prst="rect">
            <a:avLst/>
          </a:prstGeom>
          <a:noFill/>
          <a:ln w="9525">
            <a:noFill/>
            <a:round/>
            <a:headEnd/>
            <a:tailEnd/>
          </a:ln>
        </p:spPr>
        <p:txBody>
          <a:bodyPr lIns="90000" tIns="46800" rIns="90000" bIns="46800"/>
          <a:lstStyle/>
          <a:p>
            <a:pPr>
              <a:spcBef>
                <a:spcPts val="700"/>
              </a:spcBef>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800">
                <a:solidFill>
                  <a:srgbClr val="FFFFFF"/>
                </a:solidFill>
                <a:latin typeface="Calibri" pitchFamily="34" charset="0"/>
              </a:rPr>
              <a:t>   According the W3C: the World Wide Web (Web) is a network of information resources. The Web relies on four standards to make these resources readily available to the widest possible audience:</a:t>
            </a:r>
          </a:p>
          <a:p>
            <a:pPr marL="731838" lvl="1" indent="-274638">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a:solidFill>
                  <a:srgbClr val="FFFFFF"/>
                </a:solidFill>
                <a:latin typeface="Calibri" pitchFamily="34" charset="0"/>
              </a:rPr>
              <a:t>A uniform naming scheme for locating resources on the Web (i.e. URIs). </a:t>
            </a:r>
          </a:p>
          <a:p>
            <a:pPr marL="731838" lvl="1" indent="-274638">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a:solidFill>
                  <a:srgbClr val="FFFFFF"/>
                </a:solidFill>
                <a:latin typeface="Calibri" pitchFamily="34" charset="0"/>
              </a:rPr>
              <a:t>Protocols for access to named resources over the Internet (e.g., http). </a:t>
            </a:r>
          </a:p>
          <a:p>
            <a:pPr marL="731838" lvl="1" indent="-274638">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a:solidFill>
                  <a:srgbClr val="FFFFFF"/>
                </a:solidFill>
                <a:latin typeface="Calibri" pitchFamily="34" charset="0"/>
              </a:rPr>
              <a:t>Hypertext, for easy navigation among resources (e.g., HTML).</a:t>
            </a:r>
          </a:p>
          <a:p>
            <a:pPr marL="731838" lvl="1" indent="-274638">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a:solidFill>
                  <a:srgbClr val="FFFFFF"/>
                </a:solidFill>
                <a:latin typeface="Calibri" pitchFamily="34" charset="0"/>
              </a:rPr>
              <a:t>Vocabularies for types of objects on the Web (i.e. MIME types) </a:t>
            </a:r>
          </a:p>
          <a:p>
            <a:pPr>
              <a:spcBef>
                <a:spcPts val="700"/>
              </a:spcBef>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endParaRPr lang="en-GB" sz="20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WWW history</a:t>
            </a:r>
          </a:p>
        </p:txBody>
      </p:sp>
      <p:sp>
        <p:nvSpPr>
          <p:cNvPr id="108546"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The World Wide Web was invented by Tim Berners-Lee and Robert Cailliau at the CERN in Geneva, CH, in 1990.</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It is now maintained by the World Wide Web Consortium (W3C), a standards making body in Boston, MA. </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Tim Berners-Lee is the director of the W3C.</a:t>
            </a:r>
          </a:p>
          <a:p>
            <a:pPr marL="328613" indent="-317500">
              <a:lnSpc>
                <a:spcPct val="110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Text Box 1"/>
          <p:cNvSpPr txBox="1">
            <a:spLocks noChangeArrowheads="1"/>
          </p:cNvSpPr>
          <p:nvPr/>
        </p:nvSpPr>
        <p:spPr bwMode="auto">
          <a:xfrm>
            <a:off x="457200" y="493713"/>
            <a:ext cx="8229600" cy="703262"/>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a uniform naming scheme</a:t>
            </a:r>
          </a:p>
        </p:txBody>
      </p:sp>
      <p:sp>
        <p:nvSpPr>
          <p:cNvPr id="110594" name="Text Box 2"/>
          <p:cNvSpPr txBox="1">
            <a:spLocks noChangeArrowheads="1"/>
          </p:cNvSpPr>
          <p:nvPr/>
        </p:nvSpPr>
        <p:spPr bwMode="auto">
          <a:xfrm>
            <a:off x="457200" y="1600200"/>
            <a:ext cx="8229600" cy="4376738"/>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Every resource available on the Web</a:t>
            </a:r>
            <a:r>
              <a:rPr lang="en-GB" sz="2800" i="1">
                <a:solidFill>
                  <a:srgbClr val="FFFFFF"/>
                </a:solidFill>
                <a:latin typeface="Calibri" pitchFamily="34" charset="0"/>
              </a:rPr>
              <a:t>—</a:t>
            </a:r>
            <a:r>
              <a:rPr lang="en-GB" sz="2800">
                <a:solidFill>
                  <a:srgbClr val="FFFFFF"/>
                </a:solidFill>
                <a:latin typeface="Calibri" pitchFamily="34" charset="0"/>
              </a:rPr>
              <a:t>HTML document, image, video clip, program, etc</a:t>
            </a:r>
            <a:r>
              <a:rPr lang="en-GB" sz="2800" i="1">
                <a:solidFill>
                  <a:srgbClr val="FFFFFF"/>
                </a:solidFill>
                <a:latin typeface="Calibri" pitchFamily="34" charset="0"/>
              </a:rPr>
              <a:t>—</a:t>
            </a:r>
            <a:r>
              <a:rPr lang="en-GB" sz="2800">
                <a:solidFill>
                  <a:srgbClr val="FFFFFF"/>
                </a:solidFill>
                <a:latin typeface="Calibri" pitchFamily="34" charset="0"/>
              </a:rPr>
              <a:t>has an address that may be encoded by a </a:t>
            </a:r>
            <a:r>
              <a:rPr lang="en-GB" sz="2800" i="1">
                <a:solidFill>
                  <a:srgbClr val="FFFFFF"/>
                </a:solidFill>
                <a:latin typeface="Calibri" pitchFamily="34" charset="0"/>
              </a:rPr>
              <a:t>Uniform Resource Identifier</a:t>
            </a:r>
            <a:r>
              <a:rPr lang="en-GB" sz="2800">
                <a:solidFill>
                  <a:srgbClr val="FFFFFF"/>
                </a:solidFill>
                <a:latin typeface="Calibri" pitchFamily="34" charset="0"/>
              </a:rPr>
              <a:t>, or “URI”.</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URIs typically consist of three pieces: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 name of the mechanism used </a:t>
            </a:r>
          </a:p>
          <a:p>
            <a:pPr marL="1141413" lvl="2" indent="-227013">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000">
                <a:solidFill>
                  <a:srgbClr val="FFFFFF"/>
                </a:solidFill>
                <a:latin typeface="Calibri" pitchFamily="34" charset="0"/>
              </a:rPr>
              <a:t>to access the resource</a:t>
            </a:r>
          </a:p>
          <a:p>
            <a:pPr marL="1141413" lvl="2" indent="-227013">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000">
                <a:solidFill>
                  <a:srgbClr val="FFFFFF"/>
                </a:solidFill>
                <a:latin typeface="Calibri" pitchFamily="34" charset="0"/>
              </a:rPr>
              <a:t>or the otherwise “resolve” it </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 DNS name of the host holding the resource. </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 locus of the resource on the host.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example URI</a:t>
            </a:r>
          </a:p>
        </p:txBody>
      </p:sp>
      <p:sp>
        <p:nvSpPr>
          <p:cNvPr id="112642" name="Text Box 2"/>
          <p:cNvSpPr txBox="1">
            <a:spLocks noChangeArrowheads="1"/>
          </p:cNvSpPr>
          <p:nvPr/>
        </p:nvSpPr>
        <p:spPr bwMode="auto">
          <a:xfrm>
            <a:off x="457200" y="1600200"/>
            <a:ext cx="8229600" cy="4202113"/>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http://openlib.org/home/krichel</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This URI may be read as follows: There is a document available via the HTTP protocol, residing on the Internet host openlib.org, accessible via the path </a:t>
            </a:r>
            <a:r>
              <a:rPr lang="en-US" sz="2800">
                <a:solidFill>
                  <a:srgbClr val="FFFFFF"/>
                </a:solidFill>
                <a:latin typeface="Calibri" pitchFamily="34" charset="0"/>
              </a:rPr>
              <a:t>“</a:t>
            </a:r>
            <a:r>
              <a:rPr lang="en-GB" sz="2800">
                <a:solidFill>
                  <a:srgbClr val="FFFFFF"/>
                </a:solidFill>
                <a:latin typeface="Calibri" pitchFamily="34" charset="0"/>
              </a:rPr>
              <a:t>/home/krichel”.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mailto:krichel@openlib.org</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This URI may be read as follows: There is email user krichel in a domain openlib.org to whom email may be sent.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Text Box 1"/>
          <p:cNvSpPr txBox="1">
            <a:spLocks noChangeArrowheads="1"/>
          </p:cNvSpPr>
          <p:nvPr/>
        </p:nvSpPr>
        <p:spPr bwMode="auto">
          <a:xfrm>
            <a:off x="0" y="541338"/>
            <a:ext cx="9144000" cy="6096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protocols to access named resources</a:t>
            </a:r>
          </a:p>
        </p:txBody>
      </p:sp>
      <p:sp>
        <p:nvSpPr>
          <p:cNvPr id="114690" name="Text Box 2"/>
          <p:cNvSpPr txBox="1">
            <a:spLocks noChangeArrowheads="1"/>
          </p:cNvSpPr>
          <p:nvPr/>
        </p:nvSpPr>
        <p:spPr bwMode="auto">
          <a:xfrm>
            <a:off x="457200" y="1295400"/>
            <a:ext cx="8229600" cy="504825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Computers connected to the Internet (“hosts”) use different application level protocols to do things.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The most commonly used protocol for the web the </a:t>
            </a:r>
            <a:r>
              <a:rPr lang="en-GB" sz="3200" u="sng">
                <a:solidFill>
                  <a:srgbClr val="FFFFFF"/>
                </a:solidFill>
                <a:latin typeface="Calibri" pitchFamily="34" charset="0"/>
              </a:rPr>
              <a:t>h</a:t>
            </a:r>
            <a:r>
              <a:rPr lang="en-GB" sz="3200">
                <a:solidFill>
                  <a:srgbClr val="FFFFFF"/>
                </a:solidFill>
                <a:latin typeface="Calibri" pitchFamily="34" charset="0"/>
              </a:rPr>
              <a:t>yper</a:t>
            </a:r>
            <a:r>
              <a:rPr lang="en-GB" sz="3200" u="sng">
                <a:solidFill>
                  <a:srgbClr val="FFFFFF"/>
                </a:solidFill>
                <a:latin typeface="Calibri" pitchFamily="34" charset="0"/>
              </a:rPr>
              <a:t>t</a:t>
            </a:r>
            <a:r>
              <a:rPr lang="en-GB" sz="3200">
                <a:solidFill>
                  <a:srgbClr val="FFFFFF"/>
                </a:solidFill>
                <a:latin typeface="Calibri" pitchFamily="34" charset="0"/>
              </a:rPr>
              <a:t>ext </a:t>
            </a:r>
            <a:r>
              <a:rPr lang="en-GB" sz="3200" u="sng">
                <a:solidFill>
                  <a:srgbClr val="FFFFFF"/>
                </a:solidFill>
                <a:latin typeface="Calibri" pitchFamily="34" charset="0"/>
              </a:rPr>
              <a:t>t</a:t>
            </a:r>
            <a:r>
              <a:rPr lang="en-GB" sz="3200">
                <a:solidFill>
                  <a:srgbClr val="FFFFFF"/>
                </a:solidFill>
                <a:latin typeface="Calibri" pitchFamily="34" charset="0"/>
              </a:rPr>
              <a:t>ransfer </a:t>
            </a:r>
            <a:r>
              <a:rPr lang="en-GB" sz="3200" u="sng">
                <a:solidFill>
                  <a:srgbClr val="FFFFFF"/>
                </a:solidFill>
                <a:latin typeface="Calibri" pitchFamily="34" charset="0"/>
              </a:rPr>
              <a:t>p</a:t>
            </a:r>
            <a:r>
              <a:rPr lang="en-GB" sz="3200">
                <a:solidFill>
                  <a:srgbClr val="FFFFFF"/>
                </a:solidFill>
                <a:latin typeface="Calibri" pitchFamily="34" charset="0"/>
              </a:rPr>
              <a:t>rotocol http.</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Another protocol that we use in class is the </a:t>
            </a:r>
            <a:r>
              <a:rPr lang="en-GB" sz="3200" u="sng">
                <a:solidFill>
                  <a:srgbClr val="FFFFFF"/>
                </a:solidFill>
                <a:latin typeface="Calibri" pitchFamily="34" charset="0"/>
              </a:rPr>
              <a:t>s</a:t>
            </a:r>
            <a:r>
              <a:rPr lang="en-GB" sz="3200">
                <a:solidFill>
                  <a:srgbClr val="FFFFFF"/>
                </a:solidFill>
                <a:latin typeface="Calibri" pitchFamily="34" charset="0"/>
              </a:rPr>
              <a:t>ecure </a:t>
            </a:r>
            <a:r>
              <a:rPr lang="en-GB" sz="3200" u="sng">
                <a:solidFill>
                  <a:srgbClr val="FFFFFF"/>
                </a:solidFill>
                <a:latin typeface="Calibri" pitchFamily="34" charset="0"/>
              </a:rPr>
              <a:t>sh</a:t>
            </a:r>
            <a:r>
              <a:rPr lang="en-GB" sz="3200">
                <a:solidFill>
                  <a:srgbClr val="FFFFFF"/>
                </a:solidFill>
                <a:latin typeface="Calibri" pitchFamily="34" charset="0"/>
              </a:rPr>
              <a:t>ell ssh. I will discuss some aspects of this protocol later.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381000" y="304800"/>
            <a:ext cx="8229600" cy="6096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web site assessment</a:t>
            </a:r>
          </a:p>
        </p:txBody>
      </p:sp>
      <p:sp>
        <p:nvSpPr>
          <p:cNvPr id="24578" name="Text Box 2"/>
          <p:cNvSpPr txBox="1">
            <a:spLocks noChangeArrowheads="1"/>
          </p:cNvSpPr>
          <p:nvPr/>
        </p:nvSpPr>
        <p:spPr bwMode="auto">
          <a:xfrm>
            <a:off x="304800" y="1066800"/>
            <a:ext cx="8610600" cy="5410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Assess the web site of an </a:t>
            </a:r>
            <a:r>
              <a:rPr lang="en-US" sz="3200" dirty="0">
                <a:solidFill>
                  <a:srgbClr val="FFFFFF"/>
                </a:solidFill>
                <a:latin typeface="Calibri" pitchFamily="34" charset="0"/>
              </a:rPr>
              <a:t>academic LIS department</a:t>
            </a:r>
            <a:r>
              <a:rPr lang="ru-RU" sz="3200" dirty="0">
                <a:solidFill>
                  <a:srgbClr val="FFFFFF"/>
                </a:solidFill>
                <a:latin typeface="Calibri" pitchFamily="34" charset="0"/>
              </a:rPr>
              <a:t>. A suggested list of admissible departments </a:t>
            </a:r>
            <a:r>
              <a:rPr lang="ru-RU" sz="3200" dirty="0" smtClean="0">
                <a:solidFill>
                  <a:srgbClr val="FFFFFF"/>
                </a:solidFill>
                <a:latin typeface="Calibri" pitchFamily="34" charset="0"/>
              </a:rPr>
              <a:t>is</a:t>
            </a:r>
            <a:r>
              <a:rPr lang="en-US" sz="3200" dirty="0" smtClean="0">
                <a:solidFill>
                  <a:srgbClr val="FFFFFF"/>
                </a:solidFill>
                <a:latin typeface="Calibri" pitchFamily="34" charset="0"/>
              </a:rPr>
              <a:t> h</a:t>
            </a:r>
            <a:r>
              <a:rPr lang="ru-RU" sz="3200" dirty="0" smtClean="0">
                <a:solidFill>
                  <a:srgbClr val="FFFFFF"/>
                </a:solidFill>
                <a:latin typeface="Calibri" pitchFamily="34" charset="0"/>
              </a:rPr>
              <a:t>ttp</a:t>
            </a:r>
            <a:r>
              <a:rPr lang="ru-RU" sz="3200" dirty="0">
                <a:solidFill>
                  <a:srgbClr val="FFFFFF"/>
                </a:solidFill>
                <a:latin typeface="Calibri" pitchFamily="34" charset="0"/>
              </a:rPr>
              <a:t>://</a:t>
            </a:r>
            <a:r>
              <a:rPr lang="en-US" sz="3200" dirty="0">
                <a:solidFill>
                  <a:srgbClr val="FFFFFF"/>
                </a:solidFill>
                <a:latin typeface="Calibri" pitchFamily="34" charset="0"/>
              </a:rPr>
              <a:t>wotan.liu</a:t>
            </a:r>
            <a:r>
              <a:rPr lang="ru-RU" sz="3200" dirty="0">
                <a:solidFill>
                  <a:srgbClr val="FFFFFF"/>
                </a:solidFill>
                <a:latin typeface="Calibri" pitchFamily="34" charset="0"/>
              </a:rPr>
              <a:t>.</a:t>
            </a:r>
            <a:r>
              <a:rPr lang="en-US" sz="3200" dirty="0" err="1">
                <a:solidFill>
                  <a:srgbClr val="FFFFFF"/>
                </a:solidFill>
                <a:latin typeface="Calibri" pitchFamily="34" charset="0"/>
              </a:rPr>
              <a:t>edu</a:t>
            </a:r>
            <a:r>
              <a:rPr lang="en-US" sz="3200" dirty="0">
                <a:solidFill>
                  <a:srgbClr val="FFFFFF"/>
                </a:solidFill>
                <a:latin typeface="Calibri" pitchFamily="34" charset="0"/>
              </a:rPr>
              <a:t>/</a:t>
            </a:r>
            <a:r>
              <a:rPr lang="ru-RU" sz="3200" dirty="0" smtClean="0">
                <a:solidFill>
                  <a:srgbClr val="FFFFFF"/>
                </a:solidFill>
                <a:latin typeface="Calibri" pitchFamily="34" charset="0"/>
              </a:rPr>
              <a:t>home/kriche</a:t>
            </a:r>
            <a:r>
              <a:rPr lang="en-US" sz="3200" dirty="0" smtClean="0">
                <a:solidFill>
                  <a:srgbClr val="FFFFFF"/>
                </a:solidFill>
                <a:latin typeface="Calibri" pitchFamily="34" charset="0"/>
              </a:rPr>
              <a:t> l</a:t>
            </a:r>
            <a:r>
              <a:rPr lang="ru-RU" sz="3200" dirty="0">
                <a:solidFill>
                  <a:srgbClr val="FFFFFF"/>
                </a:solidFill>
                <a:latin typeface="Calibri" pitchFamily="34" charset="0"/>
              </a:rPr>
              <a:t>/courses/lis650/doc/departments.html</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If you don’t use an item from that list ask me first.</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Write a text not describing, but commenting on the web site.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the http protocol</a:t>
            </a:r>
          </a:p>
        </p:txBody>
      </p:sp>
      <p:sp>
        <p:nvSpPr>
          <p:cNvPr id="116738" name="Text Box 2"/>
          <p:cNvSpPr txBox="1">
            <a:spLocks noChangeArrowheads="1"/>
          </p:cNvSpPr>
          <p:nvPr/>
        </p:nvSpPr>
        <p:spPr bwMode="auto">
          <a:xfrm>
            <a:off x="457200" y="1292225"/>
            <a:ext cx="8229600" cy="50546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http is a client/server protocol. </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http is stateless. Each transaction is self-contained. Each transaction has no relationship to the previous one.</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http has a limited vocabulary of requests and responses. It is no good, say, to operate a machine remotely.</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http is insecure. The contents of http transactions (requests/responses) can be observed.</a:t>
            </a: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http is a client/server protocol. </a:t>
            </a:r>
            <a:endParaRPr lang="ru-RU" sz="2800">
              <a:solidFill>
                <a:srgbClr val="FFFFFF"/>
              </a:solidFill>
              <a:latin typeface="Calibri" pitchFamily="34" charset="0"/>
            </a:endParaRPr>
          </a:p>
          <a:p>
            <a:pPr marL="328613" indent="-317500">
              <a:lnSpc>
                <a:spcPct val="110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client server protocol</a:t>
            </a:r>
          </a:p>
        </p:txBody>
      </p:sp>
      <p:sp>
        <p:nvSpPr>
          <p:cNvPr id="11878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In http, the client is often called a web browser. It is a tool that a user uses to view web pages.</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server is usually called a web server.</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want to provide web pages for the general public you need a web server to store the pages.</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a machine that has special software. That software runs day and night to answer requests that come from clients anywhere on the Internet.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Thomas has set up such a server for you.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how the page appears</a:t>
            </a:r>
          </a:p>
        </p:txBody>
      </p:sp>
      <p:sp>
        <p:nvSpPr>
          <p:cNvPr id="12083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2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browser renders the code of the web page. </a:t>
            </a:r>
          </a:p>
          <a:p>
            <a:pPr marL="328613" indent="-317500">
              <a:lnSpc>
                <a:spcPct val="12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Some textual contents is laid out as text in the web page. This text is given style that comes from interpreting the HTML and CSS information. </a:t>
            </a:r>
          </a:p>
          <a:p>
            <a:pPr marL="328613" indent="-317500">
              <a:lnSpc>
                <a:spcPct val="12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Non-textual parts of the web page are encoded in the pages by reference. </a:t>
            </a:r>
          </a:p>
          <a:p>
            <a:pPr marL="328613" indent="-317500">
              <a:lnSpc>
                <a:spcPct val="12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means that the HTML code contains addresses to where the non-textual parts are taken from.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building the page</a:t>
            </a:r>
          </a:p>
        </p:txBody>
      </p:sp>
      <p:sp>
        <p:nvSpPr>
          <p:cNvPr id="122882"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When the browser builds the page, it first fetches the HTML code.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Then it fetches all the other components that the HTML code needs to be rendered</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images</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CSS code outside the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Some browsers also fetch the favicon.ico file. It’s a small graphic that is shown next to the page address. What a waste!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how to fetch</a:t>
            </a:r>
          </a:p>
        </p:txBody>
      </p:sp>
      <p:sp>
        <p:nvSpPr>
          <p:cNvPr id="124930"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browser uses the http protocol for each item fetched.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sends a http request which is often almost as simple as </a:t>
            </a:r>
          </a:p>
          <a:p>
            <a:pPr marL="328613" indent="-317500">
              <a:lnSpc>
                <a:spcPct val="105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GET </a:t>
            </a:r>
            <a:r>
              <a:rPr lang="en-US" sz="2800" i="1">
                <a:solidFill>
                  <a:srgbClr val="FFFFFF"/>
                </a:solidFill>
                <a:latin typeface="Calibri" pitchFamily="34" charset="0"/>
              </a:rPr>
              <a:t>address </a:t>
            </a:r>
            <a:r>
              <a:rPr lang="en-US" sz="2800">
                <a:solidFill>
                  <a:srgbClr val="FFFFFF"/>
                </a:solidFill>
                <a:latin typeface="Calibri" pitchFamily="34" charset="0"/>
              </a:rPr>
              <a:t>HTTP/1.1</a:t>
            </a:r>
          </a:p>
          <a:p>
            <a:pPr marL="328613" indent="-317500">
              <a:lnSpc>
                <a:spcPct val="105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where </a:t>
            </a:r>
            <a:r>
              <a:rPr lang="en-US" sz="2800" i="1">
                <a:solidFill>
                  <a:srgbClr val="FFFFFF"/>
                </a:solidFill>
                <a:latin typeface="Calibri" pitchFamily="34" charset="0"/>
              </a:rPr>
              <a:t>address </a:t>
            </a:r>
            <a:r>
              <a:rPr lang="en-US" sz="2800">
                <a:solidFill>
                  <a:srgbClr val="FFFFFF"/>
                </a:solidFill>
                <a:latin typeface="Calibri" pitchFamily="34" charset="0"/>
              </a:rPr>
              <a:t>is the address of the object to be fetched.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HTTP/1.1 is simply the protocol version. This enables future versions to run a bit differently.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http response</a:t>
            </a:r>
          </a:p>
        </p:txBody>
      </p:sp>
      <p:sp>
        <p:nvSpPr>
          <p:cNvPr id="12697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response contains a series of header of the attribute: value form. The headers are followed by the body of the response. The body may be things like</a:t>
            </a: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solidFill>
                  <a:srgbClr val="FFFFFF"/>
                </a:solidFill>
                <a:latin typeface="Calibri" pitchFamily="34" charset="0"/>
              </a:rPr>
              <a:t> </a:t>
            </a:r>
            <a:r>
              <a:rPr lang="en-US" sz="2400">
                <a:solidFill>
                  <a:srgbClr val="FFFFFF"/>
                </a:solidFill>
                <a:latin typeface="Calibri" pitchFamily="34" charset="0"/>
              </a:rPr>
              <a:t>the HTML code of the web page</a:t>
            </a: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contents of an image</a:t>
            </a: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contents of  a sound file …</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Install the life http headers extensions of Firefox to see them.</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Most headers are not important to us. </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But one is. The Content-type header.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example MIME headers for my CV</a:t>
            </a:r>
          </a:p>
        </p:txBody>
      </p:sp>
      <p:sp>
        <p:nvSpPr>
          <p:cNvPr id="12902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HTTP/1.1 200 OK</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Date: Fri, 04 Sep 2009 22:09:02 GMT</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Server: Apache/2.2.12 (Debian)</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Last-Modified: Sat, 25 Apr 2009 02:57:31 GMT</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ETag: "5f80ef-11d64-468584632fcc0"</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Accept-Ranges: bytes</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Content-Length: 73060</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Connection: close</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Content-Type: application/pdf</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content-type</a:t>
            </a:r>
          </a:p>
        </p:txBody>
      </p:sp>
      <p:sp>
        <p:nvSpPr>
          <p:cNvPr id="131074" name="Text Box 2"/>
          <p:cNvSpPr txBox="1">
            <a:spLocks noChangeArrowheads="1"/>
          </p:cNvSpPr>
          <p:nvPr/>
        </p:nvSpPr>
        <p:spPr bwMode="auto">
          <a:xfrm>
            <a:off x="457200" y="1371600"/>
            <a:ext cx="8220075" cy="5029200"/>
          </a:xfrm>
          <a:prstGeom prst="rect">
            <a:avLst/>
          </a:prstGeom>
          <a:noFill/>
          <a:ln w="9525">
            <a:noFill/>
            <a:round/>
            <a:headEnd/>
            <a:tailEnd/>
          </a:ln>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content-type often is the MIME type of the object.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MIME type will allow the user agent to determine what to do with the body. Essentially, what software application to fire up so that that the user can make something</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 you get an PDF file, and whoops, the PDF viewer is fired up.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That is because the http header said: </a:t>
            </a:r>
          </a:p>
          <a:p>
            <a:pPr marL="328613" indent="-317500">
              <a:lnSpc>
                <a:spcPct val="105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Content-type: application/pdf</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how does the server know what to send?</a:t>
            </a:r>
          </a:p>
        </p:txBody>
      </p:sp>
      <p:sp>
        <p:nvSpPr>
          <p:cNvPr id="133122"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Well in the simplest case, the server makes a  correspondence between the address requested and a file on the disk.</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the file corresponds to the disk exists, the file is sent as the body of the http response.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We can call this a file-based response.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content-type in file based responses</a:t>
            </a:r>
          </a:p>
        </p:txBody>
      </p:sp>
      <p:sp>
        <p:nvSpPr>
          <p:cNvPr id="135170"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How does the server know what contents type does a file have that it is about to send.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Remember that it should send a content-type header with the response so that the browser can figure out how to render the contents?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way it does this is quite trivial, it looks at the file name and figures out what the extension is.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than looks up a configuration table and sends the corresponding extension.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test</a:t>
            </a:r>
            <a:endParaRPr lang="en-US" dirty="0"/>
          </a:p>
        </p:txBody>
      </p:sp>
      <p:sp>
        <p:nvSpPr>
          <p:cNvPr id="3" name="Content Placeholder 2"/>
          <p:cNvSpPr>
            <a:spLocks noGrp="1"/>
          </p:cNvSpPr>
          <p:nvPr>
            <p:ph idx="1"/>
          </p:nvPr>
        </p:nvSpPr>
        <p:spPr/>
        <p:txBody>
          <a:bodyPr/>
          <a:lstStyle/>
          <a:p>
            <a:r>
              <a:rPr lang="en-US" dirty="0" smtClean="0"/>
              <a:t>I suggest you take a question you would like to get an answer from at the web site. Examples</a:t>
            </a:r>
          </a:p>
          <a:p>
            <a:pPr lvl="1"/>
            <a:r>
              <a:rPr lang="en-US" dirty="0" smtClean="0"/>
              <a:t>what classes teach web design</a:t>
            </a:r>
          </a:p>
          <a:p>
            <a:pPr lvl="1"/>
            <a:r>
              <a:rPr lang="en-US" dirty="0" smtClean="0"/>
              <a:t>who teaches cataloging/knowledge organization.</a:t>
            </a:r>
          </a:p>
          <a:p>
            <a:r>
              <a:rPr lang="en-US" dirty="0" smtClean="0"/>
              <a:t>Try, from first look at the site, to find the answer in 5 minute. If you can’t the site fails.</a:t>
            </a:r>
          </a:p>
          <a:p>
            <a:r>
              <a:rPr lang="en-US" dirty="0" smtClean="0"/>
              <a:t>Explain why the site fails from remembering your steps to search for the information.</a:t>
            </a:r>
          </a:p>
          <a:p>
            <a:endParaRPr lang="en-US" dirty="0" smtClean="0"/>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Web page and MIME type</a:t>
            </a:r>
          </a:p>
        </p:txBody>
      </p:sp>
      <p:sp>
        <p:nvSpPr>
          <p:cNvPr id="137218" name="Text Box 2"/>
          <p:cNvSpPr txBox="1">
            <a:spLocks noChangeArrowheads="1"/>
          </p:cNvSpPr>
          <p:nvPr/>
        </p:nvSpPr>
        <p:spPr bwMode="auto">
          <a:xfrm>
            <a:off x="457200" y="1600200"/>
            <a:ext cx="8226425" cy="35941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If </a:t>
            </a:r>
            <a:r>
              <a:rPr lang="ru-RU" sz="2800" i="1">
                <a:solidFill>
                  <a:srgbClr val="FFFFFF"/>
                </a:solidFill>
                <a:latin typeface="Calibri" pitchFamily="34" charset="0"/>
              </a:rPr>
              <a:t>file</a:t>
            </a:r>
            <a:r>
              <a:rPr lang="ru-RU" sz="2800">
                <a:solidFill>
                  <a:srgbClr val="FFFFFF"/>
                </a:solidFill>
                <a:latin typeface="Calibri" pitchFamily="34" charset="0"/>
              </a:rPr>
              <a:t> ends with ".html" the web browser will be told that the file is a HTML file. This is done using the MIME type text/html.</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Therefore you should give all HTML files the extension ".html".</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Only when the user agent knows that the pages is a web page it will be rendered accordingly by the browser.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Content-type for text</a:t>
            </a:r>
          </a:p>
        </p:txBody>
      </p:sp>
      <p:sp>
        <p:nvSpPr>
          <p:cNvPr id="13926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content-type for textual objects often has the character encoding of the text.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Example</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Content-type: text/html; charset=UTF-8</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says that the UTF-8 encoding is used.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the default encoding used on wotan.</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other types</a:t>
            </a:r>
          </a:p>
        </p:txBody>
      </p:sp>
      <p:sp>
        <p:nvSpPr>
          <p:cNvPr id="14131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For other media, you should stick to common extensions.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For example if you have PDF file, give it the name “</a:t>
            </a:r>
            <a:r>
              <a:rPr lang="en-US" sz="2800" i="1">
                <a:solidFill>
                  <a:srgbClr val="FFFFFF"/>
                </a:solidFill>
                <a:latin typeface="Calibri" pitchFamily="34" charset="0"/>
              </a:rPr>
              <a:t>foo.</a:t>
            </a:r>
            <a:r>
              <a:rPr lang="en-US" sz="2800">
                <a:solidFill>
                  <a:srgbClr val="FFFFFF"/>
                </a:solidFill>
                <a:latin typeface="Calibri" pitchFamily="34" charset="0"/>
              </a:rPr>
              <a:t>pdf”</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don’t know what extension to give, or if you appear to have a problem with rendering media, let Thomas know.</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happens relatively infrequently.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finding the right file</a:t>
            </a:r>
          </a:p>
        </p:txBody>
      </p:sp>
      <p:sp>
        <p:nvSpPr>
          <p:cNvPr id="143362" name="Text Box 2"/>
          <p:cNvSpPr txBox="1">
            <a:spLocks noChangeArrowheads="1"/>
          </p:cNvSpPr>
          <p:nvPr/>
        </p:nvSpPr>
        <p:spPr bwMode="auto">
          <a:xfrm>
            <a:off x="457200" y="1295400"/>
            <a:ext cx="8220075" cy="5181600"/>
          </a:xfrm>
          <a:prstGeom prst="rect">
            <a:avLst/>
          </a:prstGeom>
          <a:noFill/>
          <a:ln w="9525">
            <a:noFill/>
            <a:round/>
            <a:headEnd/>
            <a:tailEnd/>
          </a:ln>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latin typeface="Calibri" pitchFamily="34" charset="0"/>
              </a:rPr>
              <a:t>The web server on wotan will map requests to http://wotan.liu.edu/home/</a:t>
            </a:r>
            <a:r>
              <a:rPr lang="en-GB" sz="2800" i="1">
                <a:solidFill>
                  <a:srgbClr val="FFFFFF"/>
                </a:solidFill>
                <a:latin typeface="Calibri" pitchFamily="34" charset="0"/>
              </a:rPr>
              <a:t>user</a:t>
            </a:r>
            <a:r>
              <a:rPr lang="en-GB" sz="2800">
                <a:solidFill>
                  <a:srgbClr val="FFFFFF"/>
                </a:solidFill>
                <a:latin typeface="Calibri" pitchFamily="34" charset="0"/>
              </a:rPr>
              <a:t>/</a:t>
            </a:r>
            <a:r>
              <a:rPr lang="en-GB" sz="2800" i="1">
                <a:solidFill>
                  <a:srgbClr val="FFFFFF"/>
                </a:solidFill>
                <a:latin typeface="Calibri" pitchFamily="34" charset="0"/>
              </a:rPr>
              <a:t>foo</a:t>
            </a:r>
            <a:r>
              <a:rPr lang="en-GB" sz="2800">
                <a:solidFill>
                  <a:srgbClr val="FFFFFF"/>
                </a:solidFill>
                <a:latin typeface="Calibri" pitchFamily="34" charset="0"/>
              </a:rPr>
              <a:t> to show the file /home/</a:t>
            </a:r>
            <a:r>
              <a:rPr lang="en-GB" sz="2800" i="1">
                <a:solidFill>
                  <a:srgbClr val="FFFFFF"/>
                </a:solidFill>
                <a:latin typeface="Calibri" pitchFamily="34" charset="0"/>
              </a:rPr>
              <a:t>user</a:t>
            </a:r>
            <a:r>
              <a:rPr lang="en-GB" sz="2800">
                <a:solidFill>
                  <a:srgbClr val="FFFFFF"/>
                </a:solidFill>
                <a:latin typeface="Calibri" pitchFamily="34" charset="0"/>
              </a:rPr>
              <a:t>/public_html/</a:t>
            </a:r>
            <a:r>
              <a:rPr lang="en-GB" sz="2800" i="1">
                <a:solidFill>
                  <a:srgbClr val="FFFFFF"/>
                </a:solidFill>
                <a:latin typeface="Calibri" pitchFamily="34" charset="0"/>
              </a:rPr>
              <a:t>foo</a:t>
            </a:r>
            <a:r>
              <a:rPr lang="en-GB" sz="2800">
                <a:solidFill>
                  <a:srgbClr val="FFFFFF"/>
                </a:solidFill>
                <a:latin typeface="Calibri" pitchFamily="34" charset="0"/>
              </a:rPr>
              <a:t>.</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a:solidFill>
                  <a:srgbClr val="FFFFFF"/>
                </a:solidFill>
                <a:latin typeface="Calibri" pitchFamily="34" charset="0"/>
              </a:rPr>
              <a:t>/home is the directory that contains the home directory of all users.</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i="1">
                <a:solidFill>
                  <a:srgbClr val="FFFFFF"/>
                </a:solidFill>
                <a:latin typeface="Calibri" pitchFamily="34" charset="0"/>
              </a:rPr>
              <a:t>user </a:t>
            </a:r>
            <a:r>
              <a:rPr lang="en-GB" sz="2400">
                <a:solidFill>
                  <a:srgbClr val="FFFFFF"/>
                </a:solidFill>
                <a:latin typeface="Calibri" pitchFamily="34" charset="0"/>
              </a:rPr>
              <a:t>is your user name, so /home/</a:t>
            </a:r>
            <a:r>
              <a:rPr lang="en-GB" sz="2400" i="1">
                <a:solidFill>
                  <a:srgbClr val="FFFFFF"/>
                </a:solidFill>
                <a:latin typeface="Calibri" pitchFamily="34" charset="0"/>
              </a:rPr>
              <a:t>user</a:t>
            </a:r>
            <a:r>
              <a:rPr lang="en-GB" sz="2400">
                <a:solidFill>
                  <a:srgbClr val="FFFFFF"/>
                </a:solidFill>
                <a:latin typeface="Calibri" pitchFamily="34" charset="0"/>
              </a:rPr>
              <a:t> is your home directory on wotan</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a:solidFill>
                  <a:srgbClr val="FFFFFF"/>
                </a:solidFill>
                <a:latin typeface="Calibri" pitchFamily="34" charset="0"/>
              </a:rPr>
              <a:t>public_html is your web directory. All files in that directory are available on the web. Files outside that directory are not available.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i="1">
                <a:solidFill>
                  <a:srgbClr val="FFFFFF"/>
                </a:solidFill>
                <a:latin typeface="Calibri" pitchFamily="34" charset="0"/>
              </a:rPr>
              <a:t>foo </a:t>
            </a:r>
            <a:r>
              <a:rPr lang="en-GB" sz="2400">
                <a:solidFill>
                  <a:srgbClr val="FFFFFF"/>
                </a:solidFill>
                <a:latin typeface="Calibri" pitchFamily="34" charset="0"/>
              </a:rPr>
              <a:t>is any file in that directory. </a:t>
            </a: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index.html</a:t>
            </a:r>
          </a:p>
        </p:txBody>
      </p:sp>
      <p:sp>
        <p:nvSpPr>
          <p:cNvPr id="145410" name="Text Box 2"/>
          <p:cNvSpPr txBox="1">
            <a:spLocks noChangeArrowheads="1"/>
          </p:cNvSpPr>
          <p:nvPr/>
        </p:nvSpPr>
        <p:spPr bwMode="auto">
          <a:xfrm>
            <a:off x="457200" y="1371600"/>
            <a:ext cx="8229600" cy="5053013"/>
          </a:xfrm>
          <a:prstGeom prst="rect">
            <a:avLst/>
          </a:prstGeom>
          <a:noFill/>
          <a:ln w="9525">
            <a:noFill/>
            <a:round/>
            <a:headEnd/>
            <a:tailEnd/>
          </a:ln>
        </p:spPr>
        <p:txBody>
          <a:bodyPr lIns="90000" tIns="46800" rIns="90000" bIns="46800"/>
          <a:lstStyle/>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web server on wotan will map requests to http://wotan.liu.edu/home/</a:t>
            </a:r>
            <a:r>
              <a:rPr lang="en-GB" sz="2800" i="1">
                <a:solidFill>
                  <a:srgbClr val="FFFFFF"/>
                </a:solidFill>
                <a:latin typeface="Calibri" pitchFamily="34" charset="0"/>
              </a:rPr>
              <a:t>user</a:t>
            </a:r>
            <a:r>
              <a:rPr lang="en-GB" sz="2800">
                <a:solidFill>
                  <a:srgbClr val="FFFFFF"/>
                </a:solidFill>
                <a:latin typeface="Calibri" pitchFamily="34" charset="0"/>
              </a:rPr>
              <a:t>/ or http://wotan.liu.edu/home/</a:t>
            </a:r>
            <a:r>
              <a:rPr lang="en-GB" sz="2800" i="1">
                <a:solidFill>
                  <a:srgbClr val="FFFFFF"/>
                </a:solidFill>
                <a:latin typeface="Calibri" pitchFamily="34" charset="0"/>
              </a:rPr>
              <a:t>user </a:t>
            </a:r>
            <a:r>
              <a:rPr lang="en-GB" sz="2800">
                <a:solidFill>
                  <a:srgbClr val="FFFFFF"/>
                </a:solidFill>
                <a:latin typeface="Calibri" pitchFamily="34" charset="0"/>
              </a:rPr>
              <a:t>to</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to show the file /home/</a:t>
            </a:r>
            <a:r>
              <a:rPr lang="en-GB" sz="2800" i="1">
                <a:solidFill>
                  <a:srgbClr val="FFFFFF"/>
                </a:solidFill>
                <a:latin typeface="Calibri" pitchFamily="34" charset="0"/>
              </a:rPr>
              <a:t>user</a:t>
            </a:r>
            <a:r>
              <a:rPr lang="en-GB" sz="2800">
                <a:solidFill>
                  <a:srgbClr val="FFFFFF"/>
                </a:solidFill>
                <a:latin typeface="Calibri" pitchFamily="34" charset="0"/>
              </a:rPr>
              <a:t>/public_html/index.html</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What happens if this is not there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generated index.html</a:t>
            </a:r>
          </a:p>
        </p:txBody>
      </p:sp>
      <p:sp>
        <p:nvSpPr>
          <p:cNvPr id="14745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a:solidFill>
                  <a:srgbClr val="FFFFFF"/>
                </a:solidFill>
                <a:latin typeface="Calibri" pitchFamily="34" charset="0"/>
              </a:rPr>
              <a:t>If this index.html is not there, the server prepares a HTML document from the list of files that it finds in the directory. Then it sends it to the user agent.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a:solidFill>
                  <a:srgbClr val="FFFFFF"/>
                </a:solidFill>
                <a:latin typeface="Calibri" pitchFamily="34" charset="0"/>
              </a:rPr>
              <a:t>This is an example of a non-file based response. The server makes up a body for something that is not there.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again: how the server finds your file</a:t>
            </a:r>
          </a:p>
        </p:txBody>
      </p:sp>
      <p:sp>
        <p:nvSpPr>
          <p:cNvPr id="149506" name="Text Box 2"/>
          <p:cNvSpPr txBox="1">
            <a:spLocks noChangeArrowheads="1"/>
          </p:cNvSpPr>
          <p:nvPr/>
        </p:nvSpPr>
        <p:spPr bwMode="auto">
          <a:xfrm>
            <a:off x="457200" y="1295400"/>
            <a:ext cx="8229600" cy="3259138"/>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Imagine you are user </a:t>
            </a:r>
            <a:r>
              <a:rPr lang="en-GB" sz="2800" i="1">
                <a:solidFill>
                  <a:srgbClr val="FFFFFF"/>
                </a:solidFill>
                <a:latin typeface="Calibri" pitchFamily="34" charset="0"/>
              </a:rPr>
              <a:t>user  </a:t>
            </a:r>
            <a:r>
              <a:rPr lang="en-GB" sz="2800">
                <a:solidFill>
                  <a:srgbClr val="FFFFFF"/>
                </a:solidFill>
                <a:latin typeface="Calibri" pitchFamily="34" charset="0"/>
              </a:rPr>
              <a:t>and you have a file </a:t>
            </a:r>
            <a:r>
              <a:rPr lang="en-GB" sz="2800" i="1">
                <a:solidFill>
                  <a:srgbClr val="FFFFFF"/>
                </a:solidFill>
                <a:latin typeface="Calibri" pitchFamily="34" charset="0"/>
              </a:rPr>
              <a:t>file</a:t>
            </a:r>
            <a:r>
              <a:rPr lang="en-GB" sz="2800">
                <a:solidFill>
                  <a:srgbClr val="FFFFFF"/>
                </a:solidFill>
                <a:latin typeface="Calibri" pitchFamily="34" charset="0"/>
              </a:rPr>
              <a:t> in public_html</a:t>
            </a:r>
            <a:r>
              <a:rPr lang="en-GB" sz="2800" i="1">
                <a:solidFill>
                  <a:srgbClr val="FFFFFF"/>
                </a:solidFill>
                <a:latin typeface="Calibri" pitchFamily="34" charset="0"/>
              </a:rPr>
              <a: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web server will map requests to http://wotan.liu.edu/home/</a:t>
            </a:r>
            <a:r>
              <a:rPr lang="en-GB" sz="2800" i="1">
                <a:solidFill>
                  <a:srgbClr val="FFFFFF"/>
                </a:solidFill>
                <a:latin typeface="Calibri" pitchFamily="34" charset="0"/>
              </a:rPr>
              <a:t>user</a:t>
            </a:r>
            <a:r>
              <a:rPr lang="en-GB" sz="2800">
                <a:solidFill>
                  <a:srgbClr val="FFFFFF"/>
                </a:solidFill>
                <a:latin typeface="Calibri" pitchFamily="34" charset="0"/>
              </a:rPr>
              <a:t>/</a:t>
            </a:r>
            <a:r>
              <a:rPr lang="en-GB" sz="2800" i="1">
                <a:solidFill>
                  <a:srgbClr val="FFFFFF"/>
                </a:solidFill>
                <a:latin typeface="Calibri" pitchFamily="34" charset="0"/>
              </a:rPr>
              <a:t>file</a:t>
            </a:r>
            <a:r>
              <a:rPr lang="en-GB" sz="2800">
                <a:solidFill>
                  <a:srgbClr val="FFFFFF"/>
                </a:solidFill>
                <a:latin typeface="Calibri" pitchFamily="34" charset="0"/>
              </a:rPr>
              <a:t> to show the file /home/</a:t>
            </a:r>
            <a:r>
              <a:rPr lang="en-GB" sz="2800" i="1">
                <a:solidFill>
                  <a:srgbClr val="FFFFFF"/>
                </a:solidFill>
                <a:latin typeface="Calibri" pitchFamily="34" charset="0"/>
              </a:rPr>
              <a:t>user</a:t>
            </a:r>
            <a:r>
              <a:rPr lang="en-GB" sz="2800">
                <a:solidFill>
                  <a:srgbClr val="FFFFFF"/>
                </a:solidFill>
                <a:latin typeface="Calibri" pitchFamily="34" charset="0"/>
              </a:rPr>
              <a:t>/public_html/</a:t>
            </a:r>
            <a:r>
              <a:rPr lang="en-GB" sz="2800" i="1">
                <a:solidFill>
                  <a:srgbClr val="FFFFFF"/>
                </a:solidFill>
                <a:latin typeface="Calibri" pitchFamily="34" charset="0"/>
              </a:rPr>
              <a:t>file.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Here </a:t>
            </a:r>
            <a:r>
              <a:rPr lang="en-GB" sz="2800" i="1">
                <a:solidFill>
                  <a:srgbClr val="FFFFFF"/>
                </a:solidFill>
                <a:latin typeface="Calibri" pitchFamily="34" charset="0"/>
              </a:rPr>
              <a:t>user</a:t>
            </a:r>
            <a:r>
              <a:rPr lang="en-GB" sz="2800">
                <a:solidFill>
                  <a:srgbClr val="FFFFFF"/>
                </a:solidFill>
                <a:latin typeface="Calibri" pitchFamily="34" charset="0"/>
              </a:rPr>
              <a:t> stands for your user name, and </a:t>
            </a:r>
            <a:r>
              <a:rPr lang="en-GB" sz="2800" i="1">
                <a:solidFill>
                  <a:srgbClr val="FFFFFF"/>
                </a:solidFill>
                <a:latin typeface="Calibri" pitchFamily="34" charset="0"/>
              </a:rPr>
              <a:t>file </a:t>
            </a:r>
            <a:r>
              <a:rPr lang="en-GB" sz="2800">
                <a:solidFill>
                  <a:srgbClr val="FFFFFF"/>
                </a:solidFill>
                <a:latin typeface="Calibri" pitchFamily="34" charset="0"/>
              </a:rPr>
              <a:t>is the file name, and "/" is the directory separator.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directories</a:t>
            </a:r>
          </a:p>
        </p:txBody>
      </p:sp>
      <p:sp>
        <p:nvSpPr>
          <p:cNvPr id="15155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latin typeface="Calibri" pitchFamily="34" charset="0"/>
              </a:rPr>
              <a:t>Your final project pages can be placed in a subdirectory, say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latin typeface="Calibri" pitchFamily="34" charset="0"/>
              </a:rPr>
              <a:t>   http://wotan.liu.edu/home/</a:t>
            </a:r>
            <a:r>
              <a:rPr lang="en-GB" sz="2800" i="1">
                <a:solidFill>
                  <a:srgbClr val="FFFFFF"/>
                </a:solidFill>
                <a:latin typeface="Calibri" pitchFamily="34" charset="0"/>
              </a:rPr>
              <a:t>user</a:t>
            </a:r>
            <a:r>
              <a:rPr lang="en-GB" sz="2800">
                <a:solidFill>
                  <a:srgbClr val="FFFFFF"/>
                </a:solidFill>
                <a:latin typeface="Calibri" pitchFamily="34" charset="0"/>
              </a:rPr>
              <a:t>/</a:t>
            </a:r>
            <a:r>
              <a:rPr lang="en-GB" sz="2800" i="1">
                <a:solidFill>
                  <a:srgbClr val="FFFFFF"/>
                </a:solidFill>
                <a:latin typeface="Calibri" pitchFamily="34" charset="0"/>
              </a:rPr>
              <a:t>project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latin typeface="Calibri" pitchFamily="34" charset="0"/>
              </a:rPr>
              <a:t>You may wish to make the user name some short form of your name. Remember you will be able to have that site for many years to come.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latin typeface="Calibri" pitchFamily="34" charset="0"/>
              </a:rPr>
              <a:t>You can create a directory easily within winscp.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Homework</a:t>
            </a:r>
          </a:p>
        </p:txBody>
      </p:sp>
      <p:sp>
        <p:nvSpPr>
          <p:cNvPr id="153602" name="Text Box 2"/>
          <p:cNvSpPr txBox="1">
            <a:spLocks noChangeArrowheads="1"/>
          </p:cNvSpPr>
          <p:nvPr/>
        </p:nvSpPr>
        <p:spPr bwMode="auto">
          <a:xfrm>
            <a:off x="457200" y="1600200"/>
            <a:ext cx="8229600" cy="3267075"/>
          </a:xfrm>
          <a:prstGeom prst="rect">
            <a:avLst/>
          </a:prstGeom>
          <a:noFill/>
          <a:ln w="9525">
            <a:noFill/>
            <a:round/>
            <a:headEnd/>
            <a:tailEnd/>
          </a:ln>
        </p:spPr>
        <p:txBody>
          <a:bodyPr lIns="90000" tIns="46800" rIns="90000" bIns="4680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Look at course home page.</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Install winscp and browsers at home.</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Prepare a one-page max web site plan. Bring a printed copy with you next week.</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Prepare for quiz at the beginning of next lecture.</a:t>
            </a:r>
          </a:p>
          <a:p>
            <a:pPr marL="328613" indent="-317500">
              <a:lnSpc>
                <a:spcPct val="110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web site plan</a:t>
            </a:r>
          </a:p>
        </p:txBody>
      </p:sp>
      <p:sp>
        <p:nvSpPr>
          <p:cNvPr id="155650" name="Text Box 2"/>
          <p:cNvSpPr txBox="1">
            <a:spLocks noChangeArrowheads="1"/>
          </p:cNvSpPr>
          <p:nvPr/>
        </p:nvSpPr>
        <p:spPr bwMode="auto">
          <a:xfrm>
            <a:off x="457200" y="1600200"/>
            <a:ext cx="8226425" cy="3660775"/>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What is the intent of the web site?</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Who commissioned the web site?</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Whom is the site for?</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What pages will be on the site?</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Name and very briefly describe each page.</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Establish link structure between pages.</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Any special technical challenges?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the final web site</a:t>
            </a:r>
          </a:p>
        </p:txBody>
      </p:sp>
      <p:sp>
        <p:nvSpPr>
          <p:cNvPr id="26626" name="Text Box 2"/>
          <p:cNvSpPr txBox="1">
            <a:spLocks noChangeArrowheads="1"/>
          </p:cNvSpPr>
          <p:nvPr/>
        </p:nvSpPr>
        <p:spPr bwMode="auto">
          <a:xfrm>
            <a:off x="457200" y="1295400"/>
            <a:ext cx="8229600" cy="4716463"/>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Contents should be equivalent to a student essay.</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It should be a contribution to knowledge on a topic.</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Your own personal site is not allowed.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Good contents and good architecture are important to a straight A</a:t>
            </a:r>
            <a:r>
              <a:rPr lang="en-US" sz="3200" dirty="0">
                <a:solidFill>
                  <a:srgbClr val="FFFFFF"/>
                </a:solidFill>
                <a:latin typeface="Calibri" pitchFamily="34" charset="0"/>
              </a:rPr>
              <a: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dirty="0">
                <a:solidFill>
                  <a:srgbClr val="FFFFFF"/>
                </a:solidFill>
                <a:latin typeface="Calibri" pitchFamily="34" charset="0"/>
              </a:rPr>
              <a:t>The d</a:t>
            </a:r>
            <a:r>
              <a:rPr lang="ru-RU" sz="3200" dirty="0">
                <a:solidFill>
                  <a:srgbClr val="FFFFFF"/>
                </a:solidFill>
                <a:latin typeface="Calibri" pitchFamily="34" charset="0"/>
              </a:rPr>
              <a:t>eadline to finish </a:t>
            </a:r>
            <a:r>
              <a:rPr lang="en-US" sz="3200" dirty="0">
                <a:solidFill>
                  <a:srgbClr val="FFFFFF"/>
                </a:solidFill>
                <a:latin typeface="Calibri" pitchFamily="34" charset="0"/>
              </a:rPr>
              <a:t>the </a:t>
            </a:r>
            <a:r>
              <a:rPr lang="ru-RU" sz="3200" dirty="0">
                <a:solidFill>
                  <a:srgbClr val="FFFFFF"/>
                </a:solidFill>
                <a:latin typeface="Calibri" pitchFamily="34" charset="0"/>
              </a:rPr>
              <a:t>web site</a:t>
            </a:r>
            <a:r>
              <a:rPr lang="en-US" sz="3200" dirty="0">
                <a:solidFill>
                  <a:srgbClr val="FFFFFF"/>
                </a:solidFill>
                <a:latin typeface="Calibri" pitchFamily="34" charset="0"/>
              </a:rPr>
              <a:t> is </a:t>
            </a:r>
            <a:r>
              <a:rPr lang="ru-RU" sz="3200" dirty="0">
                <a:solidFill>
                  <a:srgbClr val="FFFFFF"/>
                </a:solidFill>
                <a:latin typeface="Calibri" pitchFamily="34" charset="0"/>
              </a:rPr>
              <a:t>one week after the end of the last lecture.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installing </a:t>
            </a:r>
            <a:r>
              <a:rPr lang="en-US" sz="4000">
                <a:solidFill>
                  <a:srgbClr val="E3EBF1"/>
                </a:solidFill>
                <a:latin typeface="Calibri" pitchFamily="34" charset="0"/>
              </a:rPr>
              <a:t>W</a:t>
            </a:r>
            <a:r>
              <a:rPr lang="ru-RU" sz="4000">
                <a:solidFill>
                  <a:srgbClr val="E3EBF1"/>
                </a:solidFill>
                <a:latin typeface="Calibri" pitchFamily="34" charset="0"/>
              </a:rPr>
              <a:t>in</a:t>
            </a:r>
            <a:r>
              <a:rPr lang="en-US" sz="4000">
                <a:solidFill>
                  <a:srgbClr val="E3EBF1"/>
                </a:solidFill>
                <a:latin typeface="Calibri" pitchFamily="34" charset="0"/>
              </a:rPr>
              <a:t>SCP</a:t>
            </a:r>
            <a:endParaRPr lang="ru-RU" sz="4000">
              <a:solidFill>
                <a:srgbClr val="E3EBF1"/>
              </a:solidFill>
              <a:latin typeface="Calibri" pitchFamily="34" charset="0"/>
            </a:endParaRPr>
          </a:p>
        </p:txBody>
      </p:sp>
      <p:sp>
        <p:nvSpPr>
          <p:cNvPr id="157698" name="Text Box 2"/>
          <p:cNvSpPr txBox="1">
            <a:spLocks noChangeArrowheads="1"/>
          </p:cNvSpPr>
          <p:nvPr/>
        </p:nvSpPr>
        <p:spPr bwMode="auto">
          <a:xfrm>
            <a:off x="457200" y="1600200"/>
            <a:ext cx="8229600" cy="393065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http://winscp.net/eng/download.php has </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“Installation package”, for use if you have administrator rights on the machine where you are installing to </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“Portable executable”, for use otherwise, i.e. to just download and run the application</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At installation time, when/if asked about the default interface,  I suggest you use “Windows explorer style”, rather than the default “Norton commander style” . You can change that later.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installing HTML-Kit</a:t>
            </a:r>
          </a:p>
        </p:txBody>
      </p:sp>
      <p:sp>
        <p:nvSpPr>
          <p:cNvPr id="159746" name="Text Box 2"/>
          <p:cNvSpPr txBox="1">
            <a:spLocks noChangeArrowheads="1"/>
          </p:cNvSpPr>
          <p:nvPr/>
        </p:nvSpPr>
        <p:spPr bwMode="auto">
          <a:xfrm>
            <a:off x="457200" y="1600200"/>
            <a:ext cx="8382000" cy="4521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There is free-to-download, but not open-source editor for HTML called HTML-Kit.</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It is useful to run it as a default editor for all files that are related to web development</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HTML files</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CSS files</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PHP file (HTML with other stuff, for LIS651)‏</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Instructions on how to do that are in http://openlib .org/home/krichel/courses/lis650/doc/software.html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other stuff: installing “user agents”</a:t>
            </a:r>
          </a:p>
        </p:txBody>
      </p:sp>
      <p:sp>
        <p:nvSpPr>
          <p:cNvPr id="161794" name="Text Box 2"/>
          <p:cNvSpPr txBox="1">
            <a:spLocks noChangeArrowheads="1"/>
          </p:cNvSpPr>
          <p:nvPr/>
        </p:nvSpPr>
        <p:spPr bwMode="auto">
          <a:xfrm>
            <a:off x="457200" y="1600200"/>
            <a:ext cx="8534400" cy="4037013"/>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Download and install a recent version of at least two browsers. I suggest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Mozilla Firefox from http://www.mozilla.org/products/firefox/</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Opera from http://www.opera.com</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K-meleon from http://kmeleon.sourceforge.net/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You can also get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Internet Explorer			    – Safari</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latin typeface="Calibri" pitchFamily="34" charset="0"/>
              </a:rPr>
              <a:t>Chrome</a:t>
            </a:r>
            <a:r>
              <a:rPr lang="en-GB" sz="2400">
                <a:solidFill>
                  <a:srgbClr val="FFFFFF"/>
                </a:solidFill>
                <a:latin typeface="Calibri" pitchFamily="34" charset="0"/>
              </a:rPr>
              <a:t>					    – Konqueror</a:t>
            </a:r>
          </a:p>
          <a:p>
            <a:pPr marL="328613" indent="-317500">
              <a:spcBef>
                <a:spcPts val="6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firefox extensions</a:t>
            </a:r>
          </a:p>
        </p:txBody>
      </p:sp>
      <p:sp>
        <p:nvSpPr>
          <p:cNvPr id="163842"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firebug is a web design extension for firefox. It is particularly useful for JavaScript .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"live http headers" is a firefox extensions to see the http headers that come with a web page.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841"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803842"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course history</a:t>
            </a:r>
            <a:r>
              <a:rPr lang="en-US" sz="4000">
                <a:solidFill>
                  <a:srgbClr val="E3EBF1"/>
                </a:solidFill>
                <a:latin typeface="Calibri" pitchFamily="34" charset="0"/>
              </a:rPr>
              <a:t>, 1</a:t>
            </a:r>
            <a:endParaRPr lang="ru-RU" sz="4000">
              <a:solidFill>
                <a:srgbClr val="E3EBF1"/>
              </a:solidFill>
              <a:latin typeface="Calibri" pitchFamily="34" charset="0"/>
            </a:endParaRPr>
          </a:p>
        </p:txBody>
      </p:sp>
      <p:sp>
        <p:nvSpPr>
          <p:cNvPr id="28674" name="Text Box 2"/>
          <p:cNvSpPr txBox="1">
            <a:spLocks noChangeArrowheads="1"/>
          </p:cNvSpPr>
          <p:nvPr/>
        </p:nvSpPr>
        <p:spPr bwMode="auto">
          <a:xfrm>
            <a:off x="228600" y="1143000"/>
            <a:ext cx="8686800" cy="5260975"/>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Course was first run as an institute 2002-05-13 to 2002-05-17 as “Webmastering I: the static web site”.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To the curriculum committee, this did not sound academic enough.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In 2003 “Web Site Architecture and Design” (WebSAD) became the title.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In 2005 “Passive Web Site Architecture and Design” became the title.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problem with that title is that it uses a concept invented by Thomas Krichel.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1557</TotalTime>
  <Words>4941</Words>
  <Application>Microsoft Office PowerPoint</Application>
  <PresentationFormat>On-screen Show (4:3)</PresentationFormat>
  <Paragraphs>498</Paragraphs>
  <Slides>84</Slides>
  <Notes>71</Notes>
  <HiddenSlides>0</HiddenSlides>
  <MMClips>0</MMClips>
  <ScaleCrop>false</ScaleCrop>
  <HeadingPairs>
    <vt:vector size="4" baseType="variant">
      <vt:variant>
        <vt:lpstr>Theme</vt:lpstr>
      </vt:variant>
      <vt:variant>
        <vt:i4>1</vt:i4>
      </vt:variant>
      <vt:variant>
        <vt:lpstr>Slide Titles</vt:lpstr>
      </vt:variant>
      <vt:variant>
        <vt:i4>84</vt:i4>
      </vt:variant>
    </vt:vector>
  </HeadingPairs>
  <TitlesOfParts>
    <vt:vector size="85" baseType="lpstr">
      <vt:lpstr>Office Theme</vt:lpstr>
      <vt:lpstr>PowerPoint Presentation</vt:lpstr>
      <vt:lpstr>PowerPoint Presentation</vt:lpstr>
      <vt:lpstr>PowerPoint Presentation</vt:lpstr>
      <vt:lpstr>PowerPoint Presentation</vt:lpstr>
      <vt:lpstr>PowerPoint Presentation</vt:lpstr>
      <vt:lpstr>PowerPoint Presentation</vt:lpstr>
      <vt:lpstr>assessment test</vt:lpstr>
      <vt:lpstr>PowerPoint Presentation</vt:lpstr>
      <vt:lpstr>PowerPoint Presentation</vt:lpstr>
      <vt:lpstr>PowerPoint Presentation</vt:lpstr>
      <vt:lpstr>recent course history</vt:lpstr>
      <vt:lpstr>PowerPoint Presentation</vt:lpstr>
      <vt:lpstr>PowerPoint Presentation</vt:lpstr>
      <vt:lpstr>PowerPoint Presentation</vt:lpstr>
      <vt:lpstr>PowerPoint Presentation</vt:lpstr>
      <vt:lpstr>list of some cuts from longer version</vt:lpstr>
      <vt:lpstr>lists of some cuts from longer version</vt:lpstr>
      <vt:lpstr>PowerPoint Presentation</vt:lpstr>
      <vt:lpstr>PowerPoint Presentation</vt:lpstr>
      <vt:lpstr>LIS651: web content management</vt:lpstr>
      <vt:lpstr>web information concentration</vt:lpstr>
      <vt:lpstr>PowerPoint Presentation</vt:lpstr>
      <vt:lpstr>PowerPoint Presentation</vt:lpstr>
      <vt:lpstr>PowerPoint Presentation</vt:lpstr>
      <vt:lpstr>PowerPoint Presentation</vt:lpstr>
      <vt:lpstr>why markup</vt:lpstr>
      <vt:lpstr>PowerPoint Presentation</vt:lpstr>
      <vt:lpstr>PowerPoint Presentation</vt:lpstr>
      <vt:lpstr>PowerPoint Presentation</vt:lpstr>
      <vt:lpstr>what type of information in a DTD?</vt:lpstr>
      <vt:lpstr>what happened to SGML?</vt:lpstr>
      <vt:lpstr>PowerPoint Presentation</vt:lpstr>
      <vt:lpstr>PowerPoint Presentation</vt:lpstr>
      <vt:lpstr>PowerPoint Presentation</vt:lpstr>
      <vt:lpstr>PowerPoint Presentation</vt:lpstr>
      <vt:lpstr>Internet application protocols</vt:lpstr>
      <vt:lpstr>PowerPoint Presentation</vt:lpstr>
      <vt:lpstr>protocols to communicate with hosts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WinSCP “open”</vt:lpstr>
      <vt:lpstr>PowerPoint Presentation</vt:lpstr>
      <vt:lpstr>PowerPoint Presentation</vt:lpstr>
      <vt:lpstr>PowerPoint Presentation</vt:lpstr>
      <vt:lpstr>PowerPoint Presentation</vt:lpstr>
      <vt:lpstr>PowerPoint Presentation</vt:lpstr>
      <vt:lpstr>PowerPoint Presentation</vt:lpstr>
      <vt:lpstr>collapsing of whitespace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LIU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FTRC</cp:lastModifiedBy>
  <cp:revision>59</cp:revision>
  <dcterms:created xsi:type="dcterms:W3CDTF">2011-03-03T20:54:23Z</dcterms:created>
  <dcterms:modified xsi:type="dcterms:W3CDTF">2012-01-19T16:51:47Z</dcterms:modified>
</cp:coreProperties>
</file>