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ppt/notesSlides/notesSlide6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sldIdLst>
    <p:sldId id="347" r:id="rId2"/>
    <p:sldId id="348" r:id="rId3"/>
    <p:sldId id="349" r:id="rId4"/>
    <p:sldId id="350" r:id="rId5"/>
    <p:sldId id="351" r:id="rId6"/>
    <p:sldId id="785" r:id="rId7"/>
    <p:sldId id="336" r:id="rId8"/>
    <p:sldId id="334" r:id="rId9"/>
    <p:sldId id="335" r:id="rId10"/>
    <p:sldId id="779"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6" r:id="rId36"/>
    <p:sldId id="377" r:id="rId37"/>
    <p:sldId id="378" r:id="rId38"/>
    <p:sldId id="379" r:id="rId39"/>
    <p:sldId id="380" r:id="rId40"/>
    <p:sldId id="381" r:id="rId41"/>
    <p:sldId id="382" r:id="rId42"/>
    <p:sldId id="383" r:id="rId43"/>
    <p:sldId id="384" r:id="rId44"/>
    <p:sldId id="385" r:id="rId45"/>
    <p:sldId id="386" r:id="rId46"/>
    <p:sldId id="387" r:id="rId47"/>
    <p:sldId id="388" r:id="rId48"/>
    <p:sldId id="389" r:id="rId49"/>
    <p:sldId id="390" r:id="rId50"/>
    <p:sldId id="788" r:id="rId51"/>
    <p:sldId id="789" r:id="rId52"/>
    <p:sldId id="391" r:id="rId53"/>
    <p:sldId id="392" r:id="rId54"/>
    <p:sldId id="394" r:id="rId55"/>
    <p:sldId id="395" r:id="rId56"/>
    <p:sldId id="396" r:id="rId57"/>
    <p:sldId id="397" r:id="rId58"/>
    <p:sldId id="406" r:id="rId59"/>
    <p:sldId id="407" r:id="rId60"/>
    <p:sldId id="409" r:id="rId61"/>
    <p:sldId id="410" r:id="rId62"/>
    <p:sldId id="411" r:id="rId63"/>
    <p:sldId id="412" r:id="rId64"/>
    <p:sldId id="413" r:id="rId65"/>
    <p:sldId id="414" r:id="rId66"/>
    <p:sldId id="415" r:id="rId67"/>
    <p:sldId id="416" r:id="rId68"/>
    <p:sldId id="417" r:id="rId69"/>
    <p:sldId id="418" r:id="rId70"/>
    <p:sldId id="755" r:id="rId7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 d="1"/>
        <a:sy n="1" d="1"/>
      </p:scale>
      <p:origin x="0" y="0"/>
    </p:cViewPr>
  </p:notesTextViewPr>
  <p:sorterViewPr>
    <p:cViewPr>
      <p:scale>
        <a:sx n="100" d="100"/>
        <a:sy n="100" d="100"/>
      </p:scale>
      <p:origin x="0" y="1581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049F61A-5A5C-4B83-A78A-558A8620DE7E}" type="datetimeFigureOut">
              <a:rPr lang="en-US"/>
              <a:pPr>
                <a:defRPr/>
              </a:pPr>
              <a:t>1/28/2012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E94BDA8-2192-4A29-877E-EF151994EDA9}" type="slidenum">
              <a:rPr lang="en-US"/>
              <a:pPr>
                <a:defRPr/>
              </a:pPr>
              <a:t>‹#›</a:t>
            </a:fld>
            <a:endParaRPr lang="en-US"/>
          </a:p>
        </p:txBody>
      </p:sp>
    </p:spTree>
    <p:extLst>
      <p:ext uri="{BB962C8B-B14F-4D97-AF65-F5344CB8AC3E}">
        <p14:creationId xmlns:p14="http://schemas.microsoft.com/office/powerpoint/2010/main" xmlns="" val="44007510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691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6691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637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8637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841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8841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0466"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904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2514"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9251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9456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661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9661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865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9865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070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0070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2754"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20275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0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0480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896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6896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685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0685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889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20889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094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1094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299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1299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4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1504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709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21709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913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1913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118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2118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323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2323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733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2733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101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7101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937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2937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142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142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3474"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347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2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552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757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757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961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961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16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4166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371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4371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62" name="Text Box 1"/>
          <p:cNvSpPr txBox="1">
            <a:spLocks noChangeArrowheads="1"/>
          </p:cNvSpPr>
          <p:nvPr/>
        </p:nvSpPr>
        <p:spPr bwMode="auto">
          <a:xfrm>
            <a:off x="1155700" y="695325"/>
            <a:ext cx="4543425" cy="342423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4576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7810"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4781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305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7305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9858" name="Text Box 1"/>
          <p:cNvSpPr txBox="1">
            <a:spLocks noChangeArrowheads="1"/>
          </p:cNvSpPr>
          <p:nvPr/>
        </p:nvSpPr>
        <p:spPr bwMode="auto">
          <a:xfrm>
            <a:off x="1155700" y="695325"/>
            <a:ext cx="4543425" cy="342423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4985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1906"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5190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3954"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5395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0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5600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8050" name="Text Box 1"/>
          <p:cNvSpPr txBox="1">
            <a:spLocks noChangeArrowheads="1"/>
          </p:cNvSpPr>
          <p:nvPr/>
        </p:nvSpPr>
        <p:spPr bwMode="auto">
          <a:xfrm>
            <a:off x="1155700" y="695325"/>
            <a:ext cx="4543425" cy="342423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5805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0098"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009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214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26214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419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419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4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624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829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829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510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7510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033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033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238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238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443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443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8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648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853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853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057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8057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262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8262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467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8467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2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8672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877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8877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8178"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7817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081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081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28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286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491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491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6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696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901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901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105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0105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310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0310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48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04867" name="Rectangle 2"/>
          <p:cNvSpPr txBox="1">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022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8022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227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8227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22"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8432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B7A542F-AACD-4C1F-A0C6-A5E8ED9E53FC}" type="datetimeFigureOut">
              <a:rPr lang="en-US"/>
              <a:pPr>
                <a:defRPr/>
              </a:pPr>
              <a:t>1/28/2012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C6B995-7048-4006-BB3B-1DE3FEF65C5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6A43C0-4B75-4666-87ED-FD90E2B290F5}" type="datetimeFigureOut">
              <a:rPr lang="en-US"/>
              <a:pPr>
                <a:defRPr/>
              </a:pPr>
              <a:t>1/28/2012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072A6D-1844-40F6-9DD2-3AC56A287EA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36009F-953C-40B6-B6F3-459373354462}" type="datetimeFigureOut">
              <a:rPr lang="en-US"/>
              <a:pPr>
                <a:defRPr/>
              </a:pPr>
              <a:t>1/28/2012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E0C7BA-566F-482D-AFBC-506FA1C3857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0EF96F-9BF9-4043-B4ED-2B6AFC18C145}" type="datetimeFigureOut">
              <a:rPr lang="en-US"/>
              <a:pPr>
                <a:defRPr/>
              </a:pPr>
              <a:t>1/28/2012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0841250-63A5-4F0B-8221-2DC16391677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7E8BDFE-DADB-4055-8B29-7BA2428BEC6E}" type="datetimeFigureOut">
              <a:rPr lang="en-US"/>
              <a:pPr>
                <a:defRPr/>
              </a:pPr>
              <a:t>1/28/2012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D067-62B6-43E3-8F1B-560F7A09C3B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B325865-9F11-496E-A246-5CC4F8EEB808}" type="datetimeFigureOut">
              <a:rPr lang="en-US"/>
              <a:pPr>
                <a:defRPr/>
              </a:pPr>
              <a:t>1/28/2012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F306AA-101D-4592-BA2F-2C6F92915AD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A04DDBA-C3EE-410A-9345-5C56E9A62C62}" type="datetimeFigureOut">
              <a:rPr lang="en-US"/>
              <a:pPr>
                <a:defRPr/>
              </a:pPr>
              <a:t>1/28/2012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6454297-CF3E-4AA2-99A6-BCD6D0E0AB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8E94ECC-080D-46EE-83F9-9A503DFD0B48}" type="datetimeFigureOut">
              <a:rPr lang="en-US"/>
              <a:pPr>
                <a:defRPr/>
              </a:pPr>
              <a:t>1/28/2012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C8F5242-453A-42AA-BBEA-54B5A287E32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FA21283-BDE1-43DB-9F00-C7D64BF3650E}" type="datetimeFigureOut">
              <a:rPr lang="en-US"/>
              <a:pPr>
                <a:defRPr/>
              </a:pPr>
              <a:t>1/28/2012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4F3CC7A-9FDB-4B9D-9AC7-20853C3399A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F3EE16-26D1-4D71-A000-C55A0585FBC8}" type="datetimeFigureOut">
              <a:rPr lang="en-US"/>
              <a:pPr>
                <a:defRPr/>
              </a:pPr>
              <a:t>1/28/2012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7194-4D2C-4B8E-B968-12FB6688C86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B7DFBD-48FD-48B8-81D4-3741623396AC}" type="datetimeFigureOut">
              <a:rPr lang="en-US"/>
              <a:pPr>
                <a:defRPr/>
              </a:pPr>
              <a:t>1/28/2012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989D85-BC2D-4061-8BCC-83DC39FF8DB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9D30CE5-2538-43C9-BFDB-9C557BD5638C}" type="datetimeFigureOut">
              <a:rPr lang="en-US"/>
              <a:pPr>
                <a:defRPr/>
              </a:pPr>
              <a:t>1/28/2012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4978E24-DB27-4FE4-9FE2-95DD2E932C9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Text Box 1"/>
          <p:cNvSpPr txBox="1">
            <a:spLocks noChangeArrowheads="1"/>
          </p:cNvSpPr>
          <p:nvPr/>
        </p:nvSpPr>
        <p:spPr bwMode="auto">
          <a:xfrm>
            <a:off x="685800" y="1524000"/>
            <a:ext cx="7772400" cy="1933575"/>
          </a:xfrm>
          <a:prstGeom prst="rect">
            <a:avLst/>
          </a:prstGeom>
          <a:noFill/>
          <a:ln w="9525">
            <a:noFill/>
            <a:round/>
            <a:headEnd/>
            <a:tailEnd/>
          </a:ln>
        </p:spPr>
        <p:txBody>
          <a:bodyPr lIns="90000" tIns="46800" rIns="90000" bIns="46800"/>
          <a:lstStyle/>
          <a:p>
            <a:pPr algn="ctr">
              <a:lnSpc>
                <a:spcPct val="8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Lst>
            </a:pPr>
            <a:r>
              <a:rPr lang="en-US" sz="4000">
                <a:solidFill>
                  <a:srgbClr val="E3EBF1"/>
                </a:solidFill>
                <a:latin typeface="Calibri" pitchFamily="34" charset="0"/>
              </a:rPr>
              <a:t>LIS650	part 1 </a:t>
            </a:r>
            <a:br>
              <a:rPr lang="en-US" sz="4000">
                <a:solidFill>
                  <a:srgbClr val="E3EBF1"/>
                </a:solidFill>
                <a:latin typeface="Calibri" pitchFamily="34" charset="0"/>
              </a:rPr>
            </a:br>
            <a:r>
              <a:rPr lang="en-US" sz="4000">
                <a:solidFill>
                  <a:srgbClr val="E3EBF1"/>
                </a:solidFill>
                <a:latin typeface="Calibri" pitchFamily="34" charset="0"/>
              </a:rPr>
              <a:t/>
            </a:r>
            <a:br>
              <a:rPr lang="en-US" sz="4000">
                <a:solidFill>
                  <a:srgbClr val="E3EBF1"/>
                </a:solidFill>
                <a:latin typeface="Calibri" pitchFamily="34" charset="0"/>
              </a:rPr>
            </a:br>
            <a:r>
              <a:rPr lang="en-US" sz="4000">
                <a:solidFill>
                  <a:srgbClr val="E3EBF1"/>
                </a:solidFill>
                <a:latin typeface="Calibri" pitchFamily="34" charset="0"/>
              </a:rPr>
              <a:t>XML and the HTML body</a:t>
            </a:r>
          </a:p>
        </p:txBody>
      </p:sp>
      <p:sp>
        <p:nvSpPr>
          <p:cNvPr id="165890" name="Text Box 2"/>
          <p:cNvSpPr txBox="1">
            <a:spLocks noChangeArrowheads="1"/>
          </p:cNvSpPr>
          <p:nvPr/>
        </p:nvSpPr>
        <p:spPr bwMode="auto">
          <a:xfrm>
            <a:off x="1371600" y="4648200"/>
            <a:ext cx="6400800" cy="898525"/>
          </a:xfrm>
          <a:prstGeom prst="rect">
            <a:avLst/>
          </a:prstGeom>
          <a:noFill/>
          <a:ln w="9525">
            <a:noFill/>
            <a:round/>
            <a:headEnd/>
            <a:tailEnd/>
          </a:ln>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a:solidFill>
                  <a:srgbClr val="FFFFFF"/>
                </a:solidFill>
                <a:latin typeface="Calibri" pitchFamily="34" charset="0"/>
              </a:rPr>
              <a:t>Thomas Krichel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practical consequences</a:t>
            </a:r>
          </a:p>
        </p:txBody>
      </p:sp>
      <p:sp>
        <p:nvSpPr>
          <p:cNvPr id="183298"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Every time you want to insert &lt;, &gt;  or &amp; in the documents, you have to use the entities instead.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Examples: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krichel&amp;#64;openlib.org	</a:t>
            </a:r>
          </a:p>
          <a:p>
            <a:pPr marL="328613" indent="-317500">
              <a:spcBef>
                <a:spcPts val="6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	   –  Je suis Fran&amp;ccedil;ais.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Marks &amp;amp; Spencers	</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3 &amp;lt; 4</a:t>
            </a:r>
          </a:p>
          <a:p>
            <a:pPr marL="328613" indent="-317500">
              <a:lnSpc>
                <a:spcPts val="2825"/>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node type: XML elements</a:t>
            </a:r>
          </a:p>
        </p:txBody>
      </p:sp>
      <p:sp>
        <p:nvSpPr>
          <p:cNvPr id="185346" name="Text Box 2"/>
          <p:cNvSpPr txBox="1">
            <a:spLocks noChangeArrowheads="1"/>
          </p:cNvSpPr>
          <p:nvPr/>
        </p:nvSpPr>
        <p:spPr bwMode="auto">
          <a:xfrm>
            <a:off x="304800" y="1295400"/>
            <a:ext cx="8610600" cy="439420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XML is based on elements. There are several ways of writing an element.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The first way is write &lt;</a:t>
            </a:r>
            <a:r>
              <a:rPr lang="ru-RU" sz="2800" i="1">
                <a:solidFill>
                  <a:srgbClr val="FFFFFF"/>
                </a:solidFill>
                <a:latin typeface="Calibri" pitchFamily="34" charset="0"/>
              </a:rPr>
              <a:t>name</a:t>
            </a:r>
            <a:r>
              <a:rPr lang="ru-RU" sz="2800">
                <a:solidFill>
                  <a:srgbClr val="FFFFFF"/>
                </a:solidFill>
                <a:latin typeface="Calibri" pitchFamily="34" charset="0"/>
              </a:rPr>
              <a:t>/&gt;.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Here </a:t>
            </a:r>
            <a:r>
              <a:rPr lang="ru-RU" sz="2800" i="1">
                <a:solidFill>
                  <a:srgbClr val="FFFFFF"/>
                </a:solidFill>
                <a:latin typeface="Calibri" pitchFamily="34" charset="0"/>
              </a:rPr>
              <a:t>name</a:t>
            </a:r>
            <a:r>
              <a:rPr lang="ru-RU" sz="2800">
                <a:solidFill>
                  <a:srgbClr val="FFFFFF"/>
                </a:solidFill>
                <a:latin typeface="Calibri" pitchFamily="34" charset="0"/>
              </a:rPr>
              <a:t> is the name of the element.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Such an element is called an empty element.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Example:</a:t>
            </a:r>
            <a:r>
              <a:rPr lang="en-US" sz="2800">
                <a:solidFill>
                  <a:srgbClr val="FFFFFF"/>
                </a:solidFill>
                <a:latin typeface="Calibri" pitchFamily="34" charset="0"/>
              </a:rPr>
              <a:t> </a:t>
            </a:r>
            <a:r>
              <a:rPr lang="ru-RU" sz="2400">
                <a:solidFill>
                  <a:srgbClr val="FFFFFF"/>
                </a:solidFill>
                <a:latin typeface="Calibri" pitchFamily="34" charset="0"/>
              </a:rPr>
              <a:t>&lt;bang/&gt;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This is an empty element, the name of which is  “bang”.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non-empty elements</a:t>
            </a:r>
          </a:p>
        </p:txBody>
      </p:sp>
      <p:sp>
        <p:nvSpPr>
          <p:cNvPr id="187394" name="Text Box 2"/>
          <p:cNvSpPr txBox="1">
            <a:spLocks noChangeArrowheads="1"/>
          </p:cNvSpPr>
          <p:nvPr/>
        </p:nvSpPr>
        <p:spPr bwMode="auto">
          <a:xfrm>
            <a:off x="457200" y="1295400"/>
            <a:ext cx="8229600" cy="5053013"/>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If </a:t>
            </a:r>
            <a:r>
              <a:rPr lang="en-GB" sz="2800" i="1">
                <a:solidFill>
                  <a:srgbClr val="FFFFFF"/>
                </a:solidFill>
                <a:latin typeface="Calibri" pitchFamily="34" charset="0"/>
              </a:rPr>
              <a:t>name</a:t>
            </a:r>
            <a:r>
              <a:rPr lang="en-GB" sz="2800">
                <a:solidFill>
                  <a:srgbClr val="FFFFFF"/>
                </a:solidFill>
                <a:latin typeface="Calibri" pitchFamily="34" charset="0"/>
              </a:rPr>
              <a:t> is the name of the element, you can give an element contents </a:t>
            </a:r>
            <a:r>
              <a:rPr lang="en-GB" sz="2800" i="1">
                <a:solidFill>
                  <a:srgbClr val="FFFFFF"/>
                </a:solidFill>
                <a:latin typeface="Calibri" pitchFamily="34" charset="0"/>
              </a:rPr>
              <a:t>contents </a:t>
            </a:r>
            <a:r>
              <a:rPr lang="en-GB" sz="2800">
                <a:solidFill>
                  <a:srgbClr val="FFFFFF"/>
                </a:solidFill>
                <a:latin typeface="Calibri" pitchFamily="34" charset="0"/>
              </a:rPr>
              <a:t>by writing &lt;</a:t>
            </a:r>
            <a:r>
              <a:rPr lang="en-GB" sz="2800" i="1">
                <a:solidFill>
                  <a:srgbClr val="FFFFFF"/>
                </a:solidFill>
                <a:latin typeface="Calibri" pitchFamily="34" charset="0"/>
              </a:rPr>
              <a:t>name&gt;contents&lt;</a:t>
            </a:r>
            <a:r>
              <a:rPr lang="en-GB" sz="2800">
                <a:solidFill>
                  <a:srgbClr val="FFFFFF"/>
                </a:solidFill>
                <a:latin typeface="Calibri" pitchFamily="34" charset="0"/>
              </a:rPr>
              <a:t>/</a:t>
            </a:r>
            <a:r>
              <a:rPr lang="en-GB" sz="2800" i="1">
                <a:solidFill>
                  <a:srgbClr val="FFFFFF"/>
                </a:solidFill>
                <a:latin typeface="Calibri" pitchFamily="34" charset="0"/>
              </a:rPr>
              <a:t>name&gt;.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i="1">
                <a:solidFill>
                  <a:srgbClr val="FFFFFF"/>
                </a:solidFill>
                <a:latin typeface="Calibri" pitchFamily="34" charset="0"/>
              </a:rPr>
              <a:t>contents </a:t>
            </a:r>
            <a:r>
              <a:rPr lang="en-GB" sz="2800">
                <a:solidFill>
                  <a:srgbClr val="FFFFFF"/>
                </a:solidFill>
                <a:latin typeface="Calibri" pitchFamily="34" charset="0"/>
              </a:rPr>
              <a:t>is often simple character data</a:t>
            </a:r>
            <a:r>
              <a:rPr lang="en-GB" sz="2800" i="1">
                <a:solidFill>
                  <a:srgbClr val="FFFFFF"/>
                </a:solidFill>
                <a:latin typeface="Calibri" pitchFamily="34" charset="0"/>
              </a:rPr>
              <a: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Here</a:t>
            </a:r>
            <a:r>
              <a:rPr lang="en-GB" sz="2800" i="1">
                <a:solidFill>
                  <a:srgbClr val="FFFFFF"/>
                </a:solidFill>
                <a:latin typeface="Calibri" pitchFamily="34" charset="0"/>
              </a:rPr>
              <a:t> &lt;name&gt; </a:t>
            </a:r>
            <a:r>
              <a:rPr lang="en-GB" sz="2800">
                <a:solidFill>
                  <a:srgbClr val="FFFFFF"/>
                </a:solidFill>
                <a:latin typeface="Calibri" pitchFamily="34" charset="0"/>
              </a:rPr>
              <a:t>is called a start tag</a:t>
            </a:r>
            <a:r>
              <a:rPr lang="en-GB" sz="2800" i="1">
                <a:solidFill>
                  <a:srgbClr val="FFFFFF"/>
                </a:solidFill>
                <a:latin typeface="Calibri" pitchFamily="34" charset="0"/>
              </a:rPr>
              <a:t>. &lt;</a:t>
            </a:r>
            <a:r>
              <a:rPr lang="en-GB" sz="2800">
                <a:solidFill>
                  <a:srgbClr val="FFFFFF"/>
                </a:solidFill>
                <a:latin typeface="Calibri" pitchFamily="34" charset="0"/>
              </a:rPr>
              <a:t>/</a:t>
            </a:r>
            <a:r>
              <a:rPr lang="en-GB" sz="2800" i="1">
                <a:solidFill>
                  <a:srgbClr val="FFFFFF"/>
                </a:solidFill>
                <a:latin typeface="Calibri" pitchFamily="34" charset="0"/>
              </a:rPr>
              <a:t>name&gt; </a:t>
            </a:r>
            <a:r>
              <a:rPr lang="en-GB" sz="2800">
                <a:solidFill>
                  <a:srgbClr val="FFFFFF"/>
                </a:solidFill>
                <a:latin typeface="Calibri" pitchFamily="34" charset="0"/>
              </a:rPr>
              <a:t>is called the end tag. Both tags surround the contents of the element.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Remember the previous slide? Then note that</a:t>
            </a:r>
            <a:r>
              <a:rPr lang="en-GB" sz="2800" i="1">
                <a:solidFill>
                  <a:srgbClr val="FFFFFF"/>
                </a:solidFill>
                <a:latin typeface="Calibri" pitchFamily="34" charset="0"/>
              </a:rPr>
              <a:t> &lt;name</a:t>
            </a:r>
            <a:r>
              <a:rPr lang="en-GB" sz="2800">
                <a:solidFill>
                  <a:srgbClr val="FFFFFF"/>
                </a:solidFill>
                <a:latin typeface="Calibri" pitchFamily="34" charset="0"/>
              </a:rPr>
              <a:t>/&gt;</a:t>
            </a:r>
            <a:r>
              <a:rPr lang="en-GB" sz="2800" i="1">
                <a:solidFill>
                  <a:srgbClr val="FFFFFF"/>
                </a:solidFill>
                <a:latin typeface="Calibri" pitchFamily="34" charset="0"/>
              </a:rPr>
              <a:t> </a:t>
            </a:r>
            <a:r>
              <a:rPr lang="en-GB" sz="2800">
                <a:solidFill>
                  <a:srgbClr val="FFFFFF"/>
                </a:solidFill>
                <a:latin typeface="Calibri" pitchFamily="34" charset="0"/>
              </a:rPr>
              <a:t>is just a shortcut for</a:t>
            </a:r>
            <a:r>
              <a:rPr lang="en-GB" sz="2800" i="1">
                <a:solidFill>
                  <a:srgbClr val="FFFFFF"/>
                </a:solidFill>
                <a:latin typeface="Calibri" pitchFamily="34" charset="0"/>
              </a:rPr>
              <a:t> &lt;name&gt;&lt;/name&gt;.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Elements within other elements are called child elements.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spot the difference</a:t>
            </a:r>
          </a:p>
        </p:txBody>
      </p:sp>
      <p:sp>
        <p:nvSpPr>
          <p:cNvPr id="189442"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&lt;foo/&gt; is an empty element with the name “foo”.</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&lt;/foo&gt; is the closing tag of a non-empty element with the name “foo”. It can only appear in the document if there is an opening tag &lt;foo&gt; somewhere ahead of it. </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 know this notation is somewhat tricky. I can’t do anything about it.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element names</a:t>
            </a:r>
          </a:p>
        </p:txBody>
      </p:sp>
      <p:sp>
        <p:nvSpPr>
          <p:cNvPr id="191490"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name of a element can start with any letter or with the underscore. After the starting character, the name may contain letters, numbers and underscores.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colon may also appear in an element name, but it has special significance.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Element names start with "xml" are reserved for special purposes. You can not use them for your own purposes.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Text Box 1"/>
          <p:cNvSpPr txBox="1">
            <a:spLocks noChangeArrowheads="1"/>
          </p:cNvSpPr>
          <p:nvPr/>
        </p:nvSpPr>
        <p:spPr bwMode="auto">
          <a:xfrm>
            <a:off x="381000" y="228600"/>
            <a:ext cx="8229600" cy="809625"/>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element &amp; character data examples </a:t>
            </a:r>
          </a:p>
        </p:txBody>
      </p:sp>
      <p:sp>
        <p:nvSpPr>
          <p:cNvPr id="193538" name="Text Box 2"/>
          <p:cNvSpPr txBox="1">
            <a:spLocks noChangeArrowheads="1"/>
          </p:cNvSpPr>
          <p:nvPr/>
        </p:nvSpPr>
        <p:spPr bwMode="auto">
          <a:xfrm>
            <a:off x="457200" y="990600"/>
            <a:ext cx="8229600" cy="5508625"/>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&lt;greeting&gt;bonjour&lt;/greeting&gt;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&lt;greeting&gt;здравствуйте&lt;/greeting&gt;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&lt;sentence&gt;She says &lt;greeting&gt;hello&lt;/greeting&gt; to you.&lt;/sentence&gt;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&lt;menu&gt;&lt;choice&gt;Bibbelsches Bohnesupp mit Quetschekuche&lt;/choice&gt; or  &lt;choice&gt; Dibbellabbes mit Abbeltratsch&lt;/choice&gt;&lt;/menu&gt;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&lt;examples&gt; &lt;example&gt;I koh Glos essa, und es duard ma ned wei.&lt;/example&gt;&lt;example&gt;Ja mogu esti staklo, i ne boli me. &lt;/example&gt; &lt;example&gt;Kristala jan dezaket, ez det minik ematen.&lt;/example&gt;&lt;/examples&gt;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whitespace</a:t>
            </a:r>
          </a:p>
        </p:txBody>
      </p:sp>
      <p:sp>
        <p:nvSpPr>
          <p:cNvPr id="19558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blank, the carriage return, the newline character and the tab character form a group of characters called the whitespace characters.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Whitespace is one or more whitespace characters appearing next to each.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 character node that only contains whitespace is a whitespace node.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treatment of whitespace nodes in XML documents can create some confusion. </a:t>
            </a:r>
          </a:p>
          <a:p>
            <a:pPr marL="328613" indent="-317500">
              <a:lnSpc>
                <a:spcPct val="110000"/>
              </a:lnSpc>
              <a:spcBef>
                <a:spcPts val="700"/>
              </a:spcBef>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whitespace </a:t>
            </a:r>
          </a:p>
        </p:txBody>
      </p:sp>
      <p:sp>
        <p:nvSpPr>
          <p:cNvPr id="10854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fontAlgn="auto">
              <a:lnSpc>
                <a:spcPts val="2825"/>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The example</a:t>
            </a:r>
          </a:p>
          <a:p>
            <a:pPr marL="328613" indent="-317500" fontAlgn="auto">
              <a:lnSpc>
                <a:spcPts val="2825"/>
              </a:lnSpc>
              <a:spcBef>
                <a:spcPts val="600"/>
              </a:spcBef>
              <a:spcAft>
                <a:spcPts val="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&lt;note&gt;&lt;/note&gt;</a:t>
            </a:r>
          </a:p>
          <a:p>
            <a:pPr marL="525463" indent="-514350" fontAlgn="auto">
              <a:lnSpc>
                <a:spcPts val="2825"/>
              </a:lnSpc>
              <a:spcBef>
                <a:spcPts val="700"/>
              </a:spcBef>
              <a:spcAft>
                <a:spcPts val="0"/>
              </a:spcAft>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contains one node.</a:t>
            </a:r>
          </a:p>
          <a:p>
            <a:pPr marL="328613" indent="-317500" fontAlgn="auto">
              <a:lnSpc>
                <a:spcPts val="2825"/>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The examples</a:t>
            </a:r>
          </a:p>
          <a:p>
            <a:pPr marL="328613" indent="-317500" fontAlgn="auto">
              <a:lnSpc>
                <a:spcPts val="2825"/>
              </a:lnSpc>
              <a:spcBef>
                <a:spcPts val="600"/>
              </a:spcBef>
              <a:spcAft>
                <a:spcPts val="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&lt;note&gt; &lt;/note&gt;</a:t>
            </a:r>
          </a:p>
          <a:p>
            <a:pPr marL="328613" indent="-317500" fontAlgn="auto">
              <a:lnSpc>
                <a:spcPts val="2825"/>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and </a:t>
            </a:r>
          </a:p>
          <a:p>
            <a:pPr marL="328613" indent="-317500" fontAlgn="auto">
              <a:lnSpc>
                <a:spcPts val="2825"/>
              </a:lnSpc>
              <a:spcBef>
                <a:spcPts val="600"/>
              </a:spcBef>
              <a:spcAft>
                <a:spcPts val="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&lt;note&gt;</a:t>
            </a:r>
          </a:p>
          <a:p>
            <a:pPr marL="328613" indent="-317500" fontAlgn="auto">
              <a:lnSpc>
                <a:spcPts val="2825"/>
              </a:lnSpc>
              <a:spcBef>
                <a:spcPts val="600"/>
              </a:spcBef>
              <a:spcAft>
                <a:spcPts val="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&lt;/note&gt;</a:t>
            </a:r>
          </a:p>
          <a:p>
            <a:pPr marL="328613" indent="-317500" fontAlgn="auto">
              <a:lnSpc>
                <a:spcPts val="2825"/>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contain two nodes each. But the character node has whitespace only.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node type: attributes</a:t>
            </a:r>
          </a:p>
        </p:txBody>
      </p:sp>
      <p:sp>
        <p:nvSpPr>
          <p:cNvPr id="199682" name="Text Box 2"/>
          <p:cNvSpPr txBox="1">
            <a:spLocks noChangeArrowheads="1"/>
          </p:cNvSpPr>
          <p:nvPr/>
        </p:nvSpPr>
        <p:spPr bwMode="auto">
          <a:xfrm>
            <a:off x="457200" y="1524000"/>
            <a:ext cx="8458200" cy="3941763"/>
          </a:xfrm>
          <a:prstGeom prst="rect">
            <a:avLst/>
          </a:prstGeom>
          <a:noFill/>
          <a:ln w="9525">
            <a:noFill/>
            <a:round/>
            <a:headEnd/>
            <a:tailEnd/>
          </a:ln>
        </p:spPr>
        <p:txBody>
          <a:bodyPr lIns="90000" tIns="46800" rIns="90000" bIns="46800"/>
          <a:lstStyle/>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Elements can have attributes. Here is an empty element with a</a:t>
            </a:r>
            <a:r>
              <a:rPr lang="en-US" sz="2800">
                <a:solidFill>
                  <a:srgbClr val="FFFFFF"/>
                </a:solidFill>
                <a:latin typeface="Calibri" pitchFamily="34" charset="0"/>
              </a:rPr>
              <a:t>n</a:t>
            </a:r>
            <a:r>
              <a:rPr lang="en-GB" sz="2800">
                <a:solidFill>
                  <a:srgbClr val="FFFFFF"/>
                </a:solidFill>
                <a:latin typeface="Calibri" pitchFamily="34" charset="0"/>
              </a:rPr>
              <a:t> attribute </a:t>
            </a:r>
          </a:p>
          <a:p>
            <a:pPr marL="328613" indent="-317500">
              <a:lnSpc>
                <a:spcPct val="105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&lt;</a:t>
            </a:r>
            <a:r>
              <a:rPr lang="en-GB" sz="2800" i="1">
                <a:solidFill>
                  <a:srgbClr val="FFFFFF"/>
                </a:solidFill>
                <a:latin typeface="Calibri" pitchFamily="34" charset="0"/>
              </a:rPr>
              <a:t>name attribute_name</a:t>
            </a:r>
            <a:r>
              <a:rPr lang="en-GB" sz="2800">
                <a:solidFill>
                  <a:srgbClr val="FFFFFF"/>
                </a:solidFill>
                <a:latin typeface="Calibri" pitchFamily="34" charset="0"/>
              </a:rPr>
              <a:t>="</a:t>
            </a:r>
            <a:r>
              <a:rPr lang="en-GB" sz="2800" i="1">
                <a:solidFill>
                  <a:srgbClr val="FFFFFF"/>
                </a:solidFill>
                <a:latin typeface="Calibri" pitchFamily="34" charset="0"/>
              </a:rPr>
              <a:t>attribute_value</a:t>
            </a:r>
            <a:r>
              <a:rPr lang="en-GB" sz="2800">
                <a:solidFill>
                  <a:srgbClr val="FFFFFF"/>
                </a:solidFill>
                <a:latin typeface="Calibri" pitchFamily="34" charset="0"/>
              </a:rPr>
              <a:t>"/&gt;</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Here </a:t>
            </a:r>
            <a:r>
              <a:rPr lang="en-GB" sz="2800" i="1">
                <a:solidFill>
                  <a:srgbClr val="FFFFFF"/>
                </a:solidFill>
                <a:latin typeface="Calibri" pitchFamily="34" charset="0"/>
              </a:rPr>
              <a:t>attribute_name </a:t>
            </a:r>
            <a:r>
              <a:rPr lang="en-GB" sz="2800">
                <a:solidFill>
                  <a:srgbClr val="FFFFFF"/>
                </a:solidFill>
                <a:latin typeface="Calibri" pitchFamily="34" charset="0"/>
              </a:rPr>
              <a:t>is an attribute name and</a:t>
            </a:r>
            <a:r>
              <a:rPr lang="en-GB" sz="2800" i="1">
                <a:solidFill>
                  <a:srgbClr val="FFFFFF"/>
                </a:solidFill>
                <a:latin typeface="Calibri" pitchFamily="34" charset="0"/>
              </a:rPr>
              <a:t> a</a:t>
            </a:r>
            <a:r>
              <a:rPr lang="en-US" sz="2800" i="1">
                <a:solidFill>
                  <a:srgbClr val="FFFFFF"/>
                </a:solidFill>
                <a:latin typeface="Calibri" pitchFamily="34" charset="0"/>
              </a:rPr>
              <a:t>ttribute_</a:t>
            </a:r>
            <a:r>
              <a:rPr lang="en-GB" sz="2800" i="1">
                <a:solidFill>
                  <a:srgbClr val="FFFFFF"/>
                </a:solidFill>
                <a:latin typeface="Calibri" pitchFamily="34" charset="0"/>
              </a:rPr>
              <a:t>value </a:t>
            </a:r>
            <a:r>
              <a:rPr lang="en-GB" sz="2800">
                <a:solidFill>
                  <a:srgbClr val="FFFFFF"/>
                </a:solidFill>
                <a:latin typeface="Calibri" pitchFamily="34" charset="0"/>
              </a:rPr>
              <a:t>is an attribute value. </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element could have contents. Then it is written as &lt;</a:t>
            </a:r>
            <a:r>
              <a:rPr lang="en-GB" sz="2800" i="1">
                <a:solidFill>
                  <a:srgbClr val="FFFFFF"/>
                </a:solidFill>
                <a:latin typeface="Calibri" pitchFamily="34" charset="0"/>
              </a:rPr>
              <a:t>name attribute_name </a:t>
            </a:r>
            <a:r>
              <a:rPr lang="en-GB" sz="2800">
                <a:solidFill>
                  <a:srgbClr val="FFFFFF"/>
                </a:solidFill>
                <a:latin typeface="Calibri" pitchFamily="34" charset="0"/>
              </a:rPr>
              <a:t>= "</a:t>
            </a:r>
            <a:r>
              <a:rPr lang="en-GB" sz="2800" i="1">
                <a:solidFill>
                  <a:srgbClr val="FFFFFF"/>
                </a:solidFill>
                <a:latin typeface="Calibri" pitchFamily="34" charset="0"/>
              </a:rPr>
              <a:t>attribute_value</a:t>
            </a:r>
            <a:r>
              <a:rPr lang="en-GB" sz="2800">
                <a:solidFill>
                  <a:srgbClr val="FFFFFF"/>
                </a:solidFill>
                <a:latin typeface="Calibri" pitchFamily="34" charset="0"/>
              </a:rPr>
              <a:t>"&gt; </a:t>
            </a:r>
            <a:r>
              <a:rPr lang="en-GB" sz="2800" i="1">
                <a:solidFill>
                  <a:srgbClr val="FFFFFF"/>
                </a:solidFill>
                <a:latin typeface="Calibri" pitchFamily="34" charset="0"/>
              </a:rPr>
              <a:t>contents</a:t>
            </a:r>
            <a:r>
              <a:rPr lang="en-GB" sz="2800">
                <a:solidFill>
                  <a:srgbClr val="FFFFFF"/>
                </a:solidFill>
                <a:latin typeface="Calibri" pitchFamily="34" charset="0"/>
              </a:rPr>
              <a:t>&lt;/</a:t>
            </a:r>
            <a:r>
              <a:rPr lang="en-GB" sz="2800" i="1">
                <a:solidFill>
                  <a:srgbClr val="FFFFFF"/>
                </a:solidFill>
                <a:latin typeface="Calibri" pitchFamily="34" charset="0"/>
              </a:rPr>
              <a:t>name</a:t>
            </a:r>
            <a:r>
              <a:rPr lang="en-GB" sz="2800">
                <a:solidFill>
                  <a:srgbClr val="FFFFFF"/>
                </a:solidFill>
                <a:latin typeface="Calibri" pitchFamily="34" charset="0"/>
              </a:rPr>
              <a: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examples</a:t>
            </a:r>
          </a:p>
        </p:txBody>
      </p:sp>
      <p:sp>
        <p:nvSpPr>
          <p:cNvPr id="201730" name="Text Box 2"/>
          <p:cNvSpPr txBox="1">
            <a:spLocks noChangeArrowheads="1"/>
          </p:cNvSpPr>
          <p:nvPr/>
        </p:nvSpPr>
        <p:spPr bwMode="auto">
          <a:xfrm>
            <a:off x="228600" y="1600200"/>
            <a:ext cx="8610600" cy="45720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&lt;subject scheme="JEL"&gt;A4&lt;/subject&gt;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&lt;postcode style="US ZIP"&gt;11372-2572&lt;/postcode&gt;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&lt;postcode style="GB"&gt;GU1 4LF&lt;/postcode&gt;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&lt;ddc code="634.9755"&gt;Cypresses&lt;/ddc&gt;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&lt;ddc code="634.9756" explanation="Cedars"/&gt;   </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today</a:t>
            </a:r>
          </a:p>
        </p:txBody>
      </p:sp>
      <p:sp>
        <p:nvSpPr>
          <p:cNvPr id="16793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An introduction to XML</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Major HTML, the body element.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Text Box 1"/>
          <p:cNvSpPr txBox="1">
            <a:spLocks noChangeArrowheads="1"/>
          </p:cNvSpPr>
          <p:nvPr/>
        </p:nvSpPr>
        <p:spPr bwMode="auto">
          <a:xfrm>
            <a:off x="457200" y="493713"/>
            <a:ext cx="8229600" cy="703262"/>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several attributes</a:t>
            </a:r>
          </a:p>
        </p:txBody>
      </p:sp>
      <p:sp>
        <p:nvSpPr>
          <p:cNvPr id="203778" name="Text Box 2"/>
          <p:cNvSpPr txBox="1">
            <a:spLocks noChangeArrowheads="1"/>
          </p:cNvSpPr>
          <p:nvPr/>
        </p:nvSpPr>
        <p:spPr bwMode="auto">
          <a:xfrm>
            <a:off x="457200" y="1295400"/>
            <a:ext cx="8229600" cy="5373688"/>
          </a:xfrm>
          <a:prstGeom prst="rect">
            <a:avLst/>
          </a:prstGeom>
          <a:noFill/>
          <a:ln w="9525">
            <a:noFill/>
            <a:round/>
            <a:headEnd/>
            <a:tailEnd/>
          </a:ln>
        </p:spPr>
        <p:txBody>
          <a:bodyPr lIns="90000" tIns="46800" rIns="90000" bIns="46800"/>
          <a:lstStyle/>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Elements can have several attributes. Here is an element with two attributes</a:t>
            </a:r>
          </a:p>
          <a:p>
            <a:pPr marL="328613" indent="-317500">
              <a:lnSpc>
                <a:spcPct val="105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&lt;</a:t>
            </a:r>
            <a:r>
              <a:rPr lang="en-GB" sz="2800" i="1">
                <a:solidFill>
                  <a:srgbClr val="FFFFFF"/>
                </a:solidFill>
                <a:latin typeface="Calibri" pitchFamily="34" charset="0"/>
              </a:rPr>
              <a:t>name attribute_name_one</a:t>
            </a:r>
            <a:r>
              <a:rPr lang="en-GB" sz="2800">
                <a:solidFill>
                  <a:srgbClr val="FFFFFF"/>
                </a:solidFill>
                <a:latin typeface="Calibri" pitchFamily="34" charset="0"/>
              </a:rPr>
              <a:t>="</a:t>
            </a:r>
            <a:r>
              <a:rPr lang="en-GB" sz="2800" i="1">
                <a:solidFill>
                  <a:srgbClr val="FFFFFF"/>
                </a:solidFill>
                <a:latin typeface="Calibri" pitchFamily="34" charset="0"/>
              </a:rPr>
              <a:t>value_one</a:t>
            </a:r>
            <a:r>
              <a:rPr lang="en-GB" sz="2800">
                <a:solidFill>
                  <a:srgbClr val="FFFFFF"/>
                </a:solidFill>
                <a:latin typeface="Calibri" pitchFamily="34" charset="0"/>
              </a:rPr>
              <a:t>"</a:t>
            </a:r>
            <a:r>
              <a:rPr lang="en-GB" sz="2800" i="1">
                <a:solidFill>
                  <a:srgbClr val="FFFFFF"/>
                </a:solidFill>
                <a:latin typeface="Calibri" pitchFamily="34" charset="0"/>
              </a:rPr>
              <a:t> attribute_name_two=</a:t>
            </a:r>
            <a:r>
              <a:rPr lang="en-GB" sz="2800">
                <a:solidFill>
                  <a:srgbClr val="FFFFFF"/>
                </a:solidFill>
                <a:latin typeface="Calibri" pitchFamily="34" charset="0"/>
              </a:rPr>
              <a:t>"</a:t>
            </a:r>
            <a:r>
              <a:rPr lang="en-GB" sz="2800" i="1">
                <a:solidFill>
                  <a:srgbClr val="FFFFFF"/>
                </a:solidFill>
                <a:latin typeface="Calibri" pitchFamily="34" charset="0"/>
              </a:rPr>
              <a:t>value_two</a:t>
            </a:r>
            <a:r>
              <a:rPr lang="en-GB" sz="2800">
                <a:solidFill>
                  <a:srgbClr val="FFFFFF"/>
                </a:solidFill>
                <a:latin typeface="Calibri" pitchFamily="34" charset="0"/>
              </a:rPr>
              <a:t>"/&gt;</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Here </a:t>
            </a:r>
            <a:r>
              <a:rPr lang="en-GB" sz="2800" i="1">
                <a:solidFill>
                  <a:srgbClr val="FFFFFF"/>
                </a:solidFill>
                <a:latin typeface="Calibri" pitchFamily="34" charset="0"/>
              </a:rPr>
              <a:t>attribute_name_one </a:t>
            </a:r>
            <a:r>
              <a:rPr lang="en-GB" sz="2800">
                <a:solidFill>
                  <a:srgbClr val="FFFFFF"/>
                </a:solidFill>
                <a:latin typeface="Calibri" pitchFamily="34" charset="0"/>
              </a:rPr>
              <a:t>and </a:t>
            </a:r>
            <a:r>
              <a:rPr lang="en-GB" sz="2800" i="1">
                <a:solidFill>
                  <a:srgbClr val="FFFFFF"/>
                </a:solidFill>
                <a:latin typeface="Calibri" pitchFamily="34" charset="0"/>
              </a:rPr>
              <a:t>attribute_name_two </a:t>
            </a:r>
            <a:r>
              <a:rPr lang="en-GB" sz="2800">
                <a:solidFill>
                  <a:srgbClr val="FFFFFF"/>
                </a:solidFill>
                <a:latin typeface="Calibri" pitchFamily="34" charset="0"/>
              </a:rPr>
              <a:t>are attribute names and</a:t>
            </a:r>
            <a:r>
              <a:rPr lang="en-GB" sz="2800" i="1">
                <a:solidFill>
                  <a:srgbClr val="FFFFFF"/>
                </a:solidFill>
                <a:latin typeface="Calibri" pitchFamily="34" charset="0"/>
              </a:rPr>
              <a:t> value_one </a:t>
            </a:r>
            <a:r>
              <a:rPr lang="en-GB" sz="2800">
                <a:solidFill>
                  <a:srgbClr val="FFFFFF"/>
                </a:solidFill>
                <a:latin typeface="Calibri" pitchFamily="34" charset="0"/>
              </a:rPr>
              <a:t>and </a:t>
            </a:r>
            <a:r>
              <a:rPr lang="en-GB" sz="2800" i="1">
                <a:solidFill>
                  <a:srgbClr val="FFFFFF"/>
                </a:solidFill>
                <a:latin typeface="Calibri" pitchFamily="34" charset="0"/>
              </a:rPr>
              <a:t>value_two </a:t>
            </a:r>
            <a:r>
              <a:rPr lang="en-GB" sz="2800">
                <a:solidFill>
                  <a:srgbClr val="FFFFFF"/>
                </a:solidFill>
                <a:latin typeface="Calibri" pitchFamily="34" charset="0"/>
              </a:rPr>
              <a:t>are attribute values. The element itself is empty.</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Example: &lt;greeting language="fr" formal="no"&gt;bonjour&lt;/greeting&gt;</a:t>
            </a:r>
          </a:p>
          <a:p>
            <a:pPr marL="328613" indent="-317500">
              <a:lnSpc>
                <a:spcPct val="105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whitespace around =</a:t>
            </a:r>
          </a:p>
        </p:txBody>
      </p:sp>
      <p:sp>
        <p:nvSpPr>
          <p:cNvPr id="205826" name="Text Box 2"/>
          <p:cNvSpPr txBox="1">
            <a:spLocks noChangeArrowheads="1"/>
          </p:cNvSpPr>
          <p:nvPr/>
        </p:nvSpPr>
        <p:spPr bwMode="auto">
          <a:xfrm>
            <a:off x="533400" y="1371600"/>
            <a:ext cx="8305800" cy="4448175"/>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Attribute names are separated from their values by the = sign. The equal sign can be surrounded by whitespace. Thus</a:t>
            </a:r>
          </a:p>
          <a:p>
            <a:pPr marL="785813" lvl="1"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a:t>
            </a:r>
            <a:r>
              <a:rPr lang="en-GB" sz="2800" i="1">
                <a:solidFill>
                  <a:srgbClr val="FFFFFF"/>
                </a:solidFill>
                <a:latin typeface="Calibri" pitchFamily="34" charset="0"/>
              </a:rPr>
              <a:t>element</a:t>
            </a:r>
            <a:r>
              <a:rPr lang="en-GB" sz="2800">
                <a:solidFill>
                  <a:srgbClr val="FFFFFF"/>
                </a:solidFill>
                <a:latin typeface="Calibri" pitchFamily="34" charset="0"/>
              </a:rPr>
              <a:t> </a:t>
            </a:r>
            <a:r>
              <a:rPr lang="en-GB" sz="2800" i="1">
                <a:solidFill>
                  <a:srgbClr val="FFFFFF"/>
                </a:solidFill>
                <a:latin typeface="Calibri" pitchFamily="34" charset="0"/>
              </a:rPr>
              <a:t>attribute_name</a:t>
            </a:r>
            <a:r>
              <a:rPr lang="en-GB" sz="2800">
                <a:solidFill>
                  <a:srgbClr val="FFFFFF"/>
                </a:solidFill>
                <a:latin typeface="Calibri" pitchFamily="34" charset="0"/>
              </a:rPr>
              <a:t>="</a:t>
            </a:r>
            <a:r>
              <a:rPr lang="en-GB" sz="2800" i="1">
                <a:solidFill>
                  <a:srgbClr val="FFFFFF"/>
                </a:solidFill>
                <a:latin typeface="Calibri" pitchFamily="34" charset="0"/>
              </a:rPr>
              <a:t>attribute_value</a:t>
            </a:r>
            <a:r>
              <a:rPr lang="en-GB" sz="2800">
                <a:solidFill>
                  <a:srgbClr val="FFFFFF"/>
                </a:solidFill>
                <a:latin typeface="Calibri" pitchFamily="34" charset="0"/>
              </a:rPr>
              <a:t>"</a:t>
            </a:r>
            <a:r>
              <a:rPr lang="en-GB" sz="2800" i="1">
                <a:solidFill>
                  <a:srgbClr val="FFFFFF"/>
                </a:solidFill>
                <a:latin typeface="Calibri" pitchFamily="34" charset="0"/>
              </a:rPr>
              <a:t>&gt;</a:t>
            </a:r>
          </a:p>
          <a:p>
            <a:pPr marL="785813" lvl="1"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a:t>
            </a:r>
            <a:r>
              <a:rPr lang="en-GB" sz="2800" i="1">
                <a:solidFill>
                  <a:srgbClr val="FFFFFF"/>
                </a:solidFill>
                <a:latin typeface="Calibri" pitchFamily="34" charset="0"/>
              </a:rPr>
              <a:t>element</a:t>
            </a:r>
            <a:r>
              <a:rPr lang="en-GB" sz="2800">
                <a:solidFill>
                  <a:srgbClr val="FFFFFF"/>
                </a:solidFill>
                <a:latin typeface="Calibri" pitchFamily="34" charset="0"/>
              </a:rPr>
              <a:t> </a:t>
            </a:r>
            <a:r>
              <a:rPr lang="en-GB" sz="2800" i="1">
                <a:solidFill>
                  <a:srgbClr val="FFFFFF"/>
                </a:solidFill>
                <a:latin typeface="Calibri" pitchFamily="34" charset="0"/>
              </a:rPr>
              <a:t>attribute_name </a:t>
            </a:r>
            <a:r>
              <a:rPr lang="en-GB" sz="2800">
                <a:solidFill>
                  <a:srgbClr val="FFFFFF"/>
                </a:solidFill>
                <a:latin typeface="Calibri" pitchFamily="34" charset="0"/>
              </a:rPr>
              <a:t>= "</a:t>
            </a:r>
            <a:r>
              <a:rPr lang="en-GB" sz="2800" i="1">
                <a:solidFill>
                  <a:srgbClr val="FFFFFF"/>
                </a:solidFill>
                <a:latin typeface="Calibri" pitchFamily="34" charset="0"/>
              </a:rPr>
              <a:t>attribute_value</a:t>
            </a:r>
            <a:r>
              <a:rPr lang="en-GB" sz="2800">
                <a:solidFill>
                  <a:srgbClr val="FFFFFF"/>
                </a:solidFill>
                <a:latin typeface="Calibri" pitchFamily="34" charset="0"/>
              </a:rPr>
              <a:t>"</a:t>
            </a:r>
            <a:r>
              <a:rPr lang="en-GB" sz="2800" i="1">
                <a:solidFill>
                  <a:srgbClr val="FFFFFF"/>
                </a:solidFill>
                <a:latin typeface="Calibri" pitchFamily="34" charset="0"/>
              </a:rPr>
              <a:t>&gt;</a:t>
            </a:r>
          </a:p>
          <a:p>
            <a:pPr marL="785813" lvl="1"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a:t>
            </a:r>
            <a:r>
              <a:rPr lang="en-GB" sz="2800" i="1">
                <a:solidFill>
                  <a:srgbClr val="FFFFFF"/>
                </a:solidFill>
                <a:latin typeface="Calibri" pitchFamily="34" charset="0"/>
              </a:rPr>
              <a:t>element</a:t>
            </a:r>
            <a:r>
              <a:rPr lang="en-GB" sz="2800">
                <a:solidFill>
                  <a:srgbClr val="FFFFFF"/>
                </a:solidFill>
                <a:latin typeface="Calibri" pitchFamily="34" charset="0"/>
              </a:rPr>
              <a:t> </a:t>
            </a:r>
            <a:r>
              <a:rPr lang="en-GB" sz="2800" i="1">
                <a:solidFill>
                  <a:srgbClr val="FFFFFF"/>
                </a:solidFill>
                <a:latin typeface="Calibri" pitchFamily="34" charset="0"/>
              </a:rPr>
              <a:t>attribute_name</a:t>
            </a:r>
            <a:r>
              <a:rPr lang="en-GB" sz="2800">
                <a:solidFill>
                  <a:srgbClr val="FFFFFF"/>
                </a:solidFill>
                <a:latin typeface="Calibri" pitchFamily="34" charset="0"/>
              </a:rPr>
              <a:t>=</a:t>
            </a:r>
          </a:p>
          <a:p>
            <a:pPr marL="328613" indent="-317500">
              <a:lnSpc>
                <a:spcPct val="110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a:t>
            </a:r>
            <a:r>
              <a:rPr lang="en-GB" sz="2800" i="1">
                <a:solidFill>
                  <a:srgbClr val="FFFFFF"/>
                </a:solidFill>
                <a:latin typeface="Calibri" pitchFamily="34" charset="0"/>
              </a:rPr>
              <a:t>attribute_value</a:t>
            </a:r>
            <a:r>
              <a:rPr lang="en-GB" sz="2800">
                <a:solidFill>
                  <a:srgbClr val="FFFFFF"/>
                </a:solidFill>
                <a:latin typeface="Calibri" pitchFamily="34" charset="0"/>
              </a:rPr>
              <a:t>"</a:t>
            </a:r>
            <a:r>
              <a:rPr lang="en-GB" sz="2800" i="1">
                <a:solidFill>
                  <a:srgbClr val="FFFFFF"/>
                </a:solidFill>
                <a:latin typeface="Calibri" pitchFamily="34" charset="0"/>
              </a:rPr>
              <a:t>&gt;</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are all equivalent.</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You must have whitespace around consecutive attributes.</a:t>
            </a:r>
          </a:p>
          <a:p>
            <a:pPr marL="785813" lvl="1" indent="-317500">
              <a:lnSpc>
                <a:spcPct val="11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latin typeface="Calibri" pitchFamily="34" charset="0"/>
            </a:endParaRPr>
          </a:p>
          <a:p>
            <a:pPr marL="785813" lvl="1" indent="-317500">
              <a:lnSpc>
                <a:spcPct val="11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more on attributes</a:t>
            </a:r>
          </a:p>
        </p:txBody>
      </p:sp>
      <p:sp>
        <p:nvSpPr>
          <p:cNvPr id="20787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latin typeface="Calibri" pitchFamily="34" charset="0"/>
              </a:rPr>
              <a:t>Attribute values can be enclosed in single or double quotes. It does not matter. Double quotes are more common, so I suggest you use those.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latin typeface="Calibri" pitchFamily="34" charset="0"/>
              </a:rPr>
              <a:t>There can be no two attributes to the same element with the same names. So you can not have something like &lt;trafficlight color="red" color="green"/&gt;.</a:t>
            </a: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more on attributes</a:t>
            </a:r>
          </a:p>
        </p:txBody>
      </p:sp>
      <p:sp>
        <p:nvSpPr>
          <p:cNvPr id="209922" name="Text Box 2"/>
          <p:cNvSpPr txBox="1">
            <a:spLocks noChangeArrowheads="1"/>
          </p:cNvSpPr>
          <p:nvPr/>
        </p:nvSpPr>
        <p:spPr bwMode="auto">
          <a:xfrm>
            <a:off x="457200" y="1219200"/>
            <a:ext cx="8226425" cy="539115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Attribute values are simple strings. You can not have an element inside an attribute value. Thus you can not write, for example &lt;meal type="&lt;cookie/&gt;"&gt;chocolate&lt;/meal&gt;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An attribute must have a value, e.g. you can not write &lt;result abstract&gt;... &lt;/result&gt;.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value may be empty like in &lt;result abstract=''&gt;...&lt;/result&gt; or &lt;result abstract=""&gt;... &lt;/result&gt;.</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another</a:t>
            </a:r>
            <a:r>
              <a:rPr lang="ru-RU" sz="4000">
                <a:solidFill>
                  <a:srgbClr val="E3EBF1"/>
                </a:solidFill>
                <a:latin typeface="Calibri" pitchFamily="34" charset="0"/>
              </a:rPr>
              <a:t> example</a:t>
            </a:r>
          </a:p>
        </p:txBody>
      </p:sp>
      <p:sp>
        <p:nvSpPr>
          <p:cNvPr id="211970" name="Text Box 2"/>
          <p:cNvSpPr txBox="1">
            <a:spLocks noChangeArrowheads="1"/>
          </p:cNvSpPr>
          <p:nvPr/>
        </p:nvSpPr>
        <p:spPr bwMode="auto">
          <a:xfrm>
            <a:off x="457200" y="1600200"/>
            <a:ext cx="8229600" cy="4298950"/>
          </a:xfrm>
          <a:prstGeom prst="rect">
            <a:avLst/>
          </a:prstGeom>
          <a:noFill/>
          <a:ln w="9525">
            <a:noFill/>
            <a:round/>
            <a:headEnd/>
            <a:tailEnd/>
          </a:ln>
        </p:spPr>
        <p:txBody>
          <a:bodyPr lIns="0" tIns="0" rIns="0" bIns="0"/>
          <a:lstStyle/>
          <a:p>
            <a:pPr>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&lt;poet born="1799" died="1837"&gt;</a:t>
            </a:r>
          </a:p>
          <a:p>
            <a:pPr>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  &lt;name lang="ru"&gt;Александр Сергеевич Пушкин&lt;/name&gt; </a:t>
            </a:r>
          </a:p>
          <a:p>
            <a:pPr>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   &lt;name  lang="en"&gt;Alexander S. Pushkin&lt;/name&gt;</a:t>
            </a:r>
          </a:p>
          <a:p>
            <a:pPr>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   &lt;name lang="fr"&gt;Alexandre Pouchkine&lt;/name&gt;</a:t>
            </a:r>
          </a:p>
          <a:p>
            <a:pPr>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&lt;/poet&gt;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node type: comments</a:t>
            </a:r>
          </a:p>
        </p:txBody>
      </p:sp>
      <p:sp>
        <p:nvSpPr>
          <p:cNvPr id="214018" name="Text Box 2"/>
          <p:cNvSpPr txBox="1">
            <a:spLocks noChangeArrowheads="1"/>
          </p:cNvSpPr>
          <p:nvPr/>
        </p:nvSpPr>
        <p:spPr bwMode="auto">
          <a:xfrm>
            <a:off x="457200" y="1600200"/>
            <a:ext cx="8229600" cy="4041775"/>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In an XML document, you can make comments about your code. These are notes to yourself.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Comments start with &lt;!--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Comments end with --&gt;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Comments can not be nested.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Can appear pretty much anywhere.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They can enclose elements.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comment examples</a:t>
            </a:r>
          </a:p>
        </p:txBody>
      </p:sp>
      <p:sp>
        <p:nvSpPr>
          <p:cNvPr id="21606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 this is a comment --&gt;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 &lt;span&gt; this is a comment too, it contains an element &lt;/span&gt;  --&gt;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 &lt;!-- this is a bad example of a nested comment --&gt; --&gt;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Text Box 1"/>
          <p:cNvSpPr txBox="1">
            <a:spLocks noChangeArrowheads="1"/>
          </p:cNvSpPr>
          <p:nvPr/>
        </p:nvSpPr>
        <p:spPr bwMode="auto">
          <a:xfrm>
            <a:off x="457200" y="230188"/>
            <a:ext cx="8229600" cy="1235075"/>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3600">
                <a:solidFill>
                  <a:srgbClr val="E3EBF1"/>
                </a:solidFill>
                <a:latin typeface="Calibri" pitchFamily="34" charset="0"/>
              </a:rPr>
              <a:t>node type: DTD declaration</a:t>
            </a:r>
          </a:p>
        </p:txBody>
      </p:sp>
      <p:sp>
        <p:nvSpPr>
          <p:cNvPr id="218114" name="Text Box 2"/>
          <p:cNvSpPr txBox="1">
            <a:spLocks noChangeArrowheads="1"/>
          </p:cNvSpPr>
          <p:nvPr/>
        </p:nvSpPr>
        <p:spPr bwMode="auto">
          <a:xfrm>
            <a:off x="457200" y="1600200"/>
            <a:ext cx="8229600" cy="4783138"/>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XML documents, like any SGML documents, accept document type declarations.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A document type declaration tells us something about the vocabulary of elements and attributes used in the document.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It should appear at the very top on an XML document.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It takes the form &lt;!DOCTYPE </a:t>
            </a:r>
            <a:r>
              <a:rPr lang="ru-RU" sz="2800" i="1">
                <a:solidFill>
                  <a:srgbClr val="FFFFFF"/>
                </a:solidFill>
                <a:latin typeface="Calibri" pitchFamily="34" charset="0"/>
              </a:rPr>
              <a:t>gobbledygook</a:t>
            </a:r>
            <a:r>
              <a:rPr lang="ru-RU" sz="2800">
                <a:solidFill>
                  <a:srgbClr val="FFFFFF"/>
                </a:solidFill>
                <a:latin typeface="Calibri" pitchFamily="34" charset="0"/>
              </a:rPr>
              <a:t> &gt;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We will come back to the document type declaration later.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XML document</a:t>
            </a:r>
          </a:p>
        </p:txBody>
      </p:sp>
      <p:sp>
        <p:nvSpPr>
          <p:cNvPr id="220162"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An XML document is a piece of data that is written in XML.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But sometimes the author of a document makes a mistake, and, in fact the XML is wrong in some ways.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If there is no mistake, the document is called well-formed.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If a document is not well-formed, it really is not an XML document.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some rules for well-formedness </a:t>
            </a:r>
          </a:p>
        </p:txBody>
      </p:sp>
      <p:sp>
        <p:nvSpPr>
          <p:cNvPr id="222210" name="Text Box 2"/>
          <p:cNvSpPr txBox="1">
            <a:spLocks noChangeArrowheads="1"/>
          </p:cNvSpPr>
          <p:nvPr/>
        </p:nvSpPr>
        <p:spPr bwMode="auto">
          <a:xfrm>
            <a:off x="457200" y="1524000"/>
            <a:ext cx="8229600" cy="4560888"/>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All elements must be properly nested. You can only close the outer element after all inner elements are closed. Examples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&lt;a&gt;&lt;b&gt;&lt;/a&gt;&lt;/b&gt; not well-formed</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&lt;a&gt;&lt;b&gt;&lt;/b&gt;&lt;/a&gt; well formed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An element  that is nested inside another element is called a child of that element. </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3200">
              <a:solidFill>
                <a:srgbClr val="FFFFFF"/>
              </a:solidFill>
              <a:latin typeface="Calibri" pitchFamily="34" charset="0"/>
            </a:endParaRP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XML</a:t>
            </a:r>
          </a:p>
        </p:txBody>
      </p:sp>
      <p:sp>
        <p:nvSpPr>
          <p:cNvPr id="169986" name="Text Box 2"/>
          <p:cNvSpPr txBox="1">
            <a:spLocks noChangeArrowheads="1"/>
          </p:cNvSpPr>
          <p:nvPr/>
        </p:nvSpPr>
        <p:spPr bwMode="auto">
          <a:xfrm>
            <a:off x="457200" y="1219200"/>
            <a:ext cx="8229600" cy="5216525"/>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XML is an SGML application</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Every XML document is SGML, but not the opposite.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Thus XML is like SGML but with many features removed.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XML defines the syntax that we will use to write HTML. We have to study that syntax in some detail, now.</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more rules for well-formedness </a:t>
            </a:r>
          </a:p>
        </p:txBody>
      </p:sp>
      <p:sp>
        <p:nvSpPr>
          <p:cNvPr id="226306" name="Text Box 2"/>
          <p:cNvSpPr txBox="1">
            <a:spLocks noChangeArrowheads="1"/>
          </p:cNvSpPr>
          <p:nvPr/>
        </p:nvSpPr>
        <p:spPr bwMode="auto">
          <a:xfrm>
            <a:off x="457200" y="1295400"/>
            <a:ext cx="8458200" cy="44450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There must be one single element in the document that all other elements are children of.</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It is called the root element.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All other elements are called children of the root.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Whitespace that surrounds the root element is ignored.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root element may be preceded by a prologue. This is anything before the root element.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DTD declaration can only appear in the prologue.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3"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XML example file: validated.html</a:t>
            </a:r>
          </a:p>
        </p:txBody>
      </p:sp>
      <p:sp>
        <p:nvSpPr>
          <p:cNvPr id="228354" name="Text Box 2"/>
          <p:cNvSpPr txBox="1">
            <a:spLocks noChangeArrowheads="1"/>
          </p:cNvSpPr>
          <p:nvPr/>
        </p:nvSpPr>
        <p:spPr bwMode="auto">
          <a:xfrm>
            <a:off x="228600" y="1371600"/>
            <a:ext cx="8577263" cy="37719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This is an XML file.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Look at it through the "view source" feature of your user agent.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Please look at it to find all the node types.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Examine how the well-formedness constraints are implemented.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Make sure you understand every aspect of its syntax.</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What node type does not appear in this document?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other example</a:t>
            </a:r>
          </a:p>
        </p:txBody>
      </p:sp>
      <p:sp>
        <p:nvSpPr>
          <p:cNvPr id="230402" name="Text Box 2"/>
          <p:cNvSpPr txBox="1">
            <a:spLocks noChangeArrowheads="1"/>
          </p:cNvSpPr>
          <p:nvPr/>
        </p:nvSpPr>
        <p:spPr bwMode="auto">
          <a:xfrm>
            <a:off x="495300" y="1587500"/>
            <a:ext cx="8229600" cy="4448175"/>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Look at </a:t>
            </a:r>
            <a:r>
              <a:rPr lang="en-GB" sz="2800" i="1" dirty="0">
                <a:solidFill>
                  <a:srgbClr val="FFFFFF"/>
                </a:solidFill>
                <a:latin typeface="Calibri" pitchFamily="34" charset="0"/>
              </a:rPr>
              <a:t>http://wotan.liu.edu/home/krichel/</a:t>
            </a:r>
            <a:r>
              <a:rPr lang="en-US" sz="2800" i="1" dirty="0">
                <a:solidFill>
                  <a:srgbClr val="FFFFFF"/>
                </a:solidFill>
                <a:latin typeface="Calibri" pitchFamily="34" charset="0"/>
              </a:rPr>
              <a:t>courses/lis650/ </a:t>
            </a:r>
            <a:r>
              <a:rPr lang="en-GB" sz="2800" i="1" dirty="0">
                <a:solidFill>
                  <a:srgbClr val="FFFFFF"/>
                </a:solidFill>
                <a:latin typeface="Calibri" pitchFamily="34" charset="0"/>
              </a:rPr>
              <a:t>examples/xml/</a:t>
            </a:r>
            <a:r>
              <a:rPr lang="en-GB" sz="2800" i="1" dirty="0" err="1">
                <a:solidFill>
                  <a:srgbClr val="FFFFFF"/>
                </a:solidFill>
                <a:latin typeface="Calibri" pitchFamily="34" charset="0"/>
              </a:rPr>
              <a:t>gradesheet.xml.html</a:t>
            </a:r>
            <a:r>
              <a:rPr lang="en-GB" sz="2800" dirty="0">
                <a:solidFill>
                  <a:srgbClr val="FFFFFF"/>
                </a:solidFill>
                <a:latin typeface="Calibri" pitchFamily="34" charset="0"/>
              </a:rPr>
              <a: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First consider the rendered version as it appears in the browser. It illustrates the type of XML data file that Thomas uses to compose his grades and feeds them into the computer. It is well-formed XML.</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Second, consider the source code of the web page. Why are there all these &amp;</a:t>
            </a:r>
            <a:r>
              <a:rPr lang="en-GB" sz="2800" dirty="0" err="1">
                <a:solidFill>
                  <a:srgbClr val="FFFFFF"/>
                </a:solidFill>
                <a:latin typeface="Calibri" pitchFamily="34" charset="0"/>
              </a:rPr>
              <a:t>lt</a:t>
            </a:r>
            <a:r>
              <a:rPr lang="en-GB" sz="2800" dirty="0">
                <a:solidFill>
                  <a:srgbClr val="FFFFFF"/>
                </a:solidFill>
                <a:latin typeface="Calibri" pitchFamily="34" charset="0"/>
              </a:rPr>
              <a:t>; and &amp;</a:t>
            </a:r>
            <a:r>
              <a:rPr lang="en-GB" sz="2800" dirty="0" err="1">
                <a:solidFill>
                  <a:srgbClr val="FFFFFF"/>
                </a:solidFill>
                <a:latin typeface="Calibri" pitchFamily="34" charset="0"/>
              </a:rPr>
              <a:t>gt</a:t>
            </a:r>
            <a:r>
              <a:rPr lang="en-GB" sz="2800" dirty="0">
                <a:solidFill>
                  <a:srgbClr val="FFFFFF"/>
                </a:solidFill>
                <a:latin typeface="Calibri"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XML and HTML</a:t>
            </a:r>
          </a:p>
        </p:txBody>
      </p:sp>
      <p:sp>
        <p:nvSpPr>
          <p:cNvPr id="232450" name="Text Box 2"/>
          <p:cNvSpPr txBox="1">
            <a:spLocks noChangeArrowheads="1"/>
          </p:cNvSpPr>
          <p:nvPr/>
        </p:nvSpPr>
        <p:spPr bwMode="auto">
          <a:xfrm>
            <a:off x="457200" y="1295400"/>
            <a:ext cx="8226425" cy="4953000"/>
          </a:xfrm>
          <a:prstGeom prst="rect">
            <a:avLst/>
          </a:prstGeom>
          <a:noFill/>
          <a:ln w="9525">
            <a:noFill/>
            <a:round/>
            <a:headEnd/>
            <a:tailEnd/>
          </a:ln>
        </p:spPr>
        <p:txBody>
          <a:bodyPr lIns="0" tIns="0" rIns="0" bIns="0"/>
          <a:lstStyle/>
          <a:p>
            <a:pPr marL="328613" indent="-317500">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XML is a syntax. It is a way to write a textual document that has some structure to it. A web page is precisely such a textual document.</a:t>
            </a:r>
          </a:p>
          <a:p>
            <a:pPr marL="328613" indent="-317500">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Yet for browsers to make sense of the structure there has to be a commonly understood vocabulary of </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element names</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 attributes names</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occurrence constraints </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value constraints. </a:t>
            </a:r>
          </a:p>
          <a:p>
            <a:pPr marL="328613" indent="-317500">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where HTML comes in.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HTML</a:t>
            </a:r>
          </a:p>
        </p:txBody>
      </p:sp>
      <p:sp>
        <p:nvSpPr>
          <p:cNvPr id="234498" name="Text Box 2"/>
          <p:cNvSpPr txBox="1">
            <a:spLocks noChangeArrowheads="1"/>
          </p:cNvSpPr>
          <p:nvPr/>
        </p:nvSpPr>
        <p:spPr bwMode="auto">
          <a:xfrm>
            <a:off x="304800" y="1676400"/>
            <a:ext cx="8610600" cy="487680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HyperText Markup Language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HTML is an SGML DTD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head, body, title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paragraphs, headings,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lists, tables,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emphasis, abbreviations, quotes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images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links to other documents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forms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scripting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HTML history</a:t>
            </a:r>
          </a:p>
        </p:txBody>
      </p:sp>
      <p:sp>
        <p:nvSpPr>
          <p:cNvPr id="236546" name="Text Box 2"/>
          <p:cNvSpPr txBox="1">
            <a:spLocks noChangeArrowheads="1"/>
          </p:cNvSpPr>
          <p:nvPr/>
        </p:nvSpPr>
        <p:spPr bwMode="auto">
          <a:xfrm>
            <a:off x="457200" y="1306513"/>
            <a:ext cx="8229600" cy="523875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HTML was a very bare-bones language when first invented by Tim Berners-Lee. It did not describe pages with much of a visual appeal.</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In the 90s, successful browsers invented “extensions” that aimed to stretch the visual boundaries of HTML.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Some of these extensions found their way in the official HTML spec issued by the W3C.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Later the W3C developed style sheets as a way to accommodate for display requirements without having to extend HTML.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strict vs loose HTML </a:t>
            </a:r>
          </a:p>
        </p:txBody>
      </p:sp>
      <p:sp>
        <p:nvSpPr>
          <p:cNvPr id="238594" name="Text Box 2"/>
          <p:cNvSpPr txBox="1">
            <a:spLocks noChangeArrowheads="1"/>
          </p:cNvSpPr>
          <p:nvPr/>
        </p:nvSpPr>
        <p:spPr bwMode="auto">
          <a:xfrm>
            <a:off x="381000" y="1447800"/>
            <a:ext cx="8229600" cy="5351463"/>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HTML 4.01 is the last version of HTML. This version has two different DTDs: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loose DTD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strict DTD</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only the cover the elements of the strict DTD.</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loose DTD has more elements, but all the functionality of these elements is best done with style sheets.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XHTML</a:t>
            </a:r>
          </a:p>
        </p:txBody>
      </p:sp>
      <p:sp>
        <p:nvSpPr>
          <p:cNvPr id="240642" name="Text Box 2"/>
          <p:cNvSpPr txBox="1">
            <a:spLocks noChangeArrowheads="1"/>
          </p:cNvSpPr>
          <p:nvPr/>
        </p:nvSpPr>
        <p:spPr bwMode="auto">
          <a:xfrm>
            <a:off x="457200" y="1600200"/>
            <a:ext cx="8229600" cy="4276725"/>
          </a:xfrm>
          <a:prstGeom prst="rect">
            <a:avLst/>
          </a:prstGeom>
          <a:noFill/>
          <a:ln w="9525">
            <a:noFill/>
            <a:round/>
            <a:headEnd/>
            <a:tailEnd/>
          </a:ln>
        </p:spPr>
        <p:txBody>
          <a:bodyPr lIns="0" tIns="0" rIns="0" bIns="0"/>
          <a:lstStyle/>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XHTML is HTML written in an XML syntax.</a:t>
            </a:r>
          </a:p>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Every XHTML document has to be well-formed XML. </a:t>
            </a:r>
          </a:p>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Non-XML HTML documents can violate some well-formedness constraints, including</a:t>
            </a:r>
          </a:p>
          <a:p>
            <a:pPr marL="731838" lvl="1" indent="-274638">
              <a:lnSpc>
                <a:spcPct val="9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HTML element names are not case sensitive.</a:t>
            </a:r>
          </a:p>
          <a:p>
            <a:pPr marL="731838" lvl="1" indent="-274638">
              <a:lnSpc>
                <a:spcPct val="9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Some HTML elements do not need closing tags.</a:t>
            </a:r>
          </a:p>
          <a:p>
            <a:pPr marL="731838" lvl="1" indent="-274638">
              <a:lnSpc>
                <a:spcPct val="9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There is no need for a single root element in a HTML document.</a:t>
            </a:r>
          </a:p>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XHTML is stricter, but simpler to understand.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89"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XHTML: pain without gain?</a:t>
            </a:r>
          </a:p>
        </p:txBody>
      </p:sp>
      <p:sp>
        <p:nvSpPr>
          <p:cNvPr id="242690"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In this course we study XHTML.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When I say HTML in the following, I mean XHTML.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Reasons to study XHTML rather than HTML</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syntactic rules of XML are easier to understand.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Any tool that can work with XML can be applied to XHTML, but can not be applied to HTML.</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In general XML documents are more computer understandable. This is crucial in the age of the search engine.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7" name="Text Box 1"/>
          <p:cNvSpPr txBox="1">
            <a:spLocks noChangeArrowheads="1"/>
          </p:cNvSpPr>
          <p:nvPr/>
        </p:nvSpPr>
        <p:spPr bwMode="auto">
          <a:xfrm>
            <a:off x="457200" y="319088"/>
            <a:ext cx="8223250" cy="1046162"/>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HTML 5</a:t>
            </a:r>
          </a:p>
        </p:txBody>
      </p:sp>
      <p:sp>
        <p:nvSpPr>
          <p:cNvPr id="244738" name="Text Box 2"/>
          <p:cNvSpPr txBox="1">
            <a:spLocks noChangeArrowheads="1"/>
          </p:cNvSpPr>
          <p:nvPr/>
        </p:nvSpPr>
        <p:spPr bwMode="auto">
          <a:xfrm>
            <a:off x="457200" y="1600200"/>
            <a:ext cx="8223250" cy="443071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W3C is working on HTML 5. When HTML 5 is expressed in an XML syntax, it will be known as XHTML 5.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draft is at http://www.w3.org/html/wg/html5.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nodes</a:t>
            </a:r>
          </a:p>
        </p:txBody>
      </p:sp>
      <p:sp>
        <p:nvSpPr>
          <p:cNvPr id="172034" name="Text Box 2"/>
          <p:cNvSpPr txBox="1">
            <a:spLocks noChangeArrowheads="1"/>
          </p:cNvSpPr>
          <p:nvPr/>
        </p:nvSpPr>
        <p:spPr bwMode="auto">
          <a:xfrm>
            <a:off x="457200" y="1600200"/>
            <a:ext cx="8229600" cy="4519613"/>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“node” is a word used to characterize everything that can be put in the XML document.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We will study the following types on nodes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character data</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elements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attributes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comments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DTD declarations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There are other types of nodes that we don't need to learn about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notation in the course slides</a:t>
            </a:r>
          </a:p>
        </p:txBody>
      </p:sp>
      <p:sp>
        <p:nvSpPr>
          <p:cNvPr id="246786" name="Text Box 2"/>
          <p:cNvSpPr txBox="1">
            <a:spLocks noChangeArrowheads="1"/>
          </p:cNvSpPr>
          <p:nvPr/>
        </p:nvSpPr>
        <p:spPr bwMode="auto">
          <a:xfrm>
            <a:off x="457200" y="1219200"/>
            <a:ext cx="8228013" cy="5334000"/>
          </a:xfrm>
          <a:prstGeom prst="rect">
            <a:avLst/>
          </a:prstGeom>
          <a:noFill/>
          <a:ln w="9525">
            <a:noFill/>
            <a:round/>
            <a:headEnd/>
            <a:tailEnd/>
          </a:ln>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write elements as if I was writing the start tag &lt;</a:t>
            </a:r>
            <a:r>
              <a:rPr lang="en-US" sz="2800" i="1">
                <a:solidFill>
                  <a:srgbClr val="FFFFFF"/>
                </a:solidFill>
                <a:latin typeface="Calibri" pitchFamily="34" charset="0"/>
              </a:rPr>
              <a:t>element</a:t>
            </a:r>
            <a:r>
              <a:rPr lang="en-US" sz="2800">
                <a:solidFill>
                  <a:srgbClr val="FFFFFF"/>
                </a:solidFill>
                <a:latin typeface="Calibri" pitchFamily="34" charset="0"/>
              </a:rPr>
              <a:t>&gt;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write all empty elements as &lt;</a:t>
            </a:r>
            <a:r>
              <a:rPr lang="en-US" sz="2800" i="1">
                <a:solidFill>
                  <a:srgbClr val="FFFFFF"/>
                </a:solidFill>
                <a:latin typeface="Calibri" pitchFamily="34" charset="0"/>
              </a:rPr>
              <a:t>element</a:t>
            </a:r>
            <a:r>
              <a:rPr lang="en-US" sz="2800">
                <a:solidFill>
                  <a:srgbClr val="FFFFFF"/>
                </a:solidFill>
                <a:latin typeface="Calibri" pitchFamily="34" charset="0"/>
              </a:rPr>
              <a:t>/&gt;.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Recall that &lt;/</a:t>
            </a:r>
            <a:r>
              <a:rPr lang="en-US" sz="2800" i="1">
                <a:solidFill>
                  <a:srgbClr val="FFFFFF"/>
                </a:solidFill>
                <a:latin typeface="Calibri" pitchFamily="34" charset="0"/>
              </a:rPr>
              <a:t>element</a:t>
            </a:r>
            <a:r>
              <a:rPr lang="en-US" sz="2800">
                <a:solidFill>
                  <a:srgbClr val="FFFFFF"/>
                </a:solidFill>
                <a:latin typeface="Calibri" pitchFamily="34" charset="0"/>
              </a:rPr>
              <a:t>&gt; is not the same as &lt;</a:t>
            </a:r>
            <a:r>
              <a:rPr lang="en-US" sz="2800" i="1">
                <a:solidFill>
                  <a:srgbClr val="FFFFFF"/>
                </a:solidFill>
                <a:latin typeface="Calibri" pitchFamily="34" charset="0"/>
              </a:rPr>
              <a:t>element</a:t>
            </a:r>
            <a:r>
              <a:rPr lang="en-US" sz="2800">
                <a:solidFill>
                  <a:srgbClr val="FFFFFF"/>
                </a:solidFill>
                <a:latin typeface="Calibri" pitchFamily="34" charset="0"/>
              </a:rPr>
              <a:t>/&gt;.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attach a = to all attribute names. Thus, when I write </a:t>
            </a:r>
            <a:r>
              <a:rPr lang="en-US" sz="2800" i="1">
                <a:solidFill>
                  <a:srgbClr val="FFFFFF"/>
                </a:solidFill>
                <a:latin typeface="Calibri" pitchFamily="34" charset="0"/>
              </a:rPr>
              <a:t>attribute</a:t>
            </a:r>
            <a:r>
              <a:rPr lang="en-US" sz="2800">
                <a:solidFill>
                  <a:srgbClr val="FFFFFF"/>
                </a:solidFill>
                <a:latin typeface="Calibri" pitchFamily="34" charset="0"/>
              </a:rPr>
              <a:t>=, you know that I mean the attribute </a:t>
            </a:r>
            <a:r>
              <a:rPr lang="en-US" sz="2800" i="1">
                <a:solidFill>
                  <a:srgbClr val="FFFFFF"/>
                </a:solidFill>
                <a:latin typeface="Calibri" pitchFamily="34" charset="0"/>
              </a:rPr>
              <a:t>attribute</a:t>
            </a:r>
            <a:r>
              <a:rPr lang="en-US" sz="2800">
                <a:solidFill>
                  <a:srgbClr val="FFFFFF"/>
                </a:solidFill>
                <a:latin typeface="Calibri" pitchFamily="34" charset="0"/>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3" name="Text Box 1"/>
          <p:cNvSpPr txBox="1">
            <a:spLocks noChangeArrowheads="1"/>
          </p:cNvSpPr>
          <p:nvPr/>
        </p:nvSpPr>
        <p:spPr bwMode="auto">
          <a:xfrm>
            <a:off x="457200" y="319088"/>
            <a:ext cx="8223250" cy="1046162"/>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elements and attributes</a:t>
            </a:r>
          </a:p>
        </p:txBody>
      </p:sp>
      <p:sp>
        <p:nvSpPr>
          <p:cNvPr id="248834" name="Text Box 2"/>
          <p:cNvSpPr txBox="1">
            <a:spLocks noChangeArrowheads="1"/>
          </p:cNvSpPr>
          <p:nvPr/>
        </p:nvSpPr>
        <p:spPr bwMode="auto">
          <a:xfrm>
            <a:off x="457200" y="1600200"/>
            <a:ext cx="8223250" cy="443071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HTML defines elements. It also attributes that these elements may have.  Each element has a different set of attributes that it can have.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say that an element “requires” an attribute if the attribute is required. If you use the element without that attribute, your HTML code is invalid.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say that an element “takes” an attribute to say that the attributes are optional.</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validation</a:t>
            </a:r>
          </a:p>
        </p:txBody>
      </p:sp>
      <p:sp>
        <p:nvSpPr>
          <p:cNvPr id="250882" name="Text Box 2"/>
          <p:cNvSpPr txBox="1">
            <a:spLocks noChangeArrowheads="1"/>
          </p:cNvSpPr>
          <p:nvPr/>
        </p:nvSpPr>
        <p:spPr bwMode="auto">
          <a:xfrm>
            <a:off x="457200" y="1600200"/>
            <a:ext cx="8228013" cy="4953000"/>
          </a:xfrm>
          <a:prstGeom prst="rect">
            <a:avLst/>
          </a:prstGeom>
          <a:noFill/>
          <a:ln w="9525">
            <a:noFill/>
            <a:round/>
            <a:headEnd/>
            <a:tailEnd/>
          </a:ln>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Remember that your pages have to validate against the strict specification of XHTML 1.0.</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You have to quote the DTD declaration for the strict version of the XHTML DTD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&lt;!DOCTYPE html PUBLIC "-//W3C//DTD XHTML 1.0 Strict//EN" "http://www.w3.org/TR/xhtml1/D TD/xhtml1-strict.dtd"&gt;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in the prologue of your HTML file, so that a validation tool can find out what version of XHTML to check for.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2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validation tools</a:t>
            </a:r>
          </a:p>
        </p:txBody>
      </p:sp>
      <p:sp>
        <p:nvSpPr>
          <p:cNvPr id="252930"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W3C validator http://validator.w3.org is the official validator that I have built into validated.html. This is the one used for assessing.</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Web Design Group Validator at http://www.htmlhelp.com/tools/validator/ is a nice, seemingly more strict validator that lets you validate your entire site.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root &lt;html&gt; element</a:t>
            </a:r>
          </a:p>
        </p:txBody>
      </p:sp>
      <p:sp>
        <p:nvSpPr>
          <p:cNvPr id="254978" name="Text Box 2"/>
          <p:cNvSpPr txBox="1">
            <a:spLocks noChangeArrowheads="1"/>
          </p:cNvSpPr>
          <p:nvPr/>
        </p:nvSpPr>
        <p:spPr bwMode="auto">
          <a:xfrm>
            <a:off x="457200" y="1600200"/>
            <a:ext cx="8229600" cy="464185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takes two attributes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dir= attribute says in which direction the contents is rendered. The classic value is "ltr", "rtl" is also valid.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lang= attribute says in which language the contents is. Use ISO 639 codes, e.g. lang="en-us"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these two attributes are know as the internationalization (i18n)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Example: &lt;html lang="en-us"&gt; … &lt;/html&gt;</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5" name="Text Box 1"/>
          <p:cNvSpPr txBox="1">
            <a:spLocks noChangeArrowheads="1"/>
          </p:cNvSpPr>
          <p:nvPr/>
        </p:nvSpPr>
        <p:spPr bwMode="auto">
          <a:xfrm>
            <a:off x="457200" y="319088"/>
            <a:ext cx="8223250" cy="1046162"/>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i18n issues in XHTML</a:t>
            </a:r>
          </a:p>
        </p:txBody>
      </p:sp>
      <p:sp>
        <p:nvSpPr>
          <p:cNvPr id="257026" name="Text Box 2"/>
          <p:cNvSpPr txBox="1">
            <a:spLocks noChangeArrowheads="1"/>
          </p:cNvSpPr>
          <p:nvPr/>
        </p:nvSpPr>
        <p:spPr bwMode="auto">
          <a:xfrm>
            <a:off x="457200" y="1600200"/>
            <a:ext cx="8223250" cy="443071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a special XML attribute that is called xml:lang= to convey languages in XML.</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Since we are both using XML and HTML, it is best to use both the xml:lang= and the lang= attributes.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See  http://www.w3.org/TR/i18n-html-tech-lang/#ri20040429.092928424 for some discussion of i18n issues.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children of &lt;html&gt;</a:t>
            </a:r>
          </a:p>
        </p:txBody>
      </p:sp>
      <p:sp>
        <p:nvSpPr>
          <p:cNvPr id="259074" name="Text Box 2"/>
          <p:cNvSpPr txBox="1">
            <a:spLocks noChangeArrowheads="1"/>
          </p:cNvSpPr>
          <p:nvPr/>
        </p:nvSpPr>
        <p:spPr bwMode="auto">
          <a:xfrm>
            <a:off x="457200" y="1371600"/>
            <a:ext cx="8382000" cy="5084763"/>
          </a:xfrm>
          <a:prstGeom prst="rect">
            <a:avLst/>
          </a:prstGeom>
          <a:noFill/>
          <a:ln w="9525">
            <a:noFill/>
            <a:round/>
            <a:headEnd/>
            <a:tailEnd/>
          </a:ln>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&lt;html&gt; has only two children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&lt;head&gt; has the header of the document. It's contents is not displayed on the document window. It is about the document.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&lt;body&gt; contains the document itself. Its content is displayed in the browser window.</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There must be only one &lt;head&gt; and only one &lt;body&gt;.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Both &lt;head&gt; and &lt;body&gt; take the i18n attributes.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&lt;body&gt;</a:t>
            </a:r>
          </a:p>
        </p:txBody>
      </p:sp>
      <p:sp>
        <p:nvSpPr>
          <p:cNvPr id="261122" name="Text Box 2"/>
          <p:cNvSpPr txBox="1">
            <a:spLocks noChangeArrowheads="1"/>
          </p:cNvSpPr>
          <p:nvPr/>
        </p:nvSpPr>
        <p:spPr bwMode="auto">
          <a:xfrm>
            <a:off x="457200" y="1371600"/>
            <a:ext cx="8220075" cy="5029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We are skipping the &lt;head&gt; so far for the next lecture.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We are now working with the second child of &lt;html&gt;, the &lt;body&gt;.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Almost all element in the &lt;body&gt; can take a group of attributes we will call the core attributes. We discuss </a:t>
            </a:r>
            <a:r>
              <a:rPr lang="en-US" sz="2800" dirty="0" smtClean="0">
                <a:solidFill>
                  <a:srgbClr val="FFFFFF"/>
                </a:solidFill>
                <a:latin typeface="Calibri" pitchFamily="34" charset="0"/>
              </a:rPr>
              <a:t>them </a:t>
            </a:r>
            <a:r>
              <a:rPr lang="en-US" sz="2800" dirty="0">
                <a:solidFill>
                  <a:srgbClr val="FFFFFF"/>
                </a:solidFill>
                <a:latin typeface="Calibri" pitchFamily="34" charset="0"/>
              </a:rPr>
              <a:t>other </a:t>
            </a:r>
            <a:r>
              <a:rPr lang="en-US" sz="2800" dirty="0" smtClean="0">
                <a:solidFill>
                  <a:srgbClr val="FFFFFF"/>
                </a:solidFill>
                <a:latin typeface="Calibri" pitchFamily="34" charset="0"/>
              </a:rPr>
              <a:t>next </a:t>
            </a:r>
            <a:r>
              <a:rPr lang="en-US" sz="2800" dirty="0">
                <a:solidFill>
                  <a:srgbClr val="FFFFFF"/>
                </a:solidFill>
                <a:latin typeface="Calibri" pitchFamily="34" charset="0"/>
              </a:rPr>
              <a:t>week.</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All elements in the body can be classified as block level elements or text elements. This is for this week.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6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block-level vs text-level elements</a:t>
            </a:r>
          </a:p>
        </p:txBody>
      </p:sp>
      <p:sp>
        <p:nvSpPr>
          <p:cNvPr id="263170" name="Text Box 2"/>
          <p:cNvSpPr txBox="1">
            <a:spLocks noChangeArrowheads="1"/>
          </p:cNvSpPr>
          <p:nvPr/>
        </p:nvSpPr>
        <p:spPr bwMode="auto">
          <a:xfrm>
            <a:off x="457200" y="1295400"/>
            <a:ext cx="8229600" cy="3816350"/>
          </a:xfrm>
          <a:prstGeom prst="rect">
            <a:avLst/>
          </a:prstGeom>
          <a:noFill/>
          <a:ln w="9525">
            <a:noFill/>
            <a:round/>
            <a:headEnd/>
            <a:tailEnd/>
          </a:ln>
        </p:spPr>
        <p:txBody>
          <a:bodyPr lIns="90000" tIns="46800" rIns="90000" bIns="4680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Block-level elements contain data that is aligned vertical by visual user agent.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Text-level elements are aligned horizontally by visual user agents.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reasons behind this distinction is that multidirectional text would be impossible without it.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Visual user agents start a new line at the beginning of block-level elements.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generic block level element &lt;div&gt;</a:t>
            </a:r>
          </a:p>
        </p:txBody>
      </p:sp>
      <p:sp>
        <p:nvSpPr>
          <p:cNvPr id="265218" name="Text Box 2"/>
          <p:cNvSpPr txBox="1">
            <a:spLocks noChangeArrowheads="1"/>
          </p:cNvSpPr>
          <p:nvPr/>
        </p:nvSpPr>
        <p:spPr bwMode="auto">
          <a:xfrm>
            <a:off x="457200" y="1600200"/>
            <a:ext cx="8229600" cy="3559175"/>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&lt;div&gt; element allows you to create arbitrary block level divisions in your document.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&lt;div&gt;s can be nested.</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node type: character data</a:t>
            </a:r>
          </a:p>
        </p:txBody>
      </p:sp>
      <p:sp>
        <p:nvSpPr>
          <p:cNvPr id="174082" name="Text Box 2"/>
          <p:cNvSpPr txBox="1">
            <a:spLocks noChangeArrowheads="1"/>
          </p:cNvSpPr>
          <p:nvPr/>
        </p:nvSpPr>
        <p:spPr bwMode="auto">
          <a:xfrm>
            <a:off x="457200" y="1600200"/>
            <a:ext cx="8226425" cy="2914650"/>
          </a:xfrm>
          <a:prstGeom prst="rect">
            <a:avLst/>
          </a:prstGeom>
          <a:noFill/>
          <a:ln w="9525">
            <a:noFill/>
            <a:round/>
            <a:headEnd/>
            <a:tailEnd/>
          </a:ln>
        </p:spPr>
        <p:txBody>
          <a:bodyPr lIns="0" tIns="0" rIns="0" bIns="0"/>
          <a:lstStyle/>
          <a:p>
            <a:pPr marL="328613" indent="-317500">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Character data is simply a sequence of characters.</a:t>
            </a:r>
          </a:p>
          <a:p>
            <a:pPr marL="328613" indent="-317500">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Examples</a:t>
            </a:r>
          </a:p>
          <a:p>
            <a:pPr marL="731838" lvl="1" indent="-274638">
              <a:lnSpc>
                <a:spcPct val="104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“abec” </a:t>
            </a:r>
          </a:p>
          <a:p>
            <a:pPr marL="731838" lvl="1" indent="-274638">
              <a:lnSpc>
                <a:spcPct val="104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“8 [[ + 2 ¼”</a:t>
            </a:r>
          </a:p>
          <a:p>
            <a:pPr marL="731838" lvl="1" indent="-274638">
              <a:lnSpc>
                <a:spcPct val="104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ja-JP" altLang="en-US" sz="2400">
                <a:solidFill>
                  <a:srgbClr val="FFFFFF"/>
                </a:solidFill>
                <a:latin typeface="Calibri" pitchFamily="34" charset="0"/>
                <a:cs typeface="ＭＳ Ｐゴシック"/>
              </a:rPr>
              <a:t> </a:t>
            </a:r>
            <a:r>
              <a:rPr lang="en-US" altLang="ja-JP" sz="2400">
                <a:solidFill>
                  <a:srgbClr val="FFFFFF"/>
                </a:solidFill>
                <a:latin typeface="Calibri" pitchFamily="34" charset="0"/>
                <a:cs typeface="ＭＳ Ｐゴシック"/>
              </a:rPr>
              <a:t>“</a:t>
            </a:r>
            <a:r>
              <a:rPr lang="ja-JP" altLang="en-US" sz="2400">
                <a:solidFill>
                  <a:srgbClr val="FFFFFF"/>
                </a:solidFill>
                <a:latin typeface="Calibri" pitchFamily="34" charset="0"/>
                <a:cs typeface="ＭＳ Ｐゴシック"/>
              </a:rPr>
              <a:t>一橋大学 </a:t>
            </a:r>
            <a:r>
              <a:rPr lang="en-US" altLang="ja-JP" sz="2400">
                <a:solidFill>
                  <a:srgbClr val="FFFFFF"/>
                </a:solidFill>
                <a:latin typeface="Calibri" pitchFamily="34" charset="0"/>
                <a:cs typeface="ＭＳ Ｐゴシック"/>
              </a:rPr>
              <a:t>“</a:t>
            </a:r>
            <a:endParaRPr lang="en-GB" sz="2400">
              <a:solidFill>
                <a:srgbClr val="FFFFFF"/>
              </a:solidFill>
              <a:latin typeface="Calibri" pitchFamily="34" charset="0"/>
            </a:endParaRPr>
          </a:p>
          <a:p>
            <a:pPr marL="328613" indent="-317500">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7938" name="Rectangle 2"/>
          <p:cNvSpPr>
            <a:spLocks noGrp="1"/>
          </p:cNvSpPr>
          <p:nvPr>
            <p:ph type="title"/>
          </p:nvPr>
        </p:nvSpPr>
        <p:spPr/>
        <p:txBody>
          <a:bodyPr/>
          <a:lstStyle/>
          <a:p>
            <a:r>
              <a:rPr lang="en-US" smtClean="0"/>
              <a:t>nesting constraints</a:t>
            </a:r>
          </a:p>
        </p:txBody>
      </p:sp>
      <p:sp>
        <p:nvSpPr>
          <p:cNvPr id="807939" name="Rectangle 3"/>
          <p:cNvSpPr>
            <a:spLocks noGrp="1"/>
          </p:cNvSpPr>
          <p:nvPr>
            <p:ph type="body" idx="1"/>
          </p:nvPr>
        </p:nvSpPr>
        <p:spPr/>
        <p:txBody>
          <a:bodyPr/>
          <a:lstStyle/>
          <a:p>
            <a:r>
              <a:rPr lang="en-US" dirty="0" smtClean="0"/>
              <a:t>Block-level elements take other block-level and text level elements as children.</a:t>
            </a:r>
          </a:p>
          <a:p>
            <a:r>
              <a:rPr lang="en-US" dirty="0" smtClean="0"/>
              <a:t>Text-level elements take other text-level elements as children. They can not take </a:t>
            </a:r>
            <a:r>
              <a:rPr lang="en-US" dirty="0" smtClean="0"/>
              <a:t> </a:t>
            </a:r>
            <a:r>
              <a:rPr lang="en-US" dirty="0" smtClean="0"/>
              <a:t>block</a:t>
            </a:r>
            <a:r>
              <a:rPr lang="en-US" dirty="0" smtClean="0"/>
              <a:t>-level </a:t>
            </a:r>
            <a:r>
              <a:rPr lang="en-US" dirty="0" smtClean="0"/>
              <a:t>elements as children.</a:t>
            </a:r>
          </a:p>
          <a:p>
            <a:r>
              <a:rPr lang="en-US" dirty="0" smtClean="0"/>
              <a:t>A text-level element must have at least one block level element as a parent.</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62" name="Rectangle 2"/>
          <p:cNvSpPr>
            <a:spLocks noGrp="1"/>
          </p:cNvSpPr>
          <p:nvPr>
            <p:ph type="title"/>
          </p:nvPr>
        </p:nvSpPr>
        <p:spPr/>
        <p:txBody>
          <a:bodyPr/>
          <a:lstStyle/>
          <a:p>
            <a:r>
              <a:rPr lang="en-US" smtClean="0"/>
              <a:t>invalid examples</a:t>
            </a:r>
          </a:p>
        </p:txBody>
      </p:sp>
      <p:sp>
        <p:nvSpPr>
          <p:cNvPr id="808963" name="Rectangle 3"/>
          <p:cNvSpPr>
            <a:spLocks noGrp="1"/>
          </p:cNvSpPr>
          <p:nvPr>
            <p:ph type="body" idx="1"/>
          </p:nvPr>
        </p:nvSpPr>
        <p:spPr/>
        <p:txBody>
          <a:bodyPr/>
          <a:lstStyle/>
          <a:p>
            <a:r>
              <a:rPr lang="en-US" sz="3600" dirty="0" smtClean="0"/>
              <a:t>The following will make the </a:t>
            </a:r>
            <a:r>
              <a:rPr lang="en-US" sz="3600" dirty="0" err="1" smtClean="0"/>
              <a:t>validator</a:t>
            </a:r>
            <a:r>
              <a:rPr lang="en-US" sz="3600" dirty="0" smtClean="0"/>
              <a:t> gripe</a:t>
            </a:r>
          </a:p>
          <a:p>
            <a:pPr lvl="1"/>
            <a:r>
              <a:rPr lang="en-US" sz="3200" dirty="0" smtClean="0"/>
              <a:t>&lt;body&gt; </a:t>
            </a:r>
            <a:r>
              <a:rPr lang="en-US" sz="3200" i="1" dirty="0" smtClean="0"/>
              <a:t>character data </a:t>
            </a:r>
            <a:r>
              <a:rPr lang="en-US" sz="3200" dirty="0" smtClean="0"/>
              <a:t>&lt;/body&gt;</a:t>
            </a:r>
          </a:p>
          <a:p>
            <a:pPr lvl="1"/>
            <a:r>
              <a:rPr lang="en-US" sz="3200" dirty="0" smtClean="0"/>
              <a:t>&lt;body&gt; &lt;</a:t>
            </a:r>
            <a:r>
              <a:rPr lang="en-US" sz="3200" i="1" dirty="0" err="1" smtClean="0"/>
              <a:t>text_level</a:t>
            </a:r>
            <a:r>
              <a:rPr lang="en-US" sz="3200" dirty="0" smtClean="0"/>
              <a:t>&gt; </a:t>
            </a:r>
            <a:r>
              <a:rPr lang="en-US" sz="3200" i="1" dirty="0" smtClean="0"/>
              <a:t>character data </a:t>
            </a:r>
            <a:r>
              <a:rPr lang="en-US" sz="3200" dirty="0" smtClean="0"/>
              <a:t>&lt;/</a:t>
            </a:r>
            <a:r>
              <a:rPr lang="en-US" sz="3200" i="1" dirty="0" err="1" smtClean="0"/>
              <a:t>text_level</a:t>
            </a:r>
            <a:r>
              <a:rPr lang="en-US" sz="3200" dirty="0" smtClean="0"/>
              <a:t>&gt;&lt;/body&gt;</a:t>
            </a:r>
          </a:p>
          <a:p>
            <a:pPr lvl="1"/>
            <a:r>
              <a:rPr lang="en-US" sz="3200" dirty="0" smtClean="0"/>
              <a:t>&lt;</a:t>
            </a:r>
            <a:r>
              <a:rPr lang="en-US" sz="3200" i="1" dirty="0" smtClean="0"/>
              <a:t>block_lbloc_lev.vel</a:t>
            </a:r>
            <a:r>
              <a:rPr lang="en-US" sz="3200" dirty="0" smtClean="0"/>
              <a:t>&gt;&lt;</a:t>
            </a:r>
            <a:r>
              <a:rPr lang="en-US" sz="3200" i="1" dirty="0" err="1" smtClean="0"/>
              <a:t>text_level</a:t>
            </a:r>
            <a:r>
              <a:rPr lang="en-US" sz="3200" dirty="0" smtClean="0"/>
              <a:t>&gt; &lt;</a:t>
            </a:r>
            <a:r>
              <a:rPr lang="en-US" sz="3200" i="1" dirty="0" err="1" smtClean="0"/>
              <a:t>block_level</a:t>
            </a:r>
            <a:r>
              <a:rPr lang="en-US" sz="3200" i="1" dirty="0" smtClean="0"/>
              <a:t>&gt;</a:t>
            </a:r>
            <a:r>
              <a:rPr lang="en-US" sz="3200" dirty="0" smtClean="0"/>
              <a:t> </a:t>
            </a:r>
            <a:r>
              <a:rPr lang="en-US" sz="3200" dirty="0" smtClean="0"/>
              <a:t>… </a:t>
            </a:r>
            <a:r>
              <a:rPr lang="en-US" sz="3200" dirty="0" smtClean="0"/>
              <a:t>&lt;/</a:t>
            </a:r>
            <a:r>
              <a:rPr lang="en-US" sz="3200" smtClean="0"/>
              <a:t>block_level&gt;&lt;/</a:t>
            </a:r>
            <a:r>
              <a:rPr lang="en-US" sz="3200" i="1" dirty="0" err="1" smtClean="0"/>
              <a:t>text_level</a:t>
            </a:r>
            <a:r>
              <a:rPr lang="en-US" sz="3200" dirty="0" smtClean="0"/>
              <a:t>&gt;&lt;/</a:t>
            </a:r>
            <a:r>
              <a:rPr lang="en-US" sz="3200" i="1" dirty="0" err="1" smtClean="0"/>
              <a:t>block_level</a:t>
            </a:r>
            <a:r>
              <a:rPr lang="en-US" sz="3200" dirty="0" smtClean="0"/>
              <a:t>&gt;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paragraph &lt;p&gt;</a:t>
            </a:r>
          </a:p>
        </p:txBody>
      </p:sp>
      <p:sp>
        <p:nvSpPr>
          <p:cNvPr id="267266" name="Text Box 2"/>
          <p:cNvSpPr txBox="1">
            <a:spLocks noChangeArrowheads="1"/>
          </p:cNvSpPr>
          <p:nvPr/>
        </p:nvSpPr>
        <p:spPr bwMode="auto">
          <a:xfrm>
            <a:off x="457200" y="1600200"/>
            <a:ext cx="8229600" cy="3995738"/>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This is a block-level element.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The &lt;p&gt; element is almost the same as a  &lt;div&gt; but it signals the start and end of a paragraph.</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The &lt;p&gt; element can not be nested.</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Some browsers adds extra vertical space around a &lt;p&gt; (compared to the spacing of a &lt;div&gt;).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generic text level element &lt;span&gt; </a:t>
            </a:r>
          </a:p>
        </p:txBody>
      </p:sp>
      <p:sp>
        <p:nvSpPr>
          <p:cNvPr id="269314" name="Text Box 2"/>
          <p:cNvSpPr txBox="1">
            <a:spLocks noChangeArrowheads="1"/>
          </p:cNvSpPr>
          <p:nvPr/>
        </p:nvSpPr>
        <p:spPr bwMode="auto">
          <a:xfrm>
            <a:off x="457200" y="1600200"/>
            <a:ext cx="8229600" cy="3914775"/>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This a generic text-level element.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Put things in a &lt;span&gt; that belong together in horizontal formatting context. Example</a:t>
            </a:r>
          </a:p>
          <a:p>
            <a:pPr marL="328613" indent="-317500">
              <a:lnSpc>
                <a:spcPts val="2825"/>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There is a certain &lt;span&gt;je ne sais quoi&lt;/span&gt; about the LIS650 course.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abstraction ends here</a:t>
            </a:r>
          </a:p>
        </p:txBody>
      </p:sp>
      <p:sp>
        <p:nvSpPr>
          <p:cNvPr id="271362"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Up until now, we have done some abstract elements and attributes that do not achieve much visual impact.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Instead, they</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point the style sheet to where things are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create a semantic design</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We now turn to more physical descriptions.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Try it out while I am talking.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0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line break &lt;br/&gt; </a:t>
            </a:r>
          </a:p>
        </p:txBody>
      </p:sp>
      <p:sp>
        <p:nvSpPr>
          <p:cNvPr id="273410" name="Text Box 2"/>
          <p:cNvSpPr txBox="1">
            <a:spLocks noChangeArrowheads="1"/>
          </p:cNvSpPr>
          <p:nvPr/>
        </p:nvSpPr>
        <p:spPr bwMode="auto">
          <a:xfrm>
            <a:off x="457200" y="1600200"/>
            <a:ext cx="8229600" cy="495300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element used to create a line break.</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Note its emptiness!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want to do several line breaks you can do it with &lt;br/&gt;&lt;br/&gt;  but this is horribly ugly!</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&lt;br/&gt; is a text level element.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anchor: &lt;a&gt; </a:t>
            </a:r>
          </a:p>
        </p:txBody>
      </p:sp>
      <p:sp>
        <p:nvSpPr>
          <p:cNvPr id="275458" name="Text Box 2"/>
          <p:cNvSpPr txBox="1">
            <a:spLocks noChangeArrowheads="1"/>
          </p:cNvSpPr>
          <p:nvPr/>
        </p:nvSpPr>
        <p:spPr bwMode="auto">
          <a:xfrm>
            <a:off x="381000" y="1219200"/>
            <a:ext cx="8229600" cy="508635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a text-level element that opens a hyperlink.</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contents of element is the anchor.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&lt;a&gt; can have element contents.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href= attribute has the target URI.</a:t>
            </a:r>
          </a:p>
          <a:p>
            <a:pPr marL="328613" indent="-317500">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Example </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My professor is &lt;a href="http://openlib.org/home/krichel/"&gt;Thomas Krichel&lt;/a&gt;.</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linking to other files on wotan</a:t>
            </a:r>
          </a:p>
        </p:txBody>
      </p:sp>
      <p:sp>
        <p:nvSpPr>
          <p:cNvPr id="277506"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want to link to a page that you already have in your public_html folder on wotan, you simply quote the name of the file </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&lt;a href="second_page.html"&gt;second page&lt;/a&gt;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Please give all the HTML files the ending .html.</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Avoid blanks, as well as other exotic characters in file names. Instead of blanks, use underscores.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images: &lt;img/&gt; </a:t>
            </a:r>
          </a:p>
        </p:txBody>
      </p:sp>
      <p:sp>
        <p:nvSpPr>
          <p:cNvPr id="279554" name="Text Box 2"/>
          <p:cNvSpPr txBox="1">
            <a:spLocks noChangeArrowheads="1"/>
          </p:cNvSpPr>
          <p:nvPr/>
        </p:nvSpPr>
        <p:spPr bwMode="auto">
          <a:xfrm>
            <a:off x="228600" y="1295400"/>
            <a:ext cx="8763000" cy="5248275"/>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a “replaced element”.  It requests a image to be placed when the web page is rendered. It references the image.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required src= attribute says where the image is.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required alt=  attribute gives a text to show for user agents that do not display image. It may be shown by the user agents as the user highlights the image. It is limited to 1024 characters. alt= can be empty.</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Example: &lt;img src="thomas_krichel.jpg" alt="picture of Thomas Krichel"/&gt;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resizing the  &lt;img/&gt; </a:t>
            </a:r>
          </a:p>
        </p:txBody>
      </p:sp>
      <p:sp>
        <p:nvSpPr>
          <p:cNvPr id="158722" name="Text Box 2"/>
          <p:cNvSpPr txBox="1">
            <a:spLocks noChangeArrowheads="1"/>
          </p:cNvSpPr>
          <p:nvPr/>
        </p:nvSpPr>
        <p:spPr bwMode="auto">
          <a:xfrm>
            <a:off x="381000" y="1143000"/>
            <a:ext cx="8458200" cy="5162550"/>
          </a:xfrm>
          <a:prstGeom prst="rect">
            <a:avLst/>
          </a:prstGeom>
          <a:noFill/>
          <a:ln w="9525">
            <a:noFill/>
            <a:round/>
            <a:headEnd/>
            <a:tailEnd/>
          </a:ln>
          <a:effectLst/>
        </p:spPr>
        <p:txBody>
          <a:bodyPr lIns="90000" tIns="46800" rIns="90000" bIns="46800"/>
          <a:lstStyle/>
          <a:p>
            <a:pPr marL="328613" indent="-317500" fontAlgn="auto">
              <a:lnSpc>
                <a:spcPct val="104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You can have the user agent resize the image</a:t>
            </a:r>
          </a:p>
          <a:p>
            <a:pPr marL="731838" lvl="1" indent="-274638" fontAlgn="auto">
              <a:lnSpc>
                <a:spcPct val="104000"/>
              </a:lnSpc>
              <a:spcBef>
                <a:spcPts val="6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a:solidFill>
                  <a:srgbClr val="FFFFFF"/>
                </a:solidFill>
                <a:latin typeface="+mn-lt"/>
              </a:rPr>
              <a:t>width= attribute gives the user agent  a suggestion for the width of the image.</a:t>
            </a:r>
          </a:p>
          <a:p>
            <a:pPr marL="731838" lvl="1" indent="-274638" fontAlgn="auto">
              <a:lnSpc>
                <a:spcPct val="104000"/>
              </a:lnSpc>
              <a:spcBef>
                <a:spcPts val="6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a:solidFill>
                  <a:srgbClr val="FFFFFF"/>
                </a:solidFill>
                <a:latin typeface="+mn-lt"/>
              </a:rPr>
              <a:t>height= attribute gives the user agent  a suggestion for the height of the image.</a:t>
            </a:r>
          </a:p>
          <a:p>
            <a:pPr marL="328613" indent="-317500" fontAlgn="auto">
              <a:lnSpc>
                <a:spcPct val="104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Both attributes can be expressed </a:t>
            </a:r>
          </a:p>
          <a:p>
            <a:pPr marL="731838" lvl="1" indent="-274638" fontAlgn="auto">
              <a:lnSpc>
                <a:spcPct val="104000"/>
              </a:lnSpc>
              <a:spcBef>
                <a:spcPts val="6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a:solidFill>
                  <a:srgbClr val="FFFFFF"/>
                </a:solidFill>
                <a:latin typeface="+mn-lt"/>
              </a:rPr>
              <a:t>in pixels, as  a number</a:t>
            </a:r>
          </a:p>
          <a:p>
            <a:pPr marL="731838" lvl="1" indent="-274638" fontAlgn="auto">
              <a:lnSpc>
                <a:spcPct val="104000"/>
              </a:lnSpc>
              <a:spcBef>
                <a:spcPts val="6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a:solidFill>
                  <a:srgbClr val="FFFFFF"/>
                </a:solidFill>
                <a:latin typeface="+mn-lt"/>
              </a:rPr>
              <a:t>in %age of the current display width</a:t>
            </a:r>
          </a:p>
          <a:p>
            <a:pPr marL="328613" indent="-317500" fontAlgn="auto">
              <a:lnSpc>
                <a:spcPct val="104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Do not resize the image. Instead, use both attributes at the true values to show the browser what space to leave. </a:t>
            </a:r>
          </a:p>
          <a:p>
            <a:pPr fontAlgn="auto">
              <a:lnSpc>
                <a:spcPct val="104000"/>
              </a:lnSpc>
              <a:spcBef>
                <a:spcPts val="600"/>
              </a:spcBef>
              <a:spcAft>
                <a:spcPts val="0"/>
              </a:spcAft>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a:solidFill>
                  <a:srgbClr val="FFFFFF"/>
                </a:solidFill>
                <a:latin typeface="+mn-lt"/>
              </a:rPr>
              <a:t> </a:t>
            </a:r>
          </a:p>
          <a:p>
            <a:pPr marL="274638" indent="-274638" fontAlgn="auto">
              <a:lnSpc>
                <a:spcPct val="104000"/>
              </a:lnSpc>
              <a:spcBef>
                <a:spcPts val="6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US" sz="2400" dirty="0">
              <a:solidFill>
                <a:srgbClr val="FFFFFF"/>
              </a:solidFill>
              <a:latin typeface="+mn-l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Title 1"/>
          <p:cNvSpPr>
            <a:spLocks noGrp="1"/>
          </p:cNvSpPr>
          <p:nvPr>
            <p:ph type="title"/>
          </p:nvPr>
        </p:nvSpPr>
        <p:spPr/>
        <p:txBody>
          <a:bodyPr/>
          <a:lstStyle/>
          <a:p>
            <a:r>
              <a:rPr lang="en-US" smtClean="0"/>
              <a:t>special characters in XML</a:t>
            </a:r>
          </a:p>
        </p:txBody>
      </p:sp>
      <p:sp>
        <p:nvSpPr>
          <p:cNvPr id="176130" name="Content Placeholder 2"/>
          <p:cNvSpPr>
            <a:spLocks noGrp="1"/>
          </p:cNvSpPr>
          <p:nvPr>
            <p:ph idx="1"/>
          </p:nvPr>
        </p:nvSpPr>
        <p:spPr/>
        <p:txBody>
          <a:bodyPr/>
          <a:lstStyle/>
          <a:p>
            <a:r>
              <a:rPr lang="en-US" smtClean="0"/>
              <a:t>Certain character have special meaning. If they are used in their ordinary meaning they have to be escaped.</a:t>
            </a:r>
          </a:p>
          <a:p>
            <a:r>
              <a:rPr lang="en-US" smtClean="0"/>
              <a:t>For example, &lt; is a special character in XML. To write “3 &lt; 4” in XML, you have to write “3 &amp;lt; 4”. </a:t>
            </a:r>
          </a:p>
          <a:p>
            <a:r>
              <a:rPr lang="en-US" smtClean="0"/>
              <a:t>The complete list is on the next slide.</a:t>
            </a:r>
          </a:p>
          <a:p>
            <a:endParaRPr lang="en-US"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49" name="Text Box 1"/>
          <p:cNvSpPr txBox="1">
            <a:spLocks noChangeArrowheads="1"/>
          </p:cNvSpPr>
          <p:nvPr/>
        </p:nvSpPr>
        <p:spPr bwMode="auto">
          <a:xfrm>
            <a:off x="457200" y="542925"/>
            <a:ext cx="84582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 header elements and horizontal rule</a:t>
            </a:r>
          </a:p>
        </p:txBody>
      </p:sp>
      <p:sp>
        <p:nvSpPr>
          <p:cNvPr id="283650" name="Text Box 2"/>
          <p:cNvSpPr txBox="1">
            <a:spLocks noChangeArrowheads="1"/>
          </p:cNvSpPr>
          <p:nvPr/>
        </p:nvSpPr>
        <p:spPr bwMode="auto">
          <a:xfrm>
            <a:off x="457200" y="1219200"/>
            <a:ext cx="8229600" cy="5478463"/>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Headers &lt;h1&gt;  to &lt;h6&gt;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All are block-level elements.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Text size based on the header’s level.</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Actual size of text of header element is selected by browser. Results can vary significantly between user agents</a:t>
            </a:r>
            <a:r>
              <a:rPr lang="en-US">
                <a:solidFill>
                  <a:srgbClr val="FFFFFF"/>
                </a:solidFill>
                <a:latin typeface="Calibri" pitchFamily="34" charset="0"/>
              </a:rPr>
              <a: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Horizontal rule &lt;hr/&gt;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This is a block-level element.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It creates a horizontal rule.</a:t>
            </a:r>
          </a:p>
          <a:p>
            <a:pPr marL="328613" indent="-317500">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contents-based style elements</a:t>
            </a:r>
          </a:p>
        </p:txBody>
      </p:sp>
      <p:sp>
        <p:nvSpPr>
          <p:cNvPr id="285698" name="Text Box 2"/>
          <p:cNvSpPr txBox="1">
            <a:spLocks noChangeArrowheads="1"/>
          </p:cNvSpPr>
          <p:nvPr/>
        </p:nvSpPr>
        <p:spPr bwMode="auto">
          <a:xfrm>
            <a:off x="304800" y="1219200"/>
            <a:ext cx="8610600" cy="5207000"/>
          </a:xfrm>
          <a:prstGeom prst="rect">
            <a:avLst/>
          </a:prstGeom>
          <a:noFill/>
          <a:ln w="9525">
            <a:noFill/>
            <a:round/>
            <a:headEnd/>
            <a:tailEnd/>
          </a:ln>
        </p:spPr>
        <p:txBody>
          <a:bodyPr lIns="90000" tIns="46800" rIns="90000" bIns="46800"/>
          <a:lstStyle/>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&lt;abbr&gt; 		encloses abbreviations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&lt;acronym&gt; 	encloses acronyms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&lt;cite&gt; 		encloses citations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&lt;code&gt; 	encloses computer code snippets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&lt;dfn&gt;	encloses things being defined</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&lt;em&gt; 	encloses emphasized text</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&lt;kbd&gt; 	encloses text typed on a keyboard</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&lt;samp&gt;	encloses literal samples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&lt;strong&gt;	encloses strong text</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&lt;var&gt; 	encloses variables</a:t>
            </a:r>
          </a:p>
          <a:p>
            <a:pPr marL="328613" indent="-317500">
              <a:lnSpc>
                <a:spcPct val="90000"/>
              </a:lnSpc>
              <a:spcBef>
                <a:spcPts val="700"/>
              </a:spcBef>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all are text-level elements.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physical style elements</a:t>
            </a:r>
          </a:p>
        </p:txBody>
      </p:sp>
      <p:sp>
        <p:nvSpPr>
          <p:cNvPr id="287746" name="Text Box 2"/>
          <p:cNvSpPr txBox="1">
            <a:spLocks noChangeArrowheads="1"/>
          </p:cNvSpPr>
          <p:nvPr/>
        </p:nvSpPr>
        <p:spPr bwMode="auto">
          <a:xfrm>
            <a:off x="457200" y="1600200"/>
            <a:ext cx="8229600" cy="4714875"/>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&lt;b&gt;	           encloses bold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&lt;big&gt;	encloses big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&lt;small&gt;	encloses small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&lt;i&gt;		encloses italics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&lt;sub&gt;	encloses subscripted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&lt;sup&gt;	encloses superscripted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&lt;tt&gt;	encloses typewriter-style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All are text-level elements.</a:t>
            </a:r>
          </a:p>
          <a:p>
            <a:pPr marL="328613" indent="-317500">
              <a:lnSpc>
                <a:spcPct val="104000"/>
              </a:lnSpc>
              <a:spcBef>
                <a:spcPts val="700"/>
              </a:spcBef>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“preformatted” contents: &lt;pre&gt;</a:t>
            </a:r>
          </a:p>
        </p:txBody>
      </p:sp>
      <p:sp>
        <p:nvSpPr>
          <p:cNvPr id="289794" name="Text Box 2"/>
          <p:cNvSpPr txBox="1">
            <a:spLocks noChangeArrowheads="1"/>
          </p:cNvSpPr>
          <p:nvPr/>
        </p:nvSpPr>
        <p:spPr bwMode="auto">
          <a:xfrm>
            <a:off x="457200" y="1600200"/>
            <a:ext cx="8229600" cy="4876800"/>
          </a:xfrm>
          <a:prstGeom prst="rect">
            <a:avLst/>
          </a:prstGeom>
          <a:noFill/>
          <a:ln w="9525">
            <a:noFill/>
            <a:round/>
            <a:headEnd/>
            <a:tailEnd/>
          </a:ln>
        </p:spPr>
        <p:txBody>
          <a:bodyPr lIns="90000" tIns="46800" rIns="90000" bIns="4680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Normally, HTML is rendered with newline characters changed to space and multiple whitespace characters collapsed to one.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&lt;pre&gt; encloses contents that is to be rendered with white spaces and line breaks just like in the source text. Monospace font is typically used. Markup is still allowed, but elements that do spacing should not be used, obviously.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is a block-level element.</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quoting with &lt;blockquote&gt; and &lt;q&gt; </a:t>
            </a:r>
          </a:p>
        </p:txBody>
      </p:sp>
      <p:sp>
        <p:nvSpPr>
          <p:cNvPr id="291842" name="Text Box 2"/>
          <p:cNvSpPr txBox="1">
            <a:spLocks noChangeArrowheads="1"/>
          </p:cNvSpPr>
          <p:nvPr/>
        </p:nvSpPr>
        <p:spPr bwMode="auto">
          <a:xfrm>
            <a:off x="457200" y="1600200"/>
            <a:ext cx="8229600" cy="3470275"/>
          </a:xfrm>
          <a:prstGeom prst="rect">
            <a:avLst/>
          </a:prstGeom>
          <a:noFill/>
          <a:ln w="9525">
            <a:noFill/>
            <a:round/>
            <a:headEnd/>
            <a:tailEnd/>
          </a:ln>
        </p:spPr>
        <p:txBody>
          <a:bodyPr lIns="90000" tIns="46800" rIns="90000" bIns="4680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&lt;blockquote&gt; quotes a paragraph. It is a block-level element.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&lt;q&gt; make a short quote inside a paragraph. It is a text-level element.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Both takes a cite= attribute that take the value of a  URL of the source of the quote.</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8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list elements</a:t>
            </a:r>
          </a:p>
        </p:txBody>
      </p:sp>
      <p:sp>
        <p:nvSpPr>
          <p:cNvPr id="293890" name="Text Box 2"/>
          <p:cNvSpPr txBox="1">
            <a:spLocks noChangeArrowheads="1"/>
          </p:cNvSpPr>
          <p:nvPr/>
        </p:nvSpPr>
        <p:spPr bwMode="auto">
          <a:xfrm>
            <a:off x="457200" y="1600200"/>
            <a:ext cx="8229600" cy="487680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&lt;ol&gt; creates an ordered list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&lt;li&gt; encloses each item</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&lt;ul&gt; unordered list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&lt;li&gt; encloses each item</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&lt;dl&gt; encloses a definition list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&lt;dt&gt; encloses the term that is being defined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&lt;dd&gt; encloses the definition</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All are block level elements.</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7"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ordered list example</a:t>
            </a:r>
          </a:p>
        </p:txBody>
      </p:sp>
      <p:sp>
        <p:nvSpPr>
          <p:cNvPr id="295938"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largest towns in Saarland are </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&lt;ol&gt;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&lt;li&gt;Saarbrücken&lt;/li&gt;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&lt;li&gt;Neunkirchen&lt;/li&gt;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&lt;li&gt;Völklingen&lt;/li&gt;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&lt;li&gt;Saarlouis&lt;/li&gt;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&lt;/ol&gt;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unordered list example</a:t>
            </a:r>
          </a:p>
        </p:txBody>
      </p:sp>
      <p:sp>
        <p:nvSpPr>
          <p:cNvPr id="297986" name="Text Box 2"/>
          <p:cNvSpPr txBox="1">
            <a:spLocks noChangeArrowheads="1"/>
          </p:cNvSpPr>
          <p:nvPr/>
        </p:nvSpPr>
        <p:spPr bwMode="auto">
          <a:xfrm>
            <a:off x="457200" y="1177925"/>
            <a:ext cx="8229600" cy="5638800"/>
          </a:xfrm>
          <a:prstGeom prst="rect">
            <a:avLst/>
          </a:prstGeom>
          <a:noFill/>
          <a:ln w="9525">
            <a:noFill/>
            <a:round/>
            <a:headEnd/>
            <a:tailEnd/>
          </a:ln>
        </p:spPr>
        <p:txBody>
          <a:bodyPr lIns="0" tIns="0" rIns="0" bIns="0"/>
          <a:lstStyle/>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ingredients for Dibbelabbes are</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&lt;ul&gt;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&lt;li&gt;potatoes&lt;/li&gt;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&lt;li&gt;onion&lt;/li&gt;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&lt;li&gt;lard&lt;/li&gt;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&lt;li&gt;eggs&lt;/li&gt;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&lt;li&gt;garlic&lt;/li&gt;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&lt;li&gt;leeks&lt;/li&gt;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&lt;li&gt;oil (for frying)&lt;/li&gt;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&lt;/ul&gt;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3"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definition list example </a:t>
            </a:r>
          </a:p>
        </p:txBody>
      </p:sp>
      <p:sp>
        <p:nvSpPr>
          <p:cNvPr id="300034"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Here are some derogatory terms in Saarland dialect. &lt;dl&gt;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&lt;dt&gt;Traanfunsel&lt;/dt&gt;&lt;dd&gt;a slow person&lt;/dd&gt;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&lt;dt&gt;Labedudelae&lt;/dt&gt;&lt;dd&gt;a lazy and badly organized person without accomplishments&lt;/dd&gt;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&lt;dt&gt;Schmierpiss&lt;/dt&gt;&lt;dd&gt;a person of poor body hygiene&lt;/dd&gt;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&lt;/dl&gt;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HTML checking </a:t>
            </a:r>
          </a:p>
        </p:txBody>
      </p:sp>
      <p:sp>
        <p:nvSpPr>
          <p:cNvPr id="302082" name="Text Box 2"/>
          <p:cNvSpPr txBox="1">
            <a:spLocks noChangeArrowheads="1"/>
          </p:cNvSpPr>
          <p:nvPr/>
        </p:nvSpPr>
        <p:spPr bwMode="auto">
          <a:xfrm>
            <a:off x="547688" y="1160463"/>
            <a:ext cx="8229600" cy="5438775"/>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validated.html has some code that we can now understand.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&lt;p id="validator"&gt;</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&lt;a href="http://validator.w3.org/check?uri=referer"&gt;</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&lt;img style="border: 0pt"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src="http://wotan.liu.edu/valid-xhtml10.png"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alt="Valid XHTML 1.0!"  height="31"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width="88" /&gt;</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&lt;/a&gt;&lt;/p&gt;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click on the icon to validate your code.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XML predefined entity references</a:t>
            </a:r>
          </a:p>
        </p:txBody>
      </p:sp>
      <p:sp>
        <p:nvSpPr>
          <p:cNvPr id="177154" name="Text Box 2"/>
          <p:cNvSpPr txBox="1">
            <a:spLocks noChangeArrowheads="1"/>
          </p:cNvSpPr>
          <p:nvPr/>
        </p:nvSpPr>
        <p:spPr bwMode="auto">
          <a:xfrm>
            <a:off x="457200" y="1600200"/>
            <a:ext cx="8229600" cy="4670425"/>
          </a:xfrm>
          <a:prstGeom prst="rect">
            <a:avLst/>
          </a:prstGeom>
          <a:noFill/>
          <a:ln w="9525">
            <a:noFill/>
            <a:round/>
            <a:headEnd/>
            <a:tailEnd/>
          </a:ln>
        </p:spPr>
        <p:txBody>
          <a:bodyPr lIns="0" tIns="0" rIns="0" bIns="0"/>
          <a:lstStyle/>
          <a:p>
            <a:pPr marL="328613" indent="-317500">
              <a:lnSpc>
                <a:spcPct val="105000"/>
              </a:lnSpc>
              <a:spcBef>
                <a:spcPts val="713"/>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These are written as &amp;</a:t>
            </a:r>
            <a:r>
              <a:rPr lang="en-US" sz="3200" i="1">
                <a:solidFill>
                  <a:srgbClr val="FFFFFF"/>
                </a:solidFill>
                <a:latin typeface="Calibri" pitchFamily="34" charset="0"/>
              </a:rPr>
              <a:t>code</a:t>
            </a:r>
            <a:r>
              <a:rPr lang="en-US" sz="3200">
                <a:solidFill>
                  <a:srgbClr val="FFFFFF"/>
                </a:solidFill>
                <a:latin typeface="Calibri" pitchFamily="34" charset="0"/>
              </a:rPr>
              <a:t>; where </a:t>
            </a:r>
            <a:r>
              <a:rPr lang="en-US" sz="3200" i="1">
                <a:solidFill>
                  <a:srgbClr val="FFFFFF"/>
                </a:solidFill>
                <a:latin typeface="Calibri" pitchFamily="34" charset="0"/>
              </a:rPr>
              <a:t>code </a:t>
            </a:r>
            <a:r>
              <a:rPr lang="en-US" sz="3200">
                <a:solidFill>
                  <a:srgbClr val="FFFFFF"/>
                </a:solidFill>
                <a:latin typeface="Calibri" pitchFamily="34" charset="0"/>
              </a:rPr>
              <a:t> is a mnemonic code. In XML there are only five of these defined.</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&amp;quot; 	" 	&amp;#x22;  &amp;#34;    double quote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&amp;amp; 	     &amp; 	&amp;#x26;  &amp;#38;    ampersand</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&amp;apos; 	' 	&amp;#x27;  &amp;#39;    apostrophe </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&amp;lt; 	          &lt; 	&amp;#x3C;  &amp;#60;    less-than sign</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&amp;gt; 	     &gt; 	&amp;#x3E;  &amp;#62;   greater-than sign</a:t>
            </a:r>
          </a:p>
          <a:p>
            <a:pPr marL="328613" indent="-317500">
              <a:lnSpc>
                <a:spcPts val="2825"/>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841"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803842"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playing safe with characters</a:t>
            </a:r>
          </a:p>
        </p:txBody>
      </p:sp>
      <p:sp>
        <p:nvSpPr>
          <p:cNvPr id="179202" name="Text Box 2"/>
          <p:cNvSpPr txBox="1">
            <a:spLocks noChangeArrowheads="1"/>
          </p:cNvSpPr>
          <p:nvPr/>
        </p:nvSpPr>
        <p:spPr bwMode="auto">
          <a:xfrm>
            <a:off x="457200" y="1600200"/>
            <a:ext cx="8229600" cy="457200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Only use the characters on the US keyboard, don't insert symbols.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Save as ASCII or UTF-8. All ASCII files are also UTF-8 files.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Never save as </a:t>
            </a:r>
            <a:r>
              <a:rPr lang="en-US" sz="2800">
                <a:solidFill>
                  <a:srgbClr val="FFFFFF"/>
                </a:solidFill>
                <a:latin typeface="Calibri" pitchFamily="34" charset="0"/>
              </a:rPr>
              <a:t>“</a:t>
            </a:r>
            <a:r>
              <a:rPr lang="ru-RU" sz="2800">
                <a:solidFill>
                  <a:srgbClr val="FFFFFF"/>
                </a:solidFill>
                <a:latin typeface="Calibri" pitchFamily="34" charset="0"/>
              </a:rPr>
              <a:t>Unicode</a:t>
            </a:r>
            <a:r>
              <a:rPr lang="en-US" sz="2800">
                <a:solidFill>
                  <a:srgbClr val="FFFFFF"/>
                </a:solidFill>
                <a:latin typeface="Calibri" pitchFamily="34" charset="0"/>
              </a:rPr>
              <a:t>”</a:t>
            </a:r>
            <a:r>
              <a:rPr lang="ru-RU" sz="2800">
                <a:solidFill>
                  <a:srgbClr val="FFFFFF"/>
                </a:solidFill>
                <a:latin typeface="Calibri" pitchFamily="34" charset="0"/>
              </a:rPr>
              <a:t> within MS Notepad.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If you need to enter non-ASCII characters consult the documentation of your editing tool.</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You may also find the XML numeric character references useful.</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numeric character reference</a:t>
            </a:r>
          </a:p>
        </p:txBody>
      </p:sp>
      <p:sp>
        <p:nvSpPr>
          <p:cNvPr id="181250"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There are of two forms.</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first is &amp;#</a:t>
            </a:r>
            <a:r>
              <a:rPr lang="en-US" sz="2800" i="1">
                <a:solidFill>
                  <a:srgbClr val="FFFFFF"/>
                </a:solidFill>
                <a:latin typeface="Calibri" pitchFamily="34" charset="0"/>
              </a:rPr>
              <a:t>decimal</a:t>
            </a:r>
            <a:r>
              <a:rPr lang="en-US" sz="2800">
                <a:solidFill>
                  <a:srgbClr val="FFFFFF"/>
                </a:solidFill>
                <a:latin typeface="Calibri" pitchFamily="34" charset="0"/>
              </a:rPr>
              <a:t>; where </a:t>
            </a:r>
            <a:r>
              <a:rPr lang="en-US" sz="2800" i="1">
                <a:solidFill>
                  <a:srgbClr val="FFFFFF"/>
                </a:solidFill>
                <a:latin typeface="Calibri" pitchFamily="34" charset="0"/>
              </a:rPr>
              <a:t>decimal</a:t>
            </a:r>
            <a:r>
              <a:rPr lang="en-US" sz="2800">
                <a:solidFill>
                  <a:srgbClr val="FFFFFF"/>
                </a:solidFill>
                <a:latin typeface="Calibri" pitchFamily="34" charset="0"/>
              </a:rPr>
              <a:t> represents a decimal number. This is the decimal number of the character in the Unicode character set. Example &amp;#32; is the blank</a:t>
            </a:r>
            <a:r>
              <a:rPr lang="en-US">
                <a:solidFill>
                  <a:srgbClr val="FFFFFF"/>
                </a:solidFill>
                <a:latin typeface="Calibri" pitchFamily="34" charset="0"/>
              </a:rPr>
              <a:t>.</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second is &amp;#x</a:t>
            </a:r>
            <a:r>
              <a:rPr lang="en-US" sz="2800" i="1">
                <a:solidFill>
                  <a:srgbClr val="FFFFFF"/>
                </a:solidFill>
                <a:latin typeface="Calibri" pitchFamily="34" charset="0"/>
              </a:rPr>
              <a:t>hexnumber</a:t>
            </a:r>
            <a:r>
              <a:rPr lang="en-US" sz="2800">
                <a:solidFill>
                  <a:srgbClr val="FFFFFF"/>
                </a:solidFill>
                <a:latin typeface="Calibri" pitchFamily="34" charset="0"/>
              </a:rPr>
              <a:t>; where </a:t>
            </a:r>
            <a:r>
              <a:rPr lang="en-US" sz="2800" i="1">
                <a:solidFill>
                  <a:srgbClr val="FFFFFF"/>
                </a:solidFill>
                <a:latin typeface="Calibri" pitchFamily="34" charset="0"/>
              </a:rPr>
              <a:t>hexnumber</a:t>
            </a:r>
            <a:r>
              <a:rPr lang="en-US" sz="2800">
                <a:solidFill>
                  <a:srgbClr val="FFFFFF"/>
                </a:solidFill>
                <a:latin typeface="Calibri" pitchFamily="34" charset="0"/>
              </a:rPr>
              <a:t> represents a hexadecimal number. This is the hexadecimal number of the character in the Unicode character set. Example &amp;#x263A; is the smiley.</a:t>
            </a:r>
          </a:p>
          <a:p>
            <a:pPr marL="731838" lvl="1" indent="-274638">
              <a:lnSpc>
                <a:spcPct val="98000"/>
              </a:lnSpc>
              <a:spcBef>
                <a:spcPts val="600"/>
              </a:spcBef>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1724</TotalTime>
  <Words>4117</Words>
  <Application>Microsoft Office PowerPoint</Application>
  <PresentationFormat>On-screen Show (4:3)</PresentationFormat>
  <Paragraphs>416</Paragraphs>
  <Slides>70</Slides>
  <Notes>67</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Office Theme</vt:lpstr>
      <vt:lpstr>Slide 1</vt:lpstr>
      <vt:lpstr>Slide 2</vt:lpstr>
      <vt:lpstr>Slide 3</vt:lpstr>
      <vt:lpstr>Slide 4</vt:lpstr>
      <vt:lpstr>Slide 5</vt:lpstr>
      <vt:lpstr>special characters in XML</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nesting constraints</vt:lpstr>
      <vt:lpstr>invalid examples</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user</cp:lastModifiedBy>
  <cp:revision>63</cp:revision>
  <dcterms:created xsi:type="dcterms:W3CDTF">2011-03-03T20:54:23Z</dcterms:created>
  <dcterms:modified xsi:type="dcterms:W3CDTF">2012-01-28T18:13:57Z</dcterms:modified>
</cp:coreProperties>
</file>