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0"/>
  </p:notesMasterIdLst>
  <p:sldIdLst>
    <p:sldId id="510" r:id="rId2"/>
    <p:sldId id="511" r:id="rId3"/>
    <p:sldId id="512" r:id="rId4"/>
    <p:sldId id="513" r:id="rId5"/>
    <p:sldId id="514" r:id="rId6"/>
    <p:sldId id="515" r:id="rId7"/>
    <p:sldId id="516" r:id="rId8"/>
    <p:sldId id="517" r:id="rId9"/>
    <p:sldId id="518" r:id="rId10"/>
    <p:sldId id="519" r:id="rId11"/>
    <p:sldId id="520" r:id="rId12"/>
    <p:sldId id="521" r:id="rId13"/>
    <p:sldId id="522" r:id="rId14"/>
    <p:sldId id="523" r:id="rId15"/>
    <p:sldId id="524" r:id="rId16"/>
    <p:sldId id="525" r:id="rId17"/>
    <p:sldId id="526" r:id="rId18"/>
    <p:sldId id="527" r:id="rId19"/>
    <p:sldId id="528" r:id="rId20"/>
    <p:sldId id="529" r:id="rId21"/>
    <p:sldId id="530" r:id="rId22"/>
    <p:sldId id="531" r:id="rId23"/>
    <p:sldId id="532" r:id="rId24"/>
    <p:sldId id="533" r:id="rId25"/>
    <p:sldId id="534" r:id="rId26"/>
    <p:sldId id="535" r:id="rId27"/>
    <p:sldId id="536" r:id="rId28"/>
    <p:sldId id="537" r:id="rId29"/>
    <p:sldId id="538" r:id="rId30"/>
    <p:sldId id="539" r:id="rId31"/>
    <p:sldId id="540" r:id="rId32"/>
    <p:sldId id="541" r:id="rId33"/>
    <p:sldId id="542" r:id="rId34"/>
    <p:sldId id="543" r:id="rId35"/>
    <p:sldId id="544" r:id="rId36"/>
    <p:sldId id="545" r:id="rId37"/>
    <p:sldId id="546" r:id="rId38"/>
    <p:sldId id="547" r:id="rId39"/>
    <p:sldId id="548" r:id="rId40"/>
    <p:sldId id="549" r:id="rId41"/>
    <p:sldId id="550" r:id="rId42"/>
    <p:sldId id="551" r:id="rId43"/>
    <p:sldId id="552" r:id="rId44"/>
    <p:sldId id="553" r:id="rId45"/>
    <p:sldId id="554" r:id="rId46"/>
    <p:sldId id="555" r:id="rId47"/>
    <p:sldId id="556" r:id="rId48"/>
    <p:sldId id="557" r:id="rId49"/>
    <p:sldId id="558" r:id="rId50"/>
    <p:sldId id="559" r:id="rId51"/>
    <p:sldId id="560" r:id="rId52"/>
    <p:sldId id="561" r:id="rId53"/>
    <p:sldId id="562" r:id="rId54"/>
    <p:sldId id="563" r:id="rId55"/>
    <p:sldId id="564" r:id="rId56"/>
    <p:sldId id="565" r:id="rId57"/>
    <p:sldId id="566" r:id="rId58"/>
    <p:sldId id="567" r:id="rId59"/>
    <p:sldId id="568" r:id="rId60"/>
    <p:sldId id="569" r:id="rId61"/>
    <p:sldId id="570" r:id="rId62"/>
    <p:sldId id="571" r:id="rId63"/>
    <p:sldId id="572" r:id="rId64"/>
    <p:sldId id="573" r:id="rId65"/>
    <p:sldId id="574" r:id="rId66"/>
    <p:sldId id="575" r:id="rId67"/>
    <p:sldId id="576" r:id="rId68"/>
    <p:sldId id="577" r:id="rId69"/>
    <p:sldId id="578" r:id="rId70"/>
    <p:sldId id="579" r:id="rId71"/>
    <p:sldId id="580" r:id="rId72"/>
    <p:sldId id="581" r:id="rId73"/>
    <p:sldId id="582" r:id="rId74"/>
    <p:sldId id="583" r:id="rId75"/>
    <p:sldId id="584" r:id="rId76"/>
    <p:sldId id="585" r:id="rId77"/>
    <p:sldId id="586" r:id="rId78"/>
    <p:sldId id="587" r:id="rId79"/>
    <p:sldId id="588" r:id="rId80"/>
    <p:sldId id="589" r:id="rId81"/>
    <p:sldId id="590" r:id="rId82"/>
    <p:sldId id="591" r:id="rId83"/>
    <p:sldId id="592" r:id="rId84"/>
    <p:sldId id="593" r:id="rId85"/>
    <p:sldId id="594" r:id="rId86"/>
    <p:sldId id="595" r:id="rId87"/>
    <p:sldId id="596" r:id="rId88"/>
    <p:sldId id="755" r:id="rId8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sorterViewPr>
    <p:cViewPr>
      <p:scale>
        <a:sx n="100" d="100"/>
        <a:sy n="100" d="100"/>
      </p:scale>
      <p:origin x="0" y="158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049F61A-5A5C-4B83-A78A-558A8620DE7E}" type="datetimeFigureOut">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E94BDA8-2192-4A29-877E-EF151994EDA9}" type="slidenum">
              <a:rPr lang="en-US"/>
              <a:pPr>
                <a:defRPr/>
              </a:pPr>
              <a:t>‹#›</a:t>
            </a:fld>
            <a:endParaRPr lang="en-US"/>
          </a:p>
        </p:txBody>
      </p:sp>
    </p:spTree>
    <p:extLst>
      <p:ext uri="{BB962C8B-B14F-4D97-AF65-F5344CB8AC3E}">
        <p14:creationId xmlns:p14="http://schemas.microsoft.com/office/powerpoint/2010/main" val="5480332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56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5683" name="Rectangle 2"/>
          <p:cNvSpPr txBox="1">
            <a:spLocks noGrp="1" noChangeArrowheads="1"/>
          </p:cNvSpPr>
          <p:nvPr>
            <p:ph type="body"/>
          </p:nvPr>
        </p:nvSpPr>
        <p:spPr bwMode="auto">
          <a:xfrm>
            <a:off x="914400" y="4344988"/>
            <a:ext cx="5024438" cy="4108450"/>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411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741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616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7616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821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7821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02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02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230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23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435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435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6402"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86403"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845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884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049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04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2546"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92547"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773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77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459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45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664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66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869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9869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0738"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07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278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27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483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48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688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0688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8930"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508931"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097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09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30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30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9778"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59779" name="Rectangle 2"/>
          <p:cNvSpPr txBox="1">
            <a:spLocks noGrp="1" noChangeArrowheads="1"/>
          </p:cNvSpPr>
          <p:nvPr>
            <p:ph type="body"/>
          </p:nvPr>
        </p:nvSpPr>
        <p:spPr bwMode="auto">
          <a:xfrm>
            <a:off x="914400" y="4344988"/>
            <a:ext cx="5029200" cy="4113212"/>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507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50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71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71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917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191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121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12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326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32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531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53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736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73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941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294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145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14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350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35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1826"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1827" name="Rectangle 2"/>
          <p:cNvSpPr txBox="1">
            <a:spLocks noGrp="1" noChangeArrowheads="1"/>
          </p:cNvSpPr>
          <p:nvPr>
            <p:ph type="body"/>
          </p:nvPr>
        </p:nvSpPr>
        <p:spPr bwMode="auto">
          <a:xfrm>
            <a:off x="914400" y="4344988"/>
            <a:ext cx="5029200" cy="4113212"/>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555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555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760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760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965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396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169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16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374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37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579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57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784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78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989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4989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19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19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398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39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3874" name="Text Box 1"/>
          <p:cNvSpPr txBox="1">
            <a:spLocks noChangeArrowheads="1"/>
          </p:cNvSpPr>
          <p:nvPr/>
        </p:nvSpPr>
        <p:spPr bwMode="auto">
          <a:xfrm>
            <a:off x="1143000" y="685800"/>
            <a:ext cx="45735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3875" name="Rectangle 2"/>
          <p:cNvSpPr txBox="1">
            <a:spLocks noGrp="1" noChangeArrowheads="1"/>
          </p:cNvSpPr>
          <p:nvPr>
            <p:ph type="body"/>
          </p:nvPr>
        </p:nvSpPr>
        <p:spPr bwMode="auto">
          <a:xfrm>
            <a:off x="914400" y="4344988"/>
            <a:ext cx="5029200" cy="4113212"/>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603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60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80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5808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0130"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01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217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21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422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42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627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62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832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683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037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03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241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24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446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44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592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59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651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65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856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785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061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06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265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265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470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470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675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675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880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8880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085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085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289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289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494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494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7970"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679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699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699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904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59904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109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109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313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313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518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518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723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723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928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0928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133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133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337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337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5426"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542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0018" name="Rectangle 1"/>
          <p:cNvSpPr txBox="1">
            <a:spLocks noGrp="1" noRot="1" noChangeAspect="1" noChangeArrowheads="1"/>
          </p:cNvSpPr>
          <p:nvPr>
            <p:ph type="sldImg"/>
          </p:nvPr>
        </p:nvSpPr>
        <p:spPr bwMode="auto">
          <a:xfrm>
            <a:off x="1143000" y="695325"/>
            <a:ext cx="4567238" cy="3424238"/>
          </a:xfrm>
          <a:solidFill>
            <a:srgbClr val="FFFFFF"/>
          </a:solidFill>
          <a:ln>
            <a:solidFill>
              <a:srgbClr val="000000"/>
            </a:solidFill>
            <a:miter lim="800000"/>
            <a:headEnd/>
            <a:tailEnd/>
          </a:ln>
        </p:spPr>
      </p:sp>
      <p:sp>
        <p:nvSpPr>
          <p:cNvPr id="470019" name="Rectangle 2"/>
          <p:cNvSpPr txBox="1">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a:spcBef>
                <a:spcPct val="0"/>
              </a:spcBef>
            </a:pPr>
            <a:endParaRPr 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7474"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747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9522"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1952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157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157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3618"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3619"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56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56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77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7715"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9762"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29763"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1810" name="Text Box 1"/>
          <p:cNvSpPr txBox="1">
            <a:spLocks noChangeArrowheads="1"/>
          </p:cNvSpPr>
          <p:nvPr/>
        </p:nvSpPr>
        <p:spPr bwMode="auto">
          <a:xfrm>
            <a:off x="1143000" y="685800"/>
            <a:ext cx="4573588" cy="3430588"/>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31811"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486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04867" name="Rectangle 2"/>
          <p:cNvSpPr txBox="1">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20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472067" name="Rectangle 2"/>
          <p:cNvSpPr txBox="1">
            <a:spLocks noGrp="1" noChangeArrowheads="1"/>
          </p:cNvSpPr>
          <p:nvPr>
            <p:ph type="body"/>
          </p:nvPr>
        </p:nvSpPr>
        <p:spPr bwMode="auto">
          <a:xfrm>
            <a:off x="914400" y="4343400"/>
            <a:ext cx="5024438" cy="4111625"/>
          </a:xfrm>
          <a:noFill/>
        </p:spPr>
        <p:txBody>
          <a:bodyPr wrap="none" numCol="1" anchor="ctr" anchorCtr="0" compatLnSpc="1">
            <a:prstTxWarp prst="textNoShape">
              <a:avLst/>
            </a:prstTxWarp>
          </a:bodyPr>
          <a:lstStyle/>
          <a:p>
            <a:pPr>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B7A542F-AACD-4C1F-A0C6-A5E8ED9E53FC}"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C6B995-7048-4006-BB3B-1DE3FEF65C5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F6A43C0-4B75-4666-87ED-FD90E2B290F5}"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072A6D-1844-40F6-9DD2-3AC56A287EA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936009F-953C-40B6-B6F3-459373354462}"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E0C7BA-566F-482D-AFBC-506FA1C3857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0EF96F-9BF9-4043-B4ED-2B6AFC18C145}"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841250-63A5-4F0B-8221-2DC1639167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7E8BDFE-DADB-4055-8B29-7BA2428BEC6E}" type="datetimeFigureOut">
              <a:rPr lang="en-US"/>
              <a:pPr>
                <a:defRPr/>
              </a:pPr>
              <a:t>1/19/2012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D067-62B6-43E3-8F1B-560F7A09C3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B325865-9F11-496E-A246-5CC4F8EEB808}"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F306AA-101D-4592-BA2F-2C6F92915AD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A04DDBA-C3EE-410A-9345-5C56E9A62C62}" type="datetimeFigureOut">
              <a:rPr lang="en-US"/>
              <a:pPr>
                <a:defRPr/>
              </a:pPr>
              <a:t>1/19/2012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6454297-CF3E-4AA2-99A6-BCD6D0E0AB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8E94ECC-080D-46EE-83F9-9A503DFD0B48}" type="datetimeFigureOut">
              <a:rPr lang="en-US"/>
              <a:pPr>
                <a:defRPr/>
              </a:pPr>
              <a:t>1/19/2012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C8F5242-453A-42AA-BBEA-54B5A287E32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FA21283-BDE1-43DB-9F00-C7D64BF3650E}" type="datetimeFigureOut">
              <a:rPr lang="en-US"/>
              <a:pPr>
                <a:defRPr/>
              </a:pPr>
              <a:t>1/19/2012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F3CC7A-9FDB-4B9D-9AC7-20853C3399A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F3EE16-26D1-4D71-A000-C55A0585FBC8}"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767194-4D2C-4B8E-B968-12FB6688C86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7DFBD-48FD-48B8-81D4-3741623396AC}" type="datetimeFigureOut">
              <a:rPr lang="en-US"/>
              <a:pPr>
                <a:defRPr/>
              </a:pPr>
              <a:t>1/19/2012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F989D85-BC2D-4061-8BCC-83DC39FF8D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9D30CE5-2538-43C9-BFDB-9C557BD5638C}" type="datetimeFigureOut">
              <a:rPr lang="en-US"/>
              <a:pPr>
                <a:defRPr/>
              </a:pPr>
              <a:t>1/19/2012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4978E24-DB27-4FE4-9FE2-95DD2E932C9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4657" name="Text Box 1"/>
          <p:cNvSpPr txBox="1">
            <a:spLocks noChangeArrowheads="1"/>
          </p:cNvSpPr>
          <p:nvPr/>
        </p:nvSpPr>
        <p:spPr bwMode="auto">
          <a:xfrm>
            <a:off x="685800" y="1524000"/>
            <a:ext cx="7772400" cy="1933575"/>
          </a:xfrm>
          <a:prstGeom prst="rect">
            <a:avLst/>
          </a:prstGeom>
          <a:noFill/>
          <a:ln w="9525">
            <a:noFill/>
            <a:round/>
            <a:headEnd/>
            <a:tailEnd/>
          </a:ln>
        </p:spPr>
        <p:txBody>
          <a:bodyPr lIns="90000" tIns="46800" rIns="90000" bIns="46800"/>
          <a:lstStyle/>
          <a:p>
            <a:pPr algn="ctr">
              <a:lnSpc>
                <a:spcPct val="8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Lst>
            </a:pPr>
            <a:r>
              <a:rPr lang="en-US" sz="4000">
                <a:solidFill>
                  <a:srgbClr val="E3EBF1"/>
                </a:solidFill>
                <a:latin typeface="Calibri" pitchFamily="34" charset="0"/>
              </a:rPr>
              <a:t>LIS650	part 3 </a:t>
            </a:r>
            <a:br>
              <a:rPr lang="en-US" sz="4000">
                <a:solidFill>
                  <a:srgbClr val="E3EBF1"/>
                </a:solidFill>
                <a:latin typeface="Calibri" pitchFamily="34" charset="0"/>
              </a:rPr>
            </a:br>
            <a:r>
              <a:rPr lang="en-US" sz="4000">
                <a:solidFill>
                  <a:srgbClr val="E3EBF1"/>
                </a:solidFill>
                <a:latin typeface="Calibri" pitchFamily="34" charset="0"/>
              </a:rPr>
              <a:t>important CSS without positioning</a:t>
            </a:r>
          </a:p>
        </p:txBody>
      </p:sp>
      <p:sp>
        <p:nvSpPr>
          <p:cNvPr id="454658" name="Text Box 2"/>
          <p:cNvSpPr txBox="1">
            <a:spLocks noChangeArrowheads="1"/>
          </p:cNvSpPr>
          <p:nvPr/>
        </p:nvSpPr>
        <p:spPr bwMode="auto">
          <a:xfrm>
            <a:off x="1371600" y="4648200"/>
            <a:ext cx="6400800" cy="898525"/>
          </a:xfrm>
          <a:prstGeom prst="rect">
            <a:avLst/>
          </a:prstGeom>
          <a:noFill/>
          <a:ln w="9525">
            <a:noFill/>
            <a:round/>
            <a:headEnd/>
            <a:tailEnd/>
          </a:ln>
        </p:spPr>
        <p:txBody>
          <a:bodyPr lIns="90000" tIns="46800" rIns="90000" bIns="46800"/>
          <a:lstStyle/>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r>
              <a:rPr lang="en-US" sz="2800">
                <a:solidFill>
                  <a:srgbClr val="FFFFFF"/>
                </a:solidFill>
                <a:latin typeface="Calibri" pitchFamily="34" charset="0"/>
              </a:rPr>
              <a:t>Thomas Krichel</a:t>
            </a:r>
          </a:p>
          <a:p>
            <a:pPr algn="ctr">
              <a:lnSpc>
                <a:spcPct val="84000"/>
              </a:lnSpc>
              <a:spcBef>
                <a:spcPts val="700"/>
              </a:spcBef>
              <a:tabLst>
                <a:tab pos="0" algn="l"/>
                <a:tab pos="442913"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8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{line-height:}</a:t>
            </a:r>
          </a:p>
        </p:txBody>
      </p:sp>
      <p:sp>
        <p:nvSpPr>
          <p:cNvPr id="47309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{line-height: } sets the distance between several lines of an element's contents,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 pt or pixel numbers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as a percentage or a number, referring to a percentage of current font size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‘normal’</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‘inherit’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 </a:t>
            </a:r>
          </a:p>
          <a:p>
            <a:pPr marL="330200" indent="-317500">
              <a:lnSpc>
                <a:spcPts val="2825"/>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{text-decoration:}</a:t>
            </a:r>
          </a:p>
        </p:txBody>
      </p:sp>
      <p:sp>
        <p:nvSpPr>
          <p:cNvPr id="47513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{text-decoration: } can take the values ‘underline’, ‘overline’, ‘line-through’, ‘blink’ (very bad!), ‘inherit’, and ‘none’ (initial value).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inherits to some children but not to children that float, are absolutely positioned or have the inline-block or inline-table display. (for the quiz: inherits to some  but not to others).</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{text-transform:}</a:t>
            </a:r>
          </a:p>
        </p:txBody>
      </p:sp>
      <p:sp>
        <p:nvSpPr>
          <p:cNvPr id="47718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{text-transform: } can take the value ‘uppercase’, ‘lowercase’, ‘capitalize’, ‘inherit’ and ‘none’ (the initial value)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only affects the characters in bicameral scripts.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It does inherit.</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3"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{text-indent:}</a:t>
            </a:r>
          </a:p>
        </p:txBody>
      </p:sp>
      <p:sp>
        <p:nvSpPr>
          <p:cNvPr id="479234" name="Text Box 2"/>
          <p:cNvSpPr txBox="1">
            <a:spLocks noChangeArrowheads="1"/>
          </p:cNvSpPr>
          <p:nvPr/>
        </p:nvSpPr>
        <p:spPr bwMode="auto">
          <a:xfrm>
            <a:off x="457200" y="1209675"/>
            <a:ext cx="8229600" cy="5191125"/>
          </a:xfrm>
          <a:prstGeom prst="rect">
            <a:avLst/>
          </a:prstGeom>
          <a:noFill/>
          <a:ln w="9525">
            <a:noFill/>
            <a:round/>
            <a:headEnd/>
            <a:tailEnd/>
          </a:ln>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{text-indent: } can take length values, percentages and ‘inherit’.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Percentage refer to the width of the parent element.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initial value is 0.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a:t>
            </a:r>
          </a:p>
          <a:p>
            <a:pPr marL="330200" indent="-317500">
              <a:lnSpc>
                <a:spcPct val="110000"/>
              </a:lnSpc>
              <a:spcBef>
                <a:spcPts val="700"/>
              </a:spcBef>
              <a:buClr>
                <a:srgbClr val="FFFFFF"/>
              </a:buClr>
              <a:buFont typeface="Arial" charset="0"/>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a:p>
            <a:pPr marL="330200" indent="-317500">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1"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{text-align:}</a:t>
            </a:r>
          </a:p>
        </p:txBody>
      </p:sp>
      <p:sp>
        <p:nvSpPr>
          <p:cNvPr id="481282" name="Text Box 2"/>
          <p:cNvSpPr txBox="1">
            <a:spLocks noChangeArrowheads="1"/>
          </p:cNvSpPr>
          <p:nvPr/>
        </p:nvSpPr>
        <p:spPr bwMode="auto">
          <a:xfrm>
            <a:off x="457200" y="1209675"/>
            <a:ext cx="8229600" cy="5191125"/>
          </a:xfrm>
          <a:prstGeom prst="rect">
            <a:avLst/>
          </a:prstGeom>
          <a:noFill/>
          <a:ln w="9525">
            <a:noFill/>
            <a:round/>
            <a:headEnd/>
            <a:tailEnd/>
          </a:ln>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{text-align: } can take the values ‘left’ ‘right’ ‘center’ and ‘justify’ and ‘inherit’.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initial value depends on the text direction.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applies to block-level elements, table-cells, and inline-blocks only.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a:t>
            </a:r>
          </a:p>
          <a:p>
            <a:pPr marL="330200" indent="-317500">
              <a:lnSpc>
                <a:spcPct val="110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2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classic mistake</a:t>
            </a:r>
          </a:p>
        </p:txBody>
      </p:sp>
      <p:sp>
        <p:nvSpPr>
          <p:cNvPr id="48333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want to align an image, and you do</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img {text-align: center}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will align the contents (in terms of XML) of an image.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Instead in CSS .center {text-align: center}</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and in HTML &lt;div class="center"&gt;&lt;img src="me.png" alt="me"/&gt;&lt;/div&gt;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7"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{vertical-align:}</a:t>
            </a:r>
          </a:p>
        </p:txBody>
      </p:sp>
      <p:sp>
        <p:nvSpPr>
          <p:cNvPr id="485378"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{vertical-align: } can take the values, ‘middle’, ‘sub’, ‘super’, ‘text-top’, ‘text-bottom’, ‘top’, ‘bottom’, length values as well as percentages, and ‘baseline’ the initial value.</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Percentages refer to the {line-height:} of the same element.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property only applies to text-level elements and table cells.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This property does not inherit.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{font-family:}</a:t>
            </a:r>
          </a:p>
        </p:txBody>
      </p:sp>
      <p:sp>
        <p:nvSpPr>
          <p:cNvPr id="487426" name="Text Box 2"/>
          <p:cNvSpPr txBox="1">
            <a:spLocks noChangeArrowheads="1"/>
          </p:cNvSpPr>
          <p:nvPr/>
        </p:nvSpPr>
        <p:spPr bwMode="auto">
          <a:xfrm>
            <a:off x="304800" y="1295400"/>
            <a:ext cx="8534400" cy="52578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{font-family:} accepts a comma-separated list of font names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five generic names, one should be quoted last as a fall-back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‘serif’		– ‘sans-serif’		– ‘cursive’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‘fantasy’	       – ‘monospace’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initial value depends on the browser.  It inherits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Example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body { font-family: Baskerville, "Heisei Mincho W3", Symbol, serif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{font-size:}</a:t>
            </a:r>
          </a:p>
        </p:txBody>
      </p:sp>
      <p:sp>
        <p:nvSpPr>
          <p:cNvPr id="489474" name="Text Box 2"/>
          <p:cNvSpPr txBox="1">
            <a:spLocks noChangeArrowheads="1"/>
          </p:cNvSpPr>
          <p:nvPr/>
        </p:nvSpPr>
        <p:spPr bwMode="auto">
          <a:xfrm>
            <a:off x="457200" y="1295400"/>
            <a:ext cx="8229600" cy="50292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{font-size: } accepts lengths as </a:t>
            </a:r>
            <a:r>
              <a:rPr lang="en-US" sz="2800" i="1">
                <a:solidFill>
                  <a:srgbClr val="FFFFFF"/>
                </a:solidFill>
                <a:latin typeface="Calibri" pitchFamily="34" charset="0"/>
              </a:rPr>
              <a:t>n</a:t>
            </a:r>
            <a:r>
              <a:rPr lang="en-US" sz="2800">
                <a:solidFill>
                  <a:srgbClr val="FFFFFF"/>
                </a:solidFill>
                <a:latin typeface="Calibri" pitchFamily="34" charset="0"/>
              </a:rPr>
              <a:t>pt, </a:t>
            </a:r>
            <a:r>
              <a:rPr lang="en-US" sz="2800" i="1">
                <a:solidFill>
                  <a:srgbClr val="FFFFFF"/>
                </a:solidFill>
                <a:latin typeface="Calibri" pitchFamily="34" charset="0"/>
              </a:rPr>
              <a:t>n</a:t>
            </a:r>
            <a:r>
              <a:rPr lang="en-US" sz="2800">
                <a:solidFill>
                  <a:srgbClr val="FFFFFF"/>
                </a:solidFill>
                <a:latin typeface="Calibri" pitchFamily="34" charset="0"/>
              </a:rPr>
              <a:t>%, +</a:t>
            </a:r>
            <a:r>
              <a:rPr lang="en-US" sz="2800" i="1">
                <a:solidFill>
                  <a:srgbClr val="FFFFFF"/>
                </a:solidFill>
                <a:latin typeface="Calibri" pitchFamily="34" charset="0"/>
              </a:rPr>
              <a:t>n</a:t>
            </a:r>
            <a:r>
              <a:rPr lang="en-US" sz="2800">
                <a:solidFill>
                  <a:srgbClr val="FFFFFF"/>
                </a:solidFill>
                <a:latin typeface="Calibri" pitchFamily="34" charset="0"/>
              </a:rPr>
              <a:t>pt, -</a:t>
            </a:r>
            <a:r>
              <a:rPr lang="en-US" sz="2800" i="1">
                <a:solidFill>
                  <a:srgbClr val="FFFFFF"/>
                </a:solidFill>
                <a:latin typeface="Calibri" pitchFamily="34" charset="0"/>
              </a:rPr>
              <a:t>n</a:t>
            </a:r>
            <a:r>
              <a:rPr lang="en-US" sz="2800">
                <a:solidFill>
                  <a:srgbClr val="FFFFFF"/>
                </a:solidFill>
                <a:latin typeface="Calibri" pitchFamily="34" charset="0"/>
              </a:rPr>
              <a:t>pt (or ‘em’ or in ‘etc’) where </a:t>
            </a:r>
            <a:r>
              <a:rPr lang="en-US" sz="2800" i="1">
                <a:solidFill>
                  <a:srgbClr val="FFFFFF"/>
                </a:solidFill>
                <a:latin typeface="Calibri" pitchFamily="34" charset="0"/>
              </a:rPr>
              <a:t>n</a:t>
            </a:r>
            <a:r>
              <a:rPr lang="en-US" sz="2800">
                <a:solidFill>
                  <a:srgbClr val="FFFFFF"/>
                </a:solidFill>
                <a:latin typeface="Calibri" pitchFamily="34" charset="0"/>
              </a:rPr>
              <a:t> is a number, ‘inherit’ or some sizes like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‘xx-small’ – ‘x-small’	– ‘small’	– ‘medium’</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‘large’	– ‘x-large’   – ‘xx-large’  – ‘larger’  – ‘smaller’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‘medium’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property inherits.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can also use percentages, in terms of the {font-size: } of the parent element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21"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{font-style: } </a:t>
            </a:r>
          </a:p>
        </p:txBody>
      </p:sp>
      <p:sp>
        <p:nvSpPr>
          <p:cNvPr id="491522" name="Text Box 2"/>
          <p:cNvSpPr txBox="1">
            <a:spLocks noChangeArrowheads="1"/>
          </p:cNvSpPr>
          <p:nvPr/>
        </p:nvSpPr>
        <p:spPr bwMode="auto">
          <a:xfrm>
            <a:off x="457200" y="1600200"/>
            <a:ext cx="8220075" cy="48006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{font-style: } can be either ‘italic’, ‘oblique’ or ‘normal’ or ‘inherit’.</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The property inherits. </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Oblique fonts use slanted glyphs. Italic fonts have their own glyphs.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670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important properties</a:t>
            </a:r>
          </a:p>
        </p:txBody>
      </p:sp>
      <p:sp>
        <p:nvSpPr>
          <p:cNvPr id="456706" name="Text Box 2"/>
          <p:cNvSpPr txBox="1">
            <a:spLocks noChangeArrowheads="1"/>
          </p:cNvSpPr>
          <p:nvPr/>
        </p:nvSpPr>
        <p:spPr bwMode="auto">
          <a:xfrm>
            <a:off x="457200" y="1600200"/>
            <a:ext cx="8229600" cy="53006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We will now look at the properties as defined by CSS. These are the things that you can set using CSS.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Here we study four groups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display and visibility</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lists</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text</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fonts	</a:t>
            </a:r>
          </a:p>
          <a:p>
            <a:pPr marL="733425" lvl="1" indent="-274638">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borders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More next time.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69" name="Text Box 1"/>
          <p:cNvSpPr txBox="1">
            <a:spLocks noChangeArrowheads="1"/>
          </p:cNvSpPr>
          <p:nvPr/>
        </p:nvSpPr>
        <p:spPr bwMode="auto">
          <a:xfrm>
            <a:off x="304800" y="228600"/>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{font-variant: }</a:t>
            </a:r>
          </a:p>
        </p:txBody>
      </p:sp>
      <p:sp>
        <p:nvSpPr>
          <p:cNvPr id="493570" name="Text Box 2"/>
          <p:cNvSpPr txBox="1">
            <a:spLocks noChangeArrowheads="1"/>
          </p:cNvSpPr>
          <p:nvPr/>
        </p:nvSpPr>
        <p:spPr bwMode="auto">
          <a:xfrm>
            <a:off x="457200" y="1600200"/>
            <a:ext cx="8229600" cy="3733800"/>
          </a:xfrm>
          <a:prstGeom prst="rect">
            <a:avLst/>
          </a:prstGeom>
          <a:noFill/>
          <a:ln w="9525">
            <a:noFill/>
            <a:round/>
            <a:headEnd/>
            <a:tailEnd/>
          </a:ln>
        </p:spPr>
        <p:txBody>
          <a:bodyPr lIns="90000" tIns="46800" rIns="90000" bIns="4680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{font-variant: } can be either ‘small-caps’ or ‘inherit’ or ‘normal’.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‘normal’ is the initial value.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property inherits.</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Small caps font may be calculated from smaller capital letters of the same family.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{font-weight: }</a:t>
            </a:r>
          </a:p>
        </p:txBody>
      </p:sp>
      <p:sp>
        <p:nvSpPr>
          <p:cNvPr id="495618" name="Text Box 2"/>
          <p:cNvSpPr txBox="1">
            <a:spLocks noChangeArrowheads="1"/>
          </p:cNvSpPr>
          <p:nvPr/>
        </p:nvSpPr>
        <p:spPr bwMode="auto">
          <a:xfrm>
            <a:off x="457200" y="1600200"/>
            <a:ext cx="8229600" cy="4419600"/>
          </a:xfrm>
          <a:prstGeom prst="rect">
            <a:avLst/>
          </a:prstGeom>
          <a:noFill/>
          <a:ln w="9525">
            <a:noFill/>
            <a:round/>
            <a:headEnd/>
            <a:tailEnd/>
          </a:ln>
        </p:spPr>
        <p:txBody>
          <a:bodyPr lIns="90000" tIns="46800" rIns="90000" bIns="46800"/>
          <a:lstStyle/>
          <a:p>
            <a:pPr marL="330200" indent="-317500">
              <a:lnSpc>
                <a:spcPct val="110000"/>
              </a:lnSpc>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z="2800">
              <a:solidFill>
                <a:srgbClr val="FFFFFF"/>
              </a:solidFill>
              <a:latin typeface="Calibri" pitchFamily="34" charset="0"/>
            </a:endParaRP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{font-weight: } takes the values ‘normal’, ‘bold’, ‘bolder’, ‘lighter’, ‘100’, ‘200’, ‘300’, ‘400’, ‘500’, ‘600’, ‘700’, ‘800’, ‘900’ and ‘inherit’</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‘700’ is ‘bold’, ‘400’ is ‘normal’.</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Matching to actual fonts is a fiddly approximation. </a:t>
            </a:r>
          </a:p>
          <a:p>
            <a:pPr marL="330200" indent="-317500">
              <a:lnSpc>
                <a:spcPct val="110000"/>
              </a:lnSpc>
              <a:spcBef>
                <a:spcPts val="700"/>
              </a:spcBef>
              <a:buClr>
                <a:srgbClr val="FFFFFF"/>
              </a:buClr>
              <a:buFont typeface="Arial" charset="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a:solidFill>
                  <a:srgbClr val="FFFFFF"/>
                </a:solidFill>
                <a:latin typeface="Calibri" pitchFamily="34" charset="0"/>
              </a:rPr>
              <a:t>This property inherits.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5" name="Text Box 1"/>
          <p:cNvSpPr txBox="1">
            <a:spLocks noChangeArrowheads="1"/>
          </p:cNvSpPr>
          <p:nvPr/>
        </p:nvSpPr>
        <p:spPr bwMode="auto">
          <a:xfrm>
            <a:off x="457200" y="228600"/>
            <a:ext cx="8229600" cy="9144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font properties</a:t>
            </a:r>
          </a:p>
        </p:txBody>
      </p:sp>
      <p:sp>
        <p:nvSpPr>
          <p:cNvPr id="497666" name="Text Box 2"/>
          <p:cNvSpPr txBox="1">
            <a:spLocks noChangeArrowheads="1"/>
          </p:cNvSpPr>
          <p:nvPr/>
        </p:nvSpPr>
        <p:spPr bwMode="auto">
          <a:xfrm>
            <a:off x="457200" y="1066800"/>
            <a:ext cx="8229600" cy="54864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is a whole bunch of other properties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{unicode-range: }	– {stemv: }	  – {stroke: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        – {units-per-em: }	      – {stemh: }	   – {bbox: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{definitions-src:} 	– {ascent: }	    – {dscent: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       – {baseline: }			– {widths: }    – {mathline: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{centerline: }		– {topine: }	    – {panose1: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also is a {font: } property that allows you to put several of the previous properties together.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all that is not worth learning. Keep fonts simple.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9713"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borders</a:t>
            </a:r>
          </a:p>
        </p:txBody>
      </p:sp>
      <p:sp>
        <p:nvSpPr>
          <p:cNvPr id="499714"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Borders are rectangular edges around the space occupied by an element.</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are mainly used for decoration.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Normally, the borders are not shown. </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To show borders, you have to set a positive border width and a border style.</a:t>
            </a:r>
          </a:p>
          <a:p>
            <a:pPr marL="330200" indent="-317500">
              <a:lnSpc>
                <a:spcPct val="11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 border property is inherited.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1" name="Text Box 1"/>
          <p:cNvSpPr txBox="1">
            <a:spLocks noChangeArrowheads="1"/>
          </p:cNvSpPr>
          <p:nvPr/>
        </p:nvSpPr>
        <p:spPr bwMode="auto">
          <a:xfrm>
            <a:off x="381000" y="0"/>
            <a:ext cx="8229600" cy="884238"/>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box border properties</a:t>
            </a:r>
          </a:p>
        </p:txBody>
      </p:sp>
      <p:sp>
        <p:nvSpPr>
          <p:cNvPr id="288770" name="Text Box 2"/>
          <p:cNvSpPr txBox="1">
            <a:spLocks noChangeArrowheads="1"/>
          </p:cNvSpPr>
          <p:nvPr/>
        </p:nvSpPr>
        <p:spPr bwMode="auto">
          <a:xfrm>
            <a:off x="228600" y="914400"/>
            <a:ext cx="8458200" cy="5353050"/>
          </a:xfrm>
          <a:prstGeom prst="rect">
            <a:avLst/>
          </a:prstGeom>
          <a:noFill/>
          <a:ln w="9525">
            <a:noFill/>
            <a:round/>
            <a:headEnd/>
            <a:tailEnd/>
          </a:ln>
        </p:spPr>
        <p:txBody>
          <a:bodyPr lIns="90000" tIns="46800" rIns="90000" bIns="46800"/>
          <a:lstStyle/>
          <a:p>
            <a:pPr marL="330200" indent="-317500">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{border-top-style} {border-right-style:} {border-bottom-style:} {border-left-style:} take the following values</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‘none’ 	No border. The width of the border becomes zero. This is the initial value.</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‘hidden’ 	Same as 'none', except in terms of border conflict resolution</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‘dotted’	The border is a series of dots.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‘dashed’	The border is a series of short line segments.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‘solid ‘ 	The border is a single line segment</a:t>
            </a:r>
            <a:r>
              <a:rPr lang="en-US">
                <a:solidFill>
                  <a:srgbClr val="FFFFFF"/>
                </a:solidFill>
                <a:latin typeface="Calibri" pitchFamily="34" charset="0"/>
              </a:rPr>
              <a:t>. </a:t>
            </a:r>
          </a:p>
          <a:p>
            <a:pPr marL="330200" indent="-317500">
              <a:lnSpc>
                <a:spcPct val="104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a:t>
            </a:r>
          </a:p>
          <a:p>
            <a:pPr marL="330200" indent="-317500">
              <a:lnSpc>
                <a:spcPct val="104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fill="hold" nodeType="clickEffect">
                                  <p:stCondLst>
                                    <p:cond delay="0"/>
                                  </p:stCondLst>
                                  <p:childTnLst>
                                    <p:set>
                                      <p:cBhvr additive="repl">
                                        <p:cTn id="6" dur="1" fill="hold">
                                          <p:stCondLst>
                                            <p:cond delay="0"/>
                                          </p:stCondLst>
                                        </p:cTn>
                                        <p:tgtEl>
                                          <p:spTgt spid="288770">
                                            <p:txEl>
                                              <p:pRg st="0" end="0"/>
                                            </p:txEl>
                                          </p:spTgt>
                                        </p:tgtEl>
                                        <p:attrNameLst>
                                          <p:attrName>style.visibility</p:attrName>
                                        </p:attrNameLst>
                                      </p:cBhvr>
                                      <p:to>
                                        <p:strVal val="visible"/>
                                      </p:to>
                                    </p:set>
                                    <p:animEffect transition="in" filter="dissolve">
                                      <p:cBhvr additive="repl">
                                        <p:cTn id="7" dur="500"/>
                                        <p:tgtEl>
                                          <p:spTgt spid="288770">
                                            <p:txEl>
                                              <p:pRg st="0" end="0"/>
                                            </p:txEl>
                                          </p:spTgt>
                                        </p:tgtEl>
                                      </p:cBhvr>
                                    </p:animEffect>
                                  </p:childTnLst>
                                </p:cTn>
                              </p:par>
                              <p:par>
                                <p:cTn id="8" presetID="9" presetClass="entr" fill="hold" nodeType="withEffect">
                                  <p:stCondLst>
                                    <p:cond delay="0"/>
                                  </p:stCondLst>
                                  <p:childTnLst>
                                    <p:set>
                                      <p:cBhvr additive="repl">
                                        <p:cTn id="9" dur="1" fill="hold">
                                          <p:stCondLst>
                                            <p:cond delay="0"/>
                                          </p:stCondLst>
                                        </p:cTn>
                                        <p:tgtEl>
                                          <p:spTgt spid="288770">
                                            <p:txEl>
                                              <p:pRg st="1" end="1"/>
                                            </p:txEl>
                                          </p:spTgt>
                                        </p:tgtEl>
                                        <p:attrNameLst>
                                          <p:attrName>style.visibility</p:attrName>
                                        </p:attrNameLst>
                                      </p:cBhvr>
                                      <p:to>
                                        <p:strVal val="visible"/>
                                      </p:to>
                                    </p:set>
                                    <p:animEffect transition="in" filter="dissolve">
                                      <p:cBhvr additive="repl">
                                        <p:cTn id="10" dur="500"/>
                                        <p:tgtEl>
                                          <p:spTgt spid="288770">
                                            <p:txEl>
                                              <p:pRg st="1" end="1"/>
                                            </p:txEl>
                                          </p:spTgt>
                                        </p:tgtEl>
                                      </p:cBhvr>
                                    </p:animEffect>
                                  </p:childTnLst>
                                </p:cTn>
                              </p:par>
                              <p:par>
                                <p:cTn id="11" presetID="9" presetClass="entr" fill="hold" nodeType="withEffect">
                                  <p:stCondLst>
                                    <p:cond delay="0"/>
                                  </p:stCondLst>
                                  <p:childTnLst>
                                    <p:set>
                                      <p:cBhvr additive="repl">
                                        <p:cTn id="12" dur="1" fill="hold">
                                          <p:stCondLst>
                                            <p:cond delay="0"/>
                                          </p:stCondLst>
                                        </p:cTn>
                                        <p:tgtEl>
                                          <p:spTgt spid="288770">
                                            <p:txEl>
                                              <p:pRg st="2" end="2"/>
                                            </p:txEl>
                                          </p:spTgt>
                                        </p:tgtEl>
                                        <p:attrNameLst>
                                          <p:attrName>style.visibility</p:attrName>
                                        </p:attrNameLst>
                                      </p:cBhvr>
                                      <p:to>
                                        <p:strVal val="visible"/>
                                      </p:to>
                                    </p:set>
                                    <p:animEffect transition="in" filter="dissolve">
                                      <p:cBhvr additive="repl">
                                        <p:cTn id="13" dur="500"/>
                                        <p:tgtEl>
                                          <p:spTgt spid="288770">
                                            <p:txEl>
                                              <p:pRg st="2" end="2"/>
                                            </p:txEl>
                                          </p:spTgt>
                                        </p:tgtEl>
                                      </p:cBhvr>
                                    </p:animEffect>
                                  </p:childTnLst>
                                </p:cTn>
                              </p:par>
                              <p:par>
                                <p:cTn id="14" presetID="9" presetClass="entr" fill="hold" nodeType="withEffect">
                                  <p:stCondLst>
                                    <p:cond delay="0"/>
                                  </p:stCondLst>
                                  <p:childTnLst>
                                    <p:set>
                                      <p:cBhvr additive="repl">
                                        <p:cTn id="15" dur="1" fill="hold">
                                          <p:stCondLst>
                                            <p:cond delay="0"/>
                                          </p:stCondLst>
                                        </p:cTn>
                                        <p:tgtEl>
                                          <p:spTgt spid="288770">
                                            <p:txEl>
                                              <p:pRg st="3" end="3"/>
                                            </p:txEl>
                                          </p:spTgt>
                                        </p:tgtEl>
                                        <p:attrNameLst>
                                          <p:attrName>style.visibility</p:attrName>
                                        </p:attrNameLst>
                                      </p:cBhvr>
                                      <p:to>
                                        <p:strVal val="visible"/>
                                      </p:to>
                                    </p:set>
                                    <p:animEffect transition="in" filter="dissolve">
                                      <p:cBhvr additive="repl">
                                        <p:cTn id="16" dur="500"/>
                                        <p:tgtEl>
                                          <p:spTgt spid="288770">
                                            <p:txEl>
                                              <p:pRg st="3" end="3"/>
                                            </p:txEl>
                                          </p:spTgt>
                                        </p:tgtEl>
                                      </p:cBhvr>
                                    </p:animEffect>
                                  </p:childTnLst>
                                </p:cTn>
                              </p:par>
                              <p:par>
                                <p:cTn id="17" presetID="9" presetClass="entr" fill="hold" nodeType="withEffect">
                                  <p:stCondLst>
                                    <p:cond delay="0"/>
                                  </p:stCondLst>
                                  <p:childTnLst>
                                    <p:set>
                                      <p:cBhvr additive="repl">
                                        <p:cTn id="18" dur="1" fill="hold">
                                          <p:stCondLst>
                                            <p:cond delay="0"/>
                                          </p:stCondLst>
                                        </p:cTn>
                                        <p:tgtEl>
                                          <p:spTgt spid="288770">
                                            <p:txEl>
                                              <p:pRg st="4" end="4"/>
                                            </p:txEl>
                                          </p:spTgt>
                                        </p:tgtEl>
                                        <p:attrNameLst>
                                          <p:attrName>style.visibility</p:attrName>
                                        </p:attrNameLst>
                                      </p:cBhvr>
                                      <p:to>
                                        <p:strVal val="visible"/>
                                      </p:to>
                                    </p:set>
                                    <p:animEffect transition="in" filter="dissolve">
                                      <p:cBhvr additive="repl">
                                        <p:cTn id="19" dur="500"/>
                                        <p:tgtEl>
                                          <p:spTgt spid="288770">
                                            <p:txEl>
                                              <p:pRg st="4" end="4"/>
                                            </p:txEl>
                                          </p:spTgt>
                                        </p:tgtEl>
                                      </p:cBhvr>
                                    </p:animEffect>
                                  </p:childTnLst>
                                </p:cTn>
                              </p:par>
                              <p:par>
                                <p:cTn id="20" presetID="9" presetClass="entr" fill="hold" nodeType="withEffect">
                                  <p:stCondLst>
                                    <p:cond delay="0"/>
                                  </p:stCondLst>
                                  <p:childTnLst>
                                    <p:set>
                                      <p:cBhvr additive="repl">
                                        <p:cTn id="21" dur="1" fill="hold">
                                          <p:stCondLst>
                                            <p:cond delay="0"/>
                                          </p:stCondLst>
                                        </p:cTn>
                                        <p:tgtEl>
                                          <p:spTgt spid="288770">
                                            <p:txEl>
                                              <p:pRg st="5" end="5"/>
                                            </p:txEl>
                                          </p:spTgt>
                                        </p:tgtEl>
                                        <p:attrNameLst>
                                          <p:attrName>style.visibility</p:attrName>
                                        </p:attrNameLst>
                                      </p:cBhvr>
                                      <p:to>
                                        <p:strVal val="visible"/>
                                      </p:to>
                                    </p:set>
                                    <p:animEffect transition="in" filter="dissolve">
                                      <p:cBhvr additive="repl">
                                        <p:cTn id="22" dur="500"/>
                                        <p:tgtEl>
                                          <p:spTgt spid="288770">
                                            <p:txEl>
                                              <p:pRg st="5" end="5"/>
                                            </p:txEl>
                                          </p:spTgt>
                                        </p:tgtEl>
                                      </p:cBhvr>
                                    </p:animEffect>
                                  </p:childTnLst>
                                </p:cTn>
                              </p:par>
                              <p:par>
                                <p:cTn id="23" presetID="9" presetClass="entr" fill="hold" nodeType="withEffect">
                                  <p:stCondLst>
                                    <p:cond delay="0"/>
                                  </p:stCondLst>
                                  <p:childTnLst>
                                    <p:set>
                                      <p:cBhvr additive="repl">
                                        <p:cTn id="24" dur="1" fill="hold">
                                          <p:stCondLst>
                                            <p:cond delay="0"/>
                                          </p:stCondLst>
                                        </p:cTn>
                                        <p:tgtEl>
                                          <p:spTgt spid="288770">
                                            <p:txEl>
                                              <p:pRg st="6" end="6"/>
                                            </p:txEl>
                                          </p:spTgt>
                                        </p:tgtEl>
                                        <p:attrNameLst>
                                          <p:attrName>style.visibility</p:attrName>
                                        </p:attrNameLst>
                                      </p:cBhvr>
                                      <p:to>
                                        <p:strVal val="visible"/>
                                      </p:to>
                                    </p:set>
                                    <p:animEffect transition="in" filter="dissolve">
                                      <p:cBhvr additive="repl">
                                        <p:cTn id="25" dur="500"/>
                                        <p:tgtEl>
                                          <p:spTgt spid="28877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09"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more border style</a:t>
            </a:r>
          </a:p>
        </p:txBody>
      </p:sp>
      <p:sp>
        <p:nvSpPr>
          <p:cNvPr id="503810" name="Text Box 2"/>
          <p:cNvSpPr txBox="1">
            <a:spLocks noChangeArrowheads="1"/>
          </p:cNvSpPr>
          <p:nvPr/>
        </p:nvSpPr>
        <p:spPr bwMode="auto">
          <a:xfrm>
            <a:off x="457200" y="1600200"/>
            <a:ext cx="8224838" cy="4521200"/>
          </a:xfrm>
          <a:prstGeom prst="rect">
            <a:avLst/>
          </a:prstGeom>
          <a:noFill/>
          <a:ln w="9525">
            <a:noFill/>
            <a:round/>
            <a:headEnd/>
            <a:tailEnd/>
          </a:ln>
        </p:spPr>
        <p:txBody>
          <a:bodyPr lIns="0" tIns="0" rIns="0" bIns="0"/>
          <a:lstStyle/>
          <a:p>
            <a:pPr marL="330200" indent="-317500">
              <a:lnSpc>
                <a:spcPts val="2825"/>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Other border styles are</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‘double’  	The border is two solid lines.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‘groove’ 	The border looks as though it were carved into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‘ridge’  	The border looks as though it were coming out of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‘inset’ 	The border makes the box look like embedded in the canvas. </a:t>
            </a:r>
          </a:p>
          <a:p>
            <a:pPr marL="733425" lvl="1" indent="-276225">
              <a:lnSpc>
                <a:spcPct val="104000"/>
              </a:lnSpc>
              <a:spcBef>
                <a:spcPts val="5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‘outset’ 	The border makes the box look like coming out of the canvas</a:t>
            </a:r>
            <a:r>
              <a:rPr lang="en-US">
                <a:solidFill>
                  <a:srgbClr val="FFFFFF"/>
                </a:solidFill>
                <a:latin typeface="Calibri" pitchFamily="34" charset="0"/>
              </a:rPr>
              <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57"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{border-color: } </a:t>
            </a:r>
          </a:p>
        </p:txBody>
      </p:sp>
      <p:sp>
        <p:nvSpPr>
          <p:cNvPr id="505858" name="Text Box 2"/>
          <p:cNvSpPr txBox="1">
            <a:spLocks noChangeArrowheads="1"/>
          </p:cNvSpPr>
          <p:nvPr/>
        </p:nvSpPr>
        <p:spPr bwMode="auto">
          <a:xfrm>
            <a:off x="457200" y="1295400"/>
            <a:ext cx="8229600" cy="47942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{border-top-color: }, {border-right-color: }, {border-bottom-color: }, {border-bottom-color: }, {border-left-color:} take color values, ‘transparent’ or ‘inherit’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If a border color is not specified, the browser uses the value of the {color: } of the element. As you recall, the initial value of this property is browser dependent.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5"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{border-width: }</a:t>
            </a:r>
          </a:p>
        </p:txBody>
      </p:sp>
      <p:sp>
        <p:nvSpPr>
          <p:cNvPr id="507906"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{border-top-width: }, {border-bottom-width: }, {border-left-width: } and {border-right-width: } take length values, as well as the three keywords 'thin', 'thick'  and 'medium'. That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Note that the default value of {boder-style:} is ‘none’, implying that no border should be shown.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Firefox appears to be violation for the &lt;img/&gt; in &lt;a&gt;&lt;img/&gt;&lt;/a&gt;.</a:t>
            </a:r>
          </a:p>
          <a:p>
            <a:pPr marL="330200" indent="-317500">
              <a:lnSpc>
                <a:spcPts val="2825"/>
              </a:lnSpc>
              <a:spcBef>
                <a:spcPts val="700"/>
              </a:spcBef>
              <a:buClr>
                <a:srgbClr val="FFFFFF"/>
              </a:buClr>
              <a:buFont typeface="Arial" charset="0"/>
              <a:buNone/>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default style sheet (extract)‏</a:t>
            </a:r>
          </a:p>
        </p:txBody>
      </p:sp>
      <p:sp>
        <p:nvSpPr>
          <p:cNvPr id="509954" name="Text Box 2"/>
          <p:cNvSpPr txBox="1">
            <a:spLocks noChangeArrowheads="1"/>
          </p:cNvSpPr>
          <p:nvPr/>
        </p:nvSpPr>
        <p:spPr bwMode="auto">
          <a:xfrm>
            <a:off x="457200" y="1295400"/>
            <a:ext cx="8229600" cy="5183188"/>
          </a:xfrm>
          <a:prstGeom prst="rect">
            <a:avLst/>
          </a:prstGeom>
          <a:noFill/>
          <a:ln w="9525">
            <a:noFill/>
            <a:round/>
            <a:headEnd/>
            <a:tailEnd/>
          </a:ln>
        </p:spPr>
        <p:txBody>
          <a:bodyPr lIns="90000" tIns="46800" rIns="90000" bIns="46800"/>
          <a:lstStyle/>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blockquote, body, dd, div, dl, dt, h1, h2, h3, h4, h5, h6, ol, p, ul, hr, pre { display: block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 { display: list-item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head { display: none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body { margin: 8px; line-height: 1.12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h1 { font-size: 2em; margin: .67em 0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h2 { font-size: 1.5em; margin: .75em 0 }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h3 { font-size: 1.17em; margin: .83em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h4, p, blockquote, ul, ol, dl, { margin: 1.12em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h5 { font-size: .83em; margin: 1.5em 0 }</a:t>
            </a:r>
          </a:p>
          <a:p>
            <a:pPr marL="330200" indent="-317500">
              <a:lnSpc>
                <a:spcPct val="9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h6 { font-size: .75em; margin: 1.67em 0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default style sheet (extract)‏</a:t>
            </a:r>
          </a:p>
        </p:txBody>
      </p:sp>
      <p:sp>
        <p:nvSpPr>
          <p:cNvPr id="512002" name="Text Box 2"/>
          <p:cNvSpPr txBox="1">
            <a:spLocks noChangeArrowheads="1"/>
          </p:cNvSpPr>
          <p:nvPr/>
        </p:nvSpPr>
        <p:spPr bwMode="auto">
          <a:xfrm>
            <a:off x="457200" y="1219200"/>
            <a:ext cx="8229600" cy="5410200"/>
          </a:xfrm>
          <a:prstGeom prst="rect">
            <a:avLst/>
          </a:prstGeom>
          <a:noFill/>
          <a:ln w="9525">
            <a:noFill/>
            <a:round/>
            <a:headEnd/>
            <a:tailEnd/>
          </a:ln>
        </p:spPr>
        <p:txBody>
          <a:bodyPr lIns="90000" tIns="46800" rIns="90000" bIns="46800"/>
          <a:lstStyle/>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h1, h2, h3, h4, h5, h6, b, strong { font-weight: bolder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blockquote { margin-left: 40px; margin-right: 40px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 cite, em, var, address { font-style: italic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pre, tt, code, kbd, samp { font-family: monospace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pre { white-space: pre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big { font-size: 1.17em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small, sub, sup { font-size: .83em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sub { vertical-align: sub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sup { vertical-align: super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del { text-decoration: line-through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hr { border: 1px inset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ol, ul, dd { margin-left: 40px } </a:t>
            </a:r>
          </a:p>
          <a:p>
            <a:pPr marL="330200" indent="-317500">
              <a:lnSpc>
                <a:spcPct val="9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ol { list-style-type: decimal }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3" name="Text Box 1"/>
          <p:cNvSpPr txBox="1">
            <a:spLocks noChangeArrowheads="1"/>
          </p:cNvSpPr>
          <p:nvPr/>
        </p:nvSpPr>
        <p:spPr bwMode="auto">
          <a:xfrm>
            <a:off x="457200" y="496888"/>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{display: } property</a:t>
            </a:r>
          </a:p>
        </p:txBody>
      </p:sp>
      <p:sp>
        <p:nvSpPr>
          <p:cNvPr id="458754" name="Text Box 2"/>
          <p:cNvSpPr txBox="1">
            <a:spLocks noChangeArrowheads="1"/>
          </p:cNvSpPr>
          <p:nvPr/>
        </p:nvSpPr>
        <p:spPr bwMode="auto">
          <a:xfrm>
            <a:off x="457200" y="1600200"/>
            <a:ext cx="8229600" cy="4630738"/>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{display: } sets the display type of an element, it take the following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'block'     displays the contents as a block</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'inline' 	  displays the contents as inline contents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'list-item' makes contents an item of a list. You can</a:t>
            </a:r>
            <a:r>
              <a:rPr lang="en-US" sz="2400">
                <a:solidFill>
                  <a:srgbClr val="FFFFFF"/>
                </a:solidFill>
                <a:latin typeface="Calibri" pitchFamily="34" charset="0"/>
              </a:rPr>
              <a:t> </a:t>
            </a:r>
            <a:r>
              <a:rPr lang="ru-RU" sz="2400">
                <a:solidFill>
                  <a:srgbClr val="FFFFFF"/>
                </a:solidFill>
                <a:latin typeface="Calibri" pitchFamily="34" charset="0"/>
              </a:rPr>
              <a:t>then attach list properties to it</a:t>
            </a:r>
            <a:r>
              <a:rPr lang="ru-RU" sz="2800">
                <a:solidFill>
                  <a:srgbClr val="FFFFFF"/>
                </a:solidFill>
                <a:latin typeface="Calibri" pitchFamily="34" charset="0"/>
              </a:rPr>
              <a:t>.</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'none'     does not display the contents.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'run-in' 		(not much implemented)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‘inline-block’ </a:t>
            </a:r>
          </a:p>
          <a:p>
            <a:pPr marL="328613" indent="-317500">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49" name="Text Box 1"/>
          <p:cNvSpPr txBox="1">
            <a:spLocks noChangeArrowheads="1"/>
          </p:cNvSpPr>
          <p:nvPr/>
        </p:nvSpPr>
        <p:spPr bwMode="auto">
          <a:xfrm>
            <a:off x="457200" y="2438400"/>
            <a:ext cx="8228013"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WYSIWYG is dead</a:t>
            </a:r>
          </a:p>
        </p:txBody>
      </p:sp>
      <p:sp>
        <p:nvSpPr>
          <p:cNvPr id="516098" name="Text Box 2"/>
          <p:cNvSpPr txBox="1">
            <a:spLocks noChangeArrowheads="1"/>
          </p:cNvSpPr>
          <p:nvPr/>
        </p:nvSpPr>
        <p:spPr bwMode="auto">
          <a:xfrm>
            <a:off x="228600" y="1371600"/>
            <a:ext cx="8686800" cy="51069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Web is no place for control freaks.”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will be a wide variety of browser in the future. It is already impossible to test pages on all user agents.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All you can do to get your intention across is to use technical standards.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HTML: I recommend XHTML 1.0 strict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CSS: I recommend CSS level 2.1</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8145" name="Text Box 1"/>
          <p:cNvSpPr txBox="1">
            <a:spLocks noChangeArrowheads="1"/>
          </p:cNvSpPr>
          <p:nvPr/>
        </p:nvSpPr>
        <p:spPr bwMode="auto">
          <a:xfrm>
            <a:off x="685800" y="304800"/>
            <a:ext cx="80772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semantic markup</a:t>
            </a:r>
          </a:p>
        </p:txBody>
      </p:sp>
      <p:sp>
        <p:nvSpPr>
          <p:cNvPr id="518146" name="Text Box 2"/>
          <p:cNvSpPr txBox="1">
            <a:spLocks noChangeArrowheads="1"/>
          </p:cNvSpPr>
          <p:nvPr/>
        </p:nvSpPr>
        <p:spPr bwMode="auto">
          <a:xfrm>
            <a:off x="457200" y="1600200"/>
            <a:ext cx="8229600" cy="48006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original HTML elements were all based on semantics.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Example: &lt;h2&gt; is a second level heading. Nothing is said about how a browser should display a second level heading.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HTML was standardized by the Word Wide Web consortium, the W3C.</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019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history of browser extensions</a:t>
            </a:r>
          </a:p>
        </p:txBody>
      </p:sp>
      <p:sp>
        <p:nvSpPr>
          <p:cNvPr id="52019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Semantic encoding was lost with the “extensions” invented by the browser vendors.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These extension operated in addition to the HTML as defined by the W3C, in the major browsers such as Netscape Navigator.</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of these have made it into the official HTML standard by the force of habit. Example: &lt;font&gt;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separate content from presentation</a:t>
            </a:r>
          </a:p>
        </p:txBody>
      </p:sp>
      <p:sp>
        <p:nvSpPr>
          <p:cNvPr id="522242" name="Text Box 2"/>
          <p:cNvSpPr txBox="1">
            <a:spLocks noChangeArrowheads="1"/>
          </p:cNvSpPr>
          <p:nvPr/>
        </p:nvSpPr>
        <p:spPr bwMode="auto">
          <a:xfrm>
            <a:off x="457200" y="1495425"/>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loose version of HTML has a lot of presentational elements.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strict version of HTML avoids the formatting elements introduced by the browser extensions.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Instead there is CSS, a special language to add style to the pages.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language is standardized by the W3C.</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428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CSS and browser vendors</a:t>
            </a:r>
          </a:p>
        </p:txBody>
      </p:sp>
      <p:sp>
        <p:nvSpPr>
          <p:cNvPr id="52429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W3C used to be “behind” the browser vendors.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With CSS the W3C has turned the table because CSS is more powerful than HTML extensions but more onerous to implement.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many bugs in the implementation of CSS in browsers. This is yet another reason to avoid snazzy design.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633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validation of pages</a:t>
            </a:r>
          </a:p>
        </p:txBody>
      </p:sp>
      <p:sp>
        <p:nvSpPr>
          <p:cNvPr id="52633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latin typeface="Calibri" pitchFamily="34" charset="0"/>
              </a:rPr>
              <a:t>Make sure that you validate all your pages.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latin typeface="Calibri" pitchFamily="34" charset="0"/>
              </a:rPr>
              <a:t>There are two good </a:t>
            </a:r>
            <a:r>
              <a:rPr lang="en-US" sz="3200" dirty="0" err="1">
                <a:solidFill>
                  <a:srgbClr val="FFFFFF"/>
                </a:solidFill>
                <a:latin typeface="Calibri" pitchFamily="34" charset="0"/>
              </a:rPr>
              <a:t>validators</a:t>
            </a:r>
            <a:endParaRPr lang="en-US" sz="3200" dirty="0">
              <a:solidFill>
                <a:srgbClr val="FFFFFF"/>
              </a:solidFill>
              <a:latin typeface="Calibri" pitchFamily="34" charset="0"/>
            </a:endParaRP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latin typeface="Calibri" pitchFamily="34" charset="0"/>
              </a:rPr>
              <a:t>http://validator.w3.org/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dirty="0">
                <a:solidFill>
                  <a:srgbClr val="FFFFFF"/>
                </a:solidFill>
                <a:latin typeface="Calibri" pitchFamily="34" charset="0"/>
              </a:rPr>
              <a:t>http://www.htmlhelp.com/tools/validator/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dirty="0">
                <a:solidFill>
                  <a:srgbClr val="FFFFFF"/>
                </a:solidFill>
                <a:latin typeface="Calibri" pitchFamily="34" charset="0"/>
              </a:rPr>
              <a:t>Despite it not being official, I recommend the latter.</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dirty="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testing CSS</a:t>
            </a:r>
          </a:p>
        </p:txBody>
      </p:sp>
      <p:sp>
        <p:nvSpPr>
          <p:cNvPr id="528386" name="Text Box 2"/>
          <p:cNvSpPr txBox="1">
            <a:spLocks noChangeArrowheads="1"/>
          </p:cNvSpPr>
          <p:nvPr/>
        </p:nvSpPr>
        <p:spPr bwMode="auto">
          <a:xfrm>
            <a:off x="457200" y="1219200"/>
            <a:ext cx="8228013" cy="5410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is a CSS validation software that will point out simple mistakes such as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misspelled property names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invalid property values the worst mistakes.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See http://jigsaw.w3.org.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this does not really test your CSS since only you can judge if it looks right.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can test your CSS with Opera. It generally has the best CSS support.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043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use a style sheet</a:t>
            </a:r>
          </a:p>
        </p:txBody>
      </p:sp>
      <p:sp>
        <p:nvSpPr>
          <p:cNvPr id="530434" name="Text Box 2"/>
          <p:cNvSpPr txBox="1">
            <a:spLocks noChangeArrowheads="1"/>
          </p:cNvSpPr>
          <p:nvPr/>
        </p:nvSpPr>
        <p:spPr bwMode="auto">
          <a:xfrm>
            <a:off x="457200" y="1219200"/>
            <a:ext cx="8228013" cy="4905375"/>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Always use external style sheets.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organizational benefits maximized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faster loading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a single style sheet for your site.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Note that style sheets make it possible to style the page according to the CSS media type used by the browser.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8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don't go crazy with CSS</a:t>
            </a:r>
          </a:p>
        </p:txBody>
      </p:sp>
      <p:sp>
        <p:nvSpPr>
          <p:cNvPr id="532482" name="Text Box 2"/>
          <p:cNvSpPr txBox="1">
            <a:spLocks noChangeArrowheads="1"/>
          </p:cNvSpPr>
          <p:nvPr/>
        </p:nvSpPr>
        <p:spPr bwMode="auto">
          <a:xfrm>
            <a:off x="457200" y="1600200"/>
            <a:ext cx="8229600" cy="49212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More than two font families (plus perhaps one for computer code) and your page starts looking like a ransom note.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Gimmicky looking sites will hurt the credibility of you site.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sure your site still looks reasonable in your browser when you turn CSS off and reload the page.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1" name="Text Box 1"/>
          <p:cNvSpPr txBox="1">
            <a:spLocks noChangeArrowheads="1"/>
          </p:cNvSpPr>
          <p:nvPr/>
        </p:nvSpPr>
        <p:spPr bwMode="auto">
          <a:xfrm>
            <a:off x="0" y="542925"/>
            <a:ext cx="91440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{display: } property</a:t>
            </a:r>
          </a:p>
        </p:txBody>
      </p:sp>
      <p:sp>
        <p:nvSpPr>
          <p:cNvPr id="460802" name="Text Box 2"/>
          <p:cNvSpPr txBox="1">
            <a:spLocks noChangeArrowheads="1"/>
          </p:cNvSpPr>
          <p:nvPr/>
        </p:nvSpPr>
        <p:spPr bwMode="auto">
          <a:xfrm>
            <a:off x="457200" y="1600200"/>
            <a:ext cx="8229600" cy="4781550"/>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{display: } also takes the following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			</a:t>
            </a:r>
            <a:r>
              <a:rPr lang="en-US" sz="2400">
                <a:solidFill>
                  <a:srgbClr val="FFFFFF"/>
                </a:solidFill>
                <a:latin typeface="Calibri" pitchFamily="34" charset="0"/>
              </a:rPr>
              <a:t>       </a:t>
            </a:r>
            <a:r>
              <a:rPr lang="ru-RU" sz="2400">
                <a:solidFill>
                  <a:srgbClr val="FFFFFF"/>
                </a:solidFill>
                <a:latin typeface="Calibri" pitchFamily="34" charset="0"/>
              </a:rPr>
              <a:t>– table-footer-group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table-row 		– table-row-group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table-cell		– table-column</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table-caption 	– table-column-group</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400">
                <a:solidFill>
                  <a:srgbClr val="FFFFFF"/>
                </a:solidFill>
                <a:latin typeface="Calibri" pitchFamily="34" charset="0"/>
              </a:rPr>
              <a:t>inline-table		– table-header-group</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These means that they behave like the table elements that we already discussed.</a:t>
            </a:r>
          </a:p>
          <a:p>
            <a:pPr marL="328613" indent="-317500">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a:solidFill>
                <a:srgbClr val="FFFFFF"/>
              </a:solidFill>
              <a:latin typeface="Calibri" pitchFamily="34" charset="0"/>
            </a:endParaRPr>
          </a:p>
          <a:p>
            <a:pPr marL="328613" indent="-317500">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ru-RU"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2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screen real estate</a:t>
            </a:r>
          </a:p>
        </p:txBody>
      </p:sp>
      <p:sp>
        <p:nvSpPr>
          <p:cNvPr id="534530" name="Text Box 2"/>
          <p:cNvSpPr txBox="1">
            <a:spLocks noChangeArrowheads="1"/>
          </p:cNvSpPr>
          <p:nvPr/>
        </p:nvSpPr>
        <p:spPr bwMode="auto">
          <a:xfrm>
            <a:off x="457200" y="1570038"/>
            <a:ext cx="8229600" cy="48704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On a screen that displays a web page, as much as possible should be the contents of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white space is almost inevitable.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on many pages there is an overload of navigation.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Users typically ignore navigation, they look straight at the contents, if that is no good, they hit the back button after 2 seconds.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657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consequences for class site</a:t>
            </a:r>
          </a:p>
        </p:txBody>
      </p:sp>
      <p:sp>
        <p:nvSpPr>
          <p:cNvPr id="53657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students like to have a menu on each page that leads to all other pages.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If you have a such a menu, make sure not to link a page to itself.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 think that it is enough to have a prominent link to the home page, and let the home page link to the other pages.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resolution-dependent design</a:t>
            </a:r>
          </a:p>
        </p:txBody>
      </p:sp>
      <p:sp>
        <p:nvSpPr>
          <p:cNvPr id="538626" name="Text Box 2"/>
          <p:cNvSpPr txBox="1">
            <a:spLocks noChangeArrowheads="1"/>
          </p:cNvSpPr>
          <p:nvPr/>
        </p:nvSpPr>
        <p:spPr bwMode="auto">
          <a:xfrm>
            <a:off x="457200" y="1600200"/>
            <a:ext cx="8229600" cy="3170238"/>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Never use fixed width in pixels except perhaps for thin stripes and lines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sure that design looks good with small and large fonts in the browser.</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Provide a print version for long documents.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Watch out for horizontal scrolling on low resolution screen. Users loath it.</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0673" name="Text Box 1"/>
          <p:cNvSpPr txBox="1">
            <a:spLocks noChangeArrowheads="1"/>
          </p:cNvSpPr>
          <p:nvPr/>
        </p:nvSpPr>
        <p:spPr bwMode="auto">
          <a:xfrm>
            <a:off x="457200" y="588963"/>
            <a:ext cx="8228013" cy="51276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never have text in graphics</a:t>
            </a:r>
          </a:p>
        </p:txBody>
      </p:sp>
      <p:sp>
        <p:nvSpPr>
          <p:cNvPr id="540674" name="Text Box 2"/>
          <p:cNvSpPr txBox="1">
            <a:spLocks noChangeArrowheads="1"/>
          </p:cNvSpPr>
          <p:nvPr/>
        </p:nvSpPr>
        <p:spPr bwMode="auto">
          <a:xfrm>
            <a:off x="457200" y="1600200"/>
            <a:ext cx="8228013" cy="25781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Not readable by non-visual browsers.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Hidden from search engines.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Takes a long time to load.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Scales badly for people with a bad vision.</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2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legibility</a:t>
            </a:r>
          </a:p>
        </p:txBody>
      </p:sp>
      <p:sp>
        <p:nvSpPr>
          <p:cNvPr id="542722" name="Text Box 2"/>
          <p:cNvSpPr txBox="1">
            <a:spLocks noChangeArrowheads="1"/>
          </p:cNvSpPr>
          <p:nvPr/>
        </p:nvSpPr>
        <p:spPr bwMode="auto">
          <a:xfrm>
            <a:off x="457200" y="1600200"/>
            <a:ext cx="8229600" cy="454183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high color contrast.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plain or very subtle background images.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the text stand still</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 zooming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 blinking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no moving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Left-align almost always.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 all uppercase, it reads 10% slower.</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6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animation</a:t>
            </a:r>
          </a:p>
        </p:txBody>
      </p:sp>
      <p:sp>
        <p:nvSpPr>
          <p:cNvPr id="544770" name="Text Box 2"/>
          <p:cNvSpPr txBox="1">
            <a:spLocks noChangeArrowheads="1"/>
          </p:cNvSpPr>
          <p:nvPr/>
        </p:nvSpPr>
        <p:spPr bwMode="auto">
          <a:xfrm>
            <a:off x="457200" y="1219200"/>
            <a:ext cx="8229600" cy="4906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Animal instinct draws human attention to moving things.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 moving image is a killer for reading, if you must have it, have it spin only a few times.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Scrolling marquees are an exemplary disaster.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Most users identify moving contents with useless contents.</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7" name="Text Box 1"/>
          <p:cNvSpPr txBox="1">
            <a:spLocks noChangeArrowheads="1"/>
          </p:cNvSpPr>
          <p:nvPr/>
        </p:nvSpPr>
        <p:spPr bwMode="auto">
          <a:xfrm>
            <a:off x="457200" y="0"/>
            <a:ext cx="8229600" cy="884238"/>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watch response times</a:t>
            </a:r>
          </a:p>
        </p:txBody>
      </p:sp>
      <p:sp>
        <p:nvSpPr>
          <p:cNvPr id="546818" name="Text Box 2"/>
          <p:cNvSpPr txBox="1">
            <a:spLocks noChangeArrowheads="1"/>
          </p:cNvSpPr>
          <p:nvPr/>
        </p:nvSpPr>
        <p:spPr bwMode="auto">
          <a:xfrm>
            <a:off x="228600" y="1066800"/>
            <a:ext cx="8686800" cy="544671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Users </a:t>
            </a:r>
            <a:r>
              <a:rPr lang="en-US" sz="2800" u="sng">
                <a:solidFill>
                  <a:srgbClr val="FFFFFF"/>
                </a:solidFill>
                <a:latin typeface="Calibri" pitchFamily="34" charset="0"/>
              </a:rPr>
              <a:t>loath</a:t>
            </a:r>
            <a:r>
              <a:rPr lang="en-US" sz="2800">
                <a:solidFill>
                  <a:srgbClr val="FFFFFF"/>
                </a:solidFill>
                <a:latin typeface="Calibri" pitchFamily="34" charset="0"/>
              </a:rPr>
              <a:t> waiting for downloads.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Classic research by Mille in 1968 found: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delay below 0.1 second means instantaneous reaction to the user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1 second is the limit for the user's train of thought not to be disrupted</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10 seconds is the limit to keep the user interested, otherwise they will start a parallel task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Low variability of responses is also important but the Web is notoriously poor for this.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factors affecting speed</a:t>
            </a:r>
          </a:p>
        </p:txBody>
      </p:sp>
      <p:sp>
        <p:nvSpPr>
          <p:cNvPr id="548866" name="Text Box 2"/>
          <p:cNvSpPr txBox="1">
            <a:spLocks noChangeArrowheads="1"/>
          </p:cNvSpPr>
          <p:nvPr/>
        </p:nvSpPr>
        <p:spPr bwMode="auto">
          <a:xfrm>
            <a:off x="457200" y="1600200"/>
            <a:ext cx="8229600" cy="326231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user’s perceived speed depends on the weakest of the following</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throughput of the server</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server’s connection to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speed of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user’s connection to the Internet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rendering speed of the computer</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making speedy pages</a:t>
            </a:r>
          </a:p>
        </p:txBody>
      </p:sp>
      <p:sp>
        <p:nvSpPr>
          <p:cNvPr id="550914" name="Text Box 2"/>
          <p:cNvSpPr txBox="1">
            <a:spLocks noChangeArrowheads="1"/>
          </p:cNvSpPr>
          <p:nvPr/>
        </p:nvSpPr>
        <p:spPr bwMode="auto">
          <a:xfrm>
            <a:off x="457200" y="1295400"/>
            <a:ext cx="8229600" cy="4525963"/>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Keep page sizes small.</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Reduce use of graphics.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multimedia only when it adds to the user's understanding.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the same image several times on the site.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sure that the / appears at the end of the URL for directories.</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6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get some meaning out fast</a:t>
            </a:r>
          </a:p>
        </p:txBody>
      </p:sp>
      <p:sp>
        <p:nvSpPr>
          <p:cNvPr id="314370" name="Text Box 2"/>
          <p:cNvSpPr txBox="1">
            <a:spLocks noChangeArrowheads="1"/>
          </p:cNvSpPr>
          <p:nvPr/>
        </p:nvSpPr>
        <p:spPr bwMode="auto">
          <a:xfrm>
            <a:off x="457200" y="1600200"/>
            <a:ext cx="8229600" cy="4953000"/>
          </a:xfrm>
          <a:prstGeom prst="rect">
            <a:avLst/>
          </a:prstGeom>
          <a:noFill/>
          <a:ln w="9525">
            <a:noFill/>
            <a:round/>
            <a:headEnd/>
            <a:tailEnd/>
          </a:ln>
          <a:effectLst/>
        </p:spPr>
        <p:txBody>
          <a:bodyPr lIns="90000" tIns="46800" rIns="90000" bIns="46800"/>
          <a:lstStyle/>
          <a:p>
            <a:pPr marL="330200" indent="-317500" fontAlgn="auto">
              <a:lnSpc>
                <a:spcPct val="104000"/>
              </a:lnSpc>
              <a:spcBef>
                <a:spcPts val="7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a:solidFill>
                  <a:srgbClr val="FFFFFF"/>
                </a:solidFill>
                <a:latin typeface="+mn-lt"/>
              </a:rPr>
              <a:t>What matters most is the time until the user sees something that makes sense.</a:t>
            </a:r>
          </a:p>
          <a:p>
            <a:pPr marL="733425" lvl="1"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Top of the page should be meaningful without images having been downloaded.</a:t>
            </a:r>
          </a:p>
          <a:p>
            <a:pPr marL="733425" lvl="1"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Use meaningful alt= attribute for images.</a:t>
            </a:r>
          </a:p>
          <a:p>
            <a:pPr marL="733425" lvl="1"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Set width= and height= attributes of &lt;</a:t>
            </a:r>
            <a:r>
              <a:rPr lang="en-US" sz="2400" dirty="0" err="1">
                <a:solidFill>
                  <a:srgbClr val="FFFFFF"/>
                </a:solidFill>
                <a:latin typeface="+mn-lt"/>
              </a:rPr>
              <a:t>img</a:t>
            </a:r>
            <a:r>
              <a:rPr lang="en-US" sz="2400" dirty="0">
                <a:solidFill>
                  <a:srgbClr val="FFFFFF"/>
                </a:solidFill>
                <a:latin typeface="+mn-lt"/>
              </a:rPr>
              <a:t>/&gt; to real size of the image so that the user agent can build the page quickly. </a:t>
            </a:r>
          </a:p>
          <a:p>
            <a:pPr marL="276225" indent="-276225" fontAlgn="auto">
              <a:lnSpc>
                <a:spcPct val="104000"/>
              </a:lnSpc>
              <a:spcBef>
                <a:spcPts val="600"/>
              </a:spcBef>
              <a:spcAft>
                <a:spcPts val="0"/>
              </a:spcAft>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400" dirty="0">
                <a:solidFill>
                  <a:srgbClr val="FFFFFF"/>
                </a:solidFill>
                <a:latin typeface="+mn-lt"/>
              </a:rPr>
              <a:t>Do not use </a:t>
            </a:r>
            <a:r>
              <a:rPr lang="en-US" sz="2400">
                <a:solidFill>
                  <a:srgbClr val="FFFFFF"/>
                </a:solidFill>
                <a:latin typeface="+mn-lt"/>
              </a:rPr>
              <a:t>scaled images.</a:t>
            </a:r>
            <a:endParaRPr lang="en-US" sz="2400" dirty="0">
              <a:solidFill>
                <a:srgbClr val="FFFFFF"/>
              </a:solidFill>
              <a:latin typeface="+mn-lt"/>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49"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{visibility: }</a:t>
            </a:r>
          </a:p>
        </p:txBody>
      </p:sp>
      <p:sp>
        <p:nvSpPr>
          <p:cNvPr id="462850"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The {visibility: } property sets the visibility of an element. It takes values</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t>
            </a:r>
            <a:r>
              <a:rPr lang="ru-RU" sz="2400">
                <a:solidFill>
                  <a:srgbClr val="FFFFFF"/>
                </a:solidFill>
                <a:latin typeface="Calibri" pitchFamily="34" charset="0"/>
              </a:rPr>
              <a:t>visible</a:t>
            </a:r>
            <a:r>
              <a:rPr lang="en-US" sz="2400">
                <a:solidFill>
                  <a:srgbClr val="FFFFFF"/>
                </a:solidFill>
                <a:latin typeface="Calibri" pitchFamily="34" charset="0"/>
              </a:rPr>
              <a:t>’</a:t>
            </a:r>
            <a:r>
              <a:rPr lang="ru-RU" sz="2400">
                <a:solidFill>
                  <a:srgbClr val="FFFFFF"/>
                </a:solidFill>
                <a:latin typeface="Calibri" pitchFamily="34" charset="0"/>
              </a:rPr>
              <a:t>	   The generated box is visible.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a:t>
            </a:r>
            <a:r>
              <a:rPr lang="ru-RU" sz="2400">
                <a:solidFill>
                  <a:srgbClr val="FFFFFF"/>
                </a:solidFill>
                <a:latin typeface="Calibri" pitchFamily="34" charset="0"/>
              </a:rPr>
              <a:t>hidden</a:t>
            </a:r>
            <a:r>
              <a:rPr lang="en-US" sz="2400">
                <a:solidFill>
                  <a:srgbClr val="FFFFFF"/>
                </a:solidFill>
                <a:latin typeface="Calibri" pitchFamily="34" charset="0"/>
              </a:rPr>
              <a:t>’</a:t>
            </a:r>
            <a:r>
              <a:rPr lang="ru-RU" sz="2400">
                <a:solidFill>
                  <a:srgbClr val="FFFFFF"/>
                </a:solidFill>
                <a:latin typeface="Calibri" pitchFamily="34" charset="0"/>
              </a:rPr>
              <a:t>	   The generated box is invisible (fully transparent), but still affects layout. </a:t>
            </a:r>
          </a:p>
          <a:p>
            <a:pPr marL="731838" lvl="1" indent="-274638">
              <a:lnSpc>
                <a:spcPct val="104000"/>
              </a:lnSpc>
              <a:spcBef>
                <a:spcPts val="6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a:solidFill>
                  <a:srgbClr val="FFFFFF"/>
                </a:solidFill>
                <a:latin typeface="Calibri" pitchFamily="34" charset="0"/>
              </a:rPr>
              <a:t>‘c</a:t>
            </a:r>
            <a:r>
              <a:rPr lang="ru-RU" sz="2400">
                <a:solidFill>
                  <a:srgbClr val="FFFFFF"/>
                </a:solidFill>
                <a:latin typeface="Calibri" pitchFamily="34" charset="0"/>
              </a:rPr>
              <a:t>ollapse</a:t>
            </a:r>
            <a:r>
              <a:rPr lang="en-US" sz="2400">
                <a:solidFill>
                  <a:srgbClr val="FFFFFF"/>
                </a:solidFill>
                <a:latin typeface="Calibri" pitchFamily="34" charset="0"/>
              </a:rPr>
              <a:t>’</a:t>
            </a:r>
            <a:r>
              <a:rPr lang="ru-RU" sz="2400">
                <a:solidFill>
                  <a:srgbClr val="FFFFFF"/>
                </a:solidFill>
                <a:latin typeface="Calibri" pitchFamily="34" charset="0"/>
              </a:rPr>
              <a:t> </a:t>
            </a:r>
            <a:r>
              <a:rPr lang="en-US" sz="2400">
                <a:solidFill>
                  <a:srgbClr val="FFFFFF"/>
                </a:solidFill>
                <a:latin typeface="Calibri" pitchFamily="34" charset="0"/>
              </a:rPr>
              <a:t> </a:t>
            </a:r>
            <a:r>
              <a:rPr lang="ru-RU" sz="2400">
                <a:solidFill>
                  <a:srgbClr val="FFFFFF"/>
                </a:solidFill>
                <a:latin typeface="Calibri" pitchFamily="34" charset="0"/>
              </a:rPr>
              <a:t>The element collapses in the table. Only useful if applied to table elements. Otherwise, 'collapse' has the same meaning as </a:t>
            </a:r>
            <a:r>
              <a:rPr lang="en-US" sz="2400">
                <a:solidFill>
                  <a:srgbClr val="FFFFFF"/>
                </a:solidFill>
                <a:latin typeface="Calibri" pitchFamily="34" charset="0"/>
              </a:rPr>
              <a:t>‘</a:t>
            </a:r>
            <a:r>
              <a:rPr lang="ru-RU" sz="2400">
                <a:solidFill>
                  <a:srgbClr val="FFFFFF"/>
                </a:solidFill>
                <a:latin typeface="Calibri" pitchFamily="34" charset="0"/>
              </a:rPr>
              <a:t>hidden</a:t>
            </a:r>
            <a:r>
              <a:rPr lang="en-US" sz="2400">
                <a:solidFill>
                  <a:srgbClr val="FFFFFF"/>
                </a:solidFill>
                <a:latin typeface="Calibri" pitchFamily="34" charset="0"/>
              </a:rPr>
              <a:t>’</a:t>
            </a:r>
            <a:r>
              <a:rPr lang="ru-RU" sz="2400">
                <a:solidFill>
                  <a:srgbClr val="FFFFFF"/>
                </a:solidFill>
                <a:latin typeface="Calibri" pitchFamily="34" charset="0"/>
              </a:rPr>
              <a:t>. </a:t>
            </a:r>
          </a:p>
          <a:p>
            <a:pPr marL="328613" indent="-317500">
              <a:lnSpc>
                <a:spcPct val="104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ru-RU" sz="2800">
                <a:solidFill>
                  <a:srgbClr val="FFFFFF"/>
                </a:solidFill>
                <a:latin typeface="Calibri" pitchFamily="34" charset="0"/>
              </a:rPr>
              <a:t>With this you can do sophisticated alignments.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0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 speed killer: tables</a:t>
            </a:r>
          </a:p>
        </p:txBody>
      </p:sp>
      <p:sp>
        <p:nvSpPr>
          <p:cNvPr id="555010" name="Text Box 2"/>
          <p:cNvSpPr txBox="1">
            <a:spLocks noChangeArrowheads="1"/>
          </p:cNvSpPr>
          <p:nvPr/>
        </p:nvSpPr>
        <p:spPr bwMode="auto">
          <a:xfrm>
            <a:off x="457200" y="1600200"/>
            <a:ext cx="8228013" cy="50053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Large tables, unless specially constructed, take time to build because the browser has to read the whole table first.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Some data is tabular of course.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tables should not be used to coerce the display of elements of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Cut down on table complexity.</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top table should be particularly easy.</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705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&lt;title&gt;</a:t>
            </a:r>
          </a:p>
        </p:txBody>
      </p:sp>
      <p:sp>
        <p:nvSpPr>
          <p:cNvPr id="557058" name="Text Box 2"/>
          <p:cNvSpPr txBox="1">
            <a:spLocks noChangeArrowheads="1"/>
          </p:cNvSpPr>
          <p:nvPr/>
        </p:nvSpPr>
        <p:spPr bwMode="auto">
          <a:xfrm>
            <a:off x="457200" y="1600200"/>
            <a:ext cx="8229600" cy="4525963"/>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Needs to be cleverly chosen to summarize the page in a contents of a web search engine. The search engine will use it as anchor text.</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Between 40 to 60 chars long</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Different pages in a site should each have their own title.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No</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welcome</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"a" "the" etc..</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910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other metadata</a:t>
            </a:r>
          </a:p>
        </p:txBody>
      </p:sp>
      <p:sp>
        <p:nvSpPr>
          <p:cNvPr id="559106" name="Text Box 2"/>
          <p:cNvSpPr txBox="1">
            <a:spLocks noChangeArrowheads="1"/>
          </p:cNvSpPr>
          <p:nvPr/>
        </p:nvSpPr>
        <p:spPr bwMode="auto">
          <a:xfrm>
            <a:off x="457200" y="1600200"/>
            <a:ext cx="8229600" cy="48704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only known metadata that I know of is used by Google is </a:t>
            </a:r>
          </a:p>
          <a:p>
            <a:pPr marL="330200" indent="-317500">
              <a:lnSpc>
                <a:spcPct val="104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&lt;meta name="description" value="</a:t>
            </a:r>
            <a:r>
              <a:rPr lang="en-US" sz="2800" i="1">
                <a:solidFill>
                  <a:srgbClr val="FFFFFF"/>
                </a:solidFill>
                <a:latin typeface="Calibri" pitchFamily="34" charset="0"/>
              </a:rPr>
              <a:t>foo</a:t>
            </a:r>
            <a:r>
              <a:rPr lang="en-US" sz="2800">
                <a:solidFill>
                  <a:srgbClr val="FFFFFF"/>
                </a:solidFill>
                <a:latin typeface="Calibri" pitchFamily="34" charset="0"/>
              </a:rPr>
              <a:t>"/&gt;</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where </a:t>
            </a:r>
            <a:r>
              <a:rPr lang="en-US" sz="2800" i="1">
                <a:solidFill>
                  <a:srgbClr val="FFFFFF"/>
                </a:solidFill>
                <a:latin typeface="Calibri" pitchFamily="34" charset="0"/>
              </a:rPr>
              <a:t>foo</a:t>
            </a:r>
            <a:r>
              <a:rPr lang="en-US" sz="2800">
                <a:solidFill>
                  <a:srgbClr val="FFFFFF"/>
                </a:solidFill>
                <a:latin typeface="Calibri" pitchFamily="34" charset="0"/>
              </a:rPr>
              <a:t> is a description of the length of a Google snippet.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Example: search Google for “Krichel” and look at the snippet of the first result. It is not your normal snippet.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new browser windows</a:t>
            </a:r>
          </a:p>
        </p:txBody>
      </p:sp>
      <p:sp>
        <p:nvSpPr>
          <p:cNvPr id="56115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can be done with javascript.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are mostly thought of to be a pain by users. Therefore they should be avoided.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Users know that there is a "back" button.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One potential exception is when dealing with dealing with PDF files, or other media that requires a special application.</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0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 forget Flash</a:t>
            </a:r>
          </a:p>
        </p:txBody>
      </p:sp>
      <p:sp>
        <p:nvSpPr>
          <p:cNvPr id="56320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Flash is a proprietary software that allows for conventional graphical user interface application on the Web.</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Mainly used for splash screens, something that users hate.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Flash should not be used to animate the contents either, most users equate animated contents with useless contents.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4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and finally: no frames </a:t>
            </a:r>
          </a:p>
        </p:txBody>
      </p:sp>
      <p:sp>
        <p:nvSpPr>
          <p:cNvPr id="565250" name="Text Box 2"/>
          <p:cNvSpPr txBox="1">
            <a:spLocks noChangeArrowheads="1"/>
          </p:cNvSpPr>
          <p:nvPr/>
        </p:nvSpPr>
        <p:spPr bwMode="auto">
          <a:xfrm>
            <a:off x="152400" y="1295400"/>
            <a:ext cx="8763000" cy="4832350"/>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They add navigation/decoration to the page.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Pages in frames can not be bookmarked.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well-known issues with indexing framed pages. Users would typically see the current frame without the surrounding frame. This is called a black hole page.</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Useful as an el cheapo aid for incompetent web architects unfamiliar with SSI, CGI, or PHP.</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7" name="Text Box 1"/>
          <p:cNvSpPr txBox="1">
            <a:spLocks noChangeArrowheads="1"/>
          </p:cNvSpPr>
          <p:nvPr/>
        </p:nvSpPr>
        <p:spPr bwMode="auto">
          <a:xfrm>
            <a:off x="533400" y="2667000"/>
            <a:ext cx="8228013" cy="1143000"/>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Contents design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reduce the number of words</a:t>
            </a:r>
          </a:p>
        </p:txBody>
      </p:sp>
      <p:sp>
        <p:nvSpPr>
          <p:cNvPr id="56934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general principle is to write as short and simply as possible.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hold particularly for top-level and navigational page.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length of lower-level “destination” pages is less of a problem.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write cross-culturally</a:t>
            </a:r>
          </a:p>
        </p:txBody>
      </p:sp>
      <p:sp>
        <p:nvSpPr>
          <p:cNvPr id="571394" name="Text Box 2"/>
          <p:cNvSpPr txBox="1">
            <a:spLocks noChangeArrowheads="1"/>
          </p:cNvSpPr>
          <p:nvPr/>
        </p:nvSpPr>
        <p:spPr bwMode="auto">
          <a:xfrm>
            <a:off x="457200" y="1295400"/>
            <a:ext cx="8228013" cy="5105400"/>
          </a:xfrm>
          <a:prstGeom prst="rect">
            <a:avLst/>
          </a:prstGeom>
          <a:noFill/>
          <a:ln w="9525">
            <a:noFill/>
            <a:round/>
            <a:headEnd/>
            <a:tailEnd/>
          </a:ln>
        </p:spPr>
        <p:txBody>
          <a:bodyPr lIns="0" tIns="0" rIns="0" bIns="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simple short words.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short sentences.</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common terms rather than made-up words. This also improves search-engine visibility.</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Avoid at all cost</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humour</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metaphors</a:t>
            </a:r>
          </a:p>
          <a:p>
            <a:pPr marL="733425" lvl="1" indent="-276225">
              <a:lnSpc>
                <a:spcPct val="9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puns</a:t>
            </a:r>
          </a:p>
          <a:p>
            <a:pPr marL="330200" indent="-317500">
              <a:lnSpc>
                <a:spcPct val="9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   unless your audience is very local.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write little but well</a:t>
            </a:r>
          </a:p>
        </p:txBody>
      </p:sp>
      <p:sp>
        <p:nvSpPr>
          <p:cNvPr id="57344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scannable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Use bullet points and/or enumerations.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Highlight key terms without risking them to appear as links.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to the point as opposed to marketese.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Answer users’ questions</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You have to anticipate them.</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Image you will be the user.</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7" name="Text Box 1"/>
          <p:cNvSpPr txBox="1">
            <a:spLocks noChangeArrowheads="1"/>
          </p:cNvSpPr>
          <p:nvPr/>
        </p:nvSpPr>
        <p:spPr bwMode="auto">
          <a:xfrm>
            <a:off x="457200" y="542925"/>
            <a:ext cx="8229600" cy="6064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list properties I</a:t>
            </a:r>
          </a:p>
        </p:txBody>
      </p:sp>
      <p:sp>
        <p:nvSpPr>
          <p:cNvPr id="464898" name="Text Box 2"/>
          <p:cNvSpPr txBox="1">
            <a:spLocks noChangeArrowheads="1"/>
          </p:cNvSpPr>
          <p:nvPr/>
        </p:nvSpPr>
        <p:spPr bwMode="auto">
          <a:xfrm>
            <a:off x="381000" y="1263650"/>
            <a:ext cx="8229600" cy="49847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{list-style-position: } can take the value ‘inside’ or ‘outside’. The property refers to the position of the list item start marker. ‘outside’ is the initial value.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{list-style-image: } define the list item start marker as a graphic, use url(</a:t>
            </a:r>
            <a:r>
              <a:rPr lang="en-US" sz="2800" i="1">
                <a:solidFill>
                  <a:srgbClr val="FFFFFF"/>
                </a:solidFill>
                <a:latin typeface="Calibri" pitchFamily="34" charset="0"/>
              </a:rPr>
              <a:t>URL</a:t>
            </a:r>
            <a:r>
              <a:rPr lang="en-US" sz="2800">
                <a:solidFill>
                  <a:srgbClr val="FFFFFF"/>
                </a:solidFill>
                <a:latin typeface="Calibri" pitchFamily="34" charset="0"/>
              </a:rPr>
              <a:t>) to give the location of the graphic. Note that this has to be a graphic. The initial value is ‘none’.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8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no happy talk</a:t>
            </a:r>
          </a:p>
        </p:txBody>
      </p:sp>
      <p:sp>
        <p:nvSpPr>
          <p:cNvPr id="57549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Everyone hates stuff like</a:t>
            </a:r>
          </a:p>
          <a:p>
            <a:pPr marL="330200" indent="-317500">
              <a:lnSpc>
                <a:spcPct val="120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Welcome to our award-winning web site. We hope that you have a enjoyable time while you are with us. You can click on any underlined word to navigate from one page to another…</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But how many times do we have to read such nonsense!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keep to the subject level</a:t>
            </a:r>
          </a:p>
        </p:txBody>
      </p:sp>
      <p:sp>
        <p:nvSpPr>
          <p:cNvPr id="577538" name="Text Box 2"/>
          <p:cNvSpPr txBox="1">
            <a:spLocks noChangeArrowheads="1"/>
          </p:cNvSpPr>
          <p:nvPr/>
        </p:nvSpPr>
        <p:spPr bwMode="auto">
          <a:xfrm>
            <a:off x="457200" y="1219200"/>
            <a:ext cx="8305800" cy="5181600"/>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about your subject; even if the text contains links. </a:t>
            </a:r>
          </a:p>
          <a:p>
            <a:pPr marL="330200" indent="-317500">
              <a:lnSpc>
                <a:spcPct val="120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u="sng">
                <a:solidFill>
                  <a:srgbClr val="FFFFFF"/>
                </a:solidFill>
                <a:latin typeface="Calibri" pitchFamily="34" charset="0"/>
              </a:rPr>
              <a:t>Thomas Krichel</a:t>
            </a:r>
            <a:r>
              <a:rPr lang="en-US" sz="2800">
                <a:solidFill>
                  <a:srgbClr val="FFFFFF"/>
                </a:solidFill>
                <a:latin typeface="Calibri" pitchFamily="34" charset="0"/>
              </a:rPr>
              <a:t> is known as the creator of </a:t>
            </a:r>
            <a:r>
              <a:rPr lang="en-US" sz="2800" u="sng">
                <a:solidFill>
                  <a:srgbClr val="FFFFFF"/>
                </a:solidFill>
                <a:latin typeface="Calibri" pitchFamily="34" charset="0"/>
              </a:rPr>
              <a:t>RePEc</a:t>
            </a:r>
            <a:r>
              <a:rPr lang="en-US" sz="2800">
                <a:solidFill>
                  <a:srgbClr val="FFFFFF"/>
                </a:solidFill>
                <a:latin typeface="Calibri" pitchFamily="34" charset="0"/>
              </a:rPr>
              <a:t>, a large digital library for academic economics. </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Do not write about the reader’s movements,</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neither in terms of changing servers or visiting resources</a:t>
            </a:r>
          </a:p>
          <a:p>
            <a:pPr marL="330200" indent="-317500">
              <a:lnSpc>
                <a:spcPct val="120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Go to the home page of </a:t>
            </a:r>
            <a:r>
              <a:rPr lang="en-US" sz="2800" u="sng">
                <a:solidFill>
                  <a:srgbClr val="FFFFFF"/>
                </a:solidFill>
                <a:latin typeface="Calibri" pitchFamily="34" charset="0"/>
              </a:rPr>
              <a:t>Thomas Krichel</a:t>
            </a:r>
            <a:r>
              <a:rPr lang="en-US" sz="2800">
                <a:solidFill>
                  <a:srgbClr val="FFFFFF"/>
                </a:solidFill>
                <a:latin typeface="Calibri" pitchFamily="34" charset="0"/>
              </a:rPr>
              <a:t>.</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a:solidFill>
                  <a:srgbClr val="FFFFFF"/>
                </a:solidFill>
                <a:latin typeface="Calibri" pitchFamily="34" charset="0"/>
              </a:rPr>
              <a:t>Nor in terms of interactions with their user interface</a:t>
            </a:r>
          </a:p>
          <a:p>
            <a:pPr marL="330200" indent="-317500">
              <a:lnSpc>
                <a:spcPct val="120000"/>
              </a:lnSpc>
              <a:spcBef>
                <a:spcPts val="5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Click </a:t>
            </a:r>
            <a:r>
              <a:rPr lang="en-US" sz="2800" u="sng">
                <a:solidFill>
                  <a:srgbClr val="FFFFFF"/>
                </a:solidFill>
                <a:latin typeface="Calibri" pitchFamily="34" charset="0"/>
              </a:rPr>
              <a:t>here</a:t>
            </a:r>
            <a:r>
              <a:rPr lang="en-US" sz="2800">
                <a:solidFill>
                  <a:srgbClr val="FFFFFF"/>
                </a:solidFill>
                <a:latin typeface="Calibri" pitchFamily="34" charset="0"/>
              </a:rPr>
              <a:t> to visit Thomas Krichel’s home page.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document rather than subject talk</a:t>
            </a:r>
          </a:p>
        </p:txBody>
      </p:sp>
      <p:sp>
        <p:nvSpPr>
          <p:cNvPr id="57958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Here is…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is…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Point your browser at…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Press this button…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Select this link…</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bad words</a:t>
            </a:r>
          </a:p>
        </p:txBody>
      </p:sp>
      <p:sp>
        <p:nvSpPr>
          <p:cNvPr id="581634" name="Text Box 2"/>
          <p:cNvSpPr txBox="1">
            <a:spLocks noChangeArrowheads="1"/>
          </p:cNvSpPr>
          <p:nvPr/>
        </p:nvSpPr>
        <p:spPr bwMode="auto">
          <a:xfrm>
            <a:off x="457200" y="1600200"/>
            <a:ext cx="8228013" cy="47386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stuff				and more</a:t>
            </a:r>
          </a:p>
          <a:p>
            <a:pPr marL="330200" indent="-317500">
              <a:lnSpc>
                <a:spcPct val="104000"/>
              </a:lnSpc>
              <a:spcBef>
                <a:spcPts val="6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something the author does not know or care about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under construction</a:t>
            </a:r>
          </a:p>
          <a:p>
            <a:pPr marL="330200" indent="-317500">
              <a:lnSpc>
                <a:spcPct val="104000"/>
              </a:lnSpc>
              <a:spcBef>
                <a:spcPts val="6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If this is the only thing on the page and the page has no meaningful information, it should not be linked to. Otherwise, leave it out.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view</a:t>
            </a:r>
          </a:p>
          <a:p>
            <a:pPr marL="330200" indent="-317500">
              <a:lnSpc>
                <a:spcPct val="104000"/>
              </a:lnSpc>
              <a:spcBef>
                <a:spcPts val="6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you mean: read</a:t>
            </a:r>
          </a:p>
          <a:p>
            <a:pPr marL="330200" indent="-317500">
              <a:lnSpc>
                <a:spcPct val="104000"/>
              </a:lnSpc>
              <a:spcBef>
                <a:spcPts val="700"/>
              </a:spcBef>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meaningless buzzwords</a:t>
            </a:r>
          </a:p>
        </p:txBody>
      </p:sp>
      <p:sp>
        <p:nvSpPr>
          <p:cNvPr id="583682" name="Text Box 2"/>
          <p:cNvSpPr txBox="1">
            <a:spLocks noChangeArrowheads="1"/>
          </p:cNvSpPr>
          <p:nvPr/>
        </p:nvSpPr>
        <p:spPr bwMode="auto">
          <a:xfrm>
            <a:off x="457200" y="1600200"/>
            <a:ext cx="8228013" cy="46751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award-winning		</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check it out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cool</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cutting-edge</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hot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hotlist of cool site/links</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neat</a:t>
            </a:r>
          </a:p>
          <a:p>
            <a:pPr marL="330200" indent="-317500">
              <a:lnSpc>
                <a:spcPct val="10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one-stop-shop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2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overused and often redundant</a:t>
            </a:r>
          </a:p>
        </p:txBody>
      </p:sp>
      <p:sp>
        <p:nvSpPr>
          <p:cNvPr id="585730" name="Text Box 2"/>
          <p:cNvSpPr txBox="1">
            <a:spLocks noChangeArrowheads="1"/>
          </p:cNvSpPr>
          <p:nvPr/>
        </p:nvSpPr>
        <p:spPr bwMode="auto">
          <a:xfrm>
            <a:off x="457200" y="1600200"/>
            <a:ext cx="8228013" cy="4325938"/>
          </a:xfrm>
          <a:prstGeom prst="rect">
            <a:avLst/>
          </a:prstGeom>
          <a:noFill/>
          <a:ln w="9525">
            <a:noFill/>
            <a:round/>
            <a:headEnd/>
            <a:tailEnd/>
          </a:ln>
        </p:spPr>
        <p:txBody>
          <a:bodyPr lIns="0" tIns="0" rIns="0" bIns="0"/>
          <a:lstStyle/>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available		</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offered</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current</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currently</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feel free</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online</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welcome to</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note that			note how</a:t>
            </a:r>
          </a:p>
          <a:p>
            <a:pPr marL="330200" indent="-317500">
              <a:lnSpc>
                <a:spcPct val="94000"/>
              </a:lnSpc>
              <a:spcBef>
                <a:spcPts val="700"/>
              </a:spcBef>
              <a:buClr>
                <a:srgbClr val="FFFFFF"/>
              </a:buClr>
              <a:buFont typeface="Arial" charset="0"/>
              <a:buChar char="•"/>
              <a:tabLst>
                <a:tab pos="441325" algn="l"/>
                <a:tab pos="898525" algn="l"/>
                <a:tab pos="1355725" algn="l"/>
                <a:tab pos="1812925" algn="l"/>
                <a:tab pos="2270125" algn="l"/>
                <a:tab pos="2727325" algn="l"/>
                <a:tab pos="3184525" algn="l"/>
                <a:tab pos="3641725" algn="l"/>
                <a:tab pos="4098925" algn="l"/>
                <a:tab pos="4556125" algn="l"/>
                <a:tab pos="5013325" algn="l"/>
                <a:tab pos="5470525" algn="l"/>
                <a:tab pos="5927725" algn="l"/>
                <a:tab pos="6384925" algn="l"/>
                <a:tab pos="6842125" algn="l"/>
                <a:tab pos="7299325" algn="l"/>
                <a:tab pos="7756525" algn="l"/>
                <a:tab pos="8213725" algn="l"/>
                <a:tab pos="8670925" algn="l"/>
                <a:tab pos="9128125" algn="l"/>
                <a:tab pos="9131300" algn="l"/>
                <a:tab pos="9588500" algn="l"/>
                <a:tab pos="10045700" algn="l"/>
                <a:tab pos="10502900" algn="l"/>
                <a:tab pos="10506075" algn="l"/>
                <a:tab pos="10509250" algn="l"/>
                <a:tab pos="10512425" algn="l"/>
              </a:tabLst>
            </a:pPr>
            <a:r>
              <a:rPr lang="en-US" sz="2800">
                <a:solidFill>
                  <a:srgbClr val="FFFFFF"/>
                </a:solidFill>
                <a:latin typeface="Calibri" pitchFamily="34" charset="0"/>
              </a:rPr>
              <a:t>your as in “your guide to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word “provides”</a:t>
            </a:r>
          </a:p>
        </p:txBody>
      </p:sp>
      <p:sp>
        <p:nvSpPr>
          <p:cNvPr id="58777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Most of the time it is redundant</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provides a list -&gt; lists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provides a description -&gt; describes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provides an overview -&gt; surveys, introduces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visual hierarchy </a:t>
            </a:r>
          </a:p>
        </p:txBody>
      </p:sp>
      <p:sp>
        <p:nvSpPr>
          <p:cNvPr id="589826" name="Text Box 2"/>
          <p:cNvSpPr txBox="1">
            <a:spLocks noChangeArrowheads="1"/>
          </p:cNvSpPr>
          <p:nvPr/>
        </p:nvSpPr>
        <p:spPr bwMode="auto">
          <a:xfrm>
            <a:off x="457200" y="1600200"/>
            <a:ext cx="8228013" cy="47386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Create clear visual hierarchy.</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the more important something is, the more prominent it should be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things that relate logically should relate visually</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things that are part of something else should be nested visually within 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Break pages into separate parts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Reduce visual noise.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187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ensure scannability</a:t>
            </a:r>
          </a:p>
        </p:txBody>
      </p:sp>
      <p:sp>
        <p:nvSpPr>
          <p:cNvPr id="591874" name="Text Box 2"/>
          <p:cNvSpPr txBox="1">
            <a:spLocks noChangeArrowheads="1"/>
          </p:cNvSpPr>
          <p:nvPr/>
        </p:nvSpPr>
        <p:spPr bwMode="auto">
          <a:xfrm>
            <a:off x="533400" y="1447800"/>
            <a:ext cx="8229600" cy="49530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Structure pages with 2 or 3 levels of headings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may want to highlight keywords in some way, but not in any way that they could be confused with hyperlinks.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meaningful, rather than cute headings.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one idea per paragraph.</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dating</a:t>
            </a:r>
          </a:p>
        </p:txBody>
      </p:sp>
      <p:sp>
        <p:nvSpPr>
          <p:cNvPr id="593922"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is useful for you to date contents, especially for pages that describe events or a state of the art.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looks VERY bad on you for your readers to read about dates in the past referred to in the future tense. Try to avoid this, for example by making dated event tabular.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Or better, do LIS651.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5" name="Text Box 1"/>
          <p:cNvSpPr txBox="1">
            <a:spLocks noChangeArrowheads="1"/>
          </p:cNvSpPr>
          <p:nvPr/>
        </p:nvSpPr>
        <p:spPr bwMode="auto">
          <a:xfrm>
            <a:off x="457200" y="152400"/>
            <a:ext cx="8226425" cy="804863"/>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list properties II </a:t>
            </a:r>
          </a:p>
        </p:txBody>
      </p:sp>
      <p:sp>
        <p:nvSpPr>
          <p:cNvPr id="466946" name="Text Box 2"/>
          <p:cNvSpPr txBox="1">
            <a:spLocks noChangeArrowheads="1"/>
          </p:cNvSpPr>
          <p:nvPr/>
        </p:nvSpPr>
        <p:spPr bwMode="auto">
          <a:xfrm>
            <a:off x="457200" y="1371600"/>
            <a:ext cx="8226425" cy="49530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3200">
                <a:solidFill>
                  <a:srgbClr val="FFFFFF"/>
                </a:solidFill>
                <a:latin typeface="Calibri" pitchFamily="34" charset="0"/>
              </a:rPr>
              <a:t>{list-style-type: } can take values ‘none’, ‘disk’,	 ‘circle’, ‘square’,	‘decimal’, ‘decimal-leading-zero’, ‘lower-roman’	‘upper-roman’, ‘lower-alpha’,  ‘upper-latin’,  ‘upper-alpha’, 	‘lower-latin’, ‘lower-greek’, ‘armenian’,  ‘georgian’. The initial value is ‘disk’. </a:t>
            </a:r>
          </a:p>
          <a:p>
            <a:pPr marL="330200" indent="-317500">
              <a:lnSpc>
                <a:spcPct val="104000"/>
              </a:lnSpc>
              <a:spcBef>
                <a:spcPts val="700"/>
              </a:spcBef>
              <a:buClr>
                <a:srgbClr val="FFFFFF"/>
              </a:buClr>
              <a:buFont typeface="Arial" charset="0"/>
              <a:buChar char="•"/>
              <a:tabLst>
                <a:tab pos="444500" algn="l"/>
                <a:tab pos="901700" algn="l"/>
                <a:tab pos="1358900" algn="l"/>
                <a:tab pos="1816100" algn="l"/>
                <a:tab pos="2273300" algn="l"/>
                <a:tab pos="2730500" algn="l"/>
                <a:tab pos="3187700" algn="l"/>
                <a:tab pos="3644900" algn="l"/>
                <a:tab pos="4102100" algn="l"/>
                <a:tab pos="4559300" algn="l"/>
                <a:tab pos="5016500" algn="l"/>
                <a:tab pos="5473700" algn="l"/>
                <a:tab pos="5930900" algn="l"/>
                <a:tab pos="6388100" algn="l"/>
                <a:tab pos="6845300" algn="l"/>
                <a:tab pos="7302500" algn="l"/>
                <a:tab pos="7759700" algn="l"/>
                <a:tab pos="8216900" algn="l"/>
                <a:tab pos="8674100" algn="l"/>
                <a:tab pos="9131300" algn="l"/>
                <a:tab pos="9134475" algn="l"/>
                <a:tab pos="9591675" algn="l"/>
                <a:tab pos="10048875" algn="l"/>
                <a:tab pos="10506075" algn="l"/>
                <a:tab pos="10509250" algn="l"/>
                <a:tab pos="10512425" algn="l"/>
              </a:tabLst>
            </a:pPr>
            <a:r>
              <a:rPr lang="en-US" sz="3200">
                <a:solidFill>
                  <a:srgbClr val="FFFFFF"/>
                </a:solidFill>
                <a:latin typeface="Calibri" pitchFamily="34" charset="0"/>
              </a:rPr>
              <a:t>latin and alpha mean the same.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596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linking</a:t>
            </a:r>
          </a:p>
        </p:txBody>
      </p:sp>
      <p:sp>
        <p:nvSpPr>
          <p:cNvPr id="595970"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NEVER link to a page that just says “under construction”, or worse that adds “come and check again soon”.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NEVER link a page to itself.</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obvious what is a link in your document. It is best not to be smart with styling links.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non-standard link appearance</a:t>
            </a:r>
          </a:p>
        </p:txBody>
      </p:sp>
      <p:sp>
        <p:nvSpPr>
          <p:cNvPr id="59801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It needs to be obvious what is a link.</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Visited links and non-visited links need to contrast visually.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A page must not link to itself.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Some experts advise against links within pages. They say that users expect a link to go to a different page.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anchor text</a:t>
            </a:r>
          </a:p>
        </p:txBody>
      </p:sp>
      <p:sp>
        <p:nvSpPr>
          <p:cNvPr id="600066" name="Text Box 2"/>
          <p:cNvSpPr txBox="1">
            <a:spLocks noChangeArrowheads="1"/>
          </p:cNvSpPr>
          <p:nvPr/>
        </p:nvSpPr>
        <p:spPr bwMode="auto">
          <a:xfrm>
            <a:off x="457200" y="1371600"/>
            <a:ext cx="8228013" cy="51069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When writing anchors it is particularly tempting to deviate from the subject.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Anchor text should make sense out contents.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It should not be a verb phrase.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possible, the anchor should be the natural title of the next page. </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mailto: links</a:t>
            </a:r>
          </a:p>
        </p:txBody>
      </p:sp>
      <p:sp>
        <p:nvSpPr>
          <p:cNvPr id="60211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Rarely something is more annoying than following a link just to see you email client fired up because the link was a mailto link.</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Make it clear that the link is a mail</a:t>
            </a:r>
          </a:p>
          <a:p>
            <a:pPr marL="330200" indent="-317500">
              <a:lnSpc>
                <a:spcPct val="120000"/>
              </a:lnSpc>
              <a:spcBef>
                <a:spcPts val="6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Thomas Krichel's email is &lt;a href="mailto:krichel@openlib.org" &gt; krichel@openlib.org&lt;/a&gt;</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Such links invite spammers.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6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link checking</a:t>
            </a:r>
          </a:p>
        </p:txBody>
      </p:sp>
      <p:sp>
        <p:nvSpPr>
          <p:cNvPr id="604162" name="Text Box 2"/>
          <p:cNvSpPr txBox="1">
            <a:spLocks noChangeArrowheads="1"/>
          </p:cNvSpPr>
          <p:nvPr/>
        </p:nvSpPr>
        <p:spPr bwMode="auto">
          <a:xfrm>
            <a:off x="457200" y="1600200"/>
            <a:ext cx="8228013" cy="38227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You need to check your links. There are tools for that. One example is the link evaluator, a Firefox extension, at http://evaluator.openly.com/</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Don’t include too many outside links. If they disappear it looks bad on you, rather than the outside site.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0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users rarely scroll</a:t>
            </a:r>
          </a:p>
        </p:txBody>
      </p:sp>
      <p:sp>
        <p:nvSpPr>
          <p:cNvPr id="606210" name="Text Box 2"/>
          <p:cNvSpPr txBox="1">
            <a:spLocks noChangeArrowheads="1"/>
          </p:cNvSpPr>
          <p:nvPr/>
        </p:nvSpPr>
        <p:spPr bwMode="auto">
          <a:xfrm>
            <a:off x="457200" y="1600200"/>
            <a:ext cx="8229600" cy="5029200"/>
          </a:xfrm>
          <a:prstGeom prst="rect">
            <a:avLst/>
          </a:prstGeom>
          <a:noFill/>
          <a:ln w="9525">
            <a:noFill/>
            <a:round/>
            <a:headEnd/>
            <a:tailEnd/>
          </a:ln>
        </p:spPr>
        <p:txBody>
          <a:bodyPr lIns="90000" tIns="46800" rIns="90000" bIns="46800"/>
          <a:lstStyle/>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Early studies showed 10% of users would scroll.</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On navigational pages, users will tend to click something they see in the top portion.</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Scrolling navigational pages are bad because users can not see all the options at the same time. </a:t>
            </a:r>
          </a:p>
          <a:p>
            <a:pPr marL="330200" indent="-317500">
              <a:lnSpc>
                <a:spcPct val="9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are CSS tricks to keep the menu on the site all the time, but watch out for the screen real estate.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chunking</a:t>
            </a:r>
          </a:p>
        </p:txBody>
      </p:sp>
      <p:sp>
        <p:nvSpPr>
          <p:cNvPr id="608258" name="Text Box 2"/>
          <p:cNvSpPr txBox="1">
            <a:spLocks noChangeArrowheads="1"/>
          </p:cNvSpPr>
          <p:nvPr/>
        </p:nvSpPr>
        <p:spPr bwMode="auto">
          <a:xfrm>
            <a:off x="457200" y="1600200"/>
            <a:ext cx="8229600" cy="4800600"/>
          </a:xfrm>
          <a:prstGeom prst="rect">
            <a:avLst/>
          </a:prstGeom>
          <a:noFill/>
          <a:ln w="9525">
            <a:noFill/>
            <a:round/>
            <a:headEnd/>
            <a:tailEnd/>
          </a:ln>
        </p:spPr>
        <p:txBody>
          <a:bodyPr lIns="90000" tIns="46800" rIns="90000" bIns="4680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Just simply splitting a long article by into different parts for linear reading is not good. Mainly newspapers do it for simplicity.</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Devise a strategy of front pages with the important information and back pages linked from the front pages with the detail. </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Base the distinction of important and not important stuff on audience analysis.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page name</a:t>
            </a:r>
          </a:p>
        </p:txBody>
      </p:sp>
      <p:sp>
        <p:nvSpPr>
          <p:cNvPr id="610306" name="Text Box 2"/>
          <p:cNvSpPr txBox="1">
            <a:spLocks noChangeArrowheads="1"/>
          </p:cNvSpPr>
          <p:nvPr/>
        </p:nvSpPr>
        <p:spPr bwMode="auto">
          <a:xfrm>
            <a:off x="457200" y="1371600"/>
            <a:ext cx="8228013" cy="48895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Every page needs some sort of a name.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should be in the frame of contents that is unique to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name needs to be prominent.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name needs to match what users click to get there. Watch out for consistency with links to the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 page name should be close to the &lt;title&gt; of the page.</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3"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headline design</a:t>
            </a:r>
          </a:p>
        </p:txBody>
      </p:sp>
      <p:sp>
        <p:nvSpPr>
          <p:cNvPr id="612354" name="Text Box 2"/>
          <p:cNvSpPr txBox="1">
            <a:spLocks noChangeArrowheads="1"/>
          </p:cNvSpPr>
          <p:nvPr/>
        </p:nvSpPr>
        <p:spPr bwMode="auto">
          <a:xfrm>
            <a:off x="457200" y="1295400"/>
            <a:ext cx="8229600" cy="3559175"/>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Use &lt;h1&gt; as top heading, CSS for style adjustment.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Headings must make sense out of context.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Put important words at the beginning of the headline.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Do not start all pages with the same word.</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1"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contact or organization information</a:t>
            </a:r>
          </a:p>
        </p:txBody>
      </p:sp>
      <p:sp>
        <p:nvSpPr>
          <p:cNvPr id="614402" name="Text Box 2"/>
          <p:cNvSpPr txBox="1">
            <a:spLocks noChangeArrowheads="1"/>
          </p:cNvSpPr>
          <p:nvPr/>
        </p:nvSpPr>
        <p:spPr bwMode="auto">
          <a:xfrm>
            <a:off x="457200" y="1600200"/>
            <a:ext cx="8228013" cy="4710113"/>
          </a:xfrm>
          <a:prstGeom prst="rect">
            <a:avLst/>
          </a:prstGeom>
          <a:noFill/>
          <a:ln w="9525">
            <a:noFill/>
            <a:round/>
            <a:headEnd/>
            <a:tailEnd/>
          </a:ln>
        </p:spPr>
        <p:txBody>
          <a:bodyPr lIns="0" tIns="0" rIns="0" bIns="0"/>
          <a:lstStyle/>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needs to be information about  an organization other than its Web URL. People still want to know</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what is the phone number?</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what is the email address?</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where an organization physically located?</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when it is open?</a:t>
            </a:r>
          </a:p>
          <a:p>
            <a:pPr marL="733425" lvl="1" indent="-276225">
              <a:lnSpc>
                <a:spcPct val="120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how to get there?</a:t>
            </a:r>
          </a:p>
          <a:p>
            <a:pPr marL="330200" indent="-317500">
              <a:lnSpc>
                <a:spcPct val="120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data should be prominently linked to.</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3"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{display: list-item}</a:t>
            </a:r>
          </a:p>
        </p:txBody>
      </p:sp>
      <p:sp>
        <p:nvSpPr>
          <p:cNvPr id="468994" name="Text Box 2"/>
          <p:cNvSpPr txBox="1">
            <a:spLocks noChangeArrowheads="1"/>
          </p:cNvSpPr>
          <p:nvPr/>
        </p:nvSpPr>
        <p:spPr bwMode="auto">
          <a:xfrm>
            <a:off x="457200" y="1600200"/>
            <a:ext cx="8220075" cy="4516438"/>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If you set the {display: } of an element to ‘list-item’, you can set list properties to them.</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At least this is what the theory says. </a:t>
            </a:r>
          </a:p>
          <a:p>
            <a:pPr marL="328613" indent="-317500">
              <a:lnSpc>
                <a:spcPct val="110000"/>
              </a:lnSpc>
              <a:spcBef>
                <a:spcPts val="700"/>
              </a:spcBef>
              <a:buClr>
                <a:srgbClr val="FFFFFF"/>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sz="2800">
              <a:solidFill>
                <a:srgbClr val="FFFFFF"/>
              </a:solidFill>
              <a:latin typeface="Calibri" pitchFamily="34" charset="0"/>
            </a:endParaRP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800">
                <a:solidFill>
                  <a:srgbClr val="FFFFFF"/>
                </a:solidFill>
                <a:latin typeface="Calibri" pitchFamily="34" charset="0"/>
              </a:rPr>
              <a:t>All list properties inherit.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6449"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provide a bio</a:t>
            </a:r>
          </a:p>
        </p:txBody>
      </p:sp>
      <p:sp>
        <p:nvSpPr>
          <p:cNvPr id="616450" name="Text Box 2"/>
          <p:cNvSpPr txBox="1">
            <a:spLocks noChangeArrowheads="1"/>
          </p:cNvSpPr>
          <p:nvPr/>
        </p:nvSpPr>
        <p:spPr bwMode="auto">
          <a:xfrm>
            <a:off x="457200" y="1143000"/>
            <a:ext cx="8228013" cy="5410200"/>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For others it is difficult to evaluate the information in the site without knowing the author.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Therefore, if you do provide information in a personal capacity, provide a bio of yourself as the web author.</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There is no shame admitting your site was done for LIS650.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Dating a site adds to its credibility.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8497"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pictures</a:t>
            </a:r>
          </a:p>
        </p:txBody>
      </p:sp>
      <p:sp>
        <p:nvSpPr>
          <p:cNvPr id="618498" name="Text Box 2"/>
          <p:cNvSpPr txBox="1">
            <a:spLocks noChangeArrowheads="1"/>
          </p:cNvSpPr>
          <p:nvPr/>
        </p:nvSpPr>
        <p:spPr bwMode="auto">
          <a:xfrm>
            <a:off x="457200" y="1600200"/>
            <a:ext cx="8229600" cy="504825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Have a picture on a bio page.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Avoid gratuitous images.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You can put more pictures on background pages, that are reached by users with in-depth interest.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Never have a picture look like an advertising banner.</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alt text on images</a:t>
            </a:r>
          </a:p>
        </p:txBody>
      </p:sp>
      <p:sp>
        <p:nvSpPr>
          <p:cNvPr id="620546" name="Text Box 2"/>
          <p:cNvSpPr txBox="1">
            <a:spLocks noChangeArrowheads="1"/>
          </p:cNvSpPr>
          <p:nvPr/>
        </p:nvSpPr>
        <p:spPr bwMode="auto">
          <a:xfrm>
            <a:off x="457200" y="1600200"/>
            <a:ext cx="8382000" cy="4878388"/>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the image is simply decorated text, put no text in the alt= attribute.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the image is used to create bullets in a list, a horizontal line, or other similar decoration, it is fine to have an empty alt= , but it is better to use things like {list-style-image: } in CSS.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3"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longdesc=</a:t>
            </a:r>
          </a:p>
        </p:txBody>
      </p:sp>
      <p:sp>
        <p:nvSpPr>
          <p:cNvPr id="622594"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If the image presents a lot of important information, try to summarize it in a short line for the alt attribute and add a longdesc= link to a more detailed description.</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3200">
                <a:solidFill>
                  <a:srgbClr val="FFFFFF"/>
                </a:solidFill>
                <a:latin typeface="Calibri" pitchFamily="34" charset="0"/>
              </a:rPr>
              <a:t>This is recommended accessibility recommendation.</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1" name="Text Box 1"/>
          <p:cNvSpPr txBox="1">
            <a:spLocks noChangeArrowheads="1"/>
          </p:cNvSpPr>
          <p:nvPr/>
        </p:nvSpPr>
        <p:spPr bwMode="auto">
          <a:xfrm>
            <a:off x="457200" y="185738"/>
            <a:ext cx="8229600" cy="1322387"/>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600">
                <a:solidFill>
                  <a:srgbClr val="E3EBF1"/>
                </a:solidFill>
                <a:latin typeface="Calibri" pitchFamily="34" charset="0"/>
              </a:rPr>
              <a:t>rules for online documentation</a:t>
            </a:r>
            <a:br>
              <a:rPr lang="en-US" sz="3600">
                <a:solidFill>
                  <a:srgbClr val="E3EBF1"/>
                </a:solidFill>
                <a:latin typeface="Calibri" pitchFamily="34" charset="0"/>
              </a:rPr>
            </a:br>
            <a:r>
              <a:rPr lang="en-US" sz="3600">
                <a:solidFill>
                  <a:srgbClr val="E3EBF1"/>
                </a:solidFill>
                <a:latin typeface="Calibri" pitchFamily="34" charset="0"/>
              </a:rPr>
              <a:t> (if you must have some)‏</a:t>
            </a:r>
          </a:p>
        </p:txBody>
      </p:sp>
      <p:sp>
        <p:nvSpPr>
          <p:cNvPr id="624642" name="Text Box 2"/>
          <p:cNvSpPr txBox="1">
            <a:spLocks noChangeArrowheads="1"/>
          </p:cNvSpPr>
          <p:nvPr/>
        </p:nvSpPr>
        <p:spPr bwMode="auto">
          <a:xfrm>
            <a:off x="457200" y="1570038"/>
            <a:ext cx="8229600" cy="4525962"/>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It is essential to make it searchable.</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Have an abundance of examples.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Instructions should be task-oriented.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may have to provide a conceptual introduction to the system.</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Hyperlink to a glossary.</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89"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multimedia</a:t>
            </a:r>
          </a:p>
        </p:txBody>
      </p:sp>
      <p:sp>
        <p:nvSpPr>
          <p:cNvPr id="626690" name="Text Box 2"/>
          <p:cNvSpPr txBox="1">
            <a:spLocks noChangeArrowheads="1"/>
          </p:cNvSpPr>
          <p:nvPr/>
        </p:nvSpPr>
        <p:spPr bwMode="auto">
          <a:xfrm>
            <a:off x="533400" y="1295400"/>
            <a:ext cx="8229600" cy="5106988"/>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Since such files are long, they should have an indication of their size.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Write a summary of what happens in the multimedia document.</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For a video, provide a couple of still images. This will give people</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quick visual scan of the contents of the multimedia </a:t>
            </a:r>
          </a:p>
          <a:p>
            <a:pPr marL="733425" lvl="1" indent="-276225">
              <a:lnSpc>
                <a:spcPct val="104000"/>
              </a:lnSpc>
              <a:spcBef>
                <a:spcPts val="6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400">
                <a:solidFill>
                  <a:srgbClr val="FFFFFF"/>
                </a:solidFill>
                <a:latin typeface="Calibri" pitchFamily="34" charset="0"/>
              </a:rPr>
              <a:t>an impression of the quality of the image</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737"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cumbersome forms</a:t>
            </a:r>
          </a:p>
        </p:txBody>
      </p:sp>
      <p:sp>
        <p:nvSpPr>
          <p:cNvPr id="628738"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Forms tend to have too many questions.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You can support the auto-fill that browsers now support by using common field names.</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Flexible input formats are better. Say I may want to type in my phone number with or without the 1, with or without spaces etc. Watch out for international users.</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5" name="Text Box 1"/>
          <p:cNvSpPr txBox="1">
            <a:spLocks noChangeArrowheads="1"/>
          </p:cNvSpPr>
          <p:nvPr/>
        </p:nvSpPr>
        <p:spPr bwMode="auto">
          <a:xfrm>
            <a:off x="457200" y="274638"/>
            <a:ext cx="8228013" cy="1141412"/>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avoid advertising</a:t>
            </a:r>
          </a:p>
        </p:txBody>
      </p:sp>
      <p:sp>
        <p:nvSpPr>
          <p:cNvPr id="630786" name="Text Box 2"/>
          <p:cNvSpPr txBox="1">
            <a:spLocks noChangeArrowheads="1"/>
          </p:cNvSpPr>
          <p:nvPr/>
        </p:nvSpPr>
        <p:spPr bwMode="auto">
          <a:xfrm>
            <a:off x="457200" y="1600200"/>
            <a:ext cx="8228013" cy="4525963"/>
          </a:xfrm>
          <a:prstGeom prst="rect">
            <a:avLst/>
          </a:prstGeom>
          <a:noFill/>
          <a:ln w="9525">
            <a:noFill/>
            <a:round/>
            <a:headEnd/>
            <a:tailEnd/>
          </a:ln>
        </p:spPr>
        <p:txBody>
          <a:bodyPr lIns="0" tIns="0" rIns="0" bIns="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And if you don’t have advertising, do avoid having anything look like advertising. This could for example, be a graphic that looks like a banner ad.</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This is another reason to avoid moving contents. Most users think that moving contents is useless contents. Most often, indeed, it is advertising.</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384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80384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1"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letter and word spacing</a:t>
            </a:r>
          </a:p>
        </p:txBody>
      </p:sp>
      <p:sp>
        <p:nvSpPr>
          <p:cNvPr id="471042" name="Text Box 2"/>
          <p:cNvSpPr txBox="1">
            <a:spLocks noChangeArrowheads="1"/>
          </p:cNvSpPr>
          <p:nvPr/>
        </p:nvSpPr>
        <p:spPr bwMode="auto">
          <a:xfrm>
            <a:off x="457200" y="1600200"/>
            <a:ext cx="8229600" cy="4191000"/>
          </a:xfrm>
          <a:prstGeom prst="rect">
            <a:avLst/>
          </a:prstGeom>
          <a:noFill/>
          <a:ln w="9525">
            <a:noFill/>
            <a:round/>
            <a:headEnd/>
            <a:tailEnd/>
          </a:ln>
        </p:spPr>
        <p:txBody>
          <a:bodyPr lIns="90000" tIns="46800" rIns="90000" bIns="46800"/>
          <a:lstStyle/>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{letter-spacing: } sets spacing between letters, takes a length value, ‘normal’ (the initial value), or ‘inherit’.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{word-spacing: } sets the spacing between words. </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Length values set additional or subtractional spacing.</a:t>
            </a:r>
          </a:p>
          <a:p>
            <a:pPr marL="330200" indent="-317500">
              <a:lnSpc>
                <a:spcPct val="104000"/>
              </a:lnSpc>
              <a:spcBef>
                <a:spcPts val="700"/>
              </a:spcBef>
              <a:buClr>
                <a:srgbClr val="FFFFFF"/>
              </a:buClr>
              <a:buFont typeface="Arial" charset="0"/>
              <a:buChar char="•"/>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r>
              <a:rPr lang="en-US" sz="2800">
                <a:solidFill>
                  <a:srgbClr val="FFFFFF"/>
                </a:solidFill>
                <a:latin typeface="Calibri" pitchFamily="34" charset="0"/>
              </a:rPr>
              <a:t>Both properties inherit.</a:t>
            </a:r>
          </a:p>
          <a:p>
            <a:pPr marL="330200" indent="-317500">
              <a:lnSpc>
                <a:spcPct val="104000"/>
              </a:lnSpc>
              <a:spcBef>
                <a:spcPts val="700"/>
              </a:spcBef>
              <a:tabLst>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1559</TotalTime>
  <Words>4423</Words>
  <Application>Microsoft Office PowerPoint</Application>
  <PresentationFormat>On-screen Show (4:3)</PresentationFormat>
  <Paragraphs>493</Paragraphs>
  <Slides>88</Slides>
  <Notes>88</Notes>
  <HiddenSlides>0</HiddenSlides>
  <MMClips>0</MMClips>
  <ScaleCrop>false</ScaleCrop>
  <HeadingPairs>
    <vt:vector size="4" baseType="variant">
      <vt:variant>
        <vt:lpstr>Theme</vt:lpstr>
      </vt:variant>
      <vt:variant>
        <vt:i4>1</vt:i4>
      </vt:variant>
      <vt:variant>
        <vt:lpstr>Slide Titles</vt:lpstr>
      </vt:variant>
      <vt:variant>
        <vt:i4>88</vt:i4>
      </vt:variant>
    </vt:vector>
  </HeadingPairs>
  <TitlesOfParts>
    <vt:vector size="8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LIU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FTRC</cp:lastModifiedBy>
  <cp:revision>59</cp:revision>
  <dcterms:created xsi:type="dcterms:W3CDTF">2011-03-03T20:54:23Z</dcterms:created>
  <dcterms:modified xsi:type="dcterms:W3CDTF">2012-01-19T17:07:31Z</dcterms:modified>
</cp:coreProperties>
</file>