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9"/>
  </p:notesMasterIdLst>
  <p:sldIdLst>
    <p:sldId id="256" r:id="rId2"/>
    <p:sldId id="258" r:id="rId3"/>
    <p:sldId id="261" r:id="rId4"/>
    <p:sldId id="262" r:id="rId5"/>
    <p:sldId id="260" r:id="rId6"/>
    <p:sldId id="263" r:id="rId7"/>
    <p:sldId id="267" r:id="rId8"/>
    <p:sldId id="264" r:id="rId9"/>
    <p:sldId id="266" r:id="rId10"/>
    <p:sldId id="268" r:id="rId11"/>
    <p:sldId id="269" r:id="rId12"/>
    <p:sldId id="270" r:id="rId13"/>
    <p:sldId id="271" r:id="rId14"/>
    <p:sldId id="272" r:id="rId15"/>
    <p:sldId id="273" r:id="rId16"/>
    <p:sldId id="274" r:id="rId17"/>
    <p:sldId id="275" r:id="rId18"/>
    <p:sldId id="276" r:id="rId19"/>
    <p:sldId id="277" r:id="rId20"/>
    <p:sldId id="279" r:id="rId21"/>
    <p:sldId id="280" r:id="rId22"/>
    <p:sldId id="281" r:id="rId23"/>
    <p:sldId id="278" r:id="rId24"/>
    <p:sldId id="282" r:id="rId25"/>
    <p:sldId id="283" r:id="rId26"/>
    <p:sldId id="285" r:id="rId27"/>
    <p:sldId id="286" r:id="rId28"/>
    <p:sldId id="287" r:id="rId29"/>
    <p:sldId id="288" r:id="rId30"/>
    <p:sldId id="289" r:id="rId31"/>
    <p:sldId id="290" r:id="rId32"/>
    <p:sldId id="291" r:id="rId33"/>
    <p:sldId id="292" r:id="rId34"/>
    <p:sldId id="293" r:id="rId35"/>
    <p:sldId id="294" r:id="rId36"/>
    <p:sldId id="295" r:id="rId37"/>
    <p:sldId id="296" r:id="rId38"/>
    <p:sldId id="297" r:id="rId39"/>
    <p:sldId id="298" r:id="rId40"/>
    <p:sldId id="299" r:id="rId41"/>
    <p:sldId id="300" r:id="rId42"/>
    <p:sldId id="301" r:id="rId43"/>
    <p:sldId id="302" r:id="rId44"/>
    <p:sldId id="303" r:id="rId45"/>
    <p:sldId id="304" r:id="rId46"/>
    <p:sldId id="305" r:id="rId47"/>
    <p:sldId id="306" r:id="rId48"/>
    <p:sldId id="307" r:id="rId49"/>
    <p:sldId id="308" r:id="rId50"/>
    <p:sldId id="309" r:id="rId51"/>
    <p:sldId id="310" r:id="rId52"/>
    <p:sldId id="311" r:id="rId53"/>
    <p:sldId id="312" r:id="rId54"/>
    <p:sldId id="313" r:id="rId55"/>
    <p:sldId id="314" r:id="rId56"/>
    <p:sldId id="315" r:id="rId57"/>
    <p:sldId id="316" r:id="rId58"/>
    <p:sldId id="317" r:id="rId59"/>
    <p:sldId id="318" r:id="rId60"/>
    <p:sldId id="319" r:id="rId61"/>
    <p:sldId id="320" r:id="rId62"/>
    <p:sldId id="321" r:id="rId63"/>
    <p:sldId id="322" r:id="rId64"/>
    <p:sldId id="323" r:id="rId65"/>
    <p:sldId id="324" r:id="rId66"/>
    <p:sldId id="325" r:id="rId67"/>
    <p:sldId id="326" r:id="rId68"/>
    <p:sldId id="327" r:id="rId69"/>
    <p:sldId id="328" r:id="rId70"/>
    <p:sldId id="329" r:id="rId71"/>
    <p:sldId id="330" r:id="rId72"/>
    <p:sldId id="331" r:id="rId73"/>
    <p:sldId id="332" r:id="rId74"/>
    <p:sldId id="333" r:id="rId75"/>
    <p:sldId id="334" r:id="rId76"/>
    <p:sldId id="335" r:id="rId77"/>
    <p:sldId id="336" r:id="rId78"/>
    <p:sldId id="337" r:id="rId79"/>
    <p:sldId id="338" r:id="rId80"/>
    <p:sldId id="339" r:id="rId81"/>
    <p:sldId id="340" r:id="rId82"/>
    <p:sldId id="341" r:id="rId83"/>
    <p:sldId id="342" r:id="rId84"/>
    <p:sldId id="343" r:id="rId85"/>
    <p:sldId id="344" r:id="rId86"/>
    <p:sldId id="345" r:id="rId87"/>
    <p:sldId id="346" r:id="rId88"/>
    <p:sldId id="347" r:id="rId89"/>
    <p:sldId id="348" r:id="rId90"/>
    <p:sldId id="349" r:id="rId91"/>
    <p:sldId id="350" r:id="rId92"/>
    <p:sldId id="351" r:id="rId93"/>
    <p:sldId id="352" r:id="rId94"/>
    <p:sldId id="353" r:id="rId95"/>
    <p:sldId id="354" r:id="rId96"/>
    <p:sldId id="355" r:id="rId97"/>
    <p:sldId id="356" r:id="rId9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39" d="100"/>
          <a:sy n="39" d="100"/>
        </p:scale>
        <p:origin x="-102" y="-49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notesMaster" Target="notesMasters/notesMaster1.xml"/><Relationship Id="rId10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B9EF70E-A255-45CC-9C76-503464E99EF8}" type="datetimeFigureOut">
              <a:rPr lang="en-US" smtClean="0"/>
              <a:t>3/3/2012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A47CC67-E25C-4CEE-9A9C-D53AA5F9ACFD}" type="slidenum">
              <a:rPr lang="en-US" smtClean="0"/>
              <a:t>‹#›</a:t>
            </a:fld>
            <a:endParaRPr lang="en-US"/>
          </a:p>
        </p:txBody>
      </p:sp>
    </p:spTree>
    <p:extLst>
      <p:ext uri="{BB962C8B-B14F-4D97-AF65-F5344CB8AC3E}">
        <p14:creationId xmlns:p14="http://schemas.microsoft.com/office/powerpoint/2010/main" val="2743142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65633" name="Text Box 1"/>
          <p:cNvSpPr txBox="1">
            <a:spLocks noChangeArrowheads="1"/>
          </p:cNvSpPr>
          <p:nvPr/>
        </p:nvSpPr>
        <p:spPr bwMode="auto">
          <a:xfrm>
            <a:off x="1155700" y="695325"/>
            <a:ext cx="4546600" cy="3427413"/>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65634" name="Rectangle 2"/>
          <p:cNvSpPr txBox="1">
            <a:spLocks noGrp="1" noChangeArrowheads="1"/>
          </p:cNvSpPr>
          <p:nvPr>
            <p:ph type="body"/>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7484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74850" name="Rectangle 2"/>
          <p:cNvSpPr txBox="1">
            <a:spLocks noGrp="1" noChangeArrowheads="1"/>
          </p:cNvSpPr>
          <p:nvPr>
            <p:ph type="body"/>
          </p:nvPr>
        </p:nvSpPr>
        <p:spPr bwMode="auto">
          <a:xfrm>
            <a:off x="914400" y="4344988"/>
            <a:ext cx="5021263"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75873" name="Text Box 1"/>
          <p:cNvSpPr txBox="1">
            <a:spLocks noChangeArrowheads="1"/>
          </p:cNvSpPr>
          <p:nvPr/>
        </p:nvSpPr>
        <p:spPr bwMode="auto">
          <a:xfrm>
            <a:off x="1155700" y="695325"/>
            <a:ext cx="4546600" cy="3427413"/>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75874" name="Rectangle 2"/>
          <p:cNvSpPr txBox="1">
            <a:spLocks noGrp="1" noChangeArrowheads="1"/>
          </p:cNvSpPr>
          <p:nvPr>
            <p:ph type="body"/>
          </p:nvPr>
        </p:nvSpPr>
        <p:spPr bwMode="auto">
          <a:xfrm>
            <a:off x="914400" y="4344988"/>
            <a:ext cx="5021263"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76897" name="Text Box 1"/>
          <p:cNvSpPr txBox="1">
            <a:spLocks noChangeArrowheads="1"/>
          </p:cNvSpPr>
          <p:nvPr/>
        </p:nvSpPr>
        <p:spPr bwMode="auto">
          <a:xfrm>
            <a:off x="1155700" y="695325"/>
            <a:ext cx="4546600" cy="3427413"/>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76898" name="Rectangle 2"/>
          <p:cNvSpPr txBox="1">
            <a:spLocks noGrp="1" noChangeArrowheads="1"/>
          </p:cNvSpPr>
          <p:nvPr>
            <p:ph type="body"/>
          </p:nvPr>
        </p:nvSpPr>
        <p:spPr bwMode="auto">
          <a:xfrm>
            <a:off x="914400" y="4344988"/>
            <a:ext cx="5021263"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77921" name="Text Box 1"/>
          <p:cNvSpPr txBox="1">
            <a:spLocks noChangeArrowheads="1"/>
          </p:cNvSpPr>
          <p:nvPr/>
        </p:nvSpPr>
        <p:spPr bwMode="auto">
          <a:xfrm>
            <a:off x="1155700" y="695325"/>
            <a:ext cx="4546600" cy="3427413"/>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77922" name="Rectangle 2"/>
          <p:cNvSpPr txBox="1">
            <a:spLocks noGrp="1" noChangeArrowheads="1"/>
          </p:cNvSpPr>
          <p:nvPr>
            <p:ph type="body"/>
          </p:nvPr>
        </p:nvSpPr>
        <p:spPr bwMode="auto">
          <a:xfrm>
            <a:off x="914400" y="4344988"/>
            <a:ext cx="5021263"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78945" name="Text Box 1"/>
          <p:cNvSpPr txBox="1">
            <a:spLocks noChangeArrowheads="1"/>
          </p:cNvSpPr>
          <p:nvPr/>
        </p:nvSpPr>
        <p:spPr bwMode="auto">
          <a:xfrm>
            <a:off x="1155700" y="695325"/>
            <a:ext cx="4546600" cy="3427413"/>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78946" name="Rectangle 2"/>
          <p:cNvSpPr txBox="1">
            <a:spLocks noGrp="1" noChangeArrowheads="1"/>
          </p:cNvSpPr>
          <p:nvPr>
            <p:ph type="body"/>
          </p:nvPr>
        </p:nvSpPr>
        <p:spPr bwMode="auto">
          <a:xfrm>
            <a:off x="914400" y="4344988"/>
            <a:ext cx="5021263"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79969" name="Text Box 1"/>
          <p:cNvSpPr txBox="1">
            <a:spLocks noChangeArrowheads="1"/>
          </p:cNvSpPr>
          <p:nvPr/>
        </p:nvSpPr>
        <p:spPr bwMode="auto">
          <a:xfrm>
            <a:off x="1155700" y="695325"/>
            <a:ext cx="4546600" cy="3427413"/>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79970" name="Rectangle 2"/>
          <p:cNvSpPr txBox="1">
            <a:spLocks noGrp="1" noChangeArrowheads="1"/>
          </p:cNvSpPr>
          <p:nvPr>
            <p:ph type="body"/>
          </p:nvPr>
        </p:nvSpPr>
        <p:spPr bwMode="auto">
          <a:xfrm>
            <a:off x="914400" y="4344988"/>
            <a:ext cx="5021263"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80993" name="Text Box 1"/>
          <p:cNvSpPr txBox="1">
            <a:spLocks noChangeArrowheads="1"/>
          </p:cNvSpPr>
          <p:nvPr/>
        </p:nvSpPr>
        <p:spPr bwMode="auto">
          <a:xfrm>
            <a:off x="1155700" y="695325"/>
            <a:ext cx="4543425" cy="342423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80994" name="Rectangle 2"/>
          <p:cNvSpPr txBox="1">
            <a:spLocks noGrp="1" noChangeArrowheads="1"/>
          </p:cNvSpPr>
          <p:nvPr>
            <p:ph type="body"/>
          </p:nvPr>
        </p:nvSpPr>
        <p:spPr bwMode="auto">
          <a:xfrm>
            <a:off x="914400" y="4344988"/>
            <a:ext cx="5021263"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82017" name="Text Box 1"/>
          <p:cNvSpPr txBox="1">
            <a:spLocks noChangeArrowheads="1"/>
          </p:cNvSpPr>
          <p:nvPr/>
        </p:nvSpPr>
        <p:spPr bwMode="auto">
          <a:xfrm>
            <a:off x="1155700" y="695325"/>
            <a:ext cx="4546600" cy="3427413"/>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82018" name="Rectangle 2"/>
          <p:cNvSpPr txBox="1">
            <a:spLocks noGrp="1" noChangeArrowheads="1"/>
          </p:cNvSpPr>
          <p:nvPr>
            <p:ph type="body"/>
          </p:nvPr>
        </p:nvSpPr>
        <p:spPr bwMode="auto">
          <a:xfrm>
            <a:off x="914400" y="4344988"/>
            <a:ext cx="5021263"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8304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83042" name="Rectangle 2"/>
          <p:cNvSpPr txBox="1">
            <a:spLocks noGrp="1" noChangeArrowheads="1"/>
          </p:cNvSpPr>
          <p:nvPr>
            <p:ph type="body"/>
          </p:nvPr>
        </p:nvSpPr>
        <p:spPr bwMode="auto">
          <a:xfrm>
            <a:off x="914400" y="4344988"/>
            <a:ext cx="5021263"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84065" name="Text Box 1"/>
          <p:cNvSpPr txBox="1">
            <a:spLocks noChangeArrowheads="1"/>
          </p:cNvSpPr>
          <p:nvPr/>
        </p:nvSpPr>
        <p:spPr bwMode="auto">
          <a:xfrm>
            <a:off x="1155700" y="685800"/>
            <a:ext cx="45481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84066" name="Rectangle 2"/>
          <p:cNvSpPr txBox="1">
            <a:spLocks noGrp="1" noChangeArrowheads="1"/>
          </p:cNvSpPr>
          <p:nvPr>
            <p:ph type="body"/>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66657"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66658" name="Rectangle 2"/>
          <p:cNvSpPr txBox="1">
            <a:spLocks noGrp="1" noChangeArrowheads="1"/>
          </p:cNvSpPr>
          <p:nvPr>
            <p:ph type="body"/>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85089"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85090" name="Rectangle 2"/>
          <p:cNvSpPr txBox="1">
            <a:spLocks noGrp="1" noChangeArrowheads="1"/>
          </p:cNvSpPr>
          <p:nvPr>
            <p:ph type="body"/>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86113"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86114" name="Rectangle 2"/>
          <p:cNvSpPr txBox="1">
            <a:spLocks noGrp="1" noChangeArrowheads="1"/>
          </p:cNvSpPr>
          <p:nvPr>
            <p:ph type="body"/>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87137"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87138" name="Rectangle 2"/>
          <p:cNvSpPr txBox="1">
            <a:spLocks noGrp="1" noChangeArrowheads="1"/>
          </p:cNvSpPr>
          <p:nvPr>
            <p:ph type="body"/>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88161"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88162" name="Rectangle 2"/>
          <p:cNvSpPr txBox="1">
            <a:spLocks noGrp="1" noChangeArrowheads="1"/>
          </p:cNvSpPr>
          <p:nvPr>
            <p:ph type="body"/>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89185"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89186" name="Rectangle 2"/>
          <p:cNvSpPr txBox="1">
            <a:spLocks noGrp="1" noChangeArrowheads="1"/>
          </p:cNvSpPr>
          <p:nvPr>
            <p:ph type="body"/>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90209" name="Text Box 1"/>
          <p:cNvSpPr txBox="1">
            <a:spLocks noChangeArrowheads="1"/>
          </p:cNvSpPr>
          <p:nvPr/>
        </p:nvSpPr>
        <p:spPr bwMode="auto">
          <a:xfrm>
            <a:off x="1155700" y="685800"/>
            <a:ext cx="45481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90210" name="Rectangle 2"/>
          <p:cNvSpPr txBox="1">
            <a:spLocks noGrp="1" noChangeArrowheads="1"/>
          </p:cNvSpPr>
          <p:nvPr>
            <p:ph type="body"/>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91233"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91234" name="Rectangle 2"/>
          <p:cNvSpPr txBox="1">
            <a:spLocks noGrp="1" noChangeArrowheads="1"/>
          </p:cNvSpPr>
          <p:nvPr>
            <p:ph type="body"/>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92257"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92258" name="Rectangle 2"/>
          <p:cNvSpPr txBox="1">
            <a:spLocks noGrp="1" noChangeArrowheads="1"/>
          </p:cNvSpPr>
          <p:nvPr>
            <p:ph type="body"/>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93281"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93282" name="Rectangle 2"/>
          <p:cNvSpPr txBox="1">
            <a:spLocks noGrp="1" noChangeArrowheads="1"/>
          </p:cNvSpPr>
          <p:nvPr>
            <p:ph type="body"/>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94305"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94306" name="Rectangle 2"/>
          <p:cNvSpPr txBox="1">
            <a:spLocks noGrp="1" noChangeArrowheads="1"/>
          </p:cNvSpPr>
          <p:nvPr>
            <p:ph type="body"/>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6768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67682" name="Rectangle 2"/>
          <p:cNvSpPr txBox="1">
            <a:spLocks noGrp="1" noChangeArrowheads="1"/>
          </p:cNvSpPr>
          <p:nvPr>
            <p:ph type="body"/>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95329"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95330" name="Rectangle 2"/>
          <p:cNvSpPr txBox="1">
            <a:spLocks noGrp="1" noChangeArrowheads="1"/>
          </p:cNvSpPr>
          <p:nvPr>
            <p:ph type="body"/>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96353"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96354" name="Rectangle 2"/>
          <p:cNvSpPr txBox="1">
            <a:spLocks noGrp="1" noChangeArrowheads="1"/>
          </p:cNvSpPr>
          <p:nvPr>
            <p:ph type="body"/>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97377"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97378" name="Rectangle 2"/>
          <p:cNvSpPr txBox="1">
            <a:spLocks noGrp="1" noChangeArrowheads="1"/>
          </p:cNvSpPr>
          <p:nvPr>
            <p:ph type="body"/>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98401"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98402" name="Rectangle 2"/>
          <p:cNvSpPr txBox="1">
            <a:spLocks noGrp="1" noChangeArrowheads="1"/>
          </p:cNvSpPr>
          <p:nvPr>
            <p:ph type="body"/>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99425"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99426" name="Rectangle 2"/>
          <p:cNvSpPr txBox="1">
            <a:spLocks noGrp="1" noChangeArrowheads="1"/>
          </p:cNvSpPr>
          <p:nvPr>
            <p:ph type="body"/>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00449"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1000450" name="Rectangle 2"/>
          <p:cNvSpPr txBox="1">
            <a:spLocks noGrp="1" noChangeArrowheads="1"/>
          </p:cNvSpPr>
          <p:nvPr>
            <p:ph type="body"/>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01473" name="Text Box 1"/>
          <p:cNvSpPr txBox="1">
            <a:spLocks noChangeArrowheads="1"/>
          </p:cNvSpPr>
          <p:nvPr/>
        </p:nvSpPr>
        <p:spPr bwMode="auto">
          <a:xfrm>
            <a:off x="1155700" y="695325"/>
            <a:ext cx="4546600" cy="3427413"/>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1001474" name="Rectangle 2"/>
          <p:cNvSpPr txBox="1">
            <a:spLocks noGrp="1" noChangeArrowheads="1"/>
          </p:cNvSpPr>
          <p:nvPr>
            <p:ph type="body"/>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02497"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1002498" name="Rectangle 2"/>
          <p:cNvSpPr txBox="1">
            <a:spLocks noGrp="1" noChangeArrowheads="1"/>
          </p:cNvSpPr>
          <p:nvPr>
            <p:ph type="body"/>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03521" name="Text Box 1"/>
          <p:cNvSpPr txBox="1">
            <a:spLocks noChangeArrowheads="1"/>
          </p:cNvSpPr>
          <p:nvPr/>
        </p:nvSpPr>
        <p:spPr bwMode="auto">
          <a:xfrm>
            <a:off x="1155700" y="695325"/>
            <a:ext cx="4546600" cy="3427413"/>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1003522" name="Rectangle 2"/>
          <p:cNvSpPr txBox="1">
            <a:spLocks noGrp="1" noChangeArrowheads="1"/>
          </p:cNvSpPr>
          <p:nvPr>
            <p:ph type="body"/>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04545" name="Text Box 1"/>
          <p:cNvSpPr txBox="1">
            <a:spLocks noChangeArrowheads="1"/>
          </p:cNvSpPr>
          <p:nvPr/>
        </p:nvSpPr>
        <p:spPr bwMode="auto">
          <a:xfrm>
            <a:off x="1155700" y="695325"/>
            <a:ext cx="4546600" cy="3427413"/>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1004546" name="Rectangle 2"/>
          <p:cNvSpPr txBox="1">
            <a:spLocks noGrp="1" noChangeArrowheads="1"/>
          </p:cNvSpPr>
          <p:nvPr>
            <p:ph type="body"/>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68705"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68706" name="Rectangle 2"/>
          <p:cNvSpPr txBox="1">
            <a:spLocks noGrp="1" noChangeArrowheads="1"/>
          </p:cNvSpPr>
          <p:nvPr>
            <p:ph type="body"/>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05569"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1005570" name="Rectangle 2"/>
          <p:cNvSpPr txBox="1">
            <a:spLocks noGrp="1" noChangeArrowheads="1"/>
          </p:cNvSpPr>
          <p:nvPr>
            <p:ph type="body"/>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06593"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1006594" name="Rectangle 2"/>
          <p:cNvSpPr txBox="1">
            <a:spLocks noGrp="1" noChangeArrowheads="1"/>
          </p:cNvSpPr>
          <p:nvPr>
            <p:ph type="body"/>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07617"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1007618" name="Rectangle 2"/>
          <p:cNvSpPr txBox="1">
            <a:spLocks noGrp="1" noChangeArrowheads="1"/>
          </p:cNvSpPr>
          <p:nvPr>
            <p:ph type="body"/>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08641"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1008642" name="Rectangle 2"/>
          <p:cNvSpPr txBox="1">
            <a:spLocks noGrp="1" noChangeArrowheads="1"/>
          </p:cNvSpPr>
          <p:nvPr>
            <p:ph type="body"/>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09665" name="Rectangle 1"/>
          <p:cNvSpPr txBox="1">
            <a:spLocks noGrp="1" noRot="1" noChangeAspect="1" noChangeArrowheads="1"/>
          </p:cNvSpPr>
          <p:nvPr>
            <p:ph type="sldImg"/>
          </p:nvPr>
        </p:nvSpPr>
        <p:spPr bwMode="auto">
          <a:xfrm>
            <a:off x="1146175" y="695325"/>
            <a:ext cx="4556125" cy="3417888"/>
          </a:xfrm>
          <a:prstGeom prst="rect">
            <a:avLst/>
          </a:prstGeom>
          <a:solidFill>
            <a:srgbClr val="FFFFFF"/>
          </a:solidFill>
          <a:ln>
            <a:solidFill>
              <a:srgbClr val="000000"/>
            </a:solidFill>
            <a:miter lim="800000"/>
            <a:headEnd/>
            <a:tailEnd/>
          </a:ln>
        </p:spPr>
      </p:sp>
      <p:sp>
        <p:nvSpPr>
          <p:cNvPr id="1009666" name="Rectangle 2"/>
          <p:cNvSpPr txBox="1">
            <a:spLocks noGrp="1" noChangeArrowheads="1"/>
          </p:cNvSpPr>
          <p:nvPr>
            <p:ph type="body" idx="1"/>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10689" name="Text Box 1"/>
          <p:cNvSpPr txBox="1">
            <a:spLocks noChangeArrowheads="1"/>
          </p:cNvSpPr>
          <p:nvPr/>
        </p:nvSpPr>
        <p:spPr bwMode="auto">
          <a:xfrm>
            <a:off x="1155700" y="685800"/>
            <a:ext cx="45481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1010690" name="Rectangle 2"/>
          <p:cNvSpPr txBox="1">
            <a:spLocks noGrp="1" noChangeArrowheads="1"/>
          </p:cNvSpPr>
          <p:nvPr>
            <p:ph type="body"/>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11713" name="Rectangle 1"/>
          <p:cNvSpPr txBox="1">
            <a:spLocks noGrp="1" noRot="1" noChangeAspect="1" noChangeArrowheads="1"/>
          </p:cNvSpPr>
          <p:nvPr>
            <p:ph type="sldImg"/>
          </p:nvPr>
        </p:nvSpPr>
        <p:spPr bwMode="auto">
          <a:xfrm>
            <a:off x="1146175" y="695325"/>
            <a:ext cx="4556125" cy="3417888"/>
          </a:xfrm>
          <a:prstGeom prst="rect">
            <a:avLst/>
          </a:prstGeom>
          <a:solidFill>
            <a:srgbClr val="FFFFFF"/>
          </a:solidFill>
          <a:ln>
            <a:solidFill>
              <a:srgbClr val="000000"/>
            </a:solidFill>
            <a:miter lim="800000"/>
            <a:headEnd/>
            <a:tailEnd/>
          </a:ln>
        </p:spPr>
      </p:sp>
      <p:sp>
        <p:nvSpPr>
          <p:cNvPr id="1011714" name="Rectangle 2"/>
          <p:cNvSpPr txBox="1">
            <a:spLocks noGrp="1" noChangeArrowheads="1"/>
          </p:cNvSpPr>
          <p:nvPr>
            <p:ph type="body" idx="1"/>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12737" name="Rectangle 1"/>
          <p:cNvSpPr txBox="1">
            <a:spLocks noGrp="1" noRot="1" noChangeAspect="1" noChangeArrowheads="1"/>
          </p:cNvSpPr>
          <p:nvPr>
            <p:ph type="sldImg"/>
          </p:nvPr>
        </p:nvSpPr>
        <p:spPr bwMode="auto">
          <a:xfrm>
            <a:off x="1146175" y="695325"/>
            <a:ext cx="4556125" cy="3417888"/>
          </a:xfrm>
          <a:prstGeom prst="rect">
            <a:avLst/>
          </a:prstGeom>
          <a:solidFill>
            <a:srgbClr val="FFFFFF"/>
          </a:solidFill>
          <a:ln>
            <a:solidFill>
              <a:srgbClr val="000000"/>
            </a:solidFill>
            <a:miter lim="800000"/>
            <a:headEnd/>
            <a:tailEnd/>
          </a:ln>
        </p:spPr>
      </p:sp>
      <p:sp>
        <p:nvSpPr>
          <p:cNvPr id="1012738" name="Rectangle 2"/>
          <p:cNvSpPr txBox="1">
            <a:spLocks noGrp="1" noChangeArrowheads="1"/>
          </p:cNvSpPr>
          <p:nvPr>
            <p:ph type="body" idx="1"/>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13761" name="Rectangle 1"/>
          <p:cNvSpPr txBox="1">
            <a:spLocks noGrp="1" noRot="1" noChangeAspect="1" noChangeArrowheads="1"/>
          </p:cNvSpPr>
          <p:nvPr>
            <p:ph type="sldImg"/>
          </p:nvPr>
        </p:nvSpPr>
        <p:spPr bwMode="auto">
          <a:xfrm>
            <a:off x="1146175" y="695325"/>
            <a:ext cx="4556125" cy="3417888"/>
          </a:xfrm>
          <a:prstGeom prst="rect">
            <a:avLst/>
          </a:prstGeom>
          <a:solidFill>
            <a:srgbClr val="FFFFFF"/>
          </a:solidFill>
          <a:ln>
            <a:solidFill>
              <a:srgbClr val="000000"/>
            </a:solidFill>
            <a:miter lim="800000"/>
            <a:headEnd/>
            <a:tailEnd/>
          </a:ln>
        </p:spPr>
      </p:sp>
      <p:sp>
        <p:nvSpPr>
          <p:cNvPr id="1013762" name="Rectangle 2"/>
          <p:cNvSpPr txBox="1">
            <a:spLocks noGrp="1" noChangeArrowheads="1"/>
          </p:cNvSpPr>
          <p:nvPr>
            <p:ph type="body" idx="1"/>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14785" name="Rectangle 1"/>
          <p:cNvSpPr txBox="1">
            <a:spLocks noGrp="1" noRot="1" noChangeAspect="1" noChangeArrowheads="1"/>
          </p:cNvSpPr>
          <p:nvPr>
            <p:ph type="sldImg"/>
          </p:nvPr>
        </p:nvSpPr>
        <p:spPr bwMode="auto">
          <a:xfrm>
            <a:off x="1146175" y="695325"/>
            <a:ext cx="4556125" cy="3417888"/>
          </a:xfrm>
          <a:prstGeom prst="rect">
            <a:avLst/>
          </a:prstGeom>
          <a:solidFill>
            <a:srgbClr val="FFFFFF"/>
          </a:solidFill>
          <a:ln>
            <a:solidFill>
              <a:srgbClr val="000000"/>
            </a:solidFill>
            <a:miter lim="800000"/>
            <a:headEnd/>
            <a:tailEnd/>
          </a:ln>
        </p:spPr>
      </p:sp>
      <p:sp>
        <p:nvSpPr>
          <p:cNvPr id="1014786" name="Rectangle 2"/>
          <p:cNvSpPr txBox="1">
            <a:spLocks noGrp="1" noChangeArrowheads="1"/>
          </p:cNvSpPr>
          <p:nvPr>
            <p:ph type="body" idx="1"/>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69729" name="Text Box 1"/>
          <p:cNvSpPr txBox="1">
            <a:spLocks noChangeArrowheads="1"/>
          </p:cNvSpPr>
          <p:nvPr/>
        </p:nvSpPr>
        <p:spPr bwMode="auto">
          <a:xfrm>
            <a:off x="1154113" y="685800"/>
            <a:ext cx="4548187"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69730" name="Rectangle 2"/>
          <p:cNvSpPr txBox="1">
            <a:spLocks noGrp="1" noChangeArrowheads="1"/>
          </p:cNvSpPr>
          <p:nvPr>
            <p:ph type="body"/>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15809" name="Rectangle 1"/>
          <p:cNvSpPr txBox="1">
            <a:spLocks noGrp="1" noRot="1" noChangeAspect="1" noChangeArrowheads="1"/>
          </p:cNvSpPr>
          <p:nvPr>
            <p:ph type="sldImg"/>
          </p:nvPr>
        </p:nvSpPr>
        <p:spPr bwMode="auto">
          <a:xfrm>
            <a:off x="1146175" y="695325"/>
            <a:ext cx="4556125" cy="3417888"/>
          </a:xfrm>
          <a:prstGeom prst="rect">
            <a:avLst/>
          </a:prstGeom>
          <a:solidFill>
            <a:srgbClr val="FFFFFF"/>
          </a:solidFill>
          <a:ln>
            <a:solidFill>
              <a:srgbClr val="000000"/>
            </a:solidFill>
            <a:miter lim="800000"/>
            <a:headEnd/>
            <a:tailEnd/>
          </a:ln>
        </p:spPr>
      </p:sp>
      <p:sp>
        <p:nvSpPr>
          <p:cNvPr id="1015810" name="Rectangle 2"/>
          <p:cNvSpPr txBox="1">
            <a:spLocks noGrp="1" noChangeArrowheads="1"/>
          </p:cNvSpPr>
          <p:nvPr>
            <p:ph type="body" idx="1"/>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16833" name="Rectangle 1"/>
          <p:cNvSpPr txBox="1">
            <a:spLocks noGrp="1" noRot="1" noChangeAspect="1" noChangeArrowheads="1"/>
          </p:cNvSpPr>
          <p:nvPr>
            <p:ph type="sldImg"/>
          </p:nvPr>
        </p:nvSpPr>
        <p:spPr bwMode="auto">
          <a:xfrm>
            <a:off x="1146175" y="695325"/>
            <a:ext cx="4556125" cy="3417888"/>
          </a:xfrm>
          <a:prstGeom prst="rect">
            <a:avLst/>
          </a:prstGeom>
          <a:solidFill>
            <a:srgbClr val="FFFFFF"/>
          </a:solidFill>
          <a:ln>
            <a:solidFill>
              <a:srgbClr val="000000"/>
            </a:solidFill>
            <a:miter lim="800000"/>
            <a:headEnd/>
            <a:tailEnd/>
          </a:ln>
        </p:spPr>
      </p:sp>
      <p:sp>
        <p:nvSpPr>
          <p:cNvPr id="1016834" name="Rectangle 2"/>
          <p:cNvSpPr txBox="1">
            <a:spLocks noGrp="1" noChangeArrowheads="1"/>
          </p:cNvSpPr>
          <p:nvPr>
            <p:ph type="body" idx="1"/>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17857" name="Rectangle 1"/>
          <p:cNvSpPr txBox="1">
            <a:spLocks noGrp="1" noRot="1" noChangeAspect="1" noChangeArrowheads="1"/>
          </p:cNvSpPr>
          <p:nvPr>
            <p:ph type="sldImg"/>
          </p:nvPr>
        </p:nvSpPr>
        <p:spPr bwMode="auto">
          <a:xfrm>
            <a:off x="1146175" y="695325"/>
            <a:ext cx="4556125" cy="3417888"/>
          </a:xfrm>
          <a:prstGeom prst="rect">
            <a:avLst/>
          </a:prstGeom>
          <a:solidFill>
            <a:srgbClr val="FFFFFF"/>
          </a:solidFill>
          <a:ln>
            <a:solidFill>
              <a:srgbClr val="000000"/>
            </a:solidFill>
            <a:miter lim="800000"/>
            <a:headEnd/>
            <a:tailEnd/>
          </a:ln>
        </p:spPr>
      </p:sp>
      <p:sp>
        <p:nvSpPr>
          <p:cNvPr id="1017858" name="Rectangle 2"/>
          <p:cNvSpPr txBox="1">
            <a:spLocks noGrp="1" noChangeArrowheads="1"/>
          </p:cNvSpPr>
          <p:nvPr>
            <p:ph type="body" idx="1"/>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18881" name="Rectangle 1"/>
          <p:cNvSpPr txBox="1">
            <a:spLocks noGrp="1" noRot="1" noChangeAspect="1" noChangeArrowheads="1"/>
          </p:cNvSpPr>
          <p:nvPr>
            <p:ph type="sldImg"/>
          </p:nvPr>
        </p:nvSpPr>
        <p:spPr bwMode="auto">
          <a:xfrm>
            <a:off x="1146175" y="695325"/>
            <a:ext cx="4556125" cy="3417888"/>
          </a:xfrm>
          <a:prstGeom prst="rect">
            <a:avLst/>
          </a:prstGeom>
          <a:solidFill>
            <a:srgbClr val="FFFFFF"/>
          </a:solidFill>
          <a:ln>
            <a:solidFill>
              <a:srgbClr val="000000"/>
            </a:solidFill>
            <a:miter lim="800000"/>
            <a:headEnd/>
            <a:tailEnd/>
          </a:ln>
        </p:spPr>
      </p:sp>
      <p:sp>
        <p:nvSpPr>
          <p:cNvPr id="1018882" name="Rectangle 2"/>
          <p:cNvSpPr txBox="1">
            <a:spLocks noGrp="1" noChangeArrowheads="1"/>
          </p:cNvSpPr>
          <p:nvPr>
            <p:ph type="body" idx="1"/>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19905" name="Rectangle 1"/>
          <p:cNvSpPr txBox="1">
            <a:spLocks noGrp="1" noRot="1" noChangeAspect="1" noChangeArrowheads="1"/>
          </p:cNvSpPr>
          <p:nvPr>
            <p:ph type="sldImg"/>
          </p:nvPr>
        </p:nvSpPr>
        <p:spPr bwMode="auto">
          <a:xfrm>
            <a:off x="1146175" y="695325"/>
            <a:ext cx="4556125" cy="3417888"/>
          </a:xfrm>
          <a:prstGeom prst="rect">
            <a:avLst/>
          </a:prstGeom>
          <a:solidFill>
            <a:srgbClr val="FFFFFF"/>
          </a:solidFill>
          <a:ln>
            <a:solidFill>
              <a:srgbClr val="000000"/>
            </a:solidFill>
            <a:miter lim="800000"/>
            <a:headEnd/>
            <a:tailEnd/>
          </a:ln>
        </p:spPr>
      </p:sp>
      <p:sp>
        <p:nvSpPr>
          <p:cNvPr id="1019906" name="Rectangle 2"/>
          <p:cNvSpPr txBox="1">
            <a:spLocks noGrp="1" noChangeArrowheads="1"/>
          </p:cNvSpPr>
          <p:nvPr>
            <p:ph type="body" idx="1"/>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0929" name="Rectangle 1"/>
          <p:cNvSpPr txBox="1">
            <a:spLocks noGrp="1" noRot="1" noChangeAspect="1" noChangeArrowheads="1"/>
          </p:cNvSpPr>
          <p:nvPr>
            <p:ph type="sldImg"/>
          </p:nvPr>
        </p:nvSpPr>
        <p:spPr bwMode="auto">
          <a:xfrm>
            <a:off x="1146175" y="695325"/>
            <a:ext cx="4556125" cy="3417888"/>
          </a:xfrm>
          <a:prstGeom prst="rect">
            <a:avLst/>
          </a:prstGeom>
          <a:solidFill>
            <a:srgbClr val="FFFFFF"/>
          </a:solidFill>
          <a:ln>
            <a:solidFill>
              <a:srgbClr val="000000"/>
            </a:solidFill>
            <a:miter lim="800000"/>
            <a:headEnd/>
            <a:tailEnd/>
          </a:ln>
        </p:spPr>
      </p:sp>
      <p:sp>
        <p:nvSpPr>
          <p:cNvPr id="1020930" name="Rectangle 2"/>
          <p:cNvSpPr txBox="1">
            <a:spLocks noGrp="1" noChangeArrowheads="1"/>
          </p:cNvSpPr>
          <p:nvPr>
            <p:ph type="body" idx="1"/>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1953" name="Rectangle 1"/>
          <p:cNvSpPr txBox="1">
            <a:spLocks noGrp="1" noRot="1" noChangeAspect="1" noChangeArrowheads="1"/>
          </p:cNvSpPr>
          <p:nvPr>
            <p:ph type="sldImg"/>
          </p:nvPr>
        </p:nvSpPr>
        <p:spPr bwMode="auto">
          <a:xfrm>
            <a:off x="1146175" y="695325"/>
            <a:ext cx="4556125" cy="3417888"/>
          </a:xfrm>
          <a:prstGeom prst="rect">
            <a:avLst/>
          </a:prstGeom>
          <a:solidFill>
            <a:srgbClr val="FFFFFF"/>
          </a:solidFill>
          <a:ln>
            <a:solidFill>
              <a:srgbClr val="000000"/>
            </a:solidFill>
            <a:miter lim="800000"/>
            <a:headEnd/>
            <a:tailEnd/>
          </a:ln>
        </p:spPr>
      </p:sp>
      <p:sp>
        <p:nvSpPr>
          <p:cNvPr id="1021954" name="Rectangle 2"/>
          <p:cNvSpPr txBox="1">
            <a:spLocks noGrp="1" noChangeArrowheads="1"/>
          </p:cNvSpPr>
          <p:nvPr>
            <p:ph type="body" idx="1"/>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2977" name="Rectangle 1"/>
          <p:cNvSpPr txBox="1">
            <a:spLocks noGrp="1" noRot="1" noChangeAspect="1" noChangeArrowheads="1"/>
          </p:cNvSpPr>
          <p:nvPr>
            <p:ph type="sldImg"/>
          </p:nvPr>
        </p:nvSpPr>
        <p:spPr bwMode="auto">
          <a:xfrm>
            <a:off x="1146175" y="695325"/>
            <a:ext cx="4556125" cy="3417888"/>
          </a:xfrm>
          <a:prstGeom prst="rect">
            <a:avLst/>
          </a:prstGeom>
          <a:solidFill>
            <a:srgbClr val="FFFFFF"/>
          </a:solidFill>
          <a:ln>
            <a:solidFill>
              <a:srgbClr val="000000"/>
            </a:solidFill>
            <a:miter lim="800000"/>
            <a:headEnd/>
            <a:tailEnd/>
          </a:ln>
        </p:spPr>
      </p:sp>
      <p:sp>
        <p:nvSpPr>
          <p:cNvPr id="1022978" name="Rectangle 2"/>
          <p:cNvSpPr txBox="1">
            <a:spLocks noGrp="1" noChangeArrowheads="1"/>
          </p:cNvSpPr>
          <p:nvPr>
            <p:ph type="body" idx="1"/>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4001" name="Rectangle 1"/>
          <p:cNvSpPr txBox="1">
            <a:spLocks noGrp="1" noRot="1" noChangeAspect="1" noChangeArrowheads="1"/>
          </p:cNvSpPr>
          <p:nvPr>
            <p:ph type="sldImg"/>
          </p:nvPr>
        </p:nvSpPr>
        <p:spPr bwMode="auto">
          <a:xfrm>
            <a:off x="1146175" y="695325"/>
            <a:ext cx="4556125" cy="3417888"/>
          </a:xfrm>
          <a:prstGeom prst="rect">
            <a:avLst/>
          </a:prstGeom>
          <a:solidFill>
            <a:srgbClr val="FFFFFF"/>
          </a:solidFill>
          <a:ln>
            <a:solidFill>
              <a:srgbClr val="000000"/>
            </a:solidFill>
            <a:miter lim="800000"/>
            <a:headEnd/>
            <a:tailEnd/>
          </a:ln>
        </p:spPr>
      </p:sp>
      <p:sp>
        <p:nvSpPr>
          <p:cNvPr id="1024002" name="Rectangle 2"/>
          <p:cNvSpPr txBox="1">
            <a:spLocks noGrp="1" noChangeArrowheads="1"/>
          </p:cNvSpPr>
          <p:nvPr>
            <p:ph type="body" idx="1"/>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025" name="Rectangle 1"/>
          <p:cNvSpPr txBox="1">
            <a:spLocks noGrp="1" noRot="1" noChangeAspect="1" noChangeArrowheads="1"/>
          </p:cNvSpPr>
          <p:nvPr>
            <p:ph type="sldImg"/>
          </p:nvPr>
        </p:nvSpPr>
        <p:spPr bwMode="auto">
          <a:xfrm>
            <a:off x="1146175" y="695325"/>
            <a:ext cx="4556125" cy="3417888"/>
          </a:xfrm>
          <a:prstGeom prst="rect">
            <a:avLst/>
          </a:prstGeom>
          <a:solidFill>
            <a:srgbClr val="FFFFFF"/>
          </a:solidFill>
          <a:ln>
            <a:solidFill>
              <a:srgbClr val="000000"/>
            </a:solidFill>
            <a:miter lim="800000"/>
            <a:headEnd/>
            <a:tailEnd/>
          </a:ln>
        </p:spPr>
      </p:sp>
      <p:sp>
        <p:nvSpPr>
          <p:cNvPr id="1025026" name="Rectangle 2"/>
          <p:cNvSpPr txBox="1">
            <a:spLocks noGrp="1" noChangeArrowheads="1"/>
          </p:cNvSpPr>
          <p:nvPr>
            <p:ph type="body" idx="1"/>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70753"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970754"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049" name="Rectangle 1"/>
          <p:cNvSpPr txBox="1">
            <a:spLocks noGrp="1" noRot="1" noChangeAspect="1" noChangeArrowheads="1"/>
          </p:cNvSpPr>
          <p:nvPr>
            <p:ph type="sldImg"/>
          </p:nvPr>
        </p:nvSpPr>
        <p:spPr bwMode="auto">
          <a:xfrm>
            <a:off x="1146175" y="695325"/>
            <a:ext cx="4556125" cy="3417888"/>
          </a:xfrm>
          <a:prstGeom prst="rect">
            <a:avLst/>
          </a:prstGeom>
          <a:solidFill>
            <a:srgbClr val="FFFFFF"/>
          </a:solidFill>
          <a:ln>
            <a:solidFill>
              <a:srgbClr val="000000"/>
            </a:solidFill>
            <a:miter lim="800000"/>
            <a:headEnd/>
            <a:tailEnd/>
          </a:ln>
        </p:spPr>
      </p:sp>
      <p:sp>
        <p:nvSpPr>
          <p:cNvPr id="1026050" name="Rectangle 2"/>
          <p:cNvSpPr txBox="1">
            <a:spLocks noGrp="1" noChangeArrowheads="1"/>
          </p:cNvSpPr>
          <p:nvPr>
            <p:ph type="body" idx="1"/>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7073" name="Rectangle 1"/>
          <p:cNvSpPr txBox="1">
            <a:spLocks noGrp="1" noRot="1" noChangeAspect="1" noChangeArrowheads="1"/>
          </p:cNvSpPr>
          <p:nvPr>
            <p:ph type="sldImg"/>
          </p:nvPr>
        </p:nvSpPr>
        <p:spPr bwMode="auto">
          <a:xfrm>
            <a:off x="1146175" y="695325"/>
            <a:ext cx="4556125" cy="3417888"/>
          </a:xfrm>
          <a:prstGeom prst="rect">
            <a:avLst/>
          </a:prstGeom>
          <a:solidFill>
            <a:srgbClr val="FFFFFF"/>
          </a:solidFill>
          <a:ln>
            <a:solidFill>
              <a:srgbClr val="000000"/>
            </a:solidFill>
            <a:miter lim="800000"/>
            <a:headEnd/>
            <a:tailEnd/>
          </a:ln>
        </p:spPr>
      </p:sp>
      <p:sp>
        <p:nvSpPr>
          <p:cNvPr id="1027074" name="Rectangle 2"/>
          <p:cNvSpPr txBox="1">
            <a:spLocks noGrp="1" noChangeArrowheads="1"/>
          </p:cNvSpPr>
          <p:nvPr>
            <p:ph type="body" idx="1"/>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8097" name="Rectangle 1"/>
          <p:cNvSpPr txBox="1">
            <a:spLocks noGrp="1" noRot="1" noChangeAspect="1" noChangeArrowheads="1"/>
          </p:cNvSpPr>
          <p:nvPr>
            <p:ph type="sldImg"/>
          </p:nvPr>
        </p:nvSpPr>
        <p:spPr bwMode="auto">
          <a:xfrm>
            <a:off x="1146175" y="695325"/>
            <a:ext cx="4556125" cy="3417888"/>
          </a:xfrm>
          <a:prstGeom prst="rect">
            <a:avLst/>
          </a:prstGeom>
          <a:solidFill>
            <a:srgbClr val="FFFFFF"/>
          </a:solidFill>
          <a:ln>
            <a:solidFill>
              <a:srgbClr val="000000"/>
            </a:solidFill>
            <a:miter lim="800000"/>
            <a:headEnd/>
            <a:tailEnd/>
          </a:ln>
        </p:spPr>
      </p:sp>
      <p:sp>
        <p:nvSpPr>
          <p:cNvPr id="1028098" name="Rectangle 2"/>
          <p:cNvSpPr txBox="1">
            <a:spLocks noGrp="1" noChangeArrowheads="1"/>
          </p:cNvSpPr>
          <p:nvPr>
            <p:ph type="body" idx="1"/>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9121" name="Rectangle 1"/>
          <p:cNvSpPr txBox="1">
            <a:spLocks noGrp="1" noRot="1" noChangeAspect="1" noChangeArrowheads="1"/>
          </p:cNvSpPr>
          <p:nvPr>
            <p:ph type="sldImg"/>
          </p:nvPr>
        </p:nvSpPr>
        <p:spPr bwMode="auto">
          <a:xfrm>
            <a:off x="1146175" y="695325"/>
            <a:ext cx="4556125" cy="3417888"/>
          </a:xfrm>
          <a:prstGeom prst="rect">
            <a:avLst/>
          </a:prstGeom>
          <a:solidFill>
            <a:srgbClr val="FFFFFF"/>
          </a:solidFill>
          <a:ln>
            <a:solidFill>
              <a:srgbClr val="000000"/>
            </a:solidFill>
            <a:miter lim="800000"/>
            <a:headEnd/>
            <a:tailEnd/>
          </a:ln>
        </p:spPr>
      </p:sp>
      <p:sp>
        <p:nvSpPr>
          <p:cNvPr id="1029122" name="Rectangle 2"/>
          <p:cNvSpPr txBox="1">
            <a:spLocks noGrp="1" noChangeArrowheads="1"/>
          </p:cNvSpPr>
          <p:nvPr>
            <p:ph type="body" idx="1"/>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30145" name="Rectangle 1"/>
          <p:cNvSpPr txBox="1">
            <a:spLocks noGrp="1" noRot="1" noChangeAspect="1" noChangeArrowheads="1"/>
          </p:cNvSpPr>
          <p:nvPr>
            <p:ph type="sldImg"/>
          </p:nvPr>
        </p:nvSpPr>
        <p:spPr bwMode="auto">
          <a:xfrm>
            <a:off x="1146175" y="695325"/>
            <a:ext cx="4556125" cy="3417888"/>
          </a:xfrm>
          <a:prstGeom prst="rect">
            <a:avLst/>
          </a:prstGeom>
          <a:solidFill>
            <a:srgbClr val="FFFFFF"/>
          </a:solidFill>
          <a:ln>
            <a:solidFill>
              <a:srgbClr val="000000"/>
            </a:solidFill>
            <a:miter lim="800000"/>
            <a:headEnd/>
            <a:tailEnd/>
          </a:ln>
        </p:spPr>
      </p:sp>
      <p:sp>
        <p:nvSpPr>
          <p:cNvPr id="1030146" name="Rectangle 2"/>
          <p:cNvSpPr txBox="1">
            <a:spLocks noGrp="1" noChangeArrowheads="1"/>
          </p:cNvSpPr>
          <p:nvPr>
            <p:ph type="body" idx="1"/>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31169" name="Rectangle 1"/>
          <p:cNvSpPr txBox="1">
            <a:spLocks noGrp="1" noRot="1" noChangeAspect="1" noChangeArrowheads="1"/>
          </p:cNvSpPr>
          <p:nvPr>
            <p:ph type="sldImg"/>
          </p:nvPr>
        </p:nvSpPr>
        <p:spPr bwMode="auto">
          <a:xfrm>
            <a:off x="1146175" y="695325"/>
            <a:ext cx="4556125" cy="3417888"/>
          </a:xfrm>
          <a:prstGeom prst="rect">
            <a:avLst/>
          </a:prstGeom>
          <a:solidFill>
            <a:srgbClr val="FFFFFF"/>
          </a:solidFill>
          <a:ln>
            <a:solidFill>
              <a:srgbClr val="000000"/>
            </a:solidFill>
            <a:miter lim="800000"/>
            <a:headEnd/>
            <a:tailEnd/>
          </a:ln>
        </p:spPr>
      </p:sp>
      <p:sp>
        <p:nvSpPr>
          <p:cNvPr id="1031170" name="Rectangle 2"/>
          <p:cNvSpPr txBox="1">
            <a:spLocks noGrp="1" noChangeArrowheads="1"/>
          </p:cNvSpPr>
          <p:nvPr>
            <p:ph type="body" idx="1"/>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32193" name="Rectangle 1"/>
          <p:cNvSpPr txBox="1">
            <a:spLocks noGrp="1" noRot="1" noChangeAspect="1" noChangeArrowheads="1"/>
          </p:cNvSpPr>
          <p:nvPr>
            <p:ph type="sldImg"/>
          </p:nvPr>
        </p:nvSpPr>
        <p:spPr bwMode="auto">
          <a:xfrm>
            <a:off x="1146175" y="695325"/>
            <a:ext cx="4556125" cy="3417888"/>
          </a:xfrm>
          <a:prstGeom prst="rect">
            <a:avLst/>
          </a:prstGeom>
          <a:solidFill>
            <a:srgbClr val="FFFFFF"/>
          </a:solidFill>
          <a:ln>
            <a:solidFill>
              <a:srgbClr val="000000"/>
            </a:solidFill>
            <a:miter lim="800000"/>
            <a:headEnd/>
            <a:tailEnd/>
          </a:ln>
        </p:spPr>
      </p:sp>
      <p:sp>
        <p:nvSpPr>
          <p:cNvPr id="1032194" name="Rectangle 2"/>
          <p:cNvSpPr txBox="1">
            <a:spLocks noGrp="1" noChangeArrowheads="1"/>
          </p:cNvSpPr>
          <p:nvPr>
            <p:ph type="body" idx="1"/>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33217" name="Rectangle 1"/>
          <p:cNvSpPr txBox="1">
            <a:spLocks noGrp="1" noRot="1" noChangeAspect="1" noChangeArrowheads="1"/>
          </p:cNvSpPr>
          <p:nvPr>
            <p:ph type="sldImg"/>
          </p:nvPr>
        </p:nvSpPr>
        <p:spPr bwMode="auto">
          <a:xfrm>
            <a:off x="1146175" y="695325"/>
            <a:ext cx="4556125" cy="3417888"/>
          </a:xfrm>
          <a:prstGeom prst="rect">
            <a:avLst/>
          </a:prstGeom>
          <a:solidFill>
            <a:srgbClr val="FFFFFF"/>
          </a:solidFill>
          <a:ln>
            <a:solidFill>
              <a:srgbClr val="000000"/>
            </a:solidFill>
            <a:miter lim="800000"/>
            <a:headEnd/>
            <a:tailEnd/>
          </a:ln>
        </p:spPr>
      </p:sp>
      <p:sp>
        <p:nvSpPr>
          <p:cNvPr id="1033218" name="Rectangle 2"/>
          <p:cNvSpPr txBox="1">
            <a:spLocks noGrp="1" noChangeArrowheads="1"/>
          </p:cNvSpPr>
          <p:nvPr>
            <p:ph type="body" idx="1"/>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34241" name="Rectangle 1"/>
          <p:cNvSpPr txBox="1">
            <a:spLocks noGrp="1" noRot="1" noChangeAspect="1" noChangeArrowheads="1"/>
          </p:cNvSpPr>
          <p:nvPr>
            <p:ph type="sldImg"/>
          </p:nvPr>
        </p:nvSpPr>
        <p:spPr bwMode="auto">
          <a:xfrm>
            <a:off x="1146175" y="695325"/>
            <a:ext cx="4556125" cy="3417888"/>
          </a:xfrm>
          <a:prstGeom prst="rect">
            <a:avLst/>
          </a:prstGeom>
          <a:solidFill>
            <a:srgbClr val="FFFFFF"/>
          </a:solidFill>
          <a:ln>
            <a:solidFill>
              <a:srgbClr val="000000"/>
            </a:solidFill>
            <a:miter lim="800000"/>
            <a:headEnd/>
            <a:tailEnd/>
          </a:ln>
        </p:spPr>
      </p:sp>
      <p:sp>
        <p:nvSpPr>
          <p:cNvPr id="1034242" name="Rectangle 2"/>
          <p:cNvSpPr txBox="1">
            <a:spLocks noGrp="1" noChangeArrowheads="1"/>
          </p:cNvSpPr>
          <p:nvPr>
            <p:ph type="body" idx="1"/>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35265" name="Rectangle 1"/>
          <p:cNvSpPr txBox="1">
            <a:spLocks noGrp="1" noRot="1" noChangeAspect="1" noChangeArrowheads="1"/>
          </p:cNvSpPr>
          <p:nvPr>
            <p:ph type="sldImg"/>
          </p:nvPr>
        </p:nvSpPr>
        <p:spPr bwMode="auto">
          <a:xfrm>
            <a:off x="1146175" y="695325"/>
            <a:ext cx="4556125" cy="3417888"/>
          </a:xfrm>
          <a:prstGeom prst="rect">
            <a:avLst/>
          </a:prstGeom>
          <a:solidFill>
            <a:srgbClr val="FFFFFF"/>
          </a:solidFill>
          <a:ln>
            <a:solidFill>
              <a:srgbClr val="000000"/>
            </a:solidFill>
            <a:miter lim="800000"/>
            <a:headEnd/>
            <a:tailEnd/>
          </a:ln>
        </p:spPr>
      </p:sp>
      <p:sp>
        <p:nvSpPr>
          <p:cNvPr id="1035266" name="Rectangle 2"/>
          <p:cNvSpPr txBox="1">
            <a:spLocks noGrp="1" noChangeArrowheads="1"/>
          </p:cNvSpPr>
          <p:nvPr>
            <p:ph type="body" idx="1"/>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71777" name="Text Box 1"/>
          <p:cNvSpPr txBox="1">
            <a:spLocks noChangeArrowheads="1"/>
          </p:cNvSpPr>
          <p:nvPr/>
        </p:nvSpPr>
        <p:spPr bwMode="auto">
          <a:xfrm>
            <a:off x="1155700" y="695325"/>
            <a:ext cx="4546600" cy="3427413"/>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71778" name="Rectangle 2"/>
          <p:cNvSpPr txBox="1">
            <a:spLocks noGrp="1" noChangeArrowheads="1"/>
          </p:cNvSpPr>
          <p:nvPr>
            <p:ph type="body"/>
          </p:nvPr>
        </p:nvSpPr>
        <p:spPr bwMode="auto">
          <a:xfrm>
            <a:off x="914400" y="4344988"/>
            <a:ext cx="5021263"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36289" name="Rectangle 1"/>
          <p:cNvSpPr txBox="1">
            <a:spLocks noGrp="1" noRot="1" noChangeAspect="1" noChangeArrowheads="1"/>
          </p:cNvSpPr>
          <p:nvPr>
            <p:ph type="sldImg"/>
          </p:nvPr>
        </p:nvSpPr>
        <p:spPr bwMode="auto">
          <a:xfrm>
            <a:off x="1146175" y="695325"/>
            <a:ext cx="4556125" cy="3417888"/>
          </a:xfrm>
          <a:prstGeom prst="rect">
            <a:avLst/>
          </a:prstGeom>
          <a:solidFill>
            <a:srgbClr val="FFFFFF"/>
          </a:solidFill>
          <a:ln>
            <a:solidFill>
              <a:srgbClr val="000000"/>
            </a:solidFill>
            <a:miter lim="800000"/>
            <a:headEnd/>
            <a:tailEnd/>
          </a:ln>
        </p:spPr>
      </p:sp>
      <p:sp>
        <p:nvSpPr>
          <p:cNvPr id="1036290" name="Rectangle 2"/>
          <p:cNvSpPr txBox="1">
            <a:spLocks noGrp="1" noChangeArrowheads="1"/>
          </p:cNvSpPr>
          <p:nvPr>
            <p:ph type="body" idx="1"/>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37313" name="Rectangle 1"/>
          <p:cNvSpPr txBox="1">
            <a:spLocks noGrp="1" noRot="1" noChangeAspect="1" noChangeArrowheads="1"/>
          </p:cNvSpPr>
          <p:nvPr>
            <p:ph type="sldImg"/>
          </p:nvPr>
        </p:nvSpPr>
        <p:spPr bwMode="auto">
          <a:xfrm>
            <a:off x="1146175" y="695325"/>
            <a:ext cx="4556125" cy="3417888"/>
          </a:xfrm>
          <a:prstGeom prst="rect">
            <a:avLst/>
          </a:prstGeom>
          <a:solidFill>
            <a:srgbClr val="FFFFFF"/>
          </a:solidFill>
          <a:ln>
            <a:solidFill>
              <a:srgbClr val="000000"/>
            </a:solidFill>
            <a:miter lim="800000"/>
            <a:headEnd/>
            <a:tailEnd/>
          </a:ln>
        </p:spPr>
      </p:sp>
      <p:sp>
        <p:nvSpPr>
          <p:cNvPr id="1037314" name="Rectangle 2"/>
          <p:cNvSpPr txBox="1">
            <a:spLocks noGrp="1" noChangeArrowheads="1"/>
          </p:cNvSpPr>
          <p:nvPr>
            <p:ph type="body" idx="1"/>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38337"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1038338" name="Rectangle 2"/>
          <p:cNvSpPr txBox="1">
            <a:spLocks noGrp="1" noChangeArrowheads="1"/>
          </p:cNvSpPr>
          <p:nvPr>
            <p:ph type="body"/>
          </p:nvPr>
        </p:nvSpPr>
        <p:spPr bwMode="auto">
          <a:xfrm>
            <a:off x="914400" y="4344988"/>
            <a:ext cx="5019675"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7280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72802" name="Rectangle 2"/>
          <p:cNvSpPr txBox="1">
            <a:spLocks noGrp="1" noChangeArrowheads="1"/>
          </p:cNvSpPr>
          <p:nvPr>
            <p:ph type="body"/>
          </p:nvPr>
        </p:nvSpPr>
        <p:spPr bwMode="auto">
          <a:xfrm>
            <a:off x="914400" y="4344988"/>
            <a:ext cx="5021263"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73825" name="Text Box 1"/>
          <p:cNvSpPr txBox="1">
            <a:spLocks noChangeArrowheads="1"/>
          </p:cNvSpPr>
          <p:nvPr/>
        </p:nvSpPr>
        <p:spPr bwMode="auto">
          <a:xfrm>
            <a:off x="1155700" y="695325"/>
            <a:ext cx="4546600" cy="3427413"/>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973826" name="Rectangle 2"/>
          <p:cNvSpPr txBox="1">
            <a:spLocks noGrp="1" noChangeArrowheads="1"/>
          </p:cNvSpPr>
          <p:nvPr>
            <p:ph type="body"/>
          </p:nvPr>
        </p:nvSpPr>
        <p:spPr bwMode="auto">
          <a:xfrm>
            <a:off x="914400" y="4344988"/>
            <a:ext cx="5021263"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D3B2EEA-6278-494A-904F-CB515EBF6E8A}" type="datetimeFigureOut">
              <a:rPr lang="en-US" smtClean="0"/>
              <a:t>3/3/2012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54A11B-CFF1-4BB1-B35D-670282EA8F1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3B2EEA-6278-494A-904F-CB515EBF6E8A}" type="datetimeFigureOut">
              <a:rPr lang="en-US" smtClean="0"/>
              <a:t>3/3/2012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54A11B-CFF1-4BB1-B35D-670282EA8F1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3B2EEA-6278-494A-904F-CB515EBF6E8A}" type="datetimeFigureOut">
              <a:rPr lang="en-US" smtClean="0"/>
              <a:t>3/3/2012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54A11B-CFF1-4BB1-B35D-670282EA8F1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3B2EEA-6278-494A-904F-CB515EBF6E8A}" type="datetimeFigureOut">
              <a:rPr lang="en-US" smtClean="0"/>
              <a:t>3/3/2012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54A11B-CFF1-4BB1-B35D-670282EA8F1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3B2EEA-6278-494A-904F-CB515EBF6E8A}" type="datetimeFigureOut">
              <a:rPr lang="en-US" smtClean="0"/>
              <a:t>3/3/2012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54A11B-CFF1-4BB1-B35D-670282EA8F1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D3B2EEA-6278-494A-904F-CB515EBF6E8A}" type="datetimeFigureOut">
              <a:rPr lang="en-US" smtClean="0"/>
              <a:t>3/3/2012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54A11B-CFF1-4BB1-B35D-670282EA8F1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D3B2EEA-6278-494A-904F-CB515EBF6E8A}" type="datetimeFigureOut">
              <a:rPr lang="en-US" smtClean="0"/>
              <a:t>3/3/2012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C54A11B-CFF1-4BB1-B35D-670282EA8F1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D3B2EEA-6278-494A-904F-CB515EBF6E8A}" type="datetimeFigureOut">
              <a:rPr lang="en-US" smtClean="0"/>
              <a:t>3/3/2012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54A11B-CFF1-4BB1-B35D-670282EA8F1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3B2EEA-6278-494A-904F-CB515EBF6E8A}" type="datetimeFigureOut">
              <a:rPr lang="en-US" smtClean="0"/>
              <a:t>3/3/2012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54A11B-CFF1-4BB1-B35D-670282EA8F1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3B2EEA-6278-494A-904F-CB515EBF6E8A}" type="datetimeFigureOut">
              <a:rPr lang="en-US" smtClean="0"/>
              <a:t>3/3/2012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54A11B-CFF1-4BB1-B35D-670282EA8F1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3B2EEA-6278-494A-904F-CB515EBF6E8A}" type="datetimeFigureOut">
              <a:rPr lang="en-US" smtClean="0"/>
              <a:t>3/3/2012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54A11B-CFF1-4BB1-B35D-670282EA8F1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3B2EEA-6278-494A-904F-CB515EBF6E8A}" type="datetimeFigureOut">
              <a:rPr lang="en-US" smtClean="0"/>
              <a:t>3/3/2012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54A11B-CFF1-4BB1-B35D-670282EA8F1B}"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introducing HTML5</a:t>
            </a:r>
            <a:endParaRPr lang="en-US" dirty="0"/>
          </a:p>
        </p:txBody>
      </p:sp>
      <p:sp>
        <p:nvSpPr>
          <p:cNvPr id="3" name="Subtitle 2"/>
          <p:cNvSpPr>
            <a:spLocks noGrp="1"/>
          </p:cNvSpPr>
          <p:nvPr>
            <p:ph type="subTitle" idx="1"/>
          </p:nvPr>
        </p:nvSpPr>
        <p:spPr/>
        <p:txBody>
          <a:bodyPr/>
          <a:lstStyle/>
          <a:p>
            <a:r>
              <a:rPr lang="en-US" dirty="0" smtClean="0"/>
              <a:t>Thomas Krichel</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XHTML</a:t>
            </a:r>
            <a:endParaRPr lang="en-US" dirty="0"/>
          </a:p>
        </p:txBody>
      </p:sp>
      <p:sp>
        <p:nvSpPr>
          <p:cNvPr id="3" name="Content Placeholder 2"/>
          <p:cNvSpPr>
            <a:spLocks noGrp="1"/>
          </p:cNvSpPr>
          <p:nvPr>
            <p:ph idx="1"/>
          </p:nvPr>
        </p:nvSpPr>
        <p:spPr/>
        <p:txBody>
          <a:bodyPr/>
          <a:lstStyle/>
          <a:p>
            <a:r>
              <a:rPr lang="en-US" dirty="0" smtClean="0"/>
              <a:t>No DTD declaration has been defined for XHTML5. </a:t>
            </a:r>
          </a:p>
          <a:p>
            <a:r>
              <a:rPr lang="en-US" dirty="0" smtClean="0"/>
              <a:t>This means is not possible to say that a document is XHTML5.</a:t>
            </a:r>
          </a:p>
          <a:p>
            <a:r>
              <a:rPr lang="en-US" dirty="0" smtClean="0"/>
              <a:t>Therefore we can not check it.</a:t>
            </a:r>
          </a:p>
          <a:p>
            <a:r>
              <a:rPr lang="en-US" dirty="0" smtClean="0"/>
              <a:t>We can do some examples and have a look if they work. </a:t>
            </a:r>
          </a:p>
          <a:p>
            <a:r>
              <a:rPr lang="en-US" dirty="0" smtClean="0"/>
              <a:t>It’s not really satisfying.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MIME type</a:t>
            </a:r>
            <a:endParaRPr lang="en-US" dirty="0"/>
          </a:p>
        </p:txBody>
      </p:sp>
      <p:sp>
        <p:nvSpPr>
          <p:cNvPr id="3" name="Content Placeholder 2"/>
          <p:cNvSpPr>
            <a:spLocks noGrp="1"/>
          </p:cNvSpPr>
          <p:nvPr>
            <p:ph idx="1"/>
          </p:nvPr>
        </p:nvSpPr>
        <p:spPr/>
        <p:txBody>
          <a:bodyPr>
            <a:normAutofit/>
          </a:bodyPr>
          <a:lstStyle/>
          <a:p>
            <a:r>
              <a:rPr lang="en-US" dirty="0" smtClean="0"/>
              <a:t>The W3C says that HTML5 documents have to be delivered with the “application/</a:t>
            </a:r>
            <a:r>
              <a:rPr lang="en-US" dirty="0" err="1" smtClean="0"/>
              <a:t>xhtml+xml</a:t>
            </a:r>
            <a:r>
              <a:rPr lang="en-US" dirty="0" smtClean="0"/>
              <a:t>” MIME type. </a:t>
            </a:r>
          </a:p>
          <a:p>
            <a:r>
              <a:rPr lang="en-US" dirty="0" smtClean="0"/>
              <a:t>On </a:t>
            </a:r>
            <a:r>
              <a:rPr lang="en-US" dirty="0" err="1" smtClean="0"/>
              <a:t>wotan</a:t>
            </a:r>
            <a:r>
              <a:rPr lang="en-US" dirty="0" smtClean="0"/>
              <a:t>, the file /etc/</a:t>
            </a:r>
            <a:r>
              <a:rPr lang="en-US" dirty="0" err="1" smtClean="0"/>
              <a:t>mime.types</a:t>
            </a:r>
            <a:r>
              <a:rPr lang="en-US" dirty="0" smtClean="0"/>
              <a:t>, has a line “application/</a:t>
            </a:r>
            <a:r>
              <a:rPr lang="en-US" dirty="0" err="1" smtClean="0"/>
              <a:t>xhtml+xml</a:t>
            </a:r>
            <a:r>
              <a:rPr lang="en-US" dirty="0" smtClean="0"/>
              <a:t>    </a:t>
            </a:r>
            <a:r>
              <a:rPr lang="en-US" dirty="0" err="1" smtClean="0"/>
              <a:t>xhtml</a:t>
            </a:r>
            <a:r>
              <a:rPr lang="en-US" dirty="0" smtClean="0"/>
              <a:t> </a:t>
            </a:r>
            <a:r>
              <a:rPr lang="en-US" dirty="0" err="1" smtClean="0"/>
              <a:t>xht</a:t>
            </a:r>
            <a:r>
              <a:rPr lang="en-US" dirty="0" smtClean="0"/>
              <a:t>”.</a:t>
            </a:r>
          </a:p>
          <a:p>
            <a:r>
              <a:rPr lang="en-US" dirty="0" smtClean="0"/>
              <a:t>It means Apache will report the correct mime types for files ending with .</a:t>
            </a:r>
            <a:r>
              <a:rPr lang="en-US" dirty="0" err="1" smtClean="0"/>
              <a:t>xhtml</a:t>
            </a:r>
            <a:r>
              <a:rPr lang="en-US" dirty="0" smtClean="0"/>
              <a:t> and .</a:t>
            </a:r>
            <a:r>
              <a:rPr lang="en-US" dirty="0" err="1" smtClean="0"/>
              <a:t>xht</a:t>
            </a:r>
            <a:r>
              <a:rPr lang="en-US" dirty="0" smtClean="0"/>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HTML5 element types</a:t>
            </a:r>
            <a:endParaRPr lang="en-US" dirty="0"/>
          </a:p>
        </p:txBody>
      </p:sp>
      <p:sp>
        <p:nvSpPr>
          <p:cNvPr id="3" name="Content Placeholder 2"/>
          <p:cNvSpPr>
            <a:spLocks noGrp="1"/>
          </p:cNvSpPr>
          <p:nvPr>
            <p:ph idx="1"/>
          </p:nvPr>
        </p:nvSpPr>
        <p:spPr/>
        <p:txBody>
          <a:bodyPr>
            <a:normAutofit/>
          </a:bodyPr>
          <a:lstStyle/>
          <a:p>
            <a:r>
              <a:rPr lang="en-US" dirty="0" smtClean="0"/>
              <a:t>There are five different kinds of elements: </a:t>
            </a:r>
          </a:p>
          <a:p>
            <a:pPr lvl="1"/>
            <a:r>
              <a:rPr lang="en-US" dirty="0" smtClean="0"/>
              <a:t>void elements</a:t>
            </a:r>
          </a:p>
          <a:p>
            <a:pPr lvl="1"/>
            <a:r>
              <a:rPr lang="en-US" dirty="0" smtClean="0"/>
              <a:t>raw text elements</a:t>
            </a:r>
          </a:p>
          <a:p>
            <a:pPr lvl="1"/>
            <a:r>
              <a:rPr lang="en-US" dirty="0" smtClean="0"/>
              <a:t>RCDATA elements</a:t>
            </a:r>
          </a:p>
          <a:p>
            <a:pPr lvl="1"/>
            <a:r>
              <a:rPr lang="en-US" dirty="0" smtClean="0"/>
              <a:t>foreign elements</a:t>
            </a:r>
          </a:p>
          <a:p>
            <a:pPr lvl="1"/>
            <a:r>
              <a:rPr lang="en-US" dirty="0" smtClean="0"/>
              <a:t>normal elements</a:t>
            </a:r>
          </a:p>
          <a:p>
            <a:r>
              <a:rPr lang="en-US" dirty="0" smtClean="0"/>
              <a:t>Normal elements are all others not classified as set out in the next four slides.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void elements</a:t>
            </a:r>
            <a:endParaRPr lang="en-US" dirty="0"/>
          </a:p>
        </p:txBody>
      </p:sp>
      <p:sp>
        <p:nvSpPr>
          <p:cNvPr id="3" name="Content Placeholder 2"/>
          <p:cNvSpPr>
            <a:spLocks noGrp="1"/>
          </p:cNvSpPr>
          <p:nvPr>
            <p:ph idx="1"/>
          </p:nvPr>
        </p:nvSpPr>
        <p:spPr/>
        <p:txBody>
          <a:bodyPr>
            <a:normAutofit/>
          </a:bodyPr>
          <a:lstStyle/>
          <a:p>
            <a:r>
              <a:rPr lang="en-US" dirty="0" smtClean="0"/>
              <a:t>Void elements &lt;area/&gt;, &lt;base/&gt;, &lt;</a:t>
            </a:r>
            <a:r>
              <a:rPr lang="en-US" dirty="0" err="1" smtClean="0"/>
              <a:t>br</a:t>
            </a:r>
            <a:r>
              <a:rPr lang="en-US" dirty="0" smtClean="0"/>
              <a:t>/&gt;, &lt;</a:t>
            </a:r>
            <a:r>
              <a:rPr lang="en-US" dirty="0" err="1" smtClean="0"/>
              <a:t>col</a:t>
            </a:r>
            <a:r>
              <a:rPr lang="en-US" dirty="0" smtClean="0"/>
              <a:t>/&gt;, &lt;command/&gt;, &lt;embed/&gt;, &lt;hr/&gt; &lt;</a:t>
            </a:r>
            <a:r>
              <a:rPr lang="en-US" dirty="0" err="1" smtClean="0"/>
              <a:t>img</a:t>
            </a:r>
            <a:r>
              <a:rPr lang="en-US" dirty="0" smtClean="0"/>
              <a:t>/&gt;, &lt;input/&gt;, &lt;</a:t>
            </a:r>
            <a:r>
              <a:rPr lang="en-US" dirty="0" err="1" smtClean="0"/>
              <a:t>keygen</a:t>
            </a:r>
            <a:r>
              <a:rPr lang="en-US" dirty="0" smtClean="0"/>
              <a:t>/&gt;, &lt;link/&gt;, &lt;meta/&gt;, &lt;</a:t>
            </a:r>
            <a:r>
              <a:rPr lang="en-US" dirty="0" err="1" smtClean="0"/>
              <a:t>param</a:t>
            </a:r>
            <a:r>
              <a:rPr lang="en-US" dirty="0" smtClean="0"/>
              <a:t>/&gt;, &lt;source/&gt;, &lt;track/&gt;, &lt;</a:t>
            </a:r>
            <a:r>
              <a:rPr lang="en-US" dirty="0" err="1" smtClean="0"/>
              <a:t>wbr</a:t>
            </a:r>
            <a:r>
              <a:rPr lang="en-US" dirty="0" smtClean="0"/>
              <a:t>/&gt;.</a:t>
            </a:r>
          </a:p>
          <a:p>
            <a:r>
              <a:rPr lang="en-US" dirty="0" smtClean="0"/>
              <a:t>Void elements are represented is empty elements in XHTML5.</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raw text elements</a:t>
            </a:r>
            <a:endParaRPr lang="en-US" dirty="0"/>
          </a:p>
        </p:txBody>
      </p:sp>
      <p:sp>
        <p:nvSpPr>
          <p:cNvPr id="3" name="Content Placeholder 2"/>
          <p:cNvSpPr>
            <a:spLocks noGrp="1"/>
          </p:cNvSpPr>
          <p:nvPr>
            <p:ph idx="1"/>
          </p:nvPr>
        </p:nvSpPr>
        <p:spPr/>
        <p:txBody>
          <a:bodyPr>
            <a:normAutofit/>
          </a:bodyPr>
          <a:lstStyle/>
          <a:p>
            <a:r>
              <a:rPr lang="en-US" dirty="0" smtClean="0"/>
              <a:t>These &lt;script&gt;, &lt;style&gt;.</a:t>
            </a:r>
          </a:p>
          <a:p>
            <a:r>
              <a:rPr lang="en-US" dirty="0" smtClean="0"/>
              <a:t>These are elements that contain text. Inside the text, there should be no checking for compatibility to the syntax.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RCDATA elements</a:t>
            </a:r>
            <a:endParaRPr lang="en-US" dirty="0"/>
          </a:p>
        </p:txBody>
      </p:sp>
      <p:sp>
        <p:nvSpPr>
          <p:cNvPr id="3" name="Content Placeholder 2"/>
          <p:cNvSpPr>
            <a:spLocks noGrp="1"/>
          </p:cNvSpPr>
          <p:nvPr>
            <p:ph idx="1"/>
          </p:nvPr>
        </p:nvSpPr>
        <p:spPr/>
        <p:txBody>
          <a:bodyPr>
            <a:normAutofit/>
          </a:bodyPr>
          <a:lstStyle/>
          <a:p>
            <a:r>
              <a:rPr lang="en-US" dirty="0" smtClean="0"/>
              <a:t>They can  RCDATA elements &lt;</a:t>
            </a:r>
            <a:r>
              <a:rPr lang="en-US" dirty="0" err="1" smtClean="0"/>
              <a:t>textarea</a:t>
            </a:r>
            <a:r>
              <a:rPr lang="en-US" dirty="0" smtClean="0"/>
              <a:t>&gt;, &lt;title&gt;.</a:t>
            </a:r>
          </a:p>
          <a:p>
            <a:r>
              <a:rPr lang="en-US" dirty="0" smtClean="0"/>
              <a:t>&lt;</a:t>
            </a:r>
            <a:r>
              <a:rPr lang="en-US" dirty="0" err="1" smtClean="0"/>
              <a:t>textarea</a:t>
            </a:r>
            <a:r>
              <a:rPr lang="en-US" dirty="0" smtClean="0"/>
              <a:t>&gt; is used in forms.</a:t>
            </a:r>
          </a:p>
          <a:p>
            <a:r>
              <a:rPr lang="en-US" dirty="0" smtClean="0"/>
              <a:t>These elements can only take a text node as a child node. </a:t>
            </a:r>
          </a:p>
          <a:p>
            <a:r>
              <a:rPr lang="en-US" dirty="0" smtClean="0"/>
              <a:t>It needs to be checked for syntax</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foreign elements</a:t>
            </a:r>
            <a:endParaRPr lang="en-US" dirty="0"/>
          </a:p>
        </p:txBody>
      </p:sp>
      <p:sp>
        <p:nvSpPr>
          <p:cNvPr id="3" name="Content Placeholder 2"/>
          <p:cNvSpPr>
            <a:spLocks noGrp="1"/>
          </p:cNvSpPr>
          <p:nvPr>
            <p:ph idx="1"/>
          </p:nvPr>
        </p:nvSpPr>
        <p:spPr/>
        <p:txBody>
          <a:bodyPr/>
          <a:lstStyle/>
          <a:p>
            <a:r>
              <a:rPr lang="en-US" dirty="0" smtClean="0"/>
              <a:t>HTML5 allows for elements from foreign vocabularies.</a:t>
            </a:r>
          </a:p>
          <a:p>
            <a:r>
              <a:rPr lang="en-US" dirty="0" smtClean="0"/>
              <a:t>Two are marked for attentions</a:t>
            </a:r>
          </a:p>
          <a:p>
            <a:pPr lvl="1"/>
            <a:r>
              <a:rPr lang="en-US" dirty="0" smtClean="0"/>
              <a:t>SVG a simple format for vector graphics. </a:t>
            </a:r>
          </a:p>
          <a:p>
            <a:pPr lvl="1"/>
            <a:r>
              <a:rPr lang="en-US" dirty="0" err="1" smtClean="0"/>
              <a:t>MathML</a:t>
            </a:r>
            <a:endParaRPr lang="en-US" dirty="0" smtClean="0"/>
          </a:p>
          <a:p>
            <a:r>
              <a:rPr lang="en-US" dirty="0" smtClean="0"/>
              <a:t>See test examples. </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main differences</a:t>
            </a:r>
            <a:endParaRPr lang="en-US" dirty="0"/>
          </a:p>
        </p:txBody>
      </p:sp>
      <p:sp>
        <p:nvSpPr>
          <p:cNvPr id="3" name="Content Placeholder 2"/>
          <p:cNvSpPr>
            <a:spLocks noGrp="1"/>
          </p:cNvSpPr>
          <p:nvPr>
            <p:ph idx="1"/>
          </p:nvPr>
        </p:nvSpPr>
        <p:spPr/>
        <p:txBody>
          <a:bodyPr/>
          <a:lstStyle/>
          <a:p>
            <a:r>
              <a:rPr lang="en-US" dirty="0" smtClean="0"/>
              <a:t>Here we follow http://www.w3.org/TR/html5-diff/</a:t>
            </a:r>
          </a:p>
          <a:p>
            <a:r>
              <a:rPr lang="en-US" dirty="0" smtClean="0"/>
              <a:t>but not completely. There is still a lot more to do.</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structural elements 1</a:t>
            </a:r>
            <a:endParaRPr lang="en-US" dirty="0"/>
          </a:p>
        </p:txBody>
      </p:sp>
      <p:sp>
        <p:nvSpPr>
          <p:cNvPr id="3" name="Content Placeholder 2"/>
          <p:cNvSpPr>
            <a:spLocks noGrp="1"/>
          </p:cNvSpPr>
          <p:nvPr>
            <p:ph idx="1"/>
          </p:nvPr>
        </p:nvSpPr>
        <p:spPr/>
        <p:txBody>
          <a:bodyPr>
            <a:normAutofit lnSpcReduction="10000"/>
          </a:bodyPr>
          <a:lstStyle/>
          <a:p>
            <a:r>
              <a:rPr lang="en-US" dirty="0" smtClean="0"/>
              <a:t>&lt;section&gt; represents a generic document or application section. It can be used together with the h1, h2, h3, h4, h5, and h6 elements to indicate the document structure. </a:t>
            </a:r>
          </a:p>
          <a:p>
            <a:r>
              <a:rPr lang="en-US" dirty="0" smtClean="0"/>
              <a:t>&lt;article&gt; represents an independent piece of content of a document, such as a blog entry or newspaper article. </a:t>
            </a:r>
          </a:p>
          <a:p>
            <a:r>
              <a:rPr lang="en-US" dirty="0" smtClean="0"/>
              <a:t>&lt;aside &gt;represents a piece of content that is only slightly related to the rest of the page. </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structural elements 2</a:t>
            </a:r>
            <a:endParaRPr lang="en-US" dirty="0"/>
          </a:p>
        </p:txBody>
      </p:sp>
      <p:sp>
        <p:nvSpPr>
          <p:cNvPr id="3" name="Content Placeholder 2"/>
          <p:cNvSpPr>
            <a:spLocks noGrp="1"/>
          </p:cNvSpPr>
          <p:nvPr>
            <p:ph idx="1"/>
          </p:nvPr>
        </p:nvSpPr>
        <p:spPr>
          <a:xfrm>
            <a:off x="457200" y="1371600"/>
            <a:ext cx="8229600" cy="5029200"/>
          </a:xfrm>
        </p:spPr>
        <p:txBody>
          <a:bodyPr>
            <a:normAutofit fontScale="92500" lnSpcReduction="10000"/>
          </a:bodyPr>
          <a:lstStyle/>
          <a:p>
            <a:r>
              <a:rPr lang="en-US" dirty="0" smtClean="0"/>
              <a:t>&lt;</a:t>
            </a:r>
            <a:r>
              <a:rPr lang="en-US" dirty="0" err="1" smtClean="0"/>
              <a:t>hgroup</a:t>
            </a:r>
            <a:r>
              <a:rPr lang="en-US" dirty="0" smtClean="0"/>
              <a:t>&gt; represents the header of a section. </a:t>
            </a:r>
          </a:p>
          <a:p>
            <a:r>
              <a:rPr lang="en-US" dirty="0"/>
              <a:t>&lt;</a:t>
            </a:r>
            <a:r>
              <a:rPr lang="en-US" dirty="0" smtClean="0"/>
              <a:t>header&gt; represents a group of introductory or navigational aids. </a:t>
            </a:r>
          </a:p>
          <a:p>
            <a:r>
              <a:rPr lang="en-US" dirty="0"/>
              <a:t>&lt;</a:t>
            </a:r>
            <a:r>
              <a:rPr lang="en-US" dirty="0" smtClean="0"/>
              <a:t>footer&gt; represents a footer for a section and can contain information about the author, copyright information, etc. </a:t>
            </a:r>
          </a:p>
          <a:p>
            <a:r>
              <a:rPr lang="en-US" dirty="0"/>
              <a:t>&lt;</a:t>
            </a:r>
            <a:r>
              <a:rPr lang="en-US" dirty="0" err="1" smtClean="0"/>
              <a:t>nav</a:t>
            </a:r>
            <a:r>
              <a:rPr lang="en-US" dirty="0" smtClean="0"/>
              <a:t>&gt; represents a section of the document intended for navigation. </a:t>
            </a:r>
          </a:p>
          <a:p>
            <a:r>
              <a:rPr lang="en-US" dirty="0" smtClean="0"/>
              <a:t>&lt;figure&gt; represents a piece of self-contained flow content, typically referenced as a single unit from the main flow of the document.</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sorry saga</a:t>
            </a:r>
            <a:endParaRPr lang="en-US" dirty="0"/>
          </a:p>
        </p:txBody>
      </p:sp>
      <p:sp>
        <p:nvSpPr>
          <p:cNvPr id="3" name="Content Placeholder 2"/>
          <p:cNvSpPr>
            <a:spLocks noGrp="1"/>
          </p:cNvSpPr>
          <p:nvPr>
            <p:ph idx="1"/>
          </p:nvPr>
        </p:nvSpPr>
        <p:spPr/>
        <p:txBody>
          <a:bodyPr/>
          <a:lstStyle/>
          <a:p>
            <a:r>
              <a:rPr lang="en-US" dirty="0" smtClean="0"/>
              <a:t>When XHTML was introduced in 2000, the W3C hoped that it would morph into the new HTML.</a:t>
            </a:r>
          </a:p>
          <a:p>
            <a:r>
              <a:rPr lang="en-US" dirty="0" smtClean="0"/>
              <a:t>That would mean that rather than using the more loose but convoluted old HTML syntax, authors would embrace the simpler but stricter XML syntax.</a:t>
            </a:r>
          </a:p>
          <a:p>
            <a:r>
              <a:rPr lang="en-US" dirty="0" smtClean="0"/>
              <a:t>That was slow to happen. </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media attributes</a:t>
            </a:r>
            <a:endParaRPr lang="en-US" dirty="0"/>
          </a:p>
        </p:txBody>
      </p:sp>
      <p:sp>
        <p:nvSpPr>
          <p:cNvPr id="3" name="Content Placeholder 2"/>
          <p:cNvSpPr>
            <a:spLocks noGrp="1"/>
          </p:cNvSpPr>
          <p:nvPr>
            <p:ph idx="1"/>
          </p:nvPr>
        </p:nvSpPr>
        <p:spPr/>
        <p:txBody>
          <a:bodyPr/>
          <a:lstStyle/>
          <a:p>
            <a:r>
              <a:rPr lang="en-US" dirty="0" smtClean="0"/>
              <a:t>These are common attributes to the media elements. </a:t>
            </a:r>
          </a:p>
          <a:p>
            <a:r>
              <a:rPr lang="en-US" dirty="0" smtClean="0"/>
              <a:t>The </a:t>
            </a:r>
            <a:r>
              <a:rPr lang="en-US" dirty="0" err="1" smtClean="0"/>
              <a:t>src</a:t>
            </a:r>
            <a:r>
              <a:rPr lang="en-US" dirty="0" smtClean="0"/>
              <a:t>=, preload=, </a:t>
            </a:r>
            <a:r>
              <a:rPr lang="en-US" dirty="0" err="1" smtClean="0"/>
              <a:t>autoplay</a:t>
            </a:r>
            <a:r>
              <a:rPr lang="en-US" dirty="0" smtClean="0"/>
              <a:t>=, </a:t>
            </a:r>
            <a:r>
              <a:rPr lang="en-US" dirty="0" err="1" smtClean="0"/>
              <a:t>mediagroup</a:t>
            </a:r>
            <a:r>
              <a:rPr lang="en-US" dirty="0" smtClean="0"/>
              <a:t>=, loop=, muted=, and controls= attributes are the attributes common to all media elements.</a:t>
            </a:r>
          </a:p>
          <a:p>
            <a:r>
              <a:rPr lang="en-US" dirty="0" smtClean="0"/>
              <a:t>Of these </a:t>
            </a:r>
            <a:r>
              <a:rPr lang="en-US" dirty="0" err="1" smtClean="0"/>
              <a:t>src</a:t>
            </a:r>
            <a:r>
              <a:rPr lang="en-US" dirty="0" smtClean="0"/>
              <a:t>= we have already seen.</a:t>
            </a:r>
          </a:p>
          <a:p>
            <a:r>
              <a:rPr lang="en-US" dirty="0" smtClean="0"/>
              <a:t>We don’t discuss </a:t>
            </a:r>
            <a:r>
              <a:rPr lang="en-US" dirty="0" err="1" smtClean="0"/>
              <a:t>mediagroup</a:t>
            </a:r>
            <a:r>
              <a:rPr lang="en-US" dirty="0" smtClean="0"/>
              <a:t>= further.</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preload=</a:t>
            </a:r>
            <a:endParaRPr lang="en-US" dirty="0"/>
          </a:p>
        </p:txBody>
      </p:sp>
      <p:sp>
        <p:nvSpPr>
          <p:cNvPr id="3" name="Content Placeholder 2"/>
          <p:cNvSpPr>
            <a:spLocks noGrp="1"/>
          </p:cNvSpPr>
          <p:nvPr>
            <p:ph idx="1"/>
          </p:nvPr>
        </p:nvSpPr>
        <p:spPr/>
        <p:txBody>
          <a:bodyPr>
            <a:normAutofit/>
          </a:bodyPr>
          <a:lstStyle/>
          <a:p>
            <a:r>
              <a:rPr lang="en-US" dirty="0" smtClean="0"/>
              <a:t>takes the value ‘none’ to say it does not need to be preloaded.</a:t>
            </a:r>
          </a:p>
          <a:p>
            <a:r>
              <a:rPr lang="en-US" dirty="0" smtClean="0"/>
              <a:t>takes the value ‘metadata’ to say that getting the metadata (dimensions, track list etc) is ok need the media resource, but that fetching the resource metadata (dimensions, first frame, track list, duration, etc) is reasonable.</a:t>
            </a:r>
          </a:p>
          <a:p>
            <a:r>
              <a:rPr lang="en-US" dirty="0" smtClean="0"/>
              <a:t> take the value ‘auto’ to say do what you want</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Boolean media attributes</a:t>
            </a:r>
            <a:endParaRPr lang="en-US" dirty="0"/>
          </a:p>
        </p:txBody>
      </p:sp>
      <p:sp>
        <p:nvSpPr>
          <p:cNvPr id="3" name="Content Placeholder 2"/>
          <p:cNvSpPr>
            <a:spLocks noGrp="1"/>
          </p:cNvSpPr>
          <p:nvPr>
            <p:ph idx="1"/>
          </p:nvPr>
        </p:nvSpPr>
        <p:spPr/>
        <p:txBody>
          <a:bodyPr>
            <a:normAutofit lnSpcReduction="10000"/>
          </a:bodyPr>
          <a:lstStyle/>
          <a:p>
            <a:r>
              <a:rPr lang="en-US" dirty="0" smtClean="0"/>
              <a:t>This is a Boolean attribute. </a:t>
            </a:r>
            <a:endParaRPr lang="en-US" dirty="0"/>
          </a:p>
          <a:p>
            <a:r>
              <a:rPr lang="en-US" dirty="0" smtClean="0"/>
              <a:t>When </a:t>
            </a:r>
            <a:r>
              <a:rPr lang="en-US" dirty="0" err="1" smtClean="0"/>
              <a:t>autoplay</a:t>
            </a:r>
            <a:r>
              <a:rPr lang="en-US" dirty="0" smtClean="0"/>
              <a:t>= present, the browser will start to play the media.</a:t>
            </a:r>
          </a:p>
          <a:p>
            <a:r>
              <a:rPr lang="en-US" dirty="0" smtClean="0"/>
              <a:t>When muted= is present, the media will be muted.</a:t>
            </a:r>
          </a:p>
          <a:p>
            <a:r>
              <a:rPr lang="en-US" dirty="0" smtClean="0"/>
              <a:t>When loop= is present, the media will be looped.</a:t>
            </a:r>
          </a:p>
          <a:p>
            <a:r>
              <a:rPr lang="en-US" dirty="0" smtClean="0"/>
              <a:t>When controls= is present, the player should build his own controls. </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&lt;audio&gt; element</a:t>
            </a:r>
            <a:endParaRPr lang="en-US" dirty="0"/>
          </a:p>
        </p:txBody>
      </p:sp>
      <p:sp>
        <p:nvSpPr>
          <p:cNvPr id="3" name="Content Placeholder 2"/>
          <p:cNvSpPr>
            <a:spLocks noGrp="1"/>
          </p:cNvSpPr>
          <p:nvPr>
            <p:ph idx="1"/>
          </p:nvPr>
        </p:nvSpPr>
        <p:spPr/>
        <p:txBody>
          <a:bodyPr/>
          <a:lstStyle/>
          <a:p>
            <a:r>
              <a:rPr lang="en-US" dirty="0"/>
              <a:t>&lt;</a:t>
            </a:r>
            <a:r>
              <a:rPr lang="en-US" dirty="0" smtClean="0"/>
              <a:t>audio&gt; encloses audio media.</a:t>
            </a:r>
          </a:p>
          <a:p>
            <a:r>
              <a:rPr lang="en-US" dirty="0" smtClean="0"/>
              <a:t>It takes the media attributes and the core attributes. </a:t>
            </a:r>
          </a:p>
          <a:p>
            <a:r>
              <a:rPr lang="en-US" dirty="0" smtClean="0"/>
              <a:t>It is a block level element (?).</a:t>
            </a:r>
          </a:p>
          <a:p>
            <a:r>
              <a:rPr lang="en-US" dirty="0" smtClean="0"/>
              <a:t>It’s text contents is what is shown when the browser does not support the element.</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&lt;video&gt; element</a:t>
            </a:r>
            <a:endParaRPr lang="en-US" dirty="0"/>
          </a:p>
        </p:txBody>
      </p:sp>
      <p:sp>
        <p:nvSpPr>
          <p:cNvPr id="3" name="Content Placeholder 2"/>
          <p:cNvSpPr>
            <a:spLocks noGrp="1"/>
          </p:cNvSpPr>
          <p:nvPr>
            <p:ph idx="1"/>
          </p:nvPr>
        </p:nvSpPr>
        <p:spPr/>
        <p:txBody>
          <a:bodyPr/>
          <a:lstStyle/>
          <a:p>
            <a:r>
              <a:rPr lang="en-US" dirty="0" smtClean="0"/>
              <a:t>&lt;video&gt; encloses audio media.</a:t>
            </a:r>
          </a:p>
          <a:p>
            <a:r>
              <a:rPr lang="en-US" dirty="0" smtClean="0"/>
              <a:t>It takes the media attributes and the core attributes. </a:t>
            </a:r>
          </a:p>
          <a:p>
            <a:r>
              <a:rPr lang="en-US" dirty="0" smtClean="0"/>
              <a:t>It is a block level element (?).</a:t>
            </a:r>
          </a:p>
          <a:p>
            <a:r>
              <a:rPr lang="en-US" dirty="0" smtClean="0"/>
              <a:t>Its text contents is what is shown when the browser does not support the element.</a:t>
            </a:r>
          </a:p>
          <a:p>
            <a:r>
              <a:rPr lang="en-US" dirty="0" smtClean="0"/>
              <a:t>It takes a height= and width= just like &lt;</a:t>
            </a:r>
            <a:r>
              <a:rPr lang="en-US" dirty="0" err="1" smtClean="0"/>
              <a:t>img</a:t>
            </a:r>
            <a:r>
              <a:rPr lang="en-US" dirty="0" smtClean="0"/>
              <a:t>/&gt;.</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&lt;source&gt; element</a:t>
            </a:r>
            <a:endParaRPr lang="en-US" dirty="0"/>
          </a:p>
        </p:txBody>
      </p:sp>
      <p:sp>
        <p:nvSpPr>
          <p:cNvPr id="3" name="Content Placeholder 2"/>
          <p:cNvSpPr>
            <a:spLocks noGrp="1"/>
          </p:cNvSpPr>
          <p:nvPr>
            <p:ph idx="1"/>
          </p:nvPr>
        </p:nvSpPr>
        <p:spPr/>
        <p:txBody>
          <a:bodyPr>
            <a:normAutofit lnSpcReduction="10000"/>
          </a:bodyPr>
          <a:lstStyle/>
          <a:p>
            <a:r>
              <a:rPr lang="en-US" dirty="0" smtClean="0"/>
              <a:t>This contains a source for the media. </a:t>
            </a:r>
          </a:p>
          <a:p>
            <a:r>
              <a:rPr lang="en-US" dirty="0" smtClean="0"/>
              <a:t>In fact the media may be available in various formats. </a:t>
            </a:r>
          </a:p>
          <a:p>
            <a:r>
              <a:rPr lang="en-US" dirty="0" smtClean="0"/>
              <a:t>&lt;source&gt; takes an </a:t>
            </a:r>
            <a:r>
              <a:rPr lang="en-US" dirty="0" err="1" smtClean="0"/>
              <a:t>src</a:t>
            </a:r>
            <a:r>
              <a:rPr lang="en-US" dirty="0" smtClean="0"/>
              <a:t>= attribute and a type= attribute for the MIME type of the media.</a:t>
            </a:r>
          </a:p>
          <a:p>
            <a:r>
              <a:rPr lang="en-US" dirty="0" smtClean="0"/>
              <a:t>It takes a The media attribute gives the intended media type of the media resource, to help the user agent determine if this media resource </a:t>
            </a:r>
            <a:r>
              <a:rPr lang="en-US" smtClean="0"/>
              <a:t>is useful.</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7489"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today</a:t>
            </a:r>
          </a:p>
        </p:txBody>
      </p:sp>
      <p:sp>
        <p:nvSpPr>
          <p:cNvPr id="447490" name="Text Box 2"/>
          <p:cNvSpPr txBox="1">
            <a:spLocks noChangeArrowheads="1"/>
          </p:cNvSpPr>
          <p:nvPr/>
        </p:nvSpPr>
        <p:spPr bwMode="auto">
          <a:xfrm>
            <a:off x="457200" y="1143000"/>
            <a:ext cx="8226425" cy="5257800"/>
          </a:xfrm>
          <a:prstGeom prst="rect">
            <a:avLst/>
          </a:prstGeom>
          <a:noFill/>
          <a:ln w="9525">
            <a:noFill/>
            <a:round/>
            <a:headEnd/>
            <a:tailEnd/>
          </a:ln>
          <a:effectLst/>
        </p:spPr>
        <p:txBody>
          <a:bodyPr lIns="0" tIns="0" rIns="0" bIns="0"/>
          <a:lstStyle/>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More on CSS</a:t>
            </a:r>
          </a:p>
          <a:p>
            <a:pPr marL="731838" lvl="1" indent="-274638" eaLnBrk="1" hangingPunct="1">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000" dirty="0">
                <a:solidFill>
                  <a:srgbClr val="FFFFFF"/>
                </a:solidFill>
              </a:rPr>
              <a:t>advice for cheaters</a:t>
            </a:r>
          </a:p>
          <a:p>
            <a:pPr marL="731838" lvl="1" indent="-274638" eaLnBrk="1" hangingPunct="1">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000" dirty="0">
                <a:solidFill>
                  <a:srgbClr val="FFFFFF"/>
                </a:solidFill>
              </a:rPr>
              <a:t>table properties</a:t>
            </a:r>
          </a:p>
          <a:p>
            <a:pPr marL="731838" lvl="1" indent="-274638" eaLnBrk="1" hangingPunct="1">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000" dirty="0">
                <a:solidFill>
                  <a:srgbClr val="FFFFFF"/>
                </a:solidFill>
              </a:rPr>
              <a:t>media types and media dependent styles</a:t>
            </a:r>
          </a:p>
          <a:p>
            <a:pPr marL="731838" lvl="1" indent="-274638" eaLnBrk="1" hangingPunct="1">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000" dirty="0">
                <a:solidFill>
                  <a:srgbClr val="FFFFFF"/>
                </a:solidFill>
              </a:rPr>
              <a:t>advanced CSS selectors</a:t>
            </a:r>
          </a:p>
          <a:p>
            <a:pPr marL="731838" lvl="1" indent="-274638" eaLnBrk="1" hangingPunct="1">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000" dirty="0">
                <a:solidFill>
                  <a:srgbClr val="FFFFFF"/>
                </a:solidFill>
              </a:rPr>
              <a:t>user interface properties</a:t>
            </a:r>
          </a:p>
          <a:p>
            <a:pPr marL="731838" lvl="1" indent="-274638" eaLnBrk="1" hangingPunct="1">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000" dirty="0">
                <a:solidFill>
                  <a:srgbClr val="FFFFFF"/>
                </a:solidFill>
              </a:rPr>
              <a:t>generated content properties</a:t>
            </a:r>
          </a:p>
          <a:p>
            <a:pPr marL="731838" lvl="1" indent="-274638" eaLnBrk="1" hangingPunct="1">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000" dirty="0">
                <a:solidFill>
                  <a:srgbClr val="FFFFFF"/>
                </a:solidFill>
              </a:rPr>
              <a:t>printed media support</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HTML advice for accessibility</a:t>
            </a:r>
          </a:p>
          <a:p>
            <a:pPr marL="328613" indent="-317500" eaLnBrk="1" hangingPunct="1">
              <a:lnSpc>
                <a:spcPts val="2825"/>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32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851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advice for cheaters</a:t>
            </a:r>
          </a:p>
        </p:txBody>
      </p:sp>
      <p:sp>
        <p:nvSpPr>
          <p:cNvPr id="448514" name="Text Box 2"/>
          <p:cNvSpPr txBox="1">
            <a:spLocks noChangeArrowheads="1"/>
          </p:cNvSpPr>
          <p:nvPr/>
        </p:nvSpPr>
        <p:spPr bwMode="auto">
          <a:xfrm>
            <a:off x="0" y="1676400"/>
            <a:ext cx="9144000" cy="4981575"/>
          </a:xfrm>
          <a:prstGeom prst="rect">
            <a:avLst/>
          </a:prstGeom>
          <a:noFill/>
          <a:ln w="9525">
            <a:noFill/>
            <a:round/>
            <a:headEnd/>
            <a:tailEnd/>
          </a:ln>
          <a:effectLst/>
        </p:spPr>
        <p:txBody>
          <a:bodyPr lIns="90000" tIns="46800" rIns="90000" bIns="46800"/>
          <a:lstStyle/>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Within a style sheet, for example the contents of a &lt;style&gt; element, you can import another file using the @import command</a:t>
            </a:r>
          </a:p>
          <a:p>
            <a:pPr marL="328613" indent="-317500" eaLnBrk="1" hangingPunct="1">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@import url(http://openlib.org/home/krichel/krichel.css);</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or</a:t>
            </a:r>
          </a:p>
          <a:p>
            <a:pPr marL="328613" indent="-317500" eaLnBrk="1" hangingPunct="1">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@import "http://openlib.org/home/krichel/krichel.css";</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These two ways appear to be equivalent.</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They can be used to split your instructions into several file.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9537" name="Text Box 1"/>
          <p:cNvSpPr txBox="1">
            <a:spLocks noChangeArrowheads="1"/>
          </p:cNvSpPr>
          <p:nvPr/>
        </p:nvSpPr>
        <p:spPr bwMode="auto">
          <a:xfrm>
            <a:off x="457200" y="588963"/>
            <a:ext cx="8229600" cy="512762"/>
          </a:xfrm>
          <a:prstGeom prst="rect">
            <a:avLst/>
          </a:prstGeom>
          <a:noFill/>
          <a:ln w="9525">
            <a:noFill/>
            <a:round/>
            <a:headEnd/>
            <a:tailEnd/>
          </a:ln>
          <a:effectLst/>
        </p:spPr>
        <p:txBody>
          <a:bodyPr lIns="0" tIns="0" rIns="0" bIns="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CSS media types</a:t>
            </a:r>
          </a:p>
        </p:txBody>
      </p:sp>
      <p:sp>
        <p:nvSpPr>
          <p:cNvPr id="449538" name="Text Box 2"/>
          <p:cNvSpPr txBox="1">
            <a:spLocks noChangeArrowheads="1"/>
          </p:cNvSpPr>
          <p:nvPr/>
        </p:nvSpPr>
        <p:spPr bwMode="auto">
          <a:xfrm>
            <a:off x="457200" y="1600200"/>
            <a:ext cx="8229600" cy="4678363"/>
          </a:xfrm>
          <a:prstGeom prst="rect">
            <a:avLst/>
          </a:prstGeom>
          <a:noFill/>
          <a:ln w="9525">
            <a:noFill/>
            <a:round/>
            <a:headEnd/>
            <a:tailEnd/>
          </a:ln>
          <a:effectLst/>
        </p:spPr>
        <p:txBody>
          <a:bodyPr lIns="0" tIns="0" rIns="0" bIns="0"/>
          <a:lstStyle/>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Different media, different style. </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CSS has a controlled vocabulary of media</a:t>
            </a:r>
          </a:p>
          <a:p>
            <a:pPr marL="731838" lvl="1" indent="-274638" eaLnBrk="1" hangingPunct="1">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‘projection’ 			– ‘handheld’ </a:t>
            </a:r>
          </a:p>
          <a:p>
            <a:pPr marL="731838" lvl="1" indent="-274638" eaLnBrk="1" hangingPunct="1">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‘print’ 				– ‘</a:t>
            </a:r>
            <a:r>
              <a:rPr lang="en-US" sz="2400" dirty="0" err="1">
                <a:solidFill>
                  <a:srgbClr val="FFFFFF"/>
                </a:solidFill>
              </a:rPr>
              <a:t>braille</a:t>
            </a:r>
            <a:r>
              <a:rPr lang="en-US" sz="2400" dirty="0">
                <a:solidFill>
                  <a:srgbClr val="FFFFFF"/>
                </a:solidFill>
              </a:rPr>
              <a:t>’</a:t>
            </a:r>
          </a:p>
          <a:p>
            <a:pPr marL="731838" lvl="1" indent="-274638" eaLnBrk="1" hangingPunct="1">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‘screen’ (default) 	– ‘</a:t>
            </a:r>
            <a:r>
              <a:rPr lang="en-US" sz="2400" dirty="0" err="1">
                <a:solidFill>
                  <a:srgbClr val="FFFFFF"/>
                </a:solidFill>
              </a:rPr>
              <a:t>tty</a:t>
            </a:r>
            <a:r>
              <a:rPr lang="en-US" sz="2400" dirty="0">
                <a:solidFill>
                  <a:srgbClr val="FFFFFF"/>
                </a:solidFill>
              </a:rPr>
              <a:t>’</a:t>
            </a:r>
          </a:p>
          <a:p>
            <a:pPr marL="731838" lvl="1" indent="-274638" eaLnBrk="1" hangingPunct="1">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‘embossed’			– ‘aural’ </a:t>
            </a:r>
          </a:p>
          <a:p>
            <a:pPr marL="731838" lvl="1" indent="-274638" eaLnBrk="1" hangingPunct="1">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‘all’ </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Note that style sheet media are not the same as the MIME types. MIME types are a controlled vocabulary for file types.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6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media dependent styles</a:t>
            </a:r>
          </a:p>
        </p:txBody>
      </p:sp>
      <p:sp>
        <p:nvSpPr>
          <p:cNvPr id="450562" name="Text Box 2"/>
          <p:cNvSpPr txBox="1">
            <a:spLocks noChangeArrowheads="1"/>
          </p:cNvSpPr>
          <p:nvPr/>
        </p:nvSpPr>
        <p:spPr bwMode="auto">
          <a:xfrm>
            <a:off x="457200" y="1295400"/>
            <a:ext cx="8229600" cy="4092575"/>
          </a:xfrm>
          <a:prstGeom prst="rect">
            <a:avLst/>
          </a:prstGeom>
          <a:noFill/>
          <a:ln w="9525">
            <a:noFill/>
            <a:round/>
            <a:headEnd/>
            <a:tailEnd/>
          </a:ln>
          <a:effectLst/>
        </p:spPr>
        <p:txBody>
          <a:bodyPr lIns="90000" tIns="46800" rIns="90000" bIns="46800"/>
          <a:lstStyle/>
          <a:p>
            <a:pPr marL="328613" indent="-317500" eaLnBrk="1" hangingPunct="1">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dirty="0">
              <a:solidFill>
                <a:srgbClr val="FFFFFF"/>
              </a:solidFill>
            </a:endParaRPr>
          </a:p>
          <a:p>
            <a:pPr marL="328613" indent="-317500" eaLnBrk="1" hangingPunct="1">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Using @import, you can import different types for different media</a:t>
            </a:r>
          </a:p>
          <a:p>
            <a:pPr marL="328613" indent="-317500" eaLnBrk="1" hangingPunct="1">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    @import "</a:t>
            </a:r>
            <a:r>
              <a:rPr lang="en-US" sz="2800" i="1" dirty="0">
                <a:solidFill>
                  <a:srgbClr val="FFFFFF"/>
                </a:solidFill>
              </a:rPr>
              <a:t>URI</a:t>
            </a:r>
            <a:r>
              <a:rPr lang="en-US" sz="2800" dirty="0">
                <a:solidFill>
                  <a:srgbClr val="FFFFFF"/>
                </a:solidFill>
              </a:rPr>
              <a:t>"</a:t>
            </a:r>
            <a:r>
              <a:rPr lang="en-US" sz="2800" i="1" dirty="0">
                <a:solidFill>
                  <a:srgbClr val="FFFFFF"/>
                </a:solidFill>
              </a:rPr>
              <a:t> </a:t>
            </a:r>
            <a:r>
              <a:rPr lang="en-US" sz="2800" i="1" dirty="0" err="1">
                <a:solidFill>
                  <a:srgbClr val="FFFFFF"/>
                </a:solidFill>
              </a:rPr>
              <a:t>medialist</a:t>
            </a:r>
            <a:endParaRPr lang="en-US" sz="2800" i="1" dirty="0">
              <a:solidFill>
                <a:srgbClr val="FFFFFF"/>
              </a:solidFill>
            </a:endParaRPr>
          </a:p>
          <a:p>
            <a:pPr marL="328613" indent="-317500" eaLnBrk="1" hangingPunct="1">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i="1" dirty="0">
                <a:solidFill>
                  <a:srgbClr val="FFFFFF"/>
                </a:solidFill>
              </a:rPr>
              <a:t>    </a:t>
            </a:r>
            <a:r>
              <a:rPr lang="en-US" sz="2800" dirty="0">
                <a:solidFill>
                  <a:srgbClr val="FFFFFF"/>
                </a:solidFill>
              </a:rPr>
              <a:t>where </a:t>
            </a:r>
            <a:r>
              <a:rPr lang="en-US" sz="2800" i="1" dirty="0" err="1">
                <a:solidFill>
                  <a:srgbClr val="FFFFFF"/>
                </a:solidFill>
              </a:rPr>
              <a:t>medialist</a:t>
            </a:r>
            <a:r>
              <a:rPr lang="en-US" sz="2800" i="1" dirty="0">
                <a:solidFill>
                  <a:srgbClr val="FFFFFF"/>
                </a:solidFill>
              </a:rPr>
              <a:t> </a:t>
            </a:r>
            <a:r>
              <a:rPr lang="en-US" sz="2800" dirty="0">
                <a:solidFill>
                  <a:srgbClr val="FFFFFF"/>
                </a:solidFill>
              </a:rPr>
              <a:t>is a list of one or more media, separated by comma</a:t>
            </a:r>
          </a:p>
          <a:p>
            <a:pPr marL="328613" indent="-317500" eaLnBrk="1" hangingPunct="1">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Example</a:t>
            </a:r>
          </a:p>
          <a:p>
            <a:pPr marL="328613" indent="-317500" eaLnBrk="1" hangingPunct="1">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   @import "challenged.css" </a:t>
            </a:r>
            <a:r>
              <a:rPr lang="en-US" sz="2800" dirty="0" err="1">
                <a:solidFill>
                  <a:srgbClr val="FFFFFF"/>
                </a:solidFill>
              </a:rPr>
              <a:t>braille</a:t>
            </a:r>
            <a:r>
              <a:rPr lang="en-US" sz="2800" dirty="0">
                <a:solidFill>
                  <a:srgbClr val="FFFFFF"/>
                </a:solidFill>
              </a:rPr>
              <a:t>, handheld</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bitter pill</a:t>
            </a:r>
            <a:endParaRPr lang="en-US" dirty="0"/>
          </a:p>
        </p:txBody>
      </p:sp>
      <p:sp>
        <p:nvSpPr>
          <p:cNvPr id="3" name="Content Placeholder 2"/>
          <p:cNvSpPr>
            <a:spLocks noGrp="1"/>
          </p:cNvSpPr>
          <p:nvPr>
            <p:ph idx="1"/>
          </p:nvPr>
        </p:nvSpPr>
        <p:spPr/>
        <p:txBody>
          <a:bodyPr>
            <a:normAutofit lnSpcReduction="10000"/>
          </a:bodyPr>
          <a:lstStyle/>
          <a:p>
            <a:r>
              <a:rPr lang="en-US" dirty="0" smtClean="0"/>
              <a:t>Eventually the W3C realized “that XML's deployment as a Web technology was limited to entirely new technologies (like RSS and later Atom), rather than as a replacement for existing deployed technologies (like HTML).”</a:t>
            </a:r>
          </a:p>
          <a:p>
            <a:r>
              <a:rPr lang="en-US" dirty="0" smtClean="0"/>
              <a:t>In 2004, the W3C decided to reopen HTML development. </a:t>
            </a:r>
          </a:p>
          <a:p>
            <a:r>
              <a:rPr lang="en-US" dirty="0" smtClean="0"/>
              <a:t>It was the end of the world for the XML faithful like me. </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1585"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the @media instruction</a:t>
            </a:r>
          </a:p>
        </p:txBody>
      </p:sp>
      <p:sp>
        <p:nvSpPr>
          <p:cNvPr id="451586" name="Text Box 2"/>
          <p:cNvSpPr txBox="1">
            <a:spLocks noChangeArrowheads="1"/>
          </p:cNvSpPr>
          <p:nvPr/>
        </p:nvSpPr>
        <p:spPr bwMode="auto">
          <a:xfrm>
            <a:off x="381000" y="1447800"/>
            <a:ext cx="8458200" cy="4953000"/>
          </a:xfrm>
          <a:prstGeom prst="rect">
            <a:avLst/>
          </a:prstGeom>
          <a:noFill/>
          <a:ln w="9525">
            <a:noFill/>
            <a:round/>
            <a:headEnd/>
            <a:tailEnd/>
          </a:ln>
          <a:effectLst/>
        </p:spPr>
        <p:txBody>
          <a:bodyPr lIns="0" tIns="0" rIns="0" bIns="0"/>
          <a:lstStyle/>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You can say</a:t>
            </a:r>
          </a:p>
          <a:p>
            <a:pPr marL="328613" indent="-317500" eaLnBrk="1" hangingPunct="1">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@media </a:t>
            </a:r>
            <a:r>
              <a:rPr lang="en-US" sz="2800" i="1">
                <a:solidFill>
                  <a:srgbClr val="FFFFFF"/>
                </a:solidFill>
              </a:rPr>
              <a:t>media </a:t>
            </a:r>
            <a:r>
              <a:rPr lang="en-US" sz="2800">
                <a:solidFill>
                  <a:srgbClr val="FFFFFF"/>
                </a:solidFill>
              </a:rPr>
              <a:t>{</a:t>
            </a:r>
          </a:p>
          <a:p>
            <a:pPr marL="328613" indent="-317500" eaLnBrk="1" hangingPunct="1">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a:t>
            </a:r>
            <a:r>
              <a:rPr lang="en-US" sz="2800" i="1">
                <a:solidFill>
                  <a:srgbClr val="FFFFFF"/>
                </a:solidFill>
              </a:rPr>
              <a:t>style </a:t>
            </a:r>
          </a:p>
          <a:p>
            <a:pPr marL="328613" indent="-317500" eaLnBrk="1" hangingPunct="1">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to apply the style </a:t>
            </a:r>
            <a:r>
              <a:rPr lang="en-US" sz="2800" i="1">
                <a:solidFill>
                  <a:srgbClr val="FFFFFF"/>
                </a:solidFill>
              </a:rPr>
              <a:t>style </a:t>
            </a:r>
            <a:r>
              <a:rPr lang="en-US" sz="2800">
                <a:solidFill>
                  <a:srgbClr val="FFFFFF"/>
                </a:solidFill>
              </a:rPr>
              <a:t>only to media </a:t>
            </a:r>
            <a:r>
              <a:rPr lang="en-US" sz="2800" i="1">
                <a:solidFill>
                  <a:srgbClr val="FFFFFF"/>
                </a:solidFill>
              </a:rPr>
              <a:t>media.</a:t>
            </a:r>
            <a:r>
              <a:rPr lang="en-US" sz="2800">
                <a:solidFill>
                  <a:srgbClr val="FFFFFF"/>
                </a:solidFill>
              </a:rPr>
              <a:t> Example</a:t>
            </a:r>
          </a:p>
          <a:p>
            <a:pPr marL="328613" indent="-317500" eaLnBrk="1" hangingPunct="1">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@media print {</a:t>
            </a:r>
          </a:p>
          <a:p>
            <a:pPr marL="328613" indent="-317500" eaLnBrk="1" hangingPunct="1">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a {text-decoration: none; color: black}</a:t>
            </a:r>
          </a:p>
          <a:p>
            <a:pPr marL="328613" indent="-317500" eaLnBrk="1" hangingPunct="1">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2609"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CSS in tables</a:t>
            </a:r>
          </a:p>
        </p:txBody>
      </p:sp>
      <p:sp>
        <p:nvSpPr>
          <p:cNvPr id="452610"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eaLnBrk="1" hangingPunct="1">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HTML table elements can be given general CSS properties, such as the ones we will discuss in next lecture.</a:t>
            </a:r>
          </a:p>
          <a:p>
            <a:pPr marL="328613" indent="-317500" eaLnBrk="1" hangingPunct="1">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Here I am going to discuss some properties that are only used with table elements.</a:t>
            </a:r>
          </a:p>
          <a:p>
            <a:pPr marL="328613" indent="-317500" eaLnBrk="1" hangingPunct="1">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 am leaving out constraints on the effect of general properties on table elements.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3633"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row primacy</a:t>
            </a:r>
          </a:p>
        </p:txBody>
      </p:sp>
      <p:sp>
        <p:nvSpPr>
          <p:cNvPr id="453634" name="Text Box 2"/>
          <p:cNvSpPr txBox="1">
            <a:spLocks noChangeArrowheads="1"/>
          </p:cNvSpPr>
          <p:nvPr/>
        </p:nvSpPr>
        <p:spPr bwMode="auto">
          <a:xfrm>
            <a:off x="457200" y="1600200"/>
            <a:ext cx="8226425" cy="4524375"/>
          </a:xfrm>
          <a:prstGeom prst="rect">
            <a:avLst/>
          </a:prstGeom>
          <a:noFill/>
          <a:ln w="9525">
            <a:noFill/>
            <a:round/>
            <a:headEnd/>
            <a:tailEnd/>
          </a:ln>
          <a:effectLst/>
        </p:spPr>
        <p:txBody>
          <a:bodyPr lIns="0" tIns="0" rIns="0" bIns="0"/>
          <a:lstStyle/>
          <a:p>
            <a:pPr marL="325438" indent="-317500" eaLnBrk="1" hangingPunct="1">
              <a:lnSpc>
                <a:spcPct val="110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a:solidFill>
                  <a:srgbClr val="FFFFFF"/>
                </a:solidFill>
              </a:rPr>
              <a:t>The  CSS table model, just like the HTML table model, has “row primacy”. It (roughly) means that rows are given first, then columns.</a:t>
            </a:r>
          </a:p>
          <a:p>
            <a:pPr marL="325438" indent="-317500" eaLnBrk="1" hangingPunct="1">
              <a:lnSpc>
                <a:spcPct val="110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a:solidFill>
                  <a:srgbClr val="FFFFFF"/>
                </a:solidFill>
              </a:rPr>
              <a:t>Columns and columns groups can only be applied four groups of properties</a:t>
            </a:r>
          </a:p>
          <a:p>
            <a:pPr marL="728663" lvl="1" indent="-271463" eaLnBrk="1" hangingPunct="1">
              <a:lnSpc>
                <a:spcPct val="110000"/>
              </a:lnSpc>
              <a:spcBef>
                <a:spcPts val="6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a:solidFill>
                  <a:srgbClr val="FFFFFF"/>
                </a:solidFill>
              </a:rPr>
              <a:t>border		– background </a:t>
            </a:r>
          </a:p>
          <a:p>
            <a:pPr marL="728663" lvl="1" indent="-271463" eaLnBrk="1" hangingPunct="1">
              <a:lnSpc>
                <a:spcPct val="110000"/>
              </a:lnSpc>
              <a:spcBef>
                <a:spcPts val="6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a:solidFill>
                  <a:srgbClr val="FFFFFF"/>
                </a:solidFill>
              </a:rPr>
              <a:t>width 		– visibility</a:t>
            </a:r>
          </a:p>
          <a:p>
            <a:pPr marL="325438" indent="-317500" eaLnBrk="1" hangingPunct="1">
              <a:lnSpc>
                <a:spcPct val="110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a:solidFill>
                  <a:srgbClr val="FFFFFF"/>
                </a:solidFill>
              </a:rPr>
              <a:t>but for them there are special rules. We review some of them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4657" name="Text Box 1"/>
          <p:cNvSpPr txBox="1">
            <a:spLocks noChangeArrowheads="1"/>
          </p:cNvSpPr>
          <p:nvPr/>
        </p:nvSpPr>
        <p:spPr bwMode="auto">
          <a:xfrm>
            <a:off x="457200" y="542925"/>
            <a:ext cx="8229600" cy="606425"/>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{caption-side:}</a:t>
            </a:r>
          </a:p>
        </p:txBody>
      </p:sp>
      <p:sp>
        <p:nvSpPr>
          <p:cNvPr id="454658" name="Text Box 2"/>
          <p:cNvSpPr txBox="1">
            <a:spLocks noChangeArrowheads="1"/>
          </p:cNvSpPr>
          <p:nvPr/>
        </p:nvSpPr>
        <p:spPr bwMode="auto">
          <a:xfrm>
            <a:off x="457200" y="1600200"/>
            <a:ext cx="8229600" cy="4440238"/>
          </a:xfrm>
          <a:prstGeom prst="rect">
            <a:avLst/>
          </a:prstGeom>
          <a:noFill/>
          <a:ln w="9525">
            <a:noFill/>
            <a:round/>
            <a:headEnd/>
            <a:tailEnd/>
          </a:ln>
          <a:effectLst/>
        </p:spPr>
        <p:txBody>
          <a:bodyPr lIns="90000" tIns="46800" rIns="90000" bIns="46800"/>
          <a:lstStyle/>
          <a:p>
            <a:pPr marL="325438" indent="-317500" eaLnBrk="1" hangingPunct="1">
              <a:lnSpc>
                <a:spcPct val="104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a:solidFill>
                  <a:srgbClr val="FFFFFF"/>
                </a:solidFill>
              </a:rPr>
              <a:t>This property applies to &lt;caption&gt;.</a:t>
            </a:r>
          </a:p>
          <a:p>
            <a:pPr marL="325438" indent="-317500" eaLnBrk="1" hangingPunct="1">
              <a:lnSpc>
                <a:spcPct val="104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a:solidFill>
                  <a:srgbClr val="FFFFFF"/>
                </a:solidFill>
              </a:rPr>
              <a:t>{caption-side:} says where the caption should go, either ‘top’ or ‘bottom’.</a:t>
            </a:r>
          </a:p>
          <a:p>
            <a:pPr marL="325438" indent="-317500" eaLnBrk="1" hangingPunct="1">
              <a:lnSpc>
                <a:spcPct val="104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a:solidFill>
                  <a:srgbClr val="FFFFFF"/>
                </a:solidFill>
              </a:rPr>
              <a:t>The initial value is ‘top’.</a:t>
            </a:r>
          </a:p>
          <a:p>
            <a:pPr marL="325438" indent="-317500" eaLnBrk="1" hangingPunct="1">
              <a:lnSpc>
                <a:spcPct val="104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a:solidFill>
                  <a:srgbClr val="FFFFFF"/>
                </a:solidFill>
              </a:rPr>
              <a:t>A caption is a block box. They can be styled like any other block level element. But this is just the theory. Browser implementation of browser styling appears to be limited.</a:t>
            </a:r>
          </a:p>
          <a:p>
            <a:pPr marL="325438" indent="-317500" eaLnBrk="1" hangingPunct="1">
              <a:lnSpc>
                <a:spcPct val="104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a:solidFill>
                  <a:srgbClr val="FFFFFF"/>
                </a:solidFill>
              </a:rPr>
              <a:t>The property name is misleading.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5681"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{border-collapse: }</a:t>
            </a:r>
          </a:p>
        </p:txBody>
      </p:sp>
      <p:sp>
        <p:nvSpPr>
          <p:cNvPr id="455682" name="Text Box 2"/>
          <p:cNvSpPr txBox="1">
            <a:spLocks noChangeArrowheads="1"/>
          </p:cNvSpPr>
          <p:nvPr/>
        </p:nvSpPr>
        <p:spPr bwMode="auto">
          <a:xfrm>
            <a:off x="457200" y="1219200"/>
            <a:ext cx="8226425" cy="5334000"/>
          </a:xfrm>
          <a:prstGeom prst="rect">
            <a:avLst/>
          </a:prstGeom>
          <a:noFill/>
          <a:ln w="9525">
            <a:noFill/>
            <a:round/>
            <a:headEnd/>
            <a:tailEnd/>
          </a:ln>
          <a:effectLst/>
        </p:spPr>
        <p:txBody>
          <a:bodyPr lIns="0" tIns="0" rIns="0" bIns="0"/>
          <a:lstStyle/>
          <a:p>
            <a:pPr marL="325438" indent="-317500" eaLnBrk="1" hangingPunct="1">
              <a:lnSpc>
                <a:spcPct val="104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dirty="0">
                <a:solidFill>
                  <a:srgbClr val="FFFFFF"/>
                </a:solidFill>
              </a:rPr>
              <a:t>{border-collapse: } allows to choose the fundamental table model. </a:t>
            </a:r>
          </a:p>
          <a:p>
            <a:pPr marL="325438" indent="-317500" eaLnBrk="1" hangingPunct="1">
              <a:lnSpc>
                <a:spcPct val="104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dirty="0">
                <a:solidFill>
                  <a:srgbClr val="FFFFFF"/>
                </a:solidFill>
              </a:rPr>
              <a:t>It can take three values</a:t>
            </a:r>
          </a:p>
          <a:p>
            <a:pPr marL="728663" lvl="1" indent="-271463" eaLnBrk="1" hangingPunct="1">
              <a:lnSpc>
                <a:spcPct val="104000"/>
              </a:lnSpc>
              <a:spcBef>
                <a:spcPts val="6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400" dirty="0">
                <a:solidFill>
                  <a:srgbClr val="FFFFFF"/>
                </a:solidFill>
              </a:rPr>
              <a:t>'separate' implies that each cell has its own box. This is the initial value.  </a:t>
            </a:r>
          </a:p>
          <a:p>
            <a:pPr marL="728663" lvl="1" indent="-271463" eaLnBrk="1" hangingPunct="1">
              <a:lnSpc>
                <a:spcPct val="104000"/>
              </a:lnSpc>
              <a:spcBef>
                <a:spcPts val="6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400" dirty="0">
                <a:solidFill>
                  <a:srgbClr val="FFFFFF"/>
                </a:solidFill>
              </a:rPr>
              <a:t>'collapse' implies that adjacent cells share the same border</a:t>
            </a:r>
          </a:p>
          <a:p>
            <a:pPr marL="728663" lvl="1" indent="-271463" eaLnBrk="1" hangingPunct="1">
              <a:lnSpc>
                <a:spcPct val="104000"/>
              </a:lnSpc>
              <a:spcBef>
                <a:spcPts val="6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400" dirty="0">
                <a:solidFill>
                  <a:srgbClr val="FFFFFF"/>
                </a:solidFill>
              </a:rPr>
              <a:t>‘inherit’</a:t>
            </a:r>
          </a:p>
          <a:p>
            <a:pPr marL="325438" indent="-317500" eaLnBrk="1" hangingPunct="1">
              <a:lnSpc>
                <a:spcPct val="104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dirty="0">
                <a:solidFill>
                  <a:srgbClr val="FFFFFF"/>
                </a:solidFill>
              </a:rPr>
              <a:t>If {border-collapse: } is ‘separated’ you can set both {border-spacing: } and {empty-cells: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6705" name="Text Box 1"/>
          <p:cNvSpPr txBox="1">
            <a:spLocks noChangeArrowheads="1"/>
          </p:cNvSpPr>
          <p:nvPr/>
        </p:nvSpPr>
        <p:spPr bwMode="auto">
          <a:xfrm>
            <a:off x="457200" y="573088"/>
            <a:ext cx="8229600" cy="606425"/>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{border-spacing: }</a:t>
            </a:r>
          </a:p>
        </p:txBody>
      </p:sp>
      <p:sp>
        <p:nvSpPr>
          <p:cNvPr id="456706" name="Text Box 2"/>
          <p:cNvSpPr txBox="1">
            <a:spLocks noChangeArrowheads="1"/>
          </p:cNvSpPr>
          <p:nvPr/>
        </p:nvSpPr>
        <p:spPr bwMode="auto">
          <a:xfrm>
            <a:off x="457200" y="1570038"/>
            <a:ext cx="8229600" cy="4378325"/>
          </a:xfrm>
          <a:prstGeom prst="rect">
            <a:avLst/>
          </a:prstGeom>
          <a:noFill/>
          <a:ln w="9525">
            <a:noFill/>
            <a:round/>
            <a:headEnd/>
            <a:tailEnd/>
          </a:ln>
          <a:effectLst/>
        </p:spPr>
        <p:txBody>
          <a:bodyPr lIns="90000" tIns="46800" rIns="90000" bIns="46800"/>
          <a:lstStyle/>
          <a:p>
            <a:pPr marL="325438" indent="-317500" eaLnBrk="1" hangingPunct="1">
              <a:lnSpc>
                <a:spcPct val="90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a:solidFill>
                  <a:srgbClr val="FFFFFF"/>
                </a:solidFill>
              </a:rPr>
              <a:t>This property is only useful if {border-collapse: } is ‘separate’. </a:t>
            </a:r>
          </a:p>
          <a:p>
            <a:pPr marL="325438" indent="-317500" eaLnBrk="1" hangingPunct="1">
              <a:lnSpc>
                <a:spcPct val="90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a:solidFill>
                  <a:srgbClr val="FFFFFF"/>
                </a:solidFill>
              </a:rPr>
              <a:t>It applies to &lt;table&gt; only.</a:t>
            </a:r>
          </a:p>
          <a:p>
            <a:pPr marL="325438" indent="-317500" eaLnBrk="1" hangingPunct="1">
              <a:lnSpc>
                <a:spcPct val="90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a:solidFill>
                  <a:srgbClr val="FFFFFF"/>
                </a:solidFill>
              </a:rPr>
              <a:t>{border-spacing:} takes two distances to specify different horizontal and vertical values. The horizontal value comes first. Example</a:t>
            </a:r>
          </a:p>
          <a:p>
            <a:pPr marL="325438" indent="-317500" eaLnBrk="1" hangingPunct="1">
              <a:lnSpc>
                <a:spcPct val="90000"/>
              </a:lnSpc>
              <a:spcBef>
                <a:spcPts val="700"/>
              </a:spcBef>
              <a:buClrTx/>
              <a:buSzTx/>
              <a:buFontTx/>
              <a:buNone/>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a:solidFill>
                  <a:srgbClr val="FFFFFF"/>
                </a:solidFill>
              </a:rPr>
              <a:t>   table {border-spacing: 1px 3px;}</a:t>
            </a:r>
          </a:p>
          <a:p>
            <a:pPr marL="325438" indent="-317500" eaLnBrk="1" hangingPunct="1">
              <a:lnSpc>
                <a:spcPct val="90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a:solidFill>
                  <a:srgbClr val="FFFFFF"/>
                </a:solidFill>
              </a:rPr>
              <a:t>It’s more powerful than the cellspacing= attribute of &lt;table&gt;.</a:t>
            </a:r>
          </a:p>
          <a:p>
            <a:pPr marL="325438" indent="-317500" eaLnBrk="1" hangingPunct="1">
              <a:lnSpc>
                <a:spcPct val="90000"/>
              </a:lnSpc>
              <a:spcBef>
                <a:spcPts val="700"/>
              </a:spcBef>
              <a:buClrTx/>
              <a:buSzTx/>
              <a:buFontTx/>
              <a:buNone/>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7729" name="Text Box 1"/>
          <p:cNvSpPr txBox="1">
            <a:spLocks noChangeArrowheads="1"/>
          </p:cNvSpPr>
          <p:nvPr/>
        </p:nvSpPr>
        <p:spPr bwMode="auto">
          <a:xfrm>
            <a:off x="457200" y="304800"/>
            <a:ext cx="8226425" cy="804863"/>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{empty-cells: }</a:t>
            </a:r>
          </a:p>
        </p:txBody>
      </p:sp>
      <p:sp>
        <p:nvSpPr>
          <p:cNvPr id="457730" name="Text Box 2"/>
          <p:cNvSpPr txBox="1">
            <a:spLocks noChangeArrowheads="1"/>
          </p:cNvSpPr>
          <p:nvPr/>
        </p:nvSpPr>
        <p:spPr bwMode="auto">
          <a:xfrm>
            <a:off x="457200" y="1219200"/>
            <a:ext cx="8226425" cy="5257800"/>
          </a:xfrm>
          <a:prstGeom prst="rect">
            <a:avLst/>
          </a:prstGeom>
          <a:noFill/>
          <a:ln w="9525">
            <a:noFill/>
            <a:round/>
            <a:headEnd/>
            <a:tailEnd/>
          </a:ln>
          <a:effectLst/>
        </p:spPr>
        <p:txBody>
          <a:bodyPr lIns="0" tIns="0" rIns="0" bIns="0"/>
          <a:lstStyle/>
          <a:p>
            <a:pPr marL="325438" indent="-317500" eaLnBrk="1" hangingPunct="1">
              <a:lnSpc>
                <a:spcPct val="90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dirty="0">
                <a:solidFill>
                  <a:srgbClr val="FFFFFF"/>
                </a:solidFill>
              </a:rPr>
              <a:t>This property is only useful if {border-collapse: } is ‘separate’. </a:t>
            </a:r>
          </a:p>
          <a:p>
            <a:pPr marL="325438" indent="-317500" eaLnBrk="1" hangingPunct="1">
              <a:lnSpc>
                <a:spcPct val="90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dirty="0">
                <a:solidFill>
                  <a:srgbClr val="FFFFFF"/>
                </a:solidFill>
              </a:rPr>
              <a:t>{empty-cells:} can be set to</a:t>
            </a:r>
          </a:p>
          <a:p>
            <a:pPr marL="728663" lvl="1" indent="-271463" eaLnBrk="1" hangingPunct="1">
              <a:lnSpc>
                <a:spcPct val="90000"/>
              </a:lnSpc>
              <a:spcBef>
                <a:spcPts val="6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400" dirty="0">
                <a:solidFill>
                  <a:srgbClr val="FFFFFF"/>
                </a:solidFill>
              </a:rPr>
              <a:t>'show' shows empty cells with their border. This is the initial value. </a:t>
            </a:r>
          </a:p>
          <a:p>
            <a:pPr marL="728663" lvl="1" indent="-271463" eaLnBrk="1" hangingPunct="1">
              <a:lnSpc>
                <a:spcPct val="90000"/>
              </a:lnSpc>
              <a:spcBef>
                <a:spcPts val="6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400" dirty="0">
                <a:solidFill>
                  <a:srgbClr val="FFFFFF"/>
                </a:solidFill>
              </a:rPr>
              <a:t>'hide' does not show the border around an empty cell</a:t>
            </a:r>
          </a:p>
          <a:p>
            <a:pPr marL="325438" indent="-317500" eaLnBrk="1" hangingPunct="1">
              <a:lnSpc>
                <a:spcPct val="90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dirty="0">
                <a:solidFill>
                  <a:srgbClr val="FFFFFF"/>
                </a:solidFill>
              </a:rPr>
              <a:t>In order to really be hidden, the cell has to be really empty. &lt;td&gt;&amp;</a:t>
            </a:r>
            <a:r>
              <a:rPr lang="en-US" sz="2800" dirty="0" err="1">
                <a:solidFill>
                  <a:srgbClr val="FFFFFF"/>
                </a:solidFill>
              </a:rPr>
              <a:t>nbsp</a:t>
            </a:r>
            <a:r>
              <a:rPr lang="en-US" sz="2800" dirty="0">
                <a:solidFill>
                  <a:srgbClr val="FFFFFF"/>
                </a:solidFill>
              </a:rPr>
              <a:t>;&lt;/td&gt; will not do. You are save with &lt;td&gt;&lt;/td&gt;.</a:t>
            </a:r>
          </a:p>
          <a:p>
            <a:pPr marL="325438" indent="-317500" eaLnBrk="1" hangingPunct="1">
              <a:lnSpc>
                <a:spcPct val="90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dirty="0">
                <a:solidFill>
                  <a:srgbClr val="FFFFFF"/>
                </a:solidFill>
              </a:rPr>
              <a:t>If all cells in a row are empty and the {empty-cell:} is ‘hide’ the &lt;</a:t>
            </a:r>
            <a:r>
              <a:rPr lang="en-US" sz="2800" dirty="0" err="1">
                <a:solidFill>
                  <a:srgbClr val="FFFFFF"/>
                </a:solidFill>
              </a:rPr>
              <a:t>tr</a:t>
            </a:r>
            <a:r>
              <a:rPr lang="en-US" sz="2800" dirty="0">
                <a:solidFill>
                  <a:srgbClr val="FFFFFF"/>
                </a:solidFill>
              </a:rPr>
              <a:t>&gt; will be dealt with as if it had a {display: } set to ‘none’.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8753"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the collapsing table model</a:t>
            </a:r>
          </a:p>
        </p:txBody>
      </p:sp>
      <p:sp>
        <p:nvSpPr>
          <p:cNvPr id="458754" name="Text Box 2"/>
          <p:cNvSpPr txBox="1">
            <a:spLocks noChangeArrowheads="1"/>
          </p:cNvSpPr>
          <p:nvPr/>
        </p:nvSpPr>
        <p:spPr bwMode="auto">
          <a:xfrm>
            <a:off x="457200" y="1600200"/>
            <a:ext cx="8226425" cy="4524375"/>
          </a:xfrm>
          <a:prstGeom prst="rect">
            <a:avLst/>
          </a:prstGeom>
          <a:noFill/>
          <a:ln w="9525">
            <a:noFill/>
            <a:round/>
            <a:headEnd/>
            <a:tailEnd/>
          </a:ln>
          <a:effectLst/>
        </p:spPr>
        <p:txBody>
          <a:bodyPr lIns="0" tIns="0" rIns="0" bIns="0"/>
          <a:lstStyle/>
          <a:p>
            <a:pPr marL="325438" indent="-317500" eaLnBrk="1" hangingPunct="1">
              <a:lnSpc>
                <a:spcPct val="110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3200" dirty="0">
                <a:solidFill>
                  <a:srgbClr val="FFFFFF"/>
                </a:solidFill>
              </a:rPr>
              <a:t>When table cells collapse &lt;table&gt; can not have a padding, it can only take margins.</a:t>
            </a:r>
          </a:p>
          <a:p>
            <a:pPr marL="325438" indent="-317500" eaLnBrk="1" hangingPunct="1">
              <a:lnSpc>
                <a:spcPct val="110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3200" dirty="0">
                <a:solidFill>
                  <a:srgbClr val="FFFFFF"/>
                </a:solidFill>
              </a:rPr>
              <a:t>Borders between cells collapse into each others where they adjoin. The most “interesting” border is shown. There is a set of rules to determine what that border is. We don’t give a $#*@ how that border is determined. </a:t>
            </a:r>
          </a:p>
          <a:p>
            <a:pPr marL="325438" indent="-317500" eaLnBrk="1" hangingPunct="1">
              <a:lnSpc>
                <a:spcPct val="110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3200" dirty="0">
                <a:solidFill>
                  <a:srgbClr val="FFFFFF"/>
                </a:solidFill>
              </a:rPr>
              <a:t>The “interesting” border is centered between the adjacent cells.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9777"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row primacy</a:t>
            </a:r>
          </a:p>
        </p:txBody>
      </p:sp>
      <p:sp>
        <p:nvSpPr>
          <p:cNvPr id="459778" name="Text Box 2"/>
          <p:cNvSpPr txBox="1">
            <a:spLocks noChangeArrowheads="1"/>
          </p:cNvSpPr>
          <p:nvPr/>
        </p:nvSpPr>
        <p:spPr bwMode="auto">
          <a:xfrm>
            <a:off x="457200" y="1295400"/>
            <a:ext cx="8226425" cy="5181600"/>
          </a:xfrm>
          <a:prstGeom prst="rect">
            <a:avLst/>
          </a:prstGeom>
          <a:noFill/>
          <a:ln w="9525">
            <a:noFill/>
            <a:round/>
            <a:headEnd/>
            <a:tailEnd/>
          </a:ln>
          <a:effectLst/>
        </p:spPr>
        <p:txBody>
          <a:bodyPr lIns="0" tIns="0" rIns="0" bIns="0"/>
          <a:lstStyle/>
          <a:p>
            <a:pPr marL="325438" indent="-317500" eaLnBrk="1" hangingPunct="1">
              <a:lnSpc>
                <a:spcPct val="110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a:solidFill>
                  <a:srgbClr val="FFFFFF"/>
                </a:solidFill>
              </a:rPr>
              <a:t>Borders can be set for columns and column groups only if  {border-collapse:} is set to ‘collapse’.</a:t>
            </a:r>
          </a:p>
          <a:p>
            <a:pPr marL="325438" indent="-317500" eaLnBrk="1" hangingPunct="1">
              <a:lnSpc>
                <a:spcPct val="110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a:solidFill>
                  <a:srgbClr val="FFFFFF"/>
                </a:solidFill>
              </a:rPr>
              <a:t>The background of a column or column group will be visible only of the background of the cell and its row is transparent. </a:t>
            </a:r>
          </a:p>
          <a:p>
            <a:pPr marL="325438" indent="-317500" eaLnBrk="1" hangingPunct="1">
              <a:lnSpc>
                <a:spcPct val="110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a:solidFill>
                  <a:srgbClr val="FFFFFF"/>
                </a:solidFill>
              </a:rPr>
              <a:t>The {width:} of a column or column group give the minimum width only. </a:t>
            </a:r>
          </a:p>
          <a:p>
            <a:pPr marL="325438" indent="-317500" eaLnBrk="1" hangingPunct="1">
              <a:lnSpc>
                <a:spcPct val="110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a:solidFill>
                  <a:srgbClr val="FFFFFF"/>
                </a:solidFill>
              </a:rPr>
              <a:t>If the {visibility:} of a column or column group is ‘collapse’ none of its cells are rendered.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01"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{table-layout:}</a:t>
            </a:r>
          </a:p>
        </p:txBody>
      </p:sp>
      <p:sp>
        <p:nvSpPr>
          <p:cNvPr id="460802" name="Text Box 2"/>
          <p:cNvSpPr txBox="1">
            <a:spLocks noChangeArrowheads="1"/>
          </p:cNvSpPr>
          <p:nvPr/>
        </p:nvSpPr>
        <p:spPr bwMode="auto">
          <a:xfrm>
            <a:off x="457200" y="1600200"/>
            <a:ext cx="8226425" cy="4524375"/>
          </a:xfrm>
          <a:prstGeom prst="rect">
            <a:avLst/>
          </a:prstGeom>
          <a:noFill/>
          <a:ln w="9525">
            <a:noFill/>
            <a:round/>
            <a:headEnd/>
            <a:tailEnd/>
          </a:ln>
          <a:effectLst/>
        </p:spPr>
        <p:txBody>
          <a:bodyPr lIns="0" tIns="0" rIns="0" bIns="0"/>
          <a:lstStyle/>
          <a:p>
            <a:pPr marL="325438" indent="-317500" eaLnBrk="1" hangingPunct="1">
              <a:lnSpc>
                <a:spcPts val="2825"/>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dirty="0">
                <a:solidFill>
                  <a:srgbClr val="FFFFFF"/>
                </a:solidFill>
              </a:rPr>
              <a:t>This property can only be applied to &lt;table&gt;.</a:t>
            </a:r>
          </a:p>
          <a:p>
            <a:pPr marL="325438" indent="-317500" eaLnBrk="1" hangingPunct="1">
              <a:lnSpc>
                <a:spcPts val="2825"/>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dirty="0">
                <a:solidFill>
                  <a:srgbClr val="FFFFFF"/>
                </a:solidFill>
              </a:rPr>
              <a:t>It takes the values</a:t>
            </a:r>
          </a:p>
          <a:p>
            <a:pPr marL="728663" lvl="1" indent="-271463" eaLnBrk="1" hangingPunct="1">
              <a:lnSpc>
                <a:spcPct val="108000"/>
              </a:lnSpc>
              <a:spcBef>
                <a:spcPts val="6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dirty="0">
                <a:solidFill>
                  <a:srgbClr val="FFFFFF"/>
                </a:solidFill>
              </a:rPr>
              <a:t>‘</a:t>
            </a:r>
            <a:r>
              <a:rPr lang="en-US" sz="2400" dirty="0">
                <a:solidFill>
                  <a:srgbClr val="FFFFFF"/>
                </a:solidFill>
              </a:rPr>
              <a:t>auto’ the table takes up as much space as its contents. This is the initial value. </a:t>
            </a:r>
          </a:p>
          <a:p>
            <a:pPr marL="728663" lvl="1" indent="-271463" eaLnBrk="1" hangingPunct="1">
              <a:lnSpc>
                <a:spcPct val="108000"/>
              </a:lnSpc>
              <a:spcBef>
                <a:spcPts val="6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400" dirty="0">
                <a:solidFill>
                  <a:srgbClr val="FFFFFF"/>
                </a:solidFill>
              </a:rPr>
              <a:t>‘fixed’ the table is given a fixed width.</a:t>
            </a:r>
          </a:p>
          <a:p>
            <a:pPr marL="728663" lvl="1" indent="-271463" eaLnBrk="1" hangingPunct="1">
              <a:lnSpc>
                <a:spcPct val="108000"/>
              </a:lnSpc>
              <a:spcBef>
                <a:spcPts val="6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400" dirty="0">
                <a:solidFill>
                  <a:srgbClr val="FFFFFF"/>
                </a:solidFill>
              </a:rPr>
              <a:t>‘inherit’</a:t>
            </a:r>
          </a:p>
          <a:p>
            <a:pPr marL="325438" indent="-317500" eaLnBrk="1" hangingPunct="1">
              <a:lnSpc>
                <a:spcPts val="2825"/>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dirty="0">
                <a:solidFill>
                  <a:srgbClr val="FFFFFF"/>
                </a:solidFill>
              </a:rPr>
              <a:t>Fixed layout is faster, because the UA does not have to read the entire table before starting to render it.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WHATWG</a:t>
            </a:r>
            <a:endParaRPr lang="en-US" dirty="0"/>
          </a:p>
        </p:txBody>
      </p:sp>
      <p:sp>
        <p:nvSpPr>
          <p:cNvPr id="3" name="Content Placeholder 2"/>
          <p:cNvSpPr>
            <a:spLocks noGrp="1"/>
          </p:cNvSpPr>
          <p:nvPr>
            <p:ph idx="1"/>
          </p:nvPr>
        </p:nvSpPr>
        <p:spPr>
          <a:xfrm>
            <a:off x="457200" y="1219200"/>
            <a:ext cx="8305800" cy="5257800"/>
          </a:xfrm>
        </p:spPr>
        <p:txBody>
          <a:bodyPr>
            <a:normAutofit fontScale="92500" lnSpcReduction="10000"/>
          </a:bodyPr>
          <a:lstStyle/>
          <a:p>
            <a:r>
              <a:rPr lang="en-US" dirty="0" smtClean="0"/>
              <a:t>In 2005 Apple, Mozilla, and Opera created WHATWG is a new venture to work on HTML. </a:t>
            </a:r>
          </a:p>
          <a:p>
            <a:r>
              <a:rPr lang="en-US" dirty="0" smtClean="0"/>
              <a:t>Core principles</a:t>
            </a:r>
          </a:p>
          <a:p>
            <a:pPr lvl="1"/>
            <a:r>
              <a:rPr lang="en-US" dirty="0" smtClean="0"/>
              <a:t>technologies need to be backwards compatible</a:t>
            </a:r>
          </a:p>
          <a:p>
            <a:pPr lvl="1"/>
            <a:r>
              <a:rPr lang="en-US" dirty="0" smtClean="0"/>
              <a:t>specifications and implementations need to match even if this means changing the specification rather than the implementations</a:t>
            </a:r>
          </a:p>
          <a:p>
            <a:pPr lvl="1"/>
            <a:r>
              <a:rPr lang="en-US" dirty="0" smtClean="0"/>
              <a:t>specifications need to be detailed enough that implementations can achieve complete interoperability without reverse-engineering each other</a:t>
            </a:r>
          </a:p>
          <a:p>
            <a:r>
              <a:rPr lang="en-US" dirty="0" smtClean="0"/>
              <a:t>W3C joins them in 2006.</a:t>
            </a: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1825"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width when {table-layout: fixed}</a:t>
            </a:r>
          </a:p>
        </p:txBody>
      </p:sp>
      <p:sp>
        <p:nvSpPr>
          <p:cNvPr id="461826" name="Text Box 2"/>
          <p:cNvSpPr txBox="1">
            <a:spLocks noChangeArrowheads="1"/>
          </p:cNvSpPr>
          <p:nvPr/>
        </p:nvSpPr>
        <p:spPr bwMode="auto">
          <a:xfrm>
            <a:off x="457200" y="1371600"/>
            <a:ext cx="8226425" cy="5029200"/>
          </a:xfrm>
          <a:prstGeom prst="rect">
            <a:avLst/>
          </a:prstGeom>
          <a:noFill/>
          <a:ln w="9525">
            <a:noFill/>
            <a:round/>
            <a:headEnd/>
            <a:tailEnd/>
          </a:ln>
          <a:effectLst/>
        </p:spPr>
        <p:txBody>
          <a:bodyPr lIns="0" tIns="0" rIns="0" bIns="0"/>
          <a:lstStyle/>
          <a:p>
            <a:pPr marL="325438" indent="-317500" eaLnBrk="1" hangingPunct="1">
              <a:lnSpc>
                <a:spcPct val="98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a:solidFill>
                  <a:srgbClr val="FFFFFF"/>
                </a:solidFill>
              </a:rPr>
              <a:t>With fixed layout, any column with a {width:} other than ‘auto’ sets the width for that column.</a:t>
            </a:r>
          </a:p>
          <a:p>
            <a:pPr marL="325438" indent="-317500" eaLnBrk="1" hangingPunct="1">
              <a:lnSpc>
                <a:spcPct val="98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a:solidFill>
                  <a:srgbClr val="FFFFFF"/>
                </a:solidFill>
              </a:rPr>
              <a:t>If the column has {width:} set to ‘auto’, the width is taken from the first cell of the column that has a {width:} other than ‘auto’.</a:t>
            </a:r>
          </a:p>
          <a:p>
            <a:pPr marL="325438" indent="-317500" eaLnBrk="1" hangingPunct="1">
              <a:lnSpc>
                <a:spcPct val="98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a:solidFill>
                  <a:srgbClr val="FFFFFF"/>
                </a:solidFill>
              </a:rPr>
              <a:t>Any columns that are still auto sized are spaced equally between them. </a:t>
            </a:r>
          </a:p>
          <a:p>
            <a:pPr marL="325438" indent="-317500" eaLnBrk="1" hangingPunct="1">
              <a:lnSpc>
                <a:spcPct val="98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a:solidFill>
                  <a:srgbClr val="FFFFFF"/>
                </a:solidFill>
              </a:rPr>
              <a:t>The width of the table is the {width:} of &lt;table&gt; or the sum of {width:}s of the column, whatever greater.</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2849" name="Text Box 1"/>
          <p:cNvSpPr txBox="1">
            <a:spLocks noChangeArrowheads="1"/>
          </p:cNvSpPr>
          <p:nvPr/>
        </p:nvSpPr>
        <p:spPr bwMode="auto">
          <a:xfrm>
            <a:off x="457200" y="319088"/>
            <a:ext cx="8218488" cy="1041400"/>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example {table-layout: fixed} </a:t>
            </a:r>
          </a:p>
        </p:txBody>
      </p:sp>
      <p:sp>
        <p:nvSpPr>
          <p:cNvPr id="462850" name="Text Box 2"/>
          <p:cNvSpPr txBox="1">
            <a:spLocks noChangeArrowheads="1"/>
          </p:cNvSpPr>
          <p:nvPr/>
        </p:nvSpPr>
        <p:spPr bwMode="auto">
          <a:xfrm>
            <a:off x="533400" y="1219200"/>
            <a:ext cx="8223250" cy="4781550"/>
          </a:xfrm>
          <a:prstGeom prst="rect">
            <a:avLst/>
          </a:prstGeom>
          <a:noFill/>
          <a:ln w="9525">
            <a:noFill/>
            <a:round/>
            <a:headEnd/>
            <a:tailEnd/>
          </a:ln>
          <a:effectLst/>
        </p:spPr>
        <p:txBody>
          <a:bodyPr lIns="0" tIns="0" rIns="0" bIns="0"/>
          <a:lstStyle/>
          <a:p>
            <a:pPr marL="325438" indent="-317500" eaLnBrk="1" hangingPunct="1">
              <a:lnSpc>
                <a:spcPct val="120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dirty="0">
                <a:solidFill>
                  <a:srgbClr val="FFFFFF"/>
                </a:solidFill>
              </a:rPr>
              <a:t>The course listings page http://</a:t>
            </a:r>
            <a:r>
              <a:rPr lang="en-US" sz="2800" dirty="0" smtClean="0">
                <a:solidFill>
                  <a:srgbClr val="FFFFFF"/>
                </a:solidFill>
              </a:rPr>
              <a:t>wotan.liu.edu/home/krichel/courses</a:t>
            </a:r>
            <a:r>
              <a:rPr lang="en-US" sz="2800" dirty="0">
                <a:solidFill>
                  <a:srgbClr val="FFFFFF"/>
                </a:solidFill>
              </a:rPr>
              <a:t>/ has fixed width.</a:t>
            </a:r>
          </a:p>
          <a:p>
            <a:pPr marL="325438" indent="-317500" eaLnBrk="1" hangingPunct="1">
              <a:lnSpc>
                <a:spcPct val="120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dirty="0">
                <a:solidFill>
                  <a:srgbClr val="FFFFFF"/>
                </a:solidFill>
              </a:rPr>
              <a:t>Each course column has the same width. The width is fixed in the columns, set in a &lt;</a:t>
            </a:r>
            <a:r>
              <a:rPr lang="en-US" sz="2800" dirty="0" err="1">
                <a:solidFill>
                  <a:srgbClr val="FFFFFF"/>
                </a:solidFill>
              </a:rPr>
              <a:t>colgroup</a:t>
            </a:r>
            <a:r>
              <a:rPr lang="en-US" sz="2800" dirty="0">
                <a:solidFill>
                  <a:srgbClr val="FFFFFF"/>
                </a:solidFill>
              </a:rPr>
              <a:t>&gt; at the start of the table.  Each &lt;</a:t>
            </a:r>
            <a:r>
              <a:rPr lang="en-US" sz="2800" dirty="0" err="1">
                <a:solidFill>
                  <a:srgbClr val="FFFFFF"/>
                </a:solidFill>
              </a:rPr>
              <a:t>col</a:t>
            </a:r>
            <a:r>
              <a:rPr lang="en-US" sz="2800" dirty="0">
                <a:solidFill>
                  <a:srgbClr val="FFFFFF"/>
                </a:solidFill>
              </a:rPr>
              <a:t>&gt; element defines a column that is then used for subsequent &lt;td&gt; elements. </a:t>
            </a:r>
          </a:p>
          <a:p>
            <a:pPr marL="325438" indent="-317500" eaLnBrk="1" hangingPunct="1">
              <a:lnSpc>
                <a:spcPct val="120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dirty="0">
                <a:solidFill>
                  <a:srgbClr val="FFFFFF"/>
                </a:solidFill>
              </a:rPr>
              <a:t>Critique: it wastes a bit of space and has the whiff of control-freakiness. But how much more tidy than the travel schedule.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3873"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{table-layout: auto}</a:t>
            </a:r>
          </a:p>
        </p:txBody>
      </p:sp>
      <p:sp>
        <p:nvSpPr>
          <p:cNvPr id="463874" name="Text Box 2"/>
          <p:cNvSpPr txBox="1">
            <a:spLocks noChangeArrowheads="1"/>
          </p:cNvSpPr>
          <p:nvPr/>
        </p:nvSpPr>
        <p:spPr bwMode="auto">
          <a:xfrm>
            <a:off x="457200" y="1600200"/>
            <a:ext cx="8226425" cy="4724400"/>
          </a:xfrm>
          <a:prstGeom prst="rect">
            <a:avLst/>
          </a:prstGeom>
          <a:noFill/>
          <a:ln w="9525">
            <a:noFill/>
            <a:round/>
            <a:headEnd/>
            <a:tailEnd/>
          </a:ln>
          <a:effectLst/>
        </p:spPr>
        <p:txBody>
          <a:bodyPr lIns="0" tIns="0" rIns="0" bIns="0"/>
          <a:lstStyle/>
          <a:p>
            <a:pPr marL="325438" indent="-317500" eaLnBrk="1" hangingPunct="1">
              <a:lnSpc>
                <a:spcPct val="98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dirty="0">
                <a:solidFill>
                  <a:srgbClr val="FFFFFF"/>
                </a:solidFill>
              </a:rPr>
              <a:t>This is the default rendering. It is relatively complicated.</a:t>
            </a:r>
          </a:p>
          <a:p>
            <a:pPr marL="325438" indent="-317500" eaLnBrk="1" hangingPunct="1">
              <a:lnSpc>
                <a:spcPct val="98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dirty="0">
                <a:solidFill>
                  <a:srgbClr val="FFFFFF"/>
                </a:solidFill>
              </a:rPr>
              <a:t>In many current browsers, auto layout may be applied if the &lt;table&gt; has a {width:} of ‘auto’ even though the {table-layout:} on it may be set to ‘fixed’.</a:t>
            </a:r>
          </a:p>
          <a:p>
            <a:pPr marL="325438" indent="-317500" eaLnBrk="1" hangingPunct="1">
              <a:lnSpc>
                <a:spcPct val="98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dirty="0">
                <a:solidFill>
                  <a:srgbClr val="FFFFFF"/>
                </a:solidFill>
              </a:rPr>
              <a:t>auto rendering is complicated, therefore slow. It is the normal way tables are rendered, when authors have not been bothered to give other instructions.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489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0" tIns="0" rIns="0" bIns="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Lesk in HTML/CSS</a:t>
            </a:r>
          </a:p>
        </p:txBody>
      </p:sp>
      <p:sp>
        <p:nvSpPr>
          <p:cNvPr id="464898" name="Text Box 2"/>
          <p:cNvSpPr txBox="1">
            <a:spLocks noChangeArrowheads="1"/>
          </p:cNvSpPr>
          <p:nvPr/>
        </p:nvSpPr>
        <p:spPr bwMode="auto">
          <a:xfrm>
            <a:off x="457200" y="1600200"/>
            <a:ext cx="8229600" cy="4525963"/>
          </a:xfrm>
          <a:prstGeom prst="rect">
            <a:avLst/>
          </a:prstGeom>
          <a:noFill/>
          <a:ln w="9525">
            <a:noFill/>
            <a:round/>
            <a:headEnd/>
            <a:tailEnd/>
          </a:ln>
          <a:effectLst/>
        </p:spPr>
        <p:txBody>
          <a:bodyPr lIns="0" tIns="0" rIns="0" bIns="0"/>
          <a:lstStyle/>
          <a:p>
            <a:pPr marL="325438" indent="-317500" eaLnBrk="1" hangingPunct="1">
              <a:lnSpc>
                <a:spcPct val="104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a:solidFill>
                  <a:srgbClr val="FFFFFF"/>
                </a:solidFill>
              </a:rPr>
              <a:t>I have struggled to reproduce the Lesk tables in the examples area. </a:t>
            </a:r>
          </a:p>
          <a:p>
            <a:pPr marL="325438" indent="-317500" eaLnBrk="1" hangingPunct="1">
              <a:lnSpc>
                <a:spcPct val="104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a:solidFill>
                  <a:srgbClr val="FFFFFF"/>
                </a:solidFill>
              </a:rPr>
              <a:t>It is at doc/examples in the course resources site.</a:t>
            </a:r>
          </a:p>
          <a:p>
            <a:pPr marL="325438" indent="-317500" eaLnBrk="1" hangingPunct="1">
              <a:lnSpc>
                <a:spcPct val="104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a:solidFill>
                  <a:srgbClr val="FFFFFF"/>
                </a:solidFill>
              </a:rPr>
              <a:t>You can see a version with CSS and a version without CSS.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5921"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more on selectors</a:t>
            </a:r>
          </a:p>
        </p:txBody>
      </p:sp>
      <p:sp>
        <p:nvSpPr>
          <p:cNvPr id="465922" name="Text Box 2"/>
          <p:cNvSpPr txBox="1">
            <a:spLocks noChangeArrowheads="1"/>
          </p:cNvSpPr>
          <p:nvPr/>
        </p:nvSpPr>
        <p:spPr bwMode="auto">
          <a:xfrm>
            <a:off x="457200" y="1600200"/>
            <a:ext cx="8228013" cy="4525963"/>
          </a:xfrm>
          <a:prstGeom prst="rect">
            <a:avLst/>
          </a:prstGeom>
          <a:noFill/>
          <a:ln w="9525">
            <a:noFill/>
            <a:round/>
            <a:headEnd/>
            <a:tailEnd/>
          </a:ln>
          <a:effectLst/>
        </p:spPr>
        <p:txBody>
          <a:bodyPr lIns="0" tIns="0" rIns="0" bIns="0"/>
          <a:lstStyle/>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We have seen three types of simple selectors.</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Here we are discussing some more advanced selectors. Most, but not all, of the selections that they achieve could also be done by appropriate class= use. </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CSS can be applied to any XML document, including, but not limited to XHTML documents. </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Remember that all selectors select elements in the XHTML or XML document.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694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ORing selectors</a:t>
            </a:r>
          </a:p>
        </p:txBody>
      </p:sp>
      <p:sp>
        <p:nvSpPr>
          <p:cNvPr id="466946" name="Text Box 2"/>
          <p:cNvSpPr txBox="1">
            <a:spLocks noChangeArrowheads="1"/>
          </p:cNvSpPr>
          <p:nvPr/>
        </p:nvSpPr>
        <p:spPr bwMode="auto">
          <a:xfrm>
            <a:off x="457200" y="1600200"/>
            <a:ext cx="8229600" cy="4525963"/>
          </a:xfrm>
          <a:prstGeom prst="rect">
            <a:avLst/>
          </a:prstGeom>
          <a:noFill/>
          <a:ln w="9525">
            <a:noFill/>
            <a:round/>
            <a:headEnd/>
            <a:tailEnd/>
          </a:ln>
          <a:effectLst/>
        </p:spPr>
        <p:txBody>
          <a:bodyPr lIns="90000" tIns="46800" rIns="90000" bIns="46800"/>
          <a:lstStyle/>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When we </a:t>
            </a:r>
            <a:r>
              <a:rPr lang="en-US" sz="2800">
                <a:solidFill>
                  <a:srgbClr val="FFFFFF"/>
                </a:solidFill>
              </a:rPr>
              <a:t>write </a:t>
            </a:r>
            <a:r>
              <a:rPr lang="en-US" sz="2800" smtClean="0">
                <a:solidFill>
                  <a:srgbClr val="FFFFFF"/>
                </a:solidFill>
              </a:rPr>
              <a:t>several </a:t>
            </a:r>
            <a:r>
              <a:rPr lang="en-US" sz="2800" dirty="0">
                <a:solidFill>
                  <a:srgbClr val="FFFFFF"/>
                </a:solidFill>
              </a:rPr>
              <a:t>selectors separated by commas, we refer </a:t>
            </a:r>
            <a:r>
              <a:rPr lang="en-US" sz="2800">
                <a:solidFill>
                  <a:srgbClr val="FFFFFF"/>
                </a:solidFill>
              </a:rPr>
              <a:t>to </a:t>
            </a:r>
            <a:r>
              <a:rPr lang="en-US" sz="2800" smtClean="0">
                <a:solidFill>
                  <a:srgbClr val="FFFFFF"/>
                </a:solidFill>
              </a:rPr>
              <a:t>any </a:t>
            </a:r>
            <a:r>
              <a:rPr lang="en-US" sz="2800" dirty="0">
                <a:solidFill>
                  <a:srgbClr val="FFFFFF"/>
                </a:solidFill>
              </a:rPr>
              <a:t>of them</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Example</a:t>
            </a:r>
          </a:p>
          <a:p>
            <a:pPr marL="328613" indent="-317500" eaLnBrk="1" hangingPunct="1">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   h1, .heading {text-align: center}</a:t>
            </a:r>
          </a:p>
          <a:p>
            <a:pPr marL="328613" indent="-317500" eaLnBrk="1" hangingPunct="1">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   will center all &lt;h1&gt; and all elements that are that are in the “heading” class.</a:t>
            </a:r>
          </a:p>
          <a:p>
            <a:pPr marL="328613" indent="-317500" eaLnBrk="1" hangingPunct="1">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796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more selectors</a:t>
            </a:r>
          </a:p>
        </p:txBody>
      </p:sp>
      <p:sp>
        <p:nvSpPr>
          <p:cNvPr id="467970" name="Text Box 2"/>
          <p:cNvSpPr txBox="1">
            <a:spLocks noChangeArrowheads="1"/>
          </p:cNvSpPr>
          <p:nvPr/>
        </p:nvSpPr>
        <p:spPr bwMode="auto">
          <a:xfrm>
            <a:off x="457200" y="1295400"/>
            <a:ext cx="8229600" cy="5335588"/>
          </a:xfrm>
          <a:prstGeom prst="rect">
            <a:avLst/>
          </a:prstGeom>
          <a:noFill/>
          <a:ln w="9525">
            <a:noFill/>
            <a:round/>
            <a:headEnd/>
            <a:tailEnd/>
          </a:ln>
          <a:effectLst/>
        </p:spPr>
        <p:txBody>
          <a:bodyPr lIns="90000" tIns="46800" rIns="90000" bIns="46800"/>
          <a:lstStyle/>
          <a:p>
            <a:pPr marL="328613" indent="-317500" eaLnBrk="1" hangingPunct="1">
              <a:lnSpc>
                <a:spcPct val="9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 selects any element.</a:t>
            </a:r>
          </a:p>
          <a:p>
            <a:pPr marL="328613" indent="-317500" eaLnBrk="1" hangingPunct="1">
              <a:lnSpc>
                <a:spcPct val="9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i="1" dirty="0">
                <a:solidFill>
                  <a:srgbClr val="FFFFFF"/>
                </a:solidFill>
              </a:rPr>
              <a:t>E </a:t>
            </a:r>
            <a:r>
              <a:rPr lang="en-US" sz="2800" dirty="0">
                <a:solidFill>
                  <a:srgbClr val="FFFFFF"/>
                </a:solidFill>
              </a:rPr>
              <a:t>selects any element called &lt;</a:t>
            </a:r>
            <a:r>
              <a:rPr lang="en-US" sz="2800" i="1" dirty="0">
                <a:solidFill>
                  <a:srgbClr val="FFFFFF"/>
                </a:solidFill>
              </a:rPr>
              <a:t>E&gt;</a:t>
            </a:r>
          </a:p>
          <a:p>
            <a:pPr marL="328613" indent="-317500" eaLnBrk="1" hangingPunct="1">
              <a:lnSpc>
                <a:spcPct val="9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i="1" dirty="0">
                <a:solidFill>
                  <a:srgbClr val="FFFFFF"/>
                </a:solidFill>
              </a:rPr>
              <a:t>E F</a:t>
            </a:r>
            <a:r>
              <a:rPr lang="en-US" sz="2800" dirty="0">
                <a:solidFill>
                  <a:srgbClr val="FFFFFF"/>
                </a:solidFill>
              </a:rPr>
              <a:t> selects any &lt;</a:t>
            </a:r>
            <a:r>
              <a:rPr lang="en-US" sz="2800" i="1" dirty="0">
                <a:solidFill>
                  <a:srgbClr val="FFFFFF"/>
                </a:solidFill>
              </a:rPr>
              <a:t>F&gt;</a:t>
            </a:r>
            <a:r>
              <a:rPr lang="en-US" sz="2800" dirty="0">
                <a:solidFill>
                  <a:srgbClr val="FFFFFF"/>
                </a:solidFill>
              </a:rPr>
              <a:t> element that is in the contents of an &lt;</a:t>
            </a:r>
            <a:r>
              <a:rPr lang="en-US" sz="2800" i="1" dirty="0">
                <a:solidFill>
                  <a:srgbClr val="FFFFFF"/>
                </a:solidFill>
              </a:rPr>
              <a:t>E&gt;</a:t>
            </a:r>
            <a:r>
              <a:rPr lang="en-US" sz="2800" dirty="0">
                <a:solidFill>
                  <a:srgbClr val="FFFFFF"/>
                </a:solidFill>
              </a:rPr>
              <a:t> element, as a child, grand-child etc</a:t>
            </a:r>
          </a:p>
          <a:p>
            <a:pPr marL="328613" indent="-317500" eaLnBrk="1" hangingPunct="1">
              <a:lnSpc>
                <a:spcPct val="9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i="1" dirty="0">
                <a:solidFill>
                  <a:srgbClr val="FFFFFF"/>
                </a:solidFill>
              </a:rPr>
              <a:t>E</a:t>
            </a:r>
            <a:r>
              <a:rPr lang="en-US" sz="2800" dirty="0">
                <a:solidFill>
                  <a:srgbClr val="FFFFFF"/>
                </a:solidFill>
              </a:rPr>
              <a:t> &gt;</a:t>
            </a:r>
            <a:r>
              <a:rPr lang="en-US" sz="2800" i="1" dirty="0">
                <a:solidFill>
                  <a:srgbClr val="FFFFFF"/>
                </a:solidFill>
              </a:rPr>
              <a:t> F </a:t>
            </a:r>
            <a:r>
              <a:rPr lang="en-US" sz="2800" dirty="0">
                <a:solidFill>
                  <a:srgbClr val="FFFFFF"/>
                </a:solidFill>
              </a:rPr>
              <a:t>selects any</a:t>
            </a:r>
            <a:r>
              <a:rPr lang="en-US" sz="2800" i="1" dirty="0">
                <a:solidFill>
                  <a:srgbClr val="FFFFFF"/>
                </a:solidFill>
              </a:rPr>
              <a:t> &lt;F&gt;</a:t>
            </a:r>
            <a:r>
              <a:rPr lang="en-US" sz="2800" dirty="0">
                <a:solidFill>
                  <a:srgbClr val="FFFFFF"/>
                </a:solidFill>
              </a:rPr>
              <a:t> element</a:t>
            </a:r>
            <a:r>
              <a:rPr lang="en-US" sz="2800" i="1" dirty="0">
                <a:solidFill>
                  <a:srgbClr val="FFFFFF"/>
                </a:solidFill>
              </a:rPr>
              <a:t> </a:t>
            </a:r>
            <a:r>
              <a:rPr lang="en-US" sz="2800" dirty="0">
                <a:solidFill>
                  <a:srgbClr val="FFFFFF"/>
                </a:solidFill>
              </a:rPr>
              <a:t> that is a direct child of an &lt;</a:t>
            </a:r>
            <a:r>
              <a:rPr lang="en-US" sz="2800" i="1" dirty="0">
                <a:solidFill>
                  <a:srgbClr val="FFFFFF"/>
                </a:solidFill>
              </a:rPr>
              <a:t>E&gt;</a:t>
            </a:r>
            <a:r>
              <a:rPr lang="en-US" sz="2800" dirty="0">
                <a:solidFill>
                  <a:srgbClr val="FFFFFF"/>
                </a:solidFill>
              </a:rPr>
              <a:t> element. This is more restrictive than the previous selector. </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i="1" dirty="0">
                <a:solidFill>
                  <a:srgbClr val="FFFFFF"/>
                </a:solidFill>
              </a:rPr>
              <a:t>E</a:t>
            </a:r>
            <a:r>
              <a:rPr lang="en-US" sz="2800" dirty="0">
                <a:solidFill>
                  <a:srgbClr val="FFFFFF"/>
                </a:solidFill>
              </a:rPr>
              <a:t> + </a:t>
            </a:r>
            <a:r>
              <a:rPr lang="en-US" sz="2800" i="1" dirty="0">
                <a:solidFill>
                  <a:srgbClr val="FFFFFF"/>
                </a:solidFill>
              </a:rPr>
              <a:t>F</a:t>
            </a:r>
            <a:r>
              <a:rPr lang="en-US" sz="2800" dirty="0">
                <a:solidFill>
                  <a:srgbClr val="FFFFFF"/>
                </a:solidFill>
              </a:rPr>
              <a:t> selects any &lt;</a:t>
            </a:r>
            <a:r>
              <a:rPr lang="en-US" sz="2800" i="1" dirty="0">
                <a:solidFill>
                  <a:srgbClr val="FFFFFF"/>
                </a:solidFill>
              </a:rPr>
              <a:t>F&gt;</a:t>
            </a:r>
            <a:r>
              <a:rPr lang="en-US" sz="2800" dirty="0">
                <a:solidFill>
                  <a:srgbClr val="FFFFFF"/>
                </a:solidFill>
              </a:rPr>
              <a:t> element immediately preceded by a sibling element &lt;</a:t>
            </a:r>
            <a:r>
              <a:rPr lang="en-US" sz="2800" i="1" dirty="0">
                <a:solidFill>
                  <a:srgbClr val="FFFFFF"/>
                </a:solidFill>
              </a:rPr>
              <a:t>E&gt;</a:t>
            </a:r>
            <a:r>
              <a:rPr lang="en-US" sz="2800" dirty="0">
                <a:solidFill>
                  <a:srgbClr val="FFFFFF"/>
                </a:solidFill>
              </a:rPr>
              <a: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899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more selectors</a:t>
            </a:r>
          </a:p>
        </p:txBody>
      </p:sp>
      <p:sp>
        <p:nvSpPr>
          <p:cNvPr id="468994" name="Text Box 2"/>
          <p:cNvSpPr txBox="1">
            <a:spLocks noChangeArrowheads="1"/>
          </p:cNvSpPr>
          <p:nvPr/>
        </p:nvSpPr>
        <p:spPr bwMode="auto">
          <a:xfrm>
            <a:off x="457200" y="1600200"/>
            <a:ext cx="8229600" cy="4738688"/>
          </a:xfrm>
          <a:prstGeom prst="rect">
            <a:avLst/>
          </a:prstGeom>
          <a:noFill/>
          <a:ln w="9525">
            <a:noFill/>
            <a:round/>
            <a:headEnd/>
            <a:tailEnd/>
          </a:ln>
          <a:effectLst/>
        </p:spPr>
        <p:txBody>
          <a:bodyPr lIns="90000" tIns="46800" rIns="90000" bIns="46800"/>
          <a:lstStyle/>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i="1">
                <a:solidFill>
                  <a:srgbClr val="FFFFFF"/>
                </a:solidFill>
              </a:rPr>
              <a:t>E</a:t>
            </a:r>
            <a:r>
              <a:rPr lang="en-US" sz="2800">
                <a:solidFill>
                  <a:srgbClr val="FFFFFF"/>
                </a:solidFill>
              </a:rPr>
              <a:t>[</a:t>
            </a:r>
            <a:r>
              <a:rPr lang="en-US" sz="2800" i="1">
                <a:solidFill>
                  <a:srgbClr val="FFFFFF"/>
                </a:solidFill>
              </a:rPr>
              <a:t>a</a:t>
            </a:r>
            <a:r>
              <a:rPr lang="en-US" sz="2800">
                <a:solidFill>
                  <a:srgbClr val="FFFFFF"/>
                </a:solidFill>
              </a:rPr>
              <a:t>] selects any &lt;</a:t>
            </a:r>
            <a:r>
              <a:rPr lang="en-US" sz="2800" i="1">
                <a:solidFill>
                  <a:srgbClr val="FFFFFF"/>
                </a:solidFill>
              </a:rPr>
              <a:t>E&gt;</a:t>
            </a:r>
            <a:r>
              <a:rPr lang="en-US" sz="2800">
                <a:solidFill>
                  <a:srgbClr val="FFFFFF"/>
                </a:solidFill>
              </a:rPr>
              <a:t> element with an attribute </a:t>
            </a:r>
            <a:r>
              <a:rPr lang="en-US" sz="2800" i="1">
                <a:solidFill>
                  <a:srgbClr val="FFFFFF"/>
                </a:solidFill>
              </a:rPr>
              <a:t>a</a:t>
            </a:r>
            <a:r>
              <a:rPr lang="en-US" sz="2800">
                <a:solidFill>
                  <a:srgbClr val="FFFFFF"/>
                </a:solidFill>
              </a:rPr>
              <a:t>=, whatever the value</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i="1">
                <a:solidFill>
                  <a:srgbClr val="FFFFFF"/>
                </a:solidFill>
              </a:rPr>
              <a:t>E</a:t>
            </a:r>
            <a:r>
              <a:rPr lang="en-US" sz="2800">
                <a:solidFill>
                  <a:srgbClr val="FFFFFF"/>
                </a:solidFill>
              </a:rPr>
              <a:t>[</a:t>
            </a:r>
            <a:r>
              <a:rPr lang="en-US" sz="2800" i="1">
                <a:solidFill>
                  <a:srgbClr val="FFFFFF"/>
                </a:solidFill>
              </a:rPr>
              <a:t>a</a:t>
            </a:r>
            <a:r>
              <a:rPr lang="en-US" sz="2800">
                <a:solidFill>
                  <a:srgbClr val="FFFFFF"/>
                </a:solidFill>
              </a:rPr>
              <a:t>="</a:t>
            </a:r>
            <a:r>
              <a:rPr lang="en-US" sz="2800" i="1">
                <a:solidFill>
                  <a:srgbClr val="FFFFFF"/>
                </a:solidFill>
              </a:rPr>
              <a:t>v</a:t>
            </a:r>
            <a:r>
              <a:rPr lang="en-US" sz="2800">
                <a:solidFill>
                  <a:srgbClr val="FFFFFF"/>
                </a:solidFill>
              </a:rPr>
              <a:t>"] select any </a:t>
            </a:r>
            <a:r>
              <a:rPr lang="en-US" sz="2800" i="1">
                <a:solidFill>
                  <a:srgbClr val="FFFFFF"/>
                </a:solidFill>
              </a:rPr>
              <a:t>E</a:t>
            </a:r>
            <a:r>
              <a:rPr lang="en-US" sz="2800">
                <a:solidFill>
                  <a:srgbClr val="FFFFFF"/>
                </a:solidFill>
              </a:rPr>
              <a:t> element whose </a:t>
            </a:r>
            <a:r>
              <a:rPr lang="en-US" sz="2800" i="1">
                <a:solidFill>
                  <a:srgbClr val="FFFFFF"/>
                </a:solidFill>
              </a:rPr>
              <a:t>a</a:t>
            </a:r>
            <a:r>
              <a:rPr lang="en-US" sz="2800">
                <a:solidFill>
                  <a:srgbClr val="FFFFFF"/>
                </a:solidFill>
              </a:rPr>
              <a:t>= attribute value is exactly equal to "</a:t>
            </a:r>
            <a:r>
              <a:rPr lang="en-US" sz="2800" i="1">
                <a:solidFill>
                  <a:srgbClr val="FFFFFF"/>
                </a:solidFill>
              </a:rPr>
              <a:t>v</a:t>
            </a:r>
            <a:r>
              <a:rPr lang="en-US" sz="2800">
                <a:solidFill>
                  <a:srgbClr val="FFFFFF"/>
                </a:solidFill>
              </a:rPr>
              <a:t>".</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i="1">
                <a:solidFill>
                  <a:srgbClr val="FFFFFF"/>
                </a:solidFill>
              </a:rPr>
              <a:t>E</a:t>
            </a:r>
            <a:r>
              <a:rPr lang="en-US" sz="2800">
                <a:solidFill>
                  <a:srgbClr val="FFFFFF"/>
                </a:solidFill>
              </a:rPr>
              <a:t>[</a:t>
            </a:r>
            <a:r>
              <a:rPr lang="en-US" sz="2800" i="1">
                <a:solidFill>
                  <a:srgbClr val="FFFFFF"/>
                </a:solidFill>
              </a:rPr>
              <a:t>a</a:t>
            </a:r>
            <a:r>
              <a:rPr lang="en-US" sz="2800">
                <a:solidFill>
                  <a:srgbClr val="FFFFFF"/>
                </a:solidFill>
              </a:rPr>
              <a:t>~="</a:t>
            </a:r>
            <a:r>
              <a:rPr lang="en-US" sz="2800" i="1">
                <a:solidFill>
                  <a:srgbClr val="FFFFFF"/>
                </a:solidFill>
              </a:rPr>
              <a:t>v</a:t>
            </a:r>
            <a:r>
              <a:rPr lang="en-US" sz="2800">
                <a:solidFill>
                  <a:srgbClr val="FFFFFF"/>
                </a:solidFill>
              </a:rPr>
              <a:t>"] selects any element </a:t>
            </a:r>
            <a:r>
              <a:rPr lang="en-US" sz="2800" i="1">
                <a:solidFill>
                  <a:srgbClr val="FFFFFF"/>
                </a:solidFill>
              </a:rPr>
              <a:t>E</a:t>
            </a:r>
            <a:r>
              <a:rPr lang="en-US" sz="2800">
                <a:solidFill>
                  <a:srgbClr val="FFFFFF"/>
                </a:solidFill>
              </a:rPr>
              <a:t>  whose </a:t>
            </a:r>
            <a:r>
              <a:rPr lang="en-US" sz="2800" i="1">
                <a:solidFill>
                  <a:srgbClr val="FFFFFF"/>
                </a:solidFill>
              </a:rPr>
              <a:t>a</a:t>
            </a:r>
            <a:r>
              <a:rPr lang="en-US" sz="2800">
                <a:solidFill>
                  <a:srgbClr val="FFFFFF"/>
                </a:solidFill>
              </a:rPr>
              <a:t>= attribute value is a list of space-separated values, one of which is exactly equal to "</a:t>
            </a:r>
            <a:r>
              <a:rPr lang="en-US" sz="2800" i="1">
                <a:solidFill>
                  <a:srgbClr val="FFFFFF"/>
                </a:solidFill>
              </a:rPr>
              <a:t>v</a:t>
            </a:r>
            <a:r>
              <a:rPr lang="en-US" sz="2800">
                <a:solidFill>
                  <a:srgbClr val="FFFFFF"/>
                </a:solidFill>
              </a:rPr>
              <a:t>"</a:t>
            </a:r>
            <a:r>
              <a:rPr lang="en-US" sz="2800" i="1">
                <a:solidFill>
                  <a:srgbClr val="FFFFFF"/>
                </a:solidFill>
              </a:rPr>
              <a:t>.</a:t>
            </a:r>
            <a:r>
              <a:rPr lang="en-US" sz="2800">
                <a:solidFill>
                  <a:srgbClr val="FFFFFF"/>
                </a:solidFill>
              </a:rPr>
              <a:t> Useful for classes, because you can put an element into several classes, separated by blanks.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001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more selectors</a:t>
            </a:r>
          </a:p>
        </p:txBody>
      </p:sp>
      <p:sp>
        <p:nvSpPr>
          <p:cNvPr id="470018" name="Text Box 2"/>
          <p:cNvSpPr txBox="1">
            <a:spLocks noChangeArrowheads="1"/>
          </p:cNvSpPr>
          <p:nvPr/>
        </p:nvSpPr>
        <p:spPr bwMode="auto">
          <a:xfrm>
            <a:off x="457200" y="1600200"/>
            <a:ext cx="8229600" cy="4878388"/>
          </a:xfrm>
          <a:prstGeom prst="rect">
            <a:avLst/>
          </a:prstGeom>
          <a:noFill/>
          <a:ln w="9525">
            <a:noFill/>
            <a:round/>
            <a:headEnd/>
            <a:tailEnd/>
          </a:ln>
          <a:effectLst/>
        </p:spPr>
        <p:txBody>
          <a:bodyPr lIns="90000" tIns="46800" rIns="90000" bIns="46800"/>
          <a:lstStyle/>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i="1">
                <a:solidFill>
                  <a:srgbClr val="FFFFFF"/>
                </a:solidFill>
              </a:rPr>
              <a:t>E</a:t>
            </a:r>
            <a:r>
              <a:rPr lang="en-US" sz="2800">
                <a:solidFill>
                  <a:srgbClr val="FFFFFF"/>
                </a:solidFill>
              </a:rPr>
              <a:t>:lang(</a:t>
            </a:r>
            <a:r>
              <a:rPr lang="en-US" sz="2800" i="1">
                <a:solidFill>
                  <a:srgbClr val="FFFFFF"/>
                </a:solidFill>
              </a:rPr>
              <a:t>c</a:t>
            </a:r>
            <a:r>
              <a:rPr lang="en-US" sz="2800">
                <a:solidFill>
                  <a:srgbClr val="FFFFFF"/>
                </a:solidFill>
              </a:rPr>
              <a:t>) selects element &lt;</a:t>
            </a:r>
            <a:r>
              <a:rPr lang="en-US" sz="2800" i="1">
                <a:solidFill>
                  <a:srgbClr val="FFFFFF"/>
                </a:solidFill>
              </a:rPr>
              <a:t>E&gt;</a:t>
            </a:r>
            <a:r>
              <a:rPr lang="en-US" sz="2800">
                <a:solidFill>
                  <a:srgbClr val="FFFFFF"/>
                </a:solidFill>
              </a:rPr>
              <a:t> if it is in the human language </a:t>
            </a:r>
            <a:r>
              <a:rPr lang="en-US" sz="2800" i="1">
                <a:solidFill>
                  <a:srgbClr val="FFFFFF"/>
                </a:solidFill>
              </a:rPr>
              <a:t>c.</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i="1">
                <a:solidFill>
                  <a:srgbClr val="FFFFFF"/>
                </a:solidFill>
              </a:rPr>
              <a:t>E</a:t>
            </a:r>
            <a:r>
              <a:rPr lang="en-US" sz="2800">
                <a:solidFill>
                  <a:srgbClr val="FFFFFF"/>
                </a:solidFill>
              </a:rPr>
              <a:t>[lang|="en"] selects any &lt;</a:t>
            </a:r>
            <a:r>
              <a:rPr lang="en-US" sz="2800" i="1">
                <a:solidFill>
                  <a:srgbClr val="FFFFFF"/>
                </a:solidFill>
              </a:rPr>
              <a:t>E&gt;</a:t>
            </a:r>
            <a:r>
              <a:rPr lang="en-US" sz="2800">
                <a:solidFill>
                  <a:srgbClr val="FFFFFF"/>
                </a:solidFill>
              </a:rPr>
              <a:t> element whose lang= attribute has a hyphen-separated list of values beginning (from the left) with `en’. This would select all en languages, be they en-us or en-gb</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41" name="Text Box 1"/>
          <p:cNvSpPr txBox="1">
            <a:spLocks noChangeArrowheads="1"/>
          </p:cNvSpPr>
          <p:nvPr/>
        </p:nvSpPr>
        <p:spPr bwMode="auto">
          <a:xfrm>
            <a:off x="457200" y="542925"/>
            <a:ext cx="8229600" cy="606425"/>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user actions</a:t>
            </a:r>
          </a:p>
        </p:txBody>
      </p:sp>
      <p:sp>
        <p:nvSpPr>
          <p:cNvPr id="471042" name="Text Box 2"/>
          <p:cNvSpPr txBox="1">
            <a:spLocks noChangeArrowheads="1"/>
          </p:cNvSpPr>
          <p:nvPr/>
        </p:nvSpPr>
        <p:spPr bwMode="auto">
          <a:xfrm>
            <a:off x="457200" y="1219200"/>
            <a:ext cx="8229600" cy="4941888"/>
          </a:xfrm>
          <a:prstGeom prst="rect">
            <a:avLst/>
          </a:prstGeom>
          <a:noFill/>
          <a:ln w="9525">
            <a:noFill/>
            <a:round/>
            <a:headEnd/>
            <a:tailEnd/>
          </a:ln>
          <a:effectLst/>
        </p:spPr>
        <p:txBody>
          <a:bodyPr lIns="90000" tIns="46800" rIns="90000" bIns="46800"/>
          <a:lstStyle/>
          <a:p>
            <a:pPr marL="328613" indent="-317500" eaLnBrk="1" hangingPunct="1">
              <a:lnSpc>
                <a:spcPct val="9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i="1" dirty="0">
                <a:solidFill>
                  <a:srgbClr val="FFFFFF"/>
                </a:solidFill>
              </a:rPr>
              <a:t>E</a:t>
            </a:r>
            <a:r>
              <a:rPr lang="en-US" sz="2800" dirty="0">
                <a:solidFill>
                  <a:srgbClr val="FFFFFF"/>
                </a:solidFill>
              </a:rPr>
              <a:t>:link selects an &lt;</a:t>
            </a:r>
            <a:r>
              <a:rPr lang="en-US" sz="2800" i="1" dirty="0">
                <a:solidFill>
                  <a:srgbClr val="FFFFFF"/>
                </a:solidFill>
              </a:rPr>
              <a:t>E&gt;</a:t>
            </a:r>
            <a:r>
              <a:rPr lang="en-US" sz="2800" dirty="0">
                <a:solidFill>
                  <a:srgbClr val="FFFFFF"/>
                </a:solidFill>
              </a:rPr>
              <a:t> element if it is a link. In HTML only the &lt;a&gt; is a link.</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i="1" dirty="0">
                <a:solidFill>
                  <a:srgbClr val="FFFFFF"/>
                </a:solidFill>
              </a:rPr>
              <a:t>E</a:t>
            </a:r>
            <a:r>
              <a:rPr lang="en-US" sz="2800" dirty="0">
                <a:solidFill>
                  <a:srgbClr val="FFFFFF"/>
                </a:solidFill>
              </a:rPr>
              <a:t>:visited selects element &lt;</a:t>
            </a:r>
            <a:r>
              <a:rPr lang="en-US" sz="2800" i="1" dirty="0">
                <a:solidFill>
                  <a:srgbClr val="FFFFFF"/>
                </a:solidFill>
              </a:rPr>
              <a:t>E&gt;</a:t>
            </a:r>
            <a:r>
              <a:rPr lang="en-US" sz="2800" dirty="0">
                <a:solidFill>
                  <a:srgbClr val="FFFFFF"/>
                </a:solidFill>
              </a:rPr>
              <a:t> if &lt;</a:t>
            </a:r>
            <a:r>
              <a:rPr lang="en-US" sz="2800" i="1" dirty="0">
                <a:solidFill>
                  <a:srgbClr val="FFFFFF"/>
                </a:solidFill>
              </a:rPr>
              <a:t>E&gt;</a:t>
            </a:r>
            <a:r>
              <a:rPr lang="en-US" sz="2800" dirty="0">
                <a:solidFill>
                  <a:srgbClr val="FFFFFF"/>
                </a:solidFill>
              </a:rPr>
              <a:t> if it is in the contents of a link and the link has been visited.</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i="1" dirty="0">
                <a:solidFill>
                  <a:srgbClr val="FFFFFF"/>
                </a:solidFill>
              </a:rPr>
              <a:t>E</a:t>
            </a:r>
            <a:r>
              <a:rPr lang="en-US" sz="2800" dirty="0">
                <a:solidFill>
                  <a:srgbClr val="FFFFFF"/>
                </a:solidFill>
              </a:rPr>
              <a:t>:active, </a:t>
            </a:r>
            <a:r>
              <a:rPr lang="en-US" sz="2800" i="1" dirty="0">
                <a:solidFill>
                  <a:srgbClr val="FFFFFF"/>
                </a:solidFill>
              </a:rPr>
              <a:t>E</a:t>
            </a:r>
            <a:r>
              <a:rPr lang="en-US" sz="2800" dirty="0">
                <a:solidFill>
                  <a:srgbClr val="FFFFFF"/>
                </a:solidFill>
              </a:rPr>
              <a:t>:hover, </a:t>
            </a:r>
            <a:r>
              <a:rPr lang="en-US" sz="2800" i="1" dirty="0">
                <a:solidFill>
                  <a:srgbClr val="FFFFFF"/>
                </a:solidFill>
              </a:rPr>
              <a:t>E</a:t>
            </a:r>
            <a:r>
              <a:rPr lang="en-US" sz="2800" dirty="0">
                <a:solidFill>
                  <a:srgbClr val="FFFFFF"/>
                </a:solidFill>
              </a:rPr>
              <a:t>:focus selects element &lt;</a:t>
            </a:r>
            <a:r>
              <a:rPr lang="en-US" sz="2800" i="1" dirty="0">
                <a:solidFill>
                  <a:srgbClr val="FFFFFF"/>
                </a:solidFill>
              </a:rPr>
              <a:t>E&gt; </a:t>
            </a:r>
            <a:r>
              <a:rPr lang="en-US" sz="2800" dirty="0">
                <a:solidFill>
                  <a:srgbClr val="FFFFFF"/>
                </a:solidFill>
              </a:rPr>
              <a:t>during certain user actions with the mouse.</a:t>
            </a:r>
          </a:p>
          <a:p>
            <a:pPr marL="731838" lvl="1" indent="-274638" eaLnBrk="1" hangingPunct="1">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active is when the element is active, e.g. between the times that you press and release the mouse button</a:t>
            </a:r>
          </a:p>
          <a:p>
            <a:pPr marL="731838" lvl="1" indent="-274638" eaLnBrk="1" hangingPunct="1">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hover is when you move a pointing device over it</a:t>
            </a:r>
          </a:p>
          <a:p>
            <a:pPr marL="731838" lvl="1" indent="-274638" eaLnBrk="1" hangingPunct="1">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focus is when an element accepts keyboard input. This mainly happens with form elements.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HTML5</a:t>
            </a:r>
            <a:endParaRPr lang="en-US" dirty="0"/>
          </a:p>
        </p:txBody>
      </p:sp>
      <p:sp>
        <p:nvSpPr>
          <p:cNvPr id="3" name="Content Placeholder 2"/>
          <p:cNvSpPr>
            <a:spLocks noGrp="1"/>
          </p:cNvSpPr>
          <p:nvPr>
            <p:ph idx="1"/>
          </p:nvPr>
        </p:nvSpPr>
        <p:spPr/>
        <p:txBody>
          <a:bodyPr/>
          <a:lstStyle/>
          <a:p>
            <a:r>
              <a:rPr lang="en-US" dirty="0" smtClean="0"/>
              <a:t>HTML5 is a buzzword for a bunch of technologies discussed by the WHATWG.</a:t>
            </a:r>
          </a:p>
          <a:p>
            <a:r>
              <a:rPr lang="en-US" dirty="0" smtClean="0"/>
              <a:t>The real technical documentation is http://developers.whatwg.org/</a:t>
            </a:r>
          </a:p>
          <a:p>
            <a:r>
              <a:rPr lang="en-US" dirty="0" smtClean="0"/>
              <a:t>It is not complete, unfinished and subject to change .</a:t>
            </a:r>
          </a:p>
          <a:p>
            <a:r>
              <a:rPr lang="en-US" dirty="0" smtClean="0"/>
              <a:t>It seems to be a long time coming. </a:t>
            </a:r>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2065" name="Text Box 1"/>
          <p:cNvSpPr txBox="1">
            <a:spLocks noChangeArrowheads="1"/>
          </p:cNvSpPr>
          <p:nvPr/>
        </p:nvSpPr>
        <p:spPr bwMode="auto">
          <a:xfrm>
            <a:off x="457200" y="588963"/>
            <a:ext cx="8228013" cy="512762"/>
          </a:xfrm>
          <a:prstGeom prst="rect">
            <a:avLst/>
          </a:prstGeom>
          <a:noFill/>
          <a:ln w="9525">
            <a:noFill/>
            <a:round/>
            <a:headEnd/>
            <a:tailEnd/>
          </a:ln>
          <a:effectLst/>
        </p:spPr>
        <p:txBody>
          <a:bodyPr lIns="0" tIns="0" rIns="0" bIns="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positional pseudoclasses</a:t>
            </a:r>
          </a:p>
        </p:txBody>
      </p:sp>
      <p:sp>
        <p:nvSpPr>
          <p:cNvPr id="472066" name="Text Box 2"/>
          <p:cNvSpPr txBox="1">
            <a:spLocks noChangeArrowheads="1"/>
          </p:cNvSpPr>
          <p:nvPr/>
        </p:nvSpPr>
        <p:spPr bwMode="auto">
          <a:xfrm>
            <a:off x="457200" y="1600200"/>
            <a:ext cx="8228013" cy="4525963"/>
          </a:xfrm>
          <a:prstGeom prst="rect">
            <a:avLst/>
          </a:prstGeom>
          <a:noFill/>
          <a:ln w="9525">
            <a:noFill/>
            <a:round/>
            <a:headEnd/>
            <a:tailEnd/>
          </a:ln>
          <a:effectLst/>
        </p:spPr>
        <p:txBody>
          <a:bodyPr lIns="0" tIns="0" rIns="0" bIns="0"/>
          <a:lstStyle/>
          <a:p>
            <a:pPr marL="328613" indent="-317500" eaLnBrk="1" hangingPunct="1">
              <a:lnSpc>
                <a:spcPct val="9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i="1">
                <a:solidFill>
                  <a:srgbClr val="FFFFFF"/>
                </a:solidFill>
              </a:rPr>
              <a:t>E</a:t>
            </a:r>
            <a:r>
              <a:rPr lang="en-US" sz="2800">
                <a:solidFill>
                  <a:srgbClr val="FFFFFF"/>
                </a:solidFill>
              </a:rPr>
              <a:t>:first-child selects &lt;</a:t>
            </a:r>
            <a:r>
              <a:rPr lang="en-US" sz="2800" i="1">
                <a:solidFill>
                  <a:srgbClr val="FFFFFF"/>
                </a:solidFill>
              </a:rPr>
              <a:t>E&gt;</a:t>
            </a:r>
            <a:r>
              <a:rPr lang="en-US" sz="2800">
                <a:solidFill>
                  <a:srgbClr val="FFFFFF"/>
                </a:solidFill>
              </a:rPr>
              <a:t> when &lt;</a:t>
            </a:r>
            <a:r>
              <a:rPr lang="en-US" sz="2800" i="1">
                <a:solidFill>
                  <a:srgbClr val="FFFFFF"/>
                </a:solidFill>
              </a:rPr>
              <a:t>E&gt;</a:t>
            </a:r>
            <a:r>
              <a:rPr lang="en-US" sz="2800">
                <a:solidFill>
                  <a:srgbClr val="FFFFFF"/>
                </a:solidFill>
              </a:rPr>
              <a:t> is the first child of its enclosing element</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i="1">
                <a:solidFill>
                  <a:srgbClr val="FFFFFF"/>
                </a:solidFill>
              </a:rPr>
              <a:t>E</a:t>
            </a:r>
            <a:r>
              <a:rPr lang="en-US" sz="2800">
                <a:solidFill>
                  <a:srgbClr val="FFFFFF"/>
                </a:solidFill>
              </a:rPr>
              <a:t>:first-letter selects the first letter in the content of element &lt;</a:t>
            </a:r>
            <a:r>
              <a:rPr lang="en-US" sz="2800" i="1">
                <a:solidFill>
                  <a:srgbClr val="FFFFFF"/>
                </a:solidFill>
              </a:rPr>
              <a:t>E&gt;</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i="1">
                <a:solidFill>
                  <a:srgbClr val="FFFFFF"/>
                </a:solidFill>
              </a:rPr>
              <a:t>E</a:t>
            </a:r>
            <a:r>
              <a:rPr lang="en-US" sz="2800">
                <a:solidFill>
                  <a:srgbClr val="FFFFFF"/>
                </a:solidFill>
              </a:rPr>
              <a:t>:first-word selects the first word in the contents of element &lt;</a:t>
            </a:r>
            <a:r>
              <a:rPr lang="en-US" sz="2800" i="1">
                <a:solidFill>
                  <a:srgbClr val="FFFFFF"/>
                </a:solidFill>
              </a:rPr>
              <a:t>E&gt;</a:t>
            </a:r>
          </a:p>
          <a:p>
            <a:pPr marL="328613" indent="-317500" eaLnBrk="1" hangingPunct="1">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i="1">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308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i="1">
                <a:solidFill>
                  <a:srgbClr val="E3EBF1"/>
                </a:solidFill>
              </a:rPr>
              <a:t>E</a:t>
            </a:r>
            <a:r>
              <a:rPr lang="en-US" sz="4000">
                <a:solidFill>
                  <a:srgbClr val="E3EBF1"/>
                </a:solidFill>
              </a:rPr>
              <a:t>:before and </a:t>
            </a:r>
            <a:r>
              <a:rPr lang="en-US" sz="4000" i="1">
                <a:solidFill>
                  <a:srgbClr val="E3EBF1"/>
                </a:solidFill>
              </a:rPr>
              <a:t>E</a:t>
            </a:r>
            <a:r>
              <a:rPr lang="en-US" sz="4000">
                <a:solidFill>
                  <a:srgbClr val="E3EBF1"/>
                </a:solidFill>
              </a:rPr>
              <a:t>:after</a:t>
            </a:r>
          </a:p>
        </p:txBody>
      </p:sp>
      <p:sp>
        <p:nvSpPr>
          <p:cNvPr id="473090" name="Text Box 2"/>
          <p:cNvSpPr txBox="1">
            <a:spLocks noChangeArrowheads="1"/>
          </p:cNvSpPr>
          <p:nvPr/>
        </p:nvSpPr>
        <p:spPr bwMode="auto">
          <a:xfrm>
            <a:off x="457200" y="1600200"/>
            <a:ext cx="8229600" cy="4525963"/>
          </a:xfrm>
          <a:prstGeom prst="rect">
            <a:avLst/>
          </a:prstGeom>
          <a:noFill/>
          <a:ln w="9525">
            <a:noFill/>
            <a:round/>
            <a:headEnd/>
            <a:tailEnd/>
          </a:ln>
          <a:effectLst/>
        </p:spPr>
        <p:txBody>
          <a:bodyPr lIns="90000" tIns="46800" rIns="90000" bIns="46800"/>
          <a:lstStyle/>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i="1">
                <a:solidFill>
                  <a:srgbClr val="FFFFFF"/>
                </a:solidFill>
              </a:rPr>
              <a:t>E</a:t>
            </a:r>
            <a:r>
              <a:rPr lang="en-US" sz="2800">
                <a:solidFill>
                  <a:srgbClr val="FFFFFF"/>
                </a:solidFill>
              </a:rPr>
              <a:t>:before or </a:t>
            </a:r>
            <a:r>
              <a:rPr lang="en-US" sz="2800" i="1">
                <a:solidFill>
                  <a:srgbClr val="FFFFFF"/>
                </a:solidFill>
              </a:rPr>
              <a:t>E</a:t>
            </a:r>
            <a:r>
              <a:rPr lang="en-US" sz="2800">
                <a:solidFill>
                  <a:srgbClr val="FFFFFF"/>
                </a:solidFill>
              </a:rPr>
              <a:t>:after can be used to add contents before or after a element &lt;</a:t>
            </a:r>
            <a:r>
              <a:rPr lang="en-US" sz="2800" i="1">
                <a:solidFill>
                  <a:srgbClr val="FFFFFF"/>
                </a:solidFill>
              </a:rPr>
              <a:t>E&gt;</a:t>
            </a:r>
            <a:r>
              <a:rPr lang="en-US" sz="2800">
                <a:solidFill>
                  <a:srgbClr val="FFFFFF"/>
                </a:solidFill>
              </a:rPr>
              <a:t>.</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We will deal come to these when we discuss generated contents properties. </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This will be coming up after the examples for selectors that we will discuss now.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411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0" tIns="0" rIns="0" bIns="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convenient shorthand</a:t>
            </a:r>
          </a:p>
        </p:txBody>
      </p:sp>
      <p:sp>
        <p:nvSpPr>
          <p:cNvPr id="474114" name="Text Box 2"/>
          <p:cNvSpPr txBox="1">
            <a:spLocks noChangeArrowheads="1"/>
          </p:cNvSpPr>
          <p:nvPr/>
        </p:nvSpPr>
        <p:spPr bwMode="auto">
          <a:xfrm>
            <a:off x="457200" y="1600200"/>
            <a:ext cx="8229600" cy="4525963"/>
          </a:xfrm>
          <a:prstGeom prst="rect">
            <a:avLst/>
          </a:prstGeom>
          <a:noFill/>
          <a:ln w="9525">
            <a:noFill/>
            <a:round/>
            <a:headEnd/>
            <a:tailEnd/>
          </a:ln>
          <a:effectLst/>
        </p:spPr>
        <p:txBody>
          <a:bodyPr lIns="0" tIns="0" rIns="0" bIns="0"/>
          <a:lstStyle/>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We have already seen some.</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i="1">
                <a:solidFill>
                  <a:srgbClr val="FFFFFF"/>
                </a:solidFill>
              </a:rPr>
              <a:t>E.m</a:t>
            </a:r>
            <a:r>
              <a:rPr lang="en-US" sz="2800">
                <a:solidFill>
                  <a:srgbClr val="FFFFFF"/>
                </a:solidFill>
              </a:rPr>
              <a:t> </a:t>
            </a:r>
            <a:r>
              <a:rPr lang="en-US" sz="2800" i="1">
                <a:solidFill>
                  <a:srgbClr val="FFFFFF"/>
                </a:solidFill>
              </a:rPr>
              <a:t> is a </a:t>
            </a:r>
            <a:r>
              <a:rPr lang="en-US" sz="2800">
                <a:solidFill>
                  <a:srgbClr val="FFFFFF"/>
                </a:solidFill>
              </a:rPr>
              <a:t>convenient shorthand for </a:t>
            </a:r>
            <a:r>
              <a:rPr lang="en-US" sz="2800" i="1">
                <a:solidFill>
                  <a:srgbClr val="FFFFFF"/>
                </a:solidFill>
              </a:rPr>
              <a:t>E</a:t>
            </a:r>
            <a:r>
              <a:rPr lang="en-US" sz="2800">
                <a:solidFill>
                  <a:srgbClr val="FFFFFF"/>
                </a:solidFill>
              </a:rPr>
              <a:t>[class</a:t>
            </a:r>
            <a:r>
              <a:rPr lang="en-US" sz="2800" i="1">
                <a:solidFill>
                  <a:srgbClr val="FFFFFF"/>
                </a:solidFill>
              </a:rPr>
              <a:t>~=</a:t>
            </a:r>
            <a:r>
              <a:rPr lang="en-US" sz="2800">
                <a:solidFill>
                  <a:srgbClr val="FFFFFF"/>
                </a:solidFill>
              </a:rPr>
              <a:t>"</a:t>
            </a:r>
            <a:r>
              <a:rPr lang="en-US" sz="2800" i="1">
                <a:solidFill>
                  <a:srgbClr val="FFFFFF"/>
                </a:solidFill>
              </a:rPr>
              <a:t>m</a:t>
            </a:r>
            <a:r>
              <a:rPr lang="en-US" sz="2800">
                <a:solidFill>
                  <a:srgbClr val="FFFFFF"/>
                </a:solidFill>
              </a:rPr>
              <a:t>"]</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i="1">
                <a:solidFill>
                  <a:srgbClr val="FFFFFF"/>
                </a:solidFill>
              </a:rPr>
              <a:t>E#myid</a:t>
            </a:r>
            <a:r>
              <a:rPr lang="en-US" sz="2800">
                <a:solidFill>
                  <a:srgbClr val="FFFFFF"/>
                </a:solidFill>
              </a:rPr>
              <a:t> is a convenient shorthand for  </a:t>
            </a:r>
            <a:r>
              <a:rPr lang="en-US" sz="2800" i="1">
                <a:solidFill>
                  <a:srgbClr val="FFFFFF"/>
                </a:solidFill>
              </a:rPr>
              <a:t>E</a:t>
            </a:r>
            <a:r>
              <a:rPr lang="en-US" sz="2800">
                <a:solidFill>
                  <a:srgbClr val="FFFFFF"/>
                </a:solidFill>
              </a:rPr>
              <a:t>[id="</a:t>
            </a:r>
            <a:r>
              <a:rPr lang="en-US" sz="2800" i="1">
                <a:solidFill>
                  <a:srgbClr val="FFFFFF"/>
                </a:solidFill>
              </a:rPr>
              <a:t>myid</a:t>
            </a:r>
            <a:r>
              <a:rPr lang="en-US" sz="2800">
                <a:solidFill>
                  <a:srgbClr val="FFFFFF"/>
                </a:solidFill>
              </a:rPr>
              <a:t>"]</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i="1">
                <a:solidFill>
                  <a:srgbClr val="FFFFFF"/>
                </a:solidFill>
              </a:rPr>
              <a:t>.m</a:t>
            </a:r>
            <a:r>
              <a:rPr lang="en-US" sz="2800">
                <a:solidFill>
                  <a:srgbClr val="FFFFFF"/>
                </a:solidFill>
              </a:rPr>
              <a:t> </a:t>
            </a:r>
            <a:r>
              <a:rPr lang="en-US" sz="2800" i="1">
                <a:solidFill>
                  <a:srgbClr val="FFFFFF"/>
                </a:solidFill>
              </a:rPr>
              <a:t> is a </a:t>
            </a:r>
            <a:r>
              <a:rPr lang="en-US" sz="2800">
                <a:solidFill>
                  <a:srgbClr val="FFFFFF"/>
                </a:solidFill>
              </a:rPr>
              <a:t>convenient shorthand for </a:t>
            </a:r>
            <a:r>
              <a:rPr lang="en-US" sz="2800" i="1">
                <a:solidFill>
                  <a:srgbClr val="FFFFFF"/>
                </a:solidFill>
              </a:rPr>
              <a:t>*.m</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513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examples</a:t>
            </a:r>
          </a:p>
        </p:txBody>
      </p:sp>
      <p:sp>
        <p:nvSpPr>
          <p:cNvPr id="475138" name="Text Box 2"/>
          <p:cNvSpPr txBox="1">
            <a:spLocks noChangeArrowheads="1"/>
          </p:cNvSpPr>
          <p:nvPr/>
        </p:nvSpPr>
        <p:spPr bwMode="auto">
          <a:xfrm>
            <a:off x="457200" y="1600200"/>
            <a:ext cx="8229600" cy="4525963"/>
          </a:xfrm>
          <a:prstGeom prst="rect">
            <a:avLst/>
          </a:prstGeom>
          <a:noFill/>
          <a:ln w="9525">
            <a:noFill/>
            <a:round/>
            <a:headEnd/>
            <a:tailEnd/>
          </a:ln>
          <a:effectLst/>
        </p:spPr>
        <p:txBody>
          <a:bodyPr lIns="90000" tIns="46800" rIns="90000" bIns="46800"/>
          <a:lstStyle/>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h1, h2, h3 { font-family: sans-serif } </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h1 { color: red } </a:t>
            </a:r>
          </a:p>
          <a:p>
            <a:pPr marL="328613" indent="-317500" eaLnBrk="1" hangingPunct="1">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em { color: red } </a:t>
            </a:r>
          </a:p>
          <a:p>
            <a:pPr marL="328613" indent="-317500" eaLnBrk="1" hangingPunct="1">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h1 em { color: blue } </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p *[href] {font-family: monospace} </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body &gt; p { line-height: 1.3 } </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ol &gt; li {color: black}</a:t>
            </a:r>
          </a:p>
          <a:p>
            <a:pPr marL="328613" indent="-317500" eaLnBrk="1" hangingPunct="1">
              <a:lnSpc>
                <a:spcPct val="9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h1 + p {text-indent: 0}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616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more example</a:t>
            </a:r>
          </a:p>
        </p:txBody>
      </p:sp>
      <p:sp>
        <p:nvSpPr>
          <p:cNvPr id="476162" name="Text Box 2"/>
          <p:cNvSpPr txBox="1">
            <a:spLocks noChangeArrowheads="1"/>
          </p:cNvSpPr>
          <p:nvPr/>
        </p:nvSpPr>
        <p:spPr bwMode="auto">
          <a:xfrm>
            <a:off x="457200" y="1295400"/>
            <a:ext cx="8458200" cy="5257800"/>
          </a:xfrm>
          <a:prstGeom prst="rect">
            <a:avLst/>
          </a:prstGeom>
          <a:noFill/>
          <a:ln w="9525">
            <a:noFill/>
            <a:round/>
            <a:headEnd/>
            <a:tailEnd/>
          </a:ln>
          <a:effectLst/>
        </p:spPr>
        <p:txBody>
          <a:bodyPr lIns="90000" tIns="46800" rIns="90000" bIns="46800"/>
          <a:lstStyle/>
          <a:p>
            <a:pPr marL="328613" indent="-317500" eaLnBrk="1" hangingPunct="1">
              <a:lnSpc>
                <a:spcPct val="9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h1 + h2 {margin-top: -5mm} </a:t>
            </a:r>
          </a:p>
          <a:p>
            <a:pPr marL="328613" indent="-317500" eaLnBrk="1" hangingPunct="1">
              <a:lnSpc>
                <a:spcPct val="9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h1.opener + h2 {margin-top: -5mm}</a:t>
            </a:r>
          </a:p>
          <a:p>
            <a:pPr marL="328613" indent="-317500" eaLnBrk="1" hangingPunct="1">
              <a:lnSpc>
                <a:spcPct val="9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h1[title] {color: blue} </a:t>
            </a:r>
          </a:p>
          <a:p>
            <a:pPr marL="328613" indent="-317500" eaLnBrk="1" hangingPunct="1">
              <a:lnSpc>
                <a:spcPct val="9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span[class~="example"] {color: blue } </a:t>
            </a:r>
          </a:p>
          <a:p>
            <a:pPr marL="328613" indent="-317500" eaLnBrk="1" hangingPunct="1">
              <a:lnSpc>
                <a:spcPct val="9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a[href="index.html"][title="Thomas"] { color: blue} </a:t>
            </a:r>
          </a:p>
          <a:p>
            <a:pPr marL="328613" indent="-317500" eaLnBrk="1" hangingPunct="1">
              <a:lnSpc>
                <a:spcPct val="9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a[rel="copyright"] {color: red}</a:t>
            </a:r>
          </a:p>
          <a:p>
            <a:pPr marL="328613" indent="-317500" eaLnBrk="1" hangingPunct="1">
              <a:lnSpc>
                <a:spcPct val="9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a[href="http://www.w3.org/"] {background-color: grey}</a:t>
            </a:r>
          </a:p>
          <a:p>
            <a:pPr marL="328613" indent="-317500" eaLnBrk="1" hangingPunct="1">
              <a:lnSpc>
                <a:spcPct val="9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*[lang="fr"] {display: none}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718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more examples</a:t>
            </a:r>
          </a:p>
        </p:txBody>
      </p:sp>
      <p:sp>
        <p:nvSpPr>
          <p:cNvPr id="477186" name="Text Box 2"/>
          <p:cNvSpPr txBox="1">
            <a:spLocks noChangeArrowheads="1"/>
          </p:cNvSpPr>
          <p:nvPr/>
        </p:nvSpPr>
        <p:spPr bwMode="auto">
          <a:xfrm>
            <a:off x="457200" y="1600200"/>
            <a:ext cx="8229600" cy="4525963"/>
          </a:xfrm>
          <a:prstGeom prst="rect">
            <a:avLst/>
          </a:prstGeom>
          <a:noFill/>
          <a:ln w="9525">
            <a:noFill/>
            <a:round/>
            <a:headEnd/>
            <a:tailEnd/>
          </a:ln>
          <a:effectLst/>
        </p:spPr>
        <p:txBody>
          <a:bodyPr lIns="90000" tIns="46800" rIns="90000" bIns="46800"/>
          <a:lstStyle/>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*[lang|="en"] {color : red } </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.dialog .romeo {voice-family: "Lawrence Olivier", charles, male} </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a:link {color: red} 		/* unvisited links */ </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a:visited {color: blue} 	/* visited links */ </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a:hover {color: yellow} 	/* user hovers */</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a:active {color: lime} 	          /* active links */ </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a.external:visited {color: blue}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820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more examples</a:t>
            </a:r>
          </a:p>
        </p:txBody>
      </p:sp>
      <p:sp>
        <p:nvSpPr>
          <p:cNvPr id="478210" name="Text Box 2"/>
          <p:cNvSpPr txBox="1">
            <a:spLocks noChangeArrowheads="1"/>
          </p:cNvSpPr>
          <p:nvPr/>
        </p:nvSpPr>
        <p:spPr bwMode="auto">
          <a:xfrm>
            <a:off x="381000" y="1524000"/>
            <a:ext cx="8229600" cy="4525963"/>
          </a:xfrm>
          <a:prstGeom prst="rect">
            <a:avLst/>
          </a:prstGeom>
          <a:noFill/>
          <a:ln w="9525">
            <a:noFill/>
            <a:round/>
            <a:headEnd/>
            <a:tailEnd/>
          </a:ln>
          <a:effectLst/>
        </p:spPr>
        <p:txBody>
          <a:bodyPr lIns="90000" tIns="46800" rIns="90000" bIns="46800"/>
          <a:lstStyle/>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a[href="http://openlib.org/home/krichel"] {display: none}</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div &gt; p:first-child {text-decoration: underline}</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a:focus:hover {color: red}</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div &gt; * &gt; div {font-family: sans-serif}</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img[class~="ny"][title="Albany town map"] {border-style: solid} </a:t>
            </a:r>
          </a:p>
          <a:p>
            <a:pPr marL="328613" indent="-317500" eaLnBrk="1" hangingPunct="1">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923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600">
                <a:solidFill>
                  <a:srgbClr val="E3EBF1"/>
                </a:solidFill>
              </a:rPr>
              <a:t>example: drop caps with uppercase</a:t>
            </a:r>
          </a:p>
        </p:txBody>
      </p:sp>
      <p:sp>
        <p:nvSpPr>
          <p:cNvPr id="479234" name="Text Box 2"/>
          <p:cNvSpPr txBox="1">
            <a:spLocks noChangeArrowheads="1"/>
          </p:cNvSpPr>
          <p:nvPr/>
        </p:nvSpPr>
        <p:spPr bwMode="auto">
          <a:xfrm>
            <a:off x="457200" y="1371600"/>
            <a:ext cx="8229600" cy="4525963"/>
          </a:xfrm>
          <a:prstGeom prst="rect">
            <a:avLst/>
          </a:prstGeom>
          <a:noFill/>
          <a:ln w="9525">
            <a:noFill/>
            <a:round/>
            <a:headEnd/>
            <a:tailEnd/>
          </a:ln>
          <a:effectLst/>
        </p:spPr>
        <p:txBody>
          <a:bodyPr lIns="90000" tIns="46800" rIns="90000" bIns="46800"/>
          <a:lstStyle/>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CSS</a:t>
            </a:r>
          </a:p>
          <a:p>
            <a:pPr marL="328613" indent="-317500" eaLnBrk="1" hangingPunct="1">
              <a:lnSpc>
                <a:spcPct val="104000"/>
              </a:lnSpc>
              <a:spcBef>
                <a:spcPts val="6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p { font-size: 12pt; line-height: 12pt } </a:t>
            </a:r>
          </a:p>
          <a:p>
            <a:pPr marL="328613" indent="-317500" eaLnBrk="1" hangingPunct="1">
              <a:lnSpc>
                <a:spcPct val="104000"/>
              </a:lnSpc>
              <a:spcBef>
                <a:spcPts val="6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p:first-letter { font-size: 200%; font-style: italic; font-weight: bold; float: left } </a:t>
            </a:r>
          </a:p>
          <a:p>
            <a:pPr marL="328613" indent="-317500" eaLnBrk="1" hangingPunct="1">
              <a:lnSpc>
                <a:spcPct val="104000"/>
              </a:lnSpc>
              <a:spcBef>
                <a:spcPts val="6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span { text-transform: uppercase } </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HTML</a:t>
            </a:r>
          </a:p>
          <a:p>
            <a:pPr marL="328613" indent="-317500" eaLnBrk="1" hangingPunct="1">
              <a:lnSpc>
                <a:spcPct val="104000"/>
              </a:lnSpc>
              <a:spcBef>
                <a:spcPts val="6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&lt;p&gt;&lt;span&gt;The first&lt;/span&gt; few words of an article in The Economist.&lt;/p&gt;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0257" name="Text Box 1"/>
          <p:cNvSpPr txBox="1">
            <a:spLocks noChangeArrowheads="1"/>
          </p:cNvSpPr>
          <p:nvPr/>
        </p:nvSpPr>
        <p:spPr bwMode="auto">
          <a:xfrm>
            <a:off x="457200" y="1143000"/>
            <a:ext cx="8229600" cy="5829300"/>
          </a:xfrm>
          <a:prstGeom prst="rect">
            <a:avLst/>
          </a:prstGeom>
          <a:noFill/>
          <a:ln w="9525">
            <a:noFill/>
            <a:round/>
            <a:headEnd/>
            <a:tailEnd/>
          </a:ln>
          <a:effectLst/>
        </p:spPr>
        <p:txBody>
          <a:bodyPr lIns="0" tIns="0" rIns="0" bIns="0"/>
          <a:lstStyle/>
          <a:p>
            <a:pPr marL="323850" indent="-315913" eaLnBrk="1" hangingPunct="1">
              <a:lnSpc>
                <a:spcPct val="104000"/>
              </a:lnSpc>
              <a:spcBef>
                <a:spcPts val="700"/>
              </a:spcBef>
              <a:buClr>
                <a:srgbClr val="FFFFFF"/>
              </a:buClr>
              <a:buFont typeface="Arial" charset="0"/>
              <a:buChar char="•"/>
              <a:tabLst>
                <a:tab pos="449263" algn="l"/>
                <a:tab pos="906463" algn="l"/>
                <a:tab pos="1363663" algn="l"/>
                <a:tab pos="1820863" algn="l"/>
                <a:tab pos="2278063" algn="l"/>
                <a:tab pos="2735263" algn="l"/>
                <a:tab pos="3192463" algn="l"/>
                <a:tab pos="3649663" algn="l"/>
                <a:tab pos="4106863" algn="l"/>
                <a:tab pos="4564063" algn="l"/>
                <a:tab pos="5021263" algn="l"/>
                <a:tab pos="5478463" algn="l"/>
                <a:tab pos="5935663" algn="l"/>
                <a:tab pos="6392863" algn="l"/>
                <a:tab pos="6850063" algn="l"/>
                <a:tab pos="7307263" algn="l"/>
                <a:tab pos="7764463" algn="l"/>
                <a:tab pos="8221663" algn="l"/>
                <a:tab pos="8678863" algn="l"/>
                <a:tab pos="9136063" algn="l"/>
              </a:tabLst>
            </a:pPr>
            <a:r>
              <a:rPr lang="en-US" sz="2800" dirty="0">
                <a:solidFill>
                  <a:srgbClr val="FFFFFF"/>
                </a:solidFill>
              </a:rPr>
              <a:t>{cursor:} changes the shape of the cursor. It takes the following values</a:t>
            </a:r>
          </a:p>
          <a:p>
            <a:pPr marL="727075" lvl="1" indent="-269875" eaLnBrk="1" hangingPunct="1">
              <a:lnSpc>
                <a:spcPct val="104000"/>
              </a:lnSpc>
              <a:spcBef>
                <a:spcPts val="600"/>
              </a:spcBef>
              <a:buClr>
                <a:srgbClr val="FFFFFF"/>
              </a:buClr>
              <a:buFont typeface="Arial" charset="0"/>
              <a:buChar char="–"/>
              <a:tabLst>
                <a:tab pos="449263" algn="l"/>
                <a:tab pos="906463" algn="l"/>
                <a:tab pos="1363663" algn="l"/>
                <a:tab pos="1820863" algn="l"/>
                <a:tab pos="2278063" algn="l"/>
                <a:tab pos="2735263" algn="l"/>
                <a:tab pos="3192463" algn="l"/>
                <a:tab pos="3649663" algn="l"/>
                <a:tab pos="4106863" algn="l"/>
                <a:tab pos="4564063" algn="l"/>
                <a:tab pos="5021263" algn="l"/>
                <a:tab pos="5478463" algn="l"/>
                <a:tab pos="5935663" algn="l"/>
                <a:tab pos="6392863" algn="l"/>
                <a:tab pos="6850063" algn="l"/>
                <a:tab pos="7307263" algn="l"/>
                <a:tab pos="7764463" algn="l"/>
                <a:tab pos="8221663" algn="l"/>
                <a:tab pos="8678863" algn="l"/>
                <a:tab pos="9136063" algn="l"/>
              </a:tabLst>
            </a:pPr>
            <a:r>
              <a:rPr lang="en-US" sz="2400" dirty="0">
                <a:solidFill>
                  <a:srgbClr val="FFFFFF"/>
                </a:solidFill>
              </a:rPr>
              <a:t>'auto'  – 'crosshair'	– 'default'</a:t>
            </a:r>
          </a:p>
          <a:p>
            <a:pPr marL="727075" lvl="1" indent="-269875" eaLnBrk="1" hangingPunct="1">
              <a:lnSpc>
                <a:spcPct val="104000"/>
              </a:lnSpc>
              <a:spcBef>
                <a:spcPts val="600"/>
              </a:spcBef>
              <a:buClr>
                <a:srgbClr val="FFFFFF"/>
              </a:buClr>
              <a:buFont typeface="Arial" charset="0"/>
              <a:buChar char="–"/>
              <a:tabLst>
                <a:tab pos="449263" algn="l"/>
                <a:tab pos="906463" algn="l"/>
                <a:tab pos="1363663" algn="l"/>
                <a:tab pos="1820863" algn="l"/>
                <a:tab pos="2278063" algn="l"/>
                <a:tab pos="2735263" algn="l"/>
                <a:tab pos="3192463" algn="l"/>
                <a:tab pos="3649663" algn="l"/>
                <a:tab pos="4106863" algn="l"/>
                <a:tab pos="4564063" algn="l"/>
                <a:tab pos="5021263" algn="l"/>
                <a:tab pos="5478463" algn="l"/>
                <a:tab pos="5935663" algn="l"/>
                <a:tab pos="6392863" algn="l"/>
                <a:tab pos="6850063" algn="l"/>
                <a:tab pos="7307263" algn="l"/>
                <a:tab pos="7764463" algn="l"/>
                <a:tab pos="8221663" algn="l"/>
                <a:tab pos="8678863" algn="l"/>
                <a:tab pos="9136063" algn="l"/>
              </a:tabLst>
            </a:pPr>
            <a:r>
              <a:rPr lang="en-US" sz="2400" dirty="0">
                <a:solidFill>
                  <a:srgbClr val="FFFFFF"/>
                </a:solidFill>
              </a:rPr>
              <a:t>'pointer' (something suggesting a link)‏</a:t>
            </a:r>
          </a:p>
          <a:p>
            <a:pPr marL="727075" lvl="1" indent="-269875" eaLnBrk="1" hangingPunct="1">
              <a:lnSpc>
                <a:spcPct val="104000"/>
              </a:lnSpc>
              <a:spcBef>
                <a:spcPts val="600"/>
              </a:spcBef>
              <a:buClr>
                <a:srgbClr val="FFFFFF"/>
              </a:buClr>
              <a:buFont typeface="Arial" charset="0"/>
              <a:buChar char="–"/>
              <a:tabLst>
                <a:tab pos="449263" algn="l"/>
                <a:tab pos="906463" algn="l"/>
                <a:tab pos="1363663" algn="l"/>
                <a:tab pos="1820863" algn="l"/>
                <a:tab pos="2278063" algn="l"/>
                <a:tab pos="2735263" algn="l"/>
                <a:tab pos="3192463" algn="l"/>
                <a:tab pos="3649663" algn="l"/>
                <a:tab pos="4106863" algn="l"/>
                <a:tab pos="4564063" algn="l"/>
                <a:tab pos="5021263" algn="l"/>
                <a:tab pos="5478463" algn="l"/>
                <a:tab pos="5935663" algn="l"/>
                <a:tab pos="6392863" algn="l"/>
                <a:tab pos="6850063" algn="l"/>
                <a:tab pos="7307263" algn="l"/>
                <a:tab pos="7764463" algn="l"/>
                <a:tab pos="8221663" algn="l"/>
                <a:tab pos="8678863" algn="l"/>
                <a:tab pos="9136063" algn="l"/>
              </a:tabLst>
            </a:pPr>
            <a:r>
              <a:rPr lang="en-US" sz="2400" dirty="0">
                <a:solidFill>
                  <a:srgbClr val="FFFFFF"/>
                </a:solidFill>
              </a:rPr>
              <a:t>'e-resize' –'ne-resize' – '</a:t>
            </a:r>
            <a:r>
              <a:rPr lang="en-US" sz="2400" dirty="0" err="1">
                <a:solidFill>
                  <a:srgbClr val="FFFFFF"/>
                </a:solidFill>
              </a:rPr>
              <a:t>nw</a:t>
            </a:r>
            <a:r>
              <a:rPr lang="en-US" sz="2400" dirty="0">
                <a:solidFill>
                  <a:srgbClr val="FFFFFF"/>
                </a:solidFill>
              </a:rPr>
              <a:t>-resize' –'n-resize' </a:t>
            </a:r>
          </a:p>
          <a:p>
            <a:pPr marL="727075" lvl="1" indent="-269875" eaLnBrk="1" hangingPunct="1">
              <a:lnSpc>
                <a:spcPct val="104000"/>
              </a:lnSpc>
              <a:spcBef>
                <a:spcPts val="600"/>
              </a:spcBef>
              <a:buClr>
                <a:srgbClr val="FFFFFF"/>
              </a:buClr>
              <a:buFont typeface="Arial" charset="0"/>
              <a:buChar char="–"/>
              <a:tabLst>
                <a:tab pos="449263" algn="l"/>
                <a:tab pos="906463" algn="l"/>
                <a:tab pos="1363663" algn="l"/>
                <a:tab pos="1820863" algn="l"/>
                <a:tab pos="2278063" algn="l"/>
                <a:tab pos="2735263" algn="l"/>
                <a:tab pos="3192463" algn="l"/>
                <a:tab pos="3649663" algn="l"/>
                <a:tab pos="4106863" algn="l"/>
                <a:tab pos="4564063" algn="l"/>
                <a:tab pos="5021263" algn="l"/>
                <a:tab pos="5478463" algn="l"/>
                <a:tab pos="5935663" algn="l"/>
                <a:tab pos="6392863" algn="l"/>
                <a:tab pos="6850063" algn="l"/>
                <a:tab pos="7307263" algn="l"/>
                <a:tab pos="7764463" algn="l"/>
                <a:tab pos="8221663" algn="l"/>
                <a:tab pos="8678863" algn="l"/>
                <a:tab pos="9136063" algn="l"/>
              </a:tabLst>
            </a:pPr>
            <a:r>
              <a:rPr lang="en-US" sz="2400" dirty="0">
                <a:solidFill>
                  <a:srgbClr val="FFFFFF"/>
                </a:solidFill>
              </a:rPr>
              <a:t>'se-resize – '</a:t>
            </a:r>
            <a:r>
              <a:rPr lang="en-US" sz="2400" dirty="0" err="1">
                <a:solidFill>
                  <a:srgbClr val="FFFFFF"/>
                </a:solidFill>
              </a:rPr>
              <a:t>sw</a:t>
            </a:r>
            <a:r>
              <a:rPr lang="en-US" sz="2400" dirty="0">
                <a:solidFill>
                  <a:srgbClr val="FFFFFF"/>
                </a:solidFill>
              </a:rPr>
              <a:t>-resize, – 's-resize –w-resize (Indicate that some edge is to be moved)‏</a:t>
            </a:r>
          </a:p>
          <a:p>
            <a:pPr marL="727075" lvl="1" indent="-269875" eaLnBrk="1" hangingPunct="1">
              <a:lnSpc>
                <a:spcPct val="104000"/>
              </a:lnSpc>
              <a:spcBef>
                <a:spcPts val="600"/>
              </a:spcBef>
              <a:buClr>
                <a:srgbClr val="FFFFFF"/>
              </a:buClr>
              <a:buFont typeface="Arial" charset="0"/>
              <a:buChar char="–"/>
              <a:tabLst>
                <a:tab pos="449263" algn="l"/>
                <a:tab pos="906463" algn="l"/>
                <a:tab pos="1363663" algn="l"/>
                <a:tab pos="1820863" algn="l"/>
                <a:tab pos="2278063" algn="l"/>
                <a:tab pos="2735263" algn="l"/>
                <a:tab pos="3192463" algn="l"/>
                <a:tab pos="3649663" algn="l"/>
                <a:tab pos="4106863" algn="l"/>
                <a:tab pos="4564063" algn="l"/>
                <a:tab pos="5021263" algn="l"/>
                <a:tab pos="5478463" algn="l"/>
                <a:tab pos="5935663" algn="l"/>
                <a:tab pos="6392863" algn="l"/>
                <a:tab pos="6850063" algn="l"/>
                <a:tab pos="7307263" algn="l"/>
                <a:tab pos="7764463" algn="l"/>
                <a:tab pos="8221663" algn="l"/>
                <a:tab pos="8678863" algn="l"/>
                <a:tab pos="9136063" algn="l"/>
              </a:tabLst>
            </a:pPr>
            <a:r>
              <a:rPr lang="en-US" sz="2400" dirty="0">
                <a:solidFill>
                  <a:srgbClr val="FFFFFF"/>
                </a:solidFill>
              </a:rPr>
              <a:t>'text' (usually as an I)  – 'wait' (watch or hourglass)‏</a:t>
            </a:r>
          </a:p>
          <a:p>
            <a:pPr marL="727075" lvl="1" indent="-269875" eaLnBrk="1" hangingPunct="1">
              <a:lnSpc>
                <a:spcPct val="104000"/>
              </a:lnSpc>
              <a:spcBef>
                <a:spcPts val="600"/>
              </a:spcBef>
              <a:buClr>
                <a:srgbClr val="FFFFFF"/>
              </a:buClr>
              <a:buFont typeface="Arial" charset="0"/>
              <a:buChar char="–"/>
              <a:tabLst>
                <a:tab pos="449263" algn="l"/>
                <a:tab pos="906463" algn="l"/>
                <a:tab pos="1363663" algn="l"/>
                <a:tab pos="1820863" algn="l"/>
                <a:tab pos="2278063" algn="l"/>
                <a:tab pos="2735263" algn="l"/>
                <a:tab pos="3192463" algn="l"/>
                <a:tab pos="3649663" algn="l"/>
                <a:tab pos="4106863" algn="l"/>
                <a:tab pos="4564063" algn="l"/>
                <a:tab pos="5021263" algn="l"/>
                <a:tab pos="5478463" algn="l"/>
                <a:tab pos="5935663" algn="l"/>
                <a:tab pos="6392863" algn="l"/>
                <a:tab pos="6850063" algn="l"/>
                <a:tab pos="7307263" algn="l"/>
                <a:tab pos="7764463" algn="l"/>
                <a:tab pos="8221663" algn="l"/>
                <a:tab pos="8678863" algn="l"/>
                <a:tab pos="9136063" algn="l"/>
              </a:tabLst>
            </a:pPr>
            <a:r>
              <a:rPr lang="en-US" sz="2400" dirty="0">
                <a:solidFill>
                  <a:srgbClr val="FFFFFF"/>
                </a:solidFill>
              </a:rPr>
              <a:t>'help' (question mark or balloon)‏</a:t>
            </a:r>
          </a:p>
          <a:p>
            <a:pPr marL="727075" lvl="1" indent="-269875" eaLnBrk="1" hangingPunct="1">
              <a:lnSpc>
                <a:spcPct val="104000"/>
              </a:lnSpc>
              <a:spcBef>
                <a:spcPts val="600"/>
              </a:spcBef>
              <a:buClr>
                <a:srgbClr val="FFFFFF"/>
              </a:buClr>
              <a:buFont typeface="Arial" charset="0"/>
              <a:buChar char="–"/>
              <a:tabLst>
                <a:tab pos="449263" algn="l"/>
                <a:tab pos="906463" algn="l"/>
                <a:tab pos="1363663" algn="l"/>
                <a:tab pos="1820863" algn="l"/>
                <a:tab pos="2278063" algn="l"/>
                <a:tab pos="2735263" algn="l"/>
                <a:tab pos="3192463" algn="l"/>
                <a:tab pos="3649663" algn="l"/>
                <a:tab pos="4106863" algn="l"/>
                <a:tab pos="4564063" algn="l"/>
                <a:tab pos="5021263" algn="l"/>
                <a:tab pos="5478463" algn="l"/>
                <a:tab pos="5935663" algn="l"/>
                <a:tab pos="6392863" algn="l"/>
                <a:tab pos="6850063" algn="l"/>
                <a:tab pos="7307263" algn="l"/>
                <a:tab pos="7764463" algn="l"/>
                <a:tab pos="8221663" algn="l"/>
                <a:tab pos="8678863" algn="l"/>
                <a:tab pos="9136063" algn="l"/>
              </a:tabLst>
            </a:pPr>
            <a:r>
              <a:rPr lang="en-US" sz="2400" dirty="0">
                <a:solidFill>
                  <a:srgbClr val="FFFFFF"/>
                </a:solidFill>
              </a:rPr>
              <a:t>'</a:t>
            </a:r>
            <a:r>
              <a:rPr lang="en-US" sz="2400" dirty="0" err="1">
                <a:solidFill>
                  <a:srgbClr val="FFFFFF"/>
                </a:solidFill>
              </a:rPr>
              <a:t>url</a:t>
            </a:r>
            <a:r>
              <a:rPr lang="en-US" sz="2400" dirty="0">
                <a:solidFill>
                  <a:srgbClr val="FFFFFF"/>
                </a:solidFill>
              </a:rPr>
              <a:t>(</a:t>
            </a:r>
            <a:r>
              <a:rPr lang="en-US" sz="2400" i="1" dirty="0" err="1">
                <a:solidFill>
                  <a:srgbClr val="FFFFFF"/>
                </a:solidFill>
              </a:rPr>
              <a:t>url</a:t>
            </a:r>
            <a:r>
              <a:rPr lang="en-US" sz="2400" dirty="0">
                <a:solidFill>
                  <a:srgbClr val="FFFFFF"/>
                </a:solidFill>
              </a:rPr>
              <a:t>) (with a </a:t>
            </a:r>
            <a:r>
              <a:rPr lang="en-US" sz="2400" dirty="0" err="1">
                <a:solidFill>
                  <a:srgbClr val="FFFFFF"/>
                </a:solidFill>
              </a:rPr>
              <a:t>url</a:t>
            </a:r>
            <a:r>
              <a:rPr lang="en-US" sz="2400" dirty="0">
                <a:solidFill>
                  <a:srgbClr val="FFFFFF"/>
                </a:solidFill>
              </a:rPr>
              <a:t> </a:t>
            </a:r>
            <a:r>
              <a:rPr lang="en-US" sz="2400" i="1" dirty="0" err="1">
                <a:solidFill>
                  <a:srgbClr val="FFFFFF"/>
                </a:solidFill>
              </a:rPr>
              <a:t>url</a:t>
            </a:r>
            <a:r>
              <a:rPr lang="en-US" sz="2400" i="1" dirty="0">
                <a:solidFill>
                  <a:srgbClr val="FFFFFF"/>
                </a:solidFill>
              </a:rPr>
              <a:t> </a:t>
            </a:r>
            <a:r>
              <a:rPr lang="en-US" sz="2400" dirty="0">
                <a:solidFill>
                  <a:srgbClr val="FFFFFF"/>
                </a:solidFill>
              </a:rPr>
              <a:t>to </a:t>
            </a:r>
            <a:r>
              <a:rPr lang="en-US" sz="2400" dirty="0" err="1">
                <a:solidFill>
                  <a:srgbClr val="FFFFFF"/>
                </a:solidFill>
              </a:rPr>
              <a:t>svg</a:t>
            </a:r>
            <a:r>
              <a:rPr lang="en-US" sz="2400" dirty="0">
                <a:solidFill>
                  <a:srgbClr val="FFFFFF"/>
                </a:solidFill>
              </a:rPr>
              <a:t> file, that has the graphic to show)‏</a:t>
            </a:r>
          </a:p>
          <a:p>
            <a:pPr marL="323850" indent="-315913" eaLnBrk="1" hangingPunct="1">
              <a:lnSpc>
                <a:spcPct val="104000"/>
              </a:lnSpc>
              <a:spcBef>
                <a:spcPts val="700"/>
              </a:spcBef>
              <a:buClr>
                <a:srgbClr val="FFFFFF"/>
              </a:buClr>
              <a:buFont typeface="Arial" charset="0"/>
              <a:buChar char="•"/>
              <a:tabLst>
                <a:tab pos="449263" algn="l"/>
                <a:tab pos="906463" algn="l"/>
                <a:tab pos="1363663" algn="l"/>
                <a:tab pos="1820863" algn="l"/>
                <a:tab pos="2278063" algn="l"/>
                <a:tab pos="2735263" algn="l"/>
                <a:tab pos="3192463" algn="l"/>
                <a:tab pos="3649663" algn="l"/>
                <a:tab pos="4106863" algn="l"/>
                <a:tab pos="4564063" algn="l"/>
                <a:tab pos="5021263" algn="l"/>
                <a:tab pos="5478463" algn="l"/>
                <a:tab pos="5935663" algn="l"/>
                <a:tab pos="6392863" algn="l"/>
                <a:tab pos="6850063" algn="l"/>
                <a:tab pos="7307263" algn="l"/>
                <a:tab pos="7764463" algn="l"/>
                <a:tab pos="8221663" algn="l"/>
                <a:tab pos="8678863" algn="l"/>
                <a:tab pos="9136063" algn="l"/>
              </a:tabLst>
            </a:pPr>
            <a:r>
              <a:rPr lang="en-US" sz="2800" dirty="0">
                <a:solidFill>
                  <a:srgbClr val="FFFFFF"/>
                </a:solidFill>
              </a:rPr>
              <a:t>use these to totally confuse your users</a:t>
            </a:r>
          </a:p>
        </p:txBody>
      </p:sp>
      <p:sp>
        <p:nvSpPr>
          <p:cNvPr id="480258" name="Text Box 2"/>
          <p:cNvSpPr txBox="1">
            <a:spLocks noChangeArrowheads="1"/>
          </p:cNvSpPr>
          <p:nvPr/>
        </p:nvSpPr>
        <p:spPr bwMode="auto">
          <a:xfrm>
            <a:off x="457200" y="588963"/>
            <a:ext cx="8229600" cy="512762"/>
          </a:xfrm>
          <a:prstGeom prst="rect">
            <a:avLst/>
          </a:prstGeom>
          <a:noFill/>
          <a:ln w="9525">
            <a:noFill/>
            <a:round/>
            <a:headEnd/>
            <a:tailEnd/>
          </a:ln>
          <a:effectLst/>
        </p:spPr>
        <p:txBody>
          <a:bodyPr lIns="0" tIns="0" rIns="0" bIns="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{cursor:}</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81" name="Text Box 1"/>
          <p:cNvSpPr txBox="1">
            <a:spLocks noChangeArrowheads="1"/>
          </p:cNvSpPr>
          <p:nvPr/>
        </p:nvSpPr>
        <p:spPr bwMode="auto">
          <a:xfrm>
            <a:off x="457200" y="573088"/>
            <a:ext cx="8229600" cy="606425"/>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generated contents </a:t>
            </a:r>
          </a:p>
        </p:txBody>
      </p:sp>
      <p:sp>
        <p:nvSpPr>
          <p:cNvPr id="481282" name="Text Box 2"/>
          <p:cNvSpPr txBox="1">
            <a:spLocks noChangeArrowheads="1"/>
          </p:cNvSpPr>
          <p:nvPr/>
        </p:nvSpPr>
        <p:spPr bwMode="auto">
          <a:xfrm>
            <a:off x="457200" y="1676400"/>
            <a:ext cx="8229600" cy="4803775"/>
          </a:xfrm>
          <a:prstGeom prst="rect">
            <a:avLst/>
          </a:prstGeom>
          <a:noFill/>
          <a:ln w="9525">
            <a:noFill/>
            <a:round/>
            <a:headEnd/>
            <a:tailEnd/>
          </a:ln>
          <a:effectLst/>
        </p:spPr>
        <p:txBody>
          <a:bodyPr lIns="90000" tIns="46800" rIns="90000" bIns="46800"/>
          <a:lstStyle/>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Generated contents is, for example, the bullet appearing in front of a list item.</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Generated contents is quite rare in CSS because the contents is all in HTML.</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In fact it is considered bad if CSS changes a web page to such an extents that its meaning is changed.</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Nevertheless, there is some contents that can be given with the pseudoclasses :before and :after.</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W3C version </a:t>
            </a:r>
            <a:endParaRPr lang="en-US" dirty="0"/>
          </a:p>
        </p:txBody>
      </p:sp>
      <p:sp>
        <p:nvSpPr>
          <p:cNvPr id="3" name="Content Placeholder 2"/>
          <p:cNvSpPr>
            <a:spLocks noGrp="1"/>
          </p:cNvSpPr>
          <p:nvPr>
            <p:ph idx="1"/>
          </p:nvPr>
        </p:nvSpPr>
        <p:spPr>
          <a:xfrm>
            <a:off x="457200" y="1600200"/>
            <a:ext cx="8229600" cy="4800600"/>
          </a:xfrm>
        </p:spPr>
        <p:txBody>
          <a:bodyPr>
            <a:normAutofit/>
          </a:bodyPr>
          <a:lstStyle/>
          <a:p>
            <a:r>
              <a:rPr lang="en-US" dirty="0" smtClean="0"/>
              <a:t>The W3C have a different version of HTML5 because </a:t>
            </a:r>
          </a:p>
          <a:p>
            <a:pPr lvl="1"/>
            <a:r>
              <a:rPr lang="en-US" dirty="0" smtClean="0"/>
              <a:t>The WHAWG group calls HTML5 as HTML. </a:t>
            </a:r>
          </a:p>
          <a:p>
            <a:pPr lvl="1"/>
            <a:r>
              <a:rPr lang="en-US" dirty="0" smtClean="0"/>
              <a:t>The WC3 publishes no HTML5 examples because its specs have to conform to HTML 4.1.</a:t>
            </a:r>
          </a:p>
          <a:p>
            <a:pPr lvl="1"/>
            <a:r>
              <a:rPr lang="en-US" dirty="0" smtClean="0"/>
              <a:t>The W3C works in version, WHATWG is essentially without versions.</a:t>
            </a:r>
          </a:p>
          <a:p>
            <a:r>
              <a:rPr lang="en-US" dirty="0" smtClean="0"/>
              <a:t>Since 2011, there have been increasing number of diversions.  </a:t>
            </a:r>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2305" name="Text Box 1"/>
          <p:cNvSpPr txBox="1">
            <a:spLocks noChangeArrowheads="1"/>
          </p:cNvSpPr>
          <p:nvPr/>
        </p:nvSpPr>
        <p:spPr bwMode="auto">
          <a:xfrm>
            <a:off x="457200" y="573088"/>
            <a:ext cx="8229600" cy="606425"/>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{content: }</a:t>
            </a:r>
          </a:p>
        </p:txBody>
      </p:sp>
      <p:sp>
        <p:nvSpPr>
          <p:cNvPr id="482306" name="Text Box 2"/>
          <p:cNvSpPr txBox="1">
            <a:spLocks noChangeArrowheads="1"/>
          </p:cNvSpPr>
          <p:nvPr/>
        </p:nvSpPr>
        <p:spPr bwMode="auto">
          <a:xfrm>
            <a:off x="457200" y="1217613"/>
            <a:ext cx="8229600" cy="5086350"/>
          </a:xfrm>
          <a:prstGeom prst="rect">
            <a:avLst/>
          </a:prstGeom>
          <a:noFill/>
          <a:ln w="9525">
            <a:noFill/>
            <a:round/>
            <a:headEnd/>
            <a:tailEnd/>
          </a:ln>
          <a:effectLst/>
        </p:spPr>
        <p:txBody>
          <a:bodyPr lIns="90000" tIns="46800" rIns="90000" bIns="46800"/>
          <a:lstStyle/>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{content:} can be used with the :before and :after selectors</a:t>
            </a:r>
            <a:r>
              <a:rPr lang="en-US" sz="2800" dirty="0" smtClean="0">
                <a:solidFill>
                  <a:srgbClr val="FFFFFF"/>
                </a:solidFill>
              </a:rPr>
              <a:t>. The </a:t>
            </a:r>
            <a:r>
              <a:rPr lang="en-US" sz="2800" dirty="0">
                <a:solidFill>
                  <a:srgbClr val="FFFFFF"/>
                </a:solidFill>
              </a:rPr>
              <a:t>content can be</a:t>
            </a:r>
          </a:p>
          <a:p>
            <a:pPr marL="731838" lvl="1" indent="-274638" eaLnBrk="1" hangingPunct="1">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a text string</a:t>
            </a:r>
          </a:p>
          <a:p>
            <a:pPr marL="731838" lvl="1" indent="-274638" eaLnBrk="1" hangingPunct="1">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a </a:t>
            </a:r>
            <a:r>
              <a:rPr lang="en-US" sz="2400" dirty="0" err="1">
                <a:solidFill>
                  <a:srgbClr val="FFFFFF"/>
                </a:solidFill>
              </a:rPr>
              <a:t>url</a:t>
            </a:r>
            <a:r>
              <a:rPr lang="en-US" sz="2400" dirty="0">
                <a:solidFill>
                  <a:srgbClr val="FFFFFF"/>
                </a:solidFill>
              </a:rPr>
              <a:t>(</a:t>
            </a:r>
            <a:r>
              <a:rPr lang="en-US" sz="2400" i="1" dirty="0">
                <a:solidFill>
                  <a:srgbClr val="FFFFFF"/>
                </a:solidFill>
              </a:rPr>
              <a:t>URL)</a:t>
            </a:r>
            <a:r>
              <a:rPr lang="en-US" sz="2400" dirty="0">
                <a:solidFill>
                  <a:srgbClr val="FFFFFF"/>
                </a:solidFill>
              </a:rPr>
              <a:t> where the contents is to be found</a:t>
            </a:r>
          </a:p>
          <a:p>
            <a:pPr marL="731838" lvl="1" indent="-274638" eaLnBrk="1" hangingPunct="1">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a </a:t>
            </a:r>
            <a:r>
              <a:rPr lang="en-US" sz="2400" dirty="0" err="1">
                <a:solidFill>
                  <a:srgbClr val="FFFFFF"/>
                </a:solidFill>
              </a:rPr>
              <a:t>attr</a:t>
            </a:r>
            <a:r>
              <a:rPr lang="en-US" sz="2400" dirty="0">
                <a:solidFill>
                  <a:srgbClr val="FFFFFF"/>
                </a:solidFill>
              </a:rPr>
              <a:t>(</a:t>
            </a:r>
            <a:r>
              <a:rPr lang="en-US" sz="2400" i="1" dirty="0" err="1">
                <a:solidFill>
                  <a:srgbClr val="FFFFFF"/>
                </a:solidFill>
              </a:rPr>
              <a:t>att</a:t>
            </a:r>
            <a:r>
              <a:rPr lang="en-US" sz="2400" dirty="0">
                <a:solidFill>
                  <a:srgbClr val="FFFFFF"/>
                </a:solidFill>
              </a:rPr>
              <a:t>) where </a:t>
            </a:r>
            <a:r>
              <a:rPr lang="en-US" sz="2400" i="1" dirty="0" err="1">
                <a:solidFill>
                  <a:srgbClr val="FFFFFF"/>
                </a:solidFill>
              </a:rPr>
              <a:t>att</a:t>
            </a:r>
            <a:r>
              <a:rPr lang="en-US" sz="2400" i="1" dirty="0">
                <a:solidFill>
                  <a:srgbClr val="FFFFFF"/>
                </a:solidFill>
              </a:rPr>
              <a:t> </a:t>
            </a:r>
            <a:r>
              <a:rPr lang="en-US" sz="2400" dirty="0">
                <a:solidFill>
                  <a:srgbClr val="FFFFFF"/>
                </a:solidFill>
              </a:rPr>
              <a:t>is the name of the attribute, the content of which is being inserted</a:t>
            </a:r>
          </a:p>
          <a:p>
            <a:pPr marL="731838" lvl="1" indent="-274638" eaLnBrk="1" hangingPunct="1">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open-quote we open a quote</a:t>
            </a:r>
          </a:p>
          <a:p>
            <a:pPr marL="731838" lvl="1" indent="-274638" eaLnBrk="1" hangingPunct="1">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close-quote we close a quote</a:t>
            </a:r>
          </a:p>
          <a:p>
            <a:pPr marL="731838" lvl="1" indent="-274638" eaLnBrk="1" hangingPunct="1">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no-open-quote</a:t>
            </a:r>
          </a:p>
          <a:p>
            <a:pPr marL="731838" lvl="1" indent="-274638" eaLnBrk="1" hangingPunct="1">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no-close-quot</a:t>
            </a:r>
            <a:r>
              <a:rPr lang="en-US" dirty="0">
                <a:solidFill>
                  <a:srgbClr val="FFFFFF"/>
                </a:solidFill>
              </a:rPr>
              <a:t>e</a:t>
            </a:r>
          </a:p>
          <a:p>
            <a:pPr marL="328613" indent="-317500" eaLnBrk="1" hangingPunct="1">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3329"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a simple example</a:t>
            </a:r>
          </a:p>
        </p:txBody>
      </p:sp>
      <p:sp>
        <p:nvSpPr>
          <p:cNvPr id="483330" name="Text Box 2"/>
          <p:cNvSpPr txBox="1">
            <a:spLocks noChangeArrowheads="1"/>
          </p:cNvSpPr>
          <p:nvPr/>
        </p:nvSpPr>
        <p:spPr bwMode="auto">
          <a:xfrm>
            <a:off x="457200" y="1600200"/>
            <a:ext cx="8226425" cy="4524375"/>
          </a:xfrm>
          <a:prstGeom prst="rect">
            <a:avLst/>
          </a:prstGeom>
          <a:noFill/>
          <a:ln w="9525">
            <a:noFill/>
            <a:round/>
            <a:headEnd/>
            <a:tailEnd/>
          </a:ln>
          <a:effectLst/>
        </p:spPr>
        <p:txBody>
          <a:bodyPr lIns="0" tIns="0" rIns="0" bIns="0"/>
          <a:lstStyle/>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Example</a:t>
            </a:r>
          </a:p>
          <a:p>
            <a:pPr marL="328613" indent="-317500" eaLnBrk="1" hangingPunct="1">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p.note:before {content: "note"} </a:t>
            </a:r>
          </a:p>
          <a:p>
            <a:pPr marL="328613" indent="-317500" eaLnBrk="1" hangingPunct="1">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will insert the string “note” before any paragraph in the class 'note'.</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Internet Explorer does not support this.</a:t>
            </a:r>
          </a:p>
          <a:p>
            <a:pPr marL="328613" indent="-317500" eaLnBrk="1" hangingPunct="1">
              <a:lnSpc>
                <a:spcPts val="2825"/>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4353" name="Text Box 1"/>
          <p:cNvSpPr txBox="1">
            <a:spLocks noChangeArrowheads="1"/>
          </p:cNvSpPr>
          <p:nvPr/>
        </p:nvSpPr>
        <p:spPr bwMode="auto">
          <a:xfrm>
            <a:off x="457200" y="542925"/>
            <a:ext cx="8229600" cy="606425"/>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counter properties</a:t>
            </a:r>
          </a:p>
        </p:txBody>
      </p:sp>
      <p:sp>
        <p:nvSpPr>
          <p:cNvPr id="484354" name="Text Box 2"/>
          <p:cNvSpPr txBox="1">
            <a:spLocks noChangeArrowheads="1"/>
          </p:cNvSpPr>
          <p:nvPr/>
        </p:nvSpPr>
        <p:spPr bwMode="auto">
          <a:xfrm>
            <a:off x="457200" y="1600200"/>
            <a:ext cx="8229600" cy="4467225"/>
          </a:xfrm>
          <a:prstGeom prst="rect">
            <a:avLst/>
          </a:prstGeom>
          <a:noFill/>
          <a:ln w="9525">
            <a:noFill/>
            <a:round/>
            <a:headEnd/>
            <a:tailEnd/>
          </a:ln>
          <a:effectLst/>
        </p:spPr>
        <p:txBody>
          <a:bodyPr lIns="90000" tIns="46800" rIns="90000" bIns="46800"/>
          <a:lstStyle/>
          <a:p>
            <a:pPr marL="328613" indent="-317500" eaLnBrk="1" hangingPunct="1">
              <a:lnSpc>
                <a:spcPct val="90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endParaRPr>
          </a:p>
          <a:p>
            <a:pPr marL="328613" indent="-317500" eaLnBrk="1" hangingPunct="1">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{counter-reset: </a:t>
            </a:r>
            <a:r>
              <a:rPr lang="en-US" sz="2800" i="1">
                <a:solidFill>
                  <a:srgbClr val="FFFFFF"/>
                </a:solidFill>
              </a:rPr>
              <a:t>counter</a:t>
            </a:r>
            <a:r>
              <a:rPr lang="en-US" sz="2800">
                <a:solidFill>
                  <a:srgbClr val="FFFFFF"/>
                </a:solidFill>
              </a:rPr>
              <a:t>} resets a counter </a:t>
            </a:r>
            <a:r>
              <a:rPr lang="en-US" sz="2800" i="1">
                <a:solidFill>
                  <a:srgbClr val="FFFFFF"/>
                </a:solidFill>
              </a:rPr>
              <a:t>counter. </a:t>
            </a:r>
            <a:r>
              <a:rPr lang="en-US" sz="2800">
                <a:solidFill>
                  <a:srgbClr val="FFFFFF"/>
                </a:solidFill>
              </a:rPr>
              <a:t>It also creates it, implictly.</a:t>
            </a:r>
          </a:p>
          <a:p>
            <a:pPr marL="328613" indent="-317500" eaLnBrk="1" hangingPunct="1">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{counter-increment: </a:t>
            </a:r>
            <a:r>
              <a:rPr lang="en-US" sz="2800" i="1">
                <a:solidFill>
                  <a:srgbClr val="FFFFFF"/>
                </a:solidFill>
              </a:rPr>
              <a:t>counter</a:t>
            </a:r>
            <a:r>
              <a:rPr lang="en-US" sz="2800">
                <a:solidFill>
                  <a:srgbClr val="FFFFFF"/>
                </a:solidFill>
              </a:rPr>
              <a:t>} increments a counter</a:t>
            </a:r>
          </a:p>
          <a:p>
            <a:pPr marL="328613" indent="-317500" eaLnBrk="1" hangingPunct="1">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{counter(</a:t>
            </a:r>
            <a:r>
              <a:rPr lang="en-US" sz="2800" i="1">
                <a:solidFill>
                  <a:srgbClr val="FFFFFF"/>
                </a:solidFill>
              </a:rPr>
              <a:t>counter</a:t>
            </a:r>
            <a:r>
              <a:rPr lang="en-US" sz="2800">
                <a:solidFill>
                  <a:srgbClr val="FFFFFF"/>
                </a:solidFill>
              </a:rPr>
              <a:t>)} uses the counter</a:t>
            </a:r>
          </a:p>
          <a:p>
            <a:pPr marL="328613" indent="-317500" eaLnBrk="1" hangingPunct="1">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A counter can just be a string. In programming terms, it becomes a variable. </a:t>
            </a:r>
          </a:p>
          <a:p>
            <a:pPr marL="328613" indent="-317500" eaLnBrk="1" hangingPunct="1">
              <a:lnSpc>
                <a:spcPct val="90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endParaRPr>
          </a:p>
          <a:p>
            <a:pPr marL="328613" indent="-317500" eaLnBrk="1" hangingPunct="1">
              <a:lnSpc>
                <a:spcPct val="90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7"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counter example</a:t>
            </a:r>
          </a:p>
        </p:txBody>
      </p:sp>
      <p:sp>
        <p:nvSpPr>
          <p:cNvPr id="485378" name="Text Box 2"/>
          <p:cNvSpPr txBox="1">
            <a:spLocks noChangeArrowheads="1"/>
          </p:cNvSpPr>
          <p:nvPr/>
        </p:nvSpPr>
        <p:spPr bwMode="auto">
          <a:xfrm>
            <a:off x="457200" y="1600200"/>
            <a:ext cx="8226425" cy="4524375"/>
          </a:xfrm>
          <a:prstGeom prst="rect">
            <a:avLst/>
          </a:prstGeom>
          <a:noFill/>
          <a:ln w="9525">
            <a:noFill/>
            <a:round/>
            <a:headEnd/>
            <a:tailEnd/>
          </a:ln>
          <a:effectLst/>
        </p:spPr>
        <p:txBody>
          <a:bodyPr lIns="0" tIns="0" rIns="0" bIns="0"/>
          <a:lstStyle/>
          <a:p>
            <a:pPr marL="328613" indent="-317500" eaLnBrk="1" hangingPunct="1">
              <a:lnSpc>
                <a:spcPct val="9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Here is an example for counters</a:t>
            </a:r>
          </a:p>
          <a:p>
            <a:pPr marL="328613" indent="-317500" eaLnBrk="1" hangingPunct="1">
              <a:lnSpc>
                <a:spcPct val="90000"/>
              </a:lnSpc>
              <a:spcBef>
                <a:spcPts val="6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h1:before {counter-increment: chapter_counter;</a:t>
            </a:r>
          </a:p>
          <a:p>
            <a:pPr marL="328613" indent="-317500" eaLnBrk="1" hangingPunct="1">
              <a:lnSpc>
                <a:spcPct val="90000"/>
              </a:lnSpc>
              <a:spcBef>
                <a:spcPts val="6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counter-reset: section_counter;</a:t>
            </a:r>
          </a:p>
          <a:p>
            <a:pPr marL="328613" indent="-317500" eaLnBrk="1" hangingPunct="1">
              <a:lnSpc>
                <a:spcPct val="90000"/>
              </a:lnSpc>
              <a:spcBef>
                <a:spcPts val="6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content: "Chapter " counter(chapter_counter) ":"}</a:t>
            </a:r>
          </a:p>
          <a:p>
            <a:pPr marL="328613" indent="-317500" eaLnBrk="1" hangingPunct="1">
              <a:lnSpc>
                <a:spcPct val="90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and then we can use h2 for the sections, of course!</a:t>
            </a:r>
          </a:p>
          <a:p>
            <a:pPr marL="328613" indent="-317500" eaLnBrk="1" hangingPunct="1">
              <a:lnSpc>
                <a:spcPct val="9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http://wotan.liu.edu/home/krichel/courses/lis650/examples/css_layout/compound_lists.html</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6401"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{quotes:}</a:t>
            </a:r>
          </a:p>
        </p:txBody>
      </p:sp>
      <p:sp>
        <p:nvSpPr>
          <p:cNvPr id="486402" name="Text Box 2"/>
          <p:cNvSpPr txBox="1">
            <a:spLocks noChangeArrowheads="1"/>
          </p:cNvSpPr>
          <p:nvPr/>
        </p:nvSpPr>
        <p:spPr bwMode="auto">
          <a:xfrm>
            <a:off x="457200" y="1600200"/>
            <a:ext cx="8226425" cy="4524375"/>
          </a:xfrm>
          <a:prstGeom prst="rect">
            <a:avLst/>
          </a:prstGeom>
          <a:noFill/>
          <a:ln w="9525">
            <a:noFill/>
            <a:round/>
            <a:headEnd/>
            <a:tailEnd/>
          </a:ln>
          <a:effectLst/>
        </p:spPr>
        <p:txBody>
          <a:bodyPr lIns="0" tIns="0" rIns="0" bIns="0"/>
          <a:lstStyle/>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This property sets the quotes around &lt;q&gt;.</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It takes two characters, enclosed by double quotes, for opening and closing quote</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Example</a:t>
            </a:r>
          </a:p>
          <a:p>
            <a:pPr marL="328613" indent="-317500" eaLnBrk="1" hangingPunct="1">
              <a:lnSpc>
                <a:spcPts val="2825"/>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q {quotes: "“","”"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742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quotes and language</a:t>
            </a:r>
          </a:p>
        </p:txBody>
      </p:sp>
      <p:sp>
        <p:nvSpPr>
          <p:cNvPr id="487426" name="Text Box 2"/>
          <p:cNvSpPr txBox="1">
            <a:spLocks noChangeArrowheads="1"/>
          </p:cNvSpPr>
          <p:nvPr/>
        </p:nvSpPr>
        <p:spPr bwMode="auto">
          <a:xfrm>
            <a:off x="457200" y="1600200"/>
            <a:ext cx="8229600" cy="4525963"/>
          </a:xfrm>
          <a:prstGeom prst="rect">
            <a:avLst/>
          </a:prstGeom>
          <a:noFill/>
          <a:ln w="9525">
            <a:noFill/>
            <a:round/>
            <a:headEnd/>
            <a:tailEnd/>
          </a:ln>
          <a:effectLst/>
        </p:spPr>
        <p:txBody>
          <a:bodyPr lIns="90000" tIns="46800" rIns="90000" bIns="46800"/>
          <a:lstStyle/>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It is tempting to write</a:t>
            </a:r>
          </a:p>
          <a:p>
            <a:pPr marL="328613" indent="-317500" eaLnBrk="1" hangingPunct="1">
              <a:lnSpc>
                <a:spcPts val="2825"/>
              </a:lnSpc>
              <a:spcBef>
                <a:spcPts val="6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html:lang(fr) { quotes: '« ' ' »' } </a:t>
            </a:r>
          </a:p>
          <a:p>
            <a:pPr marL="328613" indent="-317500" eaLnBrk="1" hangingPunct="1">
              <a:lnSpc>
                <a:spcPts val="2825"/>
              </a:lnSpc>
              <a:spcBef>
                <a:spcPts val="6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html:lang(de) { quotes: '„' ‘”'}</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But the quotation style depends on the surrounding language, not the language of the quote</a:t>
            </a:r>
          </a:p>
          <a:p>
            <a:pPr marL="328613" indent="-317500" eaLnBrk="1" hangingPunct="1">
              <a:lnSpc>
                <a:spcPts val="2825"/>
              </a:lnSpc>
              <a:spcBef>
                <a:spcPts val="6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*:lang(fr) &gt; q { quotes: '« ' ' »' } </a:t>
            </a:r>
          </a:p>
          <a:p>
            <a:pPr marL="328613" indent="-317500" eaLnBrk="1" hangingPunct="1">
              <a:lnSpc>
                <a:spcPts val="2825"/>
              </a:lnSpc>
              <a:spcBef>
                <a:spcPts val="6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*:lang(de) &gt; q { quotes: '„' ‘”'} </a:t>
            </a:r>
          </a:p>
          <a:p>
            <a:pPr marL="328613" indent="-317500" eaLnBrk="1" hangingPunct="1">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8449" name="Text Box 1"/>
          <p:cNvSpPr txBox="1">
            <a:spLocks noChangeArrowheads="1"/>
          </p:cNvSpPr>
          <p:nvPr/>
        </p:nvSpPr>
        <p:spPr bwMode="auto">
          <a:xfrm>
            <a:off x="457200" y="574675"/>
            <a:ext cx="8229600" cy="606425"/>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@page </a:t>
            </a:r>
          </a:p>
        </p:txBody>
      </p:sp>
      <p:sp>
        <p:nvSpPr>
          <p:cNvPr id="488450" name="Text Box 2"/>
          <p:cNvSpPr txBox="1">
            <a:spLocks noChangeArrowheads="1"/>
          </p:cNvSpPr>
          <p:nvPr/>
        </p:nvSpPr>
        <p:spPr bwMode="auto">
          <a:xfrm>
            <a:off x="457200" y="1447800"/>
            <a:ext cx="8229600" cy="3559175"/>
          </a:xfrm>
          <a:prstGeom prst="rect">
            <a:avLst/>
          </a:prstGeom>
          <a:noFill/>
          <a:ln w="9525">
            <a:noFill/>
            <a:round/>
            <a:headEnd/>
            <a:tailEnd/>
          </a:ln>
          <a:effectLst/>
        </p:spPr>
        <p:txBody>
          <a:bodyPr lIns="90000" tIns="46800" rIns="90000" bIns="46800"/>
          <a:lstStyle/>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CSS has the concept of a page box in which paged output should be placed into.</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@page is used to work with pages. </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You can set margins. Example: </a:t>
            </a:r>
          </a:p>
          <a:p>
            <a:pPr marL="328613" indent="-317500" eaLnBrk="1" hangingPunct="1">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@page {margin-top: 1in}</a:t>
            </a:r>
          </a:p>
          <a:p>
            <a:pPr marL="328613" indent="-317500" eaLnBrk="1" hangingPunct="1">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but the margins will be added or subtracted to the default margins of the printer!</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9473" name="Text Box 1"/>
          <p:cNvSpPr txBox="1">
            <a:spLocks noChangeArrowheads="1"/>
          </p:cNvSpPr>
          <p:nvPr/>
        </p:nvSpPr>
        <p:spPr bwMode="auto">
          <a:xfrm>
            <a:off x="457200" y="542925"/>
            <a:ext cx="8229600" cy="606425"/>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page pseudoclasses</a:t>
            </a:r>
          </a:p>
        </p:txBody>
      </p:sp>
      <p:sp>
        <p:nvSpPr>
          <p:cNvPr id="489474" name="Text Box 2"/>
          <p:cNvSpPr txBox="1">
            <a:spLocks noChangeArrowheads="1"/>
          </p:cNvSpPr>
          <p:nvPr/>
        </p:nvSpPr>
        <p:spPr bwMode="auto">
          <a:xfrm>
            <a:off x="457200" y="1600200"/>
            <a:ext cx="8229600" cy="3414713"/>
          </a:xfrm>
          <a:prstGeom prst="rect">
            <a:avLst/>
          </a:prstGeom>
          <a:noFill/>
          <a:ln w="9525">
            <a:noFill/>
            <a:round/>
            <a:headEnd/>
            <a:tailEnd/>
          </a:ln>
          <a:effectLst/>
        </p:spPr>
        <p:txBody>
          <a:bodyPr lIns="90000" tIns="46800" rIns="90000" bIns="46800"/>
          <a:lstStyle/>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You can use three </a:t>
            </a:r>
            <a:r>
              <a:rPr lang="en-US" sz="2800" dirty="0" err="1">
                <a:solidFill>
                  <a:srgbClr val="FFFFFF"/>
                </a:solidFill>
              </a:rPr>
              <a:t>pseudoclasses</a:t>
            </a:r>
            <a:r>
              <a:rPr lang="en-US" sz="2800" dirty="0">
                <a:solidFill>
                  <a:srgbClr val="FFFFFF"/>
                </a:solidFill>
              </a:rPr>
              <a:t> to specify special cases</a:t>
            </a:r>
          </a:p>
          <a:p>
            <a:pPr marL="731838" lvl="1" indent="-274638" eaLnBrk="1" hangingPunct="1">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:first for the first page</a:t>
            </a:r>
          </a:p>
          <a:p>
            <a:pPr marL="731838" lvl="1" indent="-274638" eaLnBrk="1" hangingPunct="1">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:left for any left page</a:t>
            </a:r>
          </a:p>
          <a:p>
            <a:pPr marL="731838" lvl="1" indent="-274638" eaLnBrk="1" hangingPunct="1">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:right for any right page</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Example</a:t>
            </a:r>
          </a:p>
          <a:p>
            <a:pPr marL="328613" indent="-317500" eaLnBrk="1" hangingPunct="1">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   @page :first {margin-top: 3in}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7" name="Text Box 1"/>
          <p:cNvSpPr txBox="1">
            <a:spLocks noChangeArrowheads="1"/>
          </p:cNvSpPr>
          <p:nvPr/>
        </p:nvSpPr>
        <p:spPr bwMode="auto">
          <a:xfrm>
            <a:off x="457200" y="542925"/>
            <a:ext cx="8229600" cy="606425"/>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page breaking</a:t>
            </a:r>
          </a:p>
        </p:txBody>
      </p:sp>
      <p:sp>
        <p:nvSpPr>
          <p:cNvPr id="490498" name="Text Box 2"/>
          <p:cNvSpPr txBox="1">
            <a:spLocks noChangeArrowheads="1"/>
          </p:cNvSpPr>
          <p:nvPr/>
        </p:nvSpPr>
        <p:spPr bwMode="auto">
          <a:xfrm>
            <a:off x="457200" y="1600200"/>
            <a:ext cx="8229600" cy="3768725"/>
          </a:xfrm>
          <a:prstGeom prst="rect">
            <a:avLst/>
          </a:prstGeom>
          <a:noFill/>
          <a:ln w="9525">
            <a:noFill/>
            <a:round/>
            <a:headEnd/>
            <a:tailEnd/>
          </a:ln>
          <a:effectLst/>
        </p:spPr>
        <p:txBody>
          <a:bodyPr lIns="90000" tIns="46800" rIns="90000" bIns="46800"/>
          <a:lstStyle/>
          <a:p>
            <a:pPr marL="328613" indent="-317500" eaLnBrk="1" hangingPunct="1">
              <a:lnSpc>
                <a:spcPct val="9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Pages will break if the page is full. </a:t>
            </a:r>
          </a:p>
          <a:p>
            <a:pPr marL="328613" indent="-317500" eaLnBrk="1" hangingPunct="1">
              <a:lnSpc>
                <a:spcPct val="9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You can take some control with the {page-break-before: } and {page-break-after: } properties. They  take the values</a:t>
            </a:r>
          </a:p>
          <a:p>
            <a:pPr marL="731838" lvl="1" indent="-274638" eaLnBrk="1" hangingPunct="1">
              <a:lnSpc>
                <a:spcPct val="9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‘auto’		– ‘always’	 	– ‘avoid’</a:t>
            </a:r>
          </a:p>
          <a:p>
            <a:pPr marL="731838" lvl="1" indent="-274638" eaLnBrk="1" hangingPunct="1">
              <a:lnSpc>
                <a:spcPct val="9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‘left’			– ‘right’		– ‘inherit’</a:t>
            </a:r>
          </a:p>
          <a:p>
            <a:pPr marL="328613" indent="-317500" eaLnBrk="1" hangingPunct="1">
              <a:lnSpc>
                <a:spcPct val="90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   The latter two make sure that the element is on a left or right page. Sometimes this will require two page breaks.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21" name="Text Box 1"/>
          <p:cNvSpPr txBox="1">
            <a:spLocks noChangeArrowheads="1"/>
          </p:cNvSpPr>
          <p:nvPr/>
        </p:nvSpPr>
        <p:spPr bwMode="auto">
          <a:xfrm>
            <a:off x="457200" y="274638"/>
            <a:ext cx="8216900" cy="1130300"/>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accessibilty</a:t>
            </a:r>
          </a:p>
        </p:txBody>
      </p:sp>
      <p:sp>
        <p:nvSpPr>
          <p:cNvPr id="491522" name="Text Box 2"/>
          <p:cNvSpPr txBox="1">
            <a:spLocks noChangeArrowheads="1"/>
          </p:cNvSpPr>
          <p:nvPr/>
        </p:nvSpPr>
        <p:spPr bwMode="auto">
          <a:xfrm>
            <a:off x="457200" y="1371600"/>
            <a:ext cx="8216900" cy="5029200"/>
          </a:xfrm>
          <a:prstGeom prst="rect">
            <a:avLst/>
          </a:prstGeom>
          <a:noFill/>
          <a:ln w="9525">
            <a:noFill/>
            <a:round/>
            <a:headEnd/>
            <a:tailEnd/>
          </a:ln>
          <a:effectLst/>
        </p:spPr>
        <p:txBody>
          <a:bodyPr lIns="0" tIns="0" rIns="0" bIns="0"/>
          <a:lstStyle/>
          <a:p>
            <a:pPr marL="328613" indent="-317500" eaLnBrk="1" hangingPunct="1">
              <a:lnSpc>
                <a:spcPct val="98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It generally refers to making web contents available to people with some form of disability.</a:t>
            </a:r>
          </a:p>
          <a:p>
            <a:pPr marL="328613" indent="-317500" eaLnBrk="1" hangingPunct="1">
              <a:lnSpc>
                <a:spcPct val="98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There are three components</a:t>
            </a:r>
          </a:p>
          <a:p>
            <a:pPr marL="731838" lvl="1" indent="-274638" eaLnBrk="1" hangingPunct="1">
              <a:lnSpc>
                <a:spcPct val="9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Authoring Tool Accessibility Guidelines (</a:t>
            </a:r>
            <a:r>
              <a:rPr lang="en-US" sz="2400" dirty="0" smtClean="0">
                <a:solidFill>
                  <a:srgbClr val="FFFFFF"/>
                </a:solidFill>
              </a:rPr>
              <a:t>ATAG</a:t>
            </a:r>
            <a:r>
              <a:rPr lang="en-US" sz="2400" dirty="0" smtClean="0">
                <a:solidFill>
                  <a:srgbClr val="CCCCFF"/>
                </a:solidFill>
              </a:rPr>
              <a:t>)</a:t>
            </a:r>
            <a:r>
              <a:rPr lang="en-US" sz="2400" dirty="0">
                <a:solidFill>
                  <a:srgbClr val="FFFFFF"/>
                </a:solidFill>
              </a:rPr>
              <a:t> </a:t>
            </a:r>
            <a:r>
              <a:rPr lang="en-US" sz="2400" dirty="0" smtClean="0">
                <a:solidFill>
                  <a:srgbClr val="FFFFFF"/>
                </a:solidFill>
              </a:rPr>
              <a:t>addresses </a:t>
            </a:r>
            <a:r>
              <a:rPr lang="en-US" sz="2400" dirty="0">
                <a:solidFill>
                  <a:srgbClr val="FFFFFF"/>
                </a:solidFill>
              </a:rPr>
              <a:t>authoring tools</a:t>
            </a:r>
          </a:p>
          <a:p>
            <a:pPr marL="731838" lvl="1" indent="-274638" eaLnBrk="1" hangingPunct="1">
              <a:lnSpc>
                <a:spcPct val="9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User Agent Accessibility Guidelines (UAAG) addresses Web browsers and media players, including some aspects of assistive technologies </a:t>
            </a:r>
          </a:p>
          <a:p>
            <a:pPr marL="731838" lvl="1" indent="-274638" eaLnBrk="1" hangingPunct="1">
              <a:lnSpc>
                <a:spcPct val="9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Web Content Accessibility Guidelines (WCAG) addresses Web content, and is used by developers, authoring tools, and accessibility evaluation tools</a:t>
            </a:r>
          </a:p>
          <a:p>
            <a:pPr marL="328613" indent="-317500" eaLnBrk="1" hangingPunct="1">
              <a:lnSpc>
                <a:spcPct val="98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We are only interested in the last component.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WHATWG admits it’s a mess</a:t>
            </a:r>
            <a:endParaRPr lang="en-US" dirty="0"/>
          </a:p>
        </p:txBody>
      </p:sp>
      <p:sp>
        <p:nvSpPr>
          <p:cNvPr id="3" name="Content Placeholder 2"/>
          <p:cNvSpPr>
            <a:spLocks noGrp="1"/>
          </p:cNvSpPr>
          <p:nvPr>
            <p:ph idx="1"/>
          </p:nvPr>
        </p:nvSpPr>
        <p:spPr>
          <a:xfrm>
            <a:off x="457200" y="1295400"/>
            <a:ext cx="8382000" cy="5257800"/>
          </a:xfrm>
        </p:spPr>
        <p:txBody>
          <a:bodyPr>
            <a:normAutofit fontScale="92500" lnSpcReduction="20000"/>
          </a:bodyPr>
          <a:lstStyle/>
          <a:p>
            <a:r>
              <a:rPr lang="en-US" dirty="0"/>
              <a:t>M</a:t>
            </a:r>
            <a:r>
              <a:rPr lang="en-US" dirty="0" smtClean="0"/>
              <a:t>any aspects of HTML5 appear at first glance to be nonsensical and inconsistent.</a:t>
            </a:r>
          </a:p>
          <a:p>
            <a:r>
              <a:rPr lang="en-US" dirty="0" smtClean="0"/>
              <a:t>HTML, its supporting DOM APIs, as well as many of its supporting technologies, have been developed over a period of several decades by a wide array of people with different priorities who, in many cases, did not know of each other's existence.</a:t>
            </a:r>
          </a:p>
          <a:p>
            <a:r>
              <a:rPr lang="en-US" dirty="0" smtClean="0"/>
              <a:t>Features have thus arisen from many sources, and have not always been designed in especially consistent ways.</a:t>
            </a:r>
          </a:p>
          <a:p>
            <a:r>
              <a:rPr lang="en-US" dirty="0" smtClean="0"/>
              <a:t>Some implementation bugs have often become de-facto, and now de-jure, standards.</a:t>
            </a:r>
            <a:endParaRPr lang="en-US"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2545"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WCAG</a:t>
            </a:r>
          </a:p>
        </p:txBody>
      </p:sp>
      <p:sp>
        <p:nvSpPr>
          <p:cNvPr id="492546" name="Text Box 2"/>
          <p:cNvSpPr txBox="1">
            <a:spLocks noChangeArrowheads="1"/>
          </p:cNvSpPr>
          <p:nvPr/>
        </p:nvSpPr>
        <p:spPr bwMode="auto">
          <a:xfrm>
            <a:off x="457200" y="1219200"/>
            <a:ext cx="8228013" cy="5410200"/>
          </a:xfrm>
          <a:prstGeom prst="rect">
            <a:avLst/>
          </a:prstGeom>
          <a:noFill/>
          <a:ln w="9525">
            <a:noFill/>
            <a:round/>
            <a:headEnd/>
            <a:tailEnd/>
          </a:ln>
          <a:effectLst/>
        </p:spPr>
        <p:txBody>
          <a:bodyPr lIns="0" tIns="0" rIns="0" bIns="0"/>
          <a:lstStyle/>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There are two versions of the Web Contents Accessibility Guideline (WCAG) published by the W3C.</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Version 1 had 14 guidelines and each guideline has 1 or more checkpoints. It is stable.</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Version 2 is supposed to be </a:t>
            </a:r>
          </a:p>
          <a:p>
            <a:pPr marL="731838" lvl="1" indent="-274638" eaLnBrk="1" hangingPunct="1">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easier to understand</a:t>
            </a:r>
          </a:p>
          <a:p>
            <a:pPr marL="731838" lvl="1" indent="-274638" eaLnBrk="1" hangingPunct="1">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easier to implement</a:t>
            </a:r>
          </a:p>
          <a:p>
            <a:pPr marL="731838" lvl="1" indent="-274638" eaLnBrk="1" hangingPunct="1">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easier to test</a:t>
            </a:r>
          </a:p>
          <a:p>
            <a:pPr marL="328613" indent="-317500" eaLnBrk="1" hangingPunct="1">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It came out 2008-12-11.</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3569" name="Text Box 1"/>
          <p:cNvSpPr txBox="1">
            <a:spLocks noChangeArrowheads="1"/>
          </p:cNvSpPr>
          <p:nvPr/>
        </p:nvSpPr>
        <p:spPr bwMode="auto">
          <a:xfrm>
            <a:off x="457200" y="274638"/>
            <a:ext cx="8216900" cy="1130300"/>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benefit for the masses</a:t>
            </a:r>
          </a:p>
        </p:txBody>
      </p:sp>
      <p:sp>
        <p:nvSpPr>
          <p:cNvPr id="493570" name="Text Box 2"/>
          <p:cNvSpPr txBox="1">
            <a:spLocks noChangeArrowheads="1"/>
          </p:cNvSpPr>
          <p:nvPr/>
        </p:nvSpPr>
        <p:spPr bwMode="auto">
          <a:xfrm>
            <a:off x="457200" y="1600200"/>
            <a:ext cx="8216900" cy="4514850"/>
          </a:xfrm>
          <a:prstGeom prst="rect">
            <a:avLst/>
          </a:prstGeom>
          <a:noFill/>
          <a:ln w="9525">
            <a:noFill/>
            <a:round/>
            <a:headEnd/>
            <a:tailEnd/>
          </a:ln>
          <a:effectLst/>
        </p:spPr>
        <p:txBody>
          <a:bodyPr lIns="0" tIns="0" rIns="0" bIns="0"/>
          <a:lstStyle/>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All I have been outlining here on standard compliance is also mirrored in the WCAG.</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Generally accessible web site are also more usable. </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There is no choice between the two.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4593" name="Text Box 1"/>
          <p:cNvSpPr txBox="1">
            <a:spLocks noChangeArrowheads="1"/>
          </p:cNvSpPr>
          <p:nvPr/>
        </p:nvSpPr>
        <p:spPr bwMode="auto">
          <a:xfrm>
            <a:off x="457200" y="274638"/>
            <a:ext cx="8216900" cy="1130300"/>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WCAG 1: G1 to G3</a:t>
            </a:r>
          </a:p>
        </p:txBody>
      </p:sp>
      <p:sp>
        <p:nvSpPr>
          <p:cNvPr id="494594" name="Text Box 2"/>
          <p:cNvSpPr txBox="1">
            <a:spLocks noChangeArrowheads="1"/>
          </p:cNvSpPr>
          <p:nvPr/>
        </p:nvSpPr>
        <p:spPr bwMode="auto">
          <a:xfrm>
            <a:off x="228600" y="1371600"/>
            <a:ext cx="8610600" cy="5257800"/>
          </a:xfrm>
          <a:prstGeom prst="rect">
            <a:avLst/>
          </a:prstGeom>
          <a:noFill/>
          <a:ln w="9525">
            <a:noFill/>
            <a:round/>
            <a:headEnd/>
            <a:tailEnd/>
          </a:ln>
          <a:effectLst/>
        </p:spPr>
        <p:txBody>
          <a:bodyPr lIns="0" tIns="0" rIns="0" bIns="0"/>
          <a:lstStyle/>
          <a:p>
            <a:pPr marL="328613" indent="-317500" eaLnBrk="1" hangingPunct="1">
              <a:lnSpc>
                <a:spcPct val="98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1. Provide equivalent alternatives to auditory and visual content. Provide content that, when presented to the user, conveys essentially the same function or purpose as auditory or visual content.</a:t>
            </a:r>
          </a:p>
          <a:p>
            <a:pPr marL="328613" indent="-317500" eaLnBrk="1" hangingPunct="1">
              <a:lnSpc>
                <a:spcPct val="98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2. Don't rely on color alone. Ensure that text and graphics are understandable when viewed without color.</a:t>
            </a:r>
          </a:p>
          <a:p>
            <a:pPr marL="328613" indent="-317500" eaLnBrk="1" hangingPunct="1">
              <a:lnSpc>
                <a:spcPct val="98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3. Use markup and style sheets and do so properly. Mark up documents with the proper structural elements. Control presentation with style sheets rather than with presentation elements and attributes.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5617" name="Text Box 1"/>
          <p:cNvSpPr txBox="1">
            <a:spLocks noChangeArrowheads="1"/>
          </p:cNvSpPr>
          <p:nvPr/>
        </p:nvSpPr>
        <p:spPr bwMode="auto">
          <a:xfrm>
            <a:off x="457200" y="274638"/>
            <a:ext cx="8216900" cy="1130300"/>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WCAG 1: G4 to G6</a:t>
            </a:r>
          </a:p>
        </p:txBody>
      </p:sp>
      <p:sp>
        <p:nvSpPr>
          <p:cNvPr id="495618" name="Text Box 2"/>
          <p:cNvSpPr txBox="1">
            <a:spLocks noChangeArrowheads="1"/>
          </p:cNvSpPr>
          <p:nvPr/>
        </p:nvSpPr>
        <p:spPr bwMode="auto">
          <a:xfrm>
            <a:off x="457200" y="1600200"/>
            <a:ext cx="8216900" cy="4876800"/>
          </a:xfrm>
          <a:prstGeom prst="rect">
            <a:avLst/>
          </a:prstGeom>
          <a:noFill/>
          <a:ln w="9525">
            <a:noFill/>
            <a:round/>
            <a:headEnd/>
            <a:tailEnd/>
          </a:ln>
          <a:effectLst/>
        </p:spPr>
        <p:txBody>
          <a:bodyPr lIns="0" tIns="0" rIns="0" bIns="0"/>
          <a:lstStyle/>
          <a:p>
            <a:pPr marL="328613" indent="-317500" eaLnBrk="1" hangingPunct="1">
              <a:lnSpc>
                <a:spcPct val="98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4. Clarify natural language usage Use markup that facilitates pronunciation or interpretation of abbreviated or foreign text.</a:t>
            </a:r>
          </a:p>
          <a:p>
            <a:pPr marL="328613" indent="-317500" eaLnBrk="1" hangingPunct="1">
              <a:lnSpc>
                <a:spcPct val="98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5. Create tables that transform gracefully. Ensure that tables have necessary markup to be transformed by accessible browsers and other user agents.</a:t>
            </a:r>
          </a:p>
          <a:p>
            <a:pPr marL="328613" indent="-317500" eaLnBrk="1" hangingPunct="1">
              <a:lnSpc>
                <a:spcPct val="98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6. Ensure that pages featuring new technologies transform gracefully. Ensure that pages are accessible even when newer technologies are not supported or are turned off.</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6641" name="Text Box 1"/>
          <p:cNvSpPr txBox="1">
            <a:spLocks noChangeArrowheads="1"/>
          </p:cNvSpPr>
          <p:nvPr/>
        </p:nvSpPr>
        <p:spPr bwMode="auto">
          <a:xfrm>
            <a:off x="457200" y="228600"/>
            <a:ext cx="8216900" cy="1023938"/>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WCAG 1: G7 to G9</a:t>
            </a:r>
          </a:p>
        </p:txBody>
      </p:sp>
      <p:sp>
        <p:nvSpPr>
          <p:cNvPr id="496642" name="Text Box 2"/>
          <p:cNvSpPr txBox="1">
            <a:spLocks noChangeArrowheads="1"/>
          </p:cNvSpPr>
          <p:nvPr/>
        </p:nvSpPr>
        <p:spPr bwMode="auto">
          <a:xfrm>
            <a:off x="228600" y="1143000"/>
            <a:ext cx="8763000" cy="6205538"/>
          </a:xfrm>
          <a:prstGeom prst="rect">
            <a:avLst/>
          </a:prstGeom>
          <a:noFill/>
          <a:ln w="9525">
            <a:noFill/>
            <a:round/>
            <a:headEnd/>
            <a:tailEnd/>
          </a:ln>
          <a:effectLst/>
        </p:spPr>
        <p:txBody>
          <a:bodyPr lIns="0" tIns="0" rIns="0" bIns="0"/>
          <a:lstStyle/>
          <a:p>
            <a:pPr marL="328613" indent="-317500" eaLnBrk="1" hangingPunct="1">
              <a:lnSpc>
                <a:spcPct val="98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7. Ensure user control of time-sensitive content changes.</a:t>
            </a:r>
          </a:p>
          <a:p>
            <a:pPr marL="328613" indent="-317500" eaLnBrk="1" hangingPunct="1">
              <a:lnSpc>
                <a:spcPct val="98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Ensure that moving, blinking, scrolling, or auto-updating objects or pages may be paused or stopped.</a:t>
            </a:r>
          </a:p>
          <a:p>
            <a:pPr marL="328613" indent="-317500" eaLnBrk="1" hangingPunct="1">
              <a:lnSpc>
                <a:spcPct val="98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8. Ensure direct accessibility of embedded user interfaces. Ensure that the user interface follows principles of accessible design: device-independent access to functionality, keyboard operability, self-voicing, etc.</a:t>
            </a:r>
          </a:p>
          <a:p>
            <a:pPr marL="328613" indent="-317500" eaLnBrk="1" hangingPunct="1">
              <a:lnSpc>
                <a:spcPct val="98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9. Design for device-independence. Use features that enable activation of page elements via a variety of input devices.</a:t>
            </a:r>
          </a:p>
          <a:p>
            <a:pPr marL="328613" indent="-317500" eaLnBrk="1" hangingPunct="1">
              <a:lnSpc>
                <a:spcPct val="98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7665" name="Text Box 1"/>
          <p:cNvSpPr txBox="1">
            <a:spLocks noChangeArrowheads="1"/>
          </p:cNvSpPr>
          <p:nvPr/>
        </p:nvSpPr>
        <p:spPr bwMode="auto">
          <a:xfrm>
            <a:off x="457200" y="274638"/>
            <a:ext cx="8216900" cy="1130300"/>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WCAG 1: G10 to G14</a:t>
            </a:r>
          </a:p>
        </p:txBody>
      </p:sp>
      <p:sp>
        <p:nvSpPr>
          <p:cNvPr id="497666" name="Text Box 2"/>
          <p:cNvSpPr txBox="1">
            <a:spLocks noChangeArrowheads="1"/>
          </p:cNvSpPr>
          <p:nvPr/>
        </p:nvSpPr>
        <p:spPr bwMode="auto">
          <a:xfrm>
            <a:off x="228600" y="1371600"/>
            <a:ext cx="8445500" cy="5181600"/>
          </a:xfrm>
          <a:prstGeom prst="rect">
            <a:avLst/>
          </a:prstGeom>
          <a:noFill/>
          <a:ln w="9525">
            <a:noFill/>
            <a:round/>
            <a:headEnd/>
            <a:tailEnd/>
          </a:ln>
          <a:effectLst/>
        </p:spPr>
        <p:txBody>
          <a:bodyPr lIns="0" tIns="0" rIns="0" bIns="0"/>
          <a:lstStyle/>
          <a:p>
            <a:pPr marL="328613" indent="-317500" eaLnBrk="1" hangingPunct="1">
              <a:lnSpc>
                <a:spcPct val="98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10. Use interim solutions. Use interim accessibility solutions so that assistive technologies and older browsers will operate correctly.</a:t>
            </a:r>
          </a:p>
          <a:p>
            <a:pPr marL="328613" indent="-317500" eaLnBrk="1" hangingPunct="1">
              <a:lnSpc>
                <a:spcPct val="98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11. Use W3C technologies and guidelines.</a:t>
            </a:r>
          </a:p>
          <a:p>
            <a:pPr marL="328613" indent="-317500" eaLnBrk="1" hangingPunct="1">
              <a:lnSpc>
                <a:spcPct val="98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12. Provide context and orientation information. Provide context and orientation information to help users understand complex pages or elements.</a:t>
            </a:r>
          </a:p>
          <a:p>
            <a:pPr marL="328613" indent="-317500" eaLnBrk="1" hangingPunct="1">
              <a:lnSpc>
                <a:spcPct val="98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13. Provide clear navigation mechanisms.</a:t>
            </a:r>
          </a:p>
          <a:p>
            <a:pPr marL="328613" indent="-317500" eaLnBrk="1" hangingPunct="1">
              <a:lnSpc>
                <a:spcPct val="98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14. Ensure that documents are clear and simple. Ensure that documents are clear and simple so they may be more easily under</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8689" name="Text Box 1"/>
          <p:cNvSpPr txBox="1">
            <a:spLocks noChangeArrowheads="1"/>
          </p:cNvSpPr>
          <p:nvPr/>
        </p:nvSpPr>
        <p:spPr bwMode="auto">
          <a:xfrm>
            <a:off x="457200" y="274638"/>
            <a:ext cx="8216900" cy="1130300"/>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WCAG version 2</a:t>
            </a:r>
          </a:p>
        </p:txBody>
      </p:sp>
      <p:sp>
        <p:nvSpPr>
          <p:cNvPr id="498690" name="Text Box 2"/>
          <p:cNvSpPr txBox="1">
            <a:spLocks noChangeArrowheads="1"/>
          </p:cNvSpPr>
          <p:nvPr/>
        </p:nvSpPr>
        <p:spPr bwMode="auto">
          <a:xfrm>
            <a:off x="457200" y="1600200"/>
            <a:ext cx="8216900" cy="4514850"/>
          </a:xfrm>
          <a:prstGeom prst="rect">
            <a:avLst/>
          </a:prstGeom>
          <a:noFill/>
          <a:ln w="9525">
            <a:noFill/>
            <a:round/>
            <a:headEnd/>
            <a:tailEnd/>
          </a:ln>
          <a:effectLst/>
        </p:spPr>
        <p:txBody>
          <a:bodyPr lIns="0" tIns="0" rIns="0" bIns="0"/>
          <a:lstStyle/>
          <a:p>
            <a:pPr marL="328613" indent="-317500" eaLnBrk="1" hangingPunct="1">
              <a:lnSpc>
                <a:spcPct val="98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 guidelines combine objectives with means to achieve the objectives.</a:t>
            </a:r>
          </a:p>
          <a:p>
            <a:pPr marL="328613" indent="-317500" eaLnBrk="1" hangingPunct="1">
              <a:lnSpc>
                <a:spcPct val="98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For each objectives there is a list of </a:t>
            </a:r>
          </a:p>
          <a:p>
            <a:pPr marL="731838" lvl="1" indent="-274638" eaLnBrk="1" hangingPunct="1">
              <a:lnSpc>
                <a:spcPct val="9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"sufficient techniques". When you have used them, you can claim to have done enough</a:t>
            </a:r>
          </a:p>
          <a:p>
            <a:pPr marL="731838" lvl="1" indent="-274638" eaLnBrk="1" hangingPunct="1">
              <a:lnSpc>
                <a:spcPct val="9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"advisory techniques". They are for you to use if you want to go the extra mile.</a:t>
            </a:r>
          </a:p>
          <a:p>
            <a:pPr marL="731838" lvl="1" indent="-274638" eaLnBrk="1" hangingPunct="1">
              <a:lnSpc>
                <a:spcPct val="9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"failures". This is what should not happen</a:t>
            </a:r>
            <a:r>
              <a:rPr lang="en-US" dirty="0">
                <a:solidFill>
                  <a:srgbClr val="FFFFFF"/>
                </a:solidFill>
              </a:rPr>
              <a:t>.</a:t>
            </a:r>
          </a:p>
          <a:p>
            <a:pPr marL="328613" indent="-317500" eaLnBrk="1" hangingPunct="1">
              <a:lnSpc>
                <a:spcPct val="98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How to link objectives and techniques in detail can not be covered here.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9713" name="Text Box 1"/>
          <p:cNvSpPr txBox="1">
            <a:spLocks noChangeArrowheads="1"/>
          </p:cNvSpPr>
          <p:nvPr/>
        </p:nvSpPr>
        <p:spPr bwMode="auto">
          <a:xfrm>
            <a:off x="457200" y="274638"/>
            <a:ext cx="8216900" cy="1130300"/>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Guideline group 1</a:t>
            </a:r>
          </a:p>
        </p:txBody>
      </p:sp>
      <p:sp>
        <p:nvSpPr>
          <p:cNvPr id="499714" name="Text Box 2"/>
          <p:cNvSpPr txBox="1">
            <a:spLocks noChangeArrowheads="1"/>
          </p:cNvSpPr>
          <p:nvPr/>
        </p:nvSpPr>
        <p:spPr bwMode="auto">
          <a:xfrm>
            <a:off x="457200" y="1295400"/>
            <a:ext cx="8216900" cy="5487988"/>
          </a:xfrm>
          <a:prstGeom prst="rect">
            <a:avLst/>
          </a:prstGeom>
          <a:noFill/>
          <a:ln w="9525">
            <a:noFill/>
            <a:round/>
            <a:headEnd/>
            <a:tailEnd/>
          </a:ln>
          <a:effectLst/>
        </p:spPr>
        <p:txBody>
          <a:bodyPr lIns="0" tIns="0" rIns="0" bIns="0"/>
          <a:lstStyle/>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1.1 Text Alternatives: Provide text alternatives for any non-text content so that it can be changed into other forms people need, such as large print, </a:t>
            </a:r>
            <a:r>
              <a:rPr lang="en-US" sz="2400" dirty="0" err="1">
                <a:solidFill>
                  <a:srgbClr val="FFFFFF"/>
                </a:solidFill>
              </a:rPr>
              <a:t>braille</a:t>
            </a:r>
            <a:r>
              <a:rPr lang="en-US" sz="2400" dirty="0">
                <a:solidFill>
                  <a:srgbClr val="FFFFFF"/>
                </a:solidFill>
              </a:rPr>
              <a:t>, speech, symbols or simpler language.</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1.2 Time-based Media: Provide alternatives for time-based media.</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1.3 Adaptable: Create content that can be presented in different ways (for example simpler layout ) without losing information or structure.</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1.4 Distinguishable: Make it easier for users to see and hear content including separating foreground from background.</a:t>
            </a:r>
          </a:p>
          <a:p>
            <a:pPr marL="328613" indent="-317500" eaLnBrk="1" hangingPunct="1">
              <a:lnSpc>
                <a:spcPts val="2825"/>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0737" name="Text Box 1"/>
          <p:cNvSpPr txBox="1">
            <a:spLocks noChangeArrowheads="1"/>
          </p:cNvSpPr>
          <p:nvPr/>
        </p:nvSpPr>
        <p:spPr bwMode="auto">
          <a:xfrm>
            <a:off x="457200" y="274638"/>
            <a:ext cx="8216900" cy="1130300"/>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Guideline group 2</a:t>
            </a:r>
          </a:p>
        </p:txBody>
      </p:sp>
      <p:sp>
        <p:nvSpPr>
          <p:cNvPr id="500738" name="Text Box 2"/>
          <p:cNvSpPr txBox="1">
            <a:spLocks noChangeArrowheads="1"/>
          </p:cNvSpPr>
          <p:nvPr/>
        </p:nvSpPr>
        <p:spPr bwMode="auto">
          <a:xfrm>
            <a:off x="457200" y="1600200"/>
            <a:ext cx="8216900" cy="4514850"/>
          </a:xfrm>
          <a:prstGeom prst="rect">
            <a:avLst/>
          </a:prstGeom>
          <a:noFill/>
          <a:ln w="9525">
            <a:noFill/>
            <a:round/>
            <a:headEnd/>
            <a:tailEnd/>
          </a:ln>
          <a:effectLst/>
        </p:spPr>
        <p:txBody>
          <a:bodyPr lIns="0" tIns="0" rIns="0" bIns="0"/>
          <a:lstStyle/>
          <a:p>
            <a:pPr marL="328613" indent="-317500" eaLnBrk="1" hangingPunct="1">
              <a:lnSpc>
                <a:spcPts val="2825"/>
              </a:lnSpc>
              <a:spcBef>
                <a:spcPts val="700"/>
              </a:spcBef>
              <a:tabLst>
                <a:tab pos="330200"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 pos="9142413" algn="l"/>
                <a:tab pos="9599613" algn="l"/>
                <a:tab pos="10056813" algn="l"/>
                <a:tab pos="10514013" algn="l"/>
              </a:tabLst>
            </a:pPr>
            <a:r>
              <a:rPr lang="en-US" sz="2800">
                <a:solidFill>
                  <a:srgbClr val="FFFFFF"/>
                </a:solidFill>
              </a:rPr>
              <a:t>	2.1 Keyboard Accessible: Make all functionality available from a keyboard.</a:t>
            </a:r>
          </a:p>
          <a:p>
            <a:pPr marL="328613" indent="-317500" eaLnBrk="1" hangingPunct="1">
              <a:lnSpc>
                <a:spcPts val="2825"/>
              </a:lnSpc>
              <a:spcBef>
                <a:spcPts val="700"/>
              </a:spcBef>
              <a:buClr>
                <a:srgbClr val="FFFFFF"/>
              </a:buClr>
              <a:buFont typeface="Arial" charset="0"/>
              <a:buChar char="•"/>
              <a:tabLst>
                <a:tab pos="330200"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 pos="9142413" algn="l"/>
                <a:tab pos="9599613" algn="l"/>
                <a:tab pos="10056813" algn="l"/>
                <a:tab pos="10514013" algn="l"/>
              </a:tabLst>
            </a:pPr>
            <a:r>
              <a:rPr lang="en-US" sz="2800">
                <a:solidFill>
                  <a:srgbClr val="FFFFFF"/>
                </a:solidFill>
              </a:rPr>
              <a:t>2.2 Enough Time: Provide users enough time to read and use content.</a:t>
            </a:r>
          </a:p>
          <a:p>
            <a:pPr marL="328613" indent="-317500" eaLnBrk="1" hangingPunct="1">
              <a:lnSpc>
                <a:spcPts val="2825"/>
              </a:lnSpc>
              <a:spcBef>
                <a:spcPts val="700"/>
              </a:spcBef>
              <a:buClr>
                <a:srgbClr val="FFFFFF"/>
              </a:buClr>
              <a:buFont typeface="Arial" charset="0"/>
              <a:buChar char="•"/>
              <a:tabLst>
                <a:tab pos="330200"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 pos="9142413" algn="l"/>
                <a:tab pos="9599613" algn="l"/>
                <a:tab pos="10056813" algn="l"/>
                <a:tab pos="10514013" algn="l"/>
              </a:tabLst>
            </a:pPr>
            <a:r>
              <a:rPr lang="en-US" sz="2800">
                <a:solidFill>
                  <a:srgbClr val="FFFFFF"/>
                </a:solidFill>
              </a:rPr>
              <a:t>2.3 Seizures: Do not design content in a way that is known to cause seizures.</a:t>
            </a:r>
          </a:p>
          <a:p>
            <a:pPr marL="328613" indent="-317500" eaLnBrk="1" hangingPunct="1">
              <a:lnSpc>
                <a:spcPts val="2825"/>
              </a:lnSpc>
              <a:spcBef>
                <a:spcPts val="700"/>
              </a:spcBef>
              <a:buClr>
                <a:srgbClr val="FFFFFF"/>
              </a:buClr>
              <a:buFont typeface="Arial" charset="0"/>
              <a:buChar char="•"/>
              <a:tabLst>
                <a:tab pos="330200"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 pos="9142413" algn="l"/>
                <a:tab pos="9599613" algn="l"/>
                <a:tab pos="10056813" algn="l"/>
                <a:tab pos="10514013" algn="l"/>
              </a:tabLst>
            </a:pPr>
            <a:r>
              <a:rPr lang="en-US" sz="2800">
                <a:solidFill>
                  <a:srgbClr val="FFFFFF"/>
                </a:solidFill>
              </a:rPr>
              <a:t> 2.4 Navigable: Provide ways to help users navigate, find content and determine where they are.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61" name="Text Box 1"/>
          <p:cNvSpPr txBox="1">
            <a:spLocks noChangeArrowheads="1"/>
          </p:cNvSpPr>
          <p:nvPr/>
        </p:nvSpPr>
        <p:spPr bwMode="auto">
          <a:xfrm>
            <a:off x="457200" y="274638"/>
            <a:ext cx="8216900" cy="1130300"/>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Guideline group 3</a:t>
            </a:r>
          </a:p>
        </p:txBody>
      </p:sp>
      <p:sp>
        <p:nvSpPr>
          <p:cNvPr id="501762" name="Text Box 2"/>
          <p:cNvSpPr txBox="1">
            <a:spLocks noChangeArrowheads="1"/>
          </p:cNvSpPr>
          <p:nvPr/>
        </p:nvSpPr>
        <p:spPr bwMode="auto">
          <a:xfrm>
            <a:off x="457200" y="1600200"/>
            <a:ext cx="8216900" cy="4514850"/>
          </a:xfrm>
          <a:prstGeom prst="rect">
            <a:avLst/>
          </a:prstGeom>
          <a:noFill/>
          <a:ln w="9525">
            <a:noFill/>
            <a:round/>
            <a:headEnd/>
            <a:tailEnd/>
          </a:ln>
          <a:effectLst/>
        </p:spPr>
        <p:txBody>
          <a:bodyPr lIns="0" tIns="0" rIns="0" bIns="0"/>
          <a:lstStyle/>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3.1 Readable: Make text content readable and understandable.</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3.2 Predictable: Make Web pages appear and operate in predictable ways.</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3.3 Input Assistance: Help users avoid and correct mistakes.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HTML5</a:t>
            </a:r>
            <a:endParaRPr lang="en-US" dirty="0"/>
          </a:p>
        </p:txBody>
      </p:sp>
      <p:sp>
        <p:nvSpPr>
          <p:cNvPr id="3" name="Content Placeholder 2"/>
          <p:cNvSpPr>
            <a:spLocks noGrp="1"/>
          </p:cNvSpPr>
          <p:nvPr>
            <p:ph idx="1"/>
          </p:nvPr>
        </p:nvSpPr>
        <p:spPr>
          <a:xfrm>
            <a:off x="457200" y="1600200"/>
            <a:ext cx="8229600" cy="4724400"/>
          </a:xfrm>
        </p:spPr>
        <p:txBody>
          <a:bodyPr>
            <a:normAutofit fontScale="92500" lnSpcReduction="10000"/>
          </a:bodyPr>
          <a:lstStyle/>
          <a:p>
            <a:r>
              <a:rPr lang="en-US" dirty="0" smtClean="0"/>
              <a:t>The main area that has not been adequately addressed by HTML is a vague subject referred to as Web Applications. JavaScript is used there, but it would be better to use markup. </a:t>
            </a:r>
          </a:p>
          <a:p>
            <a:r>
              <a:rPr lang="en-US" dirty="0" smtClean="0"/>
              <a:t>HTML5 provides a semantic-level markup language and associated semantic-level scripting APIs for authoring accessible pages on the Web ranging from static documents to dynamic applications.</a:t>
            </a:r>
          </a:p>
          <a:p>
            <a:r>
              <a:rPr lang="en-US" dirty="0" smtClean="0"/>
              <a:t>The “dynamic applications” is really the new bit. </a:t>
            </a:r>
            <a:endParaRPr lang="en-US"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2785" name="Text Box 1"/>
          <p:cNvSpPr txBox="1">
            <a:spLocks noChangeArrowheads="1"/>
          </p:cNvSpPr>
          <p:nvPr/>
        </p:nvSpPr>
        <p:spPr bwMode="auto">
          <a:xfrm>
            <a:off x="457200" y="274638"/>
            <a:ext cx="8216900" cy="1130300"/>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Guideline group 4</a:t>
            </a:r>
          </a:p>
        </p:txBody>
      </p:sp>
      <p:sp>
        <p:nvSpPr>
          <p:cNvPr id="502786" name="Text Box 2"/>
          <p:cNvSpPr txBox="1">
            <a:spLocks noChangeArrowheads="1"/>
          </p:cNvSpPr>
          <p:nvPr/>
        </p:nvSpPr>
        <p:spPr bwMode="auto">
          <a:xfrm>
            <a:off x="457200" y="1600200"/>
            <a:ext cx="8216900" cy="4514850"/>
          </a:xfrm>
          <a:prstGeom prst="rect">
            <a:avLst/>
          </a:prstGeom>
          <a:noFill/>
          <a:ln w="9525">
            <a:noFill/>
            <a:round/>
            <a:headEnd/>
            <a:tailEnd/>
          </a:ln>
          <a:effectLst/>
        </p:spPr>
        <p:txBody>
          <a:bodyPr lIns="0" tIns="0" rIns="0" bIns="0"/>
          <a:lstStyle/>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4.1 Compatible: Maximize compatibility with current and future user agents, including assistive technologies.</a:t>
            </a:r>
          </a:p>
          <a:p>
            <a:pPr marL="328613" indent="-317500" eaLnBrk="1" hangingPunct="1">
              <a:lnSpc>
                <a:spcPts val="2825"/>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3809" name="Text Box 1"/>
          <p:cNvSpPr txBox="1">
            <a:spLocks noChangeArrowheads="1"/>
          </p:cNvSpPr>
          <p:nvPr/>
        </p:nvSpPr>
        <p:spPr bwMode="auto">
          <a:xfrm>
            <a:off x="457200" y="274638"/>
            <a:ext cx="8216900" cy="1130300"/>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HTML 0 techniques</a:t>
            </a:r>
          </a:p>
        </p:txBody>
      </p:sp>
      <p:sp>
        <p:nvSpPr>
          <p:cNvPr id="503810" name="Text Box 2"/>
          <p:cNvSpPr txBox="1">
            <a:spLocks noChangeArrowheads="1"/>
          </p:cNvSpPr>
          <p:nvPr/>
        </p:nvSpPr>
        <p:spPr bwMode="auto">
          <a:xfrm>
            <a:off x="457200" y="1600200"/>
            <a:ext cx="8216900" cy="4514850"/>
          </a:xfrm>
          <a:prstGeom prst="rect">
            <a:avLst/>
          </a:prstGeom>
          <a:noFill/>
          <a:ln w="9525">
            <a:noFill/>
            <a:round/>
            <a:headEnd/>
            <a:tailEnd/>
          </a:ln>
          <a:effectLst/>
        </p:spPr>
        <p:txBody>
          <a:bodyPr lIns="0" tIns="0" rIns="0" bIns="0"/>
          <a:lstStyle/>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H02: Combining adjacent image and text links for the same resource</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H04: Creating a logical tab order through links, form controls, and objects</a:t>
            </a:r>
          </a:p>
          <a:p>
            <a:pPr marL="328613" indent="-317500" eaLnBrk="1" hangingPunct="1">
              <a:lnSpc>
                <a:spcPts val="2825"/>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4833" name="Text Box 1"/>
          <p:cNvSpPr txBox="1">
            <a:spLocks noChangeArrowheads="1"/>
          </p:cNvSpPr>
          <p:nvPr/>
        </p:nvSpPr>
        <p:spPr bwMode="auto">
          <a:xfrm>
            <a:off x="457200" y="274638"/>
            <a:ext cx="8216900" cy="1130300"/>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H2 HTML techniques</a:t>
            </a:r>
          </a:p>
        </p:txBody>
      </p:sp>
      <p:sp>
        <p:nvSpPr>
          <p:cNvPr id="504834" name="Text Box 2"/>
          <p:cNvSpPr txBox="1">
            <a:spLocks noChangeArrowheads="1"/>
          </p:cNvSpPr>
          <p:nvPr/>
        </p:nvSpPr>
        <p:spPr bwMode="auto">
          <a:xfrm>
            <a:off x="457200" y="1371600"/>
            <a:ext cx="8216900" cy="5257800"/>
          </a:xfrm>
          <a:prstGeom prst="rect">
            <a:avLst/>
          </a:prstGeom>
          <a:noFill/>
          <a:ln w="9525">
            <a:noFill/>
            <a:round/>
            <a:headEnd/>
            <a:tailEnd/>
          </a:ln>
          <a:effectLst/>
        </p:spPr>
        <p:txBody>
          <a:bodyPr lIns="0" tIns="0" rIns="0" bIns="0"/>
          <a:lstStyle/>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H24: Providing text alternatives for the area elements of image maps [not covered here]</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H25: Providing a title using the title element</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H27: Providing text and non-text alternatives for objects</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H28: Providing definitions for abbreviations by using the &lt;abbr&gt; and &lt;acronym&gt; elements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5857" name="Text Box 1"/>
          <p:cNvSpPr txBox="1">
            <a:spLocks noChangeArrowheads="1"/>
          </p:cNvSpPr>
          <p:nvPr/>
        </p:nvSpPr>
        <p:spPr bwMode="auto">
          <a:xfrm>
            <a:off x="457200" y="274638"/>
            <a:ext cx="8216900" cy="1130300"/>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H3 HTML techniques</a:t>
            </a:r>
          </a:p>
        </p:txBody>
      </p:sp>
      <p:sp>
        <p:nvSpPr>
          <p:cNvPr id="505858" name="Text Box 2"/>
          <p:cNvSpPr txBox="1">
            <a:spLocks noChangeArrowheads="1"/>
          </p:cNvSpPr>
          <p:nvPr/>
        </p:nvSpPr>
        <p:spPr bwMode="auto">
          <a:xfrm>
            <a:off x="457200" y="1295400"/>
            <a:ext cx="8216900" cy="5257800"/>
          </a:xfrm>
          <a:prstGeom prst="rect">
            <a:avLst/>
          </a:prstGeom>
          <a:noFill/>
          <a:ln w="9525">
            <a:noFill/>
            <a:round/>
            <a:headEnd/>
            <a:tailEnd/>
          </a:ln>
          <a:effectLst/>
        </p:spPr>
        <p:txBody>
          <a:bodyPr lIns="0" tIns="0" rIns="0" bIns="0"/>
          <a:lstStyle/>
          <a:p>
            <a:pPr marL="328613" indent="-317500" eaLnBrk="1" hangingPunct="1">
              <a:lnSpc>
                <a:spcPct val="98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H30: Providing link text that describes the purpose of a link for anchor elements</a:t>
            </a:r>
          </a:p>
          <a:p>
            <a:pPr marL="328613" indent="-317500" eaLnBrk="1" hangingPunct="1">
              <a:lnSpc>
                <a:spcPct val="98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H32: Providing submit buttons</a:t>
            </a:r>
          </a:p>
          <a:p>
            <a:pPr marL="328613" indent="-317500" eaLnBrk="1" hangingPunct="1">
              <a:lnSpc>
                <a:spcPct val="98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H33: Supplementing link text with the title attribute</a:t>
            </a:r>
          </a:p>
          <a:p>
            <a:pPr marL="328613" indent="-317500" eaLnBrk="1" hangingPunct="1">
              <a:lnSpc>
                <a:spcPct val="98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H34: Using a Unicode right-to-left mark (RLM) or left-to-right mark (LRM) to mix text direction inline</a:t>
            </a:r>
          </a:p>
          <a:p>
            <a:pPr marL="328613" indent="-317500" eaLnBrk="1" hangingPunct="1">
              <a:lnSpc>
                <a:spcPct val="98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H35: Providing text alternatives on applet elements</a:t>
            </a:r>
          </a:p>
          <a:p>
            <a:pPr marL="328613" indent="-317500" eaLnBrk="1" hangingPunct="1">
              <a:lnSpc>
                <a:spcPct val="98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H36: Using alt= attributes on images used as submit buttons</a:t>
            </a:r>
          </a:p>
          <a:p>
            <a:pPr marL="328613" indent="-317500" eaLnBrk="1" hangingPunct="1">
              <a:lnSpc>
                <a:spcPct val="98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H37: Using alt= attributes on &lt;</a:t>
            </a:r>
            <a:r>
              <a:rPr lang="en-US" sz="2400" dirty="0" err="1">
                <a:solidFill>
                  <a:srgbClr val="FFFFFF"/>
                </a:solidFill>
              </a:rPr>
              <a:t>img</a:t>
            </a:r>
            <a:r>
              <a:rPr lang="en-US" sz="2400" dirty="0">
                <a:solidFill>
                  <a:srgbClr val="FFFFFF"/>
                </a:solidFill>
              </a:rPr>
              <a:t>/&gt; elements</a:t>
            </a:r>
          </a:p>
          <a:p>
            <a:pPr marL="328613" indent="-317500" eaLnBrk="1" hangingPunct="1">
              <a:lnSpc>
                <a:spcPct val="98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H39: Using caption elements to associate data table captions with data tables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6881" name="Text Box 1"/>
          <p:cNvSpPr txBox="1">
            <a:spLocks noChangeArrowheads="1"/>
          </p:cNvSpPr>
          <p:nvPr/>
        </p:nvSpPr>
        <p:spPr bwMode="auto">
          <a:xfrm>
            <a:off x="457200" y="274638"/>
            <a:ext cx="8216900" cy="1130300"/>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H4 HTML techniques</a:t>
            </a:r>
          </a:p>
        </p:txBody>
      </p:sp>
      <p:sp>
        <p:nvSpPr>
          <p:cNvPr id="506882" name="Text Box 2"/>
          <p:cNvSpPr txBox="1">
            <a:spLocks noChangeArrowheads="1"/>
          </p:cNvSpPr>
          <p:nvPr/>
        </p:nvSpPr>
        <p:spPr bwMode="auto">
          <a:xfrm>
            <a:off x="457200" y="1295400"/>
            <a:ext cx="8216900" cy="5448300"/>
          </a:xfrm>
          <a:prstGeom prst="rect">
            <a:avLst/>
          </a:prstGeom>
          <a:noFill/>
          <a:ln w="9525">
            <a:noFill/>
            <a:round/>
            <a:headEnd/>
            <a:tailEnd/>
          </a:ln>
          <a:effectLst/>
        </p:spPr>
        <p:txBody>
          <a:bodyPr lIns="0" tIns="0" rIns="0" bIns="0"/>
          <a:lstStyle/>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H40: Using definition lists</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H42: Using &lt;h1&gt; to &lt;h6&gt; to identify headings</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H43: Using id= and headers= attributes to associate data cells with header cells in data tables</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H44: Using &lt;label&gt; to associate text labels with form controls</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H45: Using </a:t>
            </a:r>
            <a:r>
              <a:rPr lang="en-US" sz="2400" dirty="0" err="1">
                <a:solidFill>
                  <a:srgbClr val="FFFFFF"/>
                </a:solidFill>
              </a:rPr>
              <a:t>longdesc</a:t>
            </a:r>
            <a:r>
              <a:rPr lang="en-US" sz="2400" dirty="0">
                <a:solidFill>
                  <a:srgbClr val="FFFFFF"/>
                </a:solidFill>
              </a:rPr>
              <a:t>=</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H46: Using </a:t>
            </a:r>
            <a:r>
              <a:rPr lang="en-US" sz="2400" dirty="0" err="1">
                <a:solidFill>
                  <a:srgbClr val="FFFFFF"/>
                </a:solidFill>
              </a:rPr>
              <a:t>noembed</a:t>
            </a:r>
            <a:r>
              <a:rPr lang="en-US" sz="2400" dirty="0">
                <a:solidFill>
                  <a:srgbClr val="FFFFFF"/>
                </a:solidFill>
              </a:rPr>
              <a:t>= with &lt;embed&gt;</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H48: Using &lt;</a:t>
            </a:r>
            <a:r>
              <a:rPr lang="en-US" sz="2400" dirty="0" err="1">
                <a:solidFill>
                  <a:srgbClr val="FFFFFF"/>
                </a:solidFill>
              </a:rPr>
              <a:t>ol</a:t>
            </a:r>
            <a:r>
              <a:rPr lang="en-US" sz="2400" dirty="0">
                <a:solidFill>
                  <a:srgbClr val="FFFFFF"/>
                </a:solidFill>
              </a:rPr>
              <a:t>&gt;, &lt;</a:t>
            </a:r>
            <a:r>
              <a:rPr lang="en-US" sz="2400" dirty="0" err="1">
                <a:solidFill>
                  <a:srgbClr val="FFFFFF"/>
                </a:solidFill>
              </a:rPr>
              <a:t>ul</a:t>
            </a:r>
            <a:r>
              <a:rPr lang="en-US" sz="2400" dirty="0">
                <a:solidFill>
                  <a:srgbClr val="FFFFFF"/>
                </a:solidFill>
              </a:rPr>
              <a:t>&gt; and &lt;dl&gt; for lists</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H49: Using semantic markup to mark emphasized or special text</a:t>
            </a:r>
          </a:p>
          <a:p>
            <a:pPr marL="328613" indent="-317500" eaLnBrk="1" hangingPunct="1">
              <a:lnSpc>
                <a:spcPts val="2825"/>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4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7905" name="Text Box 1"/>
          <p:cNvSpPr txBox="1">
            <a:spLocks noChangeArrowheads="1"/>
          </p:cNvSpPr>
          <p:nvPr/>
        </p:nvSpPr>
        <p:spPr bwMode="auto">
          <a:xfrm>
            <a:off x="457200" y="274638"/>
            <a:ext cx="8216900" cy="1130300"/>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H5 HTML techniques</a:t>
            </a:r>
          </a:p>
        </p:txBody>
      </p:sp>
      <p:sp>
        <p:nvSpPr>
          <p:cNvPr id="507906" name="Text Box 2"/>
          <p:cNvSpPr txBox="1">
            <a:spLocks noChangeArrowheads="1"/>
          </p:cNvSpPr>
          <p:nvPr/>
        </p:nvSpPr>
        <p:spPr bwMode="auto">
          <a:xfrm>
            <a:off x="457200" y="1295400"/>
            <a:ext cx="8216900" cy="5334000"/>
          </a:xfrm>
          <a:prstGeom prst="rect">
            <a:avLst/>
          </a:prstGeom>
          <a:noFill/>
          <a:ln w="9525">
            <a:noFill/>
            <a:round/>
            <a:headEnd/>
            <a:tailEnd/>
          </a:ln>
          <a:effectLst/>
        </p:spPr>
        <p:txBody>
          <a:bodyPr lIns="0" tIns="0" rIns="0" bIns="0"/>
          <a:lstStyle/>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H50: Using structural elements to group links</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H51: Using table markup to present tabular information</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H53: Using the body of the object element</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H54: Using the &lt;</a:t>
            </a:r>
            <a:r>
              <a:rPr lang="en-US" sz="2400" dirty="0" err="1">
                <a:solidFill>
                  <a:srgbClr val="FFFFFF"/>
                </a:solidFill>
              </a:rPr>
              <a:t>dfn</a:t>
            </a:r>
            <a:r>
              <a:rPr lang="en-US" sz="2400" dirty="0">
                <a:solidFill>
                  <a:srgbClr val="FFFFFF"/>
                </a:solidFill>
              </a:rPr>
              <a:t>&gt; element to identify the defining instance of a word</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H56: Using the dir= on an inline element to resolve problems with nested directional runs</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H57: Using language attributes on the html element</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H58: Using language attributes to identify changes in the human language</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H59: Using the link element and navigation tools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8929" name="Text Box 1"/>
          <p:cNvSpPr txBox="1">
            <a:spLocks noChangeArrowheads="1"/>
          </p:cNvSpPr>
          <p:nvPr/>
        </p:nvSpPr>
        <p:spPr bwMode="auto">
          <a:xfrm>
            <a:off x="457200" y="274638"/>
            <a:ext cx="8216900" cy="1130300"/>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H6 HTML techniques</a:t>
            </a:r>
          </a:p>
        </p:txBody>
      </p:sp>
      <p:sp>
        <p:nvSpPr>
          <p:cNvPr id="508930" name="Text Box 2"/>
          <p:cNvSpPr txBox="1">
            <a:spLocks noChangeArrowheads="1"/>
          </p:cNvSpPr>
          <p:nvPr/>
        </p:nvSpPr>
        <p:spPr bwMode="auto">
          <a:xfrm>
            <a:off x="457200" y="1219200"/>
            <a:ext cx="8216900" cy="5270500"/>
          </a:xfrm>
          <a:prstGeom prst="rect">
            <a:avLst/>
          </a:prstGeom>
          <a:noFill/>
          <a:ln w="9525">
            <a:noFill/>
            <a:round/>
            <a:headEnd/>
            <a:tailEnd/>
          </a:ln>
          <a:effectLst/>
        </p:spPr>
        <p:txBody>
          <a:bodyPr lIns="0" tIns="0" rIns="0" bIns="0"/>
          <a:lstStyle/>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H60: Using the link element to link to a glossary</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H62: Using the ruby element</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H63: Using the scope attribute to associate header cells and data cells in data tables</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H64: Using the title attribute of the frame and </a:t>
            </a:r>
            <a:r>
              <a:rPr lang="en-US" sz="2400" dirty="0" err="1">
                <a:solidFill>
                  <a:srgbClr val="FFFFFF"/>
                </a:solidFill>
              </a:rPr>
              <a:t>iframe</a:t>
            </a:r>
            <a:r>
              <a:rPr lang="en-US" sz="2400" dirty="0">
                <a:solidFill>
                  <a:srgbClr val="FFFFFF"/>
                </a:solidFill>
              </a:rPr>
              <a:t> elements</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H65: Using the title attribute to identify form controls when the label element cannot be used</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H67: Using null alt= text and no title attribute on &lt;</a:t>
            </a:r>
            <a:r>
              <a:rPr lang="en-US" sz="2400" dirty="0" err="1">
                <a:solidFill>
                  <a:srgbClr val="FFFFFF"/>
                </a:solidFill>
              </a:rPr>
              <a:t>img</a:t>
            </a:r>
            <a:r>
              <a:rPr lang="en-US" sz="2400" dirty="0">
                <a:solidFill>
                  <a:srgbClr val="FFFFFF"/>
                </a:solidFill>
              </a:rPr>
              <a:t>&gt; for images that adaptive technologies should ignore</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H69: Providing heading elements at the beginning of each section of content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9953" name="Text Box 1"/>
          <p:cNvSpPr txBox="1">
            <a:spLocks noChangeArrowheads="1"/>
          </p:cNvSpPr>
          <p:nvPr/>
        </p:nvSpPr>
        <p:spPr bwMode="auto">
          <a:xfrm>
            <a:off x="457200" y="274638"/>
            <a:ext cx="8216900" cy="1130300"/>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H7 HTML techniques</a:t>
            </a:r>
          </a:p>
        </p:txBody>
      </p:sp>
      <p:sp>
        <p:nvSpPr>
          <p:cNvPr id="509954" name="Text Box 2"/>
          <p:cNvSpPr txBox="1">
            <a:spLocks noChangeArrowheads="1"/>
          </p:cNvSpPr>
          <p:nvPr/>
        </p:nvSpPr>
        <p:spPr bwMode="auto">
          <a:xfrm>
            <a:off x="152400" y="1219200"/>
            <a:ext cx="8763000" cy="5257800"/>
          </a:xfrm>
          <a:prstGeom prst="rect">
            <a:avLst/>
          </a:prstGeom>
          <a:noFill/>
          <a:ln w="9525">
            <a:noFill/>
            <a:round/>
            <a:headEnd/>
            <a:tailEnd/>
          </a:ln>
          <a:effectLst/>
        </p:spPr>
        <p:txBody>
          <a:bodyPr lIns="0" tIns="0" rIns="0" bIns="0"/>
          <a:lstStyle/>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H70: Using frame elements to group blocks of repeated material</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H71: Providing a description for groups of form controls using &lt;fieldset&gt; and &lt;legend&gt; elements [not covered here]</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H73: Using the summary attribute of the table element to give an overview of data tables</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H74: Ensuring that opening and closing tags are used according to specification</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0977" name="Text Box 1"/>
          <p:cNvSpPr txBox="1">
            <a:spLocks noChangeArrowheads="1"/>
          </p:cNvSpPr>
          <p:nvPr/>
        </p:nvSpPr>
        <p:spPr bwMode="auto">
          <a:xfrm>
            <a:off x="457200" y="274638"/>
            <a:ext cx="8216900" cy="1130300"/>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H7 HTML techniques</a:t>
            </a:r>
          </a:p>
        </p:txBody>
      </p:sp>
      <p:sp>
        <p:nvSpPr>
          <p:cNvPr id="510978" name="Text Box 2"/>
          <p:cNvSpPr txBox="1">
            <a:spLocks noChangeArrowheads="1"/>
          </p:cNvSpPr>
          <p:nvPr/>
        </p:nvSpPr>
        <p:spPr bwMode="auto">
          <a:xfrm>
            <a:off x="457200" y="1600200"/>
            <a:ext cx="8216900" cy="5270500"/>
          </a:xfrm>
          <a:prstGeom prst="rect">
            <a:avLst/>
          </a:prstGeom>
          <a:noFill/>
          <a:ln w="9525">
            <a:noFill/>
            <a:round/>
            <a:headEnd/>
            <a:tailEnd/>
          </a:ln>
          <a:effectLst/>
        </p:spPr>
        <p:txBody>
          <a:bodyPr lIns="0" tIns="0" rIns="0" bIns="0"/>
          <a:lstStyle/>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H75: Ensuring that Web pages are well-formed</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H76: Using meta refresh to create an instant client-side redirect</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H77: Identifying the purpose of a link using link text combined with its enclosing list item</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H78: Identifying the purpose of a link using link text combined with its enclosing paragraph</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H79: Identifying the purpose of a link using link text combined with its enclosing table cell and associated table headings</a:t>
            </a:r>
          </a:p>
          <a:p>
            <a:pPr marL="328613" indent="-317500" eaLnBrk="1" hangingPunct="1">
              <a:lnSpc>
                <a:spcPts val="2825"/>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400" dirty="0">
              <a:solidFill>
                <a:srgbClr val="FFFFFF"/>
              </a:solidFill>
            </a:endParaRPr>
          </a:p>
          <a:p>
            <a:pPr marL="328613" indent="-317500" eaLnBrk="1" hangingPunct="1">
              <a:lnSpc>
                <a:spcPts val="2825"/>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4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01" name="Text Box 1"/>
          <p:cNvSpPr txBox="1">
            <a:spLocks noChangeArrowheads="1"/>
          </p:cNvSpPr>
          <p:nvPr/>
        </p:nvSpPr>
        <p:spPr bwMode="auto">
          <a:xfrm>
            <a:off x="457200" y="274638"/>
            <a:ext cx="8216900" cy="1130300"/>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H8 HTML techniques</a:t>
            </a:r>
          </a:p>
        </p:txBody>
      </p:sp>
      <p:sp>
        <p:nvSpPr>
          <p:cNvPr id="512002" name="Text Box 2"/>
          <p:cNvSpPr txBox="1">
            <a:spLocks noChangeArrowheads="1"/>
          </p:cNvSpPr>
          <p:nvPr/>
        </p:nvSpPr>
        <p:spPr bwMode="auto">
          <a:xfrm>
            <a:off x="457200" y="1219200"/>
            <a:ext cx="8216900" cy="5410200"/>
          </a:xfrm>
          <a:prstGeom prst="rect">
            <a:avLst/>
          </a:prstGeom>
          <a:noFill/>
          <a:ln w="9525">
            <a:noFill/>
            <a:round/>
            <a:headEnd/>
            <a:tailEnd/>
          </a:ln>
          <a:effectLst/>
        </p:spPr>
        <p:txBody>
          <a:bodyPr lIns="0" tIns="0" rIns="0" bIns="0"/>
          <a:lstStyle/>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H80: Identifying the purpose of a link using link text combined with the preceding heading element</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H81: Identifying the purpose of a link in a nested list using link text combined with the parent list item under which the list is nested</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H83: Using the target= attribute to open a new window on user request and indicating this in link text</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H84: Using a button with a select element to perform an action</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syntax issue</a:t>
            </a:r>
            <a:endParaRPr lang="en-US" dirty="0"/>
          </a:p>
        </p:txBody>
      </p:sp>
      <p:sp>
        <p:nvSpPr>
          <p:cNvPr id="3" name="Content Placeholder 2"/>
          <p:cNvSpPr>
            <a:spLocks noGrp="1"/>
          </p:cNvSpPr>
          <p:nvPr>
            <p:ph idx="1"/>
          </p:nvPr>
        </p:nvSpPr>
        <p:spPr>
          <a:xfrm>
            <a:off x="457200" y="1295400"/>
            <a:ext cx="8382000" cy="5257800"/>
          </a:xfrm>
        </p:spPr>
        <p:txBody>
          <a:bodyPr>
            <a:normAutofit/>
          </a:bodyPr>
          <a:lstStyle/>
          <a:p>
            <a:r>
              <a:rPr lang="en-US" dirty="0"/>
              <a:t>T</a:t>
            </a:r>
            <a:r>
              <a:rPr lang="en-US" dirty="0" smtClean="0"/>
              <a:t>he HTML5 draft mainly focuses on an in-memory abstraction of HTML. This what they call “DOM HTML” or “DOM” for short. </a:t>
            </a:r>
          </a:p>
          <a:p>
            <a:r>
              <a:rPr lang="en-US" dirty="0" smtClean="0"/>
              <a:t>A legacy HTML and a XML serialization can be used to write down the abstraction into concrete documents.</a:t>
            </a:r>
          </a:p>
          <a:p>
            <a:r>
              <a:rPr lang="en-US" dirty="0" smtClean="0"/>
              <a:t>Unfortunately, DOM, the HTML syntax, and the XHTML syntax cannot all represent the same content. There are minor divergences. </a:t>
            </a:r>
            <a:endParaRPr lang="en-US"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025" name="Text Box 1"/>
          <p:cNvSpPr txBox="1">
            <a:spLocks noChangeArrowheads="1"/>
          </p:cNvSpPr>
          <p:nvPr/>
        </p:nvSpPr>
        <p:spPr bwMode="auto">
          <a:xfrm>
            <a:off x="457200" y="274638"/>
            <a:ext cx="8216900" cy="1130300"/>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H8 HTML techniques</a:t>
            </a:r>
          </a:p>
        </p:txBody>
      </p:sp>
      <p:sp>
        <p:nvSpPr>
          <p:cNvPr id="513026" name="Text Box 2"/>
          <p:cNvSpPr txBox="1">
            <a:spLocks noChangeArrowheads="1"/>
          </p:cNvSpPr>
          <p:nvPr/>
        </p:nvSpPr>
        <p:spPr bwMode="auto">
          <a:xfrm>
            <a:off x="457200" y="1600200"/>
            <a:ext cx="8216900" cy="5048250"/>
          </a:xfrm>
          <a:prstGeom prst="rect">
            <a:avLst/>
          </a:prstGeom>
          <a:noFill/>
          <a:ln w="9525">
            <a:noFill/>
            <a:round/>
            <a:headEnd/>
            <a:tailEnd/>
          </a:ln>
          <a:effectLst/>
        </p:spPr>
        <p:txBody>
          <a:bodyPr lIns="0" tIns="0" rIns="0" bIns="0"/>
          <a:lstStyle/>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H85: Using &lt;optgroup&gt; to  group &lt;option&gt; elements inside a &lt;select&gt;</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H86: Providing text alternatives for ASCII art, emoticons, and leetspeak</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H87: Not interfering with the user agent's reflow of text as the viewing window is narrowed</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H88: Using HTML according to spec</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H89: Using the title attribute to provide context-sensitive help</a:t>
            </a:r>
          </a:p>
          <a:p>
            <a:pPr marL="328613" indent="-317500" eaLnBrk="1" hangingPunct="1">
              <a:lnSpc>
                <a:spcPts val="2825"/>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4049" name="Text Box 1"/>
          <p:cNvSpPr txBox="1">
            <a:spLocks noChangeArrowheads="1"/>
          </p:cNvSpPr>
          <p:nvPr/>
        </p:nvSpPr>
        <p:spPr bwMode="auto">
          <a:xfrm>
            <a:off x="457200" y="274638"/>
            <a:ext cx="8216900" cy="1130300"/>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H9 HTML techniques</a:t>
            </a:r>
          </a:p>
        </p:txBody>
      </p:sp>
      <p:sp>
        <p:nvSpPr>
          <p:cNvPr id="514050" name="Text Box 2"/>
          <p:cNvSpPr txBox="1">
            <a:spLocks noChangeArrowheads="1"/>
          </p:cNvSpPr>
          <p:nvPr/>
        </p:nvSpPr>
        <p:spPr bwMode="auto">
          <a:xfrm>
            <a:off x="457200" y="1600200"/>
            <a:ext cx="8216900" cy="4514850"/>
          </a:xfrm>
          <a:prstGeom prst="rect">
            <a:avLst/>
          </a:prstGeom>
          <a:noFill/>
          <a:ln w="9525">
            <a:noFill/>
            <a:round/>
            <a:headEnd/>
            <a:tailEnd/>
          </a:ln>
          <a:effectLst/>
        </p:spPr>
        <p:txBody>
          <a:bodyPr lIns="0" tIns="0" rIns="0" bIns="0"/>
          <a:lstStyle/>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H90: Indicating required form controls</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H91: Using HTML form controls and links</a:t>
            </a:r>
          </a:p>
          <a:p>
            <a:pPr marL="328613" indent="-317500" eaLnBrk="1" hangingPunct="1">
              <a:lnSpc>
                <a:spcPts val="2825"/>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endParaRPr>
          </a:p>
          <a:p>
            <a:pPr marL="328613" indent="-317500" eaLnBrk="1" hangingPunct="1">
              <a:lnSpc>
                <a:spcPts val="2825"/>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5073" name="Text Box 1"/>
          <p:cNvSpPr txBox="1">
            <a:spLocks noChangeArrowheads="1"/>
          </p:cNvSpPr>
          <p:nvPr/>
        </p:nvSpPr>
        <p:spPr bwMode="auto">
          <a:xfrm>
            <a:off x="457200" y="274638"/>
            <a:ext cx="8216900" cy="1130300"/>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C0 CSS techniques</a:t>
            </a:r>
          </a:p>
        </p:txBody>
      </p:sp>
      <p:sp>
        <p:nvSpPr>
          <p:cNvPr id="515074" name="Text Box 2"/>
          <p:cNvSpPr txBox="1">
            <a:spLocks noChangeArrowheads="1"/>
          </p:cNvSpPr>
          <p:nvPr/>
        </p:nvSpPr>
        <p:spPr bwMode="auto">
          <a:xfrm>
            <a:off x="457200" y="1600200"/>
            <a:ext cx="8216900" cy="4514850"/>
          </a:xfrm>
          <a:prstGeom prst="rect">
            <a:avLst/>
          </a:prstGeom>
          <a:noFill/>
          <a:ln w="9525">
            <a:noFill/>
            <a:round/>
            <a:headEnd/>
            <a:tailEnd/>
          </a:ln>
          <a:effectLst/>
        </p:spPr>
        <p:txBody>
          <a:bodyPr lIns="0" tIns="0" rIns="0" bIns="0"/>
          <a:lstStyle/>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C06: Positioning content based on structural markup</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C07: Using CSS to hide a portion of the link text</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C08: Using CSS letter-spacing to control spacing within a word</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C09: Using CSS to include decorative images</a:t>
            </a:r>
          </a:p>
          <a:p>
            <a:pPr marL="328613" indent="-317500" eaLnBrk="1" hangingPunct="1">
              <a:lnSpc>
                <a:spcPts val="2825"/>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6097" name="Text Box 1"/>
          <p:cNvSpPr txBox="1">
            <a:spLocks noChangeArrowheads="1"/>
          </p:cNvSpPr>
          <p:nvPr/>
        </p:nvSpPr>
        <p:spPr bwMode="auto">
          <a:xfrm>
            <a:off x="457200" y="228600"/>
            <a:ext cx="8216900" cy="1023938"/>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C1 CSS techniques </a:t>
            </a:r>
          </a:p>
        </p:txBody>
      </p:sp>
      <p:sp>
        <p:nvSpPr>
          <p:cNvPr id="516098" name="Text Box 2"/>
          <p:cNvSpPr txBox="1">
            <a:spLocks noChangeArrowheads="1"/>
          </p:cNvSpPr>
          <p:nvPr/>
        </p:nvSpPr>
        <p:spPr bwMode="auto">
          <a:xfrm>
            <a:off x="228600" y="1219200"/>
            <a:ext cx="8610600" cy="5486400"/>
          </a:xfrm>
          <a:prstGeom prst="rect">
            <a:avLst/>
          </a:prstGeom>
          <a:noFill/>
          <a:ln w="9525">
            <a:noFill/>
            <a:round/>
            <a:headEnd/>
            <a:tailEnd/>
          </a:ln>
          <a:effectLst/>
        </p:spPr>
        <p:txBody>
          <a:bodyPr lIns="0" tIns="0" rIns="0" bIns="0"/>
          <a:lstStyle/>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C12: Using percent for font sizes</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C13: Using named font sizes</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C14: Using </a:t>
            </a:r>
            <a:r>
              <a:rPr lang="en-US" sz="2400" dirty="0" err="1">
                <a:solidFill>
                  <a:srgbClr val="FFFFFF"/>
                </a:solidFill>
              </a:rPr>
              <a:t>em</a:t>
            </a:r>
            <a:r>
              <a:rPr lang="en-US" sz="2400" dirty="0">
                <a:solidFill>
                  <a:srgbClr val="FFFFFF"/>
                </a:solidFill>
              </a:rPr>
              <a:t> units for font sizes</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C15: Using CSS to change the presentation of a user interface component when it receives focus</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C17: Scaling form elements which contain text</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C18: Using CSS margin and padding rules instead of spacer images for layout design</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C19: Specifying alignment either to the left OR right in CSS</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C30: Using CSS to replace text with images of text and providing user interface controls to switch</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7121" name="Text Box 1"/>
          <p:cNvSpPr txBox="1">
            <a:spLocks noChangeArrowheads="1"/>
          </p:cNvSpPr>
          <p:nvPr/>
        </p:nvSpPr>
        <p:spPr bwMode="auto">
          <a:xfrm>
            <a:off x="457200" y="274638"/>
            <a:ext cx="8216900" cy="1130300"/>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C2 CSS techniques</a:t>
            </a:r>
          </a:p>
        </p:txBody>
      </p:sp>
      <p:sp>
        <p:nvSpPr>
          <p:cNvPr id="517122" name="Text Box 2"/>
          <p:cNvSpPr txBox="1">
            <a:spLocks noChangeArrowheads="1"/>
          </p:cNvSpPr>
          <p:nvPr/>
        </p:nvSpPr>
        <p:spPr bwMode="auto">
          <a:xfrm>
            <a:off x="457200" y="1600200"/>
            <a:ext cx="8216900" cy="5270500"/>
          </a:xfrm>
          <a:prstGeom prst="rect">
            <a:avLst/>
          </a:prstGeom>
          <a:noFill/>
          <a:ln w="9525">
            <a:noFill/>
            <a:round/>
            <a:headEnd/>
            <a:tailEnd/>
          </a:ln>
          <a:effectLst/>
        </p:spPr>
        <p:txBody>
          <a:bodyPr lIns="0" tIns="0" rIns="0" bIns="0"/>
          <a:lstStyle/>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C20: Using relative measurements to set column widths so that lines can average 80 characters or less when the browser is resized</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C21: Specifying line spacing in CSS</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C22: Using CSS to control visual presentation of text</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C23: Specifying text and background colors of secondary content such as banners, features and navigation in CSS while not specifying text and background colors of the main content</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C24: Using percentage values in CSS for container sizes</a:t>
            </a:r>
          </a:p>
          <a:p>
            <a:pPr marL="328613" indent="-317500" eaLnBrk="1" hangingPunct="1">
              <a:lnSpc>
                <a:spcPts val="2825"/>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400" dirty="0">
              <a:solidFill>
                <a:srgbClr val="FFFFFF"/>
              </a:solidFill>
            </a:endParaRPr>
          </a:p>
          <a:p>
            <a:pPr marL="328613" indent="-317500" eaLnBrk="1" hangingPunct="1">
              <a:lnSpc>
                <a:spcPts val="2825"/>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4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8145" name="Text Box 1"/>
          <p:cNvSpPr txBox="1">
            <a:spLocks noChangeArrowheads="1"/>
          </p:cNvSpPr>
          <p:nvPr/>
        </p:nvSpPr>
        <p:spPr bwMode="auto">
          <a:xfrm>
            <a:off x="457200" y="274638"/>
            <a:ext cx="8216900" cy="1130300"/>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C2 CSS techniques</a:t>
            </a:r>
          </a:p>
        </p:txBody>
      </p:sp>
      <p:sp>
        <p:nvSpPr>
          <p:cNvPr id="518146" name="Text Box 2"/>
          <p:cNvSpPr txBox="1">
            <a:spLocks noChangeArrowheads="1"/>
          </p:cNvSpPr>
          <p:nvPr/>
        </p:nvSpPr>
        <p:spPr bwMode="auto">
          <a:xfrm>
            <a:off x="457200" y="1600200"/>
            <a:ext cx="8216900" cy="4514850"/>
          </a:xfrm>
          <a:prstGeom prst="rect">
            <a:avLst/>
          </a:prstGeom>
          <a:noFill/>
          <a:ln w="9525">
            <a:noFill/>
            <a:round/>
            <a:headEnd/>
            <a:tailEnd/>
          </a:ln>
          <a:effectLst/>
        </p:spPr>
        <p:txBody>
          <a:bodyPr lIns="0" tIns="0" rIns="0" bIns="0"/>
          <a:lstStyle/>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C25: Specifying borders and layout in CSS to delineate areas of a Web page while not specifying text and text-background colors</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C26: Providing options within the content to switch to a layout that does not require the user to scroll horizontally to read a line of text</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C27: Making the DOM order match the visual order</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C28: Specifying the size of text containers using </a:t>
            </a:r>
            <a:r>
              <a:rPr lang="en-US" sz="2400" dirty="0" err="1">
                <a:solidFill>
                  <a:srgbClr val="FFFFFF"/>
                </a:solidFill>
              </a:rPr>
              <a:t>em</a:t>
            </a:r>
            <a:r>
              <a:rPr lang="en-US" sz="2400" dirty="0">
                <a:solidFill>
                  <a:srgbClr val="FFFFFF"/>
                </a:solidFill>
              </a:rPr>
              <a:t> units</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C29: Using a style switcher to provide a conforming alternate version</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9169" name="Text Box 1"/>
          <p:cNvSpPr txBox="1">
            <a:spLocks noChangeArrowheads="1"/>
          </p:cNvSpPr>
          <p:nvPr/>
        </p:nvSpPr>
        <p:spPr bwMode="auto">
          <a:xfrm>
            <a:off x="457200" y="274638"/>
            <a:ext cx="8216900" cy="1130300"/>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other techniques types</a:t>
            </a:r>
          </a:p>
        </p:txBody>
      </p:sp>
      <p:sp>
        <p:nvSpPr>
          <p:cNvPr id="519170" name="Text Box 2"/>
          <p:cNvSpPr txBox="1">
            <a:spLocks noChangeArrowheads="1"/>
          </p:cNvSpPr>
          <p:nvPr/>
        </p:nvSpPr>
        <p:spPr bwMode="auto">
          <a:xfrm>
            <a:off x="457200" y="1600200"/>
            <a:ext cx="8216900" cy="4514850"/>
          </a:xfrm>
          <a:prstGeom prst="rect">
            <a:avLst/>
          </a:prstGeom>
          <a:noFill/>
          <a:ln w="9525">
            <a:noFill/>
            <a:round/>
            <a:headEnd/>
            <a:tailEnd/>
          </a:ln>
          <a:effectLst/>
        </p:spPr>
        <p:txBody>
          <a:bodyPr lIns="0" tIns="0" rIns="0" bIns="0"/>
          <a:lstStyle/>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Client scripting techniques</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Server scripting techniques</a:t>
            </a:r>
          </a:p>
          <a:p>
            <a:pPr marL="328613" indent="-317500" eaLnBrk="1" hangingPunct="1">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SMIL techniques. SMIL is a language similar to XHTML to author multimedia.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0193" name="Text Box 1"/>
          <p:cNvSpPr txBox="1">
            <a:spLocks noChangeArrowheads="1"/>
          </p:cNvSpPr>
          <p:nvPr/>
        </p:nvSpPr>
        <p:spPr bwMode="auto">
          <a:xfrm>
            <a:off x="685800" y="2130425"/>
            <a:ext cx="7772400" cy="1470025"/>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http://openlib.org/home/krichel</a:t>
            </a:r>
          </a:p>
        </p:txBody>
      </p:sp>
      <p:sp>
        <p:nvSpPr>
          <p:cNvPr id="520194" name="Text Box 2"/>
          <p:cNvSpPr txBox="1">
            <a:spLocks noChangeArrowheads="1"/>
          </p:cNvSpPr>
          <p:nvPr/>
        </p:nvSpPr>
        <p:spPr bwMode="auto">
          <a:xfrm>
            <a:off x="1371600" y="3886200"/>
            <a:ext cx="6400800" cy="3048000"/>
          </a:xfrm>
          <a:prstGeom prst="rect">
            <a:avLst/>
          </a:prstGeom>
          <a:noFill/>
          <a:ln w="9525">
            <a:noFill/>
            <a:round/>
            <a:headEnd/>
            <a:tailEnd/>
          </a:ln>
          <a:effectLst/>
        </p:spPr>
        <p:txBody>
          <a:bodyPr lIns="90000" tIns="46800" rIns="90000" bIns="46800"/>
          <a:lstStyle/>
          <a:p>
            <a:pPr algn="ctr" eaLnBrk="1" hangingPunct="1">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rPr>
              <a:t>Please shutdown the computers when</a:t>
            </a:r>
          </a:p>
          <a:p>
            <a:pPr algn="ctr" eaLnBrk="1" hangingPunct="1">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rPr>
              <a:t>you are done.</a:t>
            </a:r>
          </a:p>
          <a:p>
            <a:pPr algn="ctr" eaLnBrk="1" hangingPunct="1">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endParaRPr>
          </a:p>
          <a:p>
            <a:pPr algn="ctr" eaLnBrk="1" hangingPunct="1">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rPr>
              <a:t>Thank you for your attention!</a:t>
            </a:r>
          </a:p>
          <a:p>
            <a:pPr algn="ctr" eaLnBrk="1" hangingPunct="1">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endParaRPr>
          </a:p>
          <a:p>
            <a:pPr algn="ctr" eaLnBrk="1" hangingPunct="1">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377</TotalTime>
  <Words>5900</Words>
  <Application>Microsoft Office PowerPoint</Application>
  <PresentationFormat>On-screen Show (4:3)</PresentationFormat>
  <Paragraphs>552</Paragraphs>
  <Slides>97</Slides>
  <Notes>72</Notes>
  <HiddenSlides>0</HiddenSlides>
  <MMClips>0</MMClips>
  <ScaleCrop>false</ScaleCrop>
  <HeadingPairs>
    <vt:vector size="4" baseType="variant">
      <vt:variant>
        <vt:lpstr>Theme</vt:lpstr>
      </vt:variant>
      <vt:variant>
        <vt:i4>1</vt:i4>
      </vt:variant>
      <vt:variant>
        <vt:lpstr>Slide Titles</vt:lpstr>
      </vt:variant>
      <vt:variant>
        <vt:i4>97</vt:i4>
      </vt:variant>
    </vt:vector>
  </HeadingPairs>
  <TitlesOfParts>
    <vt:vector size="98" baseType="lpstr">
      <vt:lpstr>Office Theme</vt:lpstr>
      <vt:lpstr>introducing HTML5</vt:lpstr>
      <vt:lpstr>a sorry saga</vt:lpstr>
      <vt:lpstr>the bitter pill</vt:lpstr>
      <vt:lpstr>WHATWG</vt:lpstr>
      <vt:lpstr>HTML5</vt:lpstr>
      <vt:lpstr>W3C version </vt:lpstr>
      <vt:lpstr>WHATWG admits it’s a mess</vt:lpstr>
      <vt:lpstr>why HTML5</vt:lpstr>
      <vt:lpstr>the syntax issue</vt:lpstr>
      <vt:lpstr>for XHTML</vt:lpstr>
      <vt:lpstr>MIME type</vt:lpstr>
      <vt:lpstr>HTML5 element types</vt:lpstr>
      <vt:lpstr>void elements</vt:lpstr>
      <vt:lpstr>raw text elements</vt:lpstr>
      <vt:lpstr>RCDATA elements</vt:lpstr>
      <vt:lpstr>foreign elements</vt:lpstr>
      <vt:lpstr>main differences</vt:lpstr>
      <vt:lpstr>new structural elements 1</vt:lpstr>
      <vt:lpstr>structural elements 2</vt:lpstr>
      <vt:lpstr>the media attributes</vt:lpstr>
      <vt:lpstr>preload=</vt:lpstr>
      <vt:lpstr>Boolean media attributes</vt:lpstr>
      <vt:lpstr>the &lt;audio&gt; element</vt:lpstr>
      <vt:lpstr>the &lt;video&gt; element</vt:lpstr>
      <vt:lpstr>the &lt;source&gt; element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Long Island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introducing HTML5</dc:title>
  <dc:creator> </dc:creator>
  <cp:lastModifiedBy>tkrichel</cp:lastModifiedBy>
  <cp:revision>45</cp:revision>
  <dcterms:created xsi:type="dcterms:W3CDTF">2012-03-02T17:27:24Z</dcterms:created>
  <dcterms:modified xsi:type="dcterms:W3CDTF">2012-03-03T14:32:54Z</dcterms:modified>
</cp:coreProperties>
</file>