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4" r:id="rId46"/>
    <p:sldId id="303"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9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9/12/2010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12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12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04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04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14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14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8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24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35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35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452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45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555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55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65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65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76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76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86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862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96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96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224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067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067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16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16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2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27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37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37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47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47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57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57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681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68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78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78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88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88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98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98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326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326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09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09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19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19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29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39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39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50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501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60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60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705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5705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80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80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91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91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012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601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42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42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115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11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21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21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32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422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422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52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52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729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72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627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627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832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83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934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934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036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037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53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53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13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13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241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24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34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44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44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54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54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651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651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75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775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856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85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958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95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060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06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63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63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16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16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265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265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8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368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470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47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572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57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675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67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77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77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88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880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982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982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08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08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73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73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18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187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28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289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392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49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494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59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597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69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69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80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80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90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90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00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000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10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10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83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83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21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21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313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31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41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518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51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620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62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723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72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82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82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92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92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03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03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2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13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9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941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23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23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33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133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01"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440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9/12/2010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9/12/2010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9/12/2010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1371600"/>
            <a:ext cx="7772400" cy="2065338"/>
          </a:xfrm>
          <a:prstGeom prst="rect">
            <a:avLst/>
          </a:prstGeom>
          <a:noFill/>
          <a:ln w="9525">
            <a:noFill/>
            <a:round/>
            <a:headEnd/>
            <a:tailEnd/>
          </a:ln>
          <a:effectLst/>
        </p:spPr>
        <p:txBody>
          <a:bodyPr lIns="90000" tIns="46800" rIns="90000" bIns="46800"/>
          <a:lstStyle/>
          <a:p>
            <a:pPr algn="ct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rPr>
              <a:t>LIS650	</a:t>
            </a:r>
            <a:r>
              <a:rPr lang="en-US" sz="4000" dirty="0">
                <a:solidFill>
                  <a:srgbClr val="E3EBF1"/>
                </a:solidFill>
              </a:rPr>
              <a:t>part</a:t>
            </a:r>
            <a:r>
              <a:rPr lang="ru-RU" sz="4000" dirty="0">
                <a:solidFill>
                  <a:srgbClr val="E3EBF1"/>
                </a:solidFill>
              </a:rPr>
              <a:t> 0</a:t>
            </a:r>
            <a:br>
              <a:rPr lang="ru-RU" sz="4000" dirty="0">
                <a:solidFill>
                  <a:srgbClr val="E3EBF1"/>
                </a:solidFill>
              </a:rPr>
            </a:br>
            <a:r>
              <a:rPr lang="ru-RU" sz="4000" dirty="0">
                <a:solidFill>
                  <a:srgbClr val="E3EBF1"/>
                </a:solidFill>
              </a:rPr>
              <a:t/>
            </a:r>
            <a:br>
              <a:rPr lang="ru-RU" sz="4000" dirty="0">
                <a:solidFill>
                  <a:srgbClr val="E3EBF1"/>
                </a:solidFill>
              </a:rPr>
            </a:br>
            <a:r>
              <a:rPr lang="ru-RU" sz="4000" dirty="0">
                <a:solidFill>
                  <a:srgbClr val="E3EBF1"/>
                </a:solidFill>
              </a:rPr>
              <a:t>Introduction to the</a:t>
            </a:r>
            <a:r>
              <a:rPr lang="en-US" sz="4000" dirty="0">
                <a:solidFill>
                  <a:srgbClr val="E3EBF1"/>
                </a:solidFill>
              </a:rPr>
              <a:t> course and to the World Wide Web</a:t>
            </a:r>
          </a:p>
        </p:txBody>
      </p:sp>
      <p:sp>
        <p:nvSpPr>
          <p:cNvPr id="3074" name="Text Box 2"/>
          <p:cNvSpPr txBox="1">
            <a:spLocks noChangeArrowheads="1"/>
          </p:cNvSpPr>
          <p:nvPr/>
        </p:nvSpPr>
        <p:spPr bwMode="auto">
          <a:xfrm>
            <a:off x="1371600" y="4648200"/>
            <a:ext cx="6400800" cy="1035050"/>
          </a:xfrm>
          <a:prstGeom prst="rect">
            <a:avLst/>
          </a:prstGeom>
          <a:noFill/>
          <a:ln w="9525">
            <a:noFill/>
            <a:round/>
            <a:headEnd/>
            <a:tailEnd/>
          </a:ln>
          <a:effectLst/>
        </p:spPr>
        <p:txBody>
          <a:bodyPr lIns="90000" tIns="46800" rIns="90000" bIns="46800"/>
          <a:lstStyle/>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rPr>
              <a:t>Thomas </a:t>
            </a:r>
            <a:r>
              <a:rPr lang="en-GB" sz="2800" dirty="0" err="1" smtClean="0">
                <a:solidFill>
                  <a:srgbClr val="FFFFFF"/>
                </a:solidFill>
              </a:rPr>
              <a:t>Krichel</a:t>
            </a:r>
            <a:endParaRPr lang="en-GB" sz="2800" dirty="0" smtClean="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solidFill>
                  <a:srgbClr val="FFFFFF"/>
                </a:solidFill>
              </a:rPr>
              <a:t>2010-09-11</a:t>
            </a:r>
            <a:endParaRPr lang="en-GB" sz="2800" dirty="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teaching philosophy</a:t>
            </a:r>
          </a:p>
        </p:txBody>
      </p:sp>
      <p:sp>
        <p:nvSpPr>
          <p:cNvPr id="12290" name="Text Box 2"/>
          <p:cNvSpPr txBox="1">
            <a:spLocks noChangeArrowheads="1"/>
          </p:cNvSpPr>
          <p:nvPr/>
        </p:nvSpPr>
        <p:spPr bwMode="auto">
          <a:xfrm>
            <a:off x="457200" y="1600200"/>
            <a:ext cx="8229600" cy="474345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Point and click on a computer software is not enough.</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Explain underlying principles.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Promote standards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XHTML 1.0 strict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CSS level 2.1</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Avoid proprietary software.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Provide a reasonable rigorous introduction to digital information.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passive websites</a:t>
            </a:r>
          </a:p>
        </p:txBody>
      </p:sp>
      <p:sp>
        <p:nvSpPr>
          <p:cNvPr id="13314" name="Text Box 2"/>
          <p:cNvSpPr txBox="1">
            <a:spLocks noChangeArrowheads="1"/>
          </p:cNvSpPr>
          <p:nvPr/>
        </p:nvSpPr>
        <p:spPr bwMode="auto">
          <a:xfrm>
            <a:off x="457200" y="1600200"/>
            <a:ext cx="8229600" cy="46355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The term “passive web site” has been coined by yours truly.</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Such a web site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Remains the same whatever the user does with it.</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There is no customization for different users or times.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Interactivity is limited to moving between pages in the site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274638"/>
            <a:ext cx="8224838"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Contents of LIS650</a:t>
            </a:r>
          </a:p>
        </p:txBody>
      </p:sp>
      <p:sp>
        <p:nvSpPr>
          <p:cNvPr id="14338" name="Text Box 2"/>
          <p:cNvSpPr txBox="1">
            <a:spLocks noChangeArrowheads="1"/>
          </p:cNvSpPr>
          <p:nvPr/>
        </p:nvSpPr>
        <p:spPr bwMode="auto">
          <a:xfrm>
            <a:off x="457200" y="1600200"/>
            <a:ext cx="8224838" cy="44323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(x)html &amp; </a:t>
            </a:r>
            <a:r>
              <a:rPr lang="en-US" sz="3200" dirty="0" err="1">
                <a:solidFill>
                  <a:srgbClr val="FFFFFF"/>
                </a:solidFill>
              </a:rPr>
              <a:t>css</a:t>
            </a:r>
            <a:endParaRPr lang="en-US" sz="3200" dirty="0">
              <a:solidFill>
                <a:srgbClr val="FFFFFF"/>
              </a:solidFill>
            </a:endParaRPr>
          </a:p>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site usability &amp; information architecture</a:t>
            </a:r>
          </a:p>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course used to cover things like http, URI, web server.</a:t>
            </a:r>
          </a:p>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Some of this is done in this lecture.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things this course does not do</a:t>
            </a:r>
          </a:p>
        </p:txBody>
      </p:sp>
      <p:sp>
        <p:nvSpPr>
          <p:cNvPr id="15362" name="Text Box 2"/>
          <p:cNvSpPr txBox="1">
            <a:spLocks noChangeArrowheads="1"/>
          </p:cNvSpPr>
          <p:nvPr/>
        </p:nvSpPr>
        <p:spPr bwMode="auto">
          <a:xfrm>
            <a:off x="457200" y="1295400"/>
            <a:ext cx="8229600" cy="428942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Frames. These allow you to put several documents into one physical document. Most experts advise against them.</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Image maps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Some advanced CSS properties</a:t>
            </a:r>
          </a:p>
          <a:p>
            <a:pPr marL="736600" lvl="1" indent="-279400"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aural properties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Some exotic features of HTML</a:t>
            </a:r>
          </a:p>
          <a:p>
            <a:pPr marL="736600" lvl="1" indent="-279400"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table axis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active web sites</a:t>
            </a:r>
          </a:p>
        </p:txBody>
      </p:sp>
      <p:sp>
        <p:nvSpPr>
          <p:cNvPr id="16386" name="Text Box 2"/>
          <p:cNvSpPr txBox="1">
            <a:spLocks noChangeArrowheads="1"/>
          </p:cNvSpPr>
          <p:nvPr/>
        </p:nvSpPr>
        <p:spPr bwMode="auto">
          <a:xfrm>
            <a:off x="457200" y="1181100"/>
            <a:ext cx="8229600" cy="52959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Can be as simple as write </a:t>
            </a:r>
            <a:r>
              <a:rPr lang="en-GB" sz="3200" dirty="0" smtClean="0">
                <a:solidFill>
                  <a:srgbClr val="FFFFFF"/>
                </a:solidFill>
              </a:rPr>
              <a:t>“Good morning” </a:t>
            </a:r>
            <a:r>
              <a:rPr lang="en-GB" sz="3200" dirty="0">
                <a:solidFill>
                  <a:srgbClr val="FFFFFF"/>
                </a:solidFill>
              </a:rPr>
              <a:t>in the morning.</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Or change the contents as a result of mouse movements.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But typically, deals with a scenario where: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Users fill in a form</a:t>
            </a:r>
            <a:r>
              <a:rPr lang="en-US" sz="24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Users submit the form.</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Web server return a page that is specific to the request of the user. </a:t>
            </a:r>
          </a:p>
          <a:p>
            <a:pPr marL="328613" indent="-317500"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http://wotan.liu.edu/home/krichel/courses/lis561.html has historic editions.</a:t>
            </a:r>
            <a:endParaRPr lang="en-GB" sz="3200" dirty="0">
              <a:solidFill>
                <a:srgbClr val="FFFFFF"/>
              </a:solidFill>
            </a:endParaRPr>
          </a:p>
          <a:p>
            <a:pPr marL="328613" indent="-317500" eaLnBrk="1" hangingPunct="1">
              <a:lnSpc>
                <a:spcPct val="100000"/>
              </a:lnSpc>
              <a:spcBef>
                <a:spcPts val="6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LIS651</a:t>
            </a:r>
          </a:p>
        </p:txBody>
      </p:sp>
      <p:sp>
        <p:nvSpPr>
          <p:cNvPr id="1741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Uses a language called PHP, that is widely used to generate such web sites.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introduced to </a:t>
            </a:r>
            <a:r>
              <a:rPr lang="en-US" sz="2400" dirty="0">
                <a:solidFill>
                  <a:srgbClr val="FFFFFF"/>
                </a:solidFill>
              </a:rPr>
              <a:t>procedural </a:t>
            </a:r>
            <a:r>
              <a:rPr lang="ru-RU" sz="2400" dirty="0">
                <a:solidFill>
                  <a:srgbClr val="FFFFFF"/>
                </a:solidFill>
              </a:rPr>
              <a:t>computer</a:t>
            </a:r>
            <a:r>
              <a:rPr lang="en-US" sz="2400" dirty="0">
                <a:solidFill>
                  <a:srgbClr val="FFFFFF"/>
                </a:solidFill>
              </a:rPr>
              <a:t> </a:t>
            </a:r>
            <a:r>
              <a:rPr lang="ru-RU" sz="2400" dirty="0">
                <a:solidFill>
                  <a:srgbClr val="FFFFFF"/>
                </a:solidFill>
              </a:rPr>
              <a:t>programming.</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to train analytical thinking.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Uses databases to store and retrieve information</a:t>
            </a:r>
            <a:r>
              <a:rPr lang="ru-RU" sz="28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to think about the structure of information.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Less material than LIS650, but more difficult.</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proposed course on user </a:t>
            </a:r>
            <a:r>
              <a:rPr lang="en-US" sz="4000" dirty="0">
                <a:solidFill>
                  <a:srgbClr val="E3EBF1"/>
                </a:solidFill>
              </a:rPr>
              <a:t>interfaces</a:t>
            </a:r>
          </a:p>
        </p:txBody>
      </p:sp>
      <p:sp>
        <p:nvSpPr>
          <p:cNvPr id="1843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Covers the most important technique to animate pages, JavaScript.</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Gives in introduction to procedural computer programming. </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has a reputation of making pages less usable because of gratuitous use of technology.</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Therefore we will try to spent time on constructing modest interactive features that, we hope, actually help users.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digital information concentration</a:t>
            </a:r>
          </a:p>
        </p:txBody>
      </p:sp>
      <p:sp>
        <p:nvSpPr>
          <p:cNvPr id="194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 with minor help of others did propose a digital information concentration for the Palmer School. at http://wotan.liu.edu/home/krichel/proposals/dig ital_information_concentration.html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was not approved by the Palmer School curriculum committee. </a:t>
            </a:r>
            <a:endParaRPr lang="en-US" sz="2800" dirty="0" smtClean="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The Palmer School worships digital information illiteracy.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the Web?</a:t>
            </a:r>
          </a:p>
        </p:txBody>
      </p:sp>
      <p:sp>
        <p:nvSpPr>
          <p:cNvPr id="215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Wikipedia said on 2009-04-09</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World Wide Web (commonly abbreviated as "the Web") is a very large set of interlinked hypertext documents accessed via the Internet.“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Therefore the web (I neglect the W) brings together  two things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hypertext		|next slide|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Internet		|later slides|</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Both hypertext and the Internet are older than the web, but the web brings them together.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in this part</a:t>
            </a:r>
          </a:p>
        </p:txBody>
      </p:sp>
      <p:sp>
        <p:nvSpPr>
          <p:cNvPr id="4098" name="Text Box 2"/>
          <p:cNvSpPr txBox="1">
            <a:spLocks noChangeArrowheads="1"/>
          </p:cNvSpPr>
          <p:nvPr/>
        </p:nvSpPr>
        <p:spPr bwMode="auto">
          <a:xfrm>
            <a:off x="457200" y="1233488"/>
            <a:ext cx="8229600" cy="4554537"/>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a</a:t>
            </a:r>
            <a:r>
              <a:rPr lang="ru-RU" sz="2800">
                <a:solidFill>
                  <a:srgbClr val="FFFFFF"/>
                </a:solidFill>
              </a:rPr>
              <a:t>dministrative introduction to the course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s</a:t>
            </a:r>
            <a:r>
              <a:rPr lang="ru-RU" sz="2800">
                <a:solidFill>
                  <a:srgbClr val="FFFFFF"/>
                </a:solidFill>
              </a:rPr>
              <a:t>ubstantive introduction to the course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a:t>
            </a:r>
            <a:r>
              <a:rPr lang="ru-RU" sz="2800">
                <a:solidFill>
                  <a:srgbClr val="FFFFFF"/>
                </a:solidFill>
              </a:rPr>
              <a:t>alk about you!</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i</a:t>
            </a:r>
            <a:r>
              <a:rPr lang="ru-RU" sz="2800">
                <a:solidFill>
                  <a:srgbClr val="FFFFFF"/>
                </a:solidFill>
              </a:rPr>
              <a:t>ntroduction to the web</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look at the web: xhtml and http</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create a new page: ssh and utf-8</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homework</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hypertext</a:t>
            </a:r>
          </a:p>
        </p:txBody>
      </p:sp>
      <p:sp>
        <p:nvSpPr>
          <p:cNvPr id="2253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Is text that contains links to other texts. </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Printed scientific papers, that contain links to other papers, are an ancestor of hypertext.</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But hypertext really comes to work when we are looking at electronic texts.</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term was coined by Ted Nelson in 1965.</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Most current hypertext today is written in a descendent format of SGML.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457200" y="0"/>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SGML</a:t>
            </a:r>
          </a:p>
        </p:txBody>
      </p:sp>
      <p:sp>
        <p:nvSpPr>
          <p:cNvPr id="23554" name="Text Box 2"/>
          <p:cNvSpPr txBox="1">
            <a:spLocks noChangeArrowheads="1"/>
          </p:cNvSpPr>
          <p:nvPr/>
        </p:nvSpPr>
        <p:spPr bwMode="auto">
          <a:xfrm>
            <a:off x="304800" y="1066800"/>
            <a:ext cx="8534400" cy="509428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Standard Generalized </a:t>
            </a:r>
            <a:r>
              <a:rPr lang="en-GB" sz="3200" dirty="0" err="1">
                <a:solidFill>
                  <a:srgbClr val="FFFFFF"/>
                </a:solidFill>
              </a:rPr>
              <a:t>Markup</a:t>
            </a:r>
            <a:r>
              <a:rPr lang="en-GB" sz="3200" dirty="0">
                <a:solidFill>
                  <a:srgbClr val="FFFFFF"/>
                </a:solidFill>
              </a:rPr>
              <a:t>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Developed for the publishing industry by a group of consultants around Charles F. Goldfarb, see http://www.sgmlsource.com</a:t>
            </a:r>
            <a:r>
              <a:rPr lang="en-GB" sz="3200" dirty="0" smtClean="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It is so complicated that no piece of software has been written that implements it in full. </a:t>
            </a:r>
            <a:endParaRPr lang="en-GB" sz="32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Markup?</a:t>
            </a:r>
            <a:endParaRPr lang="en-US" sz="4000" dirty="0">
              <a:solidFill>
                <a:srgbClr val="E3EBF1"/>
              </a:solidFill>
            </a:endParaRPr>
          </a:p>
        </p:txBody>
      </p:sp>
      <p:sp>
        <p:nvSpPr>
          <p:cNvPr id="24578" name="Text Box 2"/>
          <p:cNvSpPr txBox="1">
            <a:spLocks noChangeArrowheads="1"/>
          </p:cNvSpPr>
          <p:nvPr/>
        </p:nvSpPr>
        <p:spPr bwMode="auto">
          <a:xfrm>
            <a:off x="457200" y="1600200"/>
            <a:ext cx="8224838" cy="4724400"/>
          </a:xfrm>
          <a:prstGeom prst="rect">
            <a:avLst/>
          </a:prstGeom>
          <a:noFill/>
          <a:ln w="9525">
            <a:noFill/>
            <a:round/>
            <a:headEnd/>
            <a:tailEnd/>
          </a:ln>
          <a:effectLst/>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In theory, </a:t>
            </a:r>
            <a:r>
              <a:rPr lang="en-GB" sz="3200" dirty="0" err="1" smtClean="0">
                <a:solidFill>
                  <a:srgbClr val="FFFFFF"/>
                </a:solidFill>
              </a:rPr>
              <a:t>markup</a:t>
            </a:r>
            <a:r>
              <a:rPr lang="en-GB" sz="3200" dirty="0" smtClean="0">
                <a:solidFill>
                  <a:srgbClr val="FFFFFF"/>
                </a:solidFill>
              </a:rPr>
              <a:t> is everything in a document that is not content.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fonts there are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the layout is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graphics to use</a:t>
            </a:r>
            <a:endParaRPr lang="en-US" sz="3200" dirty="0" smtClean="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dirty="0" smtClean="0">
                <a:solidFill>
                  <a:srgbClr val="FFFFFF"/>
                </a:solidFill>
              </a:rPr>
              <a:t>In practice SGML looks at the document in three layers</a:t>
            </a:r>
            <a:endParaRPr lang="ru-RU"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structure: types of information in document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content: the information itself</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style: defines how to typeset the document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SGML today</a:t>
            </a:r>
          </a:p>
        </p:txBody>
      </p:sp>
      <p:sp>
        <p:nvSpPr>
          <p:cNvPr id="25602"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SGML has two important legacies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document type definitions (DTDs)‏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character entity references [seen later]</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There are two important developments from SGML</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XML, an SGML application</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HTML, an SGML DTD</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160338" y="225425"/>
            <a:ext cx="89154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Document Type Definition (DTD)‏</a:t>
            </a:r>
          </a:p>
        </p:txBody>
      </p:sp>
      <p:sp>
        <p:nvSpPr>
          <p:cNvPr id="26626" name="Text Box 2"/>
          <p:cNvSpPr txBox="1">
            <a:spLocks noChangeArrowheads="1"/>
          </p:cNvSpPr>
          <p:nvPr/>
        </p:nvSpPr>
        <p:spPr bwMode="auto">
          <a:xfrm>
            <a:off x="195263" y="1382713"/>
            <a:ext cx="8686800" cy="48260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The DTD is a non-SGML language that describes SGML document types. It describes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information elements that the document handles, e.g.</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title</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chapter</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Relationships between information elements e.g.</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A chapter contains sections.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A title comes at the top of the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HTML </a:t>
            </a:r>
          </a:p>
        </p:txBody>
      </p:sp>
      <p:sp>
        <p:nvSpPr>
          <p:cNvPr id="27650" name="Text Box 2"/>
          <p:cNvSpPr txBox="1">
            <a:spLocks noChangeArrowheads="1"/>
          </p:cNvSpPr>
          <p:nvPr/>
        </p:nvSpPr>
        <p:spPr bwMode="auto">
          <a:xfrm>
            <a:off x="457200" y="1600200"/>
            <a:ext cx="8229600" cy="38608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HTML is the hypertext markup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HTML is defined in an SGML DTD.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 last stable version of HTML is version 4.01.</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It is described at http://www.w3.org/TR/html4/</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document type</a:t>
            </a:r>
          </a:p>
        </p:txBody>
      </p:sp>
      <p:sp>
        <p:nvSpPr>
          <p:cNvPr id="2867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 is a document type definition for a certain type of document. That type of document is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we want to use other types of documents we need a more general format.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rPr>
              <a:t>Since SGML is so complicated, it is not good for use on the Web.</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XML</a:t>
            </a:r>
          </a:p>
        </p:txBody>
      </p:sp>
      <p:sp>
        <p:nvSpPr>
          <p:cNvPr id="29698" name="Text Box 2"/>
          <p:cNvSpPr txBox="1">
            <a:spLocks noChangeArrowheads="1"/>
          </p:cNvSpPr>
          <p:nvPr/>
        </p:nvSpPr>
        <p:spPr bwMode="auto">
          <a:xfrm>
            <a:off x="457200" y="1219200"/>
            <a:ext cx="8229600" cy="5216525"/>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So the W3C has issued XML, the eXtensible Markup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Every XML document is SGML, but not the opposite.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Thus XML is like SGML but with many features removed.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XML defines the syntax that we will use to write HTML. We have to study that syntax in some detail, now.</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Internet</a:t>
            </a:r>
          </a:p>
        </p:txBody>
      </p:sp>
      <p:sp>
        <p:nvSpPr>
          <p:cNvPr id="30722" name="Text Box 2"/>
          <p:cNvSpPr txBox="1">
            <a:spLocks noChangeArrowheads="1"/>
          </p:cNvSpPr>
          <p:nvPr/>
        </p:nvSpPr>
        <p:spPr bwMode="auto">
          <a:xfrm>
            <a:off x="457200" y="1219200"/>
            <a:ext cx="8220075" cy="5257800"/>
          </a:xfrm>
          <a:prstGeom prst="rect">
            <a:avLst/>
          </a:prstGeom>
          <a:noFill/>
          <a:ln w="9525">
            <a:noFill/>
            <a:round/>
            <a:headEnd/>
            <a:tailEnd/>
          </a:ln>
          <a:effectLst/>
        </p:spPr>
        <p:txBody>
          <a:bodyPr lIns="0" tIns="0" rIns="0" bIns="0"/>
          <a:lstStyle/>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According to Wikipedia, “The Internet is a standardized, global system of interconnected computer networks that connects millions of people.”</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connects a very large number of disparate networks.</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proposes a standard system to transport packets of data between computers. That’s the IP protocol. </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Each machine on the Internet has an IP address. It consists out of four number, each between 0 and 255. They are roughly geographical.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applications of the Internet</a:t>
            </a:r>
          </a:p>
        </p:txBody>
      </p:sp>
      <p:sp>
        <p:nvSpPr>
          <p:cNvPr id="317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web is an application of the Internet. It is not the most important one.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most important one is the Domain Name System.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allows us to associate human-friendly names with IP addresses. These names are called domains names.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 machine with a domain name on the Internet is called a host.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457200" y="304800"/>
            <a:ext cx="8229600" cy="808038"/>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course resources</a:t>
            </a:r>
          </a:p>
        </p:txBody>
      </p:sp>
      <p:sp>
        <p:nvSpPr>
          <p:cNvPr id="5122" name="Text Box 2"/>
          <p:cNvSpPr txBox="1">
            <a:spLocks noChangeArrowheads="1"/>
          </p:cNvSpPr>
          <p:nvPr/>
        </p:nvSpPr>
        <p:spPr bwMode="auto">
          <a:xfrm>
            <a:off x="457200" y="1447800"/>
            <a:ext cx="8305800" cy="49530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course home page is at http://openlib.org/h </a:t>
            </a:r>
            <a:r>
              <a:rPr lang="en-GB" sz="3200" dirty="0" err="1" smtClean="0">
                <a:solidFill>
                  <a:srgbClr val="FFFFFF"/>
                </a:solidFill>
              </a:rPr>
              <a:t>ome</a:t>
            </a:r>
            <a:r>
              <a:rPr lang="en-GB" sz="3200" dirty="0" smtClean="0">
                <a:solidFill>
                  <a:srgbClr val="FFFFFF"/>
                </a:solidFill>
              </a:rPr>
              <a:t>/</a:t>
            </a:r>
            <a:r>
              <a:rPr lang="en-GB" sz="3200" dirty="0" err="1" smtClean="0">
                <a:solidFill>
                  <a:srgbClr val="FFFFFF"/>
                </a:solidFill>
              </a:rPr>
              <a:t>krichel</a:t>
            </a:r>
            <a:r>
              <a:rPr lang="en-GB" sz="3200" dirty="0" smtClean="0">
                <a:solidFill>
                  <a:srgbClr val="FFFFFF"/>
                </a:solidFill>
              </a:rPr>
              <a:t>/courses/lis650</a:t>
            </a:r>
            <a:r>
              <a:rPr lang="en-US" sz="3200" smtClean="0">
                <a:solidFill>
                  <a:srgbClr val="FFFFFF"/>
                </a:solidFill>
              </a:rPr>
              <a:t>n10a </a:t>
            </a:r>
            <a:endParaRPr lang="en-US" sz="3200">
              <a:solidFill>
                <a:srgbClr val="FFFFFF"/>
              </a:solidFill>
            </a:endParaRP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course resource page http://openlib.org/h </a:t>
            </a:r>
            <a:r>
              <a:rPr lang="en-GB" sz="3200" dirty="0" err="1">
                <a:solidFill>
                  <a:srgbClr val="FFFFFF"/>
                </a:solidFill>
              </a:rPr>
              <a:t>ome</a:t>
            </a:r>
            <a:r>
              <a:rPr lang="en-GB" sz="3200" dirty="0">
                <a:solidFill>
                  <a:srgbClr val="FFFFFF"/>
                </a:solidFill>
              </a:rPr>
              <a:t>/</a:t>
            </a:r>
            <a:r>
              <a:rPr lang="en-GB" sz="3200" dirty="0" err="1">
                <a:solidFill>
                  <a:srgbClr val="FFFFFF"/>
                </a:solidFill>
              </a:rPr>
              <a:t>krichel</a:t>
            </a:r>
            <a:r>
              <a:rPr lang="en-GB" sz="3200" dirty="0">
                <a:solidFill>
                  <a:srgbClr val="FFFFFF"/>
                </a:solidFill>
              </a:rPr>
              <a:t>/courses/lis650</a:t>
            </a: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class mailing list https://lists-1.liu.edu/ma </a:t>
            </a:r>
            <a:r>
              <a:rPr lang="en-GB" sz="3200" dirty="0" err="1">
                <a:solidFill>
                  <a:srgbClr val="FFFFFF"/>
                </a:solidFill>
              </a:rPr>
              <a:t>ilman</a:t>
            </a:r>
            <a:r>
              <a:rPr lang="en-GB" sz="3200" dirty="0">
                <a:solidFill>
                  <a:srgbClr val="FFFFFF"/>
                </a:solidFill>
              </a:rPr>
              <a:t>/</a:t>
            </a:r>
            <a:r>
              <a:rPr lang="en-GB" sz="3200" dirty="0" err="1">
                <a:solidFill>
                  <a:srgbClr val="FFFFFF"/>
                </a:solidFill>
              </a:rPr>
              <a:t>listinfo</a:t>
            </a:r>
            <a:r>
              <a:rPr lang="en-GB" sz="3200" dirty="0">
                <a:solidFill>
                  <a:srgbClr val="FFFFFF"/>
                </a:solidFill>
              </a:rPr>
              <a:t>/cwp-lis650-krichel</a:t>
            </a: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me, write to krichel@openlib.org or </a:t>
            </a:r>
            <a:r>
              <a:rPr lang="en-GB" sz="3200" dirty="0" err="1">
                <a:solidFill>
                  <a:srgbClr val="FFFFFF"/>
                </a:solidFill>
              </a:rPr>
              <a:t>skype</a:t>
            </a:r>
            <a:r>
              <a:rPr lang="en-GB" sz="3200" dirty="0">
                <a:solidFill>
                  <a:srgbClr val="FFFFFF"/>
                </a:solidFill>
              </a:rPr>
              <a:t> to </a:t>
            </a:r>
            <a:r>
              <a:rPr lang="en-GB" sz="3200" dirty="0" err="1">
                <a:solidFill>
                  <a:srgbClr val="FFFFFF"/>
                </a:solidFill>
              </a:rPr>
              <a:t>thomaskrichel</a:t>
            </a:r>
            <a:r>
              <a:rPr lang="en-GB" sz="3200" dirty="0">
                <a:solidFill>
                  <a:srgbClr val="FFFFFF"/>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WWW history</a:t>
            </a:r>
          </a:p>
        </p:txBody>
      </p:sp>
      <p:sp>
        <p:nvSpPr>
          <p:cNvPr id="3277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World Wide Web was invented by Tim Berners-Lee and Robert Cailliau at the CERN in Geneva, CH, in 1990.</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It is now maintained by the World Wide Web Consortium (W3C), a standards making body in Boston, MA. </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Tim Berners-Lee is the director of the W3C.</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it?</a:t>
            </a:r>
          </a:p>
        </p:txBody>
      </p:sp>
      <p:sp>
        <p:nvSpPr>
          <p:cNvPr id="33794" name="Text Box 2"/>
          <p:cNvSpPr txBox="1">
            <a:spLocks noChangeArrowheads="1"/>
          </p:cNvSpPr>
          <p:nvPr/>
        </p:nvSpPr>
        <p:spPr bwMode="auto">
          <a:xfrm>
            <a:off x="457200" y="1244600"/>
            <a:ext cx="8534400" cy="4387850"/>
          </a:xfrm>
          <a:prstGeom prst="rect">
            <a:avLst/>
          </a:prstGeom>
          <a:noFill/>
          <a:ln w="9525">
            <a:noFill/>
            <a:round/>
            <a:headEnd/>
            <a:tailEnd/>
          </a:ln>
          <a:effectLst/>
        </p:spPr>
        <p:txBody>
          <a:bodyPr lIns="90000" tIns="46800" rIns="90000" bIns="46800"/>
          <a:lstStyle/>
          <a:p>
            <a:pPr eaLnBrk="1" hangingPunct="1">
              <a:lnSpc>
                <a:spcPct val="100000"/>
              </a:lnSpc>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800" dirty="0">
                <a:solidFill>
                  <a:srgbClr val="FFFFFF"/>
                </a:solidFill>
              </a:rPr>
              <a:t>   According the W3C: the World Wide Web (Web) is a network of information resources. The Web relies on four standards to make these resources readily available to the widest possible audience:</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A uniform naming scheme for locating resources on the Web (i.e. URIs). </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Protocols for access to named resources over the Internet (e.g., http). </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Hypertext, for easy navigation among resources (e.g., HTML).</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Vocabularies for types of objects on the Web (i.e. MIME types) </a:t>
            </a:r>
          </a:p>
          <a:p>
            <a:pPr eaLnBrk="1" hangingPunct="1">
              <a:lnSpc>
                <a:spcPct val="100000"/>
              </a:lnSpc>
              <a:spcBef>
                <a:spcPts val="700"/>
              </a:spcBef>
              <a:buClrTx/>
              <a:buSzTx/>
              <a:buFontTx/>
              <a:buNone/>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endParaRPr lang="en-GB" sz="20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a uniform naming scheme</a:t>
            </a:r>
          </a:p>
        </p:txBody>
      </p:sp>
      <p:sp>
        <p:nvSpPr>
          <p:cNvPr id="34818" name="Text Box 2"/>
          <p:cNvSpPr txBox="1">
            <a:spLocks noChangeArrowheads="1"/>
          </p:cNvSpPr>
          <p:nvPr/>
        </p:nvSpPr>
        <p:spPr bwMode="auto">
          <a:xfrm>
            <a:off x="457200" y="1600200"/>
            <a:ext cx="8229600" cy="43767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Every resource available on the Web</a:t>
            </a:r>
            <a:r>
              <a:rPr lang="en-GB" sz="2800" i="1" dirty="0">
                <a:solidFill>
                  <a:srgbClr val="FFFFFF"/>
                </a:solidFill>
              </a:rPr>
              <a:t>—</a:t>
            </a:r>
            <a:r>
              <a:rPr lang="en-GB" sz="2800" dirty="0">
                <a:solidFill>
                  <a:srgbClr val="FFFFFF"/>
                </a:solidFill>
              </a:rPr>
              <a:t>HTML document, image, video clip, program, etc</a:t>
            </a:r>
            <a:r>
              <a:rPr lang="en-GB" sz="2800" i="1" dirty="0">
                <a:solidFill>
                  <a:srgbClr val="FFFFFF"/>
                </a:solidFill>
              </a:rPr>
              <a:t>—</a:t>
            </a:r>
            <a:r>
              <a:rPr lang="en-GB" sz="2800" dirty="0">
                <a:solidFill>
                  <a:srgbClr val="FFFFFF"/>
                </a:solidFill>
              </a:rPr>
              <a:t>has an address that may be encoded by a </a:t>
            </a:r>
            <a:r>
              <a:rPr lang="en-GB" sz="2800" i="1" dirty="0">
                <a:solidFill>
                  <a:srgbClr val="FFFFFF"/>
                </a:solidFill>
              </a:rPr>
              <a:t>Uniform Resource Identifier</a:t>
            </a:r>
            <a:r>
              <a:rPr lang="en-GB" sz="2800" dirty="0">
                <a:solidFill>
                  <a:srgbClr val="FFFFFF"/>
                </a:solidFill>
              </a:rPr>
              <a:t>, or “URI”.</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URIs typically consist of three pieces: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name of the mechanism used </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dirty="0">
                <a:solidFill>
                  <a:srgbClr val="FFFFFF"/>
                </a:solidFill>
              </a:rPr>
              <a:t>to access the resource</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dirty="0">
                <a:solidFill>
                  <a:srgbClr val="FFFFFF"/>
                </a:solidFill>
              </a:rPr>
              <a:t>or the otherwise “resolve” it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DNS name of the host holding the resource.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locus of the resource on the host.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example URI</a:t>
            </a:r>
          </a:p>
        </p:txBody>
      </p:sp>
      <p:sp>
        <p:nvSpPr>
          <p:cNvPr id="35842" name="Text Box 2"/>
          <p:cNvSpPr txBox="1">
            <a:spLocks noChangeArrowheads="1"/>
          </p:cNvSpPr>
          <p:nvPr/>
        </p:nvSpPr>
        <p:spPr bwMode="auto">
          <a:xfrm>
            <a:off x="457200" y="1600200"/>
            <a:ext cx="8229600" cy="42021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http://openlib.org/home/krichel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This URI may be read as follows: There is a document available via the HTTP protocol, residing on the Internet host openlib.org, accessible via the path </a:t>
            </a:r>
            <a:r>
              <a:rPr lang="en-US" sz="2800">
                <a:solidFill>
                  <a:srgbClr val="FFFFFF"/>
                </a:solidFill>
              </a:rPr>
              <a:t>“</a:t>
            </a:r>
            <a:r>
              <a:rPr lang="en-GB" sz="2800">
                <a:solidFill>
                  <a:srgbClr val="FFFFFF"/>
                </a:solidFill>
              </a:rPr>
              <a:t>/home/krichel”.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mailto:krichel@openlib.org</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This URI may be read as follows: There is email user krichel in a domain openlib.org to whom email may be sent.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
          <p:cNvSpPr txBox="1">
            <a:spLocks noChangeArrowheads="1"/>
          </p:cNvSpPr>
          <p:nvPr/>
        </p:nvSpPr>
        <p:spPr bwMode="auto">
          <a:xfrm>
            <a:off x="0" y="541338"/>
            <a:ext cx="91440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protocols to access named resources</a:t>
            </a:r>
          </a:p>
        </p:txBody>
      </p:sp>
      <p:sp>
        <p:nvSpPr>
          <p:cNvPr id="36866" name="Text Box 2"/>
          <p:cNvSpPr txBox="1">
            <a:spLocks noChangeArrowheads="1"/>
          </p:cNvSpPr>
          <p:nvPr/>
        </p:nvSpPr>
        <p:spPr bwMode="auto">
          <a:xfrm>
            <a:off x="457200" y="1295400"/>
            <a:ext cx="8229600" cy="504825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Computers connected to the Internet (“hosts”) use different application level protocols to do things.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 most commonly used protocol for the web the </a:t>
            </a:r>
            <a:r>
              <a:rPr lang="en-GB" sz="3200" u="sng">
                <a:solidFill>
                  <a:srgbClr val="FFFFFF"/>
                </a:solidFill>
              </a:rPr>
              <a:t>h</a:t>
            </a:r>
            <a:r>
              <a:rPr lang="en-GB" sz="3200">
                <a:solidFill>
                  <a:srgbClr val="FFFFFF"/>
                </a:solidFill>
              </a:rPr>
              <a:t>yper</a:t>
            </a:r>
            <a:r>
              <a:rPr lang="en-GB" sz="3200" u="sng">
                <a:solidFill>
                  <a:srgbClr val="FFFFFF"/>
                </a:solidFill>
              </a:rPr>
              <a:t>t</a:t>
            </a:r>
            <a:r>
              <a:rPr lang="en-GB" sz="3200">
                <a:solidFill>
                  <a:srgbClr val="FFFFFF"/>
                </a:solidFill>
              </a:rPr>
              <a:t>ext </a:t>
            </a:r>
            <a:r>
              <a:rPr lang="en-GB" sz="3200" u="sng">
                <a:solidFill>
                  <a:srgbClr val="FFFFFF"/>
                </a:solidFill>
              </a:rPr>
              <a:t>t</a:t>
            </a:r>
            <a:r>
              <a:rPr lang="en-GB" sz="3200">
                <a:solidFill>
                  <a:srgbClr val="FFFFFF"/>
                </a:solidFill>
              </a:rPr>
              <a:t>ransfer </a:t>
            </a:r>
            <a:r>
              <a:rPr lang="en-GB" sz="3200" u="sng">
                <a:solidFill>
                  <a:srgbClr val="FFFFFF"/>
                </a:solidFill>
              </a:rPr>
              <a:t>p</a:t>
            </a:r>
            <a:r>
              <a:rPr lang="en-GB" sz="3200">
                <a:solidFill>
                  <a:srgbClr val="FFFFFF"/>
                </a:solidFill>
              </a:rPr>
              <a:t>rotocol http.</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Another protocol that we use in class is the </a:t>
            </a:r>
            <a:r>
              <a:rPr lang="en-GB" sz="3200" u="sng">
                <a:solidFill>
                  <a:srgbClr val="FFFFFF"/>
                </a:solidFill>
              </a:rPr>
              <a:t>s</a:t>
            </a:r>
            <a:r>
              <a:rPr lang="en-GB" sz="3200">
                <a:solidFill>
                  <a:srgbClr val="FFFFFF"/>
                </a:solidFill>
              </a:rPr>
              <a:t>ecure </a:t>
            </a:r>
            <a:r>
              <a:rPr lang="en-GB" sz="3200" u="sng">
                <a:solidFill>
                  <a:srgbClr val="FFFFFF"/>
                </a:solidFill>
              </a:rPr>
              <a:t>sh</a:t>
            </a:r>
            <a:r>
              <a:rPr lang="en-GB" sz="3200">
                <a:solidFill>
                  <a:srgbClr val="FFFFFF"/>
                </a:solidFill>
              </a:rPr>
              <a:t>ell ssh. I will discuss some aspects of this protocol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http protocol</a:t>
            </a:r>
          </a:p>
        </p:txBody>
      </p:sp>
      <p:sp>
        <p:nvSpPr>
          <p:cNvPr id="37890" name="Text Box 2"/>
          <p:cNvSpPr txBox="1">
            <a:spLocks noChangeArrowheads="1"/>
          </p:cNvSpPr>
          <p:nvPr/>
        </p:nvSpPr>
        <p:spPr bwMode="auto">
          <a:xfrm>
            <a:off x="457200" y="1292225"/>
            <a:ext cx="8229600" cy="50546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http is stateless. Each transaction is self-contained. Each transaction has no relationship to the previous one.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http has a limited vocabulary of requests and responses. It is no good, say, to operate a machine remotely.</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http is insecure. The contents of http transactions (requests/responses) can be observed.</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http is a client/server protocol. </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client server protocol</a:t>
            </a:r>
          </a:p>
        </p:txBody>
      </p:sp>
      <p:sp>
        <p:nvSpPr>
          <p:cNvPr id="3891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http, the client is often called a web browser. It is a tool that a user uses to view web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server is usually called a web server.</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want to provide web pages for the general public you need a web server to store the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machine that has special software. That software runs day and night to answer requests that come from clients anywhere on the Internet.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Thomas has set up such a server for you.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our server</a:t>
            </a:r>
          </a:p>
        </p:txBody>
      </p:sp>
      <p:sp>
        <p:nvSpPr>
          <p:cNvPr id="39938" name="Text Box 2"/>
          <p:cNvSpPr txBox="1">
            <a:spLocks noChangeArrowheads="1"/>
          </p:cNvSpPr>
          <p:nvPr/>
        </p:nvSpPr>
        <p:spPr bwMode="auto">
          <a:xfrm>
            <a:off x="457200" y="1600200"/>
            <a:ext cx="8226425" cy="4924425"/>
          </a:xfrm>
          <a:prstGeom prst="rect">
            <a:avLst/>
          </a:prstGeom>
          <a:noFill/>
          <a:ln w="9525">
            <a:noFill/>
            <a:round/>
            <a:headEnd/>
            <a:tailEnd/>
          </a:ln>
          <a:effectLst/>
        </p:spPr>
        <p:txBody>
          <a:bodyPr lIns="0" tIns="0" rIns="0" bIns="0"/>
          <a:lstStyle/>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Is the machine wotan.liu.edu</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We also say it is a “host” on the Internet. </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wotan is the head of the gods in the Germanic legend. The name has nothing to do with Chinese food.</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is a humble PC.</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runs the testing version of Debian/GNU Linux.</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runs both http and ssh server software.</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is maintained by Thomas Krichel.</a:t>
            </a:r>
          </a:p>
          <a:p>
            <a:pPr marL="328613" indent="-317500" eaLnBrk="1" hangingPunct="1">
              <a:lnSpc>
                <a:spcPts val="3338"/>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user name &amp; password</a:t>
            </a:r>
          </a:p>
        </p:txBody>
      </p:sp>
      <p:sp>
        <p:nvSpPr>
          <p:cNvPr id="40962" name="Text Box 2"/>
          <p:cNvSpPr txBox="1">
            <a:spLocks noChangeArrowheads="1"/>
          </p:cNvSpPr>
          <p:nvPr/>
        </p:nvSpPr>
        <p:spPr bwMode="auto">
          <a:xfrm>
            <a:off x="457200" y="1600200"/>
            <a:ext cx="8229600" cy="376713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To open a meaningful ssh session on wotan, you need a use name and a password.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You can choose your user name as a short form of your own name.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should be all lowercases and can not have spaces.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Please don't choose an insecure password.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after </a:t>
            </a:r>
            <a:r>
              <a:rPr lang="ru-RU" sz="4000">
                <a:solidFill>
                  <a:srgbClr val="E3EBF1"/>
                </a:solidFill>
              </a:rPr>
              <a:t>registration time </a:t>
            </a:r>
          </a:p>
        </p:txBody>
      </p:sp>
      <p:sp>
        <p:nvSpPr>
          <p:cNvPr id="41986" name="Text Box 2"/>
          <p:cNvSpPr txBox="1">
            <a:spLocks noChangeArrowheads="1"/>
          </p:cNvSpPr>
          <p:nvPr/>
        </p:nvSpPr>
        <p:spPr bwMode="auto">
          <a:xfrm>
            <a:off x="228600" y="1219200"/>
            <a:ext cx="8686800" cy="480695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As part of the course, you are being provided with web space on the server wotan.liu.edu, at the URL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http://wotan.liu.edu/</a:t>
            </a:r>
            <a:r>
              <a:rPr lang="en-US" sz="2800" dirty="0">
                <a:solidFill>
                  <a:srgbClr val="FFFFFF"/>
                </a:solidFill>
              </a:rPr>
              <a:t>home/</a:t>
            </a:r>
            <a:r>
              <a:rPr lang="en-GB" sz="2800" i="1" dirty="0">
                <a:solidFill>
                  <a:srgbClr val="FFFFFF"/>
                </a:solidFill>
              </a:rPr>
              <a:t>user </a:t>
            </a:r>
          </a:p>
          <a:p>
            <a:pPr marL="328613" indent="-317500" algn="just"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where </a:t>
            </a:r>
            <a:r>
              <a:rPr lang="en-GB" sz="2800" i="1" dirty="0">
                <a:solidFill>
                  <a:srgbClr val="FFFFFF"/>
                </a:solidFill>
              </a:rPr>
              <a:t>user</a:t>
            </a:r>
            <a:r>
              <a:rPr lang="en-GB" sz="2800" dirty="0">
                <a:solidFill>
                  <a:srgbClr val="FFFFFF"/>
                </a:solidFill>
              </a:rPr>
              <a:t> is a user name that you have chosen. </a:t>
            </a: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This shows a list of available fails as prepared by the web server at </a:t>
            </a:r>
            <a:r>
              <a:rPr lang="en-GB" sz="2800" dirty="0" err="1">
                <a:solidFill>
                  <a:srgbClr val="FFFFFF"/>
                </a:solidFill>
              </a:rPr>
              <a:t>wotan</a:t>
            </a:r>
            <a:r>
              <a:rPr lang="en-GB" sz="2800" dirty="0">
                <a:solidFill>
                  <a:srgbClr val="FFFFFF"/>
                </a:solidFill>
              </a:rPr>
              <a:t>. </a:t>
            </a: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you are there, click on </a:t>
            </a:r>
            <a:r>
              <a:rPr lang="en-US" sz="2800" dirty="0" smtClean="0">
                <a:solidFill>
                  <a:srgbClr val="FFFFFF"/>
                </a:solidFill>
              </a:rPr>
              <a:t>“</a:t>
            </a:r>
            <a:r>
              <a:rPr lang="en-GB" sz="2800" dirty="0" smtClean="0">
                <a:solidFill>
                  <a:srgbClr val="FFFFFF"/>
                </a:solidFill>
              </a:rPr>
              <a:t>validated.html”.</a:t>
            </a:r>
            <a:endParaRPr lang="en-GB" sz="2800" dirty="0">
              <a:solidFill>
                <a:srgbClr val="FFFFFF"/>
              </a:solidFill>
            </a:endParaRP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This is a page that Thomas has prepared for you.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57200" y="541338"/>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quizzes</a:t>
            </a:r>
          </a:p>
        </p:txBody>
      </p:sp>
      <p:sp>
        <p:nvSpPr>
          <p:cNvPr id="6146" name="Text Box 2"/>
          <p:cNvSpPr txBox="1">
            <a:spLocks noChangeArrowheads="1"/>
          </p:cNvSpPr>
          <p:nvPr/>
        </p:nvSpPr>
        <p:spPr bwMode="auto">
          <a:xfrm>
            <a:off x="457200" y="1219200"/>
            <a:ext cx="8229600" cy="51054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First quiz next lecture.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If you miss a lecture, let me know in advance.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Final grade is calculated by computer.  Quizzes go through a complicated discounting scheme. It disregards the worst quiz performance.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Details about how final grades are calculated is on the course homepage. </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anatomy of a web page</a:t>
            </a:r>
          </a:p>
        </p:txBody>
      </p:sp>
      <p:sp>
        <p:nvSpPr>
          <p:cNvPr id="4301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Any browser lets you view the source code of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text with a lot of &lt; and &gt; in it. The text is code in a computer language that is called XHTML.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this is the source code of the web page. The web browser renders the source code. We first talk about some aspects of the source code here, then we look at how the pages is rendered.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XHTML</a:t>
            </a:r>
          </a:p>
        </p:txBody>
      </p:sp>
      <p:sp>
        <p:nvSpPr>
          <p:cNvPr id="44034" name="Text Box 2"/>
          <p:cNvSpPr txBox="1">
            <a:spLocks noChangeArrowheads="1"/>
          </p:cNvSpPr>
          <p:nvPr/>
        </p:nvSpPr>
        <p:spPr bwMode="auto">
          <a:xfrm>
            <a:off x="381000" y="13716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XHTML is HTML written the XML way.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is a language. XML is a way to write out the language.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As an analogy imagine that HTML is English. Then XML could be thought of as typewritten English, rather than hand-written English.</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French can also be typed or handwritten.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 XML is not a language, but it is a set of constraints that apply to the expression of a language.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MARC for example can be written in XML.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XML </a:t>
            </a:r>
          </a:p>
        </p:txBody>
      </p:sp>
      <p:sp>
        <p:nvSpPr>
          <p:cNvPr id="450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rPr>
              <a:t>XML is based on nodes.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rPr>
              <a:t>Nodes come in different types. We will discuss all important node types next week. Here I mention two</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XML elements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Attributes to XML element</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beyond the basics</a:t>
            </a:r>
          </a:p>
        </p:txBody>
      </p:sp>
      <p:sp>
        <p:nvSpPr>
          <p:cNvPr id="4608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 advanced web pages, we can see some other features. </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All of them can be discovered when we look at the source code. </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They are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CSS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JavaScript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a:t>
            </a:r>
          </a:p>
        </p:txBody>
      </p:sp>
      <p:sp>
        <p:nvSpPr>
          <p:cNvPr id="47106" name="Text Box 2"/>
          <p:cNvSpPr txBox="1">
            <a:spLocks noChangeArrowheads="1"/>
          </p:cNvSpPr>
          <p:nvPr/>
        </p:nvSpPr>
        <p:spPr bwMode="auto">
          <a:xfrm>
            <a:off x="457200" y="1295400"/>
            <a:ext cx="8220075" cy="52578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CSS is code that changes the way the web page looks but not it’s contents.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 an example, you can change the background color using CSS.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will cover the CSS language later.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are also HTML ways in which you can change the appearance of a web page. Most of them we don’t cover, because they duplicate CSS features.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only look at “strict” HTML.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a:t>
            </a:r>
          </a:p>
        </p:txBody>
      </p:sp>
      <p:sp>
        <p:nvSpPr>
          <p:cNvPr id="49154" name="Text Box 2"/>
          <p:cNvSpPr txBox="1">
            <a:spLocks noChangeArrowheads="1"/>
          </p:cNvSpPr>
          <p:nvPr/>
        </p:nvSpPr>
        <p:spPr bwMode="auto">
          <a:xfrm>
            <a:off x="457200" y="1295400"/>
            <a:ext cx="8220075" cy="48212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is a way to animate a page. The page changes as the user used the page.</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are also some HTML ways to animate pages but they are very primitive.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Many times, JavaScript actions are triggered by mouse movements over certain areas of the page. Therefore JavaScript can be seen in many parts of the page.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don’t cover JavaScript at all here. A bit of it was in earlier editions of this course.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1"/>
          <p:cNvSpPr txBox="1">
            <a:spLocks noChangeArrowheads="1"/>
          </p:cNvSpPr>
          <p:nvPr/>
        </p:nvSpPr>
        <p:spPr bwMode="auto">
          <a:xfrm>
            <a:off x="457200" y="0"/>
            <a:ext cx="8220075" cy="1219200"/>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 containers</a:t>
            </a:r>
          </a:p>
        </p:txBody>
      </p:sp>
      <p:sp>
        <p:nvSpPr>
          <p:cNvPr id="48130" name="Text Box 2"/>
          <p:cNvSpPr txBox="1">
            <a:spLocks noChangeArrowheads="1"/>
          </p:cNvSpPr>
          <p:nvPr/>
        </p:nvSpPr>
        <p:spPr bwMode="auto">
          <a:xfrm>
            <a:off x="457200" y="1219200"/>
            <a:ext cx="8220075" cy="53340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can be surround by &lt;script&gt; and &lt;/script&gt;. In that case it looks like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&lt;script&gt; </a:t>
            </a:r>
            <a:r>
              <a:rPr lang="en-US" sz="2800" i="1">
                <a:solidFill>
                  <a:srgbClr val="FFFFFF"/>
                </a:solidFill>
              </a:rPr>
              <a:t>JavaScript code </a:t>
            </a:r>
            <a:r>
              <a:rPr lang="en-US" sz="2800">
                <a:solidFill>
                  <a:srgbClr val="FFFFFF"/>
                </a:solidFill>
              </a:rPr>
              <a:t>&lt;/script&gt;</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Here JavaScript appears in a &lt;script&gt; element.</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Or it is surrounded by double quotes. In that case it looks like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r>
              <a:rPr lang="en-US" sz="2800" i="1">
                <a:solidFill>
                  <a:srgbClr val="FFFFFF"/>
                </a:solidFill>
              </a:rPr>
              <a:t>event</a:t>
            </a:r>
            <a:r>
              <a:rPr lang="en-US" sz="2800">
                <a:solidFill>
                  <a:srgbClr val="FFFFFF"/>
                </a:solidFill>
              </a:rPr>
              <a:t>="</a:t>
            </a:r>
            <a:r>
              <a:rPr lang="en-US" sz="2800" i="1">
                <a:solidFill>
                  <a:srgbClr val="FFFFFF"/>
                </a:solidFill>
              </a:rPr>
              <a:t>JavaScript code</a:t>
            </a:r>
            <a:r>
              <a:rPr lang="en-US" sz="2800">
                <a:solidFill>
                  <a:srgbClr val="FFFFFF"/>
                </a:solidFill>
              </a:rPr>
              <a:t>"</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   </a:t>
            </a:r>
            <a:r>
              <a:rPr lang="en-US" sz="2800">
                <a:solidFill>
                  <a:srgbClr val="FFFFFF"/>
                </a:solidFill>
              </a:rPr>
              <a:t>here </a:t>
            </a:r>
            <a:r>
              <a:rPr lang="en-US" sz="2800" i="1">
                <a:solidFill>
                  <a:srgbClr val="FFFFFF"/>
                </a:solidFill>
              </a:rPr>
              <a:t>event</a:t>
            </a:r>
            <a:r>
              <a:rPr lang="en-US" sz="2800">
                <a:solidFill>
                  <a:srgbClr val="FFFFFF"/>
                </a:solidFill>
              </a:rPr>
              <a:t> is one of the event attributes. This is a group of attributes we don't cover in the course. Suffice is to say that there the script appears as an attribute value.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 example</a:t>
            </a:r>
          </a:p>
        </p:txBody>
      </p:sp>
      <p:sp>
        <p:nvSpPr>
          <p:cNvPr id="5017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window.google={kEI:"n22hStfJKqDyeJmj-MAO",kEXPI:"17259,17291,17311,17406,21564,21589,21716",kCSIE:"17259,17291,17311,17406,21564,21589,21716",kCSI:{e:"17259,17291,17311,17406,21564,21589,21716",ei:"n22hStfJKqDyeJmj-MAO"},kHL:"en"};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window.google.sn="webhp";window.google.timers={load:{t:{start:(new Date).getTime()}}};try{window.google.pt=window.gtbExternal&amp;&amp;window.gtbExternal.pageT()||window.external&amp;&amp;window.external.pageT}catch(b){}</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window.google.jsrt_kill=1;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the page appears</a:t>
            </a:r>
          </a:p>
        </p:txBody>
      </p:sp>
      <p:sp>
        <p:nvSpPr>
          <p:cNvPr id="5120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browser renders the code of the web page.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Some textual contents is laid out as text in the web page. This text is given style that comes from interpreting the HTML and CSS information.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Non-textual parts of the web page are encoded in the pages by reference.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means that the HTML code contains addresses to where the non-textual parts are taken from.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building the page</a:t>
            </a:r>
          </a:p>
        </p:txBody>
      </p:sp>
      <p:sp>
        <p:nvSpPr>
          <p:cNvPr id="5222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the browser builds the page, it first fetches the HTML code.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Then it fetches all the other components that the HTML code needs to be rendered</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images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CSS code outside the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Some browsers also fetch the favicon.ico file. </a:t>
            </a:r>
            <a:r>
              <a:rPr lang="en-US" sz="2800" dirty="0" smtClean="0">
                <a:solidFill>
                  <a:srgbClr val="FFFFFF"/>
                </a:solidFill>
              </a:rPr>
              <a:t>It’s </a:t>
            </a:r>
            <a:r>
              <a:rPr lang="en-US" sz="2800" dirty="0">
                <a:solidFill>
                  <a:srgbClr val="FFFFFF"/>
                </a:solidFill>
              </a:rPr>
              <a:t>a small graphic that is shown next to the page address. What a </a:t>
            </a:r>
            <a:r>
              <a:rPr lang="en-US" sz="2800" dirty="0" smtClean="0">
                <a:solidFill>
                  <a:srgbClr val="FFFFFF"/>
                </a:solidFill>
              </a:rPr>
              <a:t>waste!</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assignments</a:t>
            </a:r>
          </a:p>
        </p:txBody>
      </p:sp>
      <p:sp>
        <p:nvSpPr>
          <p:cNvPr id="7170" name="Text Box 2"/>
          <p:cNvSpPr txBox="1">
            <a:spLocks noChangeArrowheads="1"/>
          </p:cNvSpPr>
          <p:nvPr/>
        </p:nvSpPr>
        <p:spPr bwMode="auto">
          <a:xfrm>
            <a:off x="457200" y="1600200"/>
            <a:ext cx="8224838" cy="456088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web site plan	</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to be handed in next week</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discussed at the end of today</a:t>
            </a:r>
          </a:p>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web site assessment</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dirty="0">
                <a:solidFill>
                  <a:srgbClr val="FFFFFF"/>
                </a:solidFill>
              </a:rPr>
              <a:t>to be done later</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dirty="0">
                <a:solidFill>
                  <a:srgbClr val="FFFFFF"/>
                </a:solidFill>
              </a:rPr>
              <a:t>discussed next slide</a:t>
            </a:r>
          </a:p>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final web site</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to be handed in at the end</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discussed after next slide</a:t>
            </a:r>
          </a:p>
          <a:p>
            <a:pPr marL="328613" indent="-317500" eaLnBrk="1" hangingPunct="1">
              <a:lnSpc>
                <a:spcPts val="2825"/>
              </a:lnSpc>
              <a:spcBef>
                <a:spcPts val="700"/>
              </a:spcBef>
              <a:buClrTx/>
              <a:buSzTx/>
              <a:buFontTx/>
              <a:buNone/>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to fetch</a:t>
            </a:r>
          </a:p>
        </p:txBody>
      </p:sp>
      <p:sp>
        <p:nvSpPr>
          <p:cNvPr id="532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browser uses the http protocol for each item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sends a http request which is often almost as simple as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GET </a:t>
            </a:r>
            <a:r>
              <a:rPr lang="en-US" sz="2800" i="1">
                <a:solidFill>
                  <a:srgbClr val="FFFFFF"/>
                </a:solidFill>
              </a:rPr>
              <a:t>address </a:t>
            </a:r>
            <a:r>
              <a:rPr lang="en-US" sz="2800">
                <a:solidFill>
                  <a:srgbClr val="FFFFFF"/>
                </a:solidFill>
              </a:rPr>
              <a:t>HTTP/1.1</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where </a:t>
            </a:r>
            <a:r>
              <a:rPr lang="en-US" sz="2800" i="1">
                <a:solidFill>
                  <a:srgbClr val="FFFFFF"/>
                </a:solidFill>
              </a:rPr>
              <a:t>address </a:t>
            </a:r>
            <a:r>
              <a:rPr lang="en-US" sz="2800">
                <a:solidFill>
                  <a:srgbClr val="FFFFFF"/>
                </a:solidFill>
              </a:rPr>
              <a:t>is the address of the object to be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HTTP/1.1 is simple the protocol version. This enables future versions to run a bit differently.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http response</a:t>
            </a:r>
          </a:p>
        </p:txBody>
      </p:sp>
      <p:sp>
        <p:nvSpPr>
          <p:cNvPr id="5427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response contains a series of header of the attribute: value form. The headers are followed by the body of the response. The body maybe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dirty="0">
                <a:solidFill>
                  <a:srgbClr val="FFFFFF"/>
                </a:solidFill>
              </a:rPr>
              <a:t> </a:t>
            </a:r>
            <a:r>
              <a:rPr lang="en-US" sz="2400" dirty="0">
                <a:solidFill>
                  <a:srgbClr val="FFFFFF"/>
                </a:solidFill>
              </a:rPr>
              <a:t>the HTML code of the web page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contents of an image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contents of  a sound file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Install the life http headers extensions of F</a:t>
            </a:r>
            <a:r>
              <a:rPr lang="en-US" sz="2800" dirty="0" smtClean="0">
                <a:solidFill>
                  <a:srgbClr val="FFFFFF"/>
                </a:solidFill>
              </a:rPr>
              <a:t>irefox </a:t>
            </a:r>
            <a:r>
              <a:rPr lang="en-US" sz="2800" dirty="0">
                <a:solidFill>
                  <a:srgbClr val="FFFFFF"/>
                </a:solidFill>
              </a:rPr>
              <a:t>to see them.</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Most headers are not important to us.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But one is. The Content-type header.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MIME headers for my CV</a:t>
            </a:r>
          </a:p>
        </p:txBody>
      </p:sp>
      <p:sp>
        <p:nvSpPr>
          <p:cNvPr id="552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HTTP/1.1 200 OK</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Date: Fri, 04 Sep 2009 22:09:02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Server: Apache/2.2.12 (Debian)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Last-Modified: Sat, 25 Apr 2009 02:57:31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ETag: "5f80ef-11d64-468584632fcc0"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Accept-Ranges: bytes</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Content-Length: 73060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Connection: close</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a:t>
            </a:r>
          </a:p>
        </p:txBody>
      </p:sp>
      <p:sp>
        <p:nvSpPr>
          <p:cNvPr id="56322" name="Text Box 2"/>
          <p:cNvSpPr txBox="1">
            <a:spLocks noChangeArrowheads="1"/>
          </p:cNvSpPr>
          <p:nvPr/>
        </p:nvSpPr>
        <p:spPr bwMode="auto">
          <a:xfrm>
            <a:off x="457200" y="1371600"/>
            <a:ext cx="8220075" cy="50292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content-type often is the MIME type of the object.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MIME type will allow the user agent to determine what to do with the body. Essentially, what software application to fire up so that that the user can make something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 you get an PDF file, and whoops, the PDF viewer is fired up.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That is because the http header said: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does the server know what to send?</a:t>
            </a:r>
          </a:p>
        </p:txBody>
      </p:sp>
      <p:sp>
        <p:nvSpPr>
          <p:cNvPr id="573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Well in the simplest case, the server makes a  correspondence between the address requested and a file on the disk.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the file corresponds to the disk exists, the file is sent as the body of the http response.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can call this a file-based response.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 in file based responses</a:t>
            </a:r>
          </a:p>
        </p:txBody>
      </p:sp>
      <p:sp>
        <p:nvSpPr>
          <p:cNvPr id="5837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How does the server know what contents type does a file have that it is about to send.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Remember that it should send a content-type header with the response so that the browser can figure out how to render the contents?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way it does this is quite trivial, it looks at the file name and figures out what the extension is.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than looks up a configuration table and sends the corresponding extension.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page and MIME type</a:t>
            </a:r>
          </a:p>
        </p:txBody>
      </p:sp>
      <p:sp>
        <p:nvSpPr>
          <p:cNvPr id="59394" name="Text Box 2"/>
          <p:cNvSpPr txBox="1">
            <a:spLocks noChangeArrowheads="1"/>
          </p:cNvSpPr>
          <p:nvPr/>
        </p:nvSpPr>
        <p:spPr bwMode="auto">
          <a:xfrm>
            <a:off x="457200" y="1600200"/>
            <a:ext cx="8226425" cy="35941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a:t>
            </a:r>
            <a:r>
              <a:rPr lang="ru-RU" sz="2800" i="1">
                <a:solidFill>
                  <a:srgbClr val="FFFFFF"/>
                </a:solidFill>
              </a:rPr>
              <a:t>file</a:t>
            </a:r>
            <a:r>
              <a:rPr lang="ru-RU" sz="2800">
                <a:solidFill>
                  <a:srgbClr val="FFFFFF"/>
                </a:solidFill>
              </a:rPr>
              <a:t> ends with ".html" the web browser will be told that the file is a HTML file. This is done using the MIME type text/html.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Therefore you should give all HTML files the extension ".html".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Only when the user agent knows that the pages is a web page it will be rendered accordingly by the browser.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 for text</a:t>
            </a:r>
          </a:p>
        </p:txBody>
      </p:sp>
      <p:sp>
        <p:nvSpPr>
          <p:cNvPr id="6041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content-type for textual objects often has the character encoding of the text.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Content-type: text/html; charset=UTF-8</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says that the UTF-8 encoding is used.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the default encoding used on wotan.</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types</a:t>
            </a:r>
          </a:p>
        </p:txBody>
      </p:sp>
      <p:sp>
        <p:nvSpPr>
          <p:cNvPr id="6144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For other media, you should stick to common extensions.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For example if you have PDF file, give it the name "</a:t>
            </a:r>
            <a:r>
              <a:rPr lang="en-US" sz="2800" i="1" dirty="0">
                <a:solidFill>
                  <a:srgbClr val="FFFFFF"/>
                </a:solidFill>
              </a:rPr>
              <a:t>foo.</a:t>
            </a:r>
            <a:r>
              <a:rPr lang="en-US" sz="2800" dirty="0">
                <a:solidFill>
                  <a:srgbClr val="FFFFFF"/>
                </a:solidFill>
              </a:rPr>
              <a:t>pdf"</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If you </a:t>
            </a:r>
            <a:r>
              <a:rPr lang="en-US" sz="2800" dirty="0" smtClean="0">
                <a:solidFill>
                  <a:srgbClr val="FFFFFF"/>
                </a:solidFill>
              </a:rPr>
              <a:t>don’t </a:t>
            </a:r>
            <a:r>
              <a:rPr lang="en-US" sz="2800" dirty="0">
                <a:solidFill>
                  <a:srgbClr val="FFFFFF"/>
                </a:solidFill>
              </a:rPr>
              <a:t>know what extension to give, or if you appear to have a problem with rendering media, let Thomas know.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happens relatively infrequently.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finding the right file</a:t>
            </a:r>
          </a:p>
        </p:txBody>
      </p:sp>
      <p:sp>
        <p:nvSpPr>
          <p:cNvPr id="62466" name="Text Box 2"/>
          <p:cNvSpPr txBox="1">
            <a:spLocks noChangeArrowheads="1"/>
          </p:cNvSpPr>
          <p:nvPr/>
        </p:nvSpPr>
        <p:spPr bwMode="auto">
          <a:xfrm>
            <a:off x="457200" y="1295400"/>
            <a:ext cx="8220075" cy="51816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The web server on </a:t>
            </a:r>
            <a:r>
              <a:rPr lang="en-GB" sz="2800" dirty="0" err="1">
                <a:solidFill>
                  <a:srgbClr val="FFFFFF"/>
                </a:solidFill>
              </a:rPr>
              <a:t>wotan</a:t>
            </a:r>
            <a:r>
              <a:rPr lang="en-GB" sz="2800" dirty="0">
                <a:solidFill>
                  <a:srgbClr val="FFFFFF"/>
                </a:solidFill>
              </a:rPr>
              <a:t> will map requests to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foo</a:t>
            </a:r>
            <a:r>
              <a:rPr lang="en-GB" sz="2800" dirty="0" smtClean="0">
                <a:solidFill>
                  <a:srgbClr val="FFFFFF"/>
                </a:solidFill>
              </a:rPr>
              <a:t> </a:t>
            </a: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a:t>
            </a:r>
            <a:r>
              <a:rPr lang="en-GB" sz="2800" i="1" dirty="0" err="1">
                <a:solidFill>
                  <a:srgbClr val="FFFFFF"/>
                </a:solidFill>
              </a:rPr>
              <a:t>foo</a:t>
            </a:r>
            <a:r>
              <a:rPr lang="en-GB" sz="2800" dirty="0">
                <a:solidFill>
                  <a:srgbClr val="FFFFFF"/>
                </a:solidFill>
              </a:rPr>
              <a:t>.</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a:solidFill>
                  <a:srgbClr val="FFFFFF"/>
                </a:solidFill>
              </a:rPr>
              <a:t>/home is the directory that contains the home directory of all users.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a:solidFill>
                  <a:srgbClr val="FFFFFF"/>
                </a:solidFill>
              </a:rPr>
              <a:t>user </a:t>
            </a:r>
            <a:r>
              <a:rPr lang="en-GB" sz="2400" dirty="0">
                <a:solidFill>
                  <a:srgbClr val="FFFFFF"/>
                </a:solidFill>
              </a:rPr>
              <a:t>is your user name, so /home/</a:t>
            </a:r>
            <a:r>
              <a:rPr lang="en-GB" sz="2400" i="1" dirty="0">
                <a:solidFill>
                  <a:srgbClr val="FFFFFF"/>
                </a:solidFill>
              </a:rPr>
              <a:t>user</a:t>
            </a:r>
            <a:r>
              <a:rPr lang="en-GB" sz="2400" dirty="0">
                <a:solidFill>
                  <a:srgbClr val="FFFFFF"/>
                </a:solidFill>
              </a:rPr>
              <a:t> is your home directory on </a:t>
            </a:r>
            <a:r>
              <a:rPr lang="en-GB" sz="2400" dirty="0" err="1">
                <a:solidFill>
                  <a:srgbClr val="FFFFFF"/>
                </a:solidFill>
              </a:rPr>
              <a:t>wotan</a:t>
            </a:r>
            <a:endParaRPr lang="en-GB" sz="2400" dirty="0">
              <a:solidFill>
                <a:srgbClr val="FFFFFF"/>
              </a:solidFill>
            </a:endParaRP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err="1">
                <a:solidFill>
                  <a:srgbClr val="FFFFFF"/>
                </a:solidFill>
              </a:rPr>
              <a:t>public_html</a:t>
            </a:r>
            <a:r>
              <a:rPr lang="en-GB" sz="2400" dirty="0">
                <a:solidFill>
                  <a:srgbClr val="FFFFFF"/>
                </a:solidFill>
              </a:rPr>
              <a:t> is your web directory. All files in that directory are available on the web. Files outside that directory are not available.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err="1">
                <a:solidFill>
                  <a:srgbClr val="FFFFFF"/>
                </a:solidFill>
              </a:rPr>
              <a:t>foo</a:t>
            </a:r>
            <a:r>
              <a:rPr lang="en-GB" sz="2400" i="1" dirty="0">
                <a:solidFill>
                  <a:srgbClr val="FFFFFF"/>
                </a:solidFill>
              </a:rPr>
              <a:t> </a:t>
            </a:r>
            <a:r>
              <a:rPr lang="en-GB" sz="2400" dirty="0">
                <a:solidFill>
                  <a:srgbClr val="FFFFFF"/>
                </a:solidFill>
              </a:rPr>
              <a:t>is any file in that directory. </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381000" y="304800"/>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site assessment</a:t>
            </a:r>
          </a:p>
        </p:txBody>
      </p:sp>
      <p:sp>
        <p:nvSpPr>
          <p:cNvPr id="8194" name="Text Box 2"/>
          <p:cNvSpPr txBox="1">
            <a:spLocks noChangeArrowheads="1"/>
          </p:cNvSpPr>
          <p:nvPr/>
        </p:nvSpPr>
        <p:spPr bwMode="auto">
          <a:xfrm>
            <a:off x="304800" y="1066800"/>
            <a:ext cx="8610600" cy="5140325"/>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Assess the web site of an academic LIS department. A suggested list of admissible departments is http://</a:t>
            </a:r>
            <a:r>
              <a:rPr lang="en-US" sz="2800">
                <a:solidFill>
                  <a:srgbClr val="FFFFFF"/>
                </a:solidFill>
              </a:rPr>
              <a:t>wotan.liu</a:t>
            </a:r>
            <a:r>
              <a:rPr lang="ru-RU" sz="2800">
                <a:solidFill>
                  <a:srgbClr val="FFFFFF"/>
                </a:solidFill>
              </a:rPr>
              <a:t>.</a:t>
            </a:r>
            <a:r>
              <a:rPr lang="en-US" sz="2800">
                <a:solidFill>
                  <a:srgbClr val="FFFFFF"/>
                </a:solidFill>
              </a:rPr>
              <a:t>edu/</a:t>
            </a:r>
            <a:r>
              <a:rPr lang="ru-RU" sz="2800">
                <a:solidFill>
                  <a:srgbClr val="FFFFFF"/>
                </a:solidFill>
              </a:rPr>
              <a:t>home/kriche</a:t>
            </a:r>
            <a:r>
              <a:rPr lang="en-US" sz="2800">
                <a:solidFill>
                  <a:srgbClr val="FFFFFF"/>
                </a:solidFill>
              </a:rPr>
              <a:t>l </a:t>
            </a:r>
            <a:r>
              <a:rPr lang="ru-RU" sz="2800">
                <a:solidFill>
                  <a:srgbClr val="FFFFFF"/>
                </a:solidFill>
              </a:rPr>
              <a:t>/courses/lis650/doc/departments.html</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you don’t use an item from that list ask me first.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Write a text not describing, but commenting on the web site. </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Keep it short, no more than 2 pages.</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Please do not describe the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index.html</a:t>
            </a:r>
          </a:p>
        </p:txBody>
      </p:sp>
      <p:sp>
        <p:nvSpPr>
          <p:cNvPr id="63490" name="Text Box 2"/>
          <p:cNvSpPr txBox="1">
            <a:spLocks noChangeArrowheads="1"/>
          </p:cNvSpPr>
          <p:nvPr/>
        </p:nvSpPr>
        <p:spPr bwMode="auto">
          <a:xfrm>
            <a:off x="457200" y="1371600"/>
            <a:ext cx="8229600" cy="5053013"/>
          </a:xfrm>
          <a:prstGeom prst="rect">
            <a:avLst/>
          </a:prstGeom>
          <a:noFill/>
          <a:ln w="9525">
            <a:noFill/>
            <a:round/>
            <a:headEnd/>
            <a:tailEnd/>
          </a:ln>
          <a:effectLst/>
        </p:spPr>
        <p:txBody>
          <a:bodyPr lIns="90000" tIns="46800" rIns="90000" bIns="46800"/>
          <a:lstStyle/>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web server on </a:t>
            </a:r>
            <a:r>
              <a:rPr lang="en-GB" sz="2800" dirty="0" err="1">
                <a:solidFill>
                  <a:srgbClr val="FFFFFF"/>
                </a:solidFill>
              </a:rPr>
              <a:t>wotan</a:t>
            </a:r>
            <a:r>
              <a:rPr lang="en-GB" sz="2800" dirty="0">
                <a:solidFill>
                  <a:srgbClr val="FFFFFF"/>
                </a:solidFill>
              </a:rPr>
              <a:t> will map requests </a:t>
            </a:r>
            <a:r>
              <a:rPr lang="en-GB" sz="2800" dirty="0" smtClean="0">
                <a:solidFill>
                  <a:srgbClr val="FFFFFF"/>
                </a:solidFill>
              </a:rPr>
              <a:t>to http</a:t>
            </a:r>
            <a:r>
              <a:rPr lang="en-GB" sz="2800" dirty="0">
                <a:solidFill>
                  <a:srgbClr val="FFFFFF"/>
                </a:solidFill>
              </a:rPr>
              <a:t>://</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 or http://wotan.liu.edu/home/</a:t>
            </a:r>
            <a:r>
              <a:rPr lang="en-GB" sz="2800" i="1" dirty="0" smtClean="0">
                <a:solidFill>
                  <a:srgbClr val="FFFFFF"/>
                </a:solidFill>
              </a:rPr>
              <a:t>user </a:t>
            </a:r>
            <a:r>
              <a:rPr lang="en-GB" sz="2800" dirty="0" smtClean="0">
                <a:solidFill>
                  <a:srgbClr val="FFFFFF"/>
                </a:solidFill>
              </a:rPr>
              <a:t>to</a:t>
            </a:r>
            <a:endParaRPr lang="en-GB" sz="2800" dirty="0">
              <a:solidFill>
                <a:srgbClr val="FFFFFF"/>
              </a:solidFill>
            </a:endParaRP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/index.html</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What happens if this is not there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generated index.html</a:t>
            </a:r>
          </a:p>
        </p:txBody>
      </p:sp>
      <p:sp>
        <p:nvSpPr>
          <p:cNvPr id="6451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rPr>
              <a:t>If this index.html is not there, the server prepares a HTML document from the list of files that it finds in the directory. Then it sends it to the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rPr>
              <a:t>This is an example of a non-file based response. The server makes up a body for something that is not there.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32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from viewing to creating web pages</a:t>
            </a:r>
          </a:p>
        </p:txBody>
      </p:sp>
      <p:sp>
        <p:nvSpPr>
          <p:cNvPr id="6553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are now leaving http, the protocol we use to view web pages.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are now turning to ssh, the protocol we use to create, and change web pages.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great place to have a break.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ssh protocol</a:t>
            </a:r>
          </a:p>
        </p:txBody>
      </p:sp>
      <p:sp>
        <p:nvSpPr>
          <p:cNvPr id="66562"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ssh is protocol that uses public key cryptography to encode a stream of communication between two machines.</a:t>
            </a:r>
          </a:p>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ssh client software we use on the PC is called WinSCP. It is a file transfer program.</a:t>
            </a:r>
          </a:p>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To be able to connect to a remote machine that runs ssh, the remote machine has to run ssh server software. It is common that Linux machines run such software.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host key</a:t>
            </a:r>
          </a:p>
        </p:txBody>
      </p:sp>
      <p:sp>
        <p:nvSpPr>
          <p:cNvPr id="6758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an ssh client opens a connection with a host, it requests its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have not connected to the host before, you get a warning that your ssh client does not know the host with that key. When you accept, your ssh client remembers the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connect to the a host you have a key stored for and the key changes, your ssh client will warn you. This may be a host controlled by a mafioso.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public key cryptography</a:t>
            </a:r>
          </a:p>
        </p:txBody>
      </p:sp>
      <p:sp>
        <p:nvSpPr>
          <p:cNvPr id="68610" name="Text Box 2"/>
          <p:cNvSpPr txBox="1">
            <a:spLocks noChangeArrowheads="1"/>
          </p:cNvSpPr>
          <p:nvPr/>
        </p:nvSpPr>
        <p:spPr bwMode="auto">
          <a:xfrm>
            <a:off x="457200" y="1219200"/>
            <a:ext cx="8220075" cy="4897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based on using two keys.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One is used to encrypt a message. Using this keys somebody can send you a message that is encrypted.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second key is used to decrypt the message. This is the key you have to keep secret. Only you can read the encrypted message that has been sent to you.</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Knowing the public key is no use to guessing the private key. Therefore the public key can be made public.</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winscp</a:t>
            </a:r>
          </a:p>
        </p:txBody>
      </p:sp>
      <p:sp>
        <p:nvSpPr>
          <p:cNvPr id="69634" name="Text Box 2"/>
          <p:cNvSpPr txBox="1">
            <a:spLocks noChangeArrowheads="1"/>
          </p:cNvSpPr>
          <p:nvPr/>
        </p:nvSpPr>
        <p:spPr bwMode="auto">
          <a:xfrm>
            <a:off x="457200" y="1295400"/>
            <a:ext cx="8220075" cy="51816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winscp, the client that we use here most of the time, we don't make advanced use of public keys.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simply give a password.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winscp does not establish a connection to wotan. It simply  uses ssh as a means to transfer files.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winscp saves a file, it may require to open a new connection and will ask you the password again. This request may be in a window you can't immediately see.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ext Box 1"/>
          <p:cNvSpPr txBox="1">
            <a:spLocks noChangeArrowheads="1"/>
          </p:cNvSpPr>
          <p:nvPr/>
        </p:nvSpPr>
        <p:spPr bwMode="auto">
          <a:xfrm>
            <a:off x="381000" y="228600"/>
            <a:ext cx="8229600" cy="884238"/>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open a wotan session with winscp</a:t>
            </a:r>
          </a:p>
        </p:txBody>
      </p:sp>
      <p:sp>
        <p:nvSpPr>
          <p:cNvPr id="70658" name="Text Box 2"/>
          <p:cNvSpPr txBox="1">
            <a:spLocks noChangeArrowheads="1"/>
          </p:cNvSpPr>
          <p:nvPr/>
        </p:nvSpPr>
        <p:spPr bwMode="auto">
          <a:xfrm>
            <a:off x="381000" y="1066800"/>
            <a:ext cx="8305800" cy="53451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If you see a list of session, click on “new session”.</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host name is “wotan.liu.edu”.</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Give your user name.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Click on “save”, this will save the session, after “ok”.</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will be lead to the list of saved sessions, double-click to open a session.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 initial connection, you will be shown a warning message that you can ignore.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saving or duplicating files, you may be asked to enter your password again. Watch out for that.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ssh and mac os/x</a:t>
            </a:r>
          </a:p>
        </p:txBody>
      </p:sp>
      <p:sp>
        <p:nvSpPr>
          <p:cNvPr id="71682" name="Text Box 2"/>
          <p:cNvSpPr txBox="1">
            <a:spLocks noChangeArrowheads="1"/>
          </p:cNvSpPr>
          <p:nvPr/>
        </p:nvSpPr>
        <p:spPr bwMode="auto">
          <a:xfrm>
            <a:off x="457200" y="1600200"/>
            <a:ext cx="8224838" cy="4837113"/>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the past I told Mac users to investigate  </a:t>
            </a:r>
            <a:r>
              <a:rPr lang="en-GB" sz="2800" dirty="0" err="1">
                <a:solidFill>
                  <a:srgbClr val="FFFFFF"/>
                </a:solidFill>
              </a:rPr>
              <a:t>investigate</a:t>
            </a:r>
            <a:r>
              <a:rPr lang="en-GB" sz="2800" dirty="0">
                <a:solidFill>
                  <a:srgbClr val="FFFFFF"/>
                </a:solidFill>
              </a:rPr>
              <a:t> a software called </a:t>
            </a:r>
            <a:r>
              <a:rPr lang="en-GB" sz="2800" dirty="0" err="1">
                <a:solidFill>
                  <a:srgbClr val="FFFFFF"/>
                </a:solidFill>
              </a:rPr>
              <a:t>fugu</a:t>
            </a:r>
            <a:r>
              <a:rPr lang="en-GB" sz="2800" dirty="0">
                <a:solidFill>
                  <a:srgbClr val="FFFFFF"/>
                </a:solidFill>
              </a:rPr>
              <a:t>: http://rsug.itd.umich.edu/software/fugu/</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A student made me aware of </a:t>
            </a:r>
            <a:r>
              <a:rPr lang="en-US" sz="2800" dirty="0" err="1">
                <a:solidFill>
                  <a:srgbClr val="FFFFFF"/>
                </a:solidFill>
              </a:rPr>
              <a:t>TextWrangler</a:t>
            </a:r>
            <a:r>
              <a:rPr lang="en-US" sz="2800" dirty="0">
                <a:solidFill>
                  <a:srgbClr val="FFFFFF"/>
                </a:solidFill>
              </a:rPr>
              <a:t> at http://www.barebones.com/products/textwrangler/</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This is an editor, not an </a:t>
            </a:r>
            <a:r>
              <a:rPr lang="en-US" sz="2400" dirty="0" err="1">
                <a:solidFill>
                  <a:srgbClr val="FFFFFF"/>
                </a:solidFill>
              </a:rPr>
              <a:t>ssh</a:t>
            </a:r>
            <a:r>
              <a:rPr lang="en-US" sz="2400" dirty="0">
                <a:solidFill>
                  <a:srgbClr val="FFFFFF"/>
                </a:solidFill>
              </a:rPr>
              <a:t> client but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It has support for remote file storing via </a:t>
            </a:r>
            <a:r>
              <a:rPr lang="en-US" sz="2400" dirty="0" err="1">
                <a:solidFill>
                  <a:srgbClr val="FFFFFF"/>
                </a:solidFill>
              </a:rPr>
              <a:t>ssh</a:t>
            </a:r>
            <a:r>
              <a:rPr lang="en-US" sz="2400" dirty="0">
                <a:solidFill>
                  <a:srgbClr val="FFFFFF"/>
                </a:solidFill>
              </a:rPr>
              <a: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I think it also has a HTML editing mode.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My student was pleased with it.  </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terminal on the mac</a:t>
            </a:r>
          </a:p>
        </p:txBody>
      </p:sp>
      <p:sp>
        <p:nvSpPr>
          <p:cNvPr id="727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are using terminal on the mac, you can use it to directly connect to the terminal on wotan. This can be done by the issuing the command</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ssh wotan.liu.edu</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will be asked for your password.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set up authentication via public keys to avoid having to give passwords.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Ask Thomas for further information about this rather cool feature.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final web site</a:t>
            </a:r>
          </a:p>
        </p:txBody>
      </p:sp>
      <p:sp>
        <p:nvSpPr>
          <p:cNvPr id="9218" name="Text Box 2"/>
          <p:cNvSpPr txBox="1">
            <a:spLocks noChangeArrowheads="1"/>
          </p:cNvSpPr>
          <p:nvPr/>
        </p:nvSpPr>
        <p:spPr bwMode="auto">
          <a:xfrm>
            <a:off x="457200" y="1295400"/>
            <a:ext cx="8229600" cy="47164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Contents should be equivalent to a student essay.</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should be a contribution to knowledge on a topic.</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Your own personal site is not allowed.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Good contents and good architecture are important to a straight A</a:t>
            </a:r>
            <a:r>
              <a:rPr lang="en-US" sz="280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d</a:t>
            </a:r>
            <a:r>
              <a:rPr lang="ru-RU" sz="2800">
                <a:solidFill>
                  <a:srgbClr val="FFFFFF"/>
                </a:solidFill>
              </a:rPr>
              <a:t>eadline to finish </a:t>
            </a:r>
            <a:r>
              <a:rPr lang="en-US" sz="2800">
                <a:solidFill>
                  <a:srgbClr val="FFFFFF"/>
                </a:solidFill>
              </a:rPr>
              <a:t>the </a:t>
            </a:r>
            <a:r>
              <a:rPr lang="ru-RU" sz="2800">
                <a:solidFill>
                  <a:srgbClr val="FFFFFF"/>
                </a:solidFill>
              </a:rPr>
              <a:t>web site</a:t>
            </a:r>
            <a:r>
              <a:rPr lang="en-US" sz="2800">
                <a:solidFill>
                  <a:srgbClr val="FFFFFF"/>
                </a:solidFill>
              </a:rPr>
              <a:t> is </a:t>
            </a:r>
            <a:r>
              <a:rPr lang="ru-RU" sz="2800">
                <a:solidFill>
                  <a:srgbClr val="FFFFFF"/>
                </a:solidFill>
              </a:rPr>
              <a:t>one week after the end of the last lecture.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1"/>
          <p:cNvSpPr txBox="1">
            <a:spLocks noChangeArrowheads="1"/>
          </p:cNvSpPr>
          <p:nvPr/>
        </p:nvSpPr>
        <p:spPr bwMode="auto">
          <a:xfrm>
            <a:off x="381000" y="228600"/>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important rule</a:t>
            </a:r>
          </a:p>
        </p:txBody>
      </p:sp>
      <p:sp>
        <p:nvSpPr>
          <p:cNvPr id="73730" name="Text Box 2"/>
          <p:cNvSpPr txBox="1">
            <a:spLocks noChangeArrowheads="1"/>
          </p:cNvSpPr>
          <p:nvPr/>
        </p:nvSpPr>
        <p:spPr bwMode="auto">
          <a:xfrm>
            <a:off x="457200" y="914400"/>
            <a:ext cx="8229600" cy="5537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you compose web pages, you use </a:t>
            </a:r>
            <a:r>
              <a:rPr lang="en-GB" sz="2800" dirty="0" err="1">
                <a:solidFill>
                  <a:srgbClr val="FFFFFF"/>
                </a:solidFill>
              </a:rPr>
              <a:t>winscp</a:t>
            </a:r>
            <a:r>
              <a:rPr lang="en-GB" sz="2800" dirty="0">
                <a:solidFill>
                  <a:srgbClr val="FFFFFF"/>
                </a:solidFill>
              </a:rPr>
              <a:t> / </a:t>
            </a:r>
            <a:r>
              <a:rPr lang="en-GB" sz="2800" dirty="0" err="1">
                <a:solidFill>
                  <a:srgbClr val="FFFFFF"/>
                </a:solidFill>
              </a:rPr>
              <a:t>textwrangler</a:t>
            </a:r>
            <a:r>
              <a:rPr lang="en-GB" sz="2800" dirty="0">
                <a:solidFill>
                  <a:srgbClr val="FFFFFF"/>
                </a:solidFill>
              </a:rPr>
              <a: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you look at your own web pages, you use a common web user agent.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Never use </a:t>
            </a:r>
            <a:r>
              <a:rPr lang="en-GB" sz="2800" dirty="0" err="1">
                <a:solidFill>
                  <a:srgbClr val="FFFFFF"/>
                </a:solidFill>
              </a:rPr>
              <a:t>winscp</a:t>
            </a:r>
            <a:r>
              <a:rPr lang="en-GB" sz="2800" dirty="0">
                <a:solidFill>
                  <a:srgbClr val="FFFFFF"/>
                </a:solidFill>
              </a:rPr>
              <a:t> to look at your own web pages. You will not rot in hell, but you will be confused.</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Always open two windows and keep the open</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one with a web browser</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other with </a:t>
            </a:r>
            <a:r>
              <a:rPr lang="en-GB" sz="2400" dirty="0" err="1">
                <a:solidFill>
                  <a:srgbClr val="FFFFFF"/>
                </a:solidFill>
              </a:rPr>
              <a:t>WinSCP</a:t>
            </a:r>
            <a:endParaRPr lang="en-GB"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initial remote files on wotan</a:t>
            </a:r>
          </a:p>
        </p:txBody>
      </p:sp>
      <p:sp>
        <p:nvSpPr>
          <p:cNvPr id="74754" name="Text Box 2"/>
          <p:cNvSpPr txBox="1">
            <a:spLocks noChangeArrowheads="1"/>
          </p:cNvSpPr>
          <p:nvPr/>
        </p:nvSpPr>
        <p:spPr bwMode="auto">
          <a:xfrm>
            <a:off x="457200" y="1257300"/>
            <a:ext cx="8229600" cy="489585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 set of files starting with a dot</a:t>
            </a:r>
            <a:r>
              <a:rPr lang="en-GB" sz="3200" dirty="0" smtClean="0">
                <a:solidFill>
                  <a:srgbClr val="FFFFFF"/>
                </a:solidFill>
              </a:rPr>
              <a:t>. Leave </a:t>
            </a:r>
            <a:r>
              <a:rPr lang="en-GB" sz="3200" dirty="0">
                <a:solidFill>
                  <a:srgbClr val="FFFFFF"/>
                </a:solidFill>
              </a:rPr>
              <a:t>them alone.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 directory called </a:t>
            </a:r>
            <a:r>
              <a:rPr lang="en-GB" sz="3200" dirty="0" err="1">
                <a:solidFill>
                  <a:srgbClr val="FFFFFF"/>
                </a:solidFill>
              </a:rPr>
              <a:t>public_html</a:t>
            </a:r>
            <a:endParaRPr lang="en-GB"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This is the place where web masters exert their magic. You can go into that directory to see the files that you have on your web site at the moment.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There should be three file</a:t>
            </a:r>
            <a:r>
              <a:rPr lang="en-US" sz="2400" dirty="0">
                <a:solidFill>
                  <a:srgbClr val="FFFFFF"/>
                </a:solidFill>
              </a:rPr>
              <a:t>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main.css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main.js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validated.html</a:t>
            </a:r>
          </a:p>
          <a:p>
            <a:pPr marL="731838" lvl="1" indent="-274638" eaLnBrk="1" hangingPunct="1">
              <a:lnSpc>
                <a:spcPct val="100000"/>
              </a:lnSpc>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copying validated.html</a:t>
            </a:r>
          </a:p>
        </p:txBody>
      </p:sp>
      <p:sp>
        <p:nvSpPr>
          <p:cNvPr id="75778" name="Text Box 2"/>
          <p:cNvSpPr txBox="1">
            <a:spLocks noChangeArrowheads="1"/>
          </p:cNvSpPr>
          <p:nvPr/>
        </p:nvSpPr>
        <p:spPr bwMode="auto">
          <a:xfrm>
            <a:off x="457200" y="1295400"/>
            <a:ext cx="8226425" cy="50292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validated.html is your model web page.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create a new web page, right </a:t>
            </a:r>
            <a:r>
              <a:rPr lang="en-GB" sz="2800" dirty="0" smtClean="0">
                <a:solidFill>
                  <a:srgbClr val="FFFFFF"/>
                </a:solidFill>
              </a:rPr>
              <a:t>click, on </a:t>
            </a:r>
            <a:r>
              <a:rPr lang="en-GB" sz="2800" dirty="0">
                <a:solidFill>
                  <a:srgbClr val="FFFFFF"/>
                </a:solidFill>
              </a:rPr>
              <a:t>validated.html, and choose </a:t>
            </a:r>
            <a:r>
              <a:rPr lang="en-GB" sz="2800" dirty="0" smtClean="0">
                <a:solidFill>
                  <a:srgbClr val="FFFFFF"/>
                </a:solidFill>
              </a:rPr>
              <a:t>“duplicate” </a:t>
            </a:r>
            <a:r>
              <a:rPr lang="en-GB" sz="2800" dirty="0">
                <a:solidFill>
                  <a:srgbClr val="FFFFFF"/>
                </a:solidFill>
              </a:rPr>
              <a:t>from the menu. Do not choose </a:t>
            </a:r>
            <a:r>
              <a:rPr lang="en-GB" sz="2800" dirty="0" smtClean="0">
                <a:solidFill>
                  <a:srgbClr val="FFFFFF"/>
                </a:solidFill>
              </a:rPr>
              <a:t>“copy”.</a:t>
            </a:r>
            <a:endParaRPr lang="en-GB"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will be asked to supply a name for the file.  Erase any contents in the dialog box, and then enter the file name you want to create (say test.html). Always have that file name end with </a:t>
            </a:r>
            <a:r>
              <a:rPr lang="en-GB" sz="2800" dirty="0" smtClean="0">
                <a:solidFill>
                  <a:srgbClr val="FFFFFF"/>
                </a:solidFill>
              </a:rPr>
              <a:t>“.html”.</a:t>
            </a:r>
            <a:endParaRPr lang="en-GB"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may be asked to give your password again.</a:t>
            </a:r>
          </a:p>
          <a:p>
            <a:pPr marL="328613" indent="-317500" eaLnBrk="1" hangingPunct="1">
              <a:lnSpc>
                <a:spcPct val="100000"/>
              </a:lnSpc>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test.html</a:t>
            </a:r>
          </a:p>
        </p:txBody>
      </p:sp>
      <p:sp>
        <p:nvSpPr>
          <p:cNvPr id="7680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your test.html file, look for the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&lt;p id="</a:t>
            </a:r>
            <a:r>
              <a:rPr lang="en-GB" sz="2800" dirty="0" err="1">
                <a:solidFill>
                  <a:srgbClr val="FFFFFF"/>
                </a:solidFill>
              </a:rPr>
              <a:t>validator</a:t>
            </a:r>
            <a:r>
              <a:rPr lang="en-GB" sz="2800" dirty="0">
                <a:solidFill>
                  <a:srgbClr val="FFFFFF"/>
                </a:solidFill>
              </a:rPr>
              <a:t>"&gt;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Right before that string, insert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&lt;div&gt;Hello, world!&lt;/div&gt;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Save your file.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Do not double click test.html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Open a web user agent, point it to the URL http://</a:t>
            </a:r>
            <a:r>
              <a:rPr lang="en-GB" sz="2800" smtClean="0">
                <a:solidFill>
                  <a:srgbClr val="FFFFFF"/>
                </a:solidFill>
              </a:rPr>
              <a:t>wotan.liu.edu/home/</a:t>
            </a:r>
            <a:r>
              <a:rPr lang="en-GB" sz="2800" i="1" smtClean="0">
                <a:solidFill>
                  <a:srgbClr val="FFFFFF"/>
                </a:solidFill>
              </a:rPr>
              <a:t>user</a:t>
            </a:r>
            <a:r>
              <a:rPr lang="en-GB" sz="2800" smtClean="0">
                <a:solidFill>
                  <a:srgbClr val="FFFFFF"/>
                </a:solidFill>
              </a:rPr>
              <a:t>/test.html </a:t>
            </a:r>
            <a:r>
              <a:rPr lang="en-GB" sz="2800">
                <a:solidFill>
                  <a:srgbClr val="FFFFFF"/>
                </a:solidFill>
              </a:rPr>
              <a:t>where </a:t>
            </a:r>
            <a:r>
              <a:rPr lang="en-GB" sz="2800" i="1">
                <a:solidFill>
                  <a:srgbClr val="FFFFFF"/>
                </a:solidFill>
              </a:rPr>
              <a:t>user</a:t>
            </a:r>
            <a:r>
              <a:rPr lang="en-GB" sz="2800">
                <a:solidFill>
                  <a:srgbClr val="FFFFFF"/>
                </a:solidFill>
              </a:rPr>
              <a:t> is your user name.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again: how the server finds your file</a:t>
            </a:r>
          </a:p>
        </p:txBody>
      </p:sp>
      <p:sp>
        <p:nvSpPr>
          <p:cNvPr id="77826" name="Text Box 2"/>
          <p:cNvSpPr txBox="1">
            <a:spLocks noChangeArrowheads="1"/>
          </p:cNvSpPr>
          <p:nvPr/>
        </p:nvSpPr>
        <p:spPr bwMode="auto">
          <a:xfrm>
            <a:off x="457200" y="1295400"/>
            <a:ext cx="8229600" cy="32591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Imagine you are user </a:t>
            </a:r>
            <a:r>
              <a:rPr lang="en-GB" sz="2800" i="1" dirty="0" err="1">
                <a:solidFill>
                  <a:srgbClr val="FFFFFF"/>
                </a:solidFill>
              </a:rPr>
              <a:t>user</a:t>
            </a:r>
            <a:r>
              <a:rPr lang="en-GB" sz="2800" i="1" dirty="0">
                <a:solidFill>
                  <a:srgbClr val="FFFFFF"/>
                </a:solidFill>
              </a:rPr>
              <a:t>  </a:t>
            </a:r>
            <a:r>
              <a:rPr lang="en-GB" sz="2800" dirty="0">
                <a:solidFill>
                  <a:srgbClr val="FFFFFF"/>
                </a:solidFill>
              </a:rPr>
              <a:t>and you have a file </a:t>
            </a:r>
            <a:r>
              <a:rPr lang="en-GB" sz="2800" i="1" dirty="0" err="1">
                <a:solidFill>
                  <a:srgbClr val="FFFFFF"/>
                </a:solidFill>
              </a:rPr>
              <a:t>file</a:t>
            </a:r>
            <a:r>
              <a:rPr lang="en-GB" sz="2800" dirty="0">
                <a:solidFill>
                  <a:srgbClr val="FFFFFF"/>
                </a:solidFill>
              </a:rPr>
              <a:t> in </a:t>
            </a:r>
            <a:r>
              <a:rPr lang="en-GB" sz="2800" dirty="0" err="1">
                <a:solidFill>
                  <a:srgbClr val="FFFFFF"/>
                </a:solidFill>
              </a:rPr>
              <a:t>public_html</a:t>
            </a:r>
            <a:r>
              <a:rPr lang="en-GB" sz="2800" i="1" dirty="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web server will map requests to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file</a:t>
            </a:r>
            <a:r>
              <a:rPr lang="en-GB" sz="2800" dirty="0" smtClean="0">
                <a:solidFill>
                  <a:srgbClr val="FFFFFF"/>
                </a:solidFill>
              </a:rPr>
              <a:t> </a:t>
            </a: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a:t>
            </a:r>
            <a:r>
              <a:rPr lang="en-GB" sz="2800" i="1" dirty="0">
                <a:solidFill>
                  <a:srgbClr val="FFFFFF"/>
                </a:solidFill>
              </a:rPr>
              <a:t>file.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Here </a:t>
            </a:r>
            <a:r>
              <a:rPr lang="en-GB" sz="2800" i="1" dirty="0">
                <a:solidFill>
                  <a:srgbClr val="FFFFFF"/>
                </a:solidFill>
              </a:rPr>
              <a:t>user</a:t>
            </a:r>
            <a:r>
              <a:rPr lang="en-GB" sz="2800" dirty="0">
                <a:solidFill>
                  <a:srgbClr val="FFFFFF"/>
                </a:solidFill>
              </a:rPr>
              <a:t> stands for your user name, and </a:t>
            </a:r>
            <a:r>
              <a:rPr lang="en-GB" sz="2800" i="1" dirty="0">
                <a:solidFill>
                  <a:srgbClr val="FFFFFF"/>
                </a:solidFill>
              </a:rPr>
              <a:t>file </a:t>
            </a:r>
            <a:r>
              <a:rPr lang="en-GB" sz="2800" dirty="0">
                <a:solidFill>
                  <a:srgbClr val="FFFFFF"/>
                </a:solidFill>
              </a:rPr>
              <a:t>is the file name, and "/" is the directory separator.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directories</a:t>
            </a:r>
          </a:p>
        </p:txBody>
      </p:sp>
      <p:sp>
        <p:nvSpPr>
          <p:cNvPr id="788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Your final project pages can be placed in a subdirectory, say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project</a:t>
            </a:r>
            <a:endParaRPr lang="en-GB" sz="2800" i="1"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 may wish to make the user name some short form of your name. Remember you will be able to have that site for many years to come.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 can create a directory easily within </a:t>
            </a:r>
            <a:r>
              <a:rPr lang="en-GB" sz="2800" dirty="0" err="1">
                <a:solidFill>
                  <a:srgbClr val="FFFFFF"/>
                </a:solidFill>
              </a:rPr>
              <a:t>winscp</a:t>
            </a:r>
            <a:r>
              <a:rPr lang="en-GB" sz="2800" dirty="0">
                <a:solidFill>
                  <a:srgbClr val="FFFFFF"/>
                </a:solidFill>
              </a:rPr>
              <a: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characters: concept</a:t>
            </a:r>
          </a:p>
        </p:txBody>
      </p:sp>
      <p:sp>
        <p:nvSpPr>
          <p:cNvPr id="79874" name="Text Box 2"/>
          <p:cNvSpPr txBox="1">
            <a:spLocks noChangeArrowheads="1"/>
          </p:cNvSpPr>
          <p:nvPr/>
        </p:nvSpPr>
        <p:spPr bwMode="auto">
          <a:xfrm>
            <a:off x="457200" y="1600200"/>
            <a:ext cx="8229600" cy="50498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A character set combine two things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Character repertoire: a set of characters e.g. "A", "</a:t>
            </a:r>
            <a:r>
              <a:rPr lang="ar-AE" sz="2400" dirty="0">
                <a:solidFill>
                  <a:srgbClr val="FFFFFF"/>
                </a:solidFill>
              </a:rPr>
              <a:t>ﺾ</a:t>
            </a:r>
            <a:r>
              <a:rPr lang="ru-RU" sz="2400" dirty="0">
                <a:solidFill>
                  <a:srgbClr val="FFFFFF"/>
                </a:solidFill>
              </a:rPr>
              <a:t>" "‼",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Character code positions: defines a number for each character in the repertoire.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Character encoding is a way to encode the code positions in bytes.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To correctly display a document, the user agent needs to </a:t>
            </a:r>
            <a:r>
              <a:rPr lang="en-US" sz="2800" dirty="0">
                <a:solidFill>
                  <a:srgbClr val="FFFFFF"/>
                </a:solidFill>
              </a:rPr>
              <a:t>know what character set is being used and how it is encoded.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U</a:t>
            </a:r>
            <a:r>
              <a:rPr lang="en-US" sz="4000" dirty="0" smtClean="0">
                <a:solidFill>
                  <a:srgbClr val="E3EBF1"/>
                </a:solidFill>
              </a:rPr>
              <a:t>nicode</a:t>
            </a:r>
            <a:endParaRPr lang="en-US" sz="4000" dirty="0">
              <a:solidFill>
                <a:srgbClr val="E3EBF1"/>
              </a:solidFill>
            </a:endParaRPr>
          </a:p>
        </p:txBody>
      </p:sp>
      <p:sp>
        <p:nvSpPr>
          <p:cNvPr id="808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Unicode is industry standard large character set that can encompasses the most common characters used in the most common languages.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Dealing with Unicode is one of the most important topics of digital librarianship, but talking more about it here would take us to far.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UTF-8</a:t>
            </a:r>
            <a:endParaRPr lang="en-US" sz="4000" dirty="0">
              <a:solidFill>
                <a:srgbClr val="E3EBF1"/>
              </a:solidFill>
            </a:endParaRPr>
          </a:p>
        </p:txBody>
      </p:sp>
      <p:sp>
        <p:nvSpPr>
          <p:cNvPr id="819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is a variable length encoding of U</a:t>
            </a:r>
            <a:r>
              <a:rPr lang="en-US" sz="2800" dirty="0" smtClean="0">
                <a:solidFill>
                  <a:srgbClr val="FFFFFF"/>
                </a:solidFill>
              </a:rPr>
              <a:t>nicode</a:t>
            </a:r>
            <a:r>
              <a:rPr lang="en-US" sz="2800" dirty="0">
                <a:solidFill>
                  <a:srgbClr val="FFFFFF"/>
                </a:solidFill>
              </a:rPr>
              <a:t>.</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was first drawn up on a placemat in a diner in New Jersey in 1992.</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Characters that are at the beginning of the U</a:t>
            </a:r>
            <a:r>
              <a:rPr lang="en-US" sz="2800" dirty="0" smtClean="0">
                <a:solidFill>
                  <a:srgbClr val="FFFFFF"/>
                </a:solidFill>
              </a:rPr>
              <a:t>nicode </a:t>
            </a:r>
            <a:r>
              <a:rPr lang="en-US" sz="2800" dirty="0">
                <a:solidFill>
                  <a:srgbClr val="FFFFFF"/>
                </a:solidFill>
              </a:rPr>
              <a:t>number (which are supposed to be more frequent) have a shorter encoding.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UTF-8 is not compatible to ISO-8859-1 for any char over </a:t>
            </a:r>
            <a:r>
              <a:rPr lang="en-US" sz="2800" dirty="0" smtClean="0">
                <a:solidFill>
                  <a:srgbClr val="FFFFFF"/>
                </a:solidFill>
              </a:rPr>
              <a:t>position 127</a:t>
            </a:r>
            <a:r>
              <a:rPr lang="en-US" sz="2800" dirty="0">
                <a:solidFill>
                  <a:srgbClr val="FFFFFF"/>
                </a:solidFill>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playing safe with characters</a:t>
            </a:r>
          </a:p>
        </p:txBody>
      </p:sp>
      <p:sp>
        <p:nvSpPr>
          <p:cNvPr id="82946" name="Text Box 2"/>
          <p:cNvSpPr txBox="1">
            <a:spLocks noChangeArrowheads="1"/>
          </p:cNvSpPr>
          <p:nvPr/>
        </p:nvSpPr>
        <p:spPr bwMode="auto">
          <a:xfrm>
            <a:off x="457200" y="1600200"/>
            <a:ext cx="8229600" cy="38862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Only use the characters on the US keyboard, don't insert symbols.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Save as ASCII or UTF-8. All ASCII files are also UTF-8 files.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Never save as </a:t>
            </a:r>
            <a:r>
              <a:rPr lang="en-US" sz="2800" dirty="0" smtClean="0">
                <a:solidFill>
                  <a:srgbClr val="FFFFFF"/>
                </a:solidFill>
              </a:rPr>
              <a:t>“</a:t>
            </a:r>
            <a:r>
              <a:rPr lang="ru-RU" sz="2800" dirty="0" smtClean="0">
                <a:solidFill>
                  <a:srgbClr val="FFFFFF"/>
                </a:solidFill>
              </a:rPr>
              <a:t>Unicode</a:t>
            </a:r>
            <a:r>
              <a:rPr lang="en-US" sz="2800" dirty="0" smtClean="0">
                <a:solidFill>
                  <a:srgbClr val="FFFFFF"/>
                </a:solidFill>
              </a:rPr>
              <a:t>”</a:t>
            </a:r>
            <a:r>
              <a:rPr lang="ru-RU" sz="2800" dirty="0" smtClean="0">
                <a:solidFill>
                  <a:srgbClr val="FFFFFF"/>
                </a:solidFill>
              </a:rPr>
              <a:t> </a:t>
            </a:r>
            <a:r>
              <a:rPr lang="ru-RU" sz="2800" dirty="0">
                <a:solidFill>
                  <a:srgbClr val="FFFFFF"/>
                </a:solidFill>
              </a:rPr>
              <a:t>within MS Notepad.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If you need to enter non-ASCII characters consult the documentation of your editing tool.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You may also find the HTML entities useful.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course history</a:t>
            </a:r>
          </a:p>
        </p:txBody>
      </p:sp>
      <p:sp>
        <p:nvSpPr>
          <p:cNvPr id="10242" name="Text Box 2"/>
          <p:cNvSpPr txBox="1">
            <a:spLocks noChangeArrowheads="1"/>
          </p:cNvSpPr>
          <p:nvPr/>
        </p:nvSpPr>
        <p:spPr bwMode="auto">
          <a:xfrm>
            <a:off x="228600" y="1143000"/>
            <a:ext cx="8686800" cy="526097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Course was first run as an institute 2002-05-13 to </a:t>
            </a:r>
            <a:r>
              <a:rPr lang="en-GB" sz="2800" dirty="0" smtClean="0">
                <a:solidFill>
                  <a:srgbClr val="FFFFFF"/>
                </a:solidFill>
              </a:rPr>
              <a:t>2002-05-17 as </a:t>
            </a:r>
            <a:r>
              <a:rPr lang="en-GB" sz="2800" dirty="0">
                <a:solidFill>
                  <a:srgbClr val="FFFFFF"/>
                </a:solidFill>
              </a:rPr>
              <a:t>“</a:t>
            </a:r>
            <a:r>
              <a:rPr lang="en-GB" sz="2800" dirty="0" err="1">
                <a:solidFill>
                  <a:srgbClr val="FFFFFF"/>
                </a:solidFill>
              </a:rPr>
              <a:t>Webmastering</a:t>
            </a:r>
            <a:r>
              <a:rPr lang="en-GB" sz="2800" dirty="0">
                <a:solidFill>
                  <a:srgbClr val="FFFFFF"/>
                </a:solidFill>
              </a:rPr>
              <a:t> I: the static web site”.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the curriculum committee, this </a:t>
            </a:r>
            <a:r>
              <a:rPr lang="en-GB" sz="2800" dirty="0" smtClean="0">
                <a:solidFill>
                  <a:srgbClr val="FFFFFF"/>
                </a:solidFill>
              </a:rPr>
              <a:t>did </a:t>
            </a:r>
            <a:r>
              <a:rPr lang="en-GB" sz="2800" dirty="0">
                <a:solidFill>
                  <a:srgbClr val="FFFFFF"/>
                </a:solidFill>
              </a:rPr>
              <a:t>not sound academic enough.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2003 “Web Site Architecture and Design” (</a:t>
            </a:r>
            <a:r>
              <a:rPr lang="en-GB" sz="2800" dirty="0" err="1">
                <a:solidFill>
                  <a:srgbClr val="FFFFFF"/>
                </a:solidFill>
              </a:rPr>
              <a:t>WebSAD</a:t>
            </a:r>
            <a:r>
              <a:rPr lang="en-GB" sz="2800" dirty="0">
                <a:solidFill>
                  <a:srgbClr val="FFFFFF"/>
                </a:solidFill>
              </a:rPr>
              <a:t>) became the </a:t>
            </a:r>
            <a:r>
              <a:rPr lang="en-GB" sz="2800" dirty="0" smtClean="0">
                <a:solidFill>
                  <a:srgbClr val="FFFFFF"/>
                </a:solidFill>
              </a:rPr>
              <a:t>title</a:t>
            </a:r>
            <a:r>
              <a:rPr lang="en-GB" sz="2800" dirty="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2005 “Passive Web Site Architecture and Design” became the title.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2009 the </a:t>
            </a:r>
            <a:r>
              <a:rPr lang="en-US" sz="2800" dirty="0" smtClean="0">
                <a:solidFill>
                  <a:srgbClr val="FFFFFF"/>
                </a:solidFill>
              </a:rPr>
              <a:t>Palmer S</a:t>
            </a:r>
            <a:r>
              <a:rPr lang="en-GB" sz="2800" dirty="0" err="1" smtClean="0">
                <a:solidFill>
                  <a:srgbClr val="FFFFFF"/>
                </a:solidFill>
              </a:rPr>
              <a:t>chool</a:t>
            </a:r>
            <a:r>
              <a:rPr lang="en-GB" sz="2800" dirty="0" smtClean="0">
                <a:solidFill>
                  <a:srgbClr val="FFFFFF"/>
                </a:solidFill>
              </a:rPr>
              <a:t> </a:t>
            </a:r>
            <a:r>
              <a:rPr lang="en-GB" sz="2800" dirty="0">
                <a:solidFill>
                  <a:srgbClr val="FFFFFF"/>
                </a:solidFill>
              </a:rPr>
              <a:t>management </a:t>
            </a:r>
            <a:r>
              <a:rPr lang="en-GB" sz="2800" dirty="0" err="1">
                <a:solidFill>
                  <a:srgbClr val="FFFFFF"/>
                </a:solidFill>
              </a:rPr>
              <a:t>dumbed</a:t>
            </a:r>
            <a:r>
              <a:rPr lang="en-GB" sz="2800" dirty="0">
                <a:solidFill>
                  <a:srgbClr val="FFFFFF"/>
                </a:solidFill>
              </a:rPr>
              <a:t> down the title to “basic web site design</a:t>
            </a:r>
            <a:r>
              <a:rPr lang="en-GB" sz="2800" dirty="0" smtClean="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smtClean="0">
                <a:solidFill>
                  <a:srgbClr val="FFFFFF"/>
                </a:solidFill>
              </a:rPr>
              <a:t>http://wotan.liu.edu/home/krichel/courses/lis650.html has links to all historic editions. </a:t>
            </a: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numeric character reference</a:t>
            </a:r>
          </a:p>
        </p:txBody>
      </p:sp>
      <p:sp>
        <p:nvSpPr>
          <p:cNvPr id="8397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are of two forms.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first is &amp;#</a:t>
            </a:r>
            <a:r>
              <a:rPr lang="en-US" sz="2800" i="1" dirty="0">
                <a:solidFill>
                  <a:srgbClr val="FFFFFF"/>
                </a:solidFill>
              </a:rPr>
              <a:t>decimal</a:t>
            </a:r>
            <a:r>
              <a:rPr lang="en-US" sz="2800" dirty="0">
                <a:solidFill>
                  <a:srgbClr val="FFFFFF"/>
                </a:solidFill>
              </a:rPr>
              <a:t>; where </a:t>
            </a:r>
            <a:r>
              <a:rPr lang="en-US" sz="2800" i="1" dirty="0">
                <a:solidFill>
                  <a:srgbClr val="FFFFFF"/>
                </a:solidFill>
              </a:rPr>
              <a:t>decimal</a:t>
            </a:r>
            <a:r>
              <a:rPr lang="en-US" sz="2800" dirty="0">
                <a:solidFill>
                  <a:srgbClr val="FFFFFF"/>
                </a:solidFill>
              </a:rPr>
              <a:t> represents a decimal number. This is the number of the character in the Unicode character set. Example &amp;#32; is the blank</a:t>
            </a:r>
            <a:r>
              <a:rPr lang="en-US" dirty="0">
                <a:solidFill>
                  <a:srgbClr val="FFFFFF"/>
                </a:solidFill>
              </a:rPr>
              <a:t>.</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second is &amp;#</a:t>
            </a:r>
            <a:r>
              <a:rPr lang="en-US" sz="2800" dirty="0" err="1">
                <a:solidFill>
                  <a:srgbClr val="FFFFFF"/>
                </a:solidFill>
              </a:rPr>
              <a:t>x</a:t>
            </a:r>
            <a:r>
              <a:rPr lang="en-US" sz="2800" i="1" dirty="0" err="1">
                <a:solidFill>
                  <a:srgbClr val="FFFFFF"/>
                </a:solidFill>
              </a:rPr>
              <a:t>hexnumber</a:t>
            </a:r>
            <a:r>
              <a:rPr lang="en-US" sz="2800" dirty="0">
                <a:solidFill>
                  <a:srgbClr val="FFFFFF"/>
                </a:solidFill>
              </a:rPr>
              <a:t>; where </a:t>
            </a:r>
            <a:r>
              <a:rPr lang="en-US" sz="2800" i="1" dirty="0" err="1">
                <a:solidFill>
                  <a:srgbClr val="FFFFFF"/>
                </a:solidFill>
              </a:rPr>
              <a:t>hexnumber</a:t>
            </a:r>
            <a:r>
              <a:rPr lang="en-US" sz="2800" dirty="0">
                <a:solidFill>
                  <a:srgbClr val="FFFFFF"/>
                </a:solidFill>
              </a:rPr>
              <a:t> represents a hexadecimal number. This is the number of the character in the Unicode character set. Example </a:t>
            </a:r>
            <a:r>
              <a:rPr lang="en-US" sz="2800" dirty="0" smtClean="0">
                <a:solidFill>
                  <a:srgbClr val="FFFFFF"/>
                </a:solidFill>
              </a:rPr>
              <a:t>&amp;#x263A; </a:t>
            </a:r>
            <a:r>
              <a:rPr lang="en-US" sz="2800" dirty="0">
                <a:solidFill>
                  <a:srgbClr val="FFFFFF"/>
                </a:solidFill>
              </a:rPr>
              <a:t>is </a:t>
            </a:r>
            <a:r>
              <a:rPr lang="en-US" sz="2800">
                <a:solidFill>
                  <a:srgbClr val="FFFFFF"/>
                </a:solidFill>
              </a:rPr>
              <a:t>the </a:t>
            </a:r>
            <a:r>
              <a:rPr lang="en-US" sz="2800" smtClean="0">
                <a:solidFill>
                  <a:srgbClr val="FFFFFF"/>
                </a:solidFill>
              </a:rPr>
              <a:t>smiley.</a:t>
            </a:r>
            <a:endParaRPr lang="en-US" sz="2800" dirty="0" smtClean="0">
              <a:solidFill>
                <a:srgbClr val="FFFFFF"/>
              </a:solidFill>
            </a:endParaRPr>
          </a:p>
          <a:p>
            <a:pPr marL="731838" lvl="1" indent="-274638">
              <a:lnSpc>
                <a:spcPct val="98000"/>
              </a:lnSpc>
              <a:spcBef>
                <a:spcPts val="6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XML predefined entity references</a:t>
            </a:r>
          </a:p>
        </p:txBody>
      </p:sp>
      <p:sp>
        <p:nvSpPr>
          <p:cNvPr id="84994" name="Text Box 2"/>
          <p:cNvSpPr txBox="1">
            <a:spLocks noChangeArrowheads="1"/>
          </p:cNvSpPr>
          <p:nvPr/>
        </p:nvSpPr>
        <p:spPr bwMode="auto">
          <a:xfrm>
            <a:off x="457200" y="1600200"/>
            <a:ext cx="8229600" cy="4670425"/>
          </a:xfrm>
          <a:prstGeom prst="rect">
            <a:avLst/>
          </a:prstGeom>
          <a:noFill/>
          <a:ln w="9525">
            <a:noFill/>
            <a:round/>
            <a:headEnd/>
            <a:tailEnd/>
          </a:ln>
          <a:effectLst/>
        </p:spPr>
        <p:txBody>
          <a:bodyPr lIns="0" tIns="0" rIns="0" bIns="0"/>
          <a:lstStyle/>
          <a:p>
            <a:pPr marL="328613" indent="-317500">
              <a:lnSpc>
                <a:spcPct val="105000"/>
              </a:lnSpc>
              <a:spcBef>
                <a:spcPts val="713"/>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These are written as &amp;</a:t>
            </a:r>
            <a:r>
              <a:rPr lang="en-US" sz="3200" i="1" dirty="0">
                <a:solidFill>
                  <a:srgbClr val="FFFFFF"/>
                </a:solidFill>
              </a:rPr>
              <a:t>code</a:t>
            </a:r>
            <a:r>
              <a:rPr lang="en-US" sz="3200" dirty="0">
                <a:solidFill>
                  <a:srgbClr val="FFFFFF"/>
                </a:solidFill>
              </a:rPr>
              <a:t>; where </a:t>
            </a:r>
            <a:r>
              <a:rPr lang="en-US" sz="3200" i="1" dirty="0">
                <a:solidFill>
                  <a:srgbClr val="FFFFFF"/>
                </a:solidFill>
              </a:rPr>
              <a:t>code </a:t>
            </a:r>
            <a:r>
              <a:rPr lang="en-US" sz="3200" dirty="0">
                <a:solidFill>
                  <a:srgbClr val="FFFFFF"/>
                </a:solidFill>
              </a:rPr>
              <a:t> is a mnemonic code. In XML there are only five of these defined.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quot</a:t>
            </a:r>
            <a:r>
              <a:rPr lang="en-US" sz="2800" dirty="0">
                <a:solidFill>
                  <a:srgbClr val="FFFFFF"/>
                </a:solidFill>
              </a:rPr>
              <a:t>; 	" 	&amp;#x22;  &amp;#34;    double quote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&amp;amp; 	</a:t>
            </a:r>
            <a:r>
              <a:rPr lang="en-US" sz="2800" dirty="0" smtClean="0">
                <a:solidFill>
                  <a:srgbClr val="FFFFFF"/>
                </a:solidFill>
              </a:rPr>
              <a:t>     &amp; </a:t>
            </a:r>
            <a:r>
              <a:rPr lang="en-US" sz="2800" dirty="0">
                <a:solidFill>
                  <a:srgbClr val="FFFFFF"/>
                </a:solidFill>
              </a:rPr>
              <a:t>	&amp;#x26;  &amp;#38;    ampersand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apos</a:t>
            </a:r>
            <a:r>
              <a:rPr lang="en-US" sz="2800" dirty="0">
                <a:solidFill>
                  <a:srgbClr val="FFFFFF"/>
                </a:solidFill>
              </a:rPr>
              <a:t>; 	' 	&amp;#x27;  &amp;#39;    apostrophe </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lt</a:t>
            </a:r>
            <a:r>
              <a:rPr lang="en-US" sz="2800" dirty="0">
                <a:solidFill>
                  <a:srgbClr val="FFFFFF"/>
                </a:solidFill>
              </a:rPr>
              <a:t>; 	         </a:t>
            </a:r>
            <a:r>
              <a:rPr lang="en-US" sz="2800" dirty="0" smtClean="0">
                <a:solidFill>
                  <a:srgbClr val="FFFFFF"/>
                </a:solidFill>
              </a:rPr>
              <a:t> &lt; </a:t>
            </a:r>
            <a:r>
              <a:rPr lang="en-US" sz="2800" dirty="0">
                <a:solidFill>
                  <a:srgbClr val="FFFFFF"/>
                </a:solidFill>
              </a:rPr>
              <a:t>	&amp;#x3C;  &amp;#60;    less-than sign</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gt</a:t>
            </a:r>
            <a:r>
              <a:rPr lang="en-US" sz="2800" dirty="0">
                <a:solidFill>
                  <a:srgbClr val="FFFFFF"/>
                </a:solidFill>
              </a:rPr>
              <a:t>; 	    </a:t>
            </a:r>
            <a:r>
              <a:rPr lang="en-US" sz="2800" dirty="0" smtClean="0">
                <a:solidFill>
                  <a:srgbClr val="FFFFFF"/>
                </a:solidFill>
              </a:rPr>
              <a:t> &gt; </a:t>
            </a:r>
            <a:r>
              <a:rPr lang="en-US" sz="2800" dirty="0">
                <a:solidFill>
                  <a:srgbClr val="FFFFFF"/>
                </a:solidFill>
              </a:rPr>
              <a:t>	&amp;#x3E;  &amp;#62;   greater-than sign</a:t>
            </a: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1"/>
          <p:cNvSpPr txBox="1">
            <a:spLocks noChangeArrowheads="1"/>
          </p:cNvSpPr>
          <p:nvPr/>
        </p:nvSpPr>
        <p:spPr bwMode="auto">
          <a:xfrm>
            <a:off x="457200" y="365125"/>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XHTML predefined entity references</a:t>
            </a:r>
          </a:p>
        </p:txBody>
      </p:sp>
      <p:sp>
        <p:nvSpPr>
          <p:cNvPr id="86018" name="Text Box 2"/>
          <p:cNvSpPr txBox="1">
            <a:spLocks noChangeArrowheads="1"/>
          </p:cNvSpPr>
          <p:nvPr/>
        </p:nvSpPr>
        <p:spPr bwMode="auto">
          <a:xfrm>
            <a:off x="457200" y="1182688"/>
            <a:ext cx="8229600" cy="3878262"/>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When we write XHTML, we have some more predefined entity references.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They are officially defined in three files that are maintained by the W3C</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http://www.w3.org/TR/xhtml1/DTD/xhtml-lat1.ent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http://www.w3.org/TR/xhtml1/DTD/xhtml-special.ent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http://www.w3.org/TR/xhtml1/DTD/xhtml-symbol.ent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sample entity declaration</a:t>
            </a:r>
          </a:p>
        </p:txBody>
      </p:sp>
      <p:sp>
        <p:nvSpPr>
          <p:cNvPr id="87042" name="Text Box 2"/>
          <p:cNvSpPr txBox="1">
            <a:spLocks noChangeArrowheads="1"/>
          </p:cNvSpPr>
          <p:nvPr/>
        </p:nvSpPr>
        <p:spPr bwMode="auto">
          <a:xfrm>
            <a:off x="457200" y="1600200"/>
            <a:ext cx="8224838" cy="46656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Example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&lt;!ENTITY </a:t>
            </a:r>
            <a:r>
              <a:rPr lang="en-GB" sz="2800" dirty="0" err="1">
                <a:solidFill>
                  <a:srgbClr val="FFFFFF"/>
                </a:solidFill>
              </a:rPr>
              <a:t>ccedil</a:t>
            </a:r>
            <a:r>
              <a:rPr lang="en-GB" sz="2800" dirty="0">
                <a:solidFill>
                  <a:srgbClr val="FFFFFF"/>
                </a:solidFill>
              </a:rPr>
              <a:t> "&amp;#231;"&gt;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 </a:t>
            </a:r>
            <a:r>
              <a:rPr lang="en-GB" sz="2800" dirty="0" err="1">
                <a:solidFill>
                  <a:srgbClr val="FFFFFF"/>
                </a:solidFill>
              </a:rPr>
              <a:t>latin</a:t>
            </a:r>
            <a:r>
              <a:rPr lang="en-GB" sz="2800" dirty="0">
                <a:solidFill>
                  <a:srgbClr val="FFFFFF"/>
                </a:solidFill>
              </a:rPr>
              <a:t> small letter c with cedilla, U+00E7 ISOlat1 --&gt;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All this is </a:t>
            </a:r>
            <a:r>
              <a:rPr lang="en-GB" sz="3200" dirty="0" err="1">
                <a:solidFill>
                  <a:srgbClr val="FFFFFF"/>
                </a:solidFill>
              </a:rPr>
              <a:t>DTDeese</a:t>
            </a:r>
            <a:endParaRPr lang="en-GB"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&lt;!ENTITY is DTD speak for defining an entity.</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It is followed by the character form and the numeric form of the entity.</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rest of the line is a comment, of course</a:t>
            </a:r>
            <a:r>
              <a:rPr lang="en-GB" dirty="0">
                <a:solidFill>
                  <a:srgbClr val="FFFFFF"/>
                </a:solidFill>
              </a:rPr>
              <a:t>.</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practical consequences</a:t>
            </a:r>
          </a:p>
        </p:txBody>
      </p:sp>
      <p:sp>
        <p:nvSpPr>
          <p:cNvPr id="8806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Every time you want to insert &lt;, &gt;  or &amp; in the documents, you have to use the entities instead.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Examples: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err="1">
                <a:solidFill>
                  <a:srgbClr val="FFFFFF"/>
                </a:solidFill>
              </a:rPr>
              <a:t>krichel</a:t>
            </a:r>
            <a:r>
              <a:rPr lang="en-GB" sz="2400" dirty="0">
                <a:solidFill>
                  <a:srgbClr val="FFFFFF"/>
                </a:solidFill>
              </a:rPr>
              <a:t>&amp;#64;openlib.org	</a:t>
            </a:r>
          </a:p>
          <a:p>
            <a:pPr marL="328613" indent="-317500" eaLnBrk="1" hangingPunct="1">
              <a:lnSpc>
                <a:spcPct val="100000"/>
              </a:lnSpc>
              <a:spcBef>
                <a:spcPts val="6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	   –  Je </a:t>
            </a:r>
            <a:r>
              <a:rPr lang="en-GB" sz="2400" dirty="0" err="1">
                <a:solidFill>
                  <a:srgbClr val="FFFFFF"/>
                </a:solidFill>
              </a:rPr>
              <a:t>suis</a:t>
            </a:r>
            <a:r>
              <a:rPr lang="en-GB" sz="2400" dirty="0">
                <a:solidFill>
                  <a:srgbClr val="FFFFFF"/>
                </a:solidFill>
              </a:rPr>
              <a:t> </a:t>
            </a:r>
            <a:r>
              <a:rPr lang="en-GB" sz="2400" dirty="0" err="1">
                <a:solidFill>
                  <a:srgbClr val="FFFFFF"/>
                </a:solidFill>
              </a:rPr>
              <a:t>Fran&amp;ccedil;ais</a:t>
            </a:r>
            <a:r>
              <a:rPr lang="en-GB" sz="24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Marks &amp;amp; </a:t>
            </a:r>
            <a:r>
              <a:rPr lang="en-GB" sz="2400" dirty="0" err="1">
                <a:solidFill>
                  <a:srgbClr val="FFFFFF"/>
                </a:solidFill>
              </a:rPr>
              <a:t>Spencers</a:t>
            </a:r>
            <a:r>
              <a:rPr lang="en-GB" sz="2400" dirty="0">
                <a:solidFill>
                  <a:srgbClr val="FFFFFF"/>
                </a:solidFill>
              </a:rPr>
              <a:t>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3 &amp;</a:t>
            </a:r>
            <a:r>
              <a:rPr lang="en-GB" sz="2400" dirty="0" err="1">
                <a:solidFill>
                  <a:srgbClr val="FFFFFF"/>
                </a:solidFill>
              </a:rPr>
              <a:t>lt</a:t>
            </a:r>
            <a:r>
              <a:rPr lang="en-GB" sz="2400" dirty="0">
                <a:solidFill>
                  <a:srgbClr val="FFFFFF"/>
                </a:solidFill>
              </a:rPr>
              <a:t>; 4</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non breaking space</a:t>
            </a:r>
          </a:p>
        </p:txBody>
      </p:sp>
      <p:sp>
        <p:nvSpPr>
          <p:cNvPr id="8909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Whitespace is usually collapsed by browsers. That is, two or more whitespace characters are treated just as one whitespace character. </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character &amp;#xA0; or &amp;nbsp; is the non-breaking space. It is not considered to be a whitespace character.</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use the non-breaking space to build whitespace that does not collaps.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Homework</a:t>
            </a:r>
          </a:p>
        </p:txBody>
      </p:sp>
      <p:sp>
        <p:nvSpPr>
          <p:cNvPr id="90114" name="Text Box 2"/>
          <p:cNvSpPr txBox="1">
            <a:spLocks noChangeArrowheads="1"/>
          </p:cNvSpPr>
          <p:nvPr/>
        </p:nvSpPr>
        <p:spPr bwMode="auto">
          <a:xfrm>
            <a:off x="457200" y="1600200"/>
            <a:ext cx="8229600" cy="3267075"/>
          </a:xfrm>
          <a:prstGeom prst="rect">
            <a:avLst/>
          </a:prstGeom>
          <a:noFill/>
          <a:ln w="9525">
            <a:noFill/>
            <a:round/>
            <a:headEnd/>
            <a:tailEnd/>
          </a:ln>
          <a:effectLst/>
        </p:spPr>
        <p:txBody>
          <a:bodyPr lIns="90000" tIns="46800" rIns="90000" bIns="4680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Look at course home page.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Install winscp and browsers at home.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Prepare a one-page max web site plan. Bring a printed copy with you next week.</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Prepare for quiz at the beginning of next lecture.</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site plan</a:t>
            </a:r>
          </a:p>
        </p:txBody>
      </p:sp>
      <p:sp>
        <p:nvSpPr>
          <p:cNvPr id="91138" name="Text Box 2"/>
          <p:cNvSpPr txBox="1">
            <a:spLocks noChangeArrowheads="1"/>
          </p:cNvSpPr>
          <p:nvPr/>
        </p:nvSpPr>
        <p:spPr bwMode="auto">
          <a:xfrm>
            <a:off x="457200" y="1600200"/>
            <a:ext cx="8226425" cy="3660775"/>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What is the intent of the web site?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Who commissioned the web site?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Whom is the site for?</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What pages will be on the site?</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Name and very briefly describe each page.</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Establish link structure between pages.</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Any special technical challenges?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installing winscp</a:t>
            </a:r>
          </a:p>
        </p:txBody>
      </p:sp>
      <p:sp>
        <p:nvSpPr>
          <p:cNvPr id="92162" name="Text Box 2"/>
          <p:cNvSpPr txBox="1">
            <a:spLocks noChangeArrowheads="1"/>
          </p:cNvSpPr>
          <p:nvPr/>
        </p:nvSpPr>
        <p:spPr bwMode="auto">
          <a:xfrm>
            <a:off x="457200" y="1600200"/>
            <a:ext cx="8229600" cy="393065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http://winscp.net/eng/download.php has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“Installation package”, for use if you have administrator rights on the machine where you are installing to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“Portable executable”, for use otherwise, i.e. to just download and run the application</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 installation time, when/if asked about the default interface,  I suggest you use “Windows explorer style”, rather than the default “Norton commander style” . You can change that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installing HTML-Kit</a:t>
            </a:r>
          </a:p>
        </p:txBody>
      </p:sp>
      <p:sp>
        <p:nvSpPr>
          <p:cNvPr id="93186" name="Text Box 2"/>
          <p:cNvSpPr txBox="1">
            <a:spLocks noChangeArrowheads="1"/>
          </p:cNvSpPr>
          <p:nvPr/>
        </p:nvSpPr>
        <p:spPr bwMode="auto">
          <a:xfrm>
            <a:off x="457200" y="1600200"/>
            <a:ext cx="8382000" cy="4521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There is free-to-download, but not open-source editor for HTML called HTML-Kit.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It is useful to run it as a default editor for all files that are related to web development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HTML files</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CSS files</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PHP file (HTML with other stuff, for LIS651)‏</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Instructions on how to do that are in http://openlib .org/home/</a:t>
            </a:r>
            <a:r>
              <a:rPr lang="en-US" sz="2800" dirty="0" err="1">
                <a:solidFill>
                  <a:srgbClr val="FFFFFF"/>
                </a:solidFill>
              </a:rPr>
              <a:t>krichel</a:t>
            </a:r>
            <a:r>
              <a:rPr lang="en-US" sz="2800" dirty="0">
                <a:solidFill>
                  <a:srgbClr val="FFFFFF"/>
                </a:solidFill>
              </a:rPr>
              <a:t>/courses/lis650/doc/software.html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smtClean="0">
                <a:solidFill>
                  <a:srgbClr val="E3EBF1"/>
                </a:solidFill>
              </a:rPr>
              <a:t>learning </a:t>
            </a:r>
            <a:r>
              <a:rPr lang="en-GB" sz="4000" dirty="0" err="1" smtClean="0">
                <a:solidFill>
                  <a:srgbClr val="E3EBF1"/>
                </a:solidFill>
              </a:rPr>
              <a:t>WebSAD</a:t>
            </a:r>
            <a:endParaRPr lang="en-GB" sz="4000" dirty="0">
              <a:solidFill>
                <a:srgbClr val="E3EBF1"/>
              </a:solidFill>
            </a:endParaRPr>
          </a:p>
        </p:txBody>
      </p:sp>
      <p:sp>
        <p:nvSpPr>
          <p:cNvPr id="11266" name="Text Box 2"/>
          <p:cNvSpPr txBox="1">
            <a:spLocks noChangeArrowheads="1"/>
          </p:cNvSpPr>
          <p:nvPr/>
        </p:nvSpPr>
        <p:spPr bwMode="auto">
          <a:xfrm>
            <a:off x="457200" y="1219200"/>
            <a:ext cx="8229600" cy="426402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err="1">
                <a:solidFill>
                  <a:srgbClr val="FFFFFF"/>
                </a:solidFill>
              </a:rPr>
              <a:t>WebSAD</a:t>
            </a:r>
            <a:r>
              <a:rPr lang="en-GB" sz="2800" dirty="0">
                <a:solidFill>
                  <a:srgbClr val="FFFFFF"/>
                </a:solidFill>
              </a:rPr>
              <a:t> combines many aspects: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Authoring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Work on the organization of data to fit onto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Set display style of different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Define look and feel of the site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Organize the contribution of data</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Maintain a technical web installation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Some of them can be learned in a course, but others can not.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Emphasis has to be on learnable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other stuff: installing “user agents”</a:t>
            </a:r>
          </a:p>
        </p:txBody>
      </p:sp>
      <p:sp>
        <p:nvSpPr>
          <p:cNvPr id="94210" name="Text Box 2"/>
          <p:cNvSpPr txBox="1">
            <a:spLocks noChangeArrowheads="1"/>
          </p:cNvSpPr>
          <p:nvPr/>
        </p:nvSpPr>
        <p:spPr bwMode="auto">
          <a:xfrm>
            <a:off x="457200" y="1600200"/>
            <a:ext cx="8534400" cy="40370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Download and install a recent version of at least two browsers. I suggest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Mozilla Firefox from http://www.mozilla.org/products/firefox/</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Opera from http://www.opera.com</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K-</a:t>
            </a:r>
            <a:r>
              <a:rPr lang="en-GB" sz="2400" dirty="0" err="1">
                <a:solidFill>
                  <a:srgbClr val="FFFFFF"/>
                </a:solidFill>
              </a:rPr>
              <a:t>meleon</a:t>
            </a:r>
            <a:r>
              <a:rPr lang="en-GB" sz="2400" dirty="0">
                <a:solidFill>
                  <a:srgbClr val="FFFFFF"/>
                </a:solidFill>
              </a:rPr>
              <a:t> from http://kmeleon.sourceforge.net/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can also get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Internet Explorer			    – Safari</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Chrome</a:t>
            </a:r>
            <a:r>
              <a:rPr lang="en-GB" sz="2400" dirty="0">
                <a:solidFill>
                  <a:srgbClr val="FFFFFF"/>
                </a:solidFill>
              </a:rPr>
              <a:t>					    – </a:t>
            </a:r>
            <a:r>
              <a:rPr lang="en-GB" sz="2400" dirty="0" err="1">
                <a:solidFill>
                  <a:srgbClr val="FFFFFF"/>
                </a:solidFill>
              </a:rPr>
              <a:t>Konqueror</a:t>
            </a:r>
            <a:endParaRPr lang="en-GB" sz="2400" dirty="0">
              <a:solidFill>
                <a:srgbClr val="FFFFFF"/>
              </a:solidFill>
            </a:endParaRPr>
          </a:p>
          <a:p>
            <a:pPr marL="328613" indent="-317500" eaLnBrk="1" hangingPunct="1">
              <a:lnSpc>
                <a:spcPct val="100000"/>
              </a:lnSpc>
              <a:spcBef>
                <a:spcPts val="6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firefox extensions</a:t>
            </a:r>
          </a:p>
        </p:txBody>
      </p:sp>
      <p:sp>
        <p:nvSpPr>
          <p:cNvPr id="9523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firebug is a web design extension for </a:t>
            </a:r>
            <a:r>
              <a:rPr lang="en-US" sz="2800" dirty="0" err="1">
                <a:solidFill>
                  <a:srgbClr val="FFFFFF"/>
                </a:solidFill>
              </a:rPr>
              <a:t>firefox</a:t>
            </a:r>
            <a:r>
              <a:rPr lang="en-US" sz="2800" dirty="0">
                <a:solidFill>
                  <a:srgbClr val="FFFFFF"/>
                </a:solidFill>
              </a:rPr>
              <a:t>. It is particularly useful for JavaScript .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"live http headers" is a </a:t>
            </a:r>
            <a:r>
              <a:rPr lang="en-US" sz="2800" dirty="0" err="1">
                <a:solidFill>
                  <a:srgbClr val="FFFFFF"/>
                </a:solidFill>
              </a:rPr>
              <a:t>firefox</a:t>
            </a:r>
            <a:r>
              <a:rPr lang="en-US" sz="2800" dirty="0">
                <a:solidFill>
                  <a:srgbClr val="FFFFFF"/>
                </a:solidFill>
              </a:rPr>
              <a:t> extensions to see </a:t>
            </a:r>
            <a:r>
              <a:rPr lang="en-US" sz="2800" dirty="0" smtClean="0">
                <a:solidFill>
                  <a:srgbClr val="FFFFFF"/>
                </a:solidFill>
              </a:rPr>
              <a:t>the </a:t>
            </a:r>
            <a:r>
              <a:rPr lang="en-US" sz="2800" smtClean="0">
                <a:solidFill>
                  <a:srgbClr val="FFFFFF"/>
                </a:solidFill>
              </a:rPr>
              <a:t>http headers. </a:t>
            </a:r>
            <a:endParaRPr lang="en-US" sz="280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http://openlib.org/home/krichel</a:t>
            </a:r>
          </a:p>
        </p:txBody>
      </p:sp>
      <p:sp>
        <p:nvSpPr>
          <p:cNvPr id="96258"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dirty="0">
                <a:solidFill>
                  <a:srgbClr val="FFFFFF"/>
                </a:solidFill>
              </a:rPr>
              <a:t>Please switch off computers when done</a:t>
            </a:r>
            <a:r>
              <a:rPr lang="ru-RU" sz="2800" dirty="0" smtClean="0">
                <a:solidFill>
                  <a:srgbClr val="FFFFFF"/>
                </a:solidFill>
              </a:rPr>
              <a:t>.</a:t>
            </a:r>
            <a:r>
              <a:rPr lang="en-US" sz="2800" smtClean="0">
                <a:solidFill>
                  <a:srgbClr val="FFFFFF"/>
                </a:solidFill>
              </a:rPr>
              <a:t> </a:t>
            </a:r>
            <a:endParaRPr lang="ru-RU" sz="2800" dirty="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ru-RU" sz="2800" dirty="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dirty="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TotalTime>
  <Words>5474</Words>
  <Application>Microsoft Office PowerPoint</Application>
  <PresentationFormat>On-screen Show (4:3)</PresentationFormat>
  <Paragraphs>533</Paragraphs>
  <Slides>92</Slides>
  <Notes>92</Notes>
  <HiddenSlides>0</HiddenSlides>
  <MMClips>0</MMClips>
  <ScaleCrop>false</ScaleCrop>
  <HeadingPairs>
    <vt:vector size="4" baseType="variant">
      <vt:variant>
        <vt:lpstr>Theme</vt:lpstr>
      </vt:variant>
      <vt:variant>
        <vt:i4>1</vt:i4>
      </vt:variant>
      <vt:variant>
        <vt:lpstr>Slide Titles</vt:lpstr>
      </vt:variant>
      <vt:variant>
        <vt:i4>92</vt:i4>
      </vt:variant>
    </vt:vector>
  </HeadingPairs>
  <TitlesOfParts>
    <vt:vector size="9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CICS-PhD</cp:lastModifiedBy>
  <cp:revision>87</cp:revision>
  <dcterms:created xsi:type="dcterms:W3CDTF">2010-01-27T21:33:58Z</dcterms:created>
  <dcterms:modified xsi:type="dcterms:W3CDTF">2010-09-12T22:22:30Z</dcterms:modified>
</cp:coreProperties>
</file>