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sldIdLst>
    <p:sldId id="351" r:id="rId2"/>
    <p:sldId id="352" r:id="rId3"/>
    <p:sldId id="353" r:id="rId4"/>
    <p:sldId id="354" r:id="rId5"/>
    <p:sldId id="355" r:id="rId6"/>
    <p:sldId id="356" r:id="rId7"/>
    <p:sldId id="357" r:id="rId8"/>
    <p:sldId id="358" r:id="rId9"/>
    <p:sldId id="359" r:id="rId10"/>
    <p:sldId id="360" r:id="rId11"/>
    <p:sldId id="361" r:id="rId12"/>
    <p:sldId id="362" r:id="rId13"/>
    <p:sldId id="363" r:id="rId14"/>
    <p:sldId id="364" r:id="rId15"/>
    <p:sldId id="365" r:id="rId16"/>
    <p:sldId id="366" r:id="rId17"/>
    <p:sldId id="367" r:id="rId18"/>
    <p:sldId id="368" r:id="rId19"/>
    <p:sldId id="369" r:id="rId20"/>
    <p:sldId id="370" r:id="rId21"/>
    <p:sldId id="371" r:id="rId22"/>
    <p:sldId id="372" r:id="rId23"/>
    <p:sldId id="373" r:id="rId24"/>
    <p:sldId id="374" r:id="rId25"/>
    <p:sldId id="375" r:id="rId26"/>
    <p:sldId id="376" r:id="rId27"/>
    <p:sldId id="377" r:id="rId28"/>
    <p:sldId id="378" r:id="rId29"/>
    <p:sldId id="379" r:id="rId30"/>
    <p:sldId id="380" r:id="rId31"/>
    <p:sldId id="381" r:id="rId32"/>
    <p:sldId id="382" r:id="rId33"/>
    <p:sldId id="383" r:id="rId34"/>
    <p:sldId id="384" r:id="rId35"/>
    <p:sldId id="385" r:id="rId36"/>
    <p:sldId id="386" r:id="rId37"/>
    <p:sldId id="387" r:id="rId38"/>
    <p:sldId id="388" r:id="rId39"/>
    <p:sldId id="389" r:id="rId40"/>
    <p:sldId id="390" r:id="rId41"/>
    <p:sldId id="391" r:id="rId42"/>
    <p:sldId id="392" r:id="rId43"/>
    <p:sldId id="393" r:id="rId44"/>
    <p:sldId id="394" r:id="rId45"/>
    <p:sldId id="395" r:id="rId46"/>
    <p:sldId id="396" r:id="rId47"/>
    <p:sldId id="397" r:id="rId48"/>
    <p:sldId id="398" r:id="rId49"/>
    <p:sldId id="399" r:id="rId50"/>
    <p:sldId id="400" r:id="rId51"/>
    <p:sldId id="401" r:id="rId52"/>
    <p:sldId id="402" r:id="rId53"/>
    <p:sldId id="403" r:id="rId54"/>
    <p:sldId id="404" r:id="rId55"/>
    <p:sldId id="405" r:id="rId56"/>
    <p:sldId id="406" r:id="rId57"/>
    <p:sldId id="407" r:id="rId58"/>
    <p:sldId id="408" r:id="rId59"/>
    <p:sldId id="409" r:id="rId60"/>
    <p:sldId id="410" r:id="rId61"/>
    <p:sldId id="411" r:id="rId62"/>
    <p:sldId id="412" r:id="rId63"/>
    <p:sldId id="414" r:id="rId64"/>
    <p:sldId id="415" r:id="rId65"/>
    <p:sldId id="416" r:id="rId66"/>
    <p:sldId id="417" r:id="rId67"/>
    <p:sldId id="418" r:id="rId68"/>
    <p:sldId id="419" r:id="rId69"/>
    <p:sldId id="420" r:id="rId70"/>
    <p:sldId id="421" r:id="rId71"/>
    <p:sldId id="422" r:id="rId72"/>
    <p:sldId id="413" r:id="rId73"/>
    <p:sldId id="423"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2" d="100"/>
          <a:sy n="72" d="100"/>
        </p:scale>
        <p:origin x="-1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26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542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542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46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56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256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66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266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77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77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873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2873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97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97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07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07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180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318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28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28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38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38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64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164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8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48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590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3590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692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69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79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79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897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389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00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00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10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10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20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20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3073"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30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40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40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74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74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2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51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61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61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71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71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819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819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9217"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921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0241"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024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1265"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126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2289"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22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3313"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33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43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433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84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84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61"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536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6385"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638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740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574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84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84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94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594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04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04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15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15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252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625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35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35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45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45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95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95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0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560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662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662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764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765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8673"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86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9697"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696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0721"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07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1745"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17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27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27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3793"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379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481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481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05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05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4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584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686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686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78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78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99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993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09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096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198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198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300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301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40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40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50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50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60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15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15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71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71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812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813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89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789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91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891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259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225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361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236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9/21/2010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1"/>
          <p:cNvSpPr txBox="1">
            <a:spLocks noChangeArrowheads="1"/>
          </p:cNvSpPr>
          <p:nvPr/>
        </p:nvSpPr>
        <p:spPr bwMode="auto">
          <a:xfrm>
            <a:off x="685800" y="1524000"/>
            <a:ext cx="7772400" cy="1933575"/>
          </a:xfrm>
          <a:prstGeom prst="rect">
            <a:avLst/>
          </a:prstGeom>
          <a:noFill/>
          <a:ln w="9525">
            <a:noFill/>
            <a:round/>
            <a:headEnd/>
            <a:tailEnd/>
          </a:ln>
          <a:effectLst/>
        </p:spPr>
        <p:txBody>
          <a:bodyPr lIns="90000" tIns="46800" rIns="90000" bIns="46800"/>
          <a:lstStyle/>
          <a:p>
            <a:pPr algn="ctr" eaLnBrk="1" hangingPunct="1">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rPr>
              <a:t>LIS650	part 1 </a:t>
            </a:r>
            <a:br>
              <a:rPr lang="en-US" sz="4000">
                <a:solidFill>
                  <a:srgbClr val="E3EBF1"/>
                </a:solidFill>
              </a:rPr>
            </a:br>
            <a:r>
              <a:rPr lang="en-US" sz="4000">
                <a:solidFill>
                  <a:srgbClr val="E3EBF1"/>
                </a:solidFill>
              </a:rPr>
              <a:t/>
            </a:r>
            <a:br>
              <a:rPr lang="en-US" sz="4000">
                <a:solidFill>
                  <a:srgbClr val="E3EBF1"/>
                </a:solidFill>
              </a:rPr>
            </a:br>
            <a:r>
              <a:rPr lang="en-US" sz="4000">
                <a:solidFill>
                  <a:srgbClr val="E3EBF1"/>
                </a:solidFill>
              </a:rPr>
              <a:t>XML and the HTML body</a:t>
            </a:r>
          </a:p>
        </p:txBody>
      </p:sp>
      <p:sp>
        <p:nvSpPr>
          <p:cNvPr id="97282" name="Text Box 2"/>
          <p:cNvSpPr txBox="1">
            <a:spLocks noChangeArrowheads="1"/>
          </p:cNvSpPr>
          <p:nvPr/>
        </p:nvSpPr>
        <p:spPr bwMode="auto">
          <a:xfrm>
            <a:off x="1371600" y="4648200"/>
            <a:ext cx="6400800" cy="898525"/>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dirty="0">
                <a:solidFill>
                  <a:srgbClr val="FFFFFF"/>
                </a:solidFill>
              </a:rPr>
              <a:t>Thomas </a:t>
            </a:r>
            <a:r>
              <a:rPr lang="en-US" sz="2800" dirty="0" err="1" smtClean="0">
                <a:solidFill>
                  <a:srgbClr val="FFFFFF"/>
                </a:solidFill>
              </a:rPr>
              <a:t>Krichel</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 Box 1"/>
          <p:cNvSpPr txBox="1">
            <a:spLocks noChangeArrowheads="1"/>
          </p:cNvSpPr>
          <p:nvPr/>
        </p:nvSpPr>
        <p:spPr bwMode="auto">
          <a:xfrm>
            <a:off x="381000" y="228600"/>
            <a:ext cx="8229600" cy="809625"/>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element &amp; character data examples </a:t>
            </a:r>
          </a:p>
        </p:txBody>
      </p:sp>
      <p:sp>
        <p:nvSpPr>
          <p:cNvPr id="106498" name="Text Box 2"/>
          <p:cNvSpPr txBox="1">
            <a:spLocks noChangeArrowheads="1"/>
          </p:cNvSpPr>
          <p:nvPr/>
        </p:nvSpPr>
        <p:spPr bwMode="auto">
          <a:xfrm>
            <a:off x="457200" y="990600"/>
            <a:ext cx="8229600" cy="5508625"/>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&lt;greeting&gt;bonjour&lt;/greeting&gt;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&lt;greeting&gt;здравствуйте&lt;/greeting&gt;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&lt;sentence&gt;She says &lt;greeting&gt;hello&lt;/greeting&gt; to you.&lt;/sentence&gt;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&lt;menu&gt;&lt;choice&gt;Bibbelsches Bohnesupp mit Quetschekuche&lt;/choice&gt; or  &lt;choice&gt; Dibbellabbes mit Abbeltratsch&lt;/choice&gt;&lt;/menu&gt;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&lt;examples&gt; &lt;example&gt;I koh Glos essa, und es duard ma ned wei.&lt;/example&gt;&lt;example&gt;Ja mogu esti staklo, i ne boli me. &lt;/example&gt; &lt;example&gt;Kristala jan dezaket, ez det minik ematen.&lt;/example&gt;&lt;/examples&gt;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whitespace</a:t>
            </a:r>
          </a:p>
        </p:txBody>
      </p:sp>
      <p:sp>
        <p:nvSpPr>
          <p:cNvPr id="1075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blank, the carriage return, the newline character and the tab character form a group of characters called the whitespace characters.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Whitespace is one or more whitespace characters appearing next to each.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A character node that only contains whitespace is a whitespace node.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The </a:t>
            </a:r>
            <a:r>
              <a:rPr lang="en-US" sz="2800" dirty="0">
                <a:solidFill>
                  <a:srgbClr val="FFFFFF"/>
                </a:solidFill>
              </a:rPr>
              <a:t>treatment of whitespace </a:t>
            </a:r>
            <a:r>
              <a:rPr lang="en-US" sz="2800" dirty="0" smtClean="0">
                <a:solidFill>
                  <a:srgbClr val="FFFFFF"/>
                </a:solidFill>
              </a:rPr>
              <a:t>nodes in </a:t>
            </a:r>
            <a:r>
              <a:rPr lang="en-US" sz="2800" dirty="0">
                <a:solidFill>
                  <a:srgbClr val="FFFFFF"/>
                </a:solidFill>
              </a:rPr>
              <a:t>XML documents can create some confusion. </a:t>
            </a:r>
          </a:p>
          <a:p>
            <a:pPr marL="328613" indent="-317500">
              <a:lnSpc>
                <a:spcPct val="110000"/>
              </a:lnSpc>
              <a:spcBef>
                <a:spcPts val="7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whitespace </a:t>
            </a:r>
          </a:p>
        </p:txBody>
      </p:sp>
      <p:sp>
        <p:nvSpPr>
          <p:cNvPr id="1085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example</a:t>
            </a:r>
          </a:p>
          <a:p>
            <a:pPr marL="328613" indent="-317500">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&lt;</a:t>
            </a:r>
            <a:r>
              <a:rPr lang="en-US" sz="2800" dirty="0">
                <a:solidFill>
                  <a:srgbClr val="FFFFFF"/>
                </a:solidFill>
              </a:rPr>
              <a:t>note&gt;&lt;/note&gt;</a:t>
            </a:r>
          </a:p>
          <a:p>
            <a:pPr marL="525463" indent="-514350">
              <a:lnSpc>
                <a:spcPts val="2825"/>
              </a:lnSpc>
              <a:spcBef>
                <a:spcPts val="7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contains </a:t>
            </a:r>
            <a:r>
              <a:rPr lang="en-US" sz="2800" dirty="0">
                <a:solidFill>
                  <a:srgbClr val="FFFFFF"/>
                </a:solidFill>
              </a:rPr>
              <a:t>one node.</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examples</a:t>
            </a:r>
          </a:p>
          <a:p>
            <a:pPr marL="328613" indent="-317500">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&lt;</a:t>
            </a:r>
            <a:r>
              <a:rPr lang="en-US" sz="2800" dirty="0">
                <a:solidFill>
                  <a:srgbClr val="FFFFFF"/>
                </a:solidFill>
              </a:rPr>
              <a:t>note&gt; &lt;/note&gt;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and </a:t>
            </a:r>
          </a:p>
          <a:p>
            <a:pPr marL="328613" indent="-317500">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&lt;</a:t>
            </a:r>
            <a:r>
              <a:rPr lang="en-US" sz="2800" dirty="0">
                <a:solidFill>
                  <a:srgbClr val="FFFFFF"/>
                </a:solidFill>
              </a:rPr>
              <a:t>note&gt;</a:t>
            </a:r>
          </a:p>
          <a:p>
            <a:pPr marL="328613" indent="-317500">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    &lt;/</a:t>
            </a:r>
            <a:r>
              <a:rPr lang="en-US" sz="2800" dirty="0">
                <a:solidFill>
                  <a:srgbClr val="FFFFFF"/>
                </a:solidFill>
              </a:rPr>
              <a:t>note&gt;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contain two nodes each. But the character node has whitespace only.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node type: attributes</a:t>
            </a:r>
          </a:p>
        </p:txBody>
      </p:sp>
      <p:sp>
        <p:nvSpPr>
          <p:cNvPr id="109570" name="Text Box 2"/>
          <p:cNvSpPr txBox="1">
            <a:spLocks noChangeArrowheads="1"/>
          </p:cNvSpPr>
          <p:nvPr/>
        </p:nvSpPr>
        <p:spPr bwMode="auto">
          <a:xfrm>
            <a:off x="457200" y="1524000"/>
            <a:ext cx="8458200" cy="3941763"/>
          </a:xfrm>
          <a:prstGeom prst="rect">
            <a:avLst/>
          </a:prstGeom>
          <a:noFill/>
          <a:ln w="9525">
            <a:noFill/>
            <a:round/>
            <a:headEnd/>
            <a:tailEnd/>
          </a:ln>
          <a:effectLst/>
        </p:spPr>
        <p:txBody>
          <a:bodyPr lIns="90000" tIns="46800" rIns="90000" bIns="46800"/>
          <a:lstStyle/>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Elements can have attributes. Here is an empty element with a</a:t>
            </a:r>
            <a:r>
              <a:rPr lang="en-US" sz="2800" dirty="0">
                <a:solidFill>
                  <a:srgbClr val="FFFFFF"/>
                </a:solidFill>
              </a:rPr>
              <a:t>n</a:t>
            </a:r>
            <a:r>
              <a:rPr lang="en-GB" sz="2800" dirty="0">
                <a:solidFill>
                  <a:srgbClr val="FFFFFF"/>
                </a:solidFill>
              </a:rPr>
              <a:t> attribute </a:t>
            </a:r>
          </a:p>
          <a:p>
            <a:pPr marL="328613" indent="-317500" eaLnBrk="1" hangingPunct="1">
              <a:lnSpc>
                <a:spcPct val="105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a:t>
            </a:r>
            <a:r>
              <a:rPr lang="en-GB" sz="2800" i="1" dirty="0">
                <a:solidFill>
                  <a:srgbClr val="FFFFFF"/>
                </a:solidFill>
              </a:rPr>
              <a:t>name </a:t>
            </a:r>
            <a:r>
              <a:rPr lang="en-GB" sz="2800" i="1" dirty="0" err="1">
                <a:solidFill>
                  <a:srgbClr val="FFFFFF"/>
                </a:solidFill>
              </a:rPr>
              <a:t>attribute_name</a:t>
            </a:r>
            <a:r>
              <a:rPr lang="en-GB" sz="2800" dirty="0">
                <a:solidFill>
                  <a:srgbClr val="FFFFFF"/>
                </a:solidFill>
              </a:rPr>
              <a:t>="</a:t>
            </a:r>
            <a:r>
              <a:rPr lang="en-GB" sz="2800" i="1" dirty="0" err="1">
                <a:solidFill>
                  <a:srgbClr val="FFFFFF"/>
                </a:solidFill>
              </a:rPr>
              <a:t>attribute_value</a:t>
            </a:r>
            <a:r>
              <a:rPr lang="en-GB" sz="2800" dirty="0">
                <a:solidFill>
                  <a:srgbClr val="FFFFFF"/>
                </a:solidFill>
              </a:rPr>
              <a:t>"/&gt;</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Here </a:t>
            </a:r>
            <a:r>
              <a:rPr lang="en-GB" sz="2800" i="1" dirty="0" err="1">
                <a:solidFill>
                  <a:srgbClr val="FFFFFF"/>
                </a:solidFill>
              </a:rPr>
              <a:t>attribute_name</a:t>
            </a:r>
            <a:r>
              <a:rPr lang="en-GB" sz="2800" i="1" dirty="0">
                <a:solidFill>
                  <a:srgbClr val="FFFFFF"/>
                </a:solidFill>
              </a:rPr>
              <a:t> </a:t>
            </a:r>
            <a:r>
              <a:rPr lang="en-GB" sz="2800" dirty="0">
                <a:solidFill>
                  <a:srgbClr val="FFFFFF"/>
                </a:solidFill>
              </a:rPr>
              <a:t>is an attribute name and</a:t>
            </a:r>
            <a:r>
              <a:rPr lang="en-GB" sz="2800" i="1" dirty="0">
                <a:solidFill>
                  <a:srgbClr val="FFFFFF"/>
                </a:solidFill>
              </a:rPr>
              <a:t> a</a:t>
            </a:r>
            <a:r>
              <a:rPr lang="en-US" sz="2800" i="1" dirty="0" err="1">
                <a:solidFill>
                  <a:srgbClr val="FFFFFF"/>
                </a:solidFill>
              </a:rPr>
              <a:t>ttribute</a:t>
            </a:r>
            <a:r>
              <a:rPr lang="en-US" sz="2800" i="1" dirty="0">
                <a:solidFill>
                  <a:srgbClr val="FFFFFF"/>
                </a:solidFill>
              </a:rPr>
              <a:t>_</a:t>
            </a:r>
            <a:r>
              <a:rPr lang="en-GB" sz="2800" i="1" dirty="0">
                <a:solidFill>
                  <a:srgbClr val="FFFFFF"/>
                </a:solidFill>
              </a:rPr>
              <a:t>value </a:t>
            </a:r>
            <a:r>
              <a:rPr lang="en-GB" sz="2800" dirty="0">
                <a:solidFill>
                  <a:srgbClr val="FFFFFF"/>
                </a:solidFill>
              </a:rPr>
              <a:t>is an attribute value. </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element could have contents. Then it is written as &lt;</a:t>
            </a:r>
            <a:r>
              <a:rPr lang="en-GB" sz="2800" i="1" dirty="0">
                <a:solidFill>
                  <a:srgbClr val="FFFFFF"/>
                </a:solidFill>
              </a:rPr>
              <a:t>name </a:t>
            </a:r>
            <a:r>
              <a:rPr lang="en-GB" sz="2800" i="1" dirty="0" err="1">
                <a:solidFill>
                  <a:srgbClr val="FFFFFF"/>
                </a:solidFill>
              </a:rPr>
              <a:t>attribute_name</a:t>
            </a:r>
            <a:r>
              <a:rPr lang="en-GB" sz="2800" i="1" dirty="0">
                <a:solidFill>
                  <a:srgbClr val="FFFFFF"/>
                </a:solidFill>
              </a:rPr>
              <a:t> </a:t>
            </a:r>
            <a:r>
              <a:rPr lang="en-GB" sz="2800" dirty="0">
                <a:solidFill>
                  <a:srgbClr val="FFFFFF"/>
                </a:solidFill>
              </a:rPr>
              <a:t>= "</a:t>
            </a:r>
            <a:r>
              <a:rPr lang="en-GB" sz="2800" i="1" dirty="0" err="1">
                <a:solidFill>
                  <a:srgbClr val="FFFFFF"/>
                </a:solidFill>
              </a:rPr>
              <a:t>attribute_value</a:t>
            </a:r>
            <a:r>
              <a:rPr lang="en-GB" sz="2800" dirty="0">
                <a:solidFill>
                  <a:srgbClr val="FFFFFF"/>
                </a:solidFill>
              </a:rPr>
              <a:t>"&gt; </a:t>
            </a:r>
            <a:r>
              <a:rPr lang="en-GB" sz="2800" i="1" dirty="0">
                <a:solidFill>
                  <a:srgbClr val="FFFFFF"/>
                </a:solidFill>
              </a:rPr>
              <a:t>contents</a:t>
            </a:r>
            <a:r>
              <a:rPr lang="en-GB" sz="2800" dirty="0">
                <a:solidFill>
                  <a:srgbClr val="FFFFFF"/>
                </a:solidFill>
              </a:rPr>
              <a:t>&lt;/</a:t>
            </a:r>
            <a:r>
              <a:rPr lang="en-GB" sz="2800" i="1" dirty="0">
                <a:solidFill>
                  <a:srgbClr val="FFFFFF"/>
                </a:solidFill>
              </a:rPr>
              <a:t>name</a:t>
            </a:r>
            <a:r>
              <a:rPr lang="en-GB" sz="2800" dirty="0">
                <a:solidFill>
                  <a:srgbClr val="FFFFFF"/>
                </a:solidFill>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examples</a:t>
            </a:r>
          </a:p>
        </p:txBody>
      </p:sp>
      <p:sp>
        <p:nvSpPr>
          <p:cNvPr id="110594" name="Text Box 2"/>
          <p:cNvSpPr txBox="1">
            <a:spLocks noChangeArrowheads="1"/>
          </p:cNvSpPr>
          <p:nvPr/>
        </p:nvSpPr>
        <p:spPr bwMode="auto">
          <a:xfrm>
            <a:off x="228600" y="1600200"/>
            <a:ext cx="8610600" cy="45720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&lt;subject scheme="JEL"&gt;A4&lt;/subject&gt;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&lt;postcode style="US ZIP"&gt;11372-2572&lt;/postcode&gt;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&lt;postcode style="GB"&gt;GU1 4LF&lt;/postcode&gt;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t>
            </a:r>
            <a:r>
              <a:rPr lang="en-US" sz="2800" dirty="0" err="1">
                <a:solidFill>
                  <a:srgbClr val="FFFFFF"/>
                </a:solidFill>
              </a:rPr>
              <a:t>ddc</a:t>
            </a:r>
            <a:r>
              <a:rPr lang="en-US" sz="2800" dirty="0">
                <a:solidFill>
                  <a:srgbClr val="FFFFFF"/>
                </a:solidFill>
              </a:rPr>
              <a:t> code="634.9755"&gt;Cypresses&lt;/</a:t>
            </a:r>
            <a:r>
              <a:rPr lang="en-US" sz="2800" dirty="0" err="1">
                <a:solidFill>
                  <a:srgbClr val="FFFFFF"/>
                </a:solidFill>
              </a:rPr>
              <a:t>ddc</a:t>
            </a:r>
            <a:r>
              <a:rPr lang="en-US" sz="2800" dirty="0">
                <a:solidFill>
                  <a:srgbClr val="FFFFFF"/>
                </a:solidFill>
              </a:rPr>
              <a:t>&gt;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t>
            </a:r>
            <a:r>
              <a:rPr lang="en-US" sz="2800" dirty="0" err="1">
                <a:solidFill>
                  <a:srgbClr val="FFFFFF"/>
                </a:solidFill>
              </a:rPr>
              <a:t>ddc</a:t>
            </a:r>
            <a:r>
              <a:rPr lang="en-US" sz="2800" dirty="0">
                <a:solidFill>
                  <a:srgbClr val="FFFFFF"/>
                </a:solidFill>
              </a:rPr>
              <a:t> </a:t>
            </a:r>
            <a:r>
              <a:rPr lang="en-US" sz="2800" dirty="0" smtClean="0">
                <a:solidFill>
                  <a:srgbClr val="FFFFFF"/>
                </a:solidFill>
              </a:rPr>
              <a:t>code="634.9756</a:t>
            </a:r>
            <a:r>
              <a:rPr lang="en-US" sz="2800" dirty="0">
                <a:solidFill>
                  <a:srgbClr val="FFFFFF"/>
                </a:solidFill>
              </a:rPr>
              <a:t>" explanation="Cedars"/&gt;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several attributes</a:t>
            </a:r>
          </a:p>
        </p:txBody>
      </p:sp>
      <p:sp>
        <p:nvSpPr>
          <p:cNvPr id="111618" name="Text Box 2"/>
          <p:cNvSpPr txBox="1">
            <a:spLocks noChangeArrowheads="1"/>
          </p:cNvSpPr>
          <p:nvPr/>
        </p:nvSpPr>
        <p:spPr bwMode="auto">
          <a:xfrm>
            <a:off x="457200" y="1295400"/>
            <a:ext cx="8229600" cy="5373688"/>
          </a:xfrm>
          <a:prstGeom prst="rect">
            <a:avLst/>
          </a:prstGeom>
          <a:noFill/>
          <a:ln w="9525">
            <a:noFill/>
            <a:round/>
            <a:headEnd/>
            <a:tailEnd/>
          </a:ln>
          <a:effectLst/>
        </p:spPr>
        <p:txBody>
          <a:bodyPr lIns="90000" tIns="46800" rIns="90000" bIns="46800"/>
          <a:lstStyle/>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Elements can have several attributes. Here is an element with two attributes</a:t>
            </a:r>
          </a:p>
          <a:p>
            <a:pPr marL="328613" indent="-317500" eaLnBrk="1" hangingPunct="1">
              <a:lnSpc>
                <a:spcPct val="105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&lt;</a:t>
            </a:r>
            <a:r>
              <a:rPr lang="en-GB" sz="2800" i="1">
                <a:solidFill>
                  <a:srgbClr val="FFFFFF"/>
                </a:solidFill>
              </a:rPr>
              <a:t>name attribute_name_one</a:t>
            </a:r>
            <a:r>
              <a:rPr lang="en-GB" sz="2800">
                <a:solidFill>
                  <a:srgbClr val="FFFFFF"/>
                </a:solidFill>
              </a:rPr>
              <a:t>="</a:t>
            </a:r>
            <a:r>
              <a:rPr lang="en-GB" sz="2800" i="1">
                <a:solidFill>
                  <a:srgbClr val="FFFFFF"/>
                </a:solidFill>
              </a:rPr>
              <a:t>value_one</a:t>
            </a:r>
            <a:r>
              <a:rPr lang="en-GB" sz="2800">
                <a:solidFill>
                  <a:srgbClr val="FFFFFF"/>
                </a:solidFill>
              </a:rPr>
              <a:t>"</a:t>
            </a:r>
            <a:r>
              <a:rPr lang="en-GB" sz="2800" i="1">
                <a:solidFill>
                  <a:srgbClr val="FFFFFF"/>
                </a:solidFill>
              </a:rPr>
              <a:t> attribute_name_two=</a:t>
            </a:r>
            <a:r>
              <a:rPr lang="en-GB" sz="2800">
                <a:solidFill>
                  <a:srgbClr val="FFFFFF"/>
                </a:solidFill>
              </a:rPr>
              <a:t>"</a:t>
            </a:r>
            <a:r>
              <a:rPr lang="en-GB" sz="2800" i="1">
                <a:solidFill>
                  <a:srgbClr val="FFFFFF"/>
                </a:solidFill>
              </a:rPr>
              <a:t>value_two</a:t>
            </a:r>
            <a:r>
              <a:rPr lang="en-GB" sz="2800">
                <a:solidFill>
                  <a:srgbClr val="FFFFFF"/>
                </a:solidFill>
              </a:rPr>
              <a:t>"/&gt;</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Here </a:t>
            </a:r>
            <a:r>
              <a:rPr lang="en-GB" sz="2800" i="1">
                <a:solidFill>
                  <a:srgbClr val="FFFFFF"/>
                </a:solidFill>
              </a:rPr>
              <a:t>attribute_name_one </a:t>
            </a:r>
            <a:r>
              <a:rPr lang="en-GB" sz="2800">
                <a:solidFill>
                  <a:srgbClr val="FFFFFF"/>
                </a:solidFill>
              </a:rPr>
              <a:t>and </a:t>
            </a:r>
            <a:r>
              <a:rPr lang="en-GB" sz="2800" i="1">
                <a:solidFill>
                  <a:srgbClr val="FFFFFF"/>
                </a:solidFill>
              </a:rPr>
              <a:t>attribute_name_two </a:t>
            </a:r>
            <a:r>
              <a:rPr lang="en-GB" sz="2800">
                <a:solidFill>
                  <a:srgbClr val="FFFFFF"/>
                </a:solidFill>
              </a:rPr>
              <a:t>are attribute names and</a:t>
            </a:r>
            <a:r>
              <a:rPr lang="en-GB" sz="2800" i="1">
                <a:solidFill>
                  <a:srgbClr val="FFFFFF"/>
                </a:solidFill>
              </a:rPr>
              <a:t> value_one </a:t>
            </a:r>
            <a:r>
              <a:rPr lang="en-GB" sz="2800">
                <a:solidFill>
                  <a:srgbClr val="FFFFFF"/>
                </a:solidFill>
              </a:rPr>
              <a:t>and </a:t>
            </a:r>
            <a:r>
              <a:rPr lang="en-GB" sz="2800" i="1">
                <a:solidFill>
                  <a:srgbClr val="FFFFFF"/>
                </a:solidFill>
              </a:rPr>
              <a:t>value_two </a:t>
            </a:r>
            <a:r>
              <a:rPr lang="en-GB" sz="2800">
                <a:solidFill>
                  <a:srgbClr val="FFFFFF"/>
                </a:solidFill>
              </a:rPr>
              <a:t>are attribute values. The element itself is empty.</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Example: &lt;greeting language="fr" formal="no"&gt;bonjour&lt;/greeting&gt;</a:t>
            </a:r>
          </a:p>
          <a:p>
            <a:pPr marL="328613" indent="-317500" eaLnBrk="1" hangingPunct="1">
              <a:lnSpc>
                <a:spcPct val="105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whitespace around =</a:t>
            </a:r>
          </a:p>
        </p:txBody>
      </p:sp>
      <p:sp>
        <p:nvSpPr>
          <p:cNvPr id="112642" name="Text Box 2"/>
          <p:cNvSpPr txBox="1">
            <a:spLocks noChangeArrowheads="1"/>
          </p:cNvSpPr>
          <p:nvPr/>
        </p:nvSpPr>
        <p:spPr bwMode="auto">
          <a:xfrm>
            <a:off x="533400" y="1371600"/>
            <a:ext cx="8305800" cy="4448175"/>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Attribute names are separated from their values by the = sign. The equal sign can be surrounded by whitespace. Thus</a:t>
            </a:r>
          </a:p>
          <a:p>
            <a:pPr marL="785813" lvl="1"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&lt;</a:t>
            </a:r>
            <a:r>
              <a:rPr lang="en-GB" sz="2800" i="1" dirty="0">
                <a:solidFill>
                  <a:srgbClr val="FFFFFF"/>
                </a:solidFill>
              </a:rPr>
              <a:t>element</a:t>
            </a:r>
            <a:r>
              <a:rPr lang="en-GB" sz="2800" dirty="0">
                <a:solidFill>
                  <a:srgbClr val="FFFFFF"/>
                </a:solidFill>
              </a:rPr>
              <a:t> </a:t>
            </a:r>
            <a:r>
              <a:rPr lang="en-GB" sz="2800" i="1" dirty="0" err="1">
                <a:solidFill>
                  <a:srgbClr val="FFFFFF"/>
                </a:solidFill>
              </a:rPr>
              <a:t>attribute_name</a:t>
            </a:r>
            <a:r>
              <a:rPr lang="en-GB" sz="2800" dirty="0">
                <a:solidFill>
                  <a:srgbClr val="FFFFFF"/>
                </a:solidFill>
              </a:rPr>
              <a:t>="</a:t>
            </a:r>
            <a:r>
              <a:rPr lang="en-GB" sz="2800" i="1" dirty="0" err="1">
                <a:solidFill>
                  <a:srgbClr val="FFFFFF"/>
                </a:solidFill>
              </a:rPr>
              <a:t>attribute_value</a:t>
            </a:r>
            <a:r>
              <a:rPr lang="en-GB" sz="2800" dirty="0">
                <a:solidFill>
                  <a:srgbClr val="FFFFFF"/>
                </a:solidFill>
              </a:rPr>
              <a:t>"</a:t>
            </a:r>
            <a:r>
              <a:rPr lang="en-GB" sz="2800" i="1" dirty="0">
                <a:solidFill>
                  <a:srgbClr val="FFFFFF"/>
                </a:solidFill>
              </a:rPr>
              <a:t>&gt;</a:t>
            </a:r>
          </a:p>
          <a:p>
            <a:pPr marL="785813" lvl="1"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&lt;</a:t>
            </a:r>
            <a:r>
              <a:rPr lang="en-GB" sz="2800" i="1" dirty="0">
                <a:solidFill>
                  <a:srgbClr val="FFFFFF"/>
                </a:solidFill>
              </a:rPr>
              <a:t>element</a:t>
            </a:r>
            <a:r>
              <a:rPr lang="en-GB" sz="2800" dirty="0">
                <a:solidFill>
                  <a:srgbClr val="FFFFFF"/>
                </a:solidFill>
              </a:rPr>
              <a:t> </a:t>
            </a:r>
            <a:r>
              <a:rPr lang="en-GB" sz="2800" i="1" dirty="0" err="1">
                <a:solidFill>
                  <a:srgbClr val="FFFFFF"/>
                </a:solidFill>
              </a:rPr>
              <a:t>attribute_name</a:t>
            </a:r>
            <a:r>
              <a:rPr lang="en-GB" sz="2800" i="1" dirty="0">
                <a:solidFill>
                  <a:srgbClr val="FFFFFF"/>
                </a:solidFill>
              </a:rPr>
              <a:t> </a:t>
            </a:r>
            <a:r>
              <a:rPr lang="en-GB" sz="2800" dirty="0">
                <a:solidFill>
                  <a:srgbClr val="FFFFFF"/>
                </a:solidFill>
              </a:rPr>
              <a:t>= "</a:t>
            </a:r>
            <a:r>
              <a:rPr lang="en-GB" sz="2800" i="1" dirty="0" err="1">
                <a:solidFill>
                  <a:srgbClr val="FFFFFF"/>
                </a:solidFill>
              </a:rPr>
              <a:t>attribute_value</a:t>
            </a:r>
            <a:r>
              <a:rPr lang="en-GB" sz="2800" dirty="0">
                <a:solidFill>
                  <a:srgbClr val="FFFFFF"/>
                </a:solidFill>
              </a:rPr>
              <a:t>"</a:t>
            </a:r>
            <a:r>
              <a:rPr lang="en-GB" sz="2800" i="1" dirty="0">
                <a:solidFill>
                  <a:srgbClr val="FFFFFF"/>
                </a:solidFill>
              </a:rPr>
              <a:t>&gt;</a:t>
            </a:r>
          </a:p>
          <a:p>
            <a:pPr marL="785813" lvl="1"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&lt;</a:t>
            </a:r>
            <a:r>
              <a:rPr lang="en-GB" sz="2800" i="1" dirty="0">
                <a:solidFill>
                  <a:srgbClr val="FFFFFF"/>
                </a:solidFill>
              </a:rPr>
              <a:t>element</a:t>
            </a:r>
            <a:r>
              <a:rPr lang="en-GB" sz="2800" dirty="0">
                <a:solidFill>
                  <a:srgbClr val="FFFFFF"/>
                </a:solidFill>
              </a:rPr>
              <a:t> </a:t>
            </a:r>
            <a:r>
              <a:rPr lang="en-GB" sz="2800" i="1" dirty="0" err="1">
                <a:solidFill>
                  <a:srgbClr val="FFFFFF"/>
                </a:solidFill>
              </a:rPr>
              <a:t>attribute_name</a:t>
            </a:r>
            <a:r>
              <a:rPr lang="en-GB" sz="2800" dirty="0">
                <a:solidFill>
                  <a:srgbClr val="FFFFFF"/>
                </a:solidFill>
              </a:rPr>
              <a:t>=</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a:t>
            </a:r>
            <a:r>
              <a:rPr lang="en-GB" sz="2800" i="1" dirty="0" err="1">
                <a:solidFill>
                  <a:srgbClr val="FFFFFF"/>
                </a:solidFill>
              </a:rPr>
              <a:t>attribute_value</a:t>
            </a:r>
            <a:r>
              <a:rPr lang="en-GB" sz="2800" dirty="0">
                <a:solidFill>
                  <a:srgbClr val="FFFFFF"/>
                </a:solidFill>
              </a:rPr>
              <a:t>"</a:t>
            </a:r>
            <a:r>
              <a:rPr lang="en-GB" sz="2800" i="1" dirty="0">
                <a:solidFill>
                  <a:srgbClr val="FFFFFF"/>
                </a:solidFill>
              </a:rPr>
              <a:t>&gt;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are all equivalent.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must have whitespace around consecutive </a:t>
            </a:r>
            <a:r>
              <a:rPr lang="en-GB" sz="2800" dirty="0" smtClean="0">
                <a:solidFill>
                  <a:srgbClr val="FFFFFF"/>
                </a:solidFill>
              </a:rPr>
              <a:t>attributes.</a:t>
            </a:r>
            <a:endParaRPr lang="en-GB" sz="2800" dirty="0">
              <a:solidFill>
                <a:srgbClr val="FFFFFF"/>
              </a:solidFill>
            </a:endParaRPr>
          </a:p>
          <a:p>
            <a:pPr marL="785813" lvl="1" indent="-317500" eaLnBrk="1" hangingPunct="1">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endParaRPr>
          </a:p>
          <a:p>
            <a:pPr marL="785813" lvl="1" indent="-317500" eaLnBrk="1" hangingPunct="1">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on attributes</a:t>
            </a:r>
          </a:p>
        </p:txBody>
      </p:sp>
      <p:sp>
        <p:nvSpPr>
          <p:cNvPr id="11366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rPr>
              <a:t>Attribute values can be enclosed in single or double quotes. It does not matter. Double quotes are more common, so I suggest you use those.</a:t>
            </a:r>
          </a:p>
          <a:p>
            <a:pPr marL="328613" indent="-317500" eaLnBrk="1" hangingPunct="1">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rPr>
              <a:t>There can be no two attributes to the same element with the same names. So you can not have something like &lt;trafficlight color="red" color="green"/&gt;.</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more on attributes</a:t>
            </a:r>
          </a:p>
        </p:txBody>
      </p:sp>
      <p:sp>
        <p:nvSpPr>
          <p:cNvPr id="114690" name="Text Box 2"/>
          <p:cNvSpPr txBox="1">
            <a:spLocks noChangeArrowheads="1"/>
          </p:cNvSpPr>
          <p:nvPr/>
        </p:nvSpPr>
        <p:spPr bwMode="auto">
          <a:xfrm>
            <a:off x="457200" y="1219200"/>
            <a:ext cx="8226425" cy="539115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Attribute values are simple strings. You can not have an element inside an attribute value. Thus you can not write, for example &lt;meal type="&lt;cookie/&gt;"&gt;chocolate&lt;/meal&gt;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An attribute must have a value, e.g. you can not write &lt;result abstract&gt;... &lt;/result&gt;.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The value may be empty like in &lt;result abstract=''&gt;...&lt;/result&gt; or &lt;result abstract=""&gt;... &lt;/result&gt;.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another</a:t>
            </a:r>
            <a:r>
              <a:rPr lang="ru-RU" sz="4000" dirty="0" smtClean="0">
                <a:solidFill>
                  <a:srgbClr val="E3EBF1"/>
                </a:solidFill>
              </a:rPr>
              <a:t> example</a:t>
            </a:r>
            <a:endParaRPr lang="ru-RU" sz="4000" dirty="0">
              <a:solidFill>
                <a:srgbClr val="E3EBF1"/>
              </a:solidFill>
            </a:endParaRPr>
          </a:p>
        </p:txBody>
      </p:sp>
      <p:sp>
        <p:nvSpPr>
          <p:cNvPr id="115714" name="Text Box 2"/>
          <p:cNvSpPr txBox="1">
            <a:spLocks noChangeArrowheads="1"/>
          </p:cNvSpPr>
          <p:nvPr/>
        </p:nvSpPr>
        <p:spPr bwMode="auto">
          <a:xfrm>
            <a:off x="457200" y="1600200"/>
            <a:ext cx="8229600" cy="4298950"/>
          </a:xfrm>
          <a:prstGeom prst="rect">
            <a:avLst/>
          </a:prstGeom>
          <a:noFill/>
          <a:ln w="9525">
            <a:noFill/>
            <a:round/>
            <a:headEnd/>
            <a:tailEnd/>
          </a:ln>
          <a:effectLst/>
        </p:spPr>
        <p:txBody>
          <a:bodyPr lIns="0" tIns="0" rIns="0" bIns="0"/>
          <a:lstStyle/>
          <a:p>
            <a:pPr eaLnBrk="1" hangingPunct="1">
              <a:lnSpc>
                <a:spcPct val="10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dirty="0">
                <a:solidFill>
                  <a:srgbClr val="FFFFFF"/>
                </a:solidFill>
              </a:rPr>
              <a:t>&lt;poet born="1799" died="1837"&gt;</a:t>
            </a:r>
          </a:p>
          <a:p>
            <a:pPr eaLnBrk="1" hangingPunct="1">
              <a:lnSpc>
                <a:spcPct val="10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dirty="0">
                <a:solidFill>
                  <a:srgbClr val="FFFFFF"/>
                </a:solidFill>
              </a:rPr>
              <a:t>  &lt;name </a:t>
            </a:r>
            <a:r>
              <a:rPr lang="en-GB" sz="3200" dirty="0" err="1">
                <a:solidFill>
                  <a:srgbClr val="FFFFFF"/>
                </a:solidFill>
              </a:rPr>
              <a:t>lang</a:t>
            </a:r>
            <a:r>
              <a:rPr lang="en-GB" sz="3200" dirty="0">
                <a:solidFill>
                  <a:srgbClr val="FFFFFF"/>
                </a:solidFill>
              </a:rPr>
              <a:t>="</a:t>
            </a:r>
            <a:r>
              <a:rPr lang="en-GB" sz="3200" dirty="0" err="1">
                <a:solidFill>
                  <a:srgbClr val="FFFFFF"/>
                </a:solidFill>
              </a:rPr>
              <a:t>ru</a:t>
            </a:r>
            <a:r>
              <a:rPr lang="en-GB" sz="3200" dirty="0">
                <a:solidFill>
                  <a:srgbClr val="FFFFFF"/>
                </a:solidFill>
              </a:rPr>
              <a:t>"&gt;</a:t>
            </a:r>
            <a:r>
              <a:rPr lang="en-GB" sz="3200" dirty="0" err="1">
                <a:solidFill>
                  <a:srgbClr val="FFFFFF"/>
                </a:solidFill>
              </a:rPr>
              <a:t>Александр</a:t>
            </a:r>
            <a:r>
              <a:rPr lang="en-GB" sz="3200" dirty="0">
                <a:solidFill>
                  <a:srgbClr val="FFFFFF"/>
                </a:solidFill>
              </a:rPr>
              <a:t> </a:t>
            </a:r>
            <a:r>
              <a:rPr lang="en-GB" sz="3200" dirty="0" err="1">
                <a:solidFill>
                  <a:srgbClr val="FFFFFF"/>
                </a:solidFill>
              </a:rPr>
              <a:t>Сергеевич</a:t>
            </a:r>
            <a:r>
              <a:rPr lang="en-GB" sz="3200" dirty="0">
                <a:solidFill>
                  <a:srgbClr val="FFFFFF"/>
                </a:solidFill>
              </a:rPr>
              <a:t> </a:t>
            </a:r>
            <a:r>
              <a:rPr lang="en-GB" sz="3200" dirty="0" err="1">
                <a:solidFill>
                  <a:srgbClr val="FFFFFF"/>
                </a:solidFill>
              </a:rPr>
              <a:t>Пушкин</a:t>
            </a:r>
            <a:r>
              <a:rPr lang="en-GB" sz="3200" dirty="0">
                <a:solidFill>
                  <a:srgbClr val="FFFFFF"/>
                </a:solidFill>
              </a:rPr>
              <a:t>&lt;/name&gt; </a:t>
            </a:r>
          </a:p>
          <a:p>
            <a:pPr eaLnBrk="1" hangingPunct="1">
              <a:lnSpc>
                <a:spcPct val="10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dirty="0">
                <a:solidFill>
                  <a:srgbClr val="FFFFFF"/>
                </a:solidFill>
              </a:rPr>
              <a:t>   &lt;name  </a:t>
            </a:r>
            <a:r>
              <a:rPr lang="en-GB" sz="3200" dirty="0" err="1">
                <a:solidFill>
                  <a:srgbClr val="FFFFFF"/>
                </a:solidFill>
              </a:rPr>
              <a:t>lang</a:t>
            </a:r>
            <a:r>
              <a:rPr lang="en-GB" sz="3200" dirty="0">
                <a:solidFill>
                  <a:srgbClr val="FFFFFF"/>
                </a:solidFill>
              </a:rPr>
              <a:t>="en"&gt;Alexander S. Pushkin&lt;/name&gt;</a:t>
            </a:r>
          </a:p>
          <a:p>
            <a:pPr eaLnBrk="1" hangingPunct="1">
              <a:lnSpc>
                <a:spcPct val="10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dirty="0">
                <a:solidFill>
                  <a:srgbClr val="FFFFFF"/>
                </a:solidFill>
              </a:rPr>
              <a:t>   &lt;name </a:t>
            </a:r>
            <a:r>
              <a:rPr lang="en-GB" sz="3200" dirty="0" err="1">
                <a:solidFill>
                  <a:srgbClr val="FFFFFF"/>
                </a:solidFill>
              </a:rPr>
              <a:t>lang</a:t>
            </a:r>
            <a:r>
              <a:rPr lang="en-GB" sz="3200" dirty="0">
                <a:solidFill>
                  <a:srgbClr val="FFFFFF"/>
                </a:solidFill>
              </a:rPr>
              <a:t>="</a:t>
            </a:r>
            <a:r>
              <a:rPr lang="en-GB" sz="3200" dirty="0" err="1">
                <a:solidFill>
                  <a:srgbClr val="FFFFFF"/>
                </a:solidFill>
              </a:rPr>
              <a:t>fr</a:t>
            </a:r>
            <a:r>
              <a:rPr lang="en-GB" sz="3200" dirty="0">
                <a:solidFill>
                  <a:srgbClr val="FFFFFF"/>
                </a:solidFill>
              </a:rPr>
              <a:t>"&gt;</a:t>
            </a:r>
            <a:r>
              <a:rPr lang="en-GB" sz="3200" dirty="0" err="1">
                <a:solidFill>
                  <a:srgbClr val="FFFFFF"/>
                </a:solidFill>
              </a:rPr>
              <a:t>Alexandre</a:t>
            </a:r>
            <a:r>
              <a:rPr lang="en-GB" sz="3200" dirty="0">
                <a:solidFill>
                  <a:srgbClr val="FFFFFF"/>
                </a:solidFill>
              </a:rPr>
              <a:t> </a:t>
            </a:r>
            <a:r>
              <a:rPr lang="en-GB" sz="3200" dirty="0" err="1">
                <a:solidFill>
                  <a:srgbClr val="FFFFFF"/>
                </a:solidFill>
              </a:rPr>
              <a:t>Pouchkine</a:t>
            </a:r>
            <a:r>
              <a:rPr lang="en-GB" sz="3200" dirty="0">
                <a:solidFill>
                  <a:srgbClr val="FFFFFF"/>
                </a:solidFill>
              </a:rPr>
              <a:t>&lt;/name&gt;</a:t>
            </a:r>
          </a:p>
          <a:p>
            <a:pPr eaLnBrk="1" hangingPunct="1">
              <a:lnSpc>
                <a:spcPct val="10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dirty="0">
                <a:solidFill>
                  <a:srgbClr val="FFFFFF"/>
                </a:solidFill>
              </a:rPr>
              <a:t>&lt;/poet&gt;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today</a:t>
            </a:r>
          </a:p>
        </p:txBody>
      </p:sp>
      <p:sp>
        <p:nvSpPr>
          <p:cNvPr id="983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smtClean="0">
                <a:solidFill>
                  <a:srgbClr val="FFFFFF"/>
                </a:solidFill>
              </a:rPr>
              <a:t>An introduction to XML</a:t>
            </a:r>
            <a:endParaRPr lang="en-US" sz="3200" dirty="0">
              <a:solidFill>
                <a:srgbClr val="FFFFFF"/>
              </a:solidFill>
            </a:endParaRP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M</a:t>
            </a:r>
            <a:r>
              <a:rPr lang="en-US" sz="3200" dirty="0" smtClean="0">
                <a:solidFill>
                  <a:srgbClr val="FFFFFF"/>
                </a:solidFill>
              </a:rPr>
              <a:t>ajor HTML, the body element.</a:t>
            </a: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node type: comments</a:t>
            </a:r>
          </a:p>
        </p:txBody>
      </p:sp>
      <p:sp>
        <p:nvSpPr>
          <p:cNvPr id="116738" name="Text Box 2"/>
          <p:cNvSpPr txBox="1">
            <a:spLocks noChangeArrowheads="1"/>
          </p:cNvSpPr>
          <p:nvPr/>
        </p:nvSpPr>
        <p:spPr bwMode="auto">
          <a:xfrm>
            <a:off x="457200" y="1600200"/>
            <a:ext cx="8229600" cy="404177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 an XML document, you can make comments about your code. These are notes to yourself.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Comments start with &lt;!--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Comments end with --&gt;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Comments can not be nested.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Can appear pretty much anywhere.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They can enclose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comment examples</a:t>
            </a:r>
          </a:p>
        </p:txBody>
      </p:sp>
      <p:sp>
        <p:nvSpPr>
          <p:cNvPr id="11776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 this is a comment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 &lt;span&gt; this is a comment too, it contains an element &lt;/span&gt;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 &lt;!-- this is a bad example of a nested comment --&gt; --&gt;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Text Box 1"/>
          <p:cNvSpPr txBox="1">
            <a:spLocks noChangeArrowheads="1"/>
          </p:cNvSpPr>
          <p:nvPr/>
        </p:nvSpPr>
        <p:spPr bwMode="auto">
          <a:xfrm>
            <a:off x="457200" y="230188"/>
            <a:ext cx="8229600" cy="1235075"/>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rPr>
              <a:t>node type: DTD declaration</a:t>
            </a:r>
          </a:p>
        </p:txBody>
      </p:sp>
      <p:sp>
        <p:nvSpPr>
          <p:cNvPr id="118786" name="Text Box 2"/>
          <p:cNvSpPr txBox="1">
            <a:spLocks noChangeArrowheads="1"/>
          </p:cNvSpPr>
          <p:nvPr/>
        </p:nvSpPr>
        <p:spPr bwMode="auto">
          <a:xfrm>
            <a:off x="457200" y="1600200"/>
            <a:ext cx="8229600" cy="478313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XML documents, like any SGML documents, accept document type declarations.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 document type declaration tells us something about the vocabulary of elements and attributes used in the document.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should appear at the very top on an XML document.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takes the form &lt;!DOCTYPE </a:t>
            </a:r>
            <a:r>
              <a:rPr lang="ru-RU" sz="2800" i="1">
                <a:solidFill>
                  <a:srgbClr val="FFFFFF"/>
                </a:solidFill>
              </a:rPr>
              <a:t>gobbledygook</a:t>
            </a:r>
            <a:r>
              <a:rPr lang="ru-RU" sz="2800">
                <a:solidFill>
                  <a:srgbClr val="FFFFFF"/>
                </a:solidFill>
              </a:rPr>
              <a:t> &gt;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We will come back to the document type declaration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XML document</a:t>
            </a:r>
          </a:p>
        </p:txBody>
      </p:sp>
      <p:sp>
        <p:nvSpPr>
          <p:cNvPr id="11981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An XML document is a piece of data that is written in XML.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But sometimes the author of a document makes a mistake, and, in fact the XML is wrong in some ways.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there is no mistake, the document is called well-formed.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a document is not well-formed, it really is not an XML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some rules for well-formedness </a:t>
            </a:r>
          </a:p>
        </p:txBody>
      </p:sp>
      <p:sp>
        <p:nvSpPr>
          <p:cNvPr id="120834" name="Text Box 2"/>
          <p:cNvSpPr txBox="1">
            <a:spLocks noChangeArrowheads="1"/>
          </p:cNvSpPr>
          <p:nvPr/>
        </p:nvSpPr>
        <p:spPr bwMode="auto">
          <a:xfrm>
            <a:off x="457200" y="1524000"/>
            <a:ext cx="8229600" cy="456088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All elements must be properly nested. You can only close the outer element after all inner elements are closed. Examples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&lt;a&gt;&lt;b&gt;&lt;/a&gt;&lt;/b&gt; not well-formed</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&lt;a</a:t>
            </a:r>
            <a:r>
              <a:rPr lang="ru-RU" sz="2400" dirty="0" smtClean="0">
                <a:solidFill>
                  <a:srgbClr val="FFFFFF"/>
                </a:solidFill>
              </a:rPr>
              <a:t>&gt;&lt;b</a:t>
            </a:r>
            <a:r>
              <a:rPr lang="ru-RU" sz="2400" dirty="0">
                <a:solidFill>
                  <a:srgbClr val="FFFFFF"/>
                </a:solidFill>
              </a:rPr>
              <a:t>&gt;&lt;/b</a:t>
            </a:r>
            <a:r>
              <a:rPr lang="ru-RU" sz="2400" dirty="0" smtClean="0">
                <a:solidFill>
                  <a:srgbClr val="FFFFFF"/>
                </a:solidFill>
              </a:rPr>
              <a:t>&gt;&lt;/</a:t>
            </a:r>
            <a:r>
              <a:rPr lang="ru-RU" sz="2400" dirty="0">
                <a:solidFill>
                  <a:srgbClr val="FFFFFF"/>
                </a:solidFill>
              </a:rPr>
              <a:t>a</a:t>
            </a:r>
            <a:r>
              <a:rPr lang="ru-RU" sz="2400" dirty="0" smtClean="0">
                <a:solidFill>
                  <a:srgbClr val="FFFFFF"/>
                </a:solidFill>
              </a:rPr>
              <a:t>&gt; </a:t>
            </a:r>
            <a:r>
              <a:rPr lang="ru-RU" sz="2400" dirty="0">
                <a:solidFill>
                  <a:srgbClr val="FFFFFF"/>
                </a:solidFill>
              </a:rPr>
              <a:t>well formed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An element  that is nested inside another element is called a child of that element.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more rules for well-formedness </a:t>
            </a:r>
          </a:p>
        </p:txBody>
      </p:sp>
      <p:sp>
        <p:nvSpPr>
          <p:cNvPr id="121858" name="Text Box 2"/>
          <p:cNvSpPr txBox="1">
            <a:spLocks noChangeArrowheads="1"/>
          </p:cNvSpPr>
          <p:nvPr/>
        </p:nvSpPr>
        <p:spPr bwMode="auto">
          <a:xfrm>
            <a:off x="457200" y="1295400"/>
            <a:ext cx="8458200" cy="44450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There must be one single element in the document that all other elements are children of.</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It is called the root element.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All other elements are called children of the root.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Whitespace that surrounds the root element is ignored.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root element may be preceded by a prologue. This is anything before the root element.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DTD declaration can only appear in the prologue.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XML example file: validated.html</a:t>
            </a:r>
          </a:p>
        </p:txBody>
      </p:sp>
      <p:sp>
        <p:nvSpPr>
          <p:cNvPr id="122882" name="Text Box 2"/>
          <p:cNvSpPr txBox="1">
            <a:spLocks noChangeArrowheads="1"/>
          </p:cNvSpPr>
          <p:nvPr/>
        </p:nvSpPr>
        <p:spPr bwMode="auto">
          <a:xfrm>
            <a:off x="228600" y="1371600"/>
            <a:ext cx="8577263" cy="37719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This is an XML file.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Look at it through the "view source" feature of your user agent.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Please look at it to find all the node types.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Examine how the well-formedness constraints are implemented.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Make sure you understand every aspect of its syntax.</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What node type does not appear in this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other example</a:t>
            </a:r>
          </a:p>
        </p:txBody>
      </p:sp>
      <p:sp>
        <p:nvSpPr>
          <p:cNvPr id="123906" name="Text Box 2"/>
          <p:cNvSpPr txBox="1">
            <a:spLocks noChangeArrowheads="1"/>
          </p:cNvSpPr>
          <p:nvPr/>
        </p:nvSpPr>
        <p:spPr bwMode="auto">
          <a:xfrm>
            <a:off x="495300" y="1587500"/>
            <a:ext cx="8229600" cy="4448175"/>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Look at http://wotan.liu.edu/home/krichel/</a:t>
            </a:r>
            <a:r>
              <a:rPr lang="en-US" sz="2800" dirty="0">
                <a:solidFill>
                  <a:srgbClr val="FFFFFF"/>
                </a:solidFill>
              </a:rPr>
              <a:t>courses/lis650/ </a:t>
            </a:r>
            <a:r>
              <a:rPr lang="en-GB" sz="2800" dirty="0" smtClean="0">
                <a:solidFill>
                  <a:srgbClr val="FFFFFF"/>
                </a:solidFill>
              </a:rPr>
              <a:t>examples/xml/</a:t>
            </a:r>
            <a:r>
              <a:rPr lang="en-GB" sz="2800" dirty="0" err="1" smtClean="0">
                <a:solidFill>
                  <a:srgbClr val="FFFFFF"/>
                </a:solidFill>
              </a:rPr>
              <a:t>gradesheet.xml.html</a:t>
            </a:r>
            <a:r>
              <a:rPr lang="en-GB" sz="2800" dirty="0" smtClean="0">
                <a:solidFill>
                  <a:srgbClr val="FFFFFF"/>
                </a:solidFill>
              </a:rPr>
              <a:t>. </a:t>
            </a:r>
            <a:endParaRPr lang="en-GB"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First consider the rendered version as it appears in the browser. It illustrates the type of XML data file that Thomas uses to compose his grades and feeds them into the computer. It is well-formed XML.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Second, consider the source code of the web page. Why are there all these &amp;</a:t>
            </a:r>
            <a:r>
              <a:rPr lang="en-GB" sz="2800" dirty="0" err="1">
                <a:solidFill>
                  <a:srgbClr val="FFFFFF"/>
                </a:solidFill>
              </a:rPr>
              <a:t>lt</a:t>
            </a:r>
            <a:r>
              <a:rPr lang="en-GB" sz="2800" dirty="0">
                <a:solidFill>
                  <a:srgbClr val="FFFFFF"/>
                </a:solidFill>
              </a:rPr>
              <a:t>; and &amp;</a:t>
            </a:r>
            <a:r>
              <a:rPr lang="en-GB" sz="2800" dirty="0" err="1">
                <a:solidFill>
                  <a:srgbClr val="FFFFFF"/>
                </a:solidFill>
              </a:rPr>
              <a:t>gt</a:t>
            </a:r>
            <a:r>
              <a:rPr lang="en-GB" sz="28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XML and HTML</a:t>
            </a:r>
          </a:p>
        </p:txBody>
      </p:sp>
      <p:sp>
        <p:nvSpPr>
          <p:cNvPr id="124930" name="Text Box 2"/>
          <p:cNvSpPr txBox="1">
            <a:spLocks noChangeArrowheads="1"/>
          </p:cNvSpPr>
          <p:nvPr/>
        </p:nvSpPr>
        <p:spPr bwMode="auto">
          <a:xfrm>
            <a:off x="457200" y="1295400"/>
            <a:ext cx="8226425" cy="4953000"/>
          </a:xfrm>
          <a:prstGeom prst="rect">
            <a:avLst/>
          </a:prstGeom>
          <a:noFill/>
          <a:ln w="9525">
            <a:noFill/>
            <a:round/>
            <a:headEnd/>
            <a:tailEnd/>
          </a:ln>
          <a:effectLst/>
        </p:spPr>
        <p:txBody>
          <a:bodyPr lIns="0" tIns="0" rIns="0" bIns="0"/>
          <a:lstStyle/>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XML is a syntax. It is a way to write a textual document that has some structure to it. A web page is precisely such a textual document.</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Yet for </a:t>
            </a:r>
            <a:r>
              <a:rPr lang="en-US" sz="2800" dirty="0" smtClean="0">
                <a:solidFill>
                  <a:srgbClr val="FFFFFF"/>
                </a:solidFill>
              </a:rPr>
              <a:t>browsers </a:t>
            </a:r>
            <a:r>
              <a:rPr lang="en-US" sz="2800" dirty="0">
                <a:solidFill>
                  <a:srgbClr val="FFFFFF"/>
                </a:solidFill>
              </a:rPr>
              <a:t>to make sense of the structure there has to be a commonly understood vocabulary of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element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attributes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occurrence constraints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value constraints. </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is where HTML comes in.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a:t>
            </a:r>
          </a:p>
        </p:txBody>
      </p:sp>
      <p:sp>
        <p:nvSpPr>
          <p:cNvPr id="125954" name="Text Box 2"/>
          <p:cNvSpPr txBox="1">
            <a:spLocks noChangeArrowheads="1"/>
          </p:cNvSpPr>
          <p:nvPr/>
        </p:nvSpPr>
        <p:spPr bwMode="auto">
          <a:xfrm>
            <a:off x="304800" y="1676400"/>
            <a:ext cx="8610600" cy="48768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err="1">
                <a:solidFill>
                  <a:srgbClr val="FFFFFF"/>
                </a:solidFill>
              </a:rPr>
              <a:t>HyperText</a:t>
            </a:r>
            <a:r>
              <a:rPr lang="en-US" sz="2800" dirty="0">
                <a:solidFill>
                  <a:srgbClr val="FFFFFF"/>
                </a:solidFill>
              </a:rPr>
              <a:t> Markup Language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is an SGML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head, body, title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paragraphs, headings,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lists, tables,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emphasis, abbreviations, quotes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images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links to other documents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forms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scripting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XML</a:t>
            </a:r>
          </a:p>
        </p:txBody>
      </p:sp>
      <p:sp>
        <p:nvSpPr>
          <p:cNvPr id="99330" name="Text Box 2"/>
          <p:cNvSpPr txBox="1">
            <a:spLocks noChangeArrowheads="1"/>
          </p:cNvSpPr>
          <p:nvPr/>
        </p:nvSpPr>
        <p:spPr bwMode="auto">
          <a:xfrm>
            <a:off x="457200" y="1219200"/>
            <a:ext cx="8229600" cy="5216525"/>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XML is an SGML application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Every XML document is SGML, but not the opposite.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Thus XML is like SGML but with many features removed.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XML defines the syntax that we will use to write HTML. We have to study that syntax in some detail, now.</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history</a:t>
            </a:r>
          </a:p>
        </p:txBody>
      </p:sp>
      <p:sp>
        <p:nvSpPr>
          <p:cNvPr id="126978" name="Text Box 2"/>
          <p:cNvSpPr txBox="1">
            <a:spLocks noChangeArrowheads="1"/>
          </p:cNvSpPr>
          <p:nvPr/>
        </p:nvSpPr>
        <p:spPr bwMode="auto">
          <a:xfrm>
            <a:off x="457200" y="1306513"/>
            <a:ext cx="8229600" cy="52387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 was a very bare-bones language when first invented by Tim Berners-Lee. It did not describe pages with much of a visual appeal.</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the 90s, successful browsers invented “extensions” that aimed to stretch the visual boundaries of 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Some of these extensions found their way in the official HTML spec issued by the W3C.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Later the W3C developed style sheets as a way to accommodate for display requirements without having to extend 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strict vs loose HTML </a:t>
            </a:r>
          </a:p>
        </p:txBody>
      </p:sp>
      <p:sp>
        <p:nvSpPr>
          <p:cNvPr id="128002" name="Text Box 2"/>
          <p:cNvSpPr txBox="1">
            <a:spLocks noChangeArrowheads="1"/>
          </p:cNvSpPr>
          <p:nvPr/>
        </p:nvSpPr>
        <p:spPr bwMode="auto">
          <a:xfrm>
            <a:off x="381000" y="1447800"/>
            <a:ext cx="8229600" cy="53514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4.01 is the last version of HTML. This version has two different DTDs: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loose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 only the cover the elements of 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loose DTD has more elements, but all the functionality of these elements is best done with style sheets.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XHTML</a:t>
            </a:r>
          </a:p>
        </p:txBody>
      </p:sp>
      <p:sp>
        <p:nvSpPr>
          <p:cNvPr id="129026" name="Text Box 2"/>
          <p:cNvSpPr txBox="1">
            <a:spLocks noChangeArrowheads="1"/>
          </p:cNvSpPr>
          <p:nvPr/>
        </p:nvSpPr>
        <p:spPr bwMode="auto">
          <a:xfrm>
            <a:off x="457200" y="1600200"/>
            <a:ext cx="8229600" cy="4276725"/>
          </a:xfrm>
          <a:prstGeom prst="rect">
            <a:avLst/>
          </a:prstGeom>
          <a:noFill/>
          <a:ln w="9525">
            <a:noFill/>
            <a:round/>
            <a:headEnd/>
            <a:tailEnd/>
          </a:ln>
          <a:effectLst/>
        </p:spPr>
        <p:txBody>
          <a:bodyPr lIns="0" tIns="0" rIns="0" bIns="0"/>
          <a:lstStyle/>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XHTML is HTML written in an XML syntax.</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Every XHTML document has to be well-formed XML. </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Non-XML HTML documents can violate some well-</a:t>
            </a:r>
            <a:r>
              <a:rPr lang="en-US" sz="2800" dirty="0" err="1">
                <a:solidFill>
                  <a:srgbClr val="FFFFFF"/>
                </a:solidFill>
              </a:rPr>
              <a:t>formedness</a:t>
            </a:r>
            <a:r>
              <a:rPr lang="en-US" sz="2800" dirty="0">
                <a:solidFill>
                  <a:srgbClr val="FFFFFF"/>
                </a:solidFill>
              </a:rPr>
              <a:t> constraints, including</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HTML element names are not case sensitive.</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Some HTML elements do not need closing tags.</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There is no need for a single root element in a HTML document.</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XHTML is stricter, but simpler to understand.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XHTML: pain without gain?</a:t>
            </a:r>
          </a:p>
        </p:txBody>
      </p:sp>
      <p:sp>
        <p:nvSpPr>
          <p:cNvPr id="13005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 this course we study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I say HTML in the following, I mean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Reasons to study XHTML rather than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syntactic rules of XML are easier to understand.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Any tool that can work with XML can be applied to XHTML, but can not be applied to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 general XML documents are more computer understandable. This is crucial in the age of the search engine.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 Box 1"/>
          <p:cNvSpPr txBox="1">
            <a:spLocks noChangeArrowheads="1"/>
          </p:cNvSpPr>
          <p:nvPr/>
        </p:nvSpPr>
        <p:spPr bwMode="auto">
          <a:xfrm>
            <a:off x="457200" y="319088"/>
            <a:ext cx="8223250" cy="1046162"/>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5</a:t>
            </a:r>
          </a:p>
        </p:txBody>
      </p:sp>
      <p:sp>
        <p:nvSpPr>
          <p:cNvPr id="131074" name="Text Box 2"/>
          <p:cNvSpPr txBox="1">
            <a:spLocks noChangeArrowheads="1"/>
          </p:cNvSpPr>
          <p:nvPr/>
        </p:nvSpPr>
        <p:spPr bwMode="auto">
          <a:xfrm>
            <a:off x="457200" y="1600200"/>
            <a:ext cx="8223250" cy="443071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W3C is working on HTML 5. When HTML 5 is expressed in an XML syntax, it will be known as XHTML 5.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draft is at http://www.w3.org/html/wg/html5.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notation in the course slides</a:t>
            </a:r>
          </a:p>
        </p:txBody>
      </p:sp>
      <p:sp>
        <p:nvSpPr>
          <p:cNvPr id="132098" name="Text Box 2"/>
          <p:cNvSpPr txBox="1">
            <a:spLocks noChangeArrowheads="1"/>
          </p:cNvSpPr>
          <p:nvPr/>
        </p:nvSpPr>
        <p:spPr bwMode="auto">
          <a:xfrm>
            <a:off x="457200" y="1219200"/>
            <a:ext cx="8228013" cy="5334000"/>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write elements as if I was writing the start tag &lt;</a:t>
            </a:r>
            <a:r>
              <a:rPr lang="en-US" sz="2800" i="1">
                <a:solidFill>
                  <a:srgbClr val="FFFFFF"/>
                </a:solidFill>
              </a:rPr>
              <a:t>element</a:t>
            </a:r>
            <a:r>
              <a:rPr lang="en-US" sz="2800">
                <a:solidFill>
                  <a:srgbClr val="FFFFFF"/>
                </a:solidFill>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write all empty elements as &lt;</a:t>
            </a:r>
            <a:r>
              <a:rPr lang="en-US" sz="2800" i="1">
                <a:solidFill>
                  <a:srgbClr val="FFFFFF"/>
                </a:solidFill>
              </a:rPr>
              <a:t>element</a:t>
            </a:r>
            <a:r>
              <a:rPr lang="en-US" sz="2800">
                <a:solidFill>
                  <a:srgbClr val="FFFFFF"/>
                </a:solidFill>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Recall that &lt;/</a:t>
            </a:r>
            <a:r>
              <a:rPr lang="en-US" sz="2800" i="1">
                <a:solidFill>
                  <a:srgbClr val="FFFFFF"/>
                </a:solidFill>
              </a:rPr>
              <a:t>element</a:t>
            </a:r>
            <a:r>
              <a:rPr lang="en-US" sz="2800">
                <a:solidFill>
                  <a:srgbClr val="FFFFFF"/>
                </a:solidFill>
              </a:rPr>
              <a:t>&gt; is not the same as &lt;</a:t>
            </a:r>
            <a:r>
              <a:rPr lang="en-US" sz="2800" i="1">
                <a:solidFill>
                  <a:srgbClr val="FFFFFF"/>
                </a:solidFill>
              </a:rPr>
              <a:t>element</a:t>
            </a:r>
            <a:r>
              <a:rPr lang="en-US" sz="2800">
                <a:solidFill>
                  <a:srgbClr val="FFFFFF"/>
                </a:solidFill>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attach a = to all attribute names. Thus, when I write </a:t>
            </a:r>
            <a:r>
              <a:rPr lang="en-US" sz="2800" i="1">
                <a:solidFill>
                  <a:srgbClr val="FFFFFF"/>
                </a:solidFill>
              </a:rPr>
              <a:t>attribute</a:t>
            </a:r>
            <a:r>
              <a:rPr lang="en-US" sz="2800">
                <a:solidFill>
                  <a:srgbClr val="FFFFFF"/>
                </a:solidFill>
              </a:rPr>
              <a:t>=, you know that I mean the attribute </a:t>
            </a:r>
            <a:r>
              <a:rPr lang="en-US" sz="2800" i="1">
                <a:solidFill>
                  <a:srgbClr val="FFFFFF"/>
                </a:solidFill>
              </a:rPr>
              <a:t>attribute</a:t>
            </a:r>
            <a:r>
              <a:rPr lang="en-US" sz="2800">
                <a:solidFill>
                  <a:srgbClr val="FFFFFF"/>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Text Box 1"/>
          <p:cNvSpPr txBox="1">
            <a:spLocks noChangeArrowheads="1"/>
          </p:cNvSpPr>
          <p:nvPr/>
        </p:nvSpPr>
        <p:spPr bwMode="auto">
          <a:xfrm>
            <a:off x="457200" y="319088"/>
            <a:ext cx="8223250" cy="1046162"/>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elements and attributes</a:t>
            </a:r>
          </a:p>
        </p:txBody>
      </p:sp>
      <p:sp>
        <p:nvSpPr>
          <p:cNvPr id="133122" name="Text Box 2"/>
          <p:cNvSpPr txBox="1">
            <a:spLocks noChangeArrowheads="1"/>
          </p:cNvSpPr>
          <p:nvPr/>
        </p:nvSpPr>
        <p:spPr bwMode="auto">
          <a:xfrm>
            <a:off x="457200" y="1600200"/>
            <a:ext cx="8223250" cy="443071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 defines elements. It also attributes that these elements may have.  Each element has a different set of attributes that it can have.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say that an element “requires” an attribute if the attribute is required. If you use the element without that attribute, your HTML code is invalid.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say that an element “takes” an attribute to say that the attributes are optional.</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validation</a:t>
            </a:r>
          </a:p>
        </p:txBody>
      </p:sp>
      <p:sp>
        <p:nvSpPr>
          <p:cNvPr id="134146" name="Text Box 2"/>
          <p:cNvSpPr txBox="1">
            <a:spLocks noChangeArrowheads="1"/>
          </p:cNvSpPr>
          <p:nvPr/>
        </p:nvSpPr>
        <p:spPr bwMode="auto">
          <a:xfrm>
            <a:off x="457200" y="1600200"/>
            <a:ext cx="8228013" cy="4953000"/>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Remember that your pages have to validate against the strict specification of XHTML 1.0.</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have to quote the DTD declaration for the strict version of the XHTML DTD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&lt;!DOCTYPE html PUBLIC "-//W3C//DTD XHTML 1.0 Strict//EN" "http://www.w3.org/TR/xhtml1/D TD/xhtml1-strict.dtd"&gt;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in the prologue of your HTML file, so that a validation tool can find out what version of XHTML to check for.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validation tools</a:t>
            </a:r>
          </a:p>
        </p:txBody>
      </p:sp>
      <p:sp>
        <p:nvSpPr>
          <p:cNvPr id="13517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W3C validator http://validator.w3.org is the official validator that I have built into validated.html. This is the one used for assessing.</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Web Design Group Validator at http://www.htmlhelp.com/tools/validator/ is a nice, seemingly more strict validator that lets you validate your entire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root &lt;html&gt; element</a:t>
            </a:r>
          </a:p>
        </p:txBody>
      </p:sp>
      <p:sp>
        <p:nvSpPr>
          <p:cNvPr id="136194" name="Text Box 2"/>
          <p:cNvSpPr txBox="1">
            <a:spLocks noChangeArrowheads="1"/>
          </p:cNvSpPr>
          <p:nvPr/>
        </p:nvSpPr>
        <p:spPr bwMode="auto">
          <a:xfrm>
            <a:off x="457200" y="1600200"/>
            <a:ext cx="8229600" cy="46418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two attributes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dir= attribute says in which direction the contents is rendered. The classic value is "</a:t>
            </a:r>
            <a:r>
              <a:rPr lang="en-US" sz="2400" dirty="0" err="1">
                <a:solidFill>
                  <a:srgbClr val="FFFFFF"/>
                </a:solidFill>
              </a:rPr>
              <a:t>ltr</a:t>
            </a:r>
            <a:r>
              <a:rPr lang="en-US" sz="2400" dirty="0">
                <a:solidFill>
                  <a:srgbClr val="FFFFFF"/>
                </a:solidFill>
              </a:rPr>
              <a:t>", "</a:t>
            </a:r>
            <a:r>
              <a:rPr lang="en-US" sz="2400" dirty="0" err="1">
                <a:solidFill>
                  <a:srgbClr val="FFFFFF"/>
                </a:solidFill>
              </a:rPr>
              <a:t>rtl</a:t>
            </a:r>
            <a:r>
              <a:rPr lang="en-US" sz="2400" dirty="0">
                <a:solidFill>
                  <a:srgbClr val="FFFFFF"/>
                </a:solidFill>
              </a:rPr>
              <a:t>" is also valid.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a:t>
            </a:r>
            <a:r>
              <a:rPr lang="en-US" sz="2400" dirty="0" err="1">
                <a:solidFill>
                  <a:srgbClr val="FFFFFF"/>
                </a:solidFill>
              </a:rPr>
              <a:t>lang</a:t>
            </a:r>
            <a:r>
              <a:rPr lang="en-US" sz="2400" dirty="0">
                <a:solidFill>
                  <a:srgbClr val="FFFFFF"/>
                </a:solidFill>
              </a:rPr>
              <a:t>= attribute says in which language the contents is. Use ISO 639 codes, e.g. </a:t>
            </a:r>
            <a:r>
              <a:rPr lang="en-US" sz="2400" dirty="0" err="1">
                <a:solidFill>
                  <a:srgbClr val="FFFFFF"/>
                </a:solidFill>
              </a:rPr>
              <a:t>lang</a:t>
            </a:r>
            <a:r>
              <a:rPr lang="en-US" sz="2400" dirty="0">
                <a:solidFill>
                  <a:srgbClr val="FFFFFF"/>
                </a:solidFill>
              </a:rPr>
              <a:t>="en-us"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these two attributes are know as the internationalization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 &lt;html </a:t>
            </a:r>
            <a:r>
              <a:rPr lang="en-US" sz="2800" dirty="0" err="1">
                <a:solidFill>
                  <a:srgbClr val="FFFFFF"/>
                </a:solidFill>
              </a:rPr>
              <a:t>lang</a:t>
            </a:r>
            <a:r>
              <a:rPr lang="en-US" sz="2800" dirty="0">
                <a:solidFill>
                  <a:srgbClr val="FFFFFF"/>
                </a:solidFill>
              </a:rPr>
              <a:t>="en-us"&gt; … &lt;/html&gt;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nodes</a:t>
            </a:r>
          </a:p>
        </p:txBody>
      </p:sp>
      <p:sp>
        <p:nvSpPr>
          <p:cNvPr id="100354" name="Text Box 2"/>
          <p:cNvSpPr txBox="1">
            <a:spLocks noChangeArrowheads="1"/>
          </p:cNvSpPr>
          <p:nvPr/>
        </p:nvSpPr>
        <p:spPr bwMode="auto">
          <a:xfrm>
            <a:off x="457200" y="1600200"/>
            <a:ext cx="8229600" cy="451961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“node” is a word used to characterize everything that can be put in the XML document.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We will study the following types on nodes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character data</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elements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attributes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comments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DTD declarations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There are other types of nodes that we don't need to learn about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ext Box 1"/>
          <p:cNvSpPr txBox="1">
            <a:spLocks noChangeArrowheads="1"/>
          </p:cNvSpPr>
          <p:nvPr/>
        </p:nvSpPr>
        <p:spPr bwMode="auto">
          <a:xfrm>
            <a:off x="457200" y="319088"/>
            <a:ext cx="8223250" cy="1046162"/>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i18n issues in XHTML</a:t>
            </a:r>
          </a:p>
        </p:txBody>
      </p:sp>
      <p:sp>
        <p:nvSpPr>
          <p:cNvPr id="137218" name="Text Box 2"/>
          <p:cNvSpPr txBox="1">
            <a:spLocks noChangeArrowheads="1"/>
          </p:cNvSpPr>
          <p:nvPr/>
        </p:nvSpPr>
        <p:spPr bwMode="auto">
          <a:xfrm>
            <a:off x="457200" y="1600200"/>
            <a:ext cx="8223250" cy="443071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special XML attribute that is called xml:lang= to convey languages in XML.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Since we are both using XML and HTML, it is best to use both the xml:lang= and the lang=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See  http://www.w3.org/TR/i18n-html-tech-lang/#ri20040429.092928424 for some discussion of i18n issues.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children of &lt;html&gt;</a:t>
            </a:r>
          </a:p>
        </p:txBody>
      </p:sp>
      <p:sp>
        <p:nvSpPr>
          <p:cNvPr id="138242" name="Text Box 2"/>
          <p:cNvSpPr txBox="1">
            <a:spLocks noChangeArrowheads="1"/>
          </p:cNvSpPr>
          <p:nvPr/>
        </p:nvSpPr>
        <p:spPr bwMode="auto">
          <a:xfrm>
            <a:off x="457200" y="1371600"/>
            <a:ext cx="8382000" cy="5084763"/>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rPr>
              <a:t>&lt;html&gt; has only two children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&lt;head&gt; has the header of the document. It's contents is not displayed on the document window. It is about the document.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&lt;body&gt; contains the document itself. Its content is displayed in the browser window.</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rPr>
              <a:t>There must be only one &lt;head&gt; and only one &lt;body&gt;.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rPr>
              <a:t>Both &lt;head&gt; and &lt;body&gt; take the i18n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&lt;</a:t>
            </a:r>
            <a:r>
              <a:rPr lang="en-US" sz="4000" dirty="0" smtClean="0">
                <a:solidFill>
                  <a:srgbClr val="E3EBF1"/>
                </a:solidFill>
              </a:rPr>
              <a:t>body</a:t>
            </a:r>
            <a:r>
              <a:rPr lang="en-US" sz="4000" dirty="0" smtClean="0">
                <a:solidFill>
                  <a:srgbClr val="E3EBF1"/>
                </a:solidFill>
              </a:rPr>
              <a:t>&gt;</a:t>
            </a:r>
            <a:endParaRPr lang="en-US" sz="4000" dirty="0">
              <a:solidFill>
                <a:srgbClr val="E3EBF1"/>
              </a:solidFill>
            </a:endParaRPr>
          </a:p>
        </p:txBody>
      </p:sp>
      <p:sp>
        <p:nvSpPr>
          <p:cNvPr id="139266" name="Text Box 2"/>
          <p:cNvSpPr txBox="1">
            <a:spLocks noChangeArrowheads="1"/>
          </p:cNvSpPr>
          <p:nvPr/>
        </p:nvSpPr>
        <p:spPr bwMode="auto">
          <a:xfrm>
            <a:off x="457200" y="1371600"/>
            <a:ext cx="8220075" cy="50292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We are skipping the &lt;head&gt; so far for the next lecture.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We are now working with the second child of &lt;html&gt;, the &lt;body&gt;. </a:t>
            </a:r>
            <a:endParaRPr lang="en-US" sz="2800" dirty="0" smtClean="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Almost </a:t>
            </a:r>
            <a:r>
              <a:rPr lang="en-US" sz="2400" dirty="0">
                <a:solidFill>
                  <a:srgbClr val="FFFFFF"/>
                </a:solidFill>
              </a:rPr>
              <a:t>all element in the &lt;body&gt; can take a group of attributes we will call the core attributes. We discuss </a:t>
            </a:r>
            <a:r>
              <a:rPr lang="en-US" sz="2400" dirty="0" smtClean="0">
                <a:solidFill>
                  <a:srgbClr val="FFFFFF"/>
                </a:solidFill>
              </a:rPr>
              <a:t>one here, th</a:t>
            </a:r>
            <a:r>
              <a:rPr lang="en-US" sz="2400" dirty="0" smtClean="0">
                <a:solidFill>
                  <a:srgbClr val="FFFFFF"/>
                </a:solidFill>
              </a:rPr>
              <a:t>e other ones </a:t>
            </a:r>
            <a:r>
              <a:rPr lang="en-US" sz="2400" dirty="0" smtClean="0">
                <a:solidFill>
                  <a:srgbClr val="FFFFFF"/>
                </a:solidFill>
              </a:rPr>
              <a:t>next week.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All </a:t>
            </a:r>
            <a:r>
              <a:rPr lang="en-US" sz="2400" dirty="0">
                <a:solidFill>
                  <a:srgbClr val="FFFFFF"/>
                </a:solidFill>
              </a:rPr>
              <a:t>elements in the body can be classified as block level elements or text elements. This is for this week.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block-level vs text-level elements</a:t>
            </a:r>
          </a:p>
        </p:txBody>
      </p:sp>
      <p:sp>
        <p:nvSpPr>
          <p:cNvPr id="140290" name="Text Box 2"/>
          <p:cNvSpPr txBox="1">
            <a:spLocks noChangeArrowheads="1"/>
          </p:cNvSpPr>
          <p:nvPr/>
        </p:nvSpPr>
        <p:spPr bwMode="auto">
          <a:xfrm>
            <a:off x="457200" y="1295400"/>
            <a:ext cx="8229600" cy="3816350"/>
          </a:xfrm>
          <a:prstGeom prst="rect">
            <a:avLst/>
          </a:prstGeom>
          <a:noFill/>
          <a:ln w="9525">
            <a:noFill/>
            <a:round/>
            <a:headEnd/>
            <a:tailEnd/>
          </a:ln>
          <a:effectLst/>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Block-level elements contain data that is aligned vertical by visual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Text-level elements are aligned horizontally by visual user agents.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reasons behind this distinction is that multidirectional text would be impossible without 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Visual user agents start a new line at the beginning of block-level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generic block level element &lt;div&gt;</a:t>
            </a:r>
          </a:p>
        </p:txBody>
      </p:sp>
      <p:sp>
        <p:nvSpPr>
          <p:cNvPr id="141314" name="Text Box 2"/>
          <p:cNvSpPr txBox="1">
            <a:spLocks noChangeArrowheads="1"/>
          </p:cNvSpPr>
          <p:nvPr/>
        </p:nvSpPr>
        <p:spPr bwMode="auto">
          <a:xfrm>
            <a:off x="457200" y="1600200"/>
            <a:ext cx="8229600" cy="35591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&lt;div&gt; element allows you to create arbitrary block level divisions in your document.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&lt;div&gt;s can be nested.</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paragraph &lt;p&gt;</a:t>
            </a:r>
          </a:p>
        </p:txBody>
      </p:sp>
      <p:sp>
        <p:nvSpPr>
          <p:cNvPr id="142338" name="Text Box 2"/>
          <p:cNvSpPr txBox="1">
            <a:spLocks noChangeArrowheads="1"/>
          </p:cNvSpPr>
          <p:nvPr/>
        </p:nvSpPr>
        <p:spPr bwMode="auto">
          <a:xfrm>
            <a:off x="457200" y="1600200"/>
            <a:ext cx="8229600" cy="39957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block-level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&lt;p&gt; element is almost the same as a  &lt;div&gt; but it signals the start and end of a paragraph.</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&lt;p&gt; element can not be nested.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Some browsers adds extra vertical space around a &lt;p&gt; (compared to the spacing of a &lt;div&gt;).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generic text level element &lt;span&gt; </a:t>
            </a:r>
          </a:p>
        </p:txBody>
      </p:sp>
      <p:sp>
        <p:nvSpPr>
          <p:cNvPr id="143362" name="Text Box 2"/>
          <p:cNvSpPr txBox="1">
            <a:spLocks noChangeArrowheads="1"/>
          </p:cNvSpPr>
          <p:nvPr/>
        </p:nvSpPr>
        <p:spPr bwMode="auto">
          <a:xfrm>
            <a:off x="457200" y="1600200"/>
            <a:ext cx="8229600" cy="39147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a generic text-level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Put things in a &lt;span&gt; that belong together in </a:t>
            </a:r>
            <a:r>
              <a:rPr lang="en-US" sz="2800" dirty="0" smtClean="0">
                <a:solidFill>
                  <a:srgbClr val="FFFFFF"/>
                </a:solidFill>
              </a:rPr>
              <a:t>horizontal formatting context. </a:t>
            </a:r>
            <a:r>
              <a:rPr lang="en-US" sz="2800" dirty="0">
                <a:solidFill>
                  <a:srgbClr val="FFFFFF"/>
                </a:solidFill>
              </a:rPr>
              <a:t>Example</a:t>
            </a:r>
          </a:p>
          <a:p>
            <a:pPr marL="328613" indent="-317500">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 is a certain &lt;span&gt;je ne sais quoi&lt;/span&gt; about the LIS650 course.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id= attribute</a:t>
            </a:r>
          </a:p>
        </p:txBody>
      </p:sp>
      <p:sp>
        <p:nvSpPr>
          <p:cNvPr id="14438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id= attribute can be placed on any element in the body.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gives the element an identifier.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For all elements in a HTML document, the values of the id= element must all be different.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Once an element has an id=, it can be referenced.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abstraction ends here</a:t>
            </a:r>
          </a:p>
        </p:txBody>
      </p:sp>
      <p:sp>
        <p:nvSpPr>
          <p:cNvPr id="14541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Up until now, we have done some abstract elements and attributes that do not achieve much visual impact.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Instead, they</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We </a:t>
            </a:r>
            <a:r>
              <a:rPr lang="en-US" sz="2800" dirty="0">
                <a:solidFill>
                  <a:srgbClr val="FFFFFF"/>
                </a:solidFill>
              </a:rPr>
              <a:t>will now turn </a:t>
            </a:r>
            <a:r>
              <a:rPr lang="en-US" sz="2400" dirty="0" smtClean="0">
                <a:solidFill>
                  <a:srgbClr val="FFFFFF"/>
                </a:solidFill>
              </a:rPr>
              <a:t>point the style sheet to where things are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create a semantic design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to </a:t>
            </a:r>
            <a:r>
              <a:rPr lang="en-US" sz="2800" dirty="0">
                <a:solidFill>
                  <a:srgbClr val="FFFFFF"/>
                </a:solidFill>
              </a:rPr>
              <a:t>more physical descriptions.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Try it out while I am talking.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line break &lt;br/&gt; </a:t>
            </a:r>
          </a:p>
        </p:txBody>
      </p:sp>
      <p:sp>
        <p:nvSpPr>
          <p:cNvPr id="146434"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element used to create a line break.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its emptiness!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want to do several line breaks you can do it with &lt;br/&gt;&lt;br/&gt;  but this is horribly ugly!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&lt;br/&gt; is a text level element.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node type: character data</a:t>
            </a:r>
          </a:p>
        </p:txBody>
      </p:sp>
      <p:sp>
        <p:nvSpPr>
          <p:cNvPr id="101378" name="Text Box 2"/>
          <p:cNvSpPr txBox="1">
            <a:spLocks noChangeArrowheads="1"/>
          </p:cNvSpPr>
          <p:nvPr/>
        </p:nvSpPr>
        <p:spPr bwMode="auto">
          <a:xfrm>
            <a:off x="457200" y="1600200"/>
            <a:ext cx="8226425" cy="29146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Character data is simply a sequence of characters.</a:t>
            </a:r>
          </a:p>
          <a:p>
            <a:pPr marL="328613" indent="-317500" eaLnBrk="1" hangingPunct="1">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Examples</a:t>
            </a:r>
          </a:p>
          <a:p>
            <a:pPr marL="731838" lvl="1" indent="-274638" eaLnBrk="1" hangingPunct="1">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a:t>
            </a:r>
            <a:r>
              <a:rPr lang="en-GB" sz="2400" dirty="0" err="1">
                <a:solidFill>
                  <a:srgbClr val="FFFFFF"/>
                </a:solidFill>
              </a:rPr>
              <a:t>abec</a:t>
            </a:r>
            <a:r>
              <a:rPr lang="en-GB" sz="2400" dirty="0">
                <a:solidFill>
                  <a:srgbClr val="FFFFFF"/>
                </a:solidFill>
              </a:rPr>
              <a:t>” </a:t>
            </a:r>
          </a:p>
          <a:p>
            <a:pPr marL="731838" lvl="1" indent="-274638" eaLnBrk="1" hangingPunct="1">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“8 [[ + 2 </a:t>
            </a:r>
            <a:r>
              <a:rPr lang="en-GB" sz="2400" dirty="0" smtClean="0">
                <a:solidFill>
                  <a:srgbClr val="FFFFFF"/>
                </a:solidFill>
              </a:rPr>
              <a:t>¼”</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ja-JP" altLang="en-US" sz="2400" smtClean="0">
                <a:solidFill>
                  <a:srgbClr val="FFFFFF"/>
                </a:solidFill>
              </a:rPr>
              <a:t> </a:t>
            </a:r>
            <a:r>
              <a:rPr lang="en-US" altLang="ja-JP" sz="2400" dirty="0" smtClean="0">
                <a:solidFill>
                  <a:srgbClr val="FFFFFF"/>
                </a:solidFill>
              </a:rPr>
              <a:t>“</a:t>
            </a:r>
            <a:r>
              <a:rPr lang="ja-JP" altLang="en-US" sz="2400" smtClean="0">
                <a:solidFill>
                  <a:srgbClr val="FFFFFF"/>
                </a:solidFill>
              </a:rPr>
              <a:t>一</a:t>
            </a:r>
            <a:r>
              <a:rPr lang="ja-JP" altLang="en-US" sz="2400" smtClean="0">
                <a:solidFill>
                  <a:srgbClr val="FFFFFF"/>
                </a:solidFill>
              </a:rPr>
              <a:t>橋大</a:t>
            </a:r>
            <a:r>
              <a:rPr lang="ja-JP" altLang="en-US" sz="2400" smtClean="0">
                <a:solidFill>
                  <a:srgbClr val="FFFFFF"/>
                </a:solidFill>
              </a:rPr>
              <a:t>学 </a:t>
            </a:r>
            <a:r>
              <a:rPr lang="en-US" altLang="ja-JP" sz="2400" dirty="0" smtClean="0">
                <a:solidFill>
                  <a:srgbClr val="FFFFFF"/>
                </a:solidFill>
              </a:rPr>
              <a:t>“</a:t>
            </a:r>
            <a:endParaRPr lang="en-GB" sz="2400" dirty="0">
              <a:solidFill>
                <a:srgbClr val="FFFFFF"/>
              </a:solidFill>
            </a:endParaRPr>
          </a:p>
          <a:p>
            <a:pPr marL="328613" indent="-317500" eaLnBrk="1" hangingPunct="1">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 the end of the lecture, we will discuss character data again.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anchor: &lt;a&gt; </a:t>
            </a:r>
          </a:p>
        </p:txBody>
      </p:sp>
      <p:sp>
        <p:nvSpPr>
          <p:cNvPr id="147458" name="Text Box 2"/>
          <p:cNvSpPr txBox="1">
            <a:spLocks noChangeArrowheads="1"/>
          </p:cNvSpPr>
          <p:nvPr/>
        </p:nvSpPr>
        <p:spPr bwMode="auto">
          <a:xfrm>
            <a:off x="381000" y="1219200"/>
            <a:ext cx="8229600" cy="50863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text-level element that opens a hyperlink.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contents of element is the anchor.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&lt;a&gt; can have element contents.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href= attribute has the target URI.</a:t>
            </a:r>
          </a:p>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My professor is &lt;a href="http://openlib.org/home/krichel/"&gt;Thomas Krichel&lt;/a&gt;.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 to other files on wotan</a:t>
            </a:r>
          </a:p>
        </p:txBody>
      </p:sp>
      <p:sp>
        <p:nvSpPr>
          <p:cNvPr id="14848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want to link to a page that you already have in your public_html folder on wotan, you simply quote the name of the file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&lt;a href="second_page.html"&gt;second page&lt;/a&gt;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Please give all the HTML files the ending .html.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Avoid blanks, as well as other exotic characters in file names. Instead of blanks, use underscores.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Text Box 1"/>
          <p:cNvSpPr txBox="1">
            <a:spLocks noChangeArrowheads="1"/>
          </p:cNvSpPr>
          <p:nvPr/>
        </p:nvSpPr>
        <p:spPr bwMode="auto">
          <a:xfrm>
            <a:off x="479425" y="307975"/>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 within a document</a:t>
            </a:r>
          </a:p>
        </p:txBody>
      </p:sp>
      <p:sp>
        <p:nvSpPr>
          <p:cNvPr id="149506" name="Text Box 2"/>
          <p:cNvSpPr txBox="1">
            <a:spLocks noChangeArrowheads="1"/>
          </p:cNvSpPr>
          <p:nvPr/>
        </p:nvSpPr>
        <p:spPr bwMode="auto">
          <a:xfrm>
            <a:off x="457200" y="1343025"/>
            <a:ext cx="8229600" cy="45370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the id= attribute of an element in a document you can make the element the target of a link.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use the URL #</a:t>
            </a:r>
            <a:r>
              <a:rPr lang="en-US" sz="2800" i="1">
                <a:solidFill>
                  <a:srgbClr val="FFFFFF"/>
                </a:solidFill>
              </a:rPr>
              <a:t>id </a:t>
            </a:r>
            <a:r>
              <a:rPr lang="en-US" sz="2800">
                <a:solidFill>
                  <a:srgbClr val="FFFFFF"/>
                </a:solidFill>
              </a:rPr>
              <a:t> for this purpose, where </a:t>
            </a:r>
            <a:r>
              <a:rPr lang="en-US" sz="2800" i="1">
                <a:solidFill>
                  <a:srgbClr val="FFFFFF"/>
                </a:solidFill>
              </a:rPr>
              <a:t>id </a:t>
            </a:r>
            <a:r>
              <a:rPr lang="en-US" sz="2800">
                <a:solidFill>
                  <a:srgbClr val="FFFFFF"/>
                </a:solidFill>
              </a:rPr>
              <a:t>is value of the id= of the element linked to.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Don't read the &lt;a href="#fine"&gt;fine print&lt;/a&gt;!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 blah blah blah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id="fine"&gt;When signing this contract you surrender all rights to a fair deal ...&lt;/div&gt;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 into a specific elements in remote documents.</a:t>
            </a:r>
          </a:p>
        </p:txBody>
      </p:sp>
      <p:sp>
        <p:nvSpPr>
          <p:cNvPr id="150530"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want to link to an element with the id </a:t>
            </a:r>
            <a:r>
              <a:rPr lang="en-US" sz="2800" i="1">
                <a:solidFill>
                  <a:srgbClr val="FFFFFF"/>
                </a:solidFill>
              </a:rPr>
              <a:t>id </a:t>
            </a:r>
            <a:r>
              <a:rPr lang="en-US" sz="2800">
                <a:solidFill>
                  <a:srgbClr val="FFFFFF"/>
                </a:solidFill>
              </a:rPr>
              <a:t>in a remote document at a URL </a:t>
            </a:r>
            <a:r>
              <a:rPr lang="en-US" sz="2800" i="1">
                <a:solidFill>
                  <a:srgbClr val="FFFFFF"/>
                </a:solidFill>
              </a:rPr>
              <a:t>URL</a:t>
            </a:r>
            <a:r>
              <a:rPr lang="en-US" sz="2800">
                <a:solidFill>
                  <a:srgbClr val="FFFFFF"/>
                </a:solidFill>
              </a:rPr>
              <a:t>, use </a:t>
            </a:r>
            <a:r>
              <a:rPr lang="en-US" sz="2800" i="1">
                <a:solidFill>
                  <a:srgbClr val="FFFFFF"/>
                </a:solidFill>
              </a:rPr>
              <a:t>URL#id</a:t>
            </a:r>
            <a:r>
              <a:rPr lang="en-US" sz="2800">
                <a:solidFill>
                  <a:srgbClr val="FFFFFF"/>
                </a:solidFill>
              </a:rPr>
              <a: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Thomas is a sought-after speaker as can be seen by his many &lt;a href="http://openlib.org/home/krichel/ cv.html#talks"&gt;invited talks&lt;/a&gt;.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works because Thomas has in his CV something like </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&lt;h4 id="talks"&gt;Invited Talks&lt;/h4&gt;.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accesskey= attribute to &lt;a&gt;</a:t>
            </a:r>
          </a:p>
        </p:txBody>
      </p:sp>
      <p:sp>
        <p:nvSpPr>
          <p:cNvPr id="151554"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allows you to define a keyboard shortcut with a certain link.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from my homepage</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&lt;a accesskey="c" href="cv.html"&gt;my CV&lt;/a&gt;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can then access the links page with SHIFT ALT-c in Firefox or ALT-c RET  in Internet Explorer.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tabindex= attribute to &lt;a&gt;</a:t>
            </a:r>
          </a:p>
        </p:txBody>
      </p:sp>
      <p:sp>
        <p:nvSpPr>
          <p:cNvPr id="15257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 browser will allow you to navigate the links with the tab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default order is the order of appearance of &lt;a&gt; elements in the HTML code.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tabindex= attribute on an element allows you to customize the order. The value must be a number between 0 and 32767, otherwise it is being ignored.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See Thomas Krichel's homepage for an example.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optional attributes to &lt;a&gt;</a:t>
            </a:r>
          </a:p>
        </p:txBody>
      </p:sp>
      <p:sp>
        <p:nvSpPr>
          <p:cNvPr id="153602" name="Text Box 2"/>
          <p:cNvSpPr txBox="1">
            <a:spLocks noChangeArrowheads="1"/>
          </p:cNvSpPr>
          <p:nvPr/>
        </p:nvSpPr>
        <p:spPr bwMode="auto">
          <a:xfrm>
            <a:off x="457200" y="1600200"/>
            <a:ext cx="8228013" cy="3844925"/>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t>
            </a:r>
            <a:r>
              <a:rPr lang="en-US" sz="2800" dirty="0" err="1">
                <a:solidFill>
                  <a:srgbClr val="FFFFFF"/>
                </a:solidFill>
              </a:rPr>
              <a:t>hreflang</a:t>
            </a:r>
            <a:r>
              <a:rPr lang="en-US" sz="2800" dirty="0">
                <a:solidFill>
                  <a:srgbClr val="FFFFFF"/>
                </a:solidFill>
              </a:rPr>
              <a:t>= has the language of the target.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type= attribute gives the MIME-type of the target.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 are other attributes for which we have no use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err="1">
                <a:solidFill>
                  <a:srgbClr val="FFFFFF"/>
                </a:solidFill>
              </a:rPr>
              <a:t>coords</a:t>
            </a:r>
            <a:r>
              <a:rPr lang="en-US" sz="2400" dirty="0">
                <a:solidFill>
                  <a:srgbClr val="FFFFFF"/>
                </a:solidFill>
              </a:rPr>
              <a: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shape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rel= and rev= with &lt;a&gt;</a:t>
            </a:r>
          </a:p>
        </p:txBody>
      </p:sp>
      <p:sp>
        <p:nvSpPr>
          <p:cNvPr id="154626" name="Text Box 2"/>
          <p:cNvSpPr txBox="1">
            <a:spLocks noChangeArrowheads="1"/>
          </p:cNvSpPr>
          <p:nvPr/>
        </p:nvSpPr>
        <p:spPr bwMode="auto">
          <a:xfrm>
            <a:off x="457200" y="1219200"/>
            <a:ext cx="8229600" cy="49530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&lt;a&gt; takes the </a:t>
            </a:r>
            <a:r>
              <a:rPr lang="en-US" sz="2800" dirty="0" err="1">
                <a:solidFill>
                  <a:srgbClr val="FFFFFF"/>
                </a:solidFill>
              </a:rPr>
              <a:t>rel</a:t>
            </a:r>
            <a:r>
              <a:rPr lang="en-US" sz="2800" dirty="0">
                <a:solidFill>
                  <a:srgbClr val="FFFFFF"/>
                </a:solidFill>
              </a:rPr>
              <a:t>= attributes to specify the relationship between the current document and the link target, as well as the rev= attribute to specify the reverse. It uses the name link types as &lt;link/&gt;.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 </a:t>
            </a:r>
            <a:r>
              <a:rPr lang="en-US" sz="2400" dirty="0" err="1">
                <a:solidFill>
                  <a:srgbClr val="FFFFFF"/>
                </a:solidFill>
              </a:rPr>
              <a:t>href</a:t>
            </a:r>
            <a:r>
              <a:rPr lang="en-US" sz="2400" dirty="0">
                <a:solidFill>
                  <a:srgbClr val="FFFFFF"/>
                </a:solidFill>
              </a:rPr>
              <a:t>="copyright.html" </a:t>
            </a:r>
            <a:r>
              <a:rPr lang="en-US" sz="2400" dirty="0" err="1">
                <a:solidFill>
                  <a:srgbClr val="FFFFFF"/>
                </a:solidFill>
              </a:rPr>
              <a:t>rel</a:t>
            </a:r>
            <a:r>
              <a:rPr lang="en-US" sz="2400" dirty="0">
                <a:solidFill>
                  <a:srgbClr val="FFFFFF"/>
                </a:solidFill>
              </a:rPr>
              <a:t>="copyright"&gt;&amp;copy;&lt;/a&gt;</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 </a:t>
            </a:r>
            <a:r>
              <a:rPr lang="en-US" sz="2400" dirty="0" err="1">
                <a:solidFill>
                  <a:srgbClr val="FFFFFF"/>
                </a:solidFill>
              </a:rPr>
              <a:t>href</a:t>
            </a:r>
            <a:r>
              <a:rPr lang="en-US" sz="2400" dirty="0">
                <a:solidFill>
                  <a:srgbClr val="FFFFFF"/>
                </a:solidFill>
              </a:rPr>
              <a:t>="</a:t>
            </a:r>
            <a:r>
              <a:rPr lang="en-US" sz="2400" dirty="0" err="1">
                <a:solidFill>
                  <a:srgbClr val="FFFFFF"/>
                </a:solidFill>
              </a:rPr>
              <a:t>index.ru.html</a:t>
            </a:r>
            <a:r>
              <a:rPr lang="en-US" sz="2400" dirty="0">
                <a:solidFill>
                  <a:srgbClr val="FFFFFF"/>
                </a:solidFill>
              </a:rPr>
              <a:t>" </a:t>
            </a:r>
            <a:r>
              <a:rPr lang="en-US" sz="2400" dirty="0" err="1">
                <a:solidFill>
                  <a:srgbClr val="FFFFFF"/>
                </a:solidFill>
              </a:rPr>
              <a:t>rel</a:t>
            </a:r>
            <a:r>
              <a:rPr lang="en-US" sz="2400" dirty="0">
                <a:solidFill>
                  <a:srgbClr val="FFFFFF"/>
                </a:solidFill>
              </a:rPr>
              <a:t>="alternate" </a:t>
            </a:r>
            <a:r>
              <a:rPr lang="en-US" sz="2400" dirty="0" err="1">
                <a:solidFill>
                  <a:srgbClr val="FFFFFF"/>
                </a:solidFill>
              </a:rPr>
              <a:t>hreflang</a:t>
            </a:r>
            <a:r>
              <a:rPr lang="en-US" sz="2400" dirty="0">
                <a:solidFill>
                  <a:srgbClr val="FFFFFF"/>
                </a:solidFill>
              </a:rPr>
              <a:t>="</a:t>
            </a:r>
            <a:r>
              <a:rPr lang="en-US" sz="2400" dirty="0" err="1">
                <a:solidFill>
                  <a:srgbClr val="FFFFFF"/>
                </a:solidFill>
              </a:rPr>
              <a:t>ru</a:t>
            </a:r>
            <a:r>
              <a:rPr lang="en-US" sz="2400" dirty="0">
                <a:solidFill>
                  <a:srgbClr val="FFFFFF"/>
                </a:solidFill>
              </a:rPr>
              <a:t>" </a:t>
            </a:r>
            <a:r>
              <a:rPr lang="en-US" sz="2400" dirty="0" err="1">
                <a:solidFill>
                  <a:srgbClr val="FFFFFF"/>
                </a:solidFill>
              </a:rPr>
              <a:t>charset</a:t>
            </a:r>
            <a:r>
              <a:rPr lang="en-US" sz="2400" dirty="0">
                <a:solidFill>
                  <a:srgbClr val="FFFFFF"/>
                </a:solidFill>
              </a:rPr>
              <a:t>="koi-8"&gt;</a:t>
            </a:r>
            <a:r>
              <a:rPr lang="en-US" sz="2400" dirty="0" err="1">
                <a:solidFill>
                  <a:srgbClr val="FFFFFF"/>
                </a:solidFill>
              </a:rPr>
              <a:t>по</a:t>
            </a:r>
            <a:r>
              <a:rPr lang="en-US" sz="2400" dirty="0">
                <a:solidFill>
                  <a:srgbClr val="FFFFFF"/>
                </a:solidFill>
              </a:rPr>
              <a:t> </a:t>
            </a:r>
            <a:r>
              <a:rPr lang="en-US" sz="2400" dirty="0" err="1">
                <a:solidFill>
                  <a:srgbClr val="FFFFFF"/>
                </a:solidFill>
              </a:rPr>
              <a:t>русскйи</a:t>
            </a:r>
            <a:r>
              <a:rPr lang="en-US" sz="2400" dirty="0">
                <a:solidFill>
                  <a:srgbClr val="FFFFFF"/>
                </a:solidFill>
              </a:rPr>
              <a:t>&lt;/a&gt;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search engine support for this is limited.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rel= and rev=</a:t>
            </a:r>
          </a:p>
        </p:txBody>
      </p:sp>
      <p:sp>
        <p:nvSpPr>
          <p:cNvPr id="15565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err="1" smtClean="0">
                <a:solidFill>
                  <a:srgbClr val="FFFFFF"/>
                </a:solidFill>
              </a:rPr>
              <a:t>rel</a:t>
            </a:r>
            <a:r>
              <a:rPr lang="en-US" sz="2800" dirty="0" smtClean="0">
                <a:solidFill>
                  <a:srgbClr val="FFFFFF"/>
                </a:solidFill>
              </a:rPr>
              <a:t>= </a:t>
            </a:r>
            <a:r>
              <a:rPr lang="en-US" sz="2800" dirty="0">
                <a:solidFill>
                  <a:srgbClr val="FFFFFF"/>
                </a:solidFill>
              </a:rPr>
              <a:t>has the relation of the pages named in </a:t>
            </a:r>
            <a:r>
              <a:rPr lang="en-US" sz="2800" dirty="0" err="1">
                <a:solidFill>
                  <a:srgbClr val="FFFFFF"/>
                </a:solidFill>
              </a:rPr>
              <a:t>href</a:t>
            </a:r>
            <a:r>
              <a:rPr lang="en-US" sz="2800" dirty="0">
                <a:solidFill>
                  <a:srgbClr val="FFFFFF"/>
                </a:solidFill>
              </a:rPr>
              <a:t>= with the current page.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rev= has </a:t>
            </a:r>
            <a:r>
              <a:rPr lang="en-US" sz="2800" dirty="0">
                <a:solidFill>
                  <a:srgbClr val="FFFFFF"/>
                </a:solidFill>
              </a:rPr>
              <a:t>the relation of the current page with the page named in the </a:t>
            </a:r>
            <a:r>
              <a:rPr lang="en-US" sz="2800" dirty="0" err="1">
                <a:solidFill>
                  <a:srgbClr val="FFFFFF"/>
                </a:solidFill>
              </a:rPr>
              <a:t>href</a:t>
            </a:r>
            <a:r>
              <a:rPr lang="en-US" sz="2800" dirty="0">
                <a:solidFill>
                  <a:srgbClr val="FFFFFF"/>
                </a:solidFill>
              </a:rPr>
              <a:t>= attribute.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Consider two documents A and B.</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A: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docB</a:t>
            </a:r>
            <a:r>
              <a:rPr lang="en-US" sz="2400" dirty="0">
                <a:solidFill>
                  <a:srgbClr val="FFFFFF"/>
                </a:solidFill>
              </a:rPr>
              <a:t>" </a:t>
            </a:r>
            <a:r>
              <a:rPr lang="en-US" sz="2400" dirty="0" err="1">
                <a:solidFill>
                  <a:srgbClr val="FFFFFF"/>
                </a:solidFill>
              </a:rPr>
              <a:t>rel</a:t>
            </a:r>
            <a:r>
              <a:rPr lang="en-US" sz="2400" dirty="0">
                <a:solidFill>
                  <a:srgbClr val="FFFFFF"/>
                </a:solidFill>
              </a:rPr>
              <a:t>="</a:t>
            </a:r>
            <a:r>
              <a:rPr lang="en-US" sz="2400" dirty="0" err="1">
                <a:solidFill>
                  <a:srgbClr val="FFFFFF"/>
                </a:solidFill>
              </a:rPr>
              <a:t>foo</a:t>
            </a:r>
            <a:r>
              <a:rPr lang="en-US" sz="2400" dirty="0">
                <a:solidFill>
                  <a:srgbClr val="FFFFFF"/>
                </a:solidFill>
              </a:rPr>
              <a:t>"/&gt;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Has exactly the same meaning as:</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B: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docA</a:t>
            </a:r>
            <a:r>
              <a:rPr lang="en-US" sz="2400" dirty="0">
                <a:solidFill>
                  <a:srgbClr val="FFFFFF"/>
                </a:solidFill>
              </a:rPr>
              <a:t>" rev="</a:t>
            </a:r>
            <a:r>
              <a:rPr lang="en-US" sz="2400" dirty="0" err="1">
                <a:solidFill>
                  <a:srgbClr val="FFFFFF"/>
                </a:solidFill>
              </a:rPr>
              <a:t>foo</a:t>
            </a:r>
            <a:r>
              <a:rPr lang="en-US" sz="2400" dirty="0">
                <a:solidFill>
                  <a:srgbClr val="FFFFFF"/>
                </a:solidFill>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Text Box 1"/>
          <p:cNvSpPr txBox="1">
            <a:spLocks noChangeArrowheads="1"/>
          </p:cNvSpPr>
          <p:nvPr/>
        </p:nvSpPr>
        <p:spPr bwMode="auto">
          <a:xfrm>
            <a:off x="457200" y="244475"/>
            <a:ext cx="8229600" cy="1204913"/>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E3EBF1"/>
                </a:solidFill>
              </a:rPr>
              <a:t>values of rel= and rev= attributes</a:t>
            </a:r>
          </a:p>
        </p:txBody>
      </p:sp>
      <p:sp>
        <p:nvSpPr>
          <p:cNvPr id="156674" name="Text Box 2"/>
          <p:cNvSpPr txBox="1">
            <a:spLocks noChangeArrowheads="1"/>
          </p:cNvSpPr>
          <p:nvPr/>
        </p:nvSpPr>
        <p:spPr bwMode="auto">
          <a:xfrm>
            <a:off x="457200" y="1219200"/>
            <a:ext cx="8229600" cy="51625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possible values of </a:t>
            </a:r>
            <a:r>
              <a:rPr lang="en-US" sz="2800" dirty="0" err="1">
                <a:solidFill>
                  <a:srgbClr val="FFFFFF"/>
                </a:solidFill>
              </a:rPr>
              <a:t>rel</a:t>
            </a:r>
            <a:r>
              <a:rPr lang="en-US" sz="2800" dirty="0">
                <a:solidFill>
                  <a:srgbClr val="FFFFFF"/>
                </a:solidFill>
              </a:rPr>
              <a:t>= and rev= are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"alternate" 		</a:t>
            </a:r>
            <a:r>
              <a:rPr lang="en-US" sz="2400" i="1" dirty="0">
                <a:solidFill>
                  <a:srgbClr val="FFFFFF"/>
                </a:solidFill>
              </a:rPr>
              <a:t>–</a:t>
            </a:r>
            <a:r>
              <a:rPr lang="en-US" sz="2400" dirty="0">
                <a:solidFill>
                  <a:srgbClr val="FFFFFF"/>
                </a:solidFill>
              </a:rPr>
              <a:t> "</a:t>
            </a:r>
            <a:r>
              <a:rPr lang="en-US" sz="2400" dirty="0" err="1">
                <a:solidFill>
                  <a:srgbClr val="FFFFFF"/>
                </a:solidFill>
              </a:rPr>
              <a:t>stylesheet</a:t>
            </a:r>
            <a:r>
              <a:rPr lang="en-US" sz="2400" dirty="0">
                <a:solidFill>
                  <a:srgbClr val="FFFFFF"/>
                </a:solidFill>
              </a:rPr>
              <a: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"start" 			</a:t>
            </a:r>
            <a:r>
              <a:rPr lang="en-US" sz="2400" i="1" dirty="0">
                <a:solidFill>
                  <a:srgbClr val="FFFFFF"/>
                </a:solidFill>
              </a:rPr>
              <a:t>–</a:t>
            </a:r>
            <a:r>
              <a:rPr lang="en-US" sz="2400" dirty="0">
                <a:solidFill>
                  <a:srgbClr val="FFFFFF"/>
                </a:solidFill>
              </a:rPr>
              <a:t> "next"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prev</a:t>
            </a:r>
            <a:r>
              <a:rPr lang="en-US" sz="2400" dirty="0">
                <a:solidFill>
                  <a:srgbClr val="FFFFFF"/>
                </a:solidFill>
              </a:rPr>
              <a:t>" 			</a:t>
            </a:r>
            <a:r>
              <a:rPr lang="en-US" sz="2400" i="1" dirty="0">
                <a:solidFill>
                  <a:srgbClr val="FFFFFF"/>
                </a:solidFill>
              </a:rPr>
              <a:t>–</a:t>
            </a:r>
            <a:r>
              <a:rPr lang="en-US" sz="2400" dirty="0">
                <a:solidFill>
                  <a:srgbClr val="FFFFFF"/>
                </a:solidFill>
              </a:rPr>
              <a:t> "contents"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"index"			</a:t>
            </a:r>
            <a:r>
              <a:rPr lang="en-US" sz="2400" i="1" dirty="0">
                <a:solidFill>
                  <a:srgbClr val="FFFFFF"/>
                </a:solidFill>
              </a:rPr>
              <a:t>–</a:t>
            </a:r>
            <a:r>
              <a:rPr lang="en-US" sz="2400" dirty="0">
                <a:solidFill>
                  <a:srgbClr val="FFFFFF"/>
                </a:solidFill>
              </a:rPr>
              <a:t> "glossary"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"copyright" 		</a:t>
            </a:r>
            <a:r>
              <a:rPr lang="en-US" sz="2400" i="1" dirty="0">
                <a:solidFill>
                  <a:srgbClr val="FFFFFF"/>
                </a:solidFill>
              </a:rPr>
              <a:t>–</a:t>
            </a:r>
            <a:r>
              <a:rPr lang="en-US" sz="2400" dirty="0">
                <a:solidFill>
                  <a:srgbClr val="FFFFFF"/>
                </a:solidFill>
              </a:rPr>
              <a:t> "chapter"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"section" 		</a:t>
            </a:r>
            <a:r>
              <a:rPr lang="en-US" sz="2400" i="1" dirty="0">
                <a:solidFill>
                  <a:srgbClr val="FFFFFF"/>
                </a:solidFill>
              </a:rPr>
              <a:t>–</a:t>
            </a:r>
            <a:r>
              <a:rPr lang="en-US" sz="2400" dirty="0">
                <a:solidFill>
                  <a:srgbClr val="FFFFFF"/>
                </a:solidFill>
              </a:rPr>
              <a:t> "subsection"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"appendix" 		</a:t>
            </a:r>
            <a:r>
              <a:rPr lang="en-US" sz="2400" i="1" dirty="0">
                <a:solidFill>
                  <a:srgbClr val="FFFFFF"/>
                </a:solidFill>
              </a:rPr>
              <a:t>–</a:t>
            </a:r>
            <a:r>
              <a:rPr lang="en-US" sz="2400" dirty="0">
                <a:solidFill>
                  <a:srgbClr val="FFFFFF"/>
                </a:solidFill>
              </a:rPr>
              <a:t> "help"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"bookmark"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You can give multiple values, separated by blanks.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node type: XML elements</a:t>
            </a:r>
          </a:p>
        </p:txBody>
      </p:sp>
      <p:sp>
        <p:nvSpPr>
          <p:cNvPr id="102402" name="Text Box 2"/>
          <p:cNvSpPr txBox="1">
            <a:spLocks noChangeArrowheads="1"/>
          </p:cNvSpPr>
          <p:nvPr/>
        </p:nvSpPr>
        <p:spPr bwMode="auto">
          <a:xfrm>
            <a:off x="304800" y="1295400"/>
            <a:ext cx="8610600" cy="43942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XML is based on elements. There are several ways of writing an element.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The first way is write &lt;</a:t>
            </a:r>
            <a:r>
              <a:rPr lang="ru-RU" sz="2800" i="1" dirty="0">
                <a:solidFill>
                  <a:srgbClr val="FFFFFF"/>
                </a:solidFill>
              </a:rPr>
              <a:t>name</a:t>
            </a:r>
            <a:r>
              <a:rPr lang="ru-RU" sz="2800" dirty="0">
                <a:solidFill>
                  <a:srgbClr val="FFFFFF"/>
                </a:solidFill>
              </a:rPr>
              <a:t>/&gt;.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Here </a:t>
            </a:r>
            <a:r>
              <a:rPr lang="ru-RU" sz="2800" i="1" dirty="0">
                <a:solidFill>
                  <a:srgbClr val="FFFFFF"/>
                </a:solidFill>
              </a:rPr>
              <a:t>name</a:t>
            </a:r>
            <a:r>
              <a:rPr lang="ru-RU" sz="2800" dirty="0">
                <a:solidFill>
                  <a:srgbClr val="FFFFFF"/>
                </a:solidFill>
              </a:rPr>
              <a:t> is the name of the element.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Such an element is called an empty element.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Example</a:t>
            </a:r>
            <a:r>
              <a:rPr lang="ru-RU" sz="2800" dirty="0" smtClean="0">
                <a:solidFill>
                  <a:srgbClr val="FFFFFF"/>
                </a:solidFill>
              </a:rPr>
              <a:t>:</a:t>
            </a:r>
            <a:r>
              <a:rPr lang="en-US" sz="2800" dirty="0" smtClean="0">
                <a:solidFill>
                  <a:srgbClr val="FFFFFF"/>
                </a:solidFill>
              </a:rPr>
              <a:t> </a:t>
            </a:r>
            <a:r>
              <a:rPr lang="ru-RU" sz="2400" dirty="0" smtClean="0">
                <a:solidFill>
                  <a:srgbClr val="FFFFFF"/>
                </a:solidFill>
              </a:rPr>
              <a:t>&lt;</a:t>
            </a:r>
            <a:r>
              <a:rPr lang="ru-RU" sz="2400" dirty="0">
                <a:solidFill>
                  <a:srgbClr val="FFFFFF"/>
                </a:solidFill>
              </a:rPr>
              <a:t>bang/&gt;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This is an empty element, the name of which is  “bang”.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images: &lt;img/&gt; </a:t>
            </a:r>
          </a:p>
        </p:txBody>
      </p:sp>
      <p:sp>
        <p:nvSpPr>
          <p:cNvPr id="157698" name="Text Box 2"/>
          <p:cNvSpPr txBox="1">
            <a:spLocks noChangeArrowheads="1"/>
          </p:cNvSpPr>
          <p:nvPr/>
        </p:nvSpPr>
        <p:spPr bwMode="auto">
          <a:xfrm>
            <a:off x="228600" y="1295400"/>
            <a:ext cx="8763000" cy="52482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“replaced element”.  It requests a image to be placed when the web page is rendered. It references the image.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required src= attribute says where the image is.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required alt=  attribute gives a text to show for user agents that do not display image. It may be shown by the user agents as the user highlights the image. It is limited to 1024 characters. alt= can be empty.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&lt;img src="thomas_krichel.jpg" alt="picture of Thomas Krichel"/&gt;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on &lt;img/&gt; </a:t>
            </a:r>
          </a:p>
        </p:txBody>
      </p:sp>
      <p:sp>
        <p:nvSpPr>
          <p:cNvPr id="158722" name="Text Box 2"/>
          <p:cNvSpPr txBox="1">
            <a:spLocks noChangeArrowheads="1"/>
          </p:cNvSpPr>
          <p:nvPr/>
        </p:nvSpPr>
        <p:spPr bwMode="auto">
          <a:xfrm>
            <a:off x="381000" y="1143000"/>
            <a:ext cx="8458200" cy="51625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t>
            </a:r>
            <a:r>
              <a:rPr lang="en-US" sz="2800" dirty="0" err="1">
                <a:solidFill>
                  <a:srgbClr val="FFFFFF"/>
                </a:solidFill>
              </a:rPr>
              <a:t>img</a:t>
            </a:r>
            <a:r>
              <a:rPr lang="en-US" sz="2800" dirty="0">
                <a:solidFill>
                  <a:srgbClr val="FFFFFF"/>
                </a:solidFill>
              </a:rPr>
              <a:t>/&gt; takes a </a:t>
            </a:r>
            <a:r>
              <a:rPr lang="en-US" sz="2800" dirty="0" err="1">
                <a:solidFill>
                  <a:srgbClr val="FFFFFF"/>
                </a:solidFill>
              </a:rPr>
              <a:t>longdesc</a:t>
            </a:r>
            <a:r>
              <a:rPr lang="en-US" sz="2800" dirty="0">
                <a:solidFill>
                  <a:srgbClr val="FFFFFF"/>
                </a:solidFill>
              </a:rPr>
              <a:t>= attribute. Its value is the URL of a file with a long description of the image.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You can have the user agent resize the image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width= attribute gives the user agent  a suggestion for the width of the image.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height= attribute gives the user agent  a suggestion for the height of the image.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Both attributes can be expressed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 pixels, as  a number</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 %age of the current display width</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setting the resolution</a:t>
            </a:r>
          </a:p>
        </p:txBody>
      </p:sp>
      <p:sp>
        <p:nvSpPr>
          <p:cNvPr id="159746" name="Text Box 2"/>
          <p:cNvSpPr txBox="1">
            <a:spLocks noChangeArrowheads="1"/>
          </p:cNvSpPr>
          <p:nvPr/>
        </p:nvSpPr>
        <p:spPr bwMode="auto">
          <a:xfrm>
            <a:off x="457200" y="1600200"/>
            <a:ext cx="8229600" cy="4613275"/>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set height= and width= to the exact size of the picture, you make it easier for the user agent to render it. It can render the page even though it may not have downloaded the picture.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set it to something different, the user agent may (and in practice, does) scale your picture. The scaled picture looks ugly and scaling takes time.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best to size your pictures using a dedicated picture manipulation software such a gimp.</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Text Box 1"/>
          <p:cNvSpPr txBox="1">
            <a:spLocks noChangeArrowheads="1"/>
          </p:cNvSpPr>
          <p:nvPr/>
        </p:nvSpPr>
        <p:spPr bwMode="auto">
          <a:xfrm>
            <a:off x="457200" y="542925"/>
            <a:ext cx="84582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 header elements and horizontal rule</a:t>
            </a:r>
          </a:p>
        </p:txBody>
      </p:sp>
      <p:sp>
        <p:nvSpPr>
          <p:cNvPr id="161794" name="Text Box 2"/>
          <p:cNvSpPr txBox="1">
            <a:spLocks noChangeArrowheads="1"/>
          </p:cNvSpPr>
          <p:nvPr/>
        </p:nvSpPr>
        <p:spPr bwMode="auto">
          <a:xfrm>
            <a:off x="457200" y="1219200"/>
            <a:ext cx="8229600" cy="54784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Headers &lt;h1&gt;  to &lt;h6&gt;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All are block-level elements.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Text size based on the header’s level.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Actual size of text of header element is selected by browser. Results can vary significantly between user agents</a:t>
            </a:r>
            <a:r>
              <a:rPr lang="en-US" dirty="0">
                <a:solidFill>
                  <a:srgbClr val="FFFFFF"/>
                </a:solidFill>
              </a:rPr>
              <a: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Horizontal rule &lt;hr/&gt;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This is a block-level element.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It creates a horizontal rule.</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contents-based style elements</a:t>
            </a:r>
          </a:p>
        </p:txBody>
      </p:sp>
      <p:sp>
        <p:nvSpPr>
          <p:cNvPr id="162818" name="Text Box 2"/>
          <p:cNvSpPr txBox="1">
            <a:spLocks noChangeArrowheads="1"/>
          </p:cNvSpPr>
          <p:nvPr/>
        </p:nvSpPr>
        <p:spPr bwMode="auto">
          <a:xfrm>
            <a:off x="304800" y="1219200"/>
            <a:ext cx="8610600" cy="5207000"/>
          </a:xfrm>
          <a:prstGeom prst="rect">
            <a:avLst/>
          </a:prstGeom>
          <a:noFill/>
          <a:ln w="9525">
            <a:noFill/>
            <a:round/>
            <a:headEnd/>
            <a:tailEnd/>
          </a:ln>
          <a:effectLst/>
        </p:spPr>
        <p:txBody>
          <a:bodyPr lIns="90000" tIns="46800" rIns="90000" bIns="46800"/>
          <a:lstStyle/>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&lt;abbr&gt; 		encloses abbreviations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&lt;acronym&gt; 	encloses acronyms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&lt;cite&gt; 		encloses citations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&lt;code&gt; 	encloses computer code snippets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&lt;dfn&gt;	encloses things being defined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&lt;em&gt; 	encloses emphasized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&lt;kbd&gt; 	encloses text typed on a keyboard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&lt;samp&gt;	encloses literal samples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&lt;strong&gt;	encloses strong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&lt;var&gt; 	encloses variables</a:t>
            </a:r>
          </a:p>
          <a:p>
            <a:pPr marL="328613" indent="-317500">
              <a:lnSpc>
                <a:spcPct val="90000"/>
              </a:lnSpc>
              <a:spcBef>
                <a:spcPts val="700"/>
              </a:spcBef>
              <a:buClrTx/>
              <a:buSzTx/>
              <a:buFontTx/>
              <a:buNone/>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rPr>
              <a:t>all are text-level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physical style elements</a:t>
            </a:r>
          </a:p>
        </p:txBody>
      </p:sp>
      <p:sp>
        <p:nvSpPr>
          <p:cNvPr id="163842" name="Text Box 2"/>
          <p:cNvSpPr txBox="1">
            <a:spLocks noChangeArrowheads="1"/>
          </p:cNvSpPr>
          <p:nvPr/>
        </p:nvSpPr>
        <p:spPr bwMode="auto">
          <a:xfrm>
            <a:off x="457200" y="1600200"/>
            <a:ext cx="8229600" cy="47148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&lt;b&gt;	</a:t>
            </a:r>
            <a:r>
              <a:rPr lang="en-US" sz="2800" dirty="0" smtClean="0">
                <a:solidFill>
                  <a:srgbClr val="FFFFFF"/>
                </a:solidFill>
              </a:rPr>
              <a:t>           encloses </a:t>
            </a:r>
            <a:r>
              <a:rPr lang="en-US" sz="2800" dirty="0">
                <a:solidFill>
                  <a:srgbClr val="FFFFFF"/>
                </a:solidFill>
              </a:rPr>
              <a:t>bold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&lt;big&gt;	encloses big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&lt;small&gt;	encloses small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a:t>
            </a:r>
            <a:r>
              <a:rPr lang="en-US" sz="2800" dirty="0" err="1">
                <a:solidFill>
                  <a:srgbClr val="FFFFFF"/>
                </a:solidFill>
              </a:rPr>
              <a:t>i</a:t>
            </a:r>
            <a:r>
              <a:rPr lang="en-US" sz="2800" dirty="0">
                <a:solidFill>
                  <a:srgbClr val="FFFFFF"/>
                </a:solidFill>
              </a:rPr>
              <a:t>&gt;		encloses italics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&lt;sub&gt;	encloses subscripted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&lt;sup&gt;	encloses superscripted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&lt;</a:t>
            </a:r>
            <a:r>
              <a:rPr lang="en-US" sz="2800" dirty="0" err="1">
                <a:solidFill>
                  <a:srgbClr val="FFFFFF"/>
                </a:solidFill>
              </a:rPr>
              <a:t>tt</a:t>
            </a:r>
            <a:r>
              <a:rPr lang="en-US" sz="2800" dirty="0">
                <a:solidFill>
                  <a:srgbClr val="FFFFFF"/>
                </a:solidFill>
              </a:rPr>
              <a:t>&gt;	encloses typewriter-style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dirty="0">
                <a:solidFill>
                  <a:srgbClr val="FFFFFF"/>
                </a:solidFill>
              </a:rPr>
              <a:t>All are text-level elements.</a:t>
            </a:r>
          </a:p>
          <a:p>
            <a:pPr marL="328613" indent="-317500">
              <a:lnSpc>
                <a:spcPct val="104000"/>
              </a:lnSpc>
              <a:spcBef>
                <a:spcPts val="700"/>
              </a:spcBef>
              <a:buClrTx/>
              <a:buSzTx/>
              <a:buFontTx/>
              <a:buNone/>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“preformatted” contents: &lt;pre&gt;</a:t>
            </a:r>
          </a:p>
        </p:txBody>
      </p:sp>
      <p:sp>
        <p:nvSpPr>
          <p:cNvPr id="164866" name="Text Box 2"/>
          <p:cNvSpPr txBox="1">
            <a:spLocks noChangeArrowheads="1"/>
          </p:cNvSpPr>
          <p:nvPr/>
        </p:nvSpPr>
        <p:spPr bwMode="auto">
          <a:xfrm>
            <a:off x="457200" y="1600200"/>
            <a:ext cx="8229600" cy="4876800"/>
          </a:xfrm>
          <a:prstGeom prst="rect">
            <a:avLst/>
          </a:prstGeom>
          <a:noFill/>
          <a:ln w="9525">
            <a:noFill/>
            <a:round/>
            <a:headEnd/>
            <a:tailEnd/>
          </a:ln>
          <a:effectLst/>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Normally, HTML is rendered with newline characters changed to space and multiple whitespace characters collapsed to one.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&lt;pre&gt; encloses contents that is to be rendered with white spaces and line breaks just like in the source text. Monospace font is typically used. Markup is still allowed, but elements that do spacing should not be used, obviously.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a block-level element.</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quoting with &lt;blockquote&gt; and &lt;q&gt; </a:t>
            </a:r>
          </a:p>
        </p:txBody>
      </p:sp>
      <p:sp>
        <p:nvSpPr>
          <p:cNvPr id="165890" name="Text Box 2"/>
          <p:cNvSpPr txBox="1">
            <a:spLocks noChangeArrowheads="1"/>
          </p:cNvSpPr>
          <p:nvPr/>
        </p:nvSpPr>
        <p:spPr bwMode="auto">
          <a:xfrm>
            <a:off x="457200" y="1600200"/>
            <a:ext cx="8229600" cy="3470275"/>
          </a:xfrm>
          <a:prstGeom prst="rect">
            <a:avLst/>
          </a:prstGeom>
          <a:noFill/>
          <a:ln w="9525">
            <a:noFill/>
            <a:round/>
            <a:headEnd/>
            <a:tailEnd/>
          </a:ln>
          <a:effectLst/>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&lt;blockquote&gt; quotes a paragraph. It is a block-level element.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&lt;q&gt; make a short quote inside a paragraph. It is a text-level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Both takes a cite= attribute that take the value of a  URL of the source of the quote.</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list elements</a:t>
            </a:r>
          </a:p>
        </p:txBody>
      </p:sp>
      <p:sp>
        <p:nvSpPr>
          <p:cNvPr id="166914" name="Text Box 2"/>
          <p:cNvSpPr txBox="1">
            <a:spLocks noChangeArrowheads="1"/>
          </p:cNvSpPr>
          <p:nvPr/>
        </p:nvSpPr>
        <p:spPr bwMode="auto">
          <a:xfrm>
            <a:off x="457200" y="1600200"/>
            <a:ext cx="8229600" cy="48768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t>
            </a:r>
            <a:r>
              <a:rPr lang="en-US" sz="2800" dirty="0" err="1">
                <a:solidFill>
                  <a:srgbClr val="FFFFFF"/>
                </a:solidFill>
              </a:rPr>
              <a:t>ol</a:t>
            </a:r>
            <a:r>
              <a:rPr lang="en-US" sz="2800" dirty="0">
                <a:solidFill>
                  <a:srgbClr val="FFFFFF"/>
                </a:solidFill>
              </a:rPr>
              <a:t>&gt; creates an 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li</a:t>
            </a:r>
            <a:r>
              <a:rPr lang="en-US" sz="2400" dirty="0">
                <a:solidFill>
                  <a:srgbClr val="FFFFFF"/>
                </a:solidFill>
              </a:rPr>
              <a:t>&gt;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a:t>
            </a:r>
            <a:r>
              <a:rPr lang="en-US" sz="2800" dirty="0" err="1">
                <a:solidFill>
                  <a:srgbClr val="FFFFFF"/>
                </a:solidFill>
              </a:rPr>
              <a:t>ul</a:t>
            </a:r>
            <a:r>
              <a:rPr lang="en-US" sz="2800" dirty="0">
                <a:solidFill>
                  <a:srgbClr val="FFFFFF"/>
                </a:solidFill>
              </a:rPr>
              <a:t>&gt; unordered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li</a:t>
            </a:r>
            <a:r>
              <a:rPr lang="en-US" sz="2400" dirty="0">
                <a:solidFill>
                  <a:srgbClr val="FFFFFF"/>
                </a:solidFill>
              </a:rPr>
              <a:t>&gt;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&lt;dl&gt; encloses a definition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dt</a:t>
            </a:r>
            <a:r>
              <a:rPr lang="en-US" sz="2400" dirty="0">
                <a:solidFill>
                  <a:srgbClr val="FFFFFF"/>
                </a:solidFill>
              </a:rPr>
              <a:t>&gt; encloses the term that is being defined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dd</a:t>
            </a:r>
            <a:r>
              <a:rPr lang="en-US" sz="2400" dirty="0">
                <a:solidFill>
                  <a:srgbClr val="FFFFFF"/>
                </a:solidFill>
              </a:rPr>
              <a:t>&gt; encloses the definition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All are block level elements.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ordered list example</a:t>
            </a:r>
          </a:p>
        </p:txBody>
      </p:sp>
      <p:sp>
        <p:nvSpPr>
          <p:cNvPr id="16793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largest towns in Saarland are </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&lt;ol&gt;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&lt;li&gt;Saarbrücken&lt;/li&gt;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&lt;li&gt;Neunkirchen&lt;/li&gt;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&lt;li&gt;Völklingen&lt;/li&gt;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&lt;li&gt;Saarlouis&lt;/li&gt;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&lt;/ol&gt;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non-empty elements</a:t>
            </a:r>
          </a:p>
        </p:txBody>
      </p:sp>
      <p:sp>
        <p:nvSpPr>
          <p:cNvPr id="103426" name="Text Box 2"/>
          <p:cNvSpPr txBox="1">
            <a:spLocks noChangeArrowheads="1"/>
          </p:cNvSpPr>
          <p:nvPr/>
        </p:nvSpPr>
        <p:spPr bwMode="auto">
          <a:xfrm>
            <a:off x="457200" y="1295400"/>
            <a:ext cx="8229600" cy="505301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If </a:t>
            </a:r>
            <a:r>
              <a:rPr lang="en-GB" sz="2800" i="1">
                <a:solidFill>
                  <a:srgbClr val="FFFFFF"/>
                </a:solidFill>
              </a:rPr>
              <a:t>name</a:t>
            </a:r>
            <a:r>
              <a:rPr lang="en-GB" sz="2800">
                <a:solidFill>
                  <a:srgbClr val="FFFFFF"/>
                </a:solidFill>
              </a:rPr>
              <a:t> is the name of the element, you can give an element contents </a:t>
            </a:r>
            <a:r>
              <a:rPr lang="en-GB" sz="2800" i="1">
                <a:solidFill>
                  <a:srgbClr val="FFFFFF"/>
                </a:solidFill>
              </a:rPr>
              <a:t>contents </a:t>
            </a:r>
            <a:r>
              <a:rPr lang="en-GB" sz="2800">
                <a:solidFill>
                  <a:srgbClr val="FFFFFF"/>
                </a:solidFill>
              </a:rPr>
              <a:t>by writing &lt;</a:t>
            </a:r>
            <a:r>
              <a:rPr lang="en-GB" sz="2800" i="1">
                <a:solidFill>
                  <a:srgbClr val="FFFFFF"/>
                </a:solidFill>
              </a:rPr>
              <a:t>name&gt;contents&lt;</a:t>
            </a:r>
            <a:r>
              <a:rPr lang="en-GB" sz="2800">
                <a:solidFill>
                  <a:srgbClr val="FFFFFF"/>
                </a:solidFill>
              </a:rPr>
              <a:t>/</a:t>
            </a:r>
            <a:r>
              <a:rPr lang="en-GB" sz="2800" i="1">
                <a:solidFill>
                  <a:srgbClr val="FFFFFF"/>
                </a:solidFill>
              </a:rPr>
              <a:t>name&gt;.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i="1">
                <a:solidFill>
                  <a:srgbClr val="FFFFFF"/>
                </a:solidFill>
              </a:rPr>
              <a:t>contents </a:t>
            </a:r>
            <a:r>
              <a:rPr lang="en-GB" sz="2800">
                <a:solidFill>
                  <a:srgbClr val="FFFFFF"/>
                </a:solidFill>
              </a:rPr>
              <a:t>is often simple character data</a:t>
            </a:r>
            <a:r>
              <a:rPr lang="en-GB" sz="2800" i="1">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Here</a:t>
            </a:r>
            <a:r>
              <a:rPr lang="en-GB" sz="2800" i="1">
                <a:solidFill>
                  <a:srgbClr val="FFFFFF"/>
                </a:solidFill>
              </a:rPr>
              <a:t> &lt;name&gt; </a:t>
            </a:r>
            <a:r>
              <a:rPr lang="en-GB" sz="2800">
                <a:solidFill>
                  <a:srgbClr val="FFFFFF"/>
                </a:solidFill>
              </a:rPr>
              <a:t>is called a start tag</a:t>
            </a:r>
            <a:r>
              <a:rPr lang="en-GB" sz="2800" i="1">
                <a:solidFill>
                  <a:srgbClr val="FFFFFF"/>
                </a:solidFill>
              </a:rPr>
              <a:t>. &lt;</a:t>
            </a:r>
            <a:r>
              <a:rPr lang="en-GB" sz="2800">
                <a:solidFill>
                  <a:srgbClr val="FFFFFF"/>
                </a:solidFill>
              </a:rPr>
              <a:t>/</a:t>
            </a:r>
            <a:r>
              <a:rPr lang="en-GB" sz="2800" i="1">
                <a:solidFill>
                  <a:srgbClr val="FFFFFF"/>
                </a:solidFill>
              </a:rPr>
              <a:t>name&gt; </a:t>
            </a:r>
            <a:r>
              <a:rPr lang="en-GB" sz="2800">
                <a:solidFill>
                  <a:srgbClr val="FFFFFF"/>
                </a:solidFill>
              </a:rPr>
              <a:t>is called the end tag. Both tags surround the contents of the element.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Remember the previous slide? Then note that</a:t>
            </a:r>
            <a:r>
              <a:rPr lang="en-GB" sz="2800" i="1">
                <a:solidFill>
                  <a:srgbClr val="FFFFFF"/>
                </a:solidFill>
              </a:rPr>
              <a:t> &lt;name</a:t>
            </a:r>
            <a:r>
              <a:rPr lang="en-GB" sz="2800">
                <a:solidFill>
                  <a:srgbClr val="FFFFFF"/>
                </a:solidFill>
              </a:rPr>
              <a:t>/&gt;</a:t>
            </a:r>
            <a:r>
              <a:rPr lang="en-GB" sz="2800" i="1">
                <a:solidFill>
                  <a:srgbClr val="FFFFFF"/>
                </a:solidFill>
              </a:rPr>
              <a:t> </a:t>
            </a:r>
            <a:r>
              <a:rPr lang="en-GB" sz="2800">
                <a:solidFill>
                  <a:srgbClr val="FFFFFF"/>
                </a:solidFill>
              </a:rPr>
              <a:t>is just a shortcut for</a:t>
            </a:r>
            <a:r>
              <a:rPr lang="en-GB" sz="2800" i="1">
                <a:solidFill>
                  <a:srgbClr val="FFFFFF"/>
                </a:solidFill>
              </a:rPr>
              <a:t> &lt;name&gt;&lt;/name&gt;.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Elements within other elements are called child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unordered list example</a:t>
            </a:r>
          </a:p>
        </p:txBody>
      </p:sp>
      <p:sp>
        <p:nvSpPr>
          <p:cNvPr id="168962" name="Text Box 2"/>
          <p:cNvSpPr txBox="1">
            <a:spLocks noChangeArrowheads="1"/>
          </p:cNvSpPr>
          <p:nvPr/>
        </p:nvSpPr>
        <p:spPr bwMode="auto">
          <a:xfrm>
            <a:off x="457200" y="1177925"/>
            <a:ext cx="8229600" cy="5638800"/>
          </a:xfrm>
          <a:prstGeom prst="rect">
            <a:avLst/>
          </a:prstGeom>
          <a:noFill/>
          <a:ln w="9525">
            <a:noFill/>
            <a:round/>
            <a:headEnd/>
            <a:tailEnd/>
          </a:ln>
          <a:effectLst/>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ingredients for Dibbelabbes are</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&lt;ul&gt;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&lt;li&gt;potatoes&lt;/li&gt;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&lt;li&gt;onion&lt;/li&gt;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&lt;li&gt;lard&lt;/li&gt;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&lt;li&gt;eggs&lt;/li&gt;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&lt;li&gt;garlic&lt;/li&gt;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&lt;li&gt;leeks&lt;/li&gt;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&lt;li&gt;oil (for frying)&lt;/li&gt;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&lt;/ul&gt;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definition list </a:t>
            </a:r>
            <a:r>
              <a:rPr lang="en-US" sz="4000" smtClean="0">
                <a:solidFill>
                  <a:srgbClr val="E3EBF1"/>
                </a:solidFill>
              </a:rPr>
              <a:t>example </a:t>
            </a:r>
            <a:endParaRPr lang="en-US" sz="4000">
              <a:solidFill>
                <a:srgbClr val="E3EBF1"/>
              </a:solidFill>
            </a:endParaRPr>
          </a:p>
        </p:txBody>
      </p:sp>
      <p:sp>
        <p:nvSpPr>
          <p:cNvPr id="16998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Here are some derogatory terms in Saarland dialect. &lt;dl&gt;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&lt;dt&gt;Traanfunsel&lt;/dt&gt;&lt;dd&gt;a slow person&lt;/dd&gt;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&lt;dt&gt;Labedudelae&lt;/dt&gt;&lt;dd&gt;a lazy and badly organized person without accomplishments&lt;/dd&gt;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&lt;dt&gt;Schmierpiss&lt;/dt&gt;&lt;dd&gt;a person of poor body hygiene&lt;/dd&gt;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&lt;/dl&gt;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checking </a:t>
            </a:r>
          </a:p>
        </p:txBody>
      </p:sp>
      <p:sp>
        <p:nvSpPr>
          <p:cNvPr id="160770" name="Text Box 2"/>
          <p:cNvSpPr txBox="1">
            <a:spLocks noChangeArrowheads="1"/>
          </p:cNvSpPr>
          <p:nvPr/>
        </p:nvSpPr>
        <p:spPr bwMode="auto">
          <a:xfrm>
            <a:off x="547688" y="1160463"/>
            <a:ext cx="8229600" cy="54387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validated.html has some code that we can now understand.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&lt;p id="validator"&gt;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&lt;a href="http://validator.w3.org/check?uri=referer"&gt;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&lt;img style="border: 0pt"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src="http://wotan.liu.edu/valid-xhtml10.png"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alt="Valid XHTML 1.0!"  height="31"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width="88" /&gt;</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rPr>
              <a:t> &lt;/a&gt;&lt;/p&gt;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click on the icon to validate your code.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http://openlib.org/home/krichel</a:t>
            </a:r>
          </a:p>
        </p:txBody>
      </p:sp>
      <p:sp>
        <p:nvSpPr>
          <p:cNvPr id="171010" name="Text Box 2"/>
          <p:cNvSpPr txBox="1">
            <a:spLocks noChangeArrowheads="1"/>
          </p:cNvSpPr>
          <p:nvPr/>
        </p:nvSpPr>
        <p:spPr bwMode="auto">
          <a:xfrm>
            <a:off x="1371600" y="3886200"/>
            <a:ext cx="6400800" cy="2770188"/>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Please shutdown the computers when</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you are done.</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Thank you for your attention!</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spot the difference</a:t>
            </a:r>
          </a:p>
        </p:txBody>
      </p:sp>
      <p:sp>
        <p:nvSpPr>
          <p:cNvPr id="10445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&lt;foo/&gt; is an empty element with the name “foo”.</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&lt;/foo&gt; is the closing tag of a non-empty element with the name “foo”. It can only appear in the document if there is an opening tag &lt;foo&gt; somewhere ahead of it. </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I know this notation is somewhat tricky. I can’t do anything about it.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 names</a:t>
            </a:r>
          </a:p>
        </p:txBody>
      </p:sp>
      <p:sp>
        <p:nvSpPr>
          <p:cNvPr id="10547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name of a element can start with any letter or with the underscore. After the starting character, the name may contain letters, numbers and underscores.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colon may also appear in an element name, but it has special significance.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E</a:t>
            </a:r>
            <a:r>
              <a:rPr lang="en-US" sz="2800" dirty="0" smtClean="0">
                <a:solidFill>
                  <a:srgbClr val="FFFFFF"/>
                </a:solidFill>
              </a:rPr>
              <a:t>lement </a:t>
            </a:r>
            <a:r>
              <a:rPr lang="en-US" sz="2800" dirty="0">
                <a:solidFill>
                  <a:srgbClr val="FFFFFF"/>
                </a:solidFill>
              </a:rPr>
              <a:t>names </a:t>
            </a:r>
            <a:r>
              <a:rPr lang="en-US" sz="2800" dirty="0" smtClean="0">
                <a:solidFill>
                  <a:srgbClr val="FFFFFF"/>
                </a:solidFill>
              </a:rPr>
              <a:t>start </a:t>
            </a:r>
            <a:r>
              <a:rPr lang="en-US" sz="2800" dirty="0">
                <a:solidFill>
                  <a:srgbClr val="FFFFFF"/>
                </a:solidFill>
              </a:rPr>
              <a:t>with "xml" are reserved for special </a:t>
            </a:r>
            <a:r>
              <a:rPr lang="en-US" sz="2800" dirty="0" smtClean="0">
                <a:solidFill>
                  <a:srgbClr val="FFFFFF"/>
                </a:solidFill>
              </a:rPr>
              <a:t>purposes. You can not use them for your own purposes. </a:t>
            </a:r>
            <a:endParaRPr lang="en-US" sz="28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744</TotalTime>
  <Words>4484</Words>
  <Application>Microsoft Office PowerPoint</Application>
  <PresentationFormat>On-screen Show (4:3)</PresentationFormat>
  <Paragraphs>441</Paragraphs>
  <Slides>73</Slides>
  <Notes>73</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 </cp:lastModifiedBy>
  <cp:revision>85</cp:revision>
  <dcterms:created xsi:type="dcterms:W3CDTF">2010-01-27T21:33:58Z</dcterms:created>
  <dcterms:modified xsi:type="dcterms:W3CDTF">2010-09-21T20:32:58Z</dcterms:modified>
</cp:coreProperties>
</file>