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424" r:id="rId2"/>
    <p:sldId id="425" r:id="rId3"/>
    <p:sldId id="515" r:id="rId4"/>
    <p:sldId id="427" r:id="rId5"/>
    <p:sldId id="428" r:id="rId6"/>
    <p:sldId id="429" r:id="rId7"/>
    <p:sldId id="430" r:id="rId8"/>
    <p:sldId id="431" r:id="rId9"/>
    <p:sldId id="432" r:id="rId10"/>
    <p:sldId id="433" r:id="rId11"/>
    <p:sldId id="434" r:id="rId12"/>
    <p:sldId id="435" r:id="rId13"/>
    <p:sldId id="436" r:id="rId14"/>
    <p:sldId id="437" r:id="rId15"/>
    <p:sldId id="438" r:id="rId16"/>
    <p:sldId id="439" r:id="rId17"/>
    <p:sldId id="440" r:id="rId18"/>
    <p:sldId id="441" r:id="rId19"/>
    <p:sldId id="442" r:id="rId20"/>
    <p:sldId id="443" r:id="rId21"/>
    <p:sldId id="444" r:id="rId22"/>
    <p:sldId id="445" r:id="rId23"/>
    <p:sldId id="446" r:id="rId24"/>
    <p:sldId id="447" r:id="rId25"/>
    <p:sldId id="448" r:id="rId26"/>
    <p:sldId id="449" r:id="rId27"/>
    <p:sldId id="450" r:id="rId28"/>
    <p:sldId id="451" r:id="rId29"/>
    <p:sldId id="452" r:id="rId30"/>
    <p:sldId id="453" r:id="rId31"/>
    <p:sldId id="454" r:id="rId32"/>
    <p:sldId id="455" r:id="rId33"/>
    <p:sldId id="456" r:id="rId34"/>
    <p:sldId id="457" r:id="rId35"/>
    <p:sldId id="458" r:id="rId36"/>
    <p:sldId id="459" r:id="rId37"/>
    <p:sldId id="460" r:id="rId38"/>
    <p:sldId id="461" r:id="rId39"/>
    <p:sldId id="462" r:id="rId40"/>
    <p:sldId id="463" r:id="rId41"/>
    <p:sldId id="464" r:id="rId42"/>
    <p:sldId id="465" r:id="rId43"/>
    <p:sldId id="466" r:id="rId44"/>
    <p:sldId id="467" r:id="rId45"/>
    <p:sldId id="468" r:id="rId46"/>
    <p:sldId id="469" r:id="rId47"/>
    <p:sldId id="470" r:id="rId48"/>
    <p:sldId id="471" r:id="rId49"/>
    <p:sldId id="472" r:id="rId50"/>
    <p:sldId id="473" r:id="rId51"/>
    <p:sldId id="474" r:id="rId52"/>
    <p:sldId id="475" r:id="rId53"/>
    <p:sldId id="476" r:id="rId54"/>
    <p:sldId id="477" r:id="rId55"/>
    <p:sldId id="478" r:id="rId56"/>
    <p:sldId id="479" r:id="rId57"/>
    <p:sldId id="480" r:id="rId58"/>
    <p:sldId id="481" r:id="rId59"/>
    <p:sldId id="482" r:id="rId60"/>
    <p:sldId id="483" r:id="rId61"/>
    <p:sldId id="484" r:id="rId62"/>
    <p:sldId id="485" r:id="rId63"/>
    <p:sldId id="486" r:id="rId64"/>
    <p:sldId id="487" r:id="rId65"/>
    <p:sldId id="488" r:id="rId66"/>
    <p:sldId id="489" r:id="rId67"/>
    <p:sldId id="490" r:id="rId68"/>
    <p:sldId id="491" r:id="rId69"/>
    <p:sldId id="492" r:id="rId70"/>
    <p:sldId id="493" r:id="rId71"/>
    <p:sldId id="494" r:id="rId72"/>
    <p:sldId id="495" r:id="rId73"/>
    <p:sldId id="496" r:id="rId74"/>
    <p:sldId id="497" r:id="rId75"/>
    <p:sldId id="498" r:id="rId76"/>
    <p:sldId id="499" r:id="rId77"/>
    <p:sldId id="500" r:id="rId78"/>
    <p:sldId id="501" r:id="rId79"/>
    <p:sldId id="502" r:id="rId80"/>
    <p:sldId id="503" r:id="rId81"/>
    <p:sldId id="504" r:id="rId82"/>
    <p:sldId id="505" r:id="rId83"/>
    <p:sldId id="506" r:id="rId84"/>
    <p:sldId id="516" r:id="rId85"/>
    <p:sldId id="517" r:id="rId86"/>
    <p:sldId id="507" r:id="rId87"/>
    <p:sldId id="519" r:id="rId88"/>
    <p:sldId id="508" r:id="rId89"/>
    <p:sldId id="509" r:id="rId90"/>
    <p:sldId id="510" r:id="rId91"/>
    <p:sldId id="511" r:id="rId92"/>
    <p:sldId id="512" r:id="rId93"/>
    <p:sldId id="513" r:id="rId94"/>
    <p:sldId id="514" r:id="rId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4" y="-22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01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01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041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041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144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144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246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246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34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034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45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45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55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553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656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758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758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860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861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96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96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12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912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06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06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1681"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16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27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27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3729"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373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47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47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5777"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57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68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8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78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88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88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987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98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32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932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08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08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19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19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29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29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39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39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49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49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601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60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4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70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80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280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90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909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01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01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427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42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11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11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21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21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31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31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42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42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523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3523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62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62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2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72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83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83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932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93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03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03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52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52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137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13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24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24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342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34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44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44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54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54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649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64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2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75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85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85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956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95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05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05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2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63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16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16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26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26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36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36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46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46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57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57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673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673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6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77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878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87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9809"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981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08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08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73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73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18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18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28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28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39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39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492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493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59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59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69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69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0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800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902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902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004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005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107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10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83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83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20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20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312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31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41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41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51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51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61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761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72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7218"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8242"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926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926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02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02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13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13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9393" name="Text Box 1"/>
          <p:cNvSpPr txBox="1">
            <a:spLocks noChangeArrowheads="1"/>
          </p:cNvSpPr>
          <p:nvPr/>
        </p:nvSpPr>
        <p:spPr bwMode="auto">
          <a:xfrm>
            <a:off x="1155700" y="695325"/>
            <a:ext cx="4545013" cy="342582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939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23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23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9/10/2010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9/10/2010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9/10/2010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9/10/2010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 Box 1"/>
          <p:cNvSpPr txBox="1">
            <a:spLocks noChangeArrowheads="1"/>
          </p:cNvSpPr>
          <p:nvPr/>
        </p:nvSpPr>
        <p:spPr bwMode="auto">
          <a:xfrm>
            <a:off x="685800" y="1524000"/>
            <a:ext cx="7772400" cy="2362200"/>
          </a:xfrm>
          <a:prstGeom prst="rect">
            <a:avLst/>
          </a:prstGeom>
          <a:noFill/>
          <a:ln w="9525">
            <a:noFill/>
            <a:round/>
            <a:headEnd/>
            <a:tailEnd/>
          </a:ln>
          <a:effectLst/>
        </p:spPr>
        <p:txBody>
          <a:bodyPr lIns="90000" tIns="46800" rIns="90000" bIns="46800"/>
          <a:lstStyle/>
          <a:p>
            <a:pPr algn="ctr" eaLnBrk="1" hangingPunct="1">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rPr>
              <a:t>LIS650	part 2</a:t>
            </a:r>
            <a:br>
              <a:rPr lang="en-US" sz="4000">
                <a:solidFill>
                  <a:srgbClr val="E3EBF1"/>
                </a:solidFill>
              </a:rPr>
            </a:br>
            <a:r>
              <a:rPr lang="en-US" sz="4000">
                <a:solidFill>
                  <a:srgbClr val="E3EBF1"/>
                </a:solidFill>
              </a:rPr>
              <a:t/>
            </a:r>
            <a:br>
              <a:rPr lang="en-US" sz="4000">
                <a:solidFill>
                  <a:srgbClr val="E3EBF1"/>
                </a:solidFill>
              </a:rPr>
            </a:br>
            <a:r>
              <a:rPr lang="en-US" sz="4000">
                <a:solidFill>
                  <a:srgbClr val="E3EBF1"/>
                </a:solidFill>
              </a:rPr>
              <a:t>the HTML &lt;head&gt;, CSS, and tables</a:t>
            </a:r>
          </a:p>
        </p:txBody>
      </p:sp>
      <p:sp>
        <p:nvSpPr>
          <p:cNvPr id="172034" name="Text Box 2"/>
          <p:cNvSpPr txBox="1">
            <a:spLocks noChangeArrowheads="1"/>
          </p:cNvSpPr>
          <p:nvPr/>
        </p:nvSpPr>
        <p:spPr bwMode="auto">
          <a:xfrm>
            <a:off x="1371600" y="4648200"/>
            <a:ext cx="6400800" cy="898525"/>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dirty="0">
                <a:solidFill>
                  <a:srgbClr val="FFFFFF"/>
                </a:solidFill>
              </a:rPr>
              <a:t>Thomas </a:t>
            </a:r>
            <a:r>
              <a:rPr lang="en-US" sz="2800" smtClean="0">
                <a:solidFill>
                  <a:srgbClr val="FFFFFF"/>
                </a:solidFill>
              </a:rPr>
              <a:t>Krichel</a:t>
            </a: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ext Box 1"/>
          <p:cNvSpPr txBox="1">
            <a:spLocks noChangeArrowheads="1"/>
          </p:cNvSpPr>
          <p:nvPr/>
        </p:nvSpPr>
        <p:spPr bwMode="auto">
          <a:xfrm>
            <a:off x="457200" y="319088"/>
            <a:ext cx="8224838" cy="10493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elements in classes</a:t>
            </a:r>
          </a:p>
        </p:txBody>
      </p:sp>
      <p:sp>
        <p:nvSpPr>
          <p:cNvPr id="181250" name="Text Box 2"/>
          <p:cNvSpPr txBox="1">
            <a:spLocks noChangeArrowheads="1"/>
          </p:cNvSpPr>
          <p:nvPr/>
        </p:nvSpPr>
        <p:spPr bwMode="auto">
          <a:xfrm>
            <a:off x="457200" y="1371600"/>
            <a:ext cx="8224838" cy="50292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important to understand that many elements can be in one class and many classes can be on one element.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class="foo"&gt;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class="bar"&gt;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class="foo bar"&gt;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class="bar foo"&gt; … &lt;/div&gt;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 far as HTML is concerned the last two examples have identical meaning.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title=</a:t>
            </a:r>
          </a:p>
        </p:txBody>
      </p:sp>
      <p:sp>
        <p:nvSpPr>
          <p:cNvPr id="182274" name="Text Box 2"/>
          <p:cNvSpPr txBox="1">
            <a:spLocks noChangeArrowheads="1"/>
          </p:cNvSpPr>
          <p:nvPr/>
        </p:nvSpPr>
        <p:spPr bwMode="auto">
          <a:xfrm>
            <a:off x="481013" y="1314450"/>
            <a:ext cx="8229600" cy="53276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title= attribute sets a title in use with the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is no prescribed way in with the title is being rendered by a user agent.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Sometimes it is shown as a tool tip, i.e. something that flashes up when the mouse is rolled over it.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&lt;a href="http://wotan.liu.edu/home/krichel" title="Thomas Krichel's homepage at wotan"&gt;Thomas Krichel&lt;/a&gt;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style=</a:t>
            </a:r>
          </a:p>
        </p:txBody>
      </p:sp>
      <p:sp>
        <p:nvSpPr>
          <p:cNvPr id="183298" name="Text Box 2"/>
          <p:cNvSpPr txBox="1">
            <a:spLocks noChangeArrowheads="1"/>
          </p:cNvSpPr>
          <p:nvPr/>
        </p:nvSpPr>
        <p:spPr bwMode="auto">
          <a:xfrm>
            <a:off x="457200" y="1600200"/>
            <a:ext cx="8229600" cy="47942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Use the style= attribute to give style information to a particular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will be more discussed when we do the style sheets.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Usually there are better ways to attach style information then writing it onto every element. It is better to place the tag into a class by giving them the same class= attribute, and then give style sheet information for the class.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See validated.html for an example.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summary: core attributes</a:t>
            </a:r>
          </a:p>
        </p:txBody>
      </p:sp>
      <p:sp>
        <p:nvSpPr>
          <p:cNvPr id="184322"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To summarize, we have a group of core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These attributes can be used with almost all elements.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are other attributes that can be almost universally used, called “event attributes”, but they have to do with scripting.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the &lt;head&gt; element</a:t>
            </a:r>
          </a:p>
        </p:txBody>
      </p:sp>
      <p:sp>
        <p:nvSpPr>
          <p:cNvPr id="1853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&lt;head&gt; element is the first child of the &lt;html&gt; element. We are covering it here after the &lt;body&gt; because is more abstract.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&lt;head&gt; and its children of  do not take the core and i18 elements.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&lt;head&gt; a profile= attribute that profiles metadata available in its children. This attribute is quite useless and will not be on the quiz.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required: the &lt;title&gt; in &lt;head&gt; </a:t>
            </a:r>
          </a:p>
        </p:txBody>
      </p:sp>
      <p:sp>
        <p:nvSpPr>
          <p:cNvPr id="186370" name="Text Box 2"/>
          <p:cNvSpPr txBox="1">
            <a:spLocks noChangeArrowheads="1"/>
          </p:cNvSpPr>
          <p:nvPr/>
        </p:nvSpPr>
        <p:spPr bwMode="auto">
          <a:xfrm>
            <a:off x="381000" y="1371600"/>
            <a:ext cx="8458200" cy="5257800"/>
          </a:xfrm>
          <a:prstGeom prst="rect">
            <a:avLst/>
          </a:prstGeom>
          <a:noFill/>
          <a:ln w="9525">
            <a:noFill/>
            <a:round/>
            <a:headEnd/>
            <a:tailEnd/>
          </a:ln>
          <a:effectLst/>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This is a required child of  &lt;head&gt;. It defines the title of the document.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must only contain one character data node.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takes the i18n attributes, but not the core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Please note that the &lt;title&gt; element is fundamentally different from the title= attribute. The title= attribute has a local scope to the element that it is appear in.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usability concerns with &lt;title&gt;</a:t>
            </a:r>
          </a:p>
        </p:txBody>
      </p:sp>
      <p:sp>
        <p:nvSpPr>
          <p:cNvPr id="187394" name="Text Box 2"/>
          <p:cNvSpPr txBox="1">
            <a:spLocks noChangeArrowheads="1"/>
          </p:cNvSpPr>
          <p:nvPr/>
        </p:nvSpPr>
        <p:spPr bwMode="auto">
          <a:xfrm>
            <a:off x="457200" y="1295400"/>
            <a:ext cx="8229600" cy="53038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title is used by the user agent in a special manner</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as bookmark default title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as the title for a window in which the user agent runs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Search engines use the title as anchor text to your web page.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It is a crucial ad for your page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Google may truncate the title.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Bad ideas for titles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section 1 		– home page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optional: the &lt;meta/&gt; in &lt;head&gt;</a:t>
            </a:r>
          </a:p>
        </p:txBody>
      </p:sp>
      <p:sp>
        <p:nvSpPr>
          <p:cNvPr id="188418" name="Text Box 2"/>
          <p:cNvSpPr txBox="1">
            <a:spLocks noChangeArrowheads="1"/>
          </p:cNvSpPr>
          <p:nvPr/>
        </p:nvSpPr>
        <p:spPr bwMode="auto">
          <a:xfrm>
            <a:off x="457200" y="1600200"/>
            <a:ext cx="8229600" cy="46259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can be used to include metadata in the header.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is an empty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has an attribute name= for the property name.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has an attribute content= for the property values.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also takes the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is repeatable.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 &lt;meta name="author" content="me"/&gt;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&lt;meta name="description" ... /&gt;</a:t>
            </a:r>
          </a:p>
        </p:txBody>
      </p:sp>
      <p:sp>
        <p:nvSpPr>
          <p:cNvPr id="18944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description meta name is the one that I think is being used by Google.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the query matches a page in a good way, the description appears in the snippet of the result, despite the fact that the description is not visible on the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An example is available by searching Google for “Thomas Krichel”.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http-equiv= attribute to &lt;meta/&gt; </a:t>
            </a:r>
          </a:p>
        </p:txBody>
      </p:sp>
      <p:sp>
        <p:nvSpPr>
          <p:cNvPr id="190466" name="Text Box 2"/>
          <p:cNvSpPr txBox="1">
            <a:spLocks noChangeArrowheads="1"/>
          </p:cNvSpPr>
          <p:nvPr/>
        </p:nvSpPr>
        <p:spPr bwMode="auto">
          <a:xfrm>
            <a:off x="457200" y="1600200"/>
            <a:ext cx="8229600" cy="49593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http-equiv= tells the client to behave as if a http header had been received.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&lt;meta http-equiv="content-type" content="text/html; charset=shift_jis"/&gt;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will tell the server to tell the browser that the page is written in HTML with shift_jis encoding.</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useful when your page is read without http headers, for example from your local disk.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today</a:t>
            </a:r>
          </a:p>
        </p:txBody>
      </p:sp>
      <p:sp>
        <p:nvSpPr>
          <p:cNvPr id="1730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common attributes in the &lt;body&gt;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&lt;head&gt;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introduction to CSS </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introduction to style sheets</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how to give style sheet data</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basic </a:t>
            </a:r>
            <a:r>
              <a:rPr lang="en-US" sz="2400" dirty="0" smtClean="0">
                <a:solidFill>
                  <a:srgbClr val="FFFFFF"/>
                </a:solidFill>
              </a:rPr>
              <a:t>CS S </a:t>
            </a:r>
            <a:r>
              <a:rPr lang="en-US" sz="2400" dirty="0">
                <a:solidFill>
                  <a:srgbClr val="FFFFFF"/>
                </a:solidFill>
              </a:rPr>
              <a:t>selectors</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color properties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tables</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scheme= attribute of &lt;meta/&gt;</a:t>
            </a:r>
          </a:p>
        </p:txBody>
      </p:sp>
      <p:sp>
        <p:nvSpPr>
          <p:cNvPr id="191490" name="Text Box 2"/>
          <p:cNvSpPr txBox="1">
            <a:spLocks noChangeArrowheads="1"/>
          </p:cNvSpPr>
          <p:nvPr/>
        </p:nvSpPr>
        <p:spPr bwMode="auto">
          <a:xfrm>
            <a:off x="457200" y="1600200"/>
            <a:ext cx="8229600" cy="43434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You can give a scheme </a:t>
            </a:r>
            <a:r>
              <a:rPr lang="en-US" sz="3200" dirty="0" smtClean="0">
                <a:solidFill>
                  <a:srgbClr val="FFFFFF"/>
                </a:solidFill>
              </a:rPr>
              <a:t>attribute </a:t>
            </a:r>
            <a:r>
              <a:rPr lang="en-US" sz="3200" dirty="0">
                <a:solidFill>
                  <a:srgbClr val="FFFFFF"/>
                </a:solidFill>
              </a:rPr>
              <a:t>to &lt;meta/&gt;.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Its content can be a name string, that the user agent may be able to do something with.</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Or it can be a URI, where the user agent may find something to do.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But there is no standard way to do things.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optional: the &lt;link/&gt; in &lt;head&gt;</a:t>
            </a:r>
          </a:p>
        </p:txBody>
      </p:sp>
      <p:sp>
        <p:nvSpPr>
          <p:cNvPr id="192514" name="Text Box 2"/>
          <p:cNvSpPr txBox="1">
            <a:spLocks noChangeArrowheads="1"/>
          </p:cNvSpPr>
          <p:nvPr/>
        </p:nvSpPr>
        <p:spPr bwMode="auto">
          <a:xfrm>
            <a:off x="411163" y="1309688"/>
            <a:ext cx="8229600" cy="48037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creates a link between the current page and others. Since it is child of the &lt;head&gt; it is about the whole page.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a:t>
            </a:r>
            <a:r>
              <a:rPr lang="en-US" sz="2800" dirty="0" err="1">
                <a:solidFill>
                  <a:srgbClr val="FFFFFF"/>
                </a:solidFill>
              </a:rPr>
              <a:t>href</a:t>
            </a:r>
            <a:r>
              <a:rPr lang="en-US" sz="2800" dirty="0">
                <a:solidFill>
                  <a:srgbClr val="FFFFFF"/>
                </a:solidFill>
              </a:rPr>
              <a:t>= attribute to say what page is being pointed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a:t>
            </a:r>
            <a:r>
              <a:rPr lang="en-US" sz="2800" dirty="0" err="1">
                <a:solidFill>
                  <a:srgbClr val="FFFFFF"/>
                </a:solidFill>
              </a:rPr>
              <a:t>rel</a:t>
            </a:r>
            <a:r>
              <a:rPr lang="en-US" sz="2800" dirty="0">
                <a:solidFill>
                  <a:srgbClr val="FFFFFF"/>
                </a:solidFill>
              </a:rPr>
              <a:t>= attribute for forward link and rev= for the reverse link. There is only a limited vocabulary of values to these attributes that is allowed.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&lt;link/&gt; is repeatable.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rel= and rev=</a:t>
            </a:r>
          </a:p>
        </p:txBody>
      </p:sp>
      <p:sp>
        <p:nvSpPr>
          <p:cNvPr id="19353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err="1">
                <a:solidFill>
                  <a:srgbClr val="FFFFFF"/>
                </a:solidFill>
              </a:rPr>
              <a:t>rel</a:t>
            </a:r>
            <a:r>
              <a:rPr lang="en-US" sz="2800" dirty="0">
                <a:solidFill>
                  <a:srgbClr val="FFFFFF"/>
                </a:solidFill>
              </a:rPr>
              <a:t> has the relation of the pages named in </a:t>
            </a:r>
            <a:r>
              <a:rPr lang="en-US" sz="2800" dirty="0" err="1">
                <a:solidFill>
                  <a:srgbClr val="FFFFFF"/>
                </a:solidFill>
              </a:rPr>
              <a:t>href</a:t>
            </a:r>
            <a:r>
              <a:rPr lang="en-US" sz="2800" dirty="0">
                <a:solidFill>
                  <a:srgbClr val="FFFFFF"/>
                </a:solidFill>
              </a:rPr>
              <a:t>= with the current page.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rev has the relation of the current page with the page named in the </a:t>
            </a:r>
            <a:r>
              <a:rPr lang="en-US" sz="2800" dirty="0" err="1">
                <a:solidFill>
                  <a:srgbClr val="FFFFFF"/>
                </a:solidFill>
              </a:rPr>
              <a:t>href</a:t>
            </a:r>
            <a:r>
              <a:rPr lang="en-US" sz="2800" dirty="0">
                <a:solidFill>
                  <a:srgbClr val="FFFFFF"/>
                </a:solidFill>
              </a:rPr>
              <a:t>= attribute.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Consider two documents A and B.</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A: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docB</a:t>
            </a:r>
            <a:r>
              <a:rPr lang="en-US" sz="2400" dirty="0">
                <a:solidFill>
                  <a:srgbClr val="FFFFFF"/>
                </a:solidFill>
              </a:rPr>
              <a:t>" </a:t>
            </a:r>
            <a:r>
              <a:rPr lang="en-US" sz="2400" dirty="0" err="1">
                <a:solidFill>
                  <a:srgbClr val="FFFFFF"/>
                </a:solidFill>
              </a:rPr>
              <a:t>rel</a:t>
            </a:r>
            <a:r>
              <a:rPr lang="en-US" sz="2400" dirty="0">
                <a:solidFill>
                  <a:srgbClr val="FFFFFF"/>
                </a:solidFill>
              </a:rPr>
              <a:t>="</a:t>
            </a:r>
            <a:r>
              <a:rPr lang="en-US" sz="2400" dirty="0" err="1">
                <a:solidFill>
                  <a:srgbClr val="FFFFFF"/>
                </a:solidFill>
              </a:rPr>
              <a:t>foo</a:t>
            </a:r>
            <a:r>
              <a:rPr lang="en-US" sz="2400" dirty="0">
                <a:solidFill>
                  <a:srgbClr val="FFFFFF"/>
                </a:solidFill>
              </a:rPr>
              <a:t>"/&gt;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Has exactly the same meaning as:</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B: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docA</a:t>
            </a:r>
            <a:r>
              <a:rPr lang="en-US" sz="2400" dirty="0">
                <a:solidFill>
                  <a:srgbClr val="FFFFFF"/>
                </a:solidFill>
              </a:rPr>
              <a:t>" rev="</a:t>
            </a:r>
            <a:r>
              <a:rPr lang="en-US" sz="2400" dirty="0" err="1">
                <a:solidFill>
                  <a:srgbClr val="FFFFFF"/>
                </a:solidFill>
              </a:rPr>
              <a:t>foo</a:t>
            </a:r>
            <a:r>
              <a:rPr lang="en-US" sz="2400" dirty="0">
                <a:solidFill>
                  <a:srgbClr val="FFFFFF"/>
                </a:solidFill>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attributes to &lt;link/&gt;</a:t>
            </a:r>
          </a:p>
        </p:txBody>
      </p:sp>
      <p:sp>
        <p:nvSpPr>
          <p:cNvPr id="194562" name="Text Box 2"/>
          <p:cNvSpPr txBox="1">
            <a:spLocks noChangeArrowheads="1"/>
          </p:cNvSpPr>
          <p:nvPr/>
        </p:nvSpPr>
        <p:spPr bwMode="auto">
          <a:xfrm>
            <a:off x="457200" y="1371600"/>
            <a:ext cx="8229600" cy="51212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type= attribute for the MIME type of the page linked to.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hreflang= attribute to give the language of the page linked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charset= attribute to give the character set of the page being linked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media= attribute to give the media for the page being linked to. Use the CSS media types, covered in the next lecture.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 the core attributes, discussed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 example</a:t>
            </a:r>
          </a:p>
        </p:txBody>
      </p:sp>
      <p:sp>
        <p:nvSpPr>
          <p:cNvPr id="19558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Here is an example to link to two style sheets. The first is used as the default, the second is the alternate style sheet for special purposes.</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&lt;link rel="stylesheet" title="default" type="text/css" href="main.css"/&gt;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&lt;link rel="alternate stylesheet" title="debug" type="text/css" href="debug.css"/&gt;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title= is one of the core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&lt;link/&gt; and search engines</a:t>
            </a:r>
          </a:p>
        </p:txBody>
      </p:sp>
      <p:sp>
        <p:nvSpPr>
          <p:cNvPr id="196610" name="Text Box 2"/>
          <p:cNvSpPr txBox="1">
            <a:spLocks noChangeArrowheads="1"/>
          </p:cNvSpPr>
          <p:nvPr/>
        </p:nvSpPr>
        <p:spPr bwMode="auto">
          <a:xfrm>
            <a:off x="423863" y="1600200"/>
            <a:ext cx="8229600" cy="49339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Using &lt;link/&gt; you can give search engine things like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alternate versions of a document, written in another human language.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alternate versions of a document, designed for different media, for instance a version especially suited for printing.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the starting page of a collection of documents.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 am not sure if current engines use this.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Opera navigation toolbar</a:t>
            </a:r>
          </a:p>
        </p:txBody>
      </p:sp>
      <p:sp>
        <p:nvSpPr>
          <p:cNvPr id="19763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is an Opera toolbar that will implement relationships using &lt;link/&gt;.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In Opera activate with view/toolbar/navigation bar.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If this more widely spread you could see, say, a button in the browser that takes you to the homepage of the site, rather than having to search this on every page.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style sheets</a:t>
            </a:r>
          </a:p>
        </p:txBody>
      </p:sp>
      <p:sp>
        <p:nvSpPr>
          <p:cNvPr id="198658" name="Text Box 2"/>
          <p:cNvSpPr txBox="1">
            <a:spLocks noChangeArrowheads="1"/>
          </p:cNvSpPr>
          <p:nvPr/>
        </p:nvSpPr>
        <p:spPr bwMode="auto">
          <a:xfrm>
            <a:off x="457200" y="1600200"/>
            <a:ext cx="8229600" cy="50704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Style sheets are the officially sanctioned way to add style to your document.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will cover Cascading Style Sheets CSS.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is the default style sheet language.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are discussing level 2.1. This is not yet a W3C recommendation, but it is in last call.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read all about it at http://www.w3.org/TR/CSS21</a:t>
            </a:r>
            <a:r>
              <a:rPr lang="en-US" sz="3200" dirty="0" smtClean="0">
                <a:solidFill>
                  <a:srgbClr val="FFFFFF"/>
                </a:solidFill>
              </a:rPr>
              <a:t>/</a:t>
            </a:r>
            <a:endParaRPr lang="en-US" sz="3200" dirty="0">
              <a:solidFill>
                <a:srgbClr val="FFFFFF"/>
              </a:solidFill>
            </a:endParaRP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in a style sheet?</a:t>
            </a:r>
          </a:p>
        </p:txBody>
      </p:sp>
      <p:sp>
        <p:nvSpPr>
          <p:cNvPr id="19968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A style sheet is a sequence of style rules.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In the sheet, one rule follows the other. There is no nesting of rules.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Therefore the way rules are written in a style sheet is much simpler than the way elements are written in XML.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Remember that in XML we have nesting of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why are they “cascading”?</a:t>
            </a:r>
          </a:p>
        </p:txBody>
      </p:sp>
      <p:sp>
        <p:nvSpPr>
          <p:cNvPr id="200706" name="Text Box 2"/>
          <p:cNvSpPr txBox="1">
            <a:spLocks noChangeArrowheads="1"/>
          </p:cNvSpPr>
          <p:nvPr/>
        </p:nvSpPr>
        <p:spPr bwMode="auto">
          <a:xfrm>
            <a:off x="457200" y="1600200"/>
            <a:ext cx="8229600" cy="41148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You can have many style sheets in different places. Style sheets come in the form of rules: “at this place, do that”.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Where there are many rules, there is potential for conflict.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CSS comes with a set of rules that regulate such conflicts.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set of rules is known as the cascade.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attributes</a:t>
            </a:r>
            <a:endParaRPr lang="en-US" dirty="0"/>
          </a:p>
        </p:txBody>
      </p:sp>
      <p:sp>
        <p:nvSpPr>
          <p:cNvPr id="3" name="Content Placeholder 2"/>
          <p:cNvSpPr>
            <a:spLocks noGrp="1"/>
          </p:cNvSpPr>
          <p:nvPr>
            <p:ph idx="1"/>
          </p:nvPr>
        </p:nvSpPr>
        <p:spPr/>
        <p:txBody>
          <a:bodyPr/>
          <a:lstStyle/>
          <a:p>
            <a:r>
              <a:rPr lang="en-US" dirty="0" smtClean="0"/>
              <a:t>Some attributes can be added to all elements in the &lt;body&gt;.</a:t>
            </a:r>
          </a:p>
          <a:p>
            <a:r>
              <a:rPr lang="en-US" dirty="0" smtClean="0"/>
              <a:t>We have seen two of them as attributes to &lt;html&gt;</a:t>
            </a:r>
          </a:p>
          <a:p>
            <a:pPr lvl="1"/>
            <a:r>
              <a:rPr lang="en-US" dirty="0" smtClean="0"/>
              <a:t>dir=</a:t>
            </a:r>
          </a:p>
          <a:p>
            <a:pPr lvl="1"/>
            <a:r>
              <a:rPr lang="en-US" dirty="0" err="1" smtClean="0"/>
              <a:t>lang</a:t>
            </a:r>
            <a:r>
              <a:rPr lang="en-US" dirty="0" smtClean="0"/>
              <a:t>=</a:t>
            </a:r>
          </a:p>
          <a:p>
            <a:r>
              <a:rPr lang="en-US" dirty="0" smtClean="0"/>
              <a:t>They care called the internationalization (i18n) attributes.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0</a:t>
            </a:r>
          </a:p>
        </p:txBody>
      </p:sp>
      <p:sp>
        <p:nvSpPr>
          <p:cNvPr id="20173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do not need to know details about the cascade. But note the following</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Some rules concern more specific elements than others. The rules for specific elements override general rules.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Some rules are read after others other. Later rules override earlier rules.</a:t>
            </a:r>
          </a:p>
          <a:p>
            <a:pPr marL="330200" indent="-317500">
              <a:lnSpc>
                <a:spcPct val="110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a style rule about?</a:t>
            </a:r>
          </a:p>
        </p:txBody>
      </p:sp>
      <p:sp>
        <p:nvSpPr>
          <p:cNvPr id="202754" name="Text Box 2"/>
          <p:cNvSpPr txBox="1">
            <a:spLocks noChangeArrowheads="1"/>
          </p:cNvSpPr>
          <p:nvPr/>
        </p:nvSpPr>
        <p:spPr bwMode="auto">
          <a:xfrm>
            <a:off x="457200" y="1143000"/>
            <a:ext cx="8229600" cy="49530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It is about two or three things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a:solidFill>
                  <a:srgbClr val="FFFFFF"/>
                </a:solidFill>
              </a:rPr>
              <a:t>Where to find what to style? 	    --&gt; selector</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a:solidFill>
                  <a:srgbClr val="FFFFFF"/>
                </a:solidFill>
              </a:rPr>
              <a:t>How to style it?</a:t>
            </a:r>
          </a:p>
          <a:p>
            <a:pPr marL="1141413" lvl="2" indent="-227013">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Which property to set? 		             --&gt; property name</a:t>
            </a:r>
          </a:p>
          <a:p>
            <a:pPr marL="1141413" lvl="2" indent="-227013">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Which value to give to the property? 	--&gt; property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In this lecture I will use the following syntax</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a:solidFill>
                  <a:srgbClr val="FFFFFF"/>
                </a:solidFill>
              </a:rPr>
              <a:t>Write property names as {</a:t>
            </a:r>
            <a:r>
              <a:rPr lang="en-US" sz="2000" i="1" dirty="0">
                <a:solidFill>
                  <a:srgbClr val="FFFFFF"/>
                </a:solidFill>
              </a:rPr>
              <a:t>property-name</a:t>
            </a:r>
            <a:r>
              <a:rPr lang="en-US" sz="2000" dirty="0">
                <a:solidFill>
                  <a:srgbClr val="FFFFFF"/>
                </a:solidFill>
              </a:rPr>
              <a:t>: }</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a:solidFill>
                  <a:srgbClr val="FFFFFF"/>
                </a:solidFill>
              </a:rPr>
              <a:t>Write property values as ‘</a:t>
            </a:r>
            <a:r>
              <a:rPr lang="en-US" sz="2000" i="1" dirty="0">
                <a:solidFill>
                  <a:srgbClr val="FFFFFF"/>
                </a:solidFill>
              </a:rPr>
              <a:t>value</a:t>
            </a:r>
            <a:r>
              <a:rPr lang="en-US" sz="20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 our situation…</a:t>
            </a:r>
          </a:p>
        </p:txBody>
      </p:sp>
      <p:sp>
        <p:nvSpPr>
          <p:cNvPr id="203778" name="Text Box 2"/>
          <p:cNvSpPr txBox="1">
            <a:spLocks noChangeArrowheads="1"/>
          </p:cNvSpPr>
          <p:nvPr/>
        </p:nvSpPr>
        <p:spPr bwMode="auto">
          <a:xfrm>
            <a:off x="457200" y="1600200"/>
            <a:ext cx="8229600" cy="40925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&lt;link rel="stylesheet" type="text/css"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href="main.css"/&gt;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Then create a file main.css with a simple test rule such as: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h1 {color: blue}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main.css is just an example filename, any file name will do.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Try it out!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in-element style</a:t>
            </a:r>
          </a:p>
        </p:txBody>
      </p:sp>
      <p:sp>
        <p:nvSpPr>
          <p:cNvPr id="204802" name="Text Box 2"/>
          <p:cNvSpPr txBox="1">
            <a:spLocks noChangeArrowheads="1"/>
          </p:cNvSpPr>
          <p:nvPr/>
        </p:nvSpPr>
        <p:spPr bwMode="auto">
          <a:xfrm>
            <a:off x="457200" y="1600200"/>
            <a:ext cx="8229600" cy="46228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add a style= attribute to any element that admits the core attributes as in</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style="</a:t>
            </a:r>
            <a:r>
              <a:rPr lang="en-US" sz="2800" i="1">
                <a:solidFill>
                  <a:srgbClr val="FFFFFF"/>
                </a:solidFill>
              </a:rPr>
              <a:t>style</a:t>
            </a:r>
            <a:r>
              <a:rPr lang="en-US" sz="2800">
                <a:solidFill>
                  <a:srgbClr val="FFFFFF"/>
                </a:solidFill>
              </a:rPr>
              <a:t>"&gt; .. &lt;</a:t>
            </a:r>
            <a:r>
              <a:rPr lang="en-US" sz="2800" i="1">
                <a:solidFill>
                  <a:srgbClr val="FFFFFF"/>
                </a:solidFill>
              </a:rPr>
              <a:t>element</a:t>
            </a:r>
            <a:r>
              <a:rPr lang="en-US" sz="2800">
                <a:solidFill>
                  <a:srgbClr val="FFFFFF"/>
                </a:solidFill>
              </a:rPr>
              <a:t>&gt;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where </a:t>
            </a:r>
            <a:r>
              <a:rPr lang="en-US" sz="2800" i="1">
                <a:solidFill>
                  <a:srgbClr val="FFFFFF"/>
                </a:solidFill>
              </a:rPr>
              <a:t>style</a:t>
            </a:r>
            <a:r>
              <a:rPr lang="en-US" sz="2800">
                <a:solidFill>
                  <a:srgbClr val="FFFFFF"/>
                </a:solidFill>
              </a:rPr>
              <a:t> is a style</a:t>
            </a:r>
            <a:r>
              <a:rPr lang="en-US" sz="2800" i="1">
                <a:solidFill>
                  <a:srgbClr val="FFFFFF"/>
                </a:solidFill>
              </a:rPr>
              <a:t> </a:t>
            </a:r>
            <a:r>
              <a:rPr lang="en-US" sz="2800">
                <a:solidFill>
                  <a:srgbClr val="FFFFFF"/>
                </a:solidFill>
              </a:rPr>
              <a:t>sheet. There is no selector.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&lt;h1 style="color: blue"&gt;I am so blue&lt;/h1&gt;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Such a declaration only takes effect for the element concerned.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 do not recommend this.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document level style</a:t>
            </a:r>
          </a:p>
        </p:txBody>
      </p:sp>
      <p:sp>
        <p:nvSpPr>
          <p:cNvPr id="205826" name="Text Box 2"/>
          <p:cNvSpPr txBox="1">
            <a:spLocks noChangeArrowheads="1"/>
          </p:cNvSpPr>
          <p:nvPr/>
        </p:nvSpPr>
        <p:spPr bwMode="auto">
          <a:xfrm>
            <a:off x="457200" y="1295400"/>
            <a:ext cx="8229600" cy="50292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add a &lt;style&gt; element as child of the &lt;head&gt;. The style sheet is the contents of &lt;style&gt;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&lt;style type="text/css"&gt; </a:t>
            </a:r>
            <a:r>
              <a:rPr lang="en-US" sz="2800" i="1">
                <a:solidFill>
                  <a:srgbClr val="FFFFFF"/>
                </a:solidFill>
              </a:rPr>
              <a:t>stylesheet </a:t>
            </a:r>
            <a:r>
              <a:rPr lang="en-US" sz="2800">
                <a:solidFill>
                  <a:srgbClr val="FFFFFF"/>
                </a:solidFill>
              </a:rPr>
              <a:t>&lt;/style&gt;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&lt;style&gt; takes the core attributes (why?)‏</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requires the type= attribute. Set it to "text/css".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takes the media= attribute for the intended media. This attribute allows you to set write different styles for different media. To be seen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 to an external style sheet</a:t>
            </a:r>
          </a:p>
        </p:txBody>
      </p:sp>
      <p:sp>
        <p:nvSpPr>
          <p:cNvPr id="206850" name="Text Box 2"/>
          <p:cNvSpPr txBox="1">
            <a:spLocks noChangeArrowheads="1"/>
          </p:cNvSpPr>
          <p:nvPr/>
        </p:nvSpPr>
        <p:spPr bwMode="auto">
          <a:xfrm>
            <a:off x="457200" y="1439863"/>
            <a:ext cx="8229600" cy="3973512"/>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the same style sheet file for all the pages in your site, by adding to every pages something like</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type="text/css" href="</a:t>
            </a:r>
            <a:r>
              <a:rPr lang="en-US" sz="2800" i="1">
                <a:solidFill>
                  <a:srgbClr val="FFFFFF"/>
                </a:solidFill>
              </a:rPr>
              <a:t>URI</a:t>
            </a:r>
            <a:r>
              <a:rPr lang="en-US" sz="2800">
                <a:solidFill>
                  <a:srgbClr val="FFFFFF"/>
                </a:solidFill>
              </a:rPr>
              <a:t>"/&gt;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where </a:t>
            </a:r>
            <a:r>
              <a:rPr lang="en-US" sz="2800" i="1">
                <a:solidFill>
                  <a:srgbClr val="FFFFFF"/>
                </a:solidFill>
              </a:rPr>
              <a:t>URI </a:t>
            </a:r>
            <a:r>
              <a:rPr lang="en-US" sz="2800">
                <a:solidFill>
                  <a:srgbClr val="FFFFFF"/>
                </a:solidFill>
              </a:rPr>
              <a:t>is a URI where the style sheet is to be downloaded from. On wotan, this can just be the file name.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type= and href= are required attributes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 really external stylesheet</a:t>
            </a:r>
          </a:p>
        </p:txBody>
      </p:sp>
      <p:sp>
        <p:nvSpPr>
          <p:cNvPr id="207874" name="Text Box 2"/>
          <p:cNvSpPr txBox="1">
            <a:spLocks noChangeArrowheads="1"/>
          </p:cNvSpPr>
          <p:nvPr/>
        </p:nvSpPr>
        <p:spPr bwMode="auto">
          <a:xfrm>
            <a:off x="457200" y="1600200"/>
            <a:ext cx="8224838" cy="48768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Yes, you can use style sheets from some other web site.  For example, at http://openlib.org/home/krichel/krichel.css, there lives Thomas’ style sheet.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it in your code as</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type="text/css" href=" http://openlib.org/home/krichel/krichel.css"/&gt;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alternate stylesheet</a:t>
            </a:r>
          </a:p>
        </p:txBody>
      </p:sp>
      <p:sp>
        <p:nvSpPr>
          <p:cNvPr id="208898" name="Text Box 2"/>
          <p:cNvSpPr txBox="1">
            <a:spLocks noChangeArrowheads="1"/>
          </p:cNvSpPr>
          <p:nvPr/>
        </p:nvSpPr>
        <p:spPr bwMode="auto">
          <a:xfrm>
            <a:off x="228600" y="1295400"/>
            <a:ext cx="8610600" cy="53340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give a page several style sheets and let the user choose which one to choose. Example</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title="default"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type="text/css" href="main.css" /&gt;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rel="alternate stylesheet" title="funky"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type="text/css" href="funky.css" /&gt;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one with no "alternate" will be shown by default. Others have to be selected. title= is required.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I</a:t>
            </a:r>
          </a:p>
        </p:txBody>
      </p:sp>
      <p:sp>
        <p:nvSpPr>
          <p:cNvPr id="2099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Here is the basic order of style information</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browser defaults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external style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page-level style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element-level </a:t>
            </a:r>
            <a:r>
              <a:rPr lang="en-US" sz="2800" dirty="0">
                <a:solidFill>
                  <a:srgbClr val="FFFFFF"/>
                </a:solidFill>
              </a:rPr>
              <a:t>style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latter overwrite the former.</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style syntax</a:t>
            </a:r>
          </a:p>
        </p:txBody>
      </p:sp>
      <p:sp>
        <p:nvSpPr>
          <p:cNvPr id="210946" name="Text Box 2"/>
          <p:cNvSpPr txBox="1">
            <a:spLocks noChangeArrowheads="1"/>
          </p:cNvSpPr>
          <p:nvPr/>
        </p:nvSpPr>
        <p:spPr bwMode="auto">
          <a:xfrm>
            <a:off x="457200" y="1219200"/>
            <a:ext cx="8229600" cy="55641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basic syntax is </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selector</a:t>
            </a:r>
            <a:r>
              <a:rPr lang="en-US" sz="2400" dirty="0">
                <a:solidFill>
                  <a:srgbClr val="FFFFFF"/>
                </a:solidFill>
              </a:rPr>
              <a:t>  { </a:t>
            </a:r>
            <a:r>
              <a:rPr lang="en-US" sz="2400" i="1" dirty="0">
                <a:solidFill>
                  <a:srgbClr val="FFFFFF"/>
                </a:solidFill>
              </a:rPr>
              <a:t>property</a:t>
            </a:r>
            <a:r>
              <a:rPr lang="en-US" sz="2400" dirty="0">
                <a:solidFill>
                  <a:srgbClr val="FFFFFF"/>
                </a:solidFill>
              </a:rPr>
              <a:t>: </a:t>
            </a:r>
            <a:r>
              <a:rPr lang="en-US" sz="2400" i="1" dirty="0">
                <a:solidFill>
                  <a:srgbClr val="FFFFFF"/>
                </a:solidFill>
              </a:rPr>
              <a:t>value </a:t>
            </a:r>
            <a:r>
              <a:rPr lang="en-US" sz="2400" dirty="0">
                <a:solidFill>
                  <a:srgbClr val="FFFFFF"/>
                </a:solidFill>
              </a:rPr>
              <a:t>}</a:t>
            </a:r>
          </a:p>
          <a:p>
            <a:pPr marL="330200" indent="-317500">
              <a:lnSpc>
                <a:spcPts val="2825"/>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where</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selector</a:t>
            </a:r>
            <a:r>
              <a:rPr lang="en-US" sz="2400" dirty="0">
                <a:solidFill>
                  <a:srgbClr val="FFFFFF"/>
                </a:solidFill>
              </a:rPr>
              <a:t> is the selector (see following slides)‏</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property</a:t>
            </a:r>
            <a:r>
              <a:rPr lang="en-US" sz="2400" dirty="0">
                <a:solidFill>
                  <a:srgbClr val="FFFFFF"/>
                </a:solidFill>
              </a:rPr>
              <a:t> is the name of the property</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value </a:t>
            </a:r>
            <a:r>
              <a:rPr lang="en-US" sz="2400" dirty="0">
                <a:solidFill>
                  <a:srgbClr val="FFFFFF"/>
                </a:solidFill>
              </a:rPr>
              <a:t>is the value of the property</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All names and values are case-insensitive. But I suggest you use lowercase throughout.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Note the use of the colon.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Example: </a:t>
            </a:r>
            <a:r>
              <a:rPr lang="en-US" sz="2800" dirty="0" smtClean="0">
                <a:solidFill>
                  <a:srgbClr val="FFFFFF"/>
                </a:solidFill>
              </a:rPr>
              <a:t>     h1 </a:t>
            </a:r>
            <a:r>
              <a:rPr lang="en-US" sz="2800" dirty="0">
                <a:solidFill>
                  <a:srgbClr val="FFFFFF"/>
                </a:solidFill>
              </a:rPr>
              <a:t>{color: blue}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common attributes</a:t>
            </a:r>
          </a:p>
        </p:txBody>
      </p:sp>
      <p:sp>
        <p:nvSpPr>
          <p:cNvPr id="1751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is a group of attributes that trigger scripts. We will not cover them here as we don't cover scripting pages. This would be done in the user interfaces class.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is another group of common attribute I call the core attributes. The can be put on all elements in the &lt;body&gt;.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setting several properties</a:t>
            </a:r>
          </a:p>
        </p:txBody>
      </p:sp>
      <p:sp>
        <p:nvSpPr>
          <p:cNvPr id="211970" name="Text Box 2"/>
          <p:cNvSpPr txBox="1">
            <a:spLocks noChangeArrowheads="1"/>
          </p:cNvSpPr>
          <p:nvPr/>
        </p:nvSpPr>
        <p:spPr bwMode="auto">
          <a:xfrm>
            <a:off x="457200" y="1219200"/>
            <a:ext cx="8229600" cy="50292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i="1" dirty="0">
                <a:solidFill>
                  <a:srgbClr val="FFFFFF"/>
                </a:solidFill>
              </a:rPr>
              <a:t>selector</a:t>
            </a:r>
            <a:r>
              <a:rPr lang="en-US" sz="3200" dirty="0">
                <a:solidFill>
                  <a:srgbClr val="FFFFFF"/>
                </a:solidFill>
              </a:rPr>
              <a:t>  { </a:t>
            </a:r>
            <a:r>
              <a:rPr lang="en-US" sz="3200" i="1" dirty="0">
                <a:solidFill>
                  <a:srgbClr val="FFFFFF"/>
                </a:solidFill>
              </a:rPr>
              <a:t>property1</a:t>
            </a:r>
            <a:r>
              <a:rPr lang="en-US" sz="3200" dirty="0">
                <a:solidFill>
                  <a:srgbClr val="FFFFFF"/>
                </a:solidFill>
              </a:rPr>
              <a:t>: </a:t>
            </a:r>
            <a:r>
              <a:rPr lang="en-US" sz="3200" i="1" dirty="0">
                <a:solidFill>
                  <a:srgbClr val="FFFFFF"/>
                </a:solidFill>
              </a:rPr>
              <a:t>value1</a:t>
            </a:r>
            <a:r>
              <a:rPr lang="en-US" sz="3200" dirty="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i="1" dirty="0">
                <a:solidFill>
                  <a:srgbClr val="FFFFFF"/>
                </a:solidFill>
              </a:rPr>
              <a:t>                    property2</a:t>
            </a:r>
            <a:r>
              <a:rPr lang="en-US" sz="3200" dirty="0">
                <a:solidFill>
                  <a:srgbClr val="FFFFFF"/>
                </a:solidFill>
              </a:rPr>
              <a:t>: </a:t>
            </a:r>
            <a:r>
              <a:rPr lang="en-US" sz="3200" i="1" dirty="0">
                <a:solidFill>
                  <a:srgbClr val="FFFFFF"/>
                </a:solidFill>
              </a:rPr>
              <a:t>value2  </a:t>
            </a:r>
            <a:r>
              <a:rPr lang="en-US" sz="3200" dirty="0">
                <a:solidFill>
                  <a:srgbClr val="FFFFFF"/>
                </a:solidFill>
              </a:rPr>
              <a: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put as many property-value pairs as you like. Note the use of colon &amp; semicolon.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Examples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h1 { color: grey; text-align: center;}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t>
            </a:r>
            <a:r>
              <a:rPr lang="en-US" sz="2800" dirty="0" err="1">
                <a:solidFill>
                  <a:srgbClr val="FFFFFF"/>
                </a:solidFill>
              </a:rPr>
              <a:t>paris</a:t>
            </a:r>
            <a:r>
              <a:rPr lang="en-US" sz="2800" dirty="0">
                <a:solidFill>
                  <a:srgbClr val="FFFFFF"/>
                </a:solidFill>
              </a:rPr>
              <a:t> {color: blue; background-color: red;}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 yes, with a dot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comments in the style sheet</a:t>
            </a:r>
          </a:p>
        </p:txBody>
      </p:sp>
      <p:sp>
        <p:nvSpPr>
          <p:cNvPr id="212994" name="Text Box 2"/>
          <p:cNvSpPr txBox="1">
            <a:spLocks noChangeArrowheads="1"/>
          </p:cNvSpPr>
          <p:nvPr/>
        </p:nvSpPr>
        <p:spPr bwMode="auto">
          <a:xfrm>
            <a:off x="457200" y="1295400"/>
            <a:ext cx="8229600" cy="4830763"/>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add comments in the style sheet by enclosing the comment between /* and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comment syntax comes from the C programming language.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technique is especially useful if you want to remove code from your style sheet temporarily.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is known as “commenting out”. Recall that in XML, it's done with &lt;!-- and --&gt;.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some selectors</a:t>
            </a:r>
          </a:p>
        </p:txBody>
      </p:sp>
      <p:sp>
        <p:nvSpPr>
          <p:cNvPr id="214018" name="Text Box 2"/>
          <p:cNvSpPr txBox="1">
            <a:spLocks noChangeArrowheads="1"/>
          </p:cNvSpPr>
          <p:nvPr/>
        </p:nvSpPr>
        <p:spPr bwMode="auto">
          <a:xfrm>
            <a:off x="457200" y="1219200"/>
            <a:ext cx="8229600" cy="53848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Selectors select elements. They don’t select any other XML nodes.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most elementary selector is the name of an HTML element, e.g.</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h1 {text-align: center;}</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will center all &lt;h1&gt; element contents.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We are looking at two more selector types now.</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id selectors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class selectors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We will look at even more selectors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id selectors</a:t>
            </a:r>
          </a:p>
        </p:txBody>
      </p:sp>
      <p:sp>
        <p:nvSpPr>
          <p:cNvPr id="215042" name="Text Box 2"/>
          <p:cNvSpPr txBox="1">
            <a:spLocks noChangeArrowheads="1"/>
          </p:cNvSpPr>
          <p:nvPr/>
        </p:nvSpPr>
        <p:spPr bwMode="auto">
          <a:xfrm>
            <a:off x="457200" y="1143000"/>
            <a:ext cx="8153400" cy="49926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standard way to style up a single element is to use its id=</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i="1">
                <a:solidFill>
                  <a:srgbClr val="FFFFFF"/>
                </a:solidFill>
              </a:rPr>
              <a:t>   #id</a:t>
            </a:r>
            <a:r>
              <a:rPr lang="en-US" sz="2800">
                <a:solidFill>
                  <a:srgbClr val="FFFFFF"/>
                </a:solidFill>
              </a:rPr>
              <a:t>  { </a:t>
            </a:r>
            <a:r>
              <a:rPr lang="en-US" sz="2800" i="1">
                <a:solidFill>
                  <a:srgbClr val="FFFFFF"/>
                </a:solidFill>
              </a:rPr>
              <a:t>property</a:t>
            </a:r>
            <a:r>
              <a:rPr lang="en-US" sz="2800">
                <a:solidFill>
                  <a:srgbClr val="FFFFFF"/>
                </a:solidFill>
              </a:rPr>
              <a:t>: </a:t>
            </a:r>
            <a:r>
              <a:rPr lang="en-US" sz="2800" i="1">
                <a:solidFill>
                  <a:srgbClr val="FFFFFF"/>
                </a:solidFill>
              </a:rPr>
              <a:t>value</a:t>
            </a:r>
            <a:r>
              <a:rPr lang="en-US" sz="2800">
                <a:solidFill>
                  <a:srgbClr val="FFFFFF"/>
                </a:solidFill>
              </a:rPr>
              <a:t>;</a:t>
            </a:r>
            <a:r>
              <a:rPr lang="en-US" sz="2800" i="1">
                <a:solidFill>
                  <a:srgbClr val="FFFFFF"/>
                </a:solidFill>
              </a:rPr>
              <a:t> …</a:t>
            </a:r>
            <a:r>
              <a:rPr lang="en-US" sz="280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will give all the properties and values to the element with the identifier id= attribute set to </a:t>
            </a:r>
            <a:r>
              <a:rPr lang="en-US" sz="2800" i="1">
                <a:solidFill>
                  <a:srgbClr val="FFFFFF"/>
                </a:solidFill>
              </a:rPr>
              <a:t>id.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#validator {display: none;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Recall  that in HTML, you can identify an individual element </a:t>
            </a:r>
            <a:r>
              <a:rPr lang="en-US" sz="2800" i="1">
                <a:solidFill>
                  <a:srgbClr val="FFFFFF"/>
                </a:solidFill>
              </a:rPr>
              <a:t>element </a:t>
            </a:r>
            <a:r>
              <a:rPr lang="en-US" sz="2800">
                <a:solidFill>
                  <a:srgbClr val="FFFFFF"/>
                </a:solidFill>
              </a:rPr>
              <a:t>by giving it an id=</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id="</a:t>
            </a:r>
            <a:r>
              <a:rPr lang="en-US" sz="2800" i="1">
                <a:solidFill>
                  <a:srgbClr val="FFFFFF"/>
                </a:solidFill>
              </a:rPr>
              <a:t>id</a:t>
            </a:r>
            <a:r>
              <a:rPr lang="en-US" sz="2800">
                <a:solidFill>
                  <a:srgbClr val="FFFFFF"/>
                </a:solidFill>
              </a:rPr>
              <a:t>"&gt;   ...   &lt;/</a:t>
            </a:r>
            <a:r>
              <a:rPr lang="en-US" sz="2800" i="1">
                <a:solidFill>
                  <a:srgbClr val="FFFFFF"/>
                </a:solidFill>
              </a:rPr>
              <a:t>element&gt;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class selectors</a:t>
            </a:r>
          </a:p>
        </p:txBody>
      </p:sp>
      <p:sp>
        <p:nvSpPr>
          <p:cNvPr id="216066" name="Text Box 2"/>
          <p:cNvSpPr txBox="1">
            <a:spLocks noChangeArrowheads="1"/>
          </p:cNvSpPr>
          <p:nvPr/>
        </p:nvSpPr>
        <p:spPr bwMode="auto">
          <a:xfrm>
            <a:off x="457200" y="1295400"/>
            <a:ext cx="8229600" cy="53355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is the standard way to style up a class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i="1">
                <a:solidFill>
                  <a:srgbClr val="FFFFFF"/>
                </a:solidFill>
              </a:rPr>
              <a:t>   .class</a:t>
            </a:r>
            <a:r>
              <a:rPr lang="en-US" sz="2800">
                <a:solidFill>
                  <a:srgbClr val="FFFFFF"/>
                </a:solidFill>
              </a:rPr>
              <a:t>  { </a:t>
            </a:r>
            <a:r>
              <a:rPr lang="en-US" sz="2800" i="1">
                <a:solidFill>
                  <a:srgbClr val="FFFFFF"/>
                </a:solidFill>
              </a:rPr>
              <a:t>property1</a:t>
            </a:r>
            <a:r>
              <a:rPr lang="en-US" sz="2800">
                <a:solidFill>
                  <a:srgbClr val="FFFFFF"/>
                </a:solidFill>
              </a:rPr>
              <a:t>: </a:t>
            </a:r>
            <a:r>
              <a:rPr lang="en-US" sz="2800" i="1">
                <a:solidFill>
                  <a:srgbClr val="FFFFFF"/>
                </a:solidFill>
              </a:rPr>
              <a:t>value1</a:t>
            </a:r>
            <a:r>
              <a:rPr lang="en-US" sz="2800">
                <a:solidFill>
                  <a:srgbClr val="FFFFFF"/>
                </a:solidFill>
              </a:rPr>
              <a:t>; </a:t>
            </a:r>
            <a:r>
              <a:rPr lang="en-US" sz="2800" i="1">
                <a:solidFill>
                  <a:srgbClr val="FFFFFF"/>
                </a:solidFill>
              </a:rPr>
              <a:t>property2</a:t>
            </a:r>
            <a:r>
              <a:rPr lang="en-US" sz="2800">
                <a:solidFill>
                  <a:srgbClr val="FFFFFF"/>
                </a:solidFill>
              </a:rPr>
              <a:t>: </a:t>
            </a:r>
            <a:r>
              <a:rPr lang="en-US" sz="2800" i="1">
                <a:solidFill>
                  <a:srgbClr val="FFFFFF"/>
                </a:solidFill>
              </a:rPr>
              <a:t>value2 …</a:t>
            </a:r>
            <a:r>
              <a:rPr lang="en-US" sz="280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will give all the properties and values to any element in the class </a:t>
            </a:r>
            <a:r>
              <a:rPr lang="en-US" sz="2800" i="1">
                <a:solidFill>
                  <a:srgbClr val="FFFFFF"/>
                </a:solidFill>
              </a:rPr>
              <a:t>class.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Recall  that in HTML, you can say</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class="</a:t>
            </a:r>
            <a:r>
              <a:rPr lang="en-US" sz="2800" i="1">
                <a:solidFill>
                  <a:srgbClr val="FFFFFF"/>
                </a:solidFill>
              </a:rPr>
              <a:t>class</a:t>
            </a:r>
            <a:r>
              <a:rPr lang="en-US" sz="2800">
                <a:solidFill>
                  <a:srgbClr val="FFFFFF"/>
                </a:solidFill>
              </a:rPr>
              <a:t>"&gt;   ...   &lt;/</a:t>
            </a:r>
            <a:r>
              <a:rPr lang="en-US" sz="2800" i="1">
                <a:solidFill>
                  <a:srgbClr val="FFFFFF"/>
                </a:solidFill>
              </a:rPr>
              <a:t>element&gt;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to place the element </a:t>
            </a:r>
            <a:r>
              <a:rPr lang="en-US" sz="2800" i="1">
                <a:solidFill>
                  <a:srgbClr val="FFFFFF"/>
                </a:solidFill>
              </a:rPr>
              <a:t>element </a:t>
            </a:r>
            <a:r>
              <a:rPr lang="en-US" sz="2800">
                <a:solidFill>
                  <a:srgbClr val="FFFFFF"/>
                </a:solidFill>
              </a:rPr>
              <a:t>into the class </a:t>
            </a:r>
            <a:r>
              <a:rPr lang="en-US" sz="2800" i="1">
                <a:solidFill>
                  <a:srgbClr val="FFFFFF"/>
                </a:solidFill>
              </a:rPr>
              <a:t>class. </a:t>
            </a:r>
            <a:r>
              <a:rPr lang="en-US" sz="2800">
                <a:solidFill>
                  <a:srgbClr val="FFFFFF"/>
                </a:solidFill>
              </a:rPr>
              <a:t>Note that you can place an element into several classes. Use blanks to separate the different class names.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II</a:t>
            </a:r>
          </a:p>
        </p:txBody>
      </p:sp>
      <p:sp>
        <p:nvSpPr>
          <p:cNvPr id="21709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we are having different selectors the following is the priority order</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element name selector</a:t>
            </a:r>
            <a:endParaRPr lang="en-US" sz="2400" dirty="0">
              <a:solidFill>
                <a:srgbClr val="FFFFFF"/>
              </a:solidFill>
            </a:endParaRP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class selector</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id selector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Meaning if there is a conflict between the selectors, the later will win.</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 a complicated selector, id counts * 100, class counts * 10, and names count * 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validating CSS</a:t>
            </a:r>
          </a:p>
        </p:txBody>
      </p:sp>
      <p:sp>
        <p:nvSpPr>
          <p:cNvPr id="218114"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It is at http://jigsaw.w3.org/css-validator/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Check your style sheet there when you wonder why the damn thing does not work.</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Note that checking the style sheet will not be part of the assessment of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colors</a:t>
            </a:r>
          </a:p>
        </p:txBody>
      </p:sp>
      <p:sp>
        <p:nvSpPr>
          <p:cNvPr id="219138" name="Text Box 2"/>
          <p:cNvSpPr txBox="1">
            <a:spLocks noChangeArrowheads="1"/>
          </p:cNvSpPr>
          <p:nvPr/>
        </p:nvSpPr>
        <p:spPr bwMode="auto">
          <a:xfrm>
            <a:off x="457200" y="1295400"/>
            <a:ext cx="8229600" cy="5183188"/>
          </a:xfrm>
          <a:prstGeom prst="rect">
            <a:avLst/>
          </a:prstGeom>
          <a:noFill/>
          <a:ln w="9525">
            <a:noFill/>
            <a:round/>
            <a:headEnd/>
            <a:tailEnd/>
          </a:ln>
          <a:effectLst/>
        </p:spPr>
        <p:txBody>
          <a:bodyPr lIns="90000" tIns="46800" rIns="90000" bIns="4680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They follow the RGB color model.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Expressed as three hex numbers 00 to FF.</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 pound sign is written first, then follow the hex numbers.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smtClean="0">
                <a:solidFill>
                  <a:srgbClr val="FFFFFF"/>
                </a:solidFill>
              </a:rPr>
              <a:t>Example:      a </a:t>
            </a:r>
            <a:r>
              <a:rPr lang="en-US" sz="2800" dirty="0">
                <a:solidFill>
                  <a:srgbClr val="FFFFFF"/>
                </a:solidFill>
              </a:rPr>
              <a:t>{background-color: #270F10}</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a:t>
            </a:r>
            <a:r>
              <a:rPr lang="en-US" sz="2800" dirty="0" smtClean="0">
                <a:solidFill>
                  <a:srgbClr val="FFFFFF"/>
                </a:solidFill>
              </a:rPr>
              <a:t>are </a:t>
            </a:r>
            <a:r>
              <a:rPr lang="en-US" sz="2800" dirty="0">
                <a:solidFill>
                  <a:srgbClr val="FFFFFF"/>
                </a:solidFill>
              </a:rPr>
              <a:t>color charts on the Web, for example at http://</a:t>
            </a:r>
            <a:r>
              <a:rPr lang="en-US" sz="2800" dirty="0" smtClean="0">
                <a:solidFill>
                  <a:srgbClr val="FFFFFF"/>
                </a:solidFill>
              </a:rPr>
              <a:t>www.webmonkey.com/reference/color_codes/</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Text Box 1"/>
          <p:cNvSpPr txBox="1">
            <a:spLocks noChangeArrowheads="1"/>
          </p:cNvSpPr>
          <p:nvPr/>
        </p:nvSpPr>
        <p:spPr bwMode="auto">
          <a:xfrm>
            <a:off x="457200" y="588963"/>
            <a:ext cx="8228013" cy="51276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color names</a:t>
            </a:r>
          </a:p>
        </p:txBody>
      </p:sp>
      <p:sp>
        <p:nvSpPr>
          <p:cNvPr id="22016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following standard color names are defined</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Black 	= #000000		</a:t>
            </a:r>
            <a:r>
              <a:rPr lang="en-US" sz="2400" dirty="0" smtClean="0">
                <a:solidFill>
                  <a:srgbClr val="FFFFFF"/>
                </a:solidFill>
              </a:rPr>
              <a:t>Green  = </a:t>
            </a:r>
            <a:r>
              <a:rPr lang="en-US" sz="2400" dirty="0">
                <a:solidFill>
                  <a:srgbClr val="FFFFFF"/>
                </a:solidFill>
              </a:rPr>
              <a:t>#00FF00 </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Silver 	= #C0C0C0 	</a:t>
            </a:r>
            <a:r>
              <a:rPr lang="en-US" sz="2400" dirty="0" smtClean="0">
                <a:solidFill>
                  <a:srgbClr val="FFFFFF"/>
                </a:solidFill>
              </a:rPr>
              <a:t>Lime    = </a:t>
            </a:r>
            <a:r>
              <a:rPr lang="en-US" sz="2400" dirty="0">
                <a:solidFill>
                  <a:srgbClr val="FFFFFF"/>
                </a:solidFill>
              </a:rPr>
              <a:t>#008000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Gray	</a:t>
            </a:r>
            <a:r>
              <a:rPr lang="en-US" sz="2400" dirty="0" smtClean="0">
                <a:solidFill>
                  <a:srgbClr val="FFFFFF"/>
                </a:solidFill>
              </a:rPr>
              <a:t>       = </a:t>
            </a:r>
            <a:r>
              <a:rPr lang="en-US" sz="2400" dirty="0">
                <a:solidFill>
                  <a:srgbClr val="FFFFFF"/>
                </a:solidFill>
              </a:rPr>
              <a:t>#808080 	</a:t>
            </a:r>
            <a:r>
              <a:rPr lang="en-US" sz="2400" dirty="0" smtClean="0">
                <a:solidFill>
                  <a:srgbClr val="FFFFFF"/>
                </a:solidFill>
              </a:rPr>
              <a:t>Olive  </a:t>
            </a:r>
            <a:r>
              <a:rPr lang="en-US" sz="2400" dirty="0">
                <a:solidFill>
                  <a:srgbClr val="FFFFFF"/>
                </a:solidFill>
              </a:rPr>
              <a:t> </a:t>
            </a:r>
            <a:r>
              <a:rPr lang="en-US" sz="2400" dirty="0" smtClean="0">
                <a:solidFill>
                  <a:srgbClr val="FFFFFF"/>
                </a:solidFill>
              </a:rPr>
              <a:t>= </a:t>
            </a:r>
            <a:r>
              <a:rPr lang="en-US" sz="2400" dirty="0">
                <a:solidFill>
                  <a:srgbClr val="FFFFFF"/>
                </a:solidFill>
              </a:rPr>
              <a:t>#808000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White    </a:t>
            </a:r>
            <a:r>
              <a:rPr lang="en-US" sz="2400" dirty="0" smtClean="0">
                <a:solidFill>
                  <a:srgbClr val="FFFFFF"/>
                </a:solidFill>
              </a:rPr>
              <a:t> = </a:t>
            </a:r>
            <a:r>
              <a:rPr lang="en-US" sz="2400" dirty="0">
                <a:solidFill>
                  <a:srgbClr val="FFFFFF"/>
                </a:solidFill>
              </a:rPr>
              <a:t>#FFFFFF 		Yellow	= #FFFF00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Maroon	= #800000 		Navy  	= #000080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Red		= #FF0000		Blue	= #0000FF </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Purple	= #800080		Teal	= #008080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Fuchsia	= #FF00FF	 	Aqua	= #00FFFF</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Other names may be supported by individual browsers.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numbers</a:t>
            </a:r>
          </a:p>
        </p:txBody>
      </p:sp>
      <p:sp>
        <p:nvSpPr>
          <p:cNvPr id="22118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rPr>
              <a:t>Numbers like 1.2, -3 etc are often valid values.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rPr>
              <a:t>Percentages are numbers followed by the % sign. Most of the time percentages mean take a percent of the value of something else. What that else is depends on the property.</a:t>
            </a: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Comment attributes in the &lt;body&gt;</a:t>
            </a:r>
          </a:p>
        </p:txBody>
      </p:sp>
      <p:sp>
        <p:nvSpPr>
          <p:cNvPr id="176130" name="Text Box 2"/>
          <p:cNvSpPr txBox="1">
            <a:spLocks noChangeArrowheads="1"/>
          </p:cNvSpPr>
          <p:nvPr/>
        </p:nvSpPr>
        <p:spPr bwMode="auto">
          <a:xfrm>
            <a:off x="457200" y="1371600"/>
            <a:ext cx="8534400" cy="50292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&lt;body&gt; encloses the contents of the page as opposed to its header.</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 &lt;body&gt; and all its child elements takes the i18n attributes, as well as some others that we will discuss now.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We call the “core attributes”. There are just four.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&lt;body&gt; and its children also accepts the event attributes. We don’t study these attributes.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Text Box 1"/>
          <p:cNvSpPr txBox="1">
            <a:spLocks noChangeArrowheads="1"/>
          </p:cNvSpPr>
          <p:nvPr/>
        </p:nvSpPr>
        <p:spPr bwMode="auto">
          <a:xfrm>
            <a:off x="381000" y="228600"/>
            <a:ext cx="8229600" cy="76358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lengths </a:t>
            </a:r>
          </a:p>
        </p:txBody>
      </p:sp>
      <p:sp>
        <p:nvSpPr>
          <p:cNvPr id="222210" name="Text Box 2"/>
          <p:cNvSpPr txBox="1">
            <a:spLocks noChangeArrowheads="1"/>
          </p:cNvSpPr>
          <p:nvPr/>
        </p:nvSpPr>
        <p:spPr bwMode="auto">
          <a:xfrm>
            <a:off x="457200" y="990600"/>
            <a:ext cx="8382000" cy="4806950"/>
          </a:xfrm>
          <a:prstGeom prst="rect">
            <a:avLst/>
          </a:prstGeom>
          <a:noFill/>
          <a:ln w="9525">
            <a:noFill/>
            <a:round/>
            <a:headEnd/>
            <a:tailEnd/>
          </a:ln>
          <a:effectLst/>
        </p:spPr>
        <p:txBody>
          <a:bodyPr lIns="90000" tIns="46800" rIns="90000" bIns="46800"/>
          <a:lstStyle/>
          <a:p>
            <a:pPr marL="330200" indent="-317500">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solidFill>
                  <a:srgbClr val="FFFFFF"/>
                </a:solidFill>
              </a:rPr>
              <a:t> </a:t>
            </a:r>
            <a:r>
              <a:rPr lang="en-US" sz="2800" dirty="0">
                <a:solidFill>
                  <a:srgbClr val="FFFFFF"/>
                </a:solidFill>
              </a:rPr>
              <a:t>relatively</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em</a:t>
            </a:r>
            <a:r>
              <a:rPr lang="en-US" sz="2400" dirty="0">
                <a:solidFill>
                  <a:srgbClr val="FFFFFF"/>
                </a:solidFill>
              </a:rPr>
              <a:t>: </a:t>
            </a:r>
            <a:r>
              <a:rPr lang="en-US" sz="2400" dirty="0" smtClean="0">
                <a:solidFill>
                  <a:srgbClr val="FFFFFF"/>
                </a:solidFill>
              </a:rPr>
              <a:t>  the </a:t>
            </a:r>
            <a:r>
              <a:rPr lang="en-US" sz="2400" dirty="0">
                <a:solidFill>
                  <a:srgbClr val="FFFFFF"/>
                </a:solidFill>
              </a:rPr>
              <a:t>{font-size} of the relevant font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ex:	the {x-height} of the relevant font, often 1/2 </a:t>
            </a:r>
            <a:r>
              <a:rPr lang="en-US" sz="2400" dirty="0" err="1">
                <a:solidFill>
                  <a:srgbClr val="FFFFFF"/>
                </a:solidFill>
              </a:rPr>
              <a:t>em</a:t>
            </a:r>
            <a:endParaRPr lang="en-US" sz="2400" dirty="0">
              <a:solidFill>
                <a:srgbClr val="FFFFFF"/>
              </a:solidFill>
            </a:endParaRP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px</a:t>
            </a:r>
            <a:r>
              <a:rPr lang="en-US" sz="2400" dirty="0">
                <a:solidFill>
                  <a:srgbClr val="FFFFFF"/>
                </a:solidFill>
              </a:rPr>
              <a:t>: 	pixels, relative to the viewing device</a:t>
            </a:r>
          </a:p>
          <a:p>
            <a:pPr marL="330200" indent="-317500">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absolutely</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 	inches, one inch is equal to 2.54 centimeters.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cm: 	centimeters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mm: millimeters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pt: 	points, one point is equal to 1/72th of an inch</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pc: 	picas, one pica is equal to 12 points</a:t>
            </a: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keywords</a:t>
            </a:r>
          </a:p>
        </p:txBody>
      </p:sp>
      <p:sp>
        <p:nvSpPr>
          <p:cNvPr id="223234"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Keywords are just written as words. Sometimes several keyword can be given, then they are usually separated by a comma.</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Most property accept some keyword values, I will just list them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uri values</a:t>
            </a:r>
          </a:p>
        </p:txBody>
      </p:sp>
      <p:sp>
        <p:nvSpPr>
          <p:cNvPr id="2242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URI values give a  URI.</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 URI value is written in a styles sheet as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'url( </a:t>
            </a:r>
            <a:r>
              <a:rPr lang="en-US" sz="2800" i="1">
                <a:solidFill>
                  <a:srgbClr val="FFFFFF"/>
                </a:solidFill>
              </a:rPr>
              <a:t>uri </a:t>
            </a:r>
            <a:r>
              <a:rPr lang="en-US" sz="2800">
                <a:solidFill>
                  <a:srgbClr val="FFFFFF"/>
                </a:solidFill>
              </a:rPr>
              <a:t>)' where </a:t>
            </a:r>
            <a:r>
              <a:rPr lang="en-US" sz="2800" i="1">
                <a:solidFill>
                  <a:srgbClr val="FFFFFF"/>
                </a:solidFill>
              </a:rPr>
              <a:t>uri </a:t>
            </a:r>
            <a:r>
              <a:rPr lang="en-US" sz="2800">
                <a:solidFill>
                  <a:srgbClr val="FFFFFF"/>
                </a:solidFill>
              </a:rPr>
              <a:t>is a URI.</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surround your URI with option single or double quotes as well as with whitespace.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you have to use url(…) and not uri(…).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inheritance</a:t>
            </a:r>
          </a:p>
        </p:txBody>
      </p:sp>
      <p:sp>
        <p:nvSpPr>
          <p:cNvPr id="225282" name="Text Box 2"/>
          <p:cNvSpPr txBox="1">
            <a:spLocks noChangeArrowheads="1"/>
          </p:cNvSpPr>
          <p:nvPr/>
        </p:nvSpPr>
        <p:spPr bwMode="auto">
          <a:xfrm>
            <a:off x="457200" y="1295400"/>
            <a:ext cx="8226425" cy="504825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Inheritance is a general principle of properties in CSS.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Some properties are said to “inherit”. This means that the property value set for an element transmits itself as a default value to the element’s children.</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Remember properties attach only to elements!</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‘inherit’</a:t>
            </a:r>
          </a:p>
        </p:txBody>
      </p:sp>
      <p:sp>
        <p:nvSpPr>
          <p:cNvPr id="2263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value ‘inherit’ instructs the style sheet to use the value set on the parent element.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{color: }  </a:t>
            </a:r>
          </a:p>
        </p:txBody>
      </p:sp>
      <p:sp>
        <p:nvSpPr>
          <p:cNvPr id="227330" name="Text Box 2"/>
          <p:cNvSpPr txBox="1">
            <a:spLocks noChangeArrowheads="1"/>
          </p:cNvSpPr>
          <p:nvPr/>
        </p:nvSpPr>
        <p:spPr bwMode="auto">
          <a:xfrm>
            <a:off x="457200" y="1600200"/>
            <a:ext cx="8229600" cy="45370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{color: } sets the foreground color of an element. It takes color values or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initial value is set by the browser.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property value is inherited. It means that the {color: } of an element is the {color: } of a parent element, unless you specify something else.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body {color: #FAFAFA;}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{background-color: }</a:t>
            </a:r>
          </a:p>
        </p:txBody>
      </p:sp>
      <p:sp>
        <p:nvSpPr>
          <p:cNvPr id="22835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{background-color: } sets the color of the background</a:t>
            </a:r>
            <a:r>
              <a:rPr lang="en-US" sz="2800" dirty="0" smtClean="0">
                <a:solidFill>
                  <a:srgbClr val="FFFFFF"/>
                </a:solidFill>
              </a:rPr>
              <a: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smtClean="0">
                <a:solidFill>
                  <a:srgbClr val="FFFFFF"/>
                </a:solidFill>
              </a:rPr>
              <a:t>The property takes </a:t>
            </a:r>
            <a:r>
              <a:rPr lang="en-US" sz="2800" dirty="0" smtClean="0">
                <a:solidFill>
                  <a:srgbClr val="FFFFFF"/>
                </a:solidFill>
              </a:rPr>
              <a:t>color values, </a:t>
            </a:r>
            <a:r>
              <a:rPr lang="en-US" sz="2800" dirty="0">
                <a:solidFill>
                  <a:srgbClr val="FFFFFF"/>
                </a:solidFill>
              </a:rPr>
              <a:t>‘inherit’ or ‘transparent’.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‘transparent’ is the initial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{background-color: } does </a:t>
            </a:r>
            <a:r>
              <a:rPr lang="en-US" sz="2800" dirty="0" smtClean="0">
                <a:solidFill>
                  <a:srgbClr val="FFFFFF"/>
                </a:solidFill>
              </a:rPr>
              <a:t>*not* </a:t>
            </a:r>
            <a:r>
              <a:rPr lang="en-US" sz="2800" dirty="0">
                <a:solidFill>
                  <a:srgbClr val="FFFFFF"/>
                </a:solidFill>
              </a:rPr>
              <a:t>inherit</a:t>
            </a:r>
            <a:r>
              <a:rPr lang="en-US" sz="2800" dirty="0" smtClean="0">
                <a:solidFill>
                  <a:srgbClr val="FFFFFF"/>
                </a:solidFill>
              </a:rPr>
              <a:t>.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 and foreground</a:t>
            </a:r>
          </a:p>
        </p:txBody>
      </p:sp>
      <p:sp>
        <p:nvSpPr>
          <p:cNvPr id="22937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If you set the foreground, it is recommended to set the background as well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body {color: #FAFAFA;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background-color:  #0A0A0A;}</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avoids a problem when a user has set the foreground color as the default background color of her browser.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{background-image: }</a:t>
            </a:r>
          </a:p>
        </p:txBody>
      </p:sp>
      <p:sp>
        <p:nvSpPr>
          <p:cNvPr id="230402" name="Text Box 2"/>
          <p:cNvSpPr txBox="1">
            <a:spLocks noChangeArrowheads="1"/>
          </p:cNvSpPr>
          <p:nvPr/>
        </p:nvSpPr>
        <p:spPr bwMode="auto">
          <a:xfrm>
            <a:off x="457200" y="1219200"/>
            <a:ext cx="8226425" cy="52578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a:t>
            </a:r>
            <a:r>
              <a:rPr lang="en-US" sz="2800" dirty="0" err="1">
                <a:solidFill>
                  <a:srgbClr val="FFFFFF"/>
                </a:solidFill>
              </a:rPr>
              <a:t>url</a:t>
            </a:r>
            <a:r>
              <a:rPr lang="en-US" sz="2800" dirty="0">
                <a:solidFill>
                  <a:srgbClr val="FFFFFF"/>
                </a:solidFill>
              </a:rPr>
              <a:t>(</a:t>
            </a:r>
            <a:r>
              <a:rPr lang="en-US" sz="2800" i="1" dirty="0">
                <a:solidFill>
                  <a:srgbClr val="FFFFFF"/>
                </a:solidFill>
              </a:rPr>
              <a:t>URL</a:t>
            </a:r>
            <a:r>
              <a:rPr lang="en-US" sz="2800" dirty="0">
                <a:solidFill>
                  <a:srgbClr val="FFFFFF"/>
                </a:solidFill>
              </a:rPr>
              <a:t>) } uses a picture found  at a URL </a:t>
            </a:r>
            <a:r>
              <a:rPr lang="en-US" sz="2800" i="1" dirty="0" err="1">
                <a:solidFill>
                  <a:srgbClr val="FFFFFF"/>
                </a:solidFill>
              </a:rPr>
              <a:t>URL</a:t>
            </a:r>
            <a:r>
              <a:rPr lang="en-US" sz="2800" dirty="0">
                <a:solidFill>
                  <a:srgbClr val="FFFFFF"/>
                </a:solidFill>
              </a:rPr>
              <a:t>.</a:t>
            </a:r>
            <a:r>
              <a:rPr lang="en-US" sz="2800" i="1" dirty="0">
                <a:solidFill>
                  <a:srgbClr val="FFFFFF"/>
                </a:solidFill>
              </a:rPr>
              <a:t> </a:t>
            </a:r>
            <a:r>
              <a:rPr lang="en-US" sz="2800" dirty="0">
                <a:solidFill>
                  <a:srgbClr val="FFFFFF"/>
                </a:solidFill>
              </a:rPr>
              <a:t>This will place the picture into the background of the element to which the property is attached. Example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body {background-image: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a:t>
            </a:r>
            <a:r>
              <a:rPr lang="en-US" sz="2800" dirty="0" err="1">
                <a:solidFill>
                  <a:srgbClr val="FFFFFF"/>
                </a:solidFill>
              </a:rPr>
              <a:t>url</a:t>
            </a:r>
            <a:r>
              <a:rPr lang="en-US" sz="2800" dirty="0">
                <a:solidFill>
                  <a:srgbClr val="FFFFFF"/>
                </a:solidFill>
              </a:rPr>
              <a:t>(http://openlib.org/home/krichel/ToK.gif);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 may also be given the values ‘none’ or ‘inherit’. ‘none’ is the initial value.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 does not inherit.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{background-repeat: } </a:t>
            </a:r>
          </a:p>
        </p:txBody>
      </p:sp>
      <p:sp>
        <p:nvSpPr>
          <p:cNvPr id="23142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{background-repeat: } can take the values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solidFill>
                  <a:srgbClr val="FFFFFF"/>
                </a:solidFill>
              </a:rPr>
              <a:t>‘</a:t>
            </a:r>
            <a:r>
              <a:rPr lang="en-US" sz="2400" dirty="0">
                <a:solidFill>
                  <a:srgbClr val="FFFFFF"/>
                </a:solidFill>
              </a:rPr>
              <a:t>repeat’ (initial value)‏</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‘repeat-x’, </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‘repeat-y’</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‘no-repeat’</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‘inherit</a:t>
            </a:r>
            <a:r>
              <a:rPr lang="en-US" dirty="0">
                <a:solidFill>
                  <a:srgbClr val="FFFFFF"/>
                </a:solidFill>
              </a:rPr>
              <a: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property does not inherit. In fact, no background property inherits.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id=</a:t>
            </a:r>
          </a:p>
        </p:txBody>
      </p:sp>
      <p:sp>
        <p:nvSpPr>
          <p:cNvPr id="177154" name="Text Box 2"/>
          <p:cNvSpPr txBox="1">
            <a:spLocks noChangeArrowheads="1"/>
          </p:cNvSpPr>
          <p:nvPr/>
        </p:nvSpPr>
        <p:spPr bwMode="auto">
          <a:xfrm>
            <a:off x="457200" y="1600200"/>
            <a:ext cx="8229600" cy="5048250"/>
          </a:xfrm>
          <a:prstGeom prst="rect">
            <a:avLst/>
          </a:prstGeom>
          <a:noFill/>
          <a:ln w="9525">
            <a:noFill/>
            <a:round/>
            <a:headEnd/>
            <a:tailEnd/>
          </a:ln>
          <a:effectLst/>
        </p:spPr>
        <p:txBody>
          <a:bodyPr lIns="90000" tIns="46800" rIns="90000" bIns="46800"/>
          <a:lstStyle/>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This attribute assigns an identifier to a element. </a:t>
            </a:r>
          </a:p>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This identifier must be unique in a document, meaning no two elements can have the same identifier.</a:t>
            </a:r>
          </a:p>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The id= attribute has several roles in HTML, including</a:t>
            </a:r>
          </a:p>
          <a:p>
            <a:pPr marL="1141413" lvl="2" indent="-227013">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400" dirty="0">
                <a:solidFill>
                  <a:srgbClr val="FFFFFF"/>
                </a:solidFill>
              </a:rPr>
              <a:t>As a style sheet selector</a:t>
            </a:r>
          </a:p>
          <a:p>
            <a:pPr marL="1141413" lvl="2" indent="-227013">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400" dirty="0">
                <a:solidFill>
                  <a:srgbClr val="FFFFFF"/>
                </a:solidFill>
              </a:rPr>
              <a:t>As a target anchor for hypertext links</a:t>
            </a:r>
          </a:p>
          <a:p>
            <a:pPr>
              <a:lnSpc>
                <a:spcPct val="104000"/>
              </a:lnSpc>
              <a:spcBef>
                <a:spcPts val="700"/>
              </a:spcBef>
              <a:buClrTx/>
              <a:buSzTx/>
              <a:buFontTx/>
              <a:buNone/>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endParaRPr lang="en-US" sz="2800" dirty="0">
              <a:solidFill>
                <a:srgbClr val="FFFFFF"/>
              </a:solidFill>
            </a:endParaRPr>
          </a:p>
          <a:p>
            <a:pPr>
              <a:lnSpc>
                <a:spcPct val="104000"/>
              </a:lnSpc>
              <a:spcBef>
                <a:spcPts val="700"/>
              </a:spcBef>
              <a:buClrTx/>
              <a:buSzTx/>
              <a:buFontTx/>
              <a:buNone/>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{background-position: }</a:t>
            </a:r>
          </a:p>
        </p:txBody>
      </p:sp>
      <p:sp>
        <p:nvSpPr>
          <p:cNvPr id="232450" name="Text Box 2"/>
          <p:cNvSpPr txBox="1">
            <a:spLocks noChangeArrowheads="1"/>
          </p:cNvSpPr>
          <p:nvPr/>
        </p:nvSpPr>
        <p:spPr bwMode="auto">
          <a:xfrm>
            <a:off x="457200" y="1600200"/>
            <a:ext cx="8229600" cy="416083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{background-position: } property places the background image.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When there is repetition, it places the lead image, which is the first one placed.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property takes two values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first one is for horizontal </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second value is for vertical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{background-position: }</a:t>
            </a:r>
          </a:p>
        </p:txBody>
      </p:sp>
      <p:sp>
        <p:nvSpPr>
          <p:cNvPr id="233474" name="Text Box 2"/>
          <p:cNvSpPr txBox="1">
            <a:spLocks noChangeArrowheads="1"/>
          </p:cNvSpPr>
          <p:nvPr/>
        </p:nvSpPr>
        <p:spPr bwMode="auto">
          <a:xfrm>
            <a:off x="457200" y="1600200"/>
            <a:ext cx="8229600" cy="416083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values '0% 0%'  to '100% 100%'</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a:t>
            </a:r>
            <a:r>
              <a:rPr lang="en-US" sz="2800" i="1" dirty="0">
                <a:solidFill>
                  <a:srgbClr val="FFFFFF"/>
                </a:solidFill>
              </a:rPr>
              <a:t>length </a:t>
            </a:r>
            <a:r>
              <a:rPr lang="en-US" sz="2800" i="1" dirty="0" err="1">
                <a:solidFill>
                  <a:srgbClr val="FFFFFF"/>
                </a:solidFill>
              </a:rPr>
              <a:t>length</a:t>
            </a:r>
            <a:r>
              <a:rPr lang="en-US" sz="2800" dirty="0">
                <a:solidFill>
                  <a:srgbClr val="FFFFFF"/>
                </a:solidFill>
              </a:rPr>
              <a:t>' to put length of offset from left top</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‘left’, ‘right’, ‘center’ for the first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‘top’, ‘center’, ‘bottom’ for the second value.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Mixing values from different groups is allowed.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Both values also take the value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property </a:t>
            </a:r>
            <a:r>
              <a:rPr lang="en-US" sz="2800" dirty="0" smtClean="0">
                <a:solidFill>
                  <a:srgbClr val="FFFFFF"/>
                </a:solidFill>
              </a:rPr>
              <a:t>does </a:t>
            </a:r>
            <a:r>
              <a:rPr lang="en-US" sz="2800" dirty="0" smtClean="0">
                <a:solidFill>
                  <a:srgbClr val="FFFFFF"/>
                </a:solidFill>
              </a:rPr>
              <a:t>not </a:t>
            </a:r>
            <a:r>
              <a:rPr lang="en-US" sz="2800" dirty="0" smtClean="0">
                <a:solidFill>
                  <a:srgbClr val="FFFFFF"/>
                </a:solidFill>
              </a:rPr>
              <a:t>inherit.</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{background-attachment: }</a:t>
            </a:r>
          </a:p>
        </p:txBody>
      </p:sp>
      <p:sp>
        <p:nvSpPr>
          <p:cNvPr id="2344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set whether the background image should scroll with the viewport or it if should stay fixed. It take the values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‘scroll’  (initial value)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‘fixed’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‘inherit’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does not make much sense when the image is repeated.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is not inherited.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the background?</a:t>
            </a:r>
          </a:p>
        </p:txBody>
      </p:sp>
      <p:sp>
        <p:nvSpPr>
          <p:cNvPr id="2355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Every element in HTML generates what is in CSS known as a box.</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Basically (this is slightly wrong) the box has the contents of the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contents of the element may contain other elements. These other elements can have different background and foreground colors.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tables</a:t>
            </a:r>
          </a:p>
        </p:txBody>
      </p:sp>
      <p:sp>
        <p:nvSpPr>
          <p:cNvPr id="236546" name="Text Box 2"/>
          <p:cNvSpPr txBox="1">
            <a:spLocks noChangeArrowheads="1"/>
          </p:cNvSpPr>
          <p:nvPr/>
        </p:nvSpPr>
        <p:spPr bwMode="auto">
          <a:xfrm>
            <a:off x="457200" y="1600200"/>
            <a:ext cx="8229600" cy="45593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allows to align contents in a tabular form.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Tables may have a caption and/or a summary.</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Both describe the table.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latter is longer than the former.</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rows are aligned vertically.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columns are aligned horizontally.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Cells are at the intersection between rows and columns.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table design</a:t>
            </a:r>
          </a:p>
        </p:txBody>
      </p:sp>
      <p:sp>
        <p:nvSpPr>
          <p:cNvPr id="237570" name="Text Box 2"/>
          <p:cNvSpPr txBox="1">
            <a:spLocks noChangeArrowheads="1"/>
          </p:cNvSpPr>
          <p:nvPr/>
        </p:nvSpPr>
        <p:spPr bwMode="auto">
          <a:xfrm>
            <a:off x="457200" y="1600200"/>
            <a:ext cx="8305800" cy="5029200"/>
          </a:xfrm>
          <a:prstGeom prst="rect">
            <a:avLst/>
          </a:prstGeom>
          <a:noFill/>
          <a:ln w="9525">
            <a:noFill/>
            <a:round/>
            <a:headEnd/>
            <a:tailEnd/>
          </a:ln>
          <a:effectLst/>
        </p:spPr>
        <p:txBody>
          <a:bodyPr lIns="90000" tIns="46800" rIns="90000" bIns="46800"/>
          <a:lstStyle/>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tries to make simple things simple without making sophisticated things impossible</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account of the fact that the absolute width of the table can not be controlled by the HTML writer but it is the hands of the reader. </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 all things one would like to do are supported.</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Nevertheless, I only cover the more basic features of the </a:t>
            </a:r>
          </a:p>
          <a:p>
            <a:pPr marL="328613" indent="-317500">
              <a:lnSpc>
                <a:spcPct val="110000"/>
              </a:lnSpc>
              <a:spcBef>
                <a:spcPts val="6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ct val="110000"/>
              </a:lnSpc>
              <a:spcBef>
                <a:spcPts val="6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table</a:t>
            </a:r>
          </a:p>
        </p:txBody>
      </p:sp>
      <p:sp>
        <p:nvSpPr>
          <p:cNvPr id="23859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 very basic table uses three elements only.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&lt;table&gt; creates the table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tr</a:t>
            </a:r>
            <a:r>
              <a:rPr lang="en-US" sz="2400" dirty="0">
                <a:solidFill>
                  <a:srgbClr val="FFFFFF"/>
                </a:solidFill>
              </a:rPr>
              <a:t>&gt;       creates a row is the table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&lt;td&gt;      creates a cell within a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&lt;td&gt; has to be a child of &lt;</a:t>
            </a:r>
            <a:r>
              <a:rPr lang="en-US" sz="2800" dirty="0" err="1">
                <a:solidFill>
                  <a:srgbClr val="FFFFFF"/>
                </a:solidFill>
              </a:rPr>
              <a:t>tr</a:t>
            </a:r>
            <a:r>
              <a:rPr lang="en-US" sz="2800" dirty="0">
                <a:solidFill>
                  <a:srgbClr val="FFFFFF"/>
                </a:solidFill>
              </a:rPr>
              <a:t>&gt; and &lt;</a:t>
            </a:r>
            <a:r>
              <a:rPr lang="en-US" sz="2800" dirty="0" err="1">
                <a:solidFill>
                  <a:srgbClr val="FFFFFF"/>
                </a:solidFill>
              </a:rPr>
              <a:t>tr</a:t>
            </a:r>
            <a:r>
              <a:rPr lang="en-US" sz="2800" dirty="0">
                <a:solidFill>
                  <a:srgbClr val="FFFFFF"/>
                </a:solidFill>
              </a:rPr>
              <a:t>&gt; has to be a child of </a:t>
            </a:r>
            <a:r>
              <a:rPr lang="en-US" sz="2800" dirty="0" smtClean="0">
                <a:solidFill>
                  <a:srgbClr val="FFFFFF"/>
                </a:solidFill>
              </a:rPr>
              <a:t>&lt;table&gt;. </a:t>
            </a:r>
            <a:endParaRPr lang="en-US" sz="2800"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Within a table, the distinction between block-level and text level elements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table example</a:t>
            </a:r>
          </a:p>
        </p:txBody>
      </p:sp>
      <p:sp>
        <p:nvSpPr>
          <p:cNvPr id="23961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&lt;table&gt;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 </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1  col 1&lt;/td&gt;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1  col 2&lt;/td&gt;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 </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2  col 1&lt;/td&gt;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2  col 2&lt;/td&gt;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&lt;/table&gt;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free layout</a:t>
            </a:r>
          </a:p>
        </p:txBody>
      </p:sp>
      <p:sp>
        <p:nvSpPr>
          <p:cNvPr id="24064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table is entered row by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You don't need to give the same number of cells in every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As a consequence of your freedom, the browser has to read the entire table, to figure out what the maximum number of cells in a row is, before it can actually set the table.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tables and usabilty</a:t>
            </a:r>
          </a:p>
        </p:txBody>
      </p:sp>
      <p:sp>
        <p:nvSpPr>
          <p:cNvPr id="241666" name="Text Box 2"/>
          <p:cNvSpPr txBox="1">
            <a:spLocks noChangeArrowheads="1"/>
          </p:cNvSpPr>
          <p:nvPr/>
        </p:nvSpPr>
        <p:spPr bwMode="auto">
          <a:xfrm>
            <a:off x="457200" y="1600200"/>
            <a:ext cx="8077200" cy="4949825"/>
          </a:xfrm>
          <a:prstGeom prst="rect">
            <a:avLst/>
          </a:prstGeom>
          <a:noFill/>
          <a:ln w="9525">
            <a:noFill/>
            <a:round/>
            <a:headEnd/>
            <a:tailEnd/>
          </a:ln>
          <a:effectLst/>
        </p:spPr>
        <p:txBody>
          <a:bodyPr lIns="0" tIns="0" rIns="0" bIns="0"/>
          <a:lstStyle/>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Tables should not be used to generate visual layout.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Use of style sheets is recommended when the table has mainly a visual function. But sometimes this is hard.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Many tables lead to excessive scrolling.</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See Thomas’ old homepage http://openlib.org/home/krichel/index.table.html</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for a  bad example. </a:t>
            </a: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class=</a:t>
            </a:r>
          </a:p>
        </p:txBody>
      </p:sp>
      <p:sp>
        <p:nvSpPr>
          <p:cNvPr id="178178" name="Text Box 2"/>
          <p:cNvSpPr txBox="1">
            <a:spLocks noChangeArrowheads="1"/>
          </p:cNvSpPr>
          <p:nvPr/>
        </p:nvSpPr>
        <p:spPr bwMode="auto">
          <a:xfrm>
            <a:off x="501650" y="1149350"/>
            <a:ext cx="8229600" cy="55800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attributes groups elements together by placing an element into a class, where it joins other elements.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assigns one or more class names to a element.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Class names are separated by blanks, e.g. &lt;p class="limerick funny"&gt;...&lt;/p&gt;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The element may be said to belong to these classes. A class name may be shared by several elements.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class= attribute is most useful as a style sheet selector, when you want to assign style information to a set of elements.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Text Box 1"/>
          <p:cNvSpPr txBox="1">
            <a:spLocks noChangeArrowheads="1"/>
          </p:cNvSpPr>
          <p:nvPr/>
        </p:nvSpPr>
        <p:spPr bwMode="auto">
          <a:xfrm>
            <a:off x="457200" y="304800"/>
            <a:ext cx="86868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elements &amp; attributes not covered</a:t>
            </a:r>
          </a:p>
        </p:txBody>
      </p:sp>
      <p:sp>
        <p:nvSpPr>
          <p:cNvPr id="242690"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Many points in the table spec of  HTML have one or more of the following attributes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mainly important for non-visual rendering</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complicated and/or abstract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little used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mainly a verbosity reduction feature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So I am omitting some of them in the discussion.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Text Box 1"/>
          <p:cNvSpPr txBox="1">
            <a:spLocks noChangeArrowheads="1"/>
          </p:cNvSpPr>
          <p:nvPr/>
        </p:nvSpPr>
        <p:spPr bwMode="auto">
          <a:xfrm>
            <a:off x="457200" y="228600"/>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groups, partly not covered here</a:t>
            </a:r>
          </a:p>
        </p:txBody>
      </p:sp>
      <p:sp>
        <p:nvSpPr>
          <p:cNvPr id="243714" name="Text Box 2"/>
          <p:cNvSpPr txBox="1">
            <a:spLocks noChangeArrowheads="1"/>
          </p:cNvSpPr>
          <p:nvPr/>
        </p:nvSpPr>
        <p:spPr bwMode="auto">
          <a:xfrm>
            <a:off x="457200" y="1600200"/>
            <a:ext cx="8229600" cy="43259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rows may be grouped into</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head section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body section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foot section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columns may also be grouped into more arbitrary ways in so-called column groups.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 partly cover that cells may contain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header information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table data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&lt;table&gt; element</a:t>
            </a:r>
          </a:p>
        </p:txBody>
      </p:sp>
      <p:sp>
        <p:nvSpPr>
          <p:cNvPr id="244738" name="Text Box 2"/>
          <p:cNvSpPr txBox="1">
            <a:spLocks noChangeArrowheads="1"/>
          </p:cNvSpPr>
          <p:nvPr/>
        </p:nvSpPr>
        <p:spPr bwMode="auto">
          <a:xfrm>
            <a:off x="381000" y="1193800"/>
            <a:ext cx="8229600" cy="53594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encloses a table. It takes the core and i18n attributes. It is a block-level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summary= attribute. That attribute provides a summary of the table's purpose and structure for user agents rendering to non-visual media such as speech and Braille.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width= attribute.  That attribute specifies the desired width of the entire table.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When the value is a percentage value, the value is relative to the user agent's available horizontal space.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Otherwise it as a pixel value</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frame= attribute of &lt;table&gt;</a:t>
            </a:r>
          </a:p>
        </p:txBody>
      </p:sp>
      <p:sp>
        <p:nvSpPr>
          <p:cNvPr id="245762"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attribute specifies which sides of the frame surrounding a table will be visible. Possible values: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"void" 	  no sides. This is the default value.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"above"	  the top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"below"	  the bottom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hsides</a:t>
            </a:r>
            <a:r>
              <a:rPr lang="en-US" sz="2400" dirty="0">
                <a:solidFill>
                  <a:srgbClr val="FFFFFF"/>
                </a:solidFill>
              </a:rPr>
              <a:t>"  the top and bottom sides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vsides</a:t>
            </a:r>
            <a:r>
              <a:rPr lang="en-US" sz="2400" dirty="0">
                <a:solidFill>
                  <a:srgbClr val="FFFFFF"/>
                </a:solidFill>
              </a:rPr>
              <a:t>"  the right and left sides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"lhs"	  	  the left-hand side only</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rhs</a:t>
            </a:r>
            <a:r>
              <a:rPr lang="en-US" sz="2400" dirty="0">
                <a:solidFill>
                  <a:srgbClr val="FFFFFF"/>
                </a:solidFill>
              </a:rPr>
              <a:t>"	  the right-hand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"box"	  all four sides</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"border"  all four sides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rules= attribute of &lt;table&gt;</a:t>
            </a:r>
          </a:p>
        </p:txBody>
      </p:sp>
      <p:sp>
        <p:nvSpPr>
          <p:cNvPr id="246786" name="Text Box 2"/>
          <p:cNvSpPr txBox="1">
            <a:spLocks noChangeArrowheads="1"/>
          </p:cNvSpPr>
          <p:nvPr/>
        </p:nvSpPr>
        <p:spPr bwMode="auto">
          <a:xfrm>
            <a:off x="457200" y="1600200"/>
            <a:ext cx="8229600" cy="50292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This attribute specifies which rules will appear between cells within a table.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"none"	   no rules. This is the default.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"groups"  </a:t>
            </a:r>
            <a:r>
              <a:rPr lang="en-US" sz="2800" dirty="0" smtClean="0">
                <a:solidFill>
                  <a:srgbClr val="FFFFFF"/>
                </a:solidFill>
              </a:rPr>
              <a:t> rules </a:t>
            </a:r>
            <a:r>
              <a:rPr lang="en-US" sz="2800" dirty="0">
                <a:solidFill>
                  <a:srgbClr val="FFFFFF"/>
                </a:solidFill>
              </a:rPr>
              <a:t>between row groups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"rows"	   rules between rows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"cols"	   rules between columns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"all"	   </a:t>
            </a:r>
            <a:r>
              <a:rPr lang="en-US" sz="2800" dirty="0" smtClean="0">
                <a:solidFill>
                  <a:srgbClr val="FFFFFF"/>
                </a:solidFill>
              </a:rPr>
              <a:t>       rules </a:t>
            </a:r>
            <a:r>
              <a:rPr lang="en-US" sz="2800" dirty="0">
                <a:solidFill>
                  <a:srgbClr val="FFFFFF"/>
                </a:solidFill>
              </a:rPr>
              <a:t>between all rows and columns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border= attribute of &lt;table&gt;</a:t>
            </a:r>
          </a:p>
        </p:txBody>
      </p:sp>
      <p:sp>
        <p:nvSpPr>
          <p:cNvPr id="247810" name="Text Box 2"/>
          <p:cNvSpPr txBox="1">
            <a:spLocks noChangeArrowheads="1"/>
          </p:cNvSpPr>
          <p:nvPr/>
        </p:nvSpPr>
        <p:spPr bwMode="auto">
          <a:xfrm>
            <a:off x="457200" y="1600200"/>
            <a:ext cx="8229600" cy="46164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attribute sets the width of the frame of a table, if it is set to be visible. The value can only be a pixel number.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Rules and frames can make for visual noise.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&lt;caption&gt; element</a:t>
            </a:r>
          </a:p>
        </p:txBody>
      </p:sp>
      <p:sp>
        <p:nvSpPr>
          <p:cNvPr id="248834" name="Text Box 2"/>
          <p:cNvSpPr txBox="1">
            <a:spLocks noChangeArrowheads="1"/>
          </p:cNvSpPr>
          <p:nvPr/>
        </p:nvSpPr>
        <p:spPr bwMode="auto">
          <a:xfrm>
            <a:off x="457200" y="13716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used to give a caption to the table.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core and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only allowed immediately after the &lt;table&gt; tag start.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can only be one &lt;caption&gt; in any one &lt;table&gt;.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will now study the alignment attributes. This is an attribute group widely used in tables. &lt;table&gt; also takes those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the valign= attribute</a:t>
            </a:r>
          </a:p>
        </p:txBody>
      </p:sp>
      <p:sp>
        <p:nvSpPr>
          <p:cNvPr id="249858" name="Text Box 2"/>
          <p:cNvSpPr txBox="1">
            <a:spLocks noChangeArrowheads="1"/>
          </p:cNvSpPr>
          <p:nvPr/>
        </p:nvSpPr>
        <p:spPr bwMode="auto">
          <a:xfrm>
            <a:off x="457200" y="1189038"/>
            <a:ext cx="8229600" cy="6075362"/>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t>
            </a:r>
            <a:r>
              <a:rPr lang="en-US" sz="2800" dirty="0" err="1">
                <a:solidFill>
                  <a:srgbClr val="FFFFFF"/>
                </a:solidFill>
              </a:rPr>
              <a:t>valign</a:t>
            </a:r>
            <a:r>
              <a:rPr lang="en-US" sz="2800" dirty="0">
                <a:solidFill>
                  <a:srgbClr val="FFFFFF"/>
                </a:solidFill>
              </a:rPr>
              <a:t>= attribute specifies the vertical position of data within a cell.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"top" 	 Cell data is flush with the top of the cell.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"middle" Cell data is centered vertically within the cell.  </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"bottom" Cell data is flush with the bottom of the cell.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"baseline" All cells in the same row as a cell whose </a:t>
            </a:r>
            <a:r>
              <a:rPr lang="en-US" sz="2400" dirty="0" err="1">
                <a:solidFill>
                  <a:srgbClr val="FFFFFF"/>
                </a:solidFill>
              </a:rPr>
              <a:t>valign</a:t>
            </a:r>
            <a:r>
              <a:rPr lang="en-US" sz="2400" dirty="0">
                <a:solidFill>
                  <a:srgbClr val="FFFFFF"/>
                </a:solidFill>
              </a:rPr>
              <a:t> attribute has this value should have their textual data positioned so that the first text line occurs on a baseline common to all cells in the row. This constraint does not apply to subsequent text lines in these cells.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the align= attribute</a:t>
            </a:r>
          </a:p>
        </p:txBody>
      </p:sp>
      <p:sp>
        <p:nvSpPr>
          <p:cNvPr id="250882" name="Text Box 2"/>
          <p:cNvSpPr txBox="1">
            <a:spLocks noChangeArrowheads="1"/>
          </p:cNvSpPr>
          <p:nvPr/>
        </p:nvSpPr>
        <p:spPr bwMode="auto">
          <a:xfrm>
            <a:off x="457200" y="1295400"/>
            <a:ext cx="8229600" cy="49974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align= attribute specifies the alignment of data and the justification of text in a cell.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"left"	      left-flush data or left-justify text.</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for table data.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"center"	 center data or center-justify text.</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for table headers.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"right"	right-flush data or right-justify text.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"justify"	double-justify text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"char"	align text around a specific character as set 		with a char= attribute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char= and charoff=</a:t>
            </a:r>
          </a:p>
        </p:txBody>
      </p:sp>
      <p:sp>
        <p:nvSpPr>
          <p:cNvPr id="251906" name="Text Box 2"/>
          <p:cNvSpPr txBox="1">
            <a:spLocks noChangeArrowheads="1"/>
          </p:cNvSpPr>
          <p:nvPr/>
        </p:nvSpPr>
        <p:spPr bwMode="auto">
          <a:xfrm>
            <a:off x="228600" y="1295400"/>
            <a:ext cx="8763000" cy="5105400"/>
          </a:xfrm>
          <a:prstGeom prst="rect">
            <a:avLst/>
          </a:prstGeom>
          <a:noFill/>
          <a:ln w="9525">
            <a:noFill/>
            <a:round/>
            <a:headEnd/>
            <a:tailEnd/>
          </a:ln>
          <a:effectLst/>
        </p:spPr>
        <p:txBody>
          <a:bodyPr lIns="90000" tIns="46800" rIns="90000" bIns="4680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 attribute specifies a single character within a text fragment to act as an axis for alignment. The default value for this attribute is the decimal point character for the current language as set by the lang= attribute.</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charoff= attribute specifies the offset to the first occurrence of the alignment character on each line. If a line doesn't include the alignment character, it should be horizontally shifted to end at the alignment position. The direction of offset is determined by the current text direction, as set by the dir= attribute.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for class= and id=</a:t>
            </a:r>
          </a:p>
        </p:txBody>
      </p:sp>
      <p:sp>
        <p:nvSpPr>
          <p:cNvPr id="179202" name="Text Box 2"/>
          <p:cNvSpPr txBox="1">
            <a:spLocks noChangeArrowheads="1"/>
          </p:cNvSpPr>
          <p:nvPr/>
        </p:nvSpPr>
        <p:spPr bwMode="auto">
          <a:xfrm>
            <a:off x="609600" y="1600200"/>
            <a:ext cx="8077200" cy="4800600"/>
          </a:xfrm>
          <a:prstGeom prst="rect">
            <a:avLst/>
          </a:prstGeom>
          <a:noFill/>
          <a:ln w="9525">
            <a:noFill/>
            <a:round/>
            <a:headEnd/>
            <a:tailEnd/>
          </a:ln>
          <a:effectLst/>
        </p:spPr>
        <p:txBody>
          <a:bodyPr lIns="90000" tIns="46800" rIns="90000" bIns="46800"/>
          <a:lstStyle/>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 class="limerick" id="limerick_1"&gt;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There was a young man from Peru&lt;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Whose limericks stopped at line two.&lt;/p&gt;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&lt;p&gt;OK, that's a stupid limerick. Let us look at another&lt;/p&gt;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 class="limerick" id="limerick_2"&gt;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There was a young man from Japan&lt;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Whose limericks would never scan&lt;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And when they asked why&lt;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He said "It is because I&lt;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Try to put as many words into the last line as </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I possibly can."&lt;/p&gt;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cellspacing=</a:t>
            </a:r>
          </a:p>
        </p:txBody>
      </p:sp>
      <p:sp>
        <p:nvSpPr>
          <p:cNvPr id="252930" name="Text Box 2"/>
          <p:cNvSpPr txBox="1">
            <a:spLocks noChangeArrowheads="1"/>
          </p:cNvSpPr>
          <p:nvPr/>
        </p:nvSpPr>
        <p:spPr bwMode="auto">
          <a:xfrm>
            <a:off x="457200" y="1600200"/>
            <a:ext cx="8229600" cy="5018088"/>
          </a:xfrm>
          <a:prstGeom prst="rect">
            <a:avLst/>
          </a:prstGeom>
          <a:noFill/>
          <a:ln w="9525">
            <a:noFill/>
            <a:round/>
            <a:headEnd/>
            <a:tailEnd/>
          </a:ln>
          <a:effectLst/>
        </p:spPr>
        <p:txBody>
          <a:bodyPr lIns="90000" tIns="46800" rIns="90000" bIns="46800"/>
          <a:lstStyle/>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t>
            </a:r>
            <a:r>
              <a:rPr lang="en-US" sz="2800" dirty="0" err="1">
                <a:solidFill>
                  <a:srgbClr val="FFFFFF"/>
                </a:solidFill>
              </a:rPr>
              <a:t>cellspacing</a:t>
            </a:r>
            <a:r>
              <a:rPr lang="en-US" sz="2800" dirty="0">
                <a:solidFill>
                  <a:srgbClr val="FFFFFF"/>
                </a:solidFill>
              </a:rPr>
              <a:t>= attribute specifies how much space the user agent should leave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left side of the table and the left-hand side of the leftmost column</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top of the table and the top side of the top row,</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right side of the table and the right-hand side of the right most column</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bottom of the table and the bottom side of the last row</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attribute also specifies the amount of space to leave between cells. </a:t>
            </a:r>
          </a:p>
          <a:p>
            <a:pPr marL="328613" indent="-317500">
              <a:lnSpc>
                <a:spcPct val="9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attributes: cellpadding=</a:t>
            </a:r>
          </a:p>
        </p:txBody>
      </p:sp>
      <p:sp>
        <p:nvSpPr>
          <p:cNvPr id="253954" name="Text Box 2"/>
          <p:cNvSpPr txBox="1">
            <a:spLocks noChangeArrowheads="1"/>
          </p:cNvSpPr>
          <p:nvPr/>
        </p:nvSpPr>
        <p:spPr bwMode="auto">
          <a:xfrm>
            <a:off x="457200" y="1600200"/>
            <a:ext cx="8229600" cy="44529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Does the same as </a:t>
            </a:r>
            <a:r>
              <a:rPr lang="en-US" sz="2800" dirty="0" err="1">
                <a:solidFill>
                  <a:srgbClr val="FFFFFF"/>
                </a:solidFill>
              </a:rPr>
              <a:t>cellspacing</a:t>
            </a:r>
            <a:r>
              <a:rPr lang="en-US" sz="2800" dirty="0">
                <a:solidFill>
                  <a:srgbClr val="FFFFFF"/>
                </a:solidFill>
              </a:rPr>
              <a:t>, but gives the distance between the border of the cell and the and the contents.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a:t>
            </a:r>
            <a:r>
              <a:rPr lang="en-US" sz="2800" dirty="0" err="1">
                <a:solidFill>
                  <a:srgbClr val="FFFFFF"/>
                </a:solidFill>
              </a:rPr>
              <a:t>cellpadding</a:t>
            </a:r>
            <a:r>
              <a:rPr lang="en-US" sz="2800" dirty="0">
                <a:solidFill>
                  <a:srgbClr val="FFFFFF"/>
                </a:solidFill>
              </a:rPr>
              <a:t>= and </a:t>
            </a:r>
            <a:r>
              <a:rPr lang="en-US" sz="2800" dirty="0" err="1">
                <a:solidFill>
                  <a:srgbClr val="FFFFFF"/>
                </a:solidFill>
              </a:rPr>
              <a:t>cellspacing</a:t>
            </a:r>
            <a:r>
              <a:rPr lang="en-US" sz="2800" dirty="0">
                <a:solidFill>
                  <a:srgbClr val="FFFFFF"/>
                </a:solidFill>
              </a:rPr>
              <a:t>= can only one length.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If it is pixel, horizontal and vertical dimensions are the some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If it is a percentage, horizontal and vertical space are different as the percentage is applied to the width of the table.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table row &lt;tr&gt; </a:t>
            </a:r>
          </a:p>
        </p:txBody>
      </p:sp>
      <p:sp>
        <p:nvSpPr>
          <p:cNvPr id="254978" name="Text Box 2"/>
          <p:cNvSpPr txBox="1">
            <a:spLocks noChangeArrowheads="1"/>
          </p:cNvSpPr>
          <p:nvPr/>
        </p:nvSpPr>
        <p:spPr bwMode="auto">
          <a:xfrm>
            <a:off x="457200" y="1600200"/>
            <a:ext cx="8229600" cy="31146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To build a table, you start by writing out rows with &lt;tr&gt;. Cells are children of the &lt;tr&gt;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alignment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core attributes.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table cell &lt;td&gt; </a:t>
            </a:r>
          </a:p>
        </p:txBody>
      </p:sp>
      <p:sp>
        <p:nvSpPr>
          <p:cNvPr id="256002" name="Text Box 2"/>
          <p:cNvSpPr txBox="1">
            <a:spLocks noChangeArrowheads="1"/>
          </p:cNvSpPr>
          <p:nvPr/>
        </p:nvSpPr>
        <p:spPr bwMode="auto">
          <a:xfrm>
            <a:off x="457200" y="1295400"/>
            <a:ext cx="8458200" cy="5526088"/>
          </a:xfrm>
          <a:prstGeom prst="rect">
            <a:avLst/>
          </a:prstGeom>
          <a:noFill/>
          <a:ln w="9525">
            <a:noFill/>
            <a:round/>
            <a:headEnd/>
            <a:tailEnd/>
          </a:ln>
          <a:effectLst/>
        </p:spPr>
        <p:txBody>
          <a:bodyPr lIns="90000" tIns="46800" rIns="90000" bIns="46800"/>
          <a:lstStyle/>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encloses a cell in a table that is not a header cell.</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admits the alignment, core and i18n attributes</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a:t>
            </a:r>
            <a:r>
              <a:rPr lang="en-US" sz="2800" dirty="0" smtClean="0">
                <a:solidFill>
                  <a:srgbClr val="FFFFFF"/>
                </a:solidFill>
              </a:rPr>
              <a:t>has</a:t>
            </a:r>
            <a:r>
              <a:rPr lang="en-US" sz="2800" dirty="0" smtClean="0">
                <a:solidFill>
                  <a:srgbClr val="FFFFFF"/>
                </a:solidFill>
              </a:rPr>
              <a:t> </a:t>
            </a:r>
            <a:r>
              <a:rPr lang="en-US" sz="2800" dirty="0">
                <a:solidFill>
                  <a:srgbClr val="FFFFFF"/>
                </a:solidFill>
              </a:rPr>
              <a:t>an </a:t>
            </a:r>
            <a:r>
              <a:rPr lang="en-US" sz="2800" dirty="0" err="1">
                <a:solidFill>
                  <a:srgbClr val="FFFFFF"/>
                </a:solidFill>
              </a:rPr>
              <a:t>abbr</a:t>
            </a:r>
            <a:r>
              <a:rPr lang="en-US" sz="2800" dirty="0">
                <a:solidFill>
                  <a:srgbClr val="FFFFFF"/>
                </a:solidFill>
              </a:rPr>
              <a:t>= attribute for abbreviated contents.</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Its </a:t>
            </a:r>
            <a:r>
              <a:rPr lang="en-US" sz="2800" dirty="0" err="1">
                <a:solidFill>
                  <a:srgbClr val="FFFFFF"/>
                </a:solidFill>
              </a:rPr>
              <a:t>rowspan</a:t>
            </a:r>
            <a:r>
              <a:rPr lang="en-US" sz="2800" dirty="0">
                <a:solidFill>
                  <a:srgbClr val="FFFFFF"/>
                </a:solidFill>
              </a:rPr>
              <a:t>= and </a:t>
            </a:r>
            <a:r>
              <a:rPr lang="en-US" sz="2800" dirty="0" err="1">
                <a:solidFill>
                  <a:srgbClr val="FFFFFF"/>
                </a:solidFill>
              </a:rPr>
              <a:t>colspan</a:t>
            </a:r>
            <a:r>
              <a:rPr lang="en-US" sz="2800" dirty="0">
                <a:solidFill>
                  <a:srgbClr val="FFFFFF"/>
                </a:solidFill>
              </a:rPr>
              <a:t>= attributes say how many rows or columns the cell spans. </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has a headers= attribute specifies the list of header cells that provide header information for the current data cell. The value of this attribute is a space-separated list of header cell id= attribute values.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table cell &lt;td&gt;</a:t>
            </a:r>
            <a:endParaRPr lang="en-US" dirty="0"/>
          </a:p>
        </p:txBody>
      </p:sp>
      <p:sp>
        <p:nvSpPr>
          <p:cNvPr id="3" name="Content Placeholder 2"/>
          <p:cNvSpPr>
            <a:spLocks noGrp="1"/>
          </p:cNvSpPr>
          <p:nvPr>
            <p:ph idx="1"/>
          </p:nvPr>
        </p:nvSpPr>
        <p:spPr/>
        <p:txBody>
          <a:bodyPr/>
          <a:lstStyle/>
          <a:p>
            <a:r>
              <a:rPr lang="en-US" dirty="0" smtClean="0"/>
              <a:t>It encloses a ordinary cell in a table.</a:t>
            </a:r>
          </a:p>
          <a:p>
            <a:r>
              <a:rPr lang="en-US" dirty="0" smtClean="0"/>
              <a:t>It admits the alignment, core and i18 attributes.</a:t>
            </a:r>
          </a:p>
          <a:p>
            <a:r>
              <a:rPr lang="en-US" dirty="0" smtClean="0"/>
              <a:t> It admits an abbrev= attribute for abbreviated contents.</a:t>
            </a:r>
          </a:p>
          <a:p>
            <a:r>
              <a:rPr lang="en-US" dirty="0" smtClean="0"/>
              <a:t>It admits a </a:t>
            </a:r>
            <a:r>
              <a:rPr lang="en-US" dirty="0" err="1" smtClean="0"/>
              <a:t>rowspan</a:t>
            </a:r>
            <a:r>
              <a:rPr lang="en-US" dirty="0" smtClean="0"/>
              <a:t>= and </a:t>
            </a:r>
            <a:r>
              <a:rPr lang="en-US" dirty="0" err="1" smtClean="0"/>
              <a:t>colspan</a:t>
            </a:r>
            <a:r>
              <a:rPr lang="en-US" dirty="0" smtClean="0"/>
              <a:t>= attribute, useful when the cell spans more than one row or column.</a:t>
            </a: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headers= attribute of &lt;td&gt;</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solidFill>
                  <a:srgbClr val="FFFFFF"/>
                </a:solidFill>
              </a:rPr>
              <a:t>&lt;td&gt; admits  </a:t>
            </a:r>
            <a:r>
              <a:rPr lang="en-US" dirty="0" smtClean="0">
                <a:solidFill>
                  <a:srgbClr val="FFFFFF"/>
                </a:solidFill>
              </a:rPr>
              <a:t>headers= attribute specifies the list of header cells that provide header information for the current data cell. The value of this attribute is a space-separated list of header cell id= attribute values. </a:t>
            </a:r>
            <a:endParaRPr lang="en-US" dirty="0" smtClean="0">
              <a:solidFill>
                <a:srgbClr val="FFFFFF"/>
              </a:solidFill>
            </a:endParaRPr>
          </a:p>
          <a:p>
            <a:r>
              <a:rPr lang="en-US" dirty="0" smtClean="0">
                <a:solidFill>
                  <a:srgbClr val="FFFFFF"/>
                </a:solidFill>
              </a:rPr>
              <a:t>Example: &lt;td headers=‏"</a:t>
            </a:r>
            <a:r>
              <a:rPr lang="en-US" dirty="0" err="1" smtClean="0">
                <a:solidFill>
                  <a:srgbClr val="FFFFFF"/>
                </a:solidFill>
              </a:rPr>
              <a:t>protein,apples</a:t>
            </a:r>
            <a:r>
              <a:rPr lang="en-US" dirty="0" smtClean="0">
                <a:solidFill>
                  <a:srgbClr val="FFFFFF"/>
                </a:solidFill>
              </a:rPr>
              <a:t>"&gt; assumes that there are header cells &lt;</a:t>
            </a:r>
            <a:r>
              <a:rPr lang="en-US" dirty="0" err="1" smtClean="0">
                <a:solidFill>
                  <a:srgbClr val="FFFFFF"/>
                </a:solidFill>
              </a:rPr>
              <a:t>th</a:t>
            </a:r>
            <a:r>
              <a:rPr lang="en-US" dirty="0" smtClean="0">
                <a:solidFill>
                  <a:srgbClr val="FFFFFF"/>
                </a:solidFill>
              </a:rPr>
              <a:t> id="protein"&gt; and &lt;</a:t>
            </a:r>
            <a:r>
              <a:rPr lang="en-US" dirty="0" err="1" smtClean="0">
                <a:solidFill>
                  <a:srgbClr val="FFFFFF"/>
                </a:solidFill>
              </a:rPr>
              <a:t>th</a:t>
            </a:r>
            <a:r>
              <a:rPr lang="en-US" dirty="0" smtClean="0">
                <a:solidFill>
                  <a:srgbClr val="FFFFFF"/>
                </a:solidFill>
              </a:rPr>
              <a:t> id="apples"&gt;.</a:t>
            </a:r>
          </a:p>
          <a:p>
            <a:r>
              <a:rPr lang="en-US" dirty="0" smtClean="0">
                <a:solidFill>
                  <a:srgbClr val="FFFFFF"/>
                </a:solidFill>
              </a:rPr>
              <a:t>This helps to render the table for the visually impaired.</a:t>
            </a:r>
            <a:endParaRPr lang="en-US" dirty="0" smtClean="0">
              <a:solidFill>
                <a:srgbClr val="FFFFFF"/>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header cell &lt;th&gt; </a:t>
            </a:r>
          </a:p>
        </p:txBody>
      </p:sp>
      <p:sp>
        <p:nvSpPr>
          <p:cNvPr id="257026" name="Text Box 2"/>
          <p:cNvSpPr txBox="1">
            <a:spLocks noChangeArrowheads="1"/>
          </p:cNvSpPr>
          <p:nvPr/>
        </p:nvSpPr>
        <p:spPr bwMode="auto">
          <a:xfrm>
            <a:off x="457200" y="1219200"/>
            <a:ext cx="8458200" cy="5486400"/>
          </a:xfrm>
          <a:prstGeom prst="rect">
            <a:avLst/>
          </a:prstGeom>
          <a:noFill/>
          <a:ln w="9525">
            <a:noFill/>
            <a:round/>
            <a:headEnd/>
            <a:tailEnd/>
          </a:ln>
          <a:effectLst/>
        </p:spPr>
        <p:txBody>
          <a:bodyPr lIns="90000" tIns="46800" rIns="90000" bIns="46800"/>
          <a:lstStyle/>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It encloses a header cell.</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It admits the same attributes as &lt;td&gt;, but headers= does make no sense here.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Instead, we have a scope= attribute that specifies the set of data cells for which the current header cell provides header information.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 of scope= in &lt;</a:t>
            </a:r>
            <a:r>
              <a:rPr lang="en-US" dirty="0" err="1" smtClean="0"/>
              <a:t>th</a:t>
            </a:r>
            <a:r>
              <a:rPr lang="en-US" dirty="0" smtClean="0"/>
              <a:t>&gt; </a:t>
            </a:r>
            <a:endParaRPr lang="en-US" dirty="0"/>
          </a:p>
        </p:txBody>
      </p:sp>
      <p:sp>
        <p:nvSpPr>
          <p:cNvPr id="3" name="Content Placeholder 2"/>
          <p:cNvSpPr>
            <a:spLocks noGrp="1"/>
          </p:cNvSpPr>
          <p:nvPr>
            <p:ph idx="1"/>
          </p:nvPr>
        </p:nvSpPr>
        <p:spPr/>
        <p:txBody>
          <a:bodyPr/>
          <a:lstStyle/>
          <a:p>
            <a:r>
              <a:rPr lang="en-US" dirty="0" smtClean="0"/>
              <a:t>'row' the header cell provides information about the row it is in.</a:t>
            </a:r>
          </a:p>
          <a:p>
            <a:r>
              <a:rPr lang="en-US" dirty="0" smtClean="0"/>
              <a:t>'</a:t>
            </a:r>
            <a:r>
              <a:rPr lang="en-US" dirty="0" err="1" smtClean="0"/>
              <a:t>col</a:t>
            </a:r>
            <a:r>
              <a:rPr lang="en-US" dirty="0" smtClean="0"/>
              <a:t>' the header cell provides information about the column it is in.</a:t>
            </a:r>
          </a:p>
          <a:p>
            <a:r>
              <a:rPr lang="en-US" dirty="0" smtClean="0"/>
              <a:t>'</a:t>
            </a:r>
            <a:r>
              <a:rPr lang="en-US" dirty="0" err="1" smtClean="0"/>
              <a:t>rowgroup</a:t>
            </a:r>
            <a:r>
              <a:rPr lang="en-US" dirty="0" smtClean="0"/>
              <a:t>' the header cell provides information about the row group it is in.</a:t>
            </a:r>
          </a:p>
          <a:p>
            <a:r>
              <a:rPr lang="en-US" dirty="0" smtClean="0"/>
              <a:t>'</a:t>
            </a:r>
            <a:r>
              <a:rPr lang="en-US" dirty="0" err="1" smtClean="0"/>
              <a:t>colgroup</a:t>
            </a:r>
            <a:r>
              <a:rPr lang="en-US" dirty="0" smtClean="0"/>
              <a:t>' the header cell provides information about the </a:t>
            </a:r>
            <a:r>
              <a:rPr lang="en-US" dirty="0" smtClean="0"/>
              <a:t>column </a:t>
            </a:r>
            <a:r>
              <a:rPr lang="en-US" dirty="0" smtClean="0"/>
              <a:t>group it is in.</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 in tables</a:t>
            </a:r>
          </a:p>
        </p:txBody>
      </p:sp>
      <p:sp>
        <p:nvSpPr>
          <p:cNvPr id="2580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HTML table elements can be given general CSS properties, such as the ones we will discuss in next lectures.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Here I am going to discuss one property that are only used with table elements.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 am leaving the others until the last lecture.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{caption-side:}</a:t>
            </a:r>
          </a:p>
        </p:txBody>
      </p:sp>
      <p:sp>
        <p:nvSpPr>
          <p:cNvPr id="259074" name="Text Box 2"/>
          <p:cNvSpPr txBox="1">
            <a:spLocks noChangeArrowheads="1"/>
          </p:cNvSpPr>
          <p:nvPr/>
        </p:nvSpPr>
        <p:spPr bwMode="auto">
          <a:xfrm>
            <a:off x="457200" y="1600200"/>
            <a:ext cx="8229600" cy="4440238"/>
          </a:xfrm>
          <a:prstGeom prst="rect">
            <a:avLst/>
          </a:prstGeom>
          <a:noFill/>
          <a:ln w="9525">
            <a:noFill/>
            <a:round/>
            <a:headEnd/>
            <a:tailEnd/>
          </a:ln>
          <a:effectLst/>
        </p:spPr>
        <p:txBody>
          <a:bodyPr lIns="90000" tIns="46800" rIns="90000" bIns="46800"/>
          <a:lstStyle/>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This property applies to &lt;caption&gt;.</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{caption-side:} says where the caption should go, either ‘top’ or ‘bottom’.</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initial value is ‘top’.</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A caption is a block box. They can be styled like any other block level element. But this is just the theory. Browser implementation of browser styling appears to be limited.</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property name is misleading.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&lt;span&gt; example</a:t>
            </a:r>
          </a:p>
        </p:txBody>
      </p:sp>
      <p:sp>
        <p:nvSpPr>
          <p:cNvPr id="180226" name="Text Box 2"/>
          <p:cNvSpPr txBox="1">
            <a:spLocks noChangeArrowheads="1"/>
          </p:cNvSpPr>
          <p:nvPr/>
        </p:nvSpPr>
        <p:spPr bwMode="auto">
          <a:xfrm>
            <a:off x="152400" y="1252538"/>
            <a:ext cx="8610600" cy="5494337"/>
          </a:xfrm>
          <a:prstGeom prst="rect">
            <a:avLst/>
          </a:prstGeom>
          <a:noFill/>
          <a:ln w="9525">
            <a:noFill/>
            <a:round/>
            <a:headEnd/>
            <a:tailEnd/>
          </a:ln>
          <a:effectLst/>
        </p:spPr>
        <p:txBody>
          <a:bodyPr lIns="90000" tIns="46800" rIns="90000" bIns="46800"/>
          <a:lstStyle/>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&lt;div class="limerick"&gt;A worse poet however was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J&lt;span class="rhyme_1"&gt;enny&lt;/span&gt;.&lt;br/&gt;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Her limericks weren’t worth a p&lt;span class="rhyme_1"&gt;enny&lt;/span&gt;&lt;br/&gt;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Though the invention was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s&lt;span class="rhyme_2"&gt;ound&lt;/span&gt;&lt;br/&gt;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She always f&lt;span class="rhyme_2"&gt;ound&lt;/span&gt;&lt;br/&gt;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That, whenever she tried to write &lt;span class="rhyme_1"&gt;any&lt;/span&gt;&lt;br/&gt;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She always had one line to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m&lt;span class="rhyme_1"&gt;any&lt;/span&gt;&lt;br/&gt;.&lt;/div&gt;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Lesk in HTML/CSS</a:t>
            </a:r>
          </a:p>
        </p:txBody>
      </p:sp>
      <p:sp>
        <p:nvSpPr>
          <p:cNvPr id="26009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I have struggled to reproduce the </a:t>
            </a:r>
            <a:r>
              <a:rPr lang="en-US" sz="3200" dirty="0" err="1">
                <a:solidFill>
                  <a:srgbClr val="FFFFFF"/>
                </a:solidFill>
              </a:rPr>
              <a:t>Lesk</a:t>
            </a:r>
            <a:r>
              <a:rPr lang="en-US" sz="3200" dirty="0">
                <a:solidFill>
                  <a:srgbClr val="FFFFFF"/>
                </a:solidFill>
              </a:rPr>
              <a:t> tables in the examples area. </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It is at doc/examples in the course resources site.</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You can see a version with CSS and a version without CSS.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by Lesk (1976)‏</a:t>
            </a:r>
          </a:p>
        </p:txBody>
      </p:sp>
      <p:pic>
        <p:nvPicPr>
          <p:cNvPr id="261122" name="Picture 2"/>
          <p:cNvPicPr>
            <a:picLocks noChangeAspect="1" noChangeArrowheads="1"/>
          </p:cNvPicPr>
          <p:nvPr/>
        </p:nvPicPr>
        <p:blipFill>
          <a:blip r:embed="rId3" cstate="print"/>
          <a:srcRect/>
          <a:stretch>
            <a:fillRect/>
          </a:stretch>
        </p:blipFill>
        <p:spPr bwMode="auto">
          <a:xfrm>
            <a:off x="457200" y="1600200"/>
            <a:ext cx="8229600" cy="4525963"/>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by Lesk (1976)‏</a:t>
            </a:r>
          </a:p>
        </p:txBody>
      </p:sp>
      <p:pic>
        <p:nvPicPr>
          <p:cNvPr id="262146" name="Picture 2"/>
          <p:cNvPicPr>
            <a:picLocks noChangeAspect="1" noChangeArrowheads="1"/>
          </p:cNvPicPr>
          <p:nvPr/>
        </p:nvPicPr>
        <p:blipFill>
          <a:blip r:embed="rId3" cstate="print"/>
          <a:srcRect/>
          <a:stretch>
            <a:fillRect/>
          </a:stretch>
        </p:blipFill>
        <p:spPr bwMode="auto">
          <a:xfrm>
            <a:off x="457200" y="1600200"/>
            <a:ext cx="8305800" cy="48768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Text Box 1"/>
          <p:cNvSpPr txBox="1">
            <a:spLocks noChangeArrowheads="1"/>
          </p:cNvSpPr>
          <p:nvPr/>
        </p:nvSpPr>
        <p:spPr bwMode="auto">
          <a:xfrm>
            <a:off x="533400" y="228600"/>
            <a:ext cx="8229600" cy="88423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Lesk's most famous</a:t>
            </a:r>
          </a:p>
        </p:txBody>
      </p:sp>
      <p:pic>
        <p:nvPicPr>
          <p:cNvPr id="263170" name="Picture 2"/>
          <p:cNvPicPr>
            <a:picLocks noChangeAspect="1" noChangeArrowheads="1"/>
          </p:cNvPicPr>
          <p:nvPr/>
        </p:nvPicPr>
        <p:blipFill>
          <a:blip r:embed="rId3" cstate="print"/>
          <a:srcRect/>
          <a:stretch>
            <a:fillRect/>
          </a:stretch>
        </p:blipFill>
        <p:spPr bwMode="auto">
          <a:xfrm>
            <a:off x="838200" y="1143000"/>
            <a:ext cx="7620000" cy="54102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http://openlib.org/home/krichel</a:t>
            </a:r>
          </a:p>
        </p:txBody>
      </p:sp>
      <p:sp>
        <p:nvSpPr>
          <p:cNvPr id="264194"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Please switch off computers when done.</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TotalTime>
  <Words>5698</Words>
  <Application>Microsoft Office PowerPoint</Application>
  <PresentationFormat>On-screen Show (4:3)</PresentationFormat>
  <Paragraphs>564</Paragraphs>
  <Slides>94</Slides>
  <Notes>90</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Office Theme</vt:lpstr>
      <vt:lpstr>Slide 1</vt:lpstr>
      <vt:lpstr>Slide 2</vt:lpstr>
      <vt:lpstr>common attributes</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the table cell &lt;td&gt;</vt:lpstr>
      <vt:lpstr>the headers= attribute of &lt;td&gt;</vt:lpstr>
      <vt:lpstr>Slide 86</vt:lpstr>
      <vt:lpstr>values of scope= in &lt;th&gt; </vt:lpstr>
      <vt:lpstr>Slide 88</vt:lpstr>
      <vt:lpstr>Slide 89</vt:lpstr>
      <vt:lpstr>Slide 90</vt:lpstr>
      <vt:lpstr>Slide 91</vt:lpstr>
      <vt:lpstr>Slide 92</vt:lpstr>
      <vt:lpstr>Slide 93</vt:lpstr>
      <vt:lpstr>Slide 94</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palmer</cp:lastModifiedBy>
  <cp:revision>89</cp:revision>
  <dcterms:created xsi:type="dcterms:W3CDTF">2010-01-27T21:33:58Z</dcterms:created>
  <dcterms:modified xsi:type="dcterms:W3CDTF">2010-09-10T19:55:49Z</dcterms:modified>
</cp:coreProperties>
</file>