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3"/>
  </p:notesMasterIdLst>
  <p:sldIdLst>
    <p:sldId id="257" r:id="rId2"/>
    <p:sldId id="258" r:id="rId3"/>
    <p:sldId id="259" r:id="rId4"/>
    <p:sldId id="260" r:id="rId5"/>
    <p:sldId id="261" r:id="rId6"/>
    <p:sldId id="262" r:id="rId7"/>
    <p:sldId id="263" r:id="rId8"/>
    <p:sldId id="264" r:id="rId9"/>
    <p:sldId id="756" r:id="rId10"/>
    <p:sldId id="265" r:id="rId11"/>
    <p:sldId id="266" r:id="rId12"/>
    <p:sldId id="267" r:id="rId13"/>
    <p:sldId id="268" r:id="rId14"/>
    <p:sldId id="269" r:id="rId15"/>
    <p:sldId id="757" r:id="rId16"/>
    <p:sldId id="781" r:id="rId17"/>
    <p:sldId id="270" r:id="rId18"/>
    <p:sldId id="271" r:id="rId19"/>
    <p:sldId id="274" r:id="rId20"/>
    <p:sldId id="275" r:id="rId21"/>
    <p:sldId id="276" r:id="rId22"/>
    <p:sldId id="281" r:id="rId23"/>
    <p:sldId id="278" r:id="rId24"/>
    <p:sldId id="758" r:id="rId25"/>
    <p:sldId id="759" r:id="rId26"/>
    <p:sldId id="760" r:id="rId27"/>
    <p:sldId id="280" r:id="rId28"/>
    <p:sldId id="761" r:id="rId29"/>
    <p:sldId id="283" r:id="rId30"/>
    <p:sldId id="284" r:id="rId31"/>
    <p:sldId id="762" r:id="rId32"/>
    <p:sldId id="291" r:id="rId33"/>
    <p:sldId id="771" r:id="rId34"/>
    <p:sldId id="292" r:id="rId35"/>
    <p:sldId id="772" r:id="rId36"/>
    <p:sldId id="763" r:id="rId37"/>
    <p:sldId id="764" r:id="rId38"/>
    <p:sldId id="773" r:id="rId39"/>
    <p:sldId id="774" r:id="rId40"/>
    <p:sldId id="775" r:id="rId41"/>
    <p:sldId id="766" r:id="rId42"/>
    <p:sldId id="767" r:id="rId43"/>
    <p:sldId id="776" r:id="rId44"/>
    <p:sldId id="777" r:id="rId45"/>
    <p:sldId id="778" r:id="rId46"/>
    <p:sldId id="768" r:id="rId47"/>
    <p:sldId id="769" r:id="rId48"/>
    <p:sldId id="770" r:id="rId49"/>
    <p:sldId id="293" r:id="rId50"/>
    <p:sldId id="294" r:id="rId51"/>
    <p:sldId id="295" r:id="rId52"/>
    <p:sldId id="296" r:id="rId53"/>
    <p:sldId id="297" r:id="rId54"/>
    <p:sldId id="298" r:id="rId55"/>
    <p:sldId id="299"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29" r:id="rId71"/>
    <p:sldId id="330" r:id="rId72"/>
    <p:sldId id="334" r:id="rId73"/>
    <p:sldId id="335" r:id="rId74"/>
    <p:sldId id="336"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779" r:id="rId106"/>
    <p:sldId id="78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4" r:id="rId130"/>
    <p:sldId id="395" r:id="rId131"/>
    <p:sldId id="396" r:id="rId132"/>
    <p:sldId id="397" r:id="rId133"/>
    <p:sldId id="406" r:id="rId134"/>
    <p:sldId id="407" r:id="rId135"/>
    <p:sldId id="409" r:id="rId136"/>
    <p:sldId id="410" r:id="rId137"/>
    <p:sldId id="411" r:id="rId138"/>
    <p:sldId id="412" r:id="rId139"/>
    <p:sldId id="413" r:id="rId140"/>
    <p:sldId id="414" r:id="rId141"/>
    <p:sldId id="415" r:id="rId142"/>
    <p:sldId id="416" r:id="rId143"/>
    <p:sldId id="417" r:id="rId144"/>
    <p:sldId id="418" r:id="rId145"/>
    <p:sldId id="419" r:id="rId146"/>
    <p:sldId id="420" r:id="rId147"/>
    <p:sldId id="421" r:id="rId148"/>
    <p:sldId id="422" r:id="rId149"/>
    <p:sldId id="423" r:id="rId150"/>
    <p:sldId id="424" r:id="rId151"/>
    <p:sldId id="425" r:id="rId152"/>
    <p:sldId id="426" r:id="rId153"/>
    <p:sldId id="427" r:id="rId154"/>
    <p:sldId id="428" r:id="rId155"/>
    <p:sldId id="429" r:id="rId156"/>
    <p:sldId id="430" r:id="rId157"/>
    <p:sldId id="431" r:id="rId158"/>
    <p:sldId id="432" r:id="rId159"/>
    <p:sldId id="433" r:id="rId160"/>
    <p:sldId id="434" r:id="rId161"/>
    <p:sldId id="437" r:id="rId162"/>
    <p:sldId id="440" r:id="rId163"/>
    <p:sldId id="443" r:id="rId164"/>
    <p:sldId id="444" r:id="rId165"/>
    <p:sldId id="445" r:id="rId166"/>
    <p:sldId id="446" r:id="rId167"/>
    <p:sldId id="447" r:id="rId168"/>
    <p:sldId id="448" r:id="rId169"/>
    <p:sldId id="450" r:id="rId170"/>
    <p:sldId id="451" r:id="rId171"/>
    <p:sldId id="452" r:id="rId172"/>
    <p:sldId id="453" r:id="rId173"/>
    <p:sldId id="454" r:id="rId174"/>
    <p:sldId id="455" r:id="rId175"/>
    <p:sldId id="457" r:id="rId176"/>
    <p:sldId id="458" r:id="rId177"/>
    <p:sldId id="459" r:id="rId178"/>
    <p:sldId id="460" r:id="rId179"/>
    <p:sldId id="462" r:id="rId180"/>
    <p:sldId id="463" r:id="rId181"/>
    <p:sldId id="464" r:id="rId182"/>
    <p:sldId id="465" r:id="rId183"/>
    <p:sldId id="466" r:id="rId184"/>
    <p:sldId id="467" r:id="rId185"/>
    <p:sldId id="468" r:id="rId186"/>
    <p:sldId id="469" r:id="rId187"/>
    <p:sldId id="470" r:id="rId188"/>
    <p:sldId id="471" r:id="rId189"/>
    <p:sldId id="472" r:id="rId190"/>
    <p:sldId id="473" r:id="rId191"/>
    <p:sldId id="474" r:id="rId192"/>
    <p:sldId id="475" r:id="rId193"/>
    <p:sldId id="476" r:id="rId194"/>
    <p:sldId id="477" r:id="rId195"/>
    <p:sldId id="478" r:id="rId196"/>
    <p:sldId id="479" r:id="rId197"/>
    <p:sldId id="480" r:id="rId198"/>
    <p:sldId id="481" r:id="rId199"/>
    <p:sldId id="482" r:id="rId200"/>
    <p:sldId id="483" r:id="rId201"/>
    <p:sldId id="484" r:id="rId202"/>
    <p:sldId id="485" r:id="rId203"/>
    <p:sldId id="486" r:id="rId204"/>
    <p:sldId id="487" r:id="rId205"/>
    <p:sldId id="488" r:id="rId206"/>
    <p:sldId id="492" r:id="rId207"/>
    <p:sldId id="493" r:id="rId208"/>
    <p:sldId id="494" r:id="rId209"/>
    <p:sldId id="498" r:id="rId210"/>
    <p:sldId id="500" r:id="rId211"/>
    <p:sldId id="501" r:id="rId212"/>
    <p:sldId id="502" r:id="rId213"/>
    <p:sldId id="503" r:id="rId214"/>
    <p:sldId id="504" r:id="rId215"/>
    <p:sldId id="505" r:id="rId216"/>
    <p:sldId id="506" r:id="rId217"/>
    <p:sldId id="507" r:id="rId218"/>
    <p:sldId id="508" r:id="rId219"/>
    <p:sldId id="509" r:id="rId220"/>
    <p:sldId id="510" r:id="rId221"/>
    <p:sldId id="511" r:id="rId222"/>
    <p:sldId id="512" r:id="rId223"/>
    <p:sldId id="513" r:id="rId224"/>
    <p:sldId id="514" r:id="rId225"/>
    <p:sldId id="515" r:id="rId226"/>
    <p:sldId id="516" r:id="rId227"/>
    <p:sldId id="517" r:id="rId228"/>
    <p:sldId id="518" r:id="rId229"/>
    <p:sldId id="519" r:id="rId230"/>
    <p:sldId id="520" r:id="rId231"/>
    <p:sldId id="521" r:id="rId232"/>
    <p:sldId id="522" r:id="rId233"/>
    <p:sldId id="523" r:id="rId234"/>
    <p:sldId id="524" r:id="rId235"/>
    <p:sldId id="525" r:id="rId236"/>
    <p:sldId id="526" r:id="rId237"/>
    <p:sldId id="527" r:id="rId238"/>
    <p:sldId id="528" r:id="rId239"/>
    <p:sldId id="529" r:id="rId240"/>
    <p:sldId id="530" r:id="rId241"/>
    <p:sldId id="531" r:id="rId242"/>
    <p:sldId id="532" r:id="rId243"/>
    <p:sldId id="533" r:id="rId244"/>
    <p:sldId id="534" r:id="rId245"/>
    <p:sldId id="535" r:id="rId246"/>
    <p:sldId id="536" r:id="rId247"/>
    <p:sldId id="537" r:id="rId248"/>
    <p:sldId id="538" r:id="rId249"/>
    <p:sldId id="539" r:id="rId250"/>
    <p:sldId id="540" r:id="rId251"/>
    <p:sldId id="541" r:id="rId252"/>
    <p:sldId id="542" r:id="rId253"/>
    <p:sldId id="543" r:id="rId254"/>
    <p:sldId id="544" r:id="rId255"/>
    <p:sldId id="545" r:id="rId256"/>
    <p:sldId id="546" r:id="rId257"/>
    <p:sldId id="547" r:id="rId258"/>
    <p:sldId id="548" r:id="rId259"/>
    <p:sldId id="549" r:id="rId260"/>
    <p:sldId id="550" r:id="rId261"/>
    <p:sldId id="551" r:id="rId262"/>
    <p:sldId id="552" r:id="rId263"/>
    <p:sldId id="553" r:id="rId264"/>
    <p:sldId id="554" r:id="rId265"/>
    <p:sldId id="555" r:id="rId266"/>
    <p:sldId id="556" r:id="rId267"/>
    <p:sldId id="557" r:id="rId268"/>
    <p:sldId id="558" r:id="rId269"/>
    <p:sldId id="559" r:id="rId270"/>
    <p:sldId id="560" r:id="rId271"/>
    <p:sldId id="561" r:id="rId272"/>
    <p:sldId id="562" r:id="rId273"/>
    <p:sldId id="563" r:id="rId274"/>
    <p:sldId id="564" r:id="rId275"/>
    <p:sldId id="565" r:id="rId276"/>
    <p:sldId id="566" r:id="rId277"/>
    <p:sldId id="567" r:id="rId278"/>
    <p:sldId id="568" r:id="rId279"/>
    <p:sldId id="569" r:id="rId280"/>
    <p:sldId id="570" r:id="rId281"/>
    <p:sldId id="571" r:id="rId282"/>
    <p:sldId id="572" r:id="rId283"/>
    <p:sldId id="573" r:id="rId284"/>
    <p:sldId id="574" r:id="rId285"/>
    <p:sldId id="575" r:id="rId286"/>
    <p:sldId id="576" r:id="rId287"/>
    <p:sldId id="577" r:id="rId288"/>
    <p:sldId id="578" r:id="rId289"/>
    <p:sldId id="579" r:id="rId290"/>
    <p:sldId id="580" r:id="rId291"/>
    <p:sldId id="581" r:id="rId292"/>
    <p:sldId id="582" r:id="rId293"/>
    <p:sldId id="583" r:id="rId294"/>
    <p:sldId id="584" r:id="rId295"/>
    <p:sldId id="585" r:id="rId296"/>
    <p:sldId id="586" r:id="rId297"/>
    <p:sldId id="587" r:id="rId298"/>
    <p:sldId id="588" r:id="rId299"/>
    <p:sldId id="589" r:id="rId300"/>
    <p:sldId id="590" r:id="rId301"/>
    <p:sldId id="591" r:id="rId302"/>
    <p:sldId id="592" r:id="rId303"/>
    <p:sldId id="593" r:id="rId304"/>
    <p:sldId id="594" r:id="rId305"/>
    <p:sldId id="595" r:id="rId306"/>
    <p:sldId id="596" r:id="rId307"/>
    <p:sldId id="597" r:id="rId308"/>
    <p:sldId id="598" r:id="rId309"/>
    <p:sldId id="599" r:id="rId310"/>
    <p:sldId id="600" r:id="rId311"/>
    <p:sldId id="601" r:id="rId312"/>
    <p:sldId id="602" r:id="rId313"/>
    <p:sldId id="603" r:id="rId314"/>
    <p:sldId id="604" r:id="rId315"/>
    <p:sldId id="605" r:id="rId316"/>
    <p:sldId id="606" r:id="rId317"/>
    <p:sldId id="607" r:id="rId318"/>
    <p:sldId id="608" r:id="rId319"/>
    <p:sldId id="609" r:id="rId320"/>
    <p:sldId id="610" r:id="rId321"/>
    <p:sldId id="611" r:id="rId322"/>
    <p:sldId id="612" r:id="rId323"/>
    <p:sldId id="613" r:id="rId324"/>
    <p:sldId id="614" r:id="rId325"/>
    <p:sldId id="615" r:id="rId326"/>
    <p:sldId id="616" r:id="rId327"/>
    <p:sldId id="617" r:id="rId328"/>
    <p:sldId id="618" r:id="rId329"/>
    <p:sldId id="619" r:id="rId330"/>
    <p:sldId id="620" r:id="rId331"/>
    <p:sldId id="624" r:id="rId332"/>
    <p:sldId id="625" r:id="rId333"/>
    <p:sldId id="626" r:id="rId334"/>
    <p:sldId id="627" r:id="rId335"/>
    <p:sldId id="628" r:id="rId336"/>
    <p:sldId id="629" r:id="rId337"/>
    <p:sldId id="630" r:id="rId338"/>
    <p:sldId id="631" r:id="rId339"/>
    <p:sldId id="632" r:id="rId340"/>
    <p:sldId id="633" r:id="rId341"/>
    <p:sldId id="634" r:id="rId342"/>
    <p:sldId id="635" r:id="rId343"/>
    <p:sldId id="636" r:id="rId344"/>
    <p:sldId id="637" r:id="rId345"/>
    <p:sldId id="638" r:id="rId346"/>
    <p:sldId id="639" r:id="rId347"/>
    <p:sldId id="640" r:id="rId348"/>
    <p:sldId id="641" r:id="rId349"/>
    <p:sldId id="642" r:id="rId350"/>
    <p:sldId id="643" r:id="rId351"/>
    <p:sldId id="644" r:id="rId352"/>
    <p:sldId id="645" r:id="rId353"/>
    <p:sldId id="646" r:id="rId354"/>
    <p:sldId id="647" r:id="rId355"/>
    <p:sldId id="648" r:id="rId356"/>
    <p:sldId id="649" r:id="rId357"/>
    <p:sldId id="650" r:id="rId358"/>
    <p:sldId id="651" r:id="rId359"/>
    <p:sldId id="652" r:id="rId360"/>
    <p:sldId id="653" r:id="rId361"/>
    <p:sldId id="654" r:id="rId362"/>
    <p:sldId id="655" r:id="rId363"/>
    <p:sldId id="656" r:id="rId364"/>
    <p:sldId id="657" r:id="rId365"/>
    <p:sldId id="658" r:id="rId366"/>
    <p:sldId id="659" r:id="rId367"/>
    <p:sldId id="660" r:id="rId368"/>
    <p:sldId id="661" r:id="rId369"/>
    <p:sldId id="662" r:id="rId370"/>
    <p:sldId id="663" r:id="rId371"/>
    <p:sldId id="664" r:id="rId372"/>
    <p:sldId id="665" r:id="rId373"/>
    <p:sldId id="666" r:id="rId374"/>
    <p:sldId id="782" r:id="rId375"/>
    <p:sldId id="668" r:id="rId376"/>
    <p:sldId id="669" r:id="rId377"/>
    <p:sldId id="670" r:id="rId378"/>
    <p:sldId id="671" r:id="rId379"/>
    <p:sldId id="672" r:id="rId380"/>
    <p:sldId id="673" r:id="rId381"/>
    <p:sldId id="674" r:id="rId382"/>
    <p:sldId id="675" r:id="rId383"/>
    <p:sldId id="676" r:id="rId384"/>
    <p:sldId id="677" r:id="rId385"/>
    <p:sldId id="678" r:id="rId386"/>
    <p:sldId id="679" r:id="rId387"/>
    <p:sldId id="680" r:id="rId388"/>
    <p:sldId id="681" r:id="rId389"/>
    <p:sldId id="682" r:id="rId390"/>
    <p:sldId id="683" r:id="rId391"/>
    <p:sldId id="755" r:id="rId3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654" y="-90"/>
      </p:cViewPr>
      <p:guideLst>
        <p:guide orient="horz" pos="2160"/>
        <p:guide pos="2880"/>
      </p:guideLst>
    </p:cSldViewPr>
  </p:slideViewPr>
  <p:notesTextViewPr>
    <p:cViewPr>
      <p:scale>
        <a:sx n="1" d="1"/>
        <a:sy n="1" d="1"/>
      </p:scale>
      <p:origin x="0" y="0"/>
    </p:cViewPr>
  </p:notesTextViewPr>
  <p:sorterViewPr>
    <p:cViewPr>
      <p:scale>
        <a:sx n="100" d="100"/>
        <a:sy n="100" d="100"/>
      </p:scale>
      <p:origin x="0" y="9045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notesMaster" Target="notesMasters/notes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22378-075E-4063-BE03-41237C7747A3}" type="datetimeFigureOut">
              <a:rPr lang="en-US" smtClean="0"/>
              <a:t>4/21/2011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72E37-FB88-439A-9A50-125B7357D682}" type="slidenum">
              <a:rPr lang="en-US" smtClean="0"/>
              <a:t>‹#›</a:t>
            </a:fld>
            <a:endParaRPr lang="en-US"/>
          </a:p>
        </p:txBody>
      </p:sp>
    </p:spTree>
    <p:extLst>
      <p:ext uri="{BB962C8B-B14F-4D97-AF65-F5344CB8AC3E}">
        <p14:creationId xmlns:p14="http://schemas.microsoft.com/office/powerpoint/2010/main" val="266178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12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12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04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04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20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20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3073"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307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40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409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51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61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614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71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71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819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819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9217"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921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0241"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02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1265"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12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14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14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2289"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22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3"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33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43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43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1" name="Text Box 1"/>
          <p:cNvSpPr txBox="1">
            <a:spLocks noChangeArrowheads="1"/>
          </p:cNvSpPr>
          <p:nvPr/>
        </p:nvSpPr>
        <p:spPr bwMode="auto">
          <a:xfrm>
            <a:off x="1155700" y="695325"/>
            <a:ext cx="4543425" cy="342423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53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6385" name="Text Box 1"/>
          <p:cNvSpPr txBox="1">
            <a:spLocks noChangeArrowheads="1"/>
          </p:cNvSpPr>
          <p:nvPr/>
        </p:nvSpPr>
        <p:spPr bwMode="auto">
          <a:xfrm>
            <a:off x="1155700" y="685800"/>
            <a:ext cx="45481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63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574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84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84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594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04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04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150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8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24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35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355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45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45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0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560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66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666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58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68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68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99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99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09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09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19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19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300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301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3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35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40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40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50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50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60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71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710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2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8813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89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89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01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01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12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912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427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427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32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932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45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45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52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529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63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3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734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83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83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9393" name="Text Box 1"/>
          <p:cNvSpPr txBox="1">
            <a:spLocks noChangeArrowheads="1"/>
          </p:cNvSpPr>
          <p:nvPr/>
        </p:nvSpPr>
        <p:spPr bwMode="auto">
          <a:xfrm>
            <a:off x="1155700" y="695325"/>
            <a:ext cx="4545013" cy="342582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9939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041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041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14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144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34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034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45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45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55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553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55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55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65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75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0758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06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06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3729"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373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68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8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78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08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08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90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90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01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0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88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188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6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386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19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19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29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29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39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39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49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49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601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60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4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270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11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1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21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21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31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31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42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4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96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396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62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62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72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83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83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932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393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03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03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137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13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24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24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342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34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44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44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54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54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067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067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649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649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2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475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854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85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956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495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05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05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16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16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264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26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36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3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46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46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57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57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57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673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6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6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77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87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587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9809" name="Text Box 1"/>
          <p:cNvSpPr txBox="1">
            <a:spLocks noChangeArrowheads="1"/>
          </p:cNvSpPr>
          <p:nvPr/>
        </p:nvSpPr>
        <p:spPr bwMode="auto">
          <a:xfrm>
            <a:off x="1155700" y="695325"/>
            <a:ext cx="4546600"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5981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083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083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18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185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28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288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69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6978"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0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800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90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690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22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2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27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312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312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51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517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61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761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72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7218"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8242" name="Rectangle 2"/>
          <p:cNvSpPr txBox="1">
            <a:spLocks noGrp="1" noChangeArrowheads="1"/>
          </p:cNvSpPr>
          <p:nvPr>
            <p:ph type="body"/>
          </p:nvPr>
        </p:nvSpPr>
        <p:spPr bwMode="auto">
          <a:xfrm>
            <a:off x="914400" y="4344988"/>
            <a:ext cx="5021263"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92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7926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02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0290"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13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1314"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33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3362"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43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43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7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47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540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5410"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643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6434"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745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7458" name="Rectangle 2"/>
          <p:cNvSpPr txBox="1">
            <a:spLocks noGrp="1" noChangeArrowheads="1"/>
          </p:cNvSpPr>
          <p:nvPr>
            <p:ph type="body"/>
          </p:nvPr>
        </p:nvSpPr>
        <p:spPr bwMode="auto">
          <a:xfrm>
            <a:off x="914400" y="4344988"/>
            <a:ext cx="5029200" cy="4113212"/>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84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950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895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052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05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15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15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257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25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360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36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462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462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78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478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56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56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66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66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769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76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2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7987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97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7997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07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07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17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8017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28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28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38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38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48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48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21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21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588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58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69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69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793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79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089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99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8099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10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10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20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20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305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30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40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40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510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51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115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115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61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61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715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71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817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81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192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02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02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124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12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227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22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329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32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432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43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534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53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88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88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636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63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739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73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841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84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4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294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046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04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148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14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251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25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353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35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45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45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558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55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98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498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660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66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763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76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865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86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8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396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070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07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17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17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275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27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377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37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48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48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58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58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47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684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685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787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78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889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88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2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499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094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09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196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19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299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29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401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401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504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50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606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606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572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57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708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709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811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8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91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59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6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01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118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11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2209"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2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3233"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32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4257"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42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5281"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52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630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630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80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7329"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73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8353"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83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937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693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01"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04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1425" name="Text Box 1"/>
          <p:cNvSpPr txBox="1">
            <a:spLocks noChangeArrowheads="1"/>
          </p:cNvSpPr>
          <p:nvPr/>
        </p:nvSpPr>
        <p:spPr bwMode="auto">
          <a:xfrm>
            <a:off x="1143000" y="685800"/>
            <a:ext cx="4573588"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14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347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34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449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449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5521"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55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654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65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756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775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32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32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91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91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859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785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9617" name="Rectangle 1"/>
          <p:cNvSpPr txBox="1">
            <a:spLocks noGrp="1" noRot="1" noChangeAspect="1" noChangeArrowheads="1"/>
          </p:cNvSpPr>
          <p:nvPr>
            <p:ph type="sldImg"/>
          </p:nvPr>
        </p:nvSpPr>
        <p:spPr bwMode="auto">
          <a:xfrm>
            <a:off x="1144588" y="695325"/>
            <a:ext cx="4567237" cy="3425825"/>
          </a:xfrm>
          <a:prstGeom prst="rect">
            <a:avLst/>
          </a:prstGeom>
          <a:solidFill>
            <a:srgbClr val="FFFFFF"/>
          </a:solidFill>
          <a:ln>
            <a:solidFill>
              <a:srgbClr val="000000"/>
            </a:solidFill>
            <a:miter lim="800000"/>
            <a:headEnd/>
            <a:tailEnd/>
          </a:ln>
        </p:spPr>
      </p:sp>
      <p:sp>
        <p:nvSpPr>
          <p:cNvPr id="8796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4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06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166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1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268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26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371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371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473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4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576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57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678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67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780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78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601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883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8888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985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898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8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088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190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190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292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29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395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395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49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49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600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60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804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8980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2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112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77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77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214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21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316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317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419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41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521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52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624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62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726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72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828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082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33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03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6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13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238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23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880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340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34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4433"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443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545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54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648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648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7505"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75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852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1853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955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195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05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05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0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160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262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92262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28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28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3649"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365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4673"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46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5697" name="Text Box 1"/>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56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672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67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774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77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876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87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9793"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2979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081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08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4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18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286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28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39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388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38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491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49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593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59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696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69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798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79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900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390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003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00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105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10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8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20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3105"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31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49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49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412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41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5153"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51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720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720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822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82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9249"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4925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027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02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1297"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129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21"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232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334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334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436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43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982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982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539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539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6417"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641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7441"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744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5"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846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9489"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594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0513"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05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1537" name="Text Box 1"/>
          <p:cNvSpPr txBox="1">
            <a:spLocks noChangeArrowheads="1"/>
          </p:cNvSpPr>
          <p:nvPr/>
        </p:nvSpPr>
        <p:spPr bwMode="auto">
          <a:xfrm>
            <a:off x="1155700" y="685800"/>
            <a:ext cx="4549775"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15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61" name="Text Box 1"/>
          <p:cNvSpPr txBox="1">
            <a:spLocks noChangeArrowheads="1"/>
          </p:cNvSpPr>
          <p:nvPr/>
        </p:nvSpPr>
        <p:spPr bwMode="auto">
          <a:xfrm>
            <a:off x="1155700" y="685800"/>
            <a:ext cx="4549775" cy="3430588"/>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9625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8337"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38338" name="Rectangle 2"/>
          <p:cNvSpPr txBox="1">
            <a:spLocks noGrp="1" noChangeArrowheads="1"/>
          </p:cNvSpPr>
          <p:nvPr>
            <p:ph type="body"/>
          </p:nvPr>
        </p:nvSpPr>
        <p:spPr bwMode="auto">
          <a:xfrm>
            <a:off x="914400" y="4344988"/>
            <a:ext cx="5019675" cy="410527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908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18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187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42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42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19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09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09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29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9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39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50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50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60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560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705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570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934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6934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6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037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13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13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53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531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241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24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4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344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44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54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54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651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75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775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1"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8562"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958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7958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06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16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8163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633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633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8265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59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9597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993"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596994"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10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109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211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21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137"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313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82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8258"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92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928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03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030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2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133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3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7362"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23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2354"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1337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5425" name="Text Box 1"/>
          <p:cNvSpPr txBox="1">
            <a:spLocks noChangeArrowheads="1"/>
          </p:cNvSpPr>
          <p:nvPr/>
        </p:nvSpPr>
        <p:spPr bwMode="auto">
          <a:xfrm>
            <a:off x="1155700" y="685800"/>
            <a:ext cx="4548188"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5426" name="Rectangle 2"/>
          <p:cNvSpPr txBox="1">
            <a:spLocks noGrp="1" noChangeArrowheads="1"/>
          </p:cNvSpPr>
          <p:nvPr>
            <p:ph type="body"/>
          </p:nvPr>
        </p:nvSpPr>
        <p:spPr bwMode="auto">
          <a:xfrm>
            <a:off x="914400" y="4344988"/>
            <a:ext cx="5024438" cy="4108450"/>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644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1645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74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747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84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849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95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1952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05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054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5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157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259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259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83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8386"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361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361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464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566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566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668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669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77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771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8737"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28738"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976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2976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07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078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1809"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31810"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28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28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9410" name="Rectangle 2"/>
          <p:cNvSpPr txBox="1">
            <a:spLocks noGrp="1" noChangeArrowheads="1"/>
          </p:cNvSpPr>
          <p:nvPr>
            <p:ph type="body"/>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38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385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488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905" name="Rectangle 1"/>
          <p:cNvSpPr txBox="1">
            <a:spLocks noGrp="1" noRot="1" noChangeAspect="1" noChangeArrowheads="1"/>
          </p:cNvSpPr>
          <p:nvPr>
            <p:ph type="sldImg"/>
          </p:nvPr>
        </p:nvSpPr>
        <p:spPr bwMode="auto">
          <a:xfrm>
            <a:off x="1143000" y="695325"/>
            <a:ext cx="4567238" cy="3424238"/>
          </a:xfrm>
          <a:prstGeom prst="rect">
            <a:avLst/>
          </a:prstGeom>
          <a:solidFill>
            <a:srgbClr val="FFFFFF"/>
          </a:solidFill>
          <a:ln>
            <a:solidFill>
              <a:srgbClr val="000000"/>
            </a:solidFill>
            <a:miter lim="800000"/>
            <a:headEnd/>
            <a:tailEnd/>
          </a:ln>
        </p:spPr>
      </p:sp>
      <p:sp>
        <p:nvSpPr>
          <p:cNvPr id="635906" name="Rectangle 2"/>
          <p:cNvSpPr txBox="1">
            <a:spLocks noGrp="1" noChangeArrowheads="1"/>
          </p:cNvSpPr>
          <p:nvPr>
            <p:ph type="body" idx="1"/>
          </p:nvPr>
        </p:nvSpPr>
        <p:spPr bwMode="auto">
          <a:xfrm>
            <a:off x="914400" y="4343400"/>
            <a:ext cx="5022850" cy="4108450"/>
          </a:xfrm>
          <a:prstGeom prst="rect">
            <a:avLst/>
          </a:prstGeom>
          <a:noFill/>
          <a:ln>
            <a:round/>
            <a:headEnd/>
            <a:tailEnd/>
          </a:ln>
        </p:spPr>
        <p:txBody>
          <a:bodyPr wrap="none" anchor="ct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69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693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79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795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89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38978"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620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6210"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7233"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07234"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00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0002"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10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41026" name="Rectangle 2"/>
          <p:cNvSpPr txBox="1">
            <a:spLocks noGrp="1" noChangeArrowheads="1"/>
          </p:cNvSpPr>
          <p:nvPr>
            <p:ph type="body"/>
          </p:nvPr>
        </p:nvSpPr>
        <p:spPr bwMode="auto">
          <a:xfrm>
            <a:off x="914400" y="4343400"/>
            <a:ext cx="5024438" cy="4111625"/>
          </a:xfrm>
          <a:prstGeom prst="rect">
            <a:avLst/>
          </a:prstGeom>
          <a:noFill/>
          <a:ln>
            <a:round/>
            <a:headEnd/>
            <a:tailEnd/>
          </a:ln>
        </p:spPr>
        <p:txBody>
          <a:bodyPr wrap="none"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DejaVu Sans" charset="0"/>
              <a:cs typeface="DejaVu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FFDE19-4DC2-4B96-A545-9F415AA0ECDC}" type="datetimeFigureOut">
              <a:rPr lang="en-US" smtClean="0"/>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57007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FDE19-4DC2-4B96-A545-9F415AA0ECDC}" type="datetimeFigureOut">
              <a:rPr lang="en-US" smtClean="0"/>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14886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FDE19-4DC2-4B96-A545-9F415AA0ECDC}" type="datetimeFigureOut">
              <a:rPr lang="en-US" smtClean="0"/>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124024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FDE19-4DC2-4B96-A545-9F415AA0ECDC}" type="datetimeFigureOut">
              <a:rPr lang="en-US" smtClean="0"/>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398021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FDE19-4DC2-4B96-A545-9F415AA0ECDC}" type="datetimeFigureOut">
              <a:rPr lang="en-US" smtClean="0"/>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21634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FFDE19-4DC2-4B96-A545-9F415AA0ECDC}" type="datetimeFigureOut">
              <a:rPr lang="en-US" smtClean="0"/>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56469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FFDE19-4DC2-4B96-A545-9F415AA0ECDC}" type="datetimeFigureOut">
              <a:rPr lang="en-US" smtClean="0"/>
              <a:t>4/21/2011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411432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FFDE19-4DC2-4B96-A545-9F415AA0ECDC}" type="datetimeFigureOut">
              <a:rPr lang="en-US" smtClean="0"/>
              <a:t>4/21/2011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66465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FDE19-4DC2-4B96-A545-9F415AA0ECDC}" type="datetimeFigureOut">
              <a:rPr lang="en-US" smtClean="0"/>
              <a:t>4/21/2011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87761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FDE19-4DC2-4B96-A545-9F415AA0ECDC}" type="datetimeFigureOut">
              <a:rPr lang="en-US" smtClean="0"/>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127704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FDE19-4DC2-4B96-A545-9F415AA0ECDC}" type="datetimeFigureOut">
              <a:rPr lang="en-US" smtClean="0"/>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9AE5-A09D-4C8C-A315-4A532602629F}" type="slidenum">
              <a:rPr lang="en-US" smtClean="0"/>
              <a:t>‹#›</a:t>
            </a:fld>
            <a:endParaRPr lang="en-US"/>
          </a:p>
        </p:txBody>
      </p:sp>
    </p:spTree>
    <p:extLst>
      <p:ext uri="{BB962C8B-B14F-4D97-AF65-F5344CB8AC3E}">
        <p14:creationId xmlns:p14="http://schemas.microsoft.com/office/powerpoint/2010/main" val="99092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FDE19-4DC2-4B96-A545-9F415AA0ECDC}" type="datetimeFigureOut">
              <a:rPr lang="en-US" smtClean="0"/>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29AE5-A09D-4C8C-A315-4A532602629F}" type="slidenum">
              <a:rPr lang="en-US" smtClean="0"/>
              <a:t>‹#›</a:t>
            </a:fld>
            <a:endParaRPr lang="en-US"/>
          </a:p>
        </p:txBody>
      </p:sp>
    </p:spTree>
    <p:extLst>
      <p:ext uri="{BB962C8B-B14F-4D97-AF65-F5344CB8AC3E}">
        <p14:creationId xmlns:p14="http://schemas.microsoft.com/office/powerpoint/2010/main" val="102291083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1371600"/>
            <a:ext cx="7772400" cy="2065338"/>
          </a:xfrm>
          <a:prstGeom prst="rect">
            <a:avLst/>
          </a:prstGeom>
          <a:noFill/>
          <a:ln w="9525">
            <a:noFill/>
            <a:round/>
            <a:headEnd/>
            <a:tailEnd/>
          </a:ln>
          <a:effectLst/>
        </p:spPr>
        <p:txBody>
          <a:bodyPr lIns="90000" tIns="46800" rIns="90000" bIns="46800"/>
          <a:lstStyle/>
          <a:p>
            <a:pPr algn="ct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 pos="10779125" algn="l"/>
              </a:tabLst>
            </a:pPr>
            <a:r>
              <a:rPr lang="ru-RU" sz="4000" dirty="0">
                <a:solidFill>
                  <a:srgbClr val="E3EBF1"/>
                </a:solidFill>
              </a:rPr>
              <a:t>LIS650	</a:t>
            </a:r>
            <a:r>
              <a:rPr lang="en-US" sz="4000" dirty="0">
                <a:solidFill>
                  <a:srgbClr val="E3EBF1"/>
                </a:solidFill>
              </a:rPr>
              <a:t>part</a:t>
            </a:r>
            <a:r>
              <a:rPr lang="ru-RU" sz="4000" dirty="0">
                <a:solidFill>
                  <a:srgbClr val="E3EBF1"/>
                </a:solidFill>
              </a:rPr>
              <a:t> 0</a:t>
            </a:r>
            <a:br>
              <a:rPr lang="ru-RU" sz="4000" dirty="0">
                <a:solidFill>
                  <a:srgbClr val="E3EBF1"/>
                </a:solidFill>
              </a:rPr>
            </a:br>
            <a:r>
              <a:rPr lang="ru-RU" sz="4000" dirty="0">
                <a:solidFill>
                  <a:srgbClr val="E3EBF1"/>
                </a:solidFill>
              </a:rPr>
              <a:t/>
            </a:r>
            <a:br>
              <a:rPr lang="ru-RU" sz="4000" dirty="0">
                <a:solidFill>
                  <a:srgbClr val="E3EBF1"/>
                </a:solidFill>
              </a:rPr>
            </a:br>
            <a:r>
              <a:rPr lang="ru-RU" sz="4000" dirty="0">
                <a:solidFill>
                  <a:srgbClr val="E3EBF1"/>
                </a:solidFill>
              </a:rPr>
              <a:t>Introduction to the</a:t>
            </a:r>
            <a:r>
              <a:rPr lang="en-US" sz="4000" dirty="0">
                <a:solidFill>
                  <a:srgbClr val="E3EBF1"/>
                </a:solidFill>
              </a:rPr>
              <a:t> course and to the World Wide Web</a:t>
            </a:r>
          </a:p>
        </p:txBody>
      </p:sp>
      <p:sp>
        <p:nvSpPr>
          <p:cNvPr id="3074" name="Text Box 2"/>
          <p:cNvSpPr txBox="1">
            <a:spLocks noChangeArrowheads="1"/>
          </p:cNvSpPr>
          <p:nvPr/>
        </p:nvSpPr>
        <p:spPr bwMode="auto">
          <a:xfrm>
            <a:off x="1371600" y="4648200"/>
            <a:ext cx="6400800" cy="1035050"/>
          </a:xfrm>
          <a:prstGeom prst="rect">
            <a:avLst/>
          </a:prstGeom>
          <a:noFill/>
          <a:ln w="9525">
            <a:noFill/>
            <a:round/>
            <a:headEnd/>
            <a:tailEnd/>
          </a:ln>
          <a:effectLst/>
        </p:spPr>
        <p:txBody>
          <a:bodyPr lIns="90000" tIns="46800" rIns="90000" bIns="46800"/>
          <a:lstStyle/>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a:solidFill>
                  <a:srgbClr val="FFFFFF"/>
                </a:solidFill>
              </a:rPr>
              <a:t>Thomas </a:t>
            </a:r>
            <a:r>
              <a:rPr lang="en-GB" sz="2800" dirty="0" err="1" smtClean="0">
                <a:solidFill>
                  <a:srgbClr val="FFFFFF"/>
                </a:solidFill>
              </a:rPr>
              <a:t>Krichel</a:t>
            </a:r>
            <a:endParaRPr lang="en-GB" sz="2800" dirty="0" smtClean="0">
              <a:solidFill>
                <a:srgbClr val="FFFFFF"/>
              </a:solidFill>
            </a:endParaRPr>
          </a:p>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800" dirty="0" smtClean="0">
                <a:solidFill>
                  <a:srgbClr val="FFFFFF"/>
                </a:solidFill>
              </a:rPr>
              <a:t>2011-04-21</a:t>
            </a:r>
            <a:endParaRPr lang="en-GB" sz="2800" dirty="0">
              <a:solidFill>
                <a:srgbClr val="FFFFFF"/>
              </a:solidFill>
            </a:endParaRPr>
          </a:p>
          <a:p>
            <a:pPr algn="ctr" eaLnBrk="1" hangingPunct="1">
              <a:lnSpc>
                <a:spcPct val="10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dirty="0" smtClean="0">
                <a:solidFill>
                  <a:srgbClr val="E3EBF1"/>
                </a:solidFill>
              </a:rPr>
              <a:t>learning </a:t>
            </a:r>
            <a:r>
              <a:rPr lang="en-GB" sz="4000" dirty="0" err="1" smtClean="0">
                <a:solidFill>
                  <a:srgbClr val="E3EBF1"/>
                </a:solidFill>
              </a:rPr>
              <a:t>WebSAD</a:t>
            </a:r>
            <a:endParaRPr lang="en-GB" sz="4000" dirty="0">
              <a:solidFill>
                <a:srgbClr val="E3EBF1"/>
              </a:solidFill>
            </a:endParaRPr>
          </a:p>
        </p:txBody>
      </p:sp>
      <p:sp>
        <p:nvSpPr>
          <p:cNvPr id="11266" name="Text Box 2"/>
          <p:cNvSpPr txBox="1">
            <a:spLocks noChangeArrowheads="1"/>
          </p:cNvSpPr>
          <p:nvPr/>
        </p:nvSpPr>
        <p:spPr bwMode="auto">
          <a:xfrm>
            <a:off x="457200" y="1219200"/>
            <a:ext cx="8229600" cy="426402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err="1">
                <a:solidFill>
                  <a:srgbClr val="FFFFFF"/>
                </a:solidFill>
              </a:rPr>
              <a:t>WebSAD</a:t>
            </a:r>
            <a:r>
              <a:rPr lang="en-GB" sz="2800" dirty="0">
                <a:solidFill>
                  <a:srgbClr val="FFFFFF"/>
                </a:solidFill>
              </a:rPr>
              <a:t> combines many aspects: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Authoring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Work on the organization of data to fit onto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Set display style of different pages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Define look and feel of the site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Organize the contribution of data</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Maintain a technical web installation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Some of them can be learned in a course, but others can not.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Emphasis has to be on learnable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comments</a:t>
            </a:r>
          </a:p>
        </p:txBody>
      </p:sp>
      <p:sp>
        <p:nvSpPr>
          <p:cNvPr id="116738" name="Text Box 2"/>
          <p:cNvSpPr txBox="1">
            <a:spLocks noChangeArrowheads="1"/>
          </p:cNvSpPr>
          <p:nvPr/>
        </p:nvSpPr>
        <p:spPr bwMode="auto">
          <a:xfrm>
            <a:off x="457200" y="1600200"/>
            <a:ext cx="8229600" cy="404177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 an XML document, you can make comments about your code. These are notes to yourself.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start with &lt;!--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end with --&gt;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Comments can not be nested.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Can appear pretty much anywhere.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They can enclose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comment examples</a:t>
            </a:r>
          </a:p>
        </p:txBody>
      </p:sp>
      <p:sp>
        <p:nvSpPr>
          <p:cNvPr id="11776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this is a comment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&lt;span&gt; this is a comment too, it contains an element &lt;/span&gt;  --&gt;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 &lt;!-- this is a bad example of a nested comment --&gt; --&gt;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230188"/>
            <a:ext cx="8229600" cy="1235075"/>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node type: DTD declaration</a:t>
            </a:r>
          </a:p>
        </p:txBody>
      </p:sp>
      <p:sp>
        <p:nvSpPr>
          <p:cNvPr id="118786" name="Text Box 2"/>
          <p:cNvSpPr txBox="1">
            <a:spLocks noChangeArrowheads="1"/>
          </p:cNvSpPr>
          <p:nvPr/>
        </p:nvSpPr>
        <p:spPr bwMode="auto">
          <a:xfrm>
            <a:off x="457200" y="1600200"/>
            <a:ext cx="8229600" cy="478313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XML documents, like any SGML documents, accept document type declarations.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 document type declaration tells us something about the vocabulary of elements and attributes used in the document.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appear at the very top on an XML document.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takes the form &lt;!DOCTYPE </a:t>
            </a:r>
            <a:r>
              <a:rPr lang="ru-RU" sz="2800" i="1">
                <a:solidFill>
                  <a:srgbClr val="FFFFFF"/>
                </a:solidFill>
              </a:rPr>
              <a:t>gobbledygook</a:t>
            </a:r>
            <a:r>
              <a:rPr lang="ru-RU" sz="2800">
                <a:solidFill>
                  <a:srgbClr val="FFFFFF"/>
                </a:solidFill>
              </a:rPr>
              <a:t> &gt;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We will come back to the document type declaration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 document</a:t>
            </a:r>
          </a:p>
        </p:txBody>
      </p:sp>
      <p:sp>
        <p:nvSpPr>
          <p:cNvPr id="11981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An XML document is a piece of data that is written in XML.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But sometimes the author of a document makes a mistake, and, in fact the XML is wrong in some ways.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there is no mistake, the document is called well-formed.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a document is not well-formed, it really is not an XML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some rules for well-formedness </a:t>
            </a:r>
          </a:p>
        </p:txBody>
      </p:sp>
      <p:sp>
        <p:nvSpPr>
          <p:cNvPr id="120834" name="Text Box 2"/>
          <p:cNvSpPr txBox="1">
            <a:spLocks noChangeArrowheads="1"/>
          </p:cNvSpPr>
          <p:nvPr/>
        </p:nvSpPr>
        <p:spPr bwMode="auto">
          <a:xfrm>
            <a:off x="457200" y="1524000"/>
            <a:ext cx="8229600" cy="456088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All elements must be properly nested. You can only close the outer element after all inner elements are closed. Examples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&lt;a&gt;&lt;b&gt;&lt;/a&gt;&lt;/b&gt; not well-formed</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&lt;a</a:t>
            </a:r>
            <a:r>
              <a:rPr lang="ru-RU" sz="2400" dirty="0" smtClean="0">
                <a:solidFill>
                  <a:srgbClr val="FFFFFF"/>
                </a:solidFill>
              </a:rPr>
              <a:t>&gt;&lt;b</a:t>
            </a:r>
            <a:r>
              <a:rPr lang="ru-RU" sz="2400" dirty="0">
                <a:solidFill>
                  <a:srgbClr val="FFFFFF"/>
                </a:solidFill>
              </a:rPr>
              <a:t>&gt;&lt;/b</a:t>
            </a:r>
            <a:r>
              <a:rPr lang="ru-RU" sz="2400" dirty="0" smtClean="0">
                <a:solidFill>
                  <a:srgbClr val="FFFFFF"/>
                </a:solidFill>
              </a:rPr>
              <a:t>&gt;&lt;/</a:t>
            </a:r>
            <a:r>
              <a:rPr lang="ru-RU" sz="2400" dirty="0">
                <a:solidFill>
                  <a:srgbClr val="FFFFFF"/>
                </a:solidFill>
              </a:rPr>
              <a:t>a</a:t>
            </a:r>
            <a:r>
              <a:rPr lang="ru-RU" sz="2400" dirty="0" smtClean="0">
                <a:solidFill>
                  <a:srgbClr val="FFFFFF"/>
                </a:solidFill>
              </a:rPr>
              <a:t>&gt; </a:t>
            </a:r>
            <a:r>
              <a:rPr lang="ru-RU" sz="2400" dirty="0">
                <a:solidFill>
                  <a:srgbClr val="FFFFFF"/>
                </a:solidFill>
              </a:rPr>
              <a:t>well formed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An element  that is nested inside another element is called a child of that element.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practical consequences</a:t>
            </a:r>
          </a:p>
        </p:txBody>
      </p:sp>
      <p:sp>
        <p:nvSpPr>
          <p:cNvPr id="8806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Every time you want to insert &lt;, &gt;  or &amp; in the documents, you have to use the entities instead.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Examples: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err="1">
                <a:solidFill>
                  <a:srgbClr val="FFFFFF"/>
                </a:solidFill>
              </a:rPr>
              <a:t>krichel</a:t>
            </a:r>
            <a:r>
              <a:rPr lang="en-GB" sz="2400" dirty="0">
                <a:solidFill>
                  <a:srgbClr val="FFFFFF"/>
                </a:solidFill>
              </a:rPr>
              <a:t>&amp;#64;openlib.org	</a:t>
            </a:r>
          </a:p>
          <a:p>
            <a:pPr marL="328613" indent="-317500" eaLnBrk="1" hangingPunct="1">
              <a:lnSpc>
                <a:spcPct val="100000"/>
              </a:lnSpc>
              <a:spcBef>
                <a:spcPts val="6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smtClean="0">
                <a:solidFill>
                  <a:srgbClr val="FFFFFF"/>
                </a:solidFill>
              </a:rPr>
              <a:t>	   –  Je </a:t>
            </a:r>
            <a:r>
              <a:rPr lang="en-GB" sz="2400" dirty="0" err="1">
                <a:solidFill>
                  <a:srgbClr val="FFFFFF"/>
                </a:solidFill>
              </a:rPr>
              <a:t>suis</a:t>
            </a:r>
            <a:r>
              <a:rPr lang="en-GB" sz="2400" dirty="0">
                <a:solidFill>
                  <a:srgbClr val="FFFFFF"/>
                </a:solidFill>
              </a:rPr>
              <a:t> </a:t>
            </a:r>
            <a:r>
              <a:rPr lang="en-GB" sz="2400" dirty="0" err="1">
                <a:solidFill>
                  <a:srgbClr val="FFFFFF"/>
                </a:solidFill>
              </a:rPr>
              <a:t>Fran&amp;ccedil;ais</a:t>
            </a:r>
            <a:r>
              <a:rPr lang="en-GB" sz="24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Marks &amp;amp; </a:t>
            </a:r>
            <a:r>
              <a:rPr lang="en-GB" sz="2400" dirty="0" err="1">
                <a:solidFill>
                  <a:srgbClr val="FFFFFF"/>
                </a:solidFill>
              </a:rPr>
              <a:t>Spencers</a:t>
            </a:r>
            <a:r>
              <a:rPr lang="en-GB" sz="2400" dirty="0">
                <a:solidFill>
                  <a:srgbClr val="FFFFFF"/>
                </a:solidFill>
              </a:rPr>
              <a:t>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3 &amp;</a:t>
            </a:r>
            <a:r>
              <a:rPr lang="en-GB" sz="2400" dirty="0" err="1">
                <a:solidFill>
                  <a:srgbClr val="FFFFFF"/>
                </a:solidFill>
              </a:rPr>
              <a:t>lt</a:t>
            </a:r>
            <a:r>
              <a:rPr lang="en-GB" sz="2400" dirty="0">
                <a:solidFill>
                  <a:srgbClr val="FFFFFF"/>
                </a:solidFill>
              </a:rPr>
              <a:t>; 4</a:t>
            </a:r>
          </a:p>
          <a:p>
            <a:pPr marL="328613" indent="-317500" eaLnBrk="1" hangingPunct="1">
              <a:lnSpc>
                <a:spcPts val="2825"/>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dirty="0">
              <a:solidFill>
                <a:srgbClr val="FFFFFF"/>
              </a:solidFill>
            </a:endParaRPr>
          </a:p>
        </p:txBody>
      </p:sp>
    </p:spTree>
    <p:extLst>
      <p:ext uri="{BB962C8B-B14F-4D97-AF65-F5344CB8AC3E}">
        <p14:creationId xmlns:p14="http://schemas.microsoft.com/office/powerpoint/2010/main" val="29688778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non breaking space</a:t>
            </a:r>
          </a:p>
        </p:txBody>
      </p:sp>
      <p:sp>
        <p:nvSpPr>
          <p:cNvPr id="8909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Whitespace is usually collapsed by browsers. That is, two or more whitespace characters are treated just as one whitespace character. </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character &amp;#xA0; or &amp;nbsp; is the non-breaking space. It is not considered to be a whitespace character.</a:t>
            </a:r>
          </a:p>
          <a:p>
            <a:pPr marL="328613" indent="-317500">
              <a:lnSpc>
                <a:spcPct val="105000"/>
              </a:lnSpc>
              <a:spcBef>
                <a:spcPts val="725"/>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use the non-breaking space to build whitespace that does not collaps. </a:t>
            </a:r>
          </a:p>
        </p:txBody>
      </p:sp>
    </p:spTree>
    <p:extLst>
      <p:ext uri="{BB962C8B-B14F-4D97-AF65-F5344CB8AC3E}">
        <p14:creationId xmlns:p14="http://schemas.microsoft.com/office/powerpoint/2010/main" val="38300603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more rules for well-formedness </a:t>
            </a:r>
          </a:p>
        </p:txBody>
      </p:sp>
      <p:sp>
        <p:nvSpPr>
          <p:cNvPr id="121858" name="Text Box 2"/>
          <p:cNvSpPr txBox="1">
            <a:spLocks noChangeArrowheads="1"/>
          </p:cNvSpPr>
          <p:nvPr/>
        </p:nvSpPr>
        <p:spPr bwMode="auto">
          <a:xfrm>
            <a:off x="457200" y="1295400"/>
            <a:ext cx="8458200" cy="44450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There must be one single element in the document that all other elements are children of.</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It is called the root element.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All other elements are called children of the root.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Whitespace that surrounds the root element is ignored.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root element may be preceded by a prologue. This is anything before the root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DTD declaration can only appear in the prologue.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XML example file: validated.html</a:t>
            </a:r>
          </a:p>
        </p:txBody>
      </p:sp>
      <p:sp>
        <p:nvSpPr>
          <p:cNvPr id="122882" name="Text Box 2"/>
          <p:cNvSpPr txBox="1">
            <a:spLocks noChangeArrowheads="1"/>
          </p:cNvSpPr>
          <p:nvPr/>
        </p:nvSpPr>
        <p:spPr bwMode="auto">
          <a:xfrm>
            <a:off x="228600" y="1371600"/>
            <a:ext cx="8577263" cy="37719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is an XML 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Look at it through the "view source" feature of your user agent.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Please look at it to find all the node types.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Examine how the well-formedness constraints are implemented.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Make sure you understand every aspect of its syntax.</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What node type does not appear in this document?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example</a:t>
            </a:r>
          </a:p>
        </p:txBody>
      </p:sp>
      <p:sp>
        <p:nvSpPr>
          <p:cNvPr id="123906" name="Text Box 2"/>
          <p:cNvSpPr txBox="1">
            <a:spLocks noChangeArrowheads="1"/>
          </p:cNvSpPr>
          <p:nvPr/>
        </p:nvSpPr>
        <p:spPr bwMode="auto">
          <a:xfrm>
            <a:off x="495300" y="1587500"/>
            <a:ext cx="8229600" cy="444817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Look at http://wotan.liu.edu/home/krichel/</a:t>
            </a:r>
            <a:r>
              <a:rPr lang="en-US" sz="2800" dirty="0">
                <a:solidFill>
                  <a:srgbClr val="FFFFFF"/>
                </a:solidFill>
              </a:rPr>
              <a:t>courses/lis650/ </a:t>
            </a:r>
            <a:r>
              <a:rPr lang="en-GB" sz="2800" dirty="0" smtClean="0">
                <a:solidFill>
                  <a:srgbClr val="FFFFFF"/>
                </a:solidFill>
              </a:rPr>
              <a:t>examples/xml/</a:t>
            </a:r>
            <a:r>
              <a:rPr lang="en-GB" sz="2800" dirty="0" err="1" smtClean="0">
                <a:solidFill>
                  <a:srgbClr val="FFFFFF"/>
                </a:solidFill>
              </a:rPr>
              <a:t>gradesheet.xml.html</a:t>
            </a:r>
            <a:r>
              <a:rPr lang="en-GB" sz="2800" dirty="0" smtClean="0">
                <a:solidFill>
                  <a:srgbClr val="FFFFFF"/>
                </a:solidFill>
              </a:rPr>
              <a:t>. </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First consider the rendered version as it appears in the browser. It illustrates the type of XML data file that Thomas uses to compose his grades and feeds them into the computer. It is well-formed XML.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Second, consider the source code of the web page. Why are there all these &amp;</a:t>
            </a:r>
            <a:r>
              <a:rPr lang="en-GB" sz="2800" dirty="0" err="1">
                <a:solidFill>
                  <a:srgbClr val="FFFFFF"/>
                </a:solidFill>
              </a:rPr>
              <a:t>lt</a:t>
            </a:r>
            <a:r>
              <a:rPr lang="en-GB" sz="2800" dirty="0">
                <a:solidFill>
                  <a:srgbClr val="FFFFFF"/>
                </a:solidFill>
              </a:rPr>
              <a:t>; and &amp;</a:t>
            </a:r>
            <a:r>
              <a:rPr lang="en-GB" sz="2800" dirty="0" err="1">
                <a:solidFill>
                  <a:srgbClr val="FFFFFF"/>
                </a:solidFill>
              </a:rPr>
              <a:t>gt</a:t>
            </a:r>
            <a:r>
              <a:rPr lang="en-GB"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teaching philosophy</a:t>
            </a:r>
          </a:p>
        </p:txBody>
      </p:sp>
      <p:sp>
        <p:nvSpPr>
          <p:cNvPr id="12290" name="Text Box 2"/>
          <p:cNvSpPr txBox="1">
            <a:spLocks noChangeArrowheads="1"/>
          </p:cNvSpPr>
          <p:nvPr/>
        </p:nvSpPr>
        <p:spPr bwMode="auto">
          <a:xfrm>
            <a:off x="457200" y="1600200"/>
            <a:ext cx="8229600" cy="474345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Point and click on a computer software is not enough.</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Avoid proprietary software.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Explain </a:t>
            </a:r>
            <a:r>
              <a:rPr lang="ru-RU" sz="3200" dirty="0">
                <a:solidFill>
                  <a:srgbClr val="FFFFFF"/>
                </a:solidFill>
              </a:rPr>
              <a:t>underlying principles.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Promote standards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XHTML 1.0 strict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CSS level 2.1</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smtClean="0">
                <a:solidFill>
                  <a:srgbClr val="FFFFFF"/>
                </a:solidFill>
              </a:rPr>
              <a:t>Provide </a:t>
            </a:r>
            <a:r>
              <a:rPr lang="ru-RU" sz="3200" dirty="0">
                <a:solidFill>
                  <a:srgbClr val="FFFFFF"/>
                </a:solidFill>
              </a:rPr>
              <a:t>a reasonable rigorous introduction to digital information.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XML and HTML</a:t>
            </a:r>
          </a:p>
        </p:txBody>
      </p:sp>
      <p:sp>
        <p:nvSpPr>
          <p:cNvPr id="124930" name="Text Box 2"/>
          <p:cNvSpPr txBox="1">
            <a:spLocks noChangeArrowheads="1"/>
          </p:cNvSpPr>
          <p:nvPr/>
        </p:nvSpPr>
        <p:spPr bwMode="auto">
          <a:xfrm>
            <a:off x="457200" y="1295400"/>
            <a:ext cx="8226425" cy="4953000"/>
          </a:xfrm>
          <a:prstGeom prst="rect">
            <a:avLst/>
          </a:prstGeom>
          <a:noFill/>
          <a:ln w="9525">
            <a:noFill/>
            <a:round/>
            <a:headEnd/>
            <a:tailEnd/>
          </a:ln>
          <a:effectLst/>
        </p:spPr>
        <p:txBody>
          <a:bodyPr lIns="0" tIns="0" rIns="0" bIns="0"/>
          <a:lstStyle/>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XML is a syntax. It is a way to write a textual document that has some structure to it. A web page is precisely such a textual document.</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Yet for </a:t>
            </a:r>
            <a:r>
              <a:rPr lang="en-US" sz="2800" dirty="0" smtClean="0">
                <a:solidFill>
                  <a:srgbClr val="FFFFFF"/>
                </a:solidFill>
              </a:rPr>
              <a:t>browsers </a:t>
            </a:r>
            <a:r>
              <a:rPr lang="en-US" sz="2800" dirty="0">
                <a:solidFill>
                  <a:srgbClr val="FFFFFF"/>
                </a:solidFill>
              </a:rPr>
              <a:t>to make sense of the structure there has to be a commonly understood vocabulary of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element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attributes names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occurrence constraints </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value constraints. </a:t>
            </a:r>
          </a:p>
          <a:p>
            <a:pPr marL="328613" indent="-317500">
              <a:lnSpc>
                <a:spcPct val="98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is where HTML comes 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a:t>
            </a:r>
          </a:p>
        </p:txBody>
      </p:sp>
      <p:sp>
        <p:nvSpPr>
          <p:cNvPr id="125954" name="Text Box 2"/>
          <p:cNvSpPr txBox="1">
            <a:spLocks noChangeArrowheads="1"/>
          </p:cNvSpPr>
          <p:nvPr/>
        </p:nvSpPr>
        <p:spPr bwMode="auto">
          <a:xfrm>
            <a:off x="304800" y="1676400"/>
            <a:ext cx="8610600" cy="48768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err="1">
                <a:solidFill>
                  <a:srgbClr val="FFFFFF"/>
                </a:solidFill>
              </a:rPr>
              <a:t>HyperText</a:t>
            </a:r>
            <a:r>
              <a:rPr lang="en-US" sz="2800" dirty="0">
                <a:solidFill>
                  <a:srgbClr val="FFFFFF"/>
                </a:solidFill>
              </a:rPr>
              <a:t> Markup Language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is an SGML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 body,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paragraphs, headings,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lists, tables,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emphasis, abbreviations, quotes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images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links to other documents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forms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scripting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history</a:t>
            </a:r>
          </a:p>
        </p:txBody>
      </p:sp>
      <p:sp>
        <p:nvSpPr>
          <p:cNvPr id="126978" name="Text Box 2"/>
          <p:cNvSpPr txBox="1">
            <a:spLocks noChangeArrowheads="1"/>
          </p:cNvSpPr>
          <p:nvPr/>
        </p:nvSpPr>
        <p:spPr bwMode="auto">
          <a:xfrm>
            <a:off x="457200" y="1306513"/>
            <a:ext cx="8229600" cy="52387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 was a very bare-bones language when first invented by Tim Berners-Lee. It did not describe pages with much of a visual appeal.</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the 90s, successful browsers invented “extensions” that aimed to stretch the visual boundaries of 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 of these extensions found their way in the official HTML spec issued by the W3C.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Later the W3C developed style sheets as a way to accommodate for display requirements without having to extend 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strict vs loose HTML </a:t>
            </a:r>
          </a:p>
        </p:txBody>
      </p:sp>
      <p:sp>
        <p:nvSpPr>
          <p:cNvPr id="128002" name="Text Box 2"/>
          <p:cNvSpPr txBox="1">
            <a:spLocks noChangeArrowheads="1"/>
          </p:cNvSpPr>
          <p:nvPr/>
        </p:nvSpPr>
        <p:spPr bwMode="auto">
          <a:xfrm>
            <a:off x="381000" y="1447800"/>
            <a:ext cx="8229600" cy="53514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4.01 is the last version of HTML. This version has two different DTDs: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loose DTD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 only the cover the elements of the strict DTD.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loose DTD has more elements, but all the functionality of these elements is best done with style sheets.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a:t>
            </a:r>
          </a:p>
        </p:txBody>
      </p:sp>
      <p:sp>
        <p:nvSpPr>
          <p:cNvPr id="129026" name="Text Box 2"/>
          <p:cNvSpPr txBox="1">
            <a:spLocks noChangeArrowheads="1"/>
          </p:cNvSpPr>
          <p:nvPr/>
        </p:nvSpPr>
        <p:spPr bwMode="auto">
          <a:xfrm>
            <a:off x="457200" y="1600200"/>
            <a:ext cx="8229600" cy="4276725"/>
          </a:xfrm>
          <a:prstGeom prst="rect">
            <a:avLst/>
          </a:prstGeom>
          <a:noFill/>
          <a:ln w="9525">
            <a:noFill/>
            <a:round/>
            <a:headEnd/>
            <a:tailEnd/>
          </a:ln>
          <a:effectLst/>
        </p:spPr>
        <p:txBody>
          <a:bodyPr lIns="0" tIns="0" rIns="0" bIns="0"/>
          <a:lstStyle/>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HTML written in an XML syntax.</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Every XHTML document has to be well-formed XML. </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Non-XML HTML documents can violate some well-</a:t>
            </a:r>
            <a:r>
              <a:rPr lang="en-US" sz="2800" dirty="0" err="1">
                <a:solidFill>
                  <a:srgbClr val="FFFFFF"/>
                </a:solidFill>
              </a:rPr>
              <a:t>formedness</a:t>
            </a:r>
            <a:r>
              <a:rPr lang="en-US" sz="2800" dirty="0">
                <a:solidFill>
                  <a:srgbClr val="FFFFFF"/>
                </a:solidFill>
              </a:rPr>
              <a:t> constraints, including</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HTML element names are not case sensitive.</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Some HTML elements do not need closing tags.</a:t>
            </a:r>
          </a:p>
          <a:p>
            <a:pPr marL="731838" lvl="1" indent="-274638">
              <a:lnSpc>
                <a:spcPct val="9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There is no need for a single root element in a HTML document.</a:t>
            </a:r>
          </a:p>
          <a:p>
            <a:pPr marL="328613" indent="-317500">
              <a:lnSpc>
                <a:spcPct val="9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stricter, but simpler to understand.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 pain without gain?</a:t>
            </a:r>
          </a:p>
        </p:txBody>
      </p:sp>
      <p:sp>
        <p:nvSpPr>
          <p:cNvPr id="13005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 this course we study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When I say HTML in the following, I mean XHTML.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Reasons to study XHTML rather than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syntactic rules of XML are easier to understand.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Any tool that can work with XML can be applied to XHTML, but can not be applied to HTML.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general XML documents are more computer understandable. This is crucial in the age of the search engine.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5</a:t>
            </a:r>
          </a:p>
        </p:txBody>
      </p:sp>
      <p:sp>
        <p:nvSpPr>
          <p:cNvPr id="131074"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W3C is working on HTML 5. When HTML 5 is expressed in an XML syntax, it will be known as XHTML 5.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draft is at http://www.w3.org/html/wg/html5.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notation in the course slides</a:t>
            </a:r>
          </a:p>
        </p:txBody>
      </p:sp>
      <p:sp>
        <p:nvSpPr>
          <p:cNvPr id="132098" name="Text Box 2"/>
          <p:cNvSpPr txBox="1">
            <a:spLocks noChangeArrowheads="1"/>
          </p:cNvSpPr>
          <p:nvPr/>
        </p:nvSpPr>
        <p:spPr bwMode="auto">
          <a:xfrm>
            <a:off x="457200" y="1219200"/>
            <a:ext cx="8228013" cy="5334000"/>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write elements as if I was writing the start tag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write all empty elements as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Recall that &lt;/</a:t>
            </a:r>
            <a:r>
              <a:rPr lang="en-US" sz="2800" i="1">
                <a:solidFill>
                  <a:srgbClr val="FFFFFF"/>
                </a:solidFill>
              </a:rPr>
              <a:t>element</a:t>
            </a:r>
            <a:r>
              <a:rPr lang="en-US" sz="2800">
                <a:solidFill>
                  <a:srgbClr val="FFFFFF"/>
                </a:solidFill>
              </a:rPr>
              <a:t>&gt; is not the same as &lt;</a:t>
            </a:r>
            <a:r>
              <a:rPr lang="en-US" sz="2800" i="1">
                <a:solidFill>
                  <a:srgbClr val="FFFFFF"/>
                </a:solidFill>
              </a:rPr>
              <a:t>element</a:t>
            </a:r>
            <a:r>
              <a:rPr lang="en-US" sz="2800">
                <a:solidFill>
                  <a:srgbClr val="FFFFFF"/>
                </a:solidFill>
              </a:rPr>
              <a:t>/&gt;.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attach a = to all attribute names. Thus, when I write </a:t>
            </a:r>
            <a:r>
              <a:rPr lang="en-US" sz="2800" i="1">
                <a:solidFill>
                  <a:srgbClr val="FFFFFF"/>
                </a:solidFill>
              </a:rPr>
              <a:t>attribute</a:t>
            </a:r>
            <a:r>
              <a:rPr lang="en-US" sz="2800">
                <a:solidFill>
                  <a:srgbClr val="FFFFFF"/>
                </a:solidFill>
              </a:rPr>
              <a:t>=, you know that I mean the attribute </a:t>
            </a:r>
            <a:r>
              <a:rPr lang="en-US" sz="2800" i="1">
                <a:solidFill>
                  <a:srgbClr val="FFFFFF"/>
                </a:solidFill>
              </a:rPr>
              <a:t>attribute</a:t>
            </a:r>
            <a:r>
              <a:rPr lang="en-US" sz="280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and attributes</a:t>
            </a:r>
          </a:p>
        </p:txBody>
      </p:sp>
      <p:sp>
        <p:nvSpPr>
          <p:cNvPr id="133122"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HTML defines elements. It also attributes that these elements may have.  Each element has a different set of attributes that it can have.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say that an element “requires” an attribute if the attribute is required. If you use the element without that attribute, your HTML code is invalid.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 say that an element “takes” an attribute to say that the attributes are optional.</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a:t>
            </a:r>
          </a:p>
        </p:txBody>
      </p:sp>
      <p:sp>
        <p:nvSpPr>
          <p:cNvPr id="134146" name="Text Box 2"/>
          <p:cNvSpPr txBox="1">
            <a:spLocks noChangeArrowheads="1"/>
          </p:cNvSpPr>
          <p:nvPr/>
        </p:nvSpPr>
        <p:spPr bwMode="auto">
          <a:xfrm>
            <a:off x="457200" y="1600200"/>
            <a:ext cx="8228013" cy="4953000"/>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Remember that your pages have to validate against the strict specification of XHTML 1.0.</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have to quote the DTD declaration for the strict version of the XHTML DTD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&lt;!DOCTYPE html PUBLIC "-//W3C//DTD XHTML 1.0 Strict//EN" "http://www.w3.org/TR/xhtml1/D TD/xhtml1-strict.dtd"&gt;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in the prologue of your HTML file, so that a validation tool can find out what version of XHTML to check for.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passive websites</a:t>
            </a:r>
          </a:p>
        </p:txBody>
      </p:sp>
      <p:sp>
        <p:nvSpPr>
          <p:cNvPr id="13314" name="Text Box 2"/>
          <p:cNvSpPr txBox="1">
            <a:spLocks noChangeArrowheads="1"/>
          </p:cNvSpPr>
          <p:nvPr/>
        </p:nvSpPr>
        <p:spPr bwMode="auto">
          <a:xfrm>
            <a:off x="457200" y="1600200"/>
            <a:ext cx="8229600" cy="46355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The term “passive web site” has been coined by yours truly.</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Such a web site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Remains the same whatever the user does with it.</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There is no customization for different users or times. </a:t>
            </a:r>
          </a:p>
          <a:p>
            <a:pPr marL="731838" lvl="1" indent="-274638">
              <a:lnSpc>
                <a:spcPct val="108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Interactivity is limited to moving between pages in the site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 tools</a:t>
            </a:r>
          </a:p>
        </p:txBody>
      </p:sp>
      <p:sp>
        <p:nvSpPr>
          <p:cNvPr id="13517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W3C validator http://validator.w3.org is the official validator that I have built into validated.html. This is the one used for assessing.</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Web Design Group Validator at http://www.htmlhelp.com/tools/validator/ is a nice, seemingly more strict validator that lets you validate your entire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root &lt;html&gt; element</a:t>
            </a:r>
          </a:p>
        </p:txBody>
      </p:sp>
      <p:sp>
        <p:nvSpPr>
          <p:cNvPr id="136194" name="Text Box 2"/>
          <p:cNvSpPr txBox="1">
            <a:spLocks noChangeArrowheads="1"/>
          </p:cNvSpPr>
          <p:nvPr/>
        </p:nvSpPr>
        <p:spPr bwMode="auto">
          <a:xfrm>
            <a:off x="457200" y="1600200"/>
            <a:ext cx="8229600" cy="46418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two attributes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dir= attribute says in which direction the contents is rendered. The classic value is "</a:t>
            </a:r>
            <a:r>
              <a:rPr lang="en-US" sz="2400" dirty="0" err="1">
                <a:solidFill>
                  <a:srgbClr val="FFFFFF"/>
                </a:solidFill>
              </a:rPr>
              <a:t>ltr</a:t>
            </a:r>
            <a:r>
              <a:rPr lang="en-US" sz="2400" dirty="0">
                <a:solidFill>
                  <a:srgbClr val="FFFFFF"/>
                </a:solidFill>
              </a:rPr>
              <a:t>", "</a:t>
            </a:r>
            <a:r>
              <a:rPr lang="en-US" sz="2400" dirty="0" err="1">
                <a:solidFill>
                  <a:srgbClr val="FFFFFF"/>
                </a:solidFill>
              </a:rPr>
              <a:t>rtl</a:t>
            </a:r>
            <a:r>
              <a:rPr lang="en-US" sz="2400" dirty="0">
                <a:solidFill>
                  <a:srgbClr val="FFFFFF"/>
                </a:solidFill>
              </a:rPr>
              <a:t>" is also valid.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a:t>
            </a:r>
            <a:r>
              <a:rPr lang="en-US" sz="2400" dirty="0" err="1">
                <a:solidFill>
                  <a:srgbClr val="FFFFFF"/>
                </a:solidFill>
              </a:rPr>
              <a:t>lang</a:t>
            </a:r>
            <a:r>
              <a:rPr lang="en-US" sz="2400" dirty="0">
                <a:solidFill>
                  <a:srgbClr val="FFFFFF"/>
                </a:solidFill>
              </a:rPr>
              <a:t>= attribute says in which language the contents is. Use ISO 639 codes, e.g. </a:t>
            </a:r>
            <a:r>
              <a:rPr lang="en-US" sz="2400" dirty="0" err="1">
                <a:solidFill>
                  <a:srgbClr val="FFFFFF"/>
                </a:solidFill>
              </a:rPr>
              <a:t>lang</a:t>
            </a:r>
            <a:r>
              <a:rPr lang="en-US" sz="2400" dirty="0">
                <a:solidFill>
                  <a:srgbClr val="FFFFFF"/>
                </a:solidFill>
              </a:rPr>
              <a:t>="en-us"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these two attributes are know as the internationalization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 &lt;html </a:t>
            </a:r>
            <a:r>
              <a:rPr lang="en-US" sz="2800" dirty="0" err="1">
                <a:solidFill>
                  <a:srgbClr val="FFFFFF"/>
                </a:solidFill>
              </a:rPr>
              <a:t>lang</a:t>
            </a:r>
            <a:r>
              <a:rPr lang="en-US" sz="2800" dirty="0">
                <a:solidFill>
                  <a:srgbClr val="FFFFFF"/>
                </a:solidFill>
              </a:rPr>
              <a:t>="en-us"&gt; … &lt;/html&gt;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1"/>
          <p:cNvSpPr txBox="1">
            <a:spLocks noChangeArrowheads="1"/>
          </p:cNvSpPr>
          <p:nvPr/>
        </p:nvSpPr>
        <p:spPr bwMode="auto">
          <a:xfrm>
            <a:off x="457200" y="319088"/>
            <a:ext cx="8223250" cy="1046162"/>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i18n issues in XHTML</a:t>
            </a:r>
          </a:p>
        </p:txBody>
      </p:sp>
      <p:sp>
        <p:nvSpPr>
          <p:cNvPr id="137218" name="Text Box 2"/>
          <p:cNvSpPr txBox="1">
            <a:spLocks noChangeArrowheads="1"/>
          </p:cNvSpPr>
          <p:nvPr/>
        </p:nvSpPr>
        <p:spPr bwMode="auto">
          <a:xfrm>
            <a:off x="457200" y="1600200"/>
            <a:ext cx="8223250" cy="443071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special XML attribute that is called xml:lang= to convey languages in XML.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Since we are both using XML and HTML, it is best to use both the xml:lang= and the lang=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See  http://www.w3.org/TR/i18n-html-tech-lang/#ri20040429.092928424 for some discussion of i18n issues.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children of &lt;html&gt;</a:t>
            </a:r>
          </a:p>
        </p:txBody>
      </p:sp>
      <p:sp>
        <p:nvSpPr>
          <p:cNvPr id="138242" name="Text Box 2"/>
          <p:cNvSpPr txBox="1">
            <a:spLocks noChangeArrowheads="1"/>
          </p:cNvSpPr>
          <p:nvPr/>
        </p:nvSpPr>
        <p:spPr bwMode="auto">
          <a:xfrm>
            <a:off x="457200" y="1371600"/>
            <a:ext cx="8382000" cy="5084763"/>
          </a:xfrm>
          <a:prstGeom prst="rect">
            <a:avLst/>
          </a:prstGeom>
          <a:noFill/>
          <a:ln w="9525">
            <a:noFill/>
            <a:round/>
            <a:headEnd/>
            <a:tailEnd/>
          </a:ln>
          <a:effectLst/>
        </p:spPr>
        <p:txBody>
          <a:bodyPr lIns="0" tIns="0" rIns="0" bIns="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&lt;html&gt; has only two children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&lt;head&gt; has the header of the document. It's contents is not displayed on the document window. It is about the document.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&lt;body&gt; contains the document itself. Its content is displayed in the browser window.</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There must be only one &lt;head&gt; and only one &lt;body&gt;.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a:solidFill>
                  <a:srgbClr val="FFFFFF"/>
                </a:solidFill>
              </a:rPr>
              <a:t>Both &lt;head&gt; and &lt;body&gt; take the i18n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&lt;body&gt;</a:t>
            </a:r>
            <a:endParaRPr lang="en-US" sz="4000" dirty="0">
              <a:solidFill>
                <a:srgbClr val="E3EBF1"/>
              </a:solidFill>
            </a:endParaRPr>
          </a:p>
        </p:txBody>
      </p:sp>
      <p:sp>
        <p:nvSpPr>
          <p:cNvPr id="139266" name="Text Box 2"/>
          <p:cNvSpPr txBox="1">
            <a:spLocks noChangeArrowheads="1"/>
          </p:cNvSpPr>
          <p:nvPr/>
        </p:nvSpPr>
        <p:spPr bwMode="auto">
          <a:xfrm>
            <a:off x="457200" y="1371600"/>
            <a:ext cx="8220075" cy="50292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We are skipping the &lt;head&gt; so far for the next lecture.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We are now working with the second child of &lt;html&gt;, the &lt;body&gt;.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Almost </a:t>
            </a:r>
            <a:r>
              <a:rPr lang="en-US" sz="2400" dirty="0">
                <a:solidFill>
                  <a:srgbClr val="FFFFFF"/>
                </a:solidFill>
              </a:rPr>
              <a:t>all element in the &lt;body&gt; can take a group of attributes we will call the core attributes. We discuss </a:t>
            </a:r>
            <a:r>
              <a:rPr lang="en-US" sz="2400" dirty="0" smtClean="0">
                <a:solidFill>
                  <a:srgbClr val="FFFFFF"/>
                </a:solidFill>
              </a:rPr>
              <a:t>one here, the other ones next week.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All </a:t>
            </a:r>
            <a:r>
              <a:rPr lang="en-US" sz="2400" dirty="0">
                <a:solidFill>
                  <a:srgbClr val="FFFFFF"/>
                </a:solidFill>
              </a:rPr>
              <a:t>elements in the body can be classified as block level elements or text elements. This is for this week.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block-level vs text-level elements</a:t>
            </a:r>
          </a:p>
        </p:txBody>
      </p:sp>
      <p:sp>
        <p:nvSpPr>
          <p:cNvPr id="140290" name="Text Box 2"/>
          <p:cNvSpPr txBox="1">
            <a:spLocks noChangeArrowheads="1"/>
          </p:cNvSpPr>
          <p:nvPr/>
        </p:nvSpPr>
        <p:spPr bwMode="auto">
          <a:xfrm>
            <a:off x="457200" y="1295400"/>
            <a:ext cx="8229600" cy="381635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Block-level elements contain data that is aligned vertical by visual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Text-level elements are aligned horizontally by visual user agents.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reasons behind this distinction is that multidirectional text would be impossible without 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Visual user agents start a new line at the beginning of block-level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generic block level element &lt;div&gt;</a:t>
            </a:r>
          </a:p>
        </p:txBody>
      </p:sp>
      <p:sp>
        <p:nvSpPr>
          <p:cNvPr id="141314" name="Text Box 2"/>
          <p:cNvSpPr txBox="1">
            <a:spLocks noChangeArrowheads="1"/>
          </p:cNvSpPr>
          <p:nvPr/>
        </p:nvSpPr>
        <p:spPr bwMode="auto">
          <a:xfrm>
            <a:off x="457200" y="1600200"/>
            <a:ext cx="8229600" cy="35591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&lt;div&gt; element allows you to create arbitrary block level divisions in your document.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&lt;div&gt;s can be nested.</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paragraph &lt;p&gt;</a:t>
            </a:r>
          </a:p>
        </p:txBody>
      </p:sp>
      <p:sp>
        <p:nvSpPr>
          <p:cNvPr id="142338" name="Text Box 2"/>
          <p:cNvSpPr txBox="1">
            <a:spLocks noChangeArrowheads="1"/>
          </p:cNvSpPr>
          <p:nvPr/>
        </p:nvSpPr>
        <p:spPr bwMode="auto">
          <a:xfrm>
            <a:off x="457200" y="1600200"/>
            <a:ext cx="8229600" cy="39957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block-level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&lt;p&gt; element is almost the same as a  &lt;div&gt; but it signals the start and end of a paragraph.</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&lt;p&gt; element can not be nested.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 browsers adds extra vertical space around a &lt;p&gt; (compared to the spacing of a &lt;div&gt;).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generic text level element &lt;span&gt; </a:t>
            </a:r>
          </a:p>
        </p:txBody>
      </p:sp>
      <p:sp>
        <p:nvSpPr>
          <p:cNvPr id="143362" name="Text Box 2"/>
          <p:cNvSpPr txBox="1">
            <a:spLocks noChangeArrowheads="1"/>
          </p:cNvSpPr>
          <p:nvPr/>
        </p:nvSpPr>
        <p:spPr bwMode="auto">
          <a:xfrm>
            <a:off x="457200" y="1600200"/>
            <a:ext cx="8229600" cy="3914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a generic text-level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Put things in a &lt;span&gt; that belong together in </a:t>
            </a:r>
            <a:r>
              <a:rPr lang="en-US" sz="2800" dirty="0" smtClean="0">
                <a:solidFill>
                  <a:srgbClr val="FFFFFF"/>
                </a:solidFill>
              </a:rPr>
              <a:t>horizontal formatting context. </a:t>
            </a:r>
            <a:r>
              <a:rPr lang="en-US" sz="2800" dirty="0">
                <a:solidFill>
                  <a:srgbClr val="FFFFFF"/>
                </a:solidFill>
              </a:rPr>
              <a:t>Example</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 is a certain &lt;span&gt;je ne sais quoi&lt;/span&gt; about the LIS650 course.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abstraction ends here</a:t>
            </a:r>
          </a:p>
        </p:txBody>
      </p:sp>
      <p:sp>
        <p:nvSpPr>
          <p:cNvPr id="14541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Up until now, we have done some abstract elements and attributes that do not achieve much visual impact.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Instead, they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We </a:t>
            </a:r>
            <a:r>
              <a:rPr lang="en-US" sz="2800" dirty="0">
                <a:solidFill>
                  <a:srgbClr val="FFFFFF"/>
                </a:solidFill>
              </a:rPr>
              <a:t>will now turn </a:t>
            </a:r>
            <a:r>
              <a:rPr lang="en-US" sz="2400" dirty="0" smtClean="0">
                <a:solidFill>
                  <a:srgbClr val="FFFFFF"/>
                </a:solidFill>
              </a:rPr>
              <a:t>point the style sheet to where things are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create a semantic design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to </a:t>
            </a:r>
            <a:r>
              <a:rPr lang="en-US" sz="2800" dirty="0">
                <a:solidFill>
                  <a:srgbClr val="FFFFFF"/>
                </a:solidFill>
              </a:rPr>
              <a:t>more physical descriptions.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Try it out while I am talking.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74638"/>
            <a:ext cx="8224838"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 of LIS650</a:t>
            </a:r>
          </a:p>
        </p:txBody>
      </p:sp>
      <p:sp>
        <p:nvSpPr>
          <p:cNvPr id="14338" name="Text Box 2"/>
          <p:cNvSpPr txBox="1">
            <a:spLocks noChangeArrowheads="1"/>
          </p:cNvSpPr>
          <p:nvPr/>
        </p:nvSpPr>
        <p:spPr bwMode="auto">
          <a:xfrm>
            <a:off x="457200" y="1600200"/>
            <a:ext cx="8224838" cy="44323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(x)html &amp; </a:t>
            </a:r>
            <a:r>
              <a:rPr lang="en-US" sz="3200" dirty="0" err="1">
                <a:solidFill>
                  <a:srgbClr val="FFFFFF"/>
                </a:solidFill>
              </a:rPr>
              <a:t>css</a:t>
            </a:r>
            <a:endParaRPr lang="en-US" sz="3200" dirty="0">
              <a:solidFill>
                <a:srgbClr val="FFFFFF"/>
              </a:solidFill>
            </a:endParaRPr>
          </a:p>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site usability &amp; information architecture</a:t>
            </a:r>
          </a:p>
          <a:p>
            <a:pPr marL="328613" indent="-317500" eaLnBrk="1" hangingPunct="1">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course </a:t>
            </a:r>
            <a:r>
              <a:rPr lang="en-US" sz="3200" dirty="0" smtClean="0">
                <a:solidFill>
                  <a:srgbClr val="FFFFFF"/>
                </a:solidFill>
              </a:rPr>
              <a:t>covers </a:t>
            </a:r>
            <a:r>
              <a:rPr lang="en-US" sz="3200" dirty="0">
                <a:solidFill>
                  <a:srgbClr val="FFFFFF"/>
                </a:solidFill>
              </a:rPr>
              <a:t>things </a:t>
            </a:r>
            <a:r>
              <a:rPr lang="en-US" sz="3200" dirty="0" smtClean="0">
                <a:solidFill>
                  <a:srgbClr val="FFFFFF"/>
                </a:solidFill>
              </a:rPr>
              <a:t>general background information about the web, but only as far as this is useful to operate the web site. </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line break &lt;br/&gt; </a:t>
            </a:r>
          </a:p>
        </p:txBody>
      </p:sp>
      <p:sp>
        <p:nvSpPr>
          <p:cNvPr id="146434"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element used to create a line break.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its emptiness!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do several line breaks you can do it with &lt;br/&gt;&lt;br/&gt;  but this is horribly ugly!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&lt;br/&gt; is a text level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anchor: &lt;a&gt; </a:t>
            </a:r>
          </a:p>
        </p:txBody>
      </p:sp>
      <p:sp>
        <p:nvSpPr>
          <p:cNvPr id="147458" name="Text Box 2"/>
          <p:cNvSpPr txBox="1">
            <a:spLocks noChangeArrowheads="1"/>
          </p:cNvSpPr>
          <p:nvPr/>
        </p:nvSpPr>
        <p:spPr bwMode="auto">
          <a:xfrm>
            <a:off x="381000" y="1219200"/>
            <a:ext cx="8229600" cy="50863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text-level element that opens a hyperlink.</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contents of element is the anchor.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&lt;a&gt; can have element contents.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href= attribute has the target URI.</a:t>
            </a:r>
          </a:p>
          <a:p>
            <a:pPr marL="328613" indent="-317500">
              <a:lnSpc>
                <a:spcPct val="9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My professor is &lt;a href="http://openlib.org/home/krichel/"&gt;Thomas Krichel&lt;/a&gt;.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 to other files on wotan</a:t>
            </a:r>
          </a:p>
        </p:txBody>
      </p:sp>
      <p:sp>
        <p:nvSpPr>
          <p:cNvPr id="1484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link to a page that you already have in your public_html folder on wotan, you simply quote the name of the file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&lt;a href="second_page.html"&gt;second page&lt;/a&gt;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Please give all the HTML files the ending .html.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Avoid blanks, as well as other exotic characters in file names. Instead of blanks, use underscores.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images: &lt;img/&gt; </a:t>
            </a:r>
          </a:p>
        </p:txBody>
      </p:sp>
      <p:sp>
        <p:nvSpPr>
          <p:cNvPr id="157698" name="Text Box 2"/>
          <p:cNvSpPr txBox="1">
            <a:spLocks noChangeArrowheads="1"/>
          </p:cNvSpPr>
          <p:nvPr/>
        </p:nvSpPr>
        <p:spPr bwMode="auto">
          <a:xfrm>
            <a:off x="228600" y="1295400"/>
            <a:ext cx="8763000" cy="52482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is a “replaced element”.  It requests a image to be placed when the web page is rendered. It references the image.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required </a:t>
            </a:r>
            <a:r>
              <a:rPr lang="en-US" sz="2800" dirty="0" err="1">
                <a:solidFill>
                  <a:srgbClr val="FFFFFF"/>
                </a:solidFill>
              </a:rPr>
              <a:t>src</a:t>
            </a:r>
            <a:r>
              <a:rPr lang="en-US" sz="2800" dirty="0">
                <a:solidFill>
                  <a:srgbClr val="FFFFFF"/>
                </a:solidFill>
              </a:rPr>
              <a:t>= attribute says where the image is.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required alt=  attribute gives a text to show for user agents that do not display image. It may be shown by the user agents as the user highlights the image. It is limited to 1024 characters. alt= can be empty.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 &lt;</a:t>
            </a:r>
            <a:r>
              <a:rPr lang="en-US" sz="2800" dirty="0" err="1">
                <a:solidFill>
                  <a:srgbClr val="FFFFFF"/>
                </a:solidFill>
              </a:rPr>
              <a:t>img</a:t>
            </a:r>
            <a:r>
              <a:rPr lang="en-US" sz="2800" dirty="0">
                <a:solidFill>
                  <a:srgbClr val="FFFFFF"/>
                </a:solidFill>
              </a:rPr>
              <a:t> </a:t>
            </a:r>
            <a:r>
              <a:rPr lang="en-US" sz="2800" dirty="0" err="1">
                <a:solidFill>
                  <a:srgbClr val="FFFFFF"/>
                </a:solidFill>
              </a:rPr>
              <a:t>src</a:t>
            </a:r>
            <a:r>
              <a:rPr lang="en-US" sz="2800" dirty="0">
                <a:solidFill>
                  <a:srgbClr val="FFFFFF"/>
                </a:solidFill>
              </a:rPr>
              <a:t>="thomas_krichel.jpg" alt="picture of Thomas Krichel"/&gt;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resizing the  </a:t>
            </a:r>
            <a:r>
              <a:rPr lang="en-US" sz="4000" dirty="0">
                <a:solidFill>
                  <a:srgbClr val="E3EBF1"/>
                </a:solidFill>
              </a:rPr>
              <a:t>&lt;</a:t>
            </a:r>
            <a:r>
              <a:rPr lang="en-US" sz="4000" dirty="0" err="1">
                <a:solidFill>
                  <a:srgbClr val="E3EBF1"/>
                </a:solidFill>
              </a:rPr>
              <a:t>img</a:t>
            </a:r>
            <a:r>
              <a:rPr lang="en-US" sz="4000" dirty="0">
                <a:solidFill>
                  <a:srgbClr val="E3EBF1"/>
                </a:solidFill>
              </a:rPr>
              <a:t>/&gt; </a:t>
            </a:r>
          </a:p>
        </p:txBody>
      </p:sp>
      <p:sp>
        <p:nvSpPr>
          <p:cNvPr id="158722" name="Text Box 2"/>
          <p:cNvSpPr txBox="1">
            <a:spLocks noChangeArrowheads="1"/>
          </p:cNvSpPr>
          <p:nvPr/>
        </p:nvSpPr>
        <p:spPr bwMode="auto">
          <a:xfrm>
            <a:off x="381000" y="1143000"/>
            <a:ext cx="8458200" cy="51625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You </a:t>
            </a:r>
            <a:r>
              <a:rPr lang="en-US" sz="2800" dirty="0">
                <a:solidFill>
                  <a:srgbClr val="FFFFFF"/>
                </a:solidFill>
              </a:rPr>
              <a:t>can have the user agent resize the image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width= attribute gives the user agent  a suggestion for the width of the image.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height= attribute gives the user agent  a suggestion for the height of the image</a:t>
            </a:r>
            <a:r>
              <a:rPr lang="en-US" sz="2400" dirty="0" smtClean="0">
                <a:solidFill>
                  <a:srgbClr val="FFFFFF"/>
                </a:solidFill>
              </a:rPr>
              <a:t>.</a:t>
            </a:r>
            <a:endParaRPr lang="en-US" sz="2400" dirty="0">
              <a:solidFill>
                <a:srgbClr val="FFFFFF"/>
              </a:solidFill>
            </a:endParaRP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Both attributes can be expressed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pixels, as  a number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 %age of the current display </a:t>
            </a:r>
            <a:r>
              <a:rPr lang="en-US" sz="2400" dirty="0" smtClean="0">
                <a:solidFill>
                  <a:srgbClr val="FFFFFF"/>
                </a:solidFill>
              </a:rPr>
              <a:t>width</a:t>
            </a:r>
          </a:p>
          <a:p>
            <a:pPr marL="328613" lvl="0"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Do not resize the image. Instead, use both attributes at the true values to show the browser what space to leave. </a:t>
            </a:r>
          </a:p>
          <a:p>
            <a:pPr>
              <a:lnSpc>
                <a:spcPct val="104000"/>
              </a:lnSpc>
              <a:spcBef>
                <a:spcPts val="6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 </a:t>
            </a:r>
          </a:p>
          <a:p>
            <a:pPr marL="274638"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dirty="0" smtClean="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1"/>
          <p:cNvSpPr txBox="1">
            <a:spLocks noChangeArrowheads="1"/>
          </p:cNvSpPr>
          <p:nvPr/>
        </p:nvSpPr>
        <p:spPr bwMode="auto">
          <a:xfrm>
            <a:off x="457200" y="542925"/>
            <a:ext cx="84582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 header elements and horizontal rule</a:t>
            </a:r>
          </a:p>
        </p:txBody>
      </p:sp>
      <p:sp>
        <p:nvSpPr>
          <p:cNvPr id="161794" name="Text Box 2"/>
          <p:cNvSpPr txBox="1">
            <a:spLocks noChangeArrowheads="1"/>
          </p:cNvSpPr>
          <p:nvPr/>
        </p:nvSpPr>
        <p:spPr bwMode="auto">
          <a:xfrm>
            <a:off x="457200" y="1219200"/>
            <a:ext cx="8229600" cy="54784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Headers &lt;h1&gt;  to &lt;h6&gt;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All are block-level elements.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Text size based on the header’s level.</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Actual size of text of header element is selected by browser. Results can vary significantly between user agents</a:t>
            </a:r>
            <a:r>
              <a:rPr lang="en-US" dirty="0">
                <a:solidFill>
                  <a:srgbClr val="FFFFFF"/>
                </a:solidFill>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Horizontal rule &lt;hr/&gt;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This is a block-level element.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It creates a horizontal rule.</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contents-based style elements</a:t>
            </a:r>
          </a:p>
        </p:txBody>
      </p:sp>
      <p:sp>
        <p:nvSpPr>
          <p:cNvPr id="162818" name="Text Box 2"/>
          <p:cNvSpPr txBox="1">
            <a:spLocks noChangeArrowheads="1"/>
          </p:cNvSpPr>
          <p:nvPr/>
        </p:nvSpPr>
        <p:spPr bwMode="auto">
          <a:xfrm>
            <a:off x="304800" y="1219200"/>
            <a:ext cx="8610600" cy="5207000"/>
          </a:xfrm>
          <a:prstGeom prst="rect">
            <a:avLst/>
          </a:prstGeom>
          <a:noFill/>
          <a:ln w="9525">
            <a:noFill/>
            <a:round/>
            <a:headEnd/>
            <a:tailEnd/>
          </a:ln>
          <a:effectLst/>
        </p:spPr>
        <p:txBody>
          <a:bodyPr lIns="90000" tIns="46800" rIns="90000" bIns="46800"/>
          <a:lstStyle/>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&lt;abbr&gt; 		encloses abbreviations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&lt;acronym&gt; 	encloses acronyms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&lt;cite&gt; 		encloses citations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&lt;code&gt; 	encloses computer code snippets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&lt;dfn&gt;	encloses things being defined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&lt;em&gt; 	encloses emphasized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&lt;kbd&gt; 	encloses text typed on a keyboard</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&lt;samp&gt;	encloses literal samples</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&lt;strong&gt;	encloses strong text</a:t>
            </a:r>
          </a:p>
          <a:p>
            <a:pPr marL="328613" indent="-317500">
              <a:lnSpc>
                <a:spcPct val="90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&lt;var&gt; 	encloses variables</a:t>
            </a:r>
          </a:p>
          <a:p>
            <a:pPr marL="328613" indent="-317500">
              <a:lnSpc>
                <a:spcPct val="90000"/>
              </a:lnSpc>
              <a:spcBef>
                <a:spcPts val="700"/>
              </a:spcBef>
              <a:buClrTx/>
              <a:buSzTx/>
              <a:buFontTx/>
              <a:buNone/>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a:solidFill>
                  <a:srgbClr val="FFFFFF"/>
                </a:solidFill>
              </a:rPr>
              <a:t>all are text-level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physical style elements</a:t>
            </a:r>
          </a:p>
        </p:txBody>
      </p:sp>
      <p:sp>
        <p:nvSpPr>
          <p:cNvPr id="163842" name="Text Box 2"/>
          <p:cNvSpPr txBox="1">
            <a:spLocks noChangeArrowheads="1"/>
          </p:cNvSpPr>
          <p:nvPr/>
        </p:nvSpPr>
        <p:spPr bwMode="auto">
          <a:xfrm>
            <a:off x="457200" y="1600200"/>
            <a:ext cx="8229600" cy="47148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&lt;b&gt;	</a:t>
            </a:r>
            <a:r>
              <a:rPr lang="en-US" sz="2800" dirty="0" smtClean="0">
                <a:solidFill>
                  <a:srgbClr val="FFFFFF"/>
                </a:solidFill>
              </a:rPr>
              <a:t>           encloses </a:t>
            </a:r>
            <a:r>
              <a:rPr lang="en-US" sz="2800" dirty="0">
                <a:solidFill>
                  <a:srgbClr val="FFFFFF"/>
                </a:solidFill>
              </a:rPr>
              <a:t>bold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&lt;big&gt;	encloses big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&lt;small&gt;	encloses small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a:t>
            </a:r>
            <a:r>
              <a:rPr lang="en-US" sz="2800" dirty="0" err="1">
                <a:solidFill>
                  <a:srgbClr val="FFFFFF"/>
                </a:solidFill>
              </a:rPr>
              <a:t>i</a:t>
            </a:r>
            <a:r>
              <a:rPr lang="en-US" sz="2800" dirty="0">
                <a:solidFill>
                  <a:srgbClr val="FFFFFF"/>
                </a:solidFill>
              </a:rPr>
              <a:t>&gt;		encloses italics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&lt;sub&gt;	encloses subscripted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&lt;sup&gt;	encloses superscripted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&lt;</a:t>
            </a:r>
            <a:r>
              <a:rPr lang="en-US" sz="2800" dirty="0" err="1">
                <a:solidFill>
                  <a:srgbClr val="FFFFFF"/>
                </a:solidFill>
              </a:rPr>
              <a:t>tt</a:t>
            </a:r>
            <a:r>
              <a:rPr lang="en-US" sz="2800" dirty="0">
                <a:solidFill>
                  <a:srgbClr val="FFFFFF"/>
                </a:solidFill>
              </a:rPr>
              <a:t>&gt;	encloses typewriter-style contents</a:t>
            </a:r>
          </a:p>
          <a:p>
            <a:pPr marL="328613" indent="-317500">
              <a:lnSpc>
                <a:spcPct val="104000"/>
              </a:lnSpc>
              <a:spcBef>
                <a:spcPts val="700"/>
              </a:spcBef>
              <a:buClr>
                <a:srgbClr val="FFFFFF"/>
              </a:buClr>
              <a:buFont typeface="Arial" charset="0"/>
              <a:buChar char="•"/>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r>
              <a:rPr lang="en-US" sz="2800" dirty="0">
                <a:solidFill>
                  <a:srgbClr val="FFFFFF"/>
                </a:solidFill>
              </a:rPr>
              <a:t>All are text-level elements.</a:t>
            </a:r>
          </a:p>
          <a:p>
            <a:pPr marL="328613" indent="-317500">
              <a:lnSpc>
                <a:spcPct val="104000"/>
              </a:lnSpc>
              <a:spcBef>
                <a:spcPts val="700"/>
              </a:spcBef>
              <a:buClrTx/>
              <a:buSzTx/>
              <a:buFontTx/>
              <a:buNone/>
              <a:tabLst>
                <a:tab pos="889000" algn="l"/>
                <a:tab pos="1803400" algn="l"/>
                <a:tab pos="2717800" algn="l"/>
                <a:tab pos="3632200" algn="l"/>
                <a:tab pos="4546600" algn="l"/>
                <a:tab pos="5461000" algn="l"/>
                <a:tab pos="6375400" algn="l"/>
                <a:tab pos="7289800" algn="l"/>
                <a:tab pos="8204200" algn="l"/>
                <a:tab pos="9118600" algn="l"/>
                <a:tab pos="10033000" algn="l"/>
                <a:tab pos="10039350" algn="l"/>
                <a:tab pos="10496550" algn="l"/>
                <a:tab pos="10499725" algn="l"/>
                <a:tab pos="10502900" algn="l"/>
                <a:tab pos="10506075" algn="l"/>
                <a:tab pos="10509250" algn="l"/>
                <a:tab pos="105124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“preformatted” contents: &lt;pre&gt;</a:t>
            </a:r>
          </a:p>
        </p:txBody>
      </p:sp>
      <p:sp>
        <p:nvSpPr>
          <p:cNvPr id="164866" name="Text Box 2"/>
          <p:cNvSpPr txBox="1">
            <a:spLocks noChangeArrowheads="1"/>
          </p:cNvSpPr>
          <p:nvPr/>
        </p:nvSpPr>
        <p:spPr bwMode="auto">
          <a:xfrm>
            <a:off x="457200" y="1600200"/>
            <a:ext cx="8229600" cy="487680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Normally, HTML is rendered with newline characters changed to space and multiple whitespace characters collapsed to one.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&lt;pre&gt; encloses contents that is to be rendered with white spaces and line breaks just like in the source text. Monospace font is typically used. Markup is still allowed, but elements that do spacing should not be used, obviously.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a block-level element.</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quoting with &lt;blockquote&gt; and &lt;q&gt; </a:t>
            </a:r>
          </a:p>
        </p:txBody>
      </p:sp>
      <p:sp>
        <p:nvSpPr>
          <p:cNvPr id="165890" name="Text Box 2"/>
          <p:cNvSpPr txBox="1">
            <a:spLocks noChangeArrowheads="1"/>
          </p:cNvSpPr>
          <p:nvPr/>
        </p:nvSpPr>
        <p:spPr bwMode="auto">
          <a:xfrm>
            <a:off x="457200" y="1600200"/>
            <a:ext cx="8229600" cy="3470275"/>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&lt;blockquote&gt; quotes a paragraph. It is a block-level element.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&lt;q&gt; make a short quote inside a paragraph. It is a text-level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Both takes a cite= attribute that take the value of a  URL of the source of the quote.</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things this course does not do</a:t>
            </a:r>
          </a:p>
        </p:txBody>
      </p:sp>
      <p:sp>
        <p:nvSpPr>
          <p:cNvPr id="15362" name="Text Box 2"/>
          <p:cNvSpPr txBox="1">
            <a:spLocks noChangeArrowheads="1"/>
          </p:cNvSpPr>
          <p:nvPr/>
        </p:nvSpPr>
        <p:spPr bwMode="auto">
          <a:xfrm>
            <a:off x="457200" y="1295400"/>
            <a:ext cx="8229600" cy="428942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Frames. These allow you to put several documents into one physical document. Most experts advise against them.</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Image maps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Some advanced CSS properties</a:t>
            </a:r>
          </a:p>
          <a:p>
            <a:pPr marL="736600" lvl="1" indent="-279400"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aural properties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Some exotic features of HTML</a:t>
            </a:r>
          </a:p>
          <a:p>
            <a:pPr marL="736600" lvl="1" indent="-279400"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table axis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elements</a:t>
            </a:r>
          </a:p>
        </p:txBody>
      </p:sp>
      <p:sp>
        <p:nvSpPr>
          <p:cNvPr id="166914" name="Text Box 2"/>
          <p:cNvSpPr txBox="1">
            <a:spLocks noChangeArrowheads="1"/>
          </p:cNvSpPr>
          <p:nvPr/>
        </p:nvSpPr>
        <p:spPr bwMode="auto">
          <a:xfrm>
            <a:off x="457200" y="1600200"/>
            <a:ext cx="8229600" cy="48768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ol</a:t>
            </a:r>
            <a:r>
              <a:rPr lang="en-US" sz="2800" dirty="0">
                <a:solidFill>
                  <a:srgbClr val="FFFFFF"/>
                </a:solidFill>
              </a:rPr>
              <a:t>&gt; creates an 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li</a:t>
            </a:r>
            <a:r>
              <a:rPr lang="en-US" sz="2400" dirty="0">
                <a:solidFill>
                  <a:srgbClr val="FFFFFF"/>
                </a:solidFill>
              </a:rPr>
              <a:t>&gt;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ul</a:t>
            </a:r>
            <a:r>
              <a:rPr lang="en-US" sz="2800" dirty="0">
                <a:solidFill>
                  <a:srgbClr val="FFFFFF"/>
                </a:solidFill>
              </a:rPr>
              <a:t>&gt; unordered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li</a:t>
            </a:r>
            <a:r>
              <a:rPr lang="en-US" sz="2400" dirty="0">
                <a:solidFill>
                  <a:srgbClr val="FFFFFF"/>
                </a:solidFill>
              </a:rPr>
              <a:t>&gt; encloses each item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&lt;dl&gt; encloses a definition list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dt</a:t>
            </a:r>
            <a:r>
              <a:rPr lang="en-US" sz="2400" dirty="0">
                <a:solidFill>
                  <a:srgbClr val="FFFFFF"/>
                </a:solidFill>
              </a:rPr>
              <a:t>&gt; encloses the term that is being defined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dd</a:t>
            </a:r>
            <a:r>
              <a:rPr lang="en-US" sz="2400" dirty="0">
                <a:solidFill>
                  <a:srgbClr val="FFFFFF"/>
                </a:solidFill>
              </a:rPr>
              <a:t>&gt; encloses the definition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All are block level elements.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ordered list example</a:t>
            </a:r>
          </a:p>
        </p:txBody>
      </p:sp>
      <p:sp>
        <p:nvSpPr>
          <p:cNvPr id="16793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largest towns in Saarland are </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&lt;ol&gt;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&lt;li&gt;Saarbrücken&lt;/li&gt;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&lt;li&gt;Neunkirchen&lt;/li&gt;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&lt;li&gt;Völklingen&lt;/li&gt;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&lt;li&gt;Saarlouis&lt;/li&gt;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&lt;/ol&gt;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unordered list example</a:t>
            </a:r>
          </a:p>
        </p:txBody>
      </p:sp>
      <p:sp>
        <p:nvSpPr>
          <p:cNvPr id="168962" name="Text Box 2"/>
          <p:cNvSpPr txBox="1">
            <a:spLocks noChangeArrowheads="1"/>
          </p:cNvSpPr>
          <p:nvPr/>
        </p:nvSpPr>
        <p:spPr bwMode="auto">
          <a:xfrm>
            <a:off x="457200" y="1177925"/>
            <a:ext cx="8229600" cy="5638800"/>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ingredients for Dibbelabbes are</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&lt;ul&gt;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&lt;li&gt;potatoes&lt;/li&gt;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&lt;li&gt;onion&lt;/li&gt;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&lt;li&gt;lard&lt;/li&gt;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&lt;li&gt;eggs&lt;/li&gt;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&lt;li&gt;garlic&lt;/li&gt;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&lt;li&gt;leeks&lt;/li&gt;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&lt;li&gt;oil (for frying)&lt;/li&gt;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&lt;/ul&gt;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definition list </a:t>
            </a:r>
            <a:r>
              <a:rPr lang="en-US" sz="4000" smtClean="0">
                <a:solidFill>
                  <a:srgbClr val="E3EBF1"/>
                </a:solidFill>
              </a:rPr>
              <a:t>example </a:t>
            </a:r>
            <a:endParaRPr lang="en-US" sz="4000">
              <a:solidFill>
                <a:srgbClr val="E3EBF1"/>
              </a:solidFill>
            </a:endParaRPr>
          </a:p>
        </p:txBody>
      </p:sp>
      <p:sp>
        <p:nvSpPr>
          <p:cNvPr id="16998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Here are some derogatory terms in Saarland dialect. &lt;dl&gt;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&lt;dt&gt;Traanfunsel&lt;/dt&gt;&lt;dd&gt;a slow person&lt;/dd&gt;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&lt;dt&gt;Labedudelae&lt;/dt&gt;&lt;dd&gt;a lazy and badly organized person without accomplishments&lt;/dd&gt;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&lt;dt&gt;Schmierpiss&lt;/dt&gt;&lt;dd&gt;a person of poor body hygiene&lt;/dd&gt;</a:t>
            </a:r>
          </a:p>
          <a:p>
            <a:pPr>
              <a:lnSpc>
                <a:spcPct val="104000"/>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&lt;/dl&gt;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checking </a:t>
            </a:r>
          </a:p>
        </p:txBody>
      </p:sp>
      <p:sp>
        <p:nvSpPr>
          <p:cNvPr id="160770" name="Text Box 2"/>
          <p:cNvSpPr txBox="1">
            <a:spLocks noChangeArrowheads="1"/>
          </p:cNvSpPr>
          <p:nvPr/>
        </p:nvSpPr>
        <p:spPr bwMode="auto">
          <a:xfrm>
            <a:off x="547688" y="1160463"/>
            <a:ext cx="8229600" cy="5438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validated.html has some code that we can now understand.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&lt;p id="validator"&gt;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&lt;a href="http://validator.w3.org/check?uri=referer"&gt;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&lt;img style="border: 0pt"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src="http://wotan.liu.edu/valid-xhtml10.png"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alt="Valid XHTML 1.0!"  height="31"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width="88" /&gt;</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a:solidFill>
                  <a:srgbClr val="FFFFFF"/>
                </a:solidFill>
              </a:rPr>
              <a:t> &lt;/a&gt;&lt;/p&gt;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click on the icon to validate your code.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1"/>
          <p:cNvSpPr txBox="1">
            <a:spLocks noChangeArrowheads="1"/>
          </p:cNvSpPr>
          <p:nvPr/>
        </p:nvSpPr>
        <p:spPr bwMode="auto">
          <a:xfrm>
            <a:off x="685800" y="1524000"/>
            <a:ext cx="7772400" cy="2362200"/>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rPr>
              <a:t>LIS650	part 2</a:t>
            </a:r>
            <a:br>
              <a:rPr lang="en-US" sz="4000">
                <a:solidFill>
                  <a:srgbClr val="E3EBF1"/>
                </a:solidFill>
              </a:rPr>
            </a:br>
            <a:r>
              <a:rPr lang="en-US" sz="4000">
                <a:solidFill>
                  <a:srgbClr val="E3EBF1"/>
                </a:solidFill>
              </a:rPr>
              <a:t/>
            </a:r>
            <a:br>
              <a:rPr lang="en-US" sz="4000">
                <a:solidFill>
                  <a:srgbClr val="E3EBF1"/>
                </a:solidFill>
              </a:rPr>
            </a:br>
            <a:r>
              <a:rPr lang="en-US" sz="4000">
                <a:solidFill>
                  <a:srgbClr val="E3EBF1"/>
                </a:solidFill>
              </a:rPr>
              <a:t>the HTML &lt;head&gt;, CSS, and tables</a:t>
            </a:r>
          </a:p>
        </p:txBody>
      </p:sp>
      <p:sp>
        <p:nvSpPr>
          <p:cNvPr id="172034"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dirty="0">
                <a:solidFill>
                  <a:srgbClr val="FFFFFF"/>
                </a:solidFill>
              </a:rPr>
              <a:t>Thomas </a:t>
            </a:r>
            <a:r>
              <a:rPr lang="en-US" sz="2800" smtClean="0">
                <a:solidFill>
                  <a:srgbClr val="FFFFFF"/>
                </a:solidFill>
              </a:rPr>
              <a:t>Krichel</a:t>
            </a:r>
            <a:endParaRPr lang="en-US" sz="2800">
              <a:solidFill>
                <a:srgbClr val="FFFFFF"/>
              </a:solidFill>
            </a:endParaRP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today</a:t>
            </a:r>
          </a:p>
        </p:txBody>
      </p:sp>
      <p:sp>
        <p:nvSpPr>
          <p:cNvPr id="1730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common attributes in the &lt;body&gt;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&lt;head&gt;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introduction to CSS </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introduction to style sheets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how to give style sheet data</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basic </a:t>
            </a:r>
            <a:r>
              <a:rPr lang="en-US" sz="2400" dirty="0" smtClean="0">
                <a:solidFill>
                  <a:srgbClr val="FFFFFF"/>
                </a:solidFill>
              </a:rPr>
              <a:t>CSS </a:t>
            </a:r>
            <a:r>
              <a:rPr lang="en-US" sz="2400" dirty="0">
                <a:solidFill>
                  <a:srgbClr val="FFFFFF"/>
                </a:solidFill>
              </a:rPr>
              <a:t>selectors</a:t>
            </a:r>
          </a:p>
          <a:p>
            <a:pPr marL="733425" lvl="1" indent="-276225">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color properties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tables</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common </a:t>
            </a:r>
            <a:r>
              <a:rPr lang="en-US" sz="4000" dirty="0">
                <a:solidFill>
                  <a:srgbClr val="E3EBF1"/>
                </a:solidFill>
              </a:rPr>
              <a:t>attributes in the &lt;body&gt;</a:t>
            </a:r>
          </a:p>
        </p:txBody>
      </p:sp>
      <p:sp>
        <p:nvSpPr>
          <p:cNvPr id="176130" name="Text Box 2"/>
          <p:cNvSpPr txBox="1">
            <a:spLocks noChangeArrowheads="1"/>
          </p:cNvSpPr>
          <p:nvPr/>
        </p:nvSpPr>
        <p:spPr bwMode="auto">
          <a:xfrm>
            <a:off x="457200" y="1371600"/>
            <a:ext cx="8534400" cy="50292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&lt;body&gt; encloses the contents of the page as opposed to its header.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 &lt;body&gt; and all its child elements takes the i18n attributes, as well as some others that we will discuss now.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We call the “core attributes”. There are just four.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&lt;body&gt; and its children also accepts the event attributes. We don’t study these attributes.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common attributes</a:t>
            </a:r>
          </a:p>
        </p:txBody>
      </p:sp>
      <p:sp>
        <p:nvSpPr>
          <p:cNvPr id="175106" name="Text Box 2"/>
          <p:cNvSpPr txBox="1">
            <a:spLocks noChangeArrowheads="1"/>
          </p:cNvSpPr>
          <p:nvPr/>
        </p:nvSpPr>
        <p:spPr bwMode="auto">
          <a:xfrm>
            <a:off x="381000" y="1219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There is a group of attributes that trigger scripts. We will not cover them here as we don't cover scripting pages. This would be done in the user interfaces class.</a:t>
            </a:r>
          </a:p>
          <a:p>
            <a:pPr marL="342900" lvl="0" indent="-342900">
              <a:spcBef>
                <a:spcPct val="20000"/>
              </a:spcBef>
              <a:buFont typeface="Arial" pitchFamily="34" charset="0"/>
              <a:buChar char="•"/>
            </a:pPr>
            <a:r>
              <a:rPr lang="en-US" sz="3200" dirty="0" smtClean="0">
                <a:solidFill>
                  <a:prstClr val="white"/>
                </a:solidFill>
              </a:rPr>
              <a:t>We have seen two other common attributes</a:t>
            </a:r>
          </a:p>
          <a:p>
            <a:pPr marL="800100" lvl="1" indent="-342900">
              <a:spcBef>
                <a:spcPct val="20000"/>
              </a:spcBef>
              <a:buFont typeface="Arial" pitchFamily="34" charset="0"/>
              <a:buChar char="•"/>
            </a:pPr>
            <a:r>
              <a:rPr lang="en-US" sz="2800" dirty="0" smtClean="0">
                <a:solidFill>
                  <a:prstClr val="white"/>
                </a:solidFill>
              </a:rPr>
              <a:t>dir=</a:t>
            </a:r>
          </a:p>
          <a:p>
            <a:pPr marL="800100" lvl="1" indent="-342900">
              <a:spcBef>
                <a:spcPct val="20000"/>
              </a:spcBef>
              <a:buFont typeface="Arial" pitchFamily="34" charset="0"/>
              <a:buChar char="•"/>
            </a:pPr>
            <a:r>
              <a:rPr lang="en-US" sz="2800" dirty="0" err="1" smtClean="0">
                <a:solidFill>
                  <a:prstClr val="white"/>
                </a:solidFill>
              </a:rPr>
              <a:t>lang</a:t>
            </a:r>
            <a:r>
              <a:rPr lang="en-US" sz="2800" dirty="0" smtClean="0">
                <a:solidFill>
                  <a:prstClr val="white"/>
                </a:solidFill>
              </a:rPr>
              <a:t>=</a:t>
            </a:r>
          </a:p>
          <a:p>
            <a:pPr marL="342900" lvl="0" indent="-342900">
              <a:spcBef>
                <a:spcPct val="20000"/>
              </a:spcBef>
              <a:buFont typeface="Arial" pitchFamily="34" charset="0"/>
              <a:buChar char="•"/>
            </a:pPr>
            <a:r>
              <a:rPr lang="en-US" sz="3200" dirty="0" smtClean="0">
                <a:solidFill>
                  <a:prstClr val="white"/>
                </a:solidFill>
              </a:rPr>
              <a:t>They care called the internationalization (i18n)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id=</a:t>
            </a:r>
          </a:p>
        </p:txBody>
      </p:sp>
      <p:sp>
        <p:nvSpPr>
          <p:cNvPr id="177154"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dirty="0">
                <a:solidFill>
                  <a:srgbClr val="FFFFFF"/>
                </a:solidFill>
              </a:rPr>
              <a:t>This attribute assigns an identifier to a element. </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dirty="0">
                <a:solidFill>
                  <a:srgbClr val="FFFFFF"/>
                </a:solidFill>
              </a:rPr>
              <a:t>This identifier must be unique in a document, meaning no two elements can have the same identifier.</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dirty="0">
                <a:solidFill>
                  <a:srgbClr val="FFFFFF"/>
                </a:solidFill>
              </a:rPr>
              <a:t>The id= attribute has several roles in </a:t>
            </a:r>
            <a:r>
              <a:rPr lang="en-US" sz="3200" dirty="0" smtClean="0">
                <a:solidFill>
                  <a:srgbClr val="FFFFFF"/>
                </a:solidFill>
              </a:rPr>
              <a:t>HTML.</a:t>
            </a:r>
          </a:p>
          <a:p>
            <a:pPr marL="731838" lvl="1" indent="-274638">
              <a:lnSpc>
                <a:spcPct val="104000"/>
              </a:lnSpc>
              <a:spcBef>
                <a:spcPts val="700"/>
              </a:spcBef>
              <a:buClr>
                <a:srgbClr val="FFFFFF"/>
              </a:buClr>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US" sz="3200" dirty="0" smtClean="0">
                <a:solidFill>
                  <a:srgbClr val="FFFFFF"/>
                </a:solidFill>
              </a:rPr>
              <a:t>We only use it </a:t>
            </a:r>
            <a:r>
              <a:rPr lang="en-US" sz="3200" dirty="0">
                <a:solidFill>
                  <a:srgbClr val="FFFFFF"/>
                </a:solidFill>
              </a:rPr>
              <a:t>a</a:t>
            </a:r>
            <a:r>
              <a:rPr lang="en-US" sz="3200" dirty="0" smtClean="0">
                <a:solidFill>
                  <a:srgbClr val="FFFFFF"/>
                </a:solidFill>
              </a:rPr>
              <a:t>s </a:t>
            </a:r>
            <a:r>
              <a:rPr lang="en-US" sz="3200" dirty="0">
                <a:solidFill>
                  <a:srgbClr val="FFFFFF"/>
                </a:solidFill>
              </a:rPr>
              <a:t>a style sheet </a:t>
            </a:r>
            <a:r>
              <a:rPr lang="en-US" sz="3200" dirty="0" smtClean="0">
                <a:solidFill>
                  <a:srgbClr val="FFFFFF"/>
                </a:solidFill>
              </a:rPr>
              <a:t>selector.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 of some cuts from longer version</a:t>
            </a:r>
            <a:endParaRPr lang="en-US" dirty="0"/>
          </a:p>
        </p:txBody>
      </p:sp>
      <p:sp>
        <p:nvSpPr>
          <p:cNvPr id="3" name="Content Placeholder 2"/>
          <p:cNvSpPr>
            <a:spLocks noGrp="1"/>
          </p:cNvSpPr>
          <p:nvPr>
            <p:ph idx="1"/>
          </p:nvPr>
        </p:nvSpPr>
        <p:spPr/>
        <p:txBody>
          <a:bodyPr/>
          <a:lstStyle/>
          <a:p>
            <a:r>
              <a:rPr lang="en-US" dirty="0" smtClean="0"/>
              <a:t>SGML, DTD simplified</a:t>
            </a:r>
          </a:p>
          <a:p>
            <a:r>
              <a:rPr lang="en-US" dirty="0" err="1"/>
              <a:t>J</a:t>
            </a:r>
            <a:r>
              <a:rPr lang="en-US" dirty="0" err="1" smtClean="0"/>
              <a:t>avascript</a:t>
            </a:r>
            <a:r>
              <a:rPr lang="en-US" dirty="0" smtClean="0"/>
              <a:t> containers and examples</a:t>
            </a:r>
            <a:endParaRPr lang="en-US" dirty="0"/>
          </a:p>
          <a:p>
            <a:r>
              <a:rPr lang="en-US" dirty="0" smtClean="0"/>
              <a:t>linking to specific elements</a:t>
            </a:r>
          </a:p>
          <a:p>
            <a:r>
              <a:rPr lang="en-US" dirty="0" err="1" smtClean="0"/>
              <a:t>rel</a:t>
            </a:r>
            <a:r>
              <a:rPr lang="en-US" dirty="0" smtClean="0"/>
              <a:t>= and rev=</a:t>
            </a:r>
          </a:p>
          <a:p>
            <a:r>
              <a:rPr lang="en-US" dirty="0" smtClean="0"/>
              <a:t>optional attributes of &lt;</a:t>
            </a:r>
            <a:r>
              <a:rPr lang="en-US" dirty="0" err="1" smtClean="0"/>
              <a:t>img</a:t>
            </a:r>
            <a:r>
              <a:rPr lang="en-US" dirty="0" smtClean="0"/>
              <a:t>&gt;</a:t>
            </a:r>
          </a:p>
          <a:p>
            <a:r>
              <a:rPr lang="en-US" dirty="0" smtClean="0"/>
              <a:t>XHTML entity references</a:t>
            </a:r>
          </a:p>
          <a:p>
            <a:r>
              <a:rPr lang="en-US" dirty="0" smtClean="0"/>
              <a:t>http-</a:t>
            </a:r>
            <a:r>
              <a:rPr lang="en-US" dirty="0" err="1" smtClean="0"/>
              <a:t>equiv</a:t>
            </a:r>
            <a:r>
              <a:rPr lang="en-US" dirty="0" smtClean="0"/>
              <a:t>= and schema= attributes to &lt;meta&gt;</a:t>
            </a:r>
          </a:p>
        </p:txBody>
      </p:sp>
    </p:spTree>
    <p:extLst>
      <p:ext uri="{BB962C8B-B14F-4D97-AF65-F5344CB8AC3E}">
        <p14:creationId xmlns:p14="http://schemas.microsoft.com/office/powerpoint/2010/main" val="84950497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class=</a:t>
            </a:r>
          </a:p>
        </p:txBody>
      </p:sp>
      <p:sp>
        <p:nvSpPr>
          <p:cNvPr id="178178" name="Text Box 2"/>
          <p:cNvSpPr txBox="1">
            <a:spLocks noChangeArrowheads="1"/>
          </p:cNvSpPr>
          <p:nvPr/>
        </p:nvSpPr>
        <p:spPr bwMode="auto">
          <a:xfrm>
            <a:off x="501650" y="1149350"/>
            <a:ext cx="8229600" cy="55800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attributes groups elements together by placing an element into a class, where it joins other elements.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assigns one or more class names to a element.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Class names are separated by blanks, e.g. &lt;p class="limerick funny"&gt;...&lt;/p&gt;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The element may be said to belong to these classes. A class name may be shared by several elements.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class= attribute is most useful as a style sheet selector, when you want to assign style information to a set of elements.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for class= and id=</a:t>
            </a:r>
          </a:p>
        </p:txBody>
      </p:sp>
      <p:sp>
        <p:nvSpPr>
          <p:cNvPr id="179202" name="Text Box 2"/>
          <p:cNvSpPr txBox="1">
            <a:spLocks noChangeArrowheads="1"/>
          </p:cNvSpPr>
          <p:nvPr/>
        </p:nvSpPr>
        <p:spPr bwMode="auto">
          <a:xfrm>
            <a:off x="609600" y="1600200"/>
            <a:ext cx="8077200" cy="4800600"/>
          </a:xfrm>
          <a:prstGeom prst="rect">
            <a:avLst/>
          </a:prstGeom>
          <a:noFill/>
          <a:ln w="9525">
            <a:noFill/>
            <a:round/>
            <a:headEnd/>
            <a:tailEnd/>
          </a:ln>
          <a:effectLst/>
        </p:spPr>
        <p:txBody>
          <a:bodyPr lIns="90000" tIns="46800" rIns="90000" bIns="46800"/>
          <a:lstStyle/>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 class="limerick" id="limerick_1"&gt;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There was a young man from Peru&lt;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Whose limericks stopped at line two.&lt;/p&gt;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&lt;p&gt;OK, that's a stupid limerick. Let us look at another&lt;/p&gt;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&lt;p class="limerick" id="limerick_2"&gt;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There was a young man from Japan&lt;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Whose limericks would never scan&lt;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And when they asked why&lt;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He said "It is because I&lt;</a:t>
            </a:r>
            <a:r>
              <a:rPr lang="en-US" sz="2400" dirty="0" err="1">
                <a:solidFill>
                  <a:srgbClr val="FFFFFF"/>
                </a:solidFill>
              </a:rPr>
              <a:t>br</a:t>
            </a:r>
            <a:r>
              <a:rPr lang="en-US" sz="2400" dirty="0">
                <a:solidFill>
                  <a:srgbClr val="FFFFFF"/>
                </a:solidFill>
              </a:rPr>
              <a:t>/&gt;</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Try to put as many words into the last line as </a:t>
            </a:r>
          </a:p>
          <a:p>
            <a:pPr>
              <a:lnSpc>
                <a:spcPct val="9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400" dirty="0">
                <a:solidFill>
                  <a:srgbClr val="FFFFFF"/>
                </a:solidFill>
              </a:rPr>
              <a:t> I possibly can."&lt;/p&gt;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&lt;span&gt; example</a:t>
            </a:r>
          </a:p>
        </p:txBody>
      </p:sp>
      <p:sp>
        <p:nvSpPr>
          <p:cNvPr id="180226" name="Text Box 2"/>
          <p:cNvSpPr txBox="1">
            <a:spLocks noChangeArrowheads="1"/>
          </p:cNvSpPr>
          <p:nvPr/>
        </p:nvSpPr>
        <p:spPr bwMode="auto">
          <a:xfrm>
            <a:off x="152400" y="1252538"/>
            <a:ext cx="8610600" cy="5494337"/>
          </a:xfrm>
          <a:prstGeom prst="rect">
            <a:avLst/>
          </a:prstGeom>
          <a:noFill/>
          <a:ln w="9525">
            <a:noFill/>
            <a:round/>
            <a:headEnd/>
            <a:tailEnd/>
          </a:ln>
          <a:effectLst/>
        </p:spPr>
        <p:txBody>
          <a:bodyPr lIns="90000" tIns="46800" rIns="90000" bIns="46800"/>
          <a:lstStyle/>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&lt;div class="limerick"&gt;A worse poet however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J&lt;span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Her limericks weren’t worth a p&lt;span class="rhyme_1"&gt;enny&lt;/span&gt;&lt;br/&gt;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Though the invention was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She always f&lt;span class="rhyme_2"&gt;ound&lt;/span&gt;&lt;br/&gt;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That, whenever she tried to write &lt;span class="rhyme_1"&gt;any&lt;/span&gt;&lt;br/&gt;</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She always had one line to </a:t>
            </a:r>
          </a:p>
          <a:p>
            <a:pPr>
              <a:lnSpc>
                <a:spcPct val="104000"/>
              </a:lnSpc>
              <a:spcBef>
                <a:spcPts val="6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US" sz="2600">
                <a:solidFill>
                  <a:srgbClr val="FFFFFF"/>
                </a:solidFill>
              </a:rPr>
              <a:t>m&lt;span class="rhyme_1"&gt;any&lt;/span&gt;&lt;br/&gt;.&lt;/div&gt;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457200" y="319088"/>
            <a:ext cx="8224838" cy="10493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in classes</a:t>
            </a:r>
          </a:p>
        </p:txBody>
      </p:sp>
      <p:sp>
        <p:nvSpPr>
          <p:cNvPr id="181250" name="Text Box 2"/>
          <p:cNvSpPr txBox="1">
            <a:spLocks noChangeArrowheads="1"/>
          </p:cNvSpPr>
          <p:nvPr/>
        </p:nvSpPr>
        <p:spPr bwMode="auto">
          <a:xfrm>
            <a:off x="457200" y="1371600"/>
            <a:ext cx="8224838" cy="50292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important to understand that many elements can be in one class and many classes can be on one element.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 class="foo"&gt;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 class="bar"&gt;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 class="foo bar"&gt; … &lt;/div&gt;</a:t>
            </a:r>
          </a:p>
          <a:p>
            <a:pPr marL="328613" indent="-317500">
              <a:lnSpc>
                <a:spcPct val="110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&lt;div class="bar foo"&gt; … &lt;/div&gt;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As far as HTML is concerned the last two examples have identical meaning.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title=</a:t>
            </a:r>
          </a:p>
        </p:txBody>
      </p:sp>
      <p:sp>
        <p:nvSpPr>
          <p:cNvPr id="182274" name="Text Box 2"/>
          <p:cNvSpPr txBox="1">
            <a:spLocks noChangeArrowheads="1"/>
          </p:cNvSpPr>
          <p:nvPr/>
        </p:nvSpPr>
        <p:spPr bwMode="auto">
          <a:xfrm>
            <a:off x="481013" y="1314450"/>
            <a:ext cx="8229600" cy="53276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title= attribute sets a title in use with the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is no prescribed way in with the title is being rendered by a user agent.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Sometimes it is shown as a tool tip, i.e. something that flashes up when the mouse is rolled over it.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&lt;a href="http://wotan.liu.edu/home/krichel" title="Thomas Krichel's homepage at wotan"&gt;Thomas Krichel&lt;/a&gt;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core attributes: style=</a:t>
            </a:r>
          </a:p>
        </p:txBody>
      </p:sp>
      <p:sp>
        <p:nvSpPr>
          <p:cNvPr id="183298" name="Text Box 2"/>
          <p:cNvSpPr txBox="1">
            <a:spLocks noChangeArrowheads="1"/>
          </p:cNvSpPr>
          <p:nvPr/>
        </p:nvSpPr>
        <p:spPr bwMode="auto">
          <a:xfrm>
            <a:off x="457200" y="1600200"/>
            <a:ext cx="8229600" cy="47942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Use the style= attribute to give style information to a particular element.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will be more discussed when we do the style sheets.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Usually there are better ways to attach style information then writing it onto every element. It is better to place the tag into a class by giving them the same class= attribute, and then give style sheet information for the class.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See validated.html for an example.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the &lt;head&gt; element</a:t>
            </a:r>
          </a:p>
        </p:txBody>
      </p:sp>
      <p:sp>
        <p:nvSpPr>
          <p:cNvPr id="185346" name="Text Box 2"/>
          <p:cNvSpPr txBox="1">
            <a:spLocks noChangeArrowheads="1"/>
          </p:cNvSpPr>
          <p:nvPr/>
        </p:nvSpPr>
        <p:spPr bwMode="auto">
          <a:xfrm>
            <a:off x="457200" y="1295400"/>
            <a:ext cx="8220075" cy="48212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&lt;head&gt; element is the first child of the &lt;html&gt; element. </a:t>
            </a:r>
            <a:endParaRPr lang="en-US" sz="32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smtClean="0">
                <a:solidFill>
                  <a:srgbClr val="FFFFFF"/>
                </a:solidFill>
              </a:rPr>
              <a:t>We </a:t>
            </a:r>
            <a:r>
              <a:rPr lang="en-US" sz="3200" dirty="0">
                <a:solidFill>
                  <a:srgbClr val="FFFFFF"/>
                </a:solidFill>
              </a:rPr>
              <a:t>are covering it here after the &lt;body&gt; because is more abstract.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&lt;head&gt; and its children </a:t>
            </a:r>
            <a:r>
              <a:rPr lang="en-US" sz="3200" dirty="0" smtClean="0">
                <a:solidFill>
                  <a:srgbClr val="FFFFFF"/>
                </a:solidFill>
              </a:rPr>
              <a:t>do not, generally, </a:t>
            </a:r>
            <a:r>
              <a:rPr lang="en-US" sz="3200" dirty="0">
                <a:solidFill>
                  <a:srgbClr val="FFFFFF"/>
                </a:solidFill>
              </a:rPr>
              <a:t>take the core and i18 </a:t>
            </a:r>
            <a:r>
              <a:rPr lang="en-US" sz="3200" dirty="0" smtClean="0">
                <a:solidFill>
                  <a:srgbClr val="FFFFFF"/>
                </a:solidFill>
              </a:rPr>
              <a:t>attributes. </a:t>
            </a:r>
            <a:endParaRPr lang="en-US" sz="32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&lt;head&gt; </a:t>
            </a:r>
            <a:r>
              <a:rPr lang="en-US" sz="3200" dirty="0" smtClean="0">
                <a:solidFill>
                  <a:srgbClr val="FFFFFF"/>
                </a:solidFill>
              </a:rPr>
              <a:t>takes a </a:t>
            </a:r>
            <a:r>
              <a:rPr lang="en-US" sz="3200" dirty="0">
                <a:solidFill>
                  <a:srgbClr val="FFFFFF"/>
                </a:solidFill>
              </a:rPr>
              <a:t>profile= attribute that profiles metadata available in its children. This attribute is quite useless and will not be on the quiz.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required: the &lt;title&gt; in &lt;head&gt; </a:t>
            </a:r>
          </a:p>
        </p:txBody>
      </p:sp>
      <p:sp>
        <p:nvSpPr>
          <p:cNvPr id="186370" name="Text Box 2"/>
          <p:cNvSpPr txBox="1">
            <a:spLocks noChangeArrowheads="1"/>
          </p:cNvSpPr>
          <p:nvPr/>
        </p:nvSpPr>
        <p:spPr bwMode="auto">
          <a:xfrm>
            <a:off x="381000" y="1371600"/>
            <a:ext cx="8458200" cy="5257800"/>
          </a:xfrm>
          <a:prstGeom prst="rect">
            <a:avLst/>
          </a:prstGeom>
          <a:noFill/>
          <a:ln w="9525">
            <a:noFill/>
            <a:round/>
            <a:headEnd/>
            <a:tailEnd/>
          </a:ln>
          <a:effectLst/>
        </p:spPr>
        <p:txBody>
          <a:bodyPr lIns="90000" tIns="46800" rIns="90000" bIns="4680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This is a required child of  &lt;head&gt;. It defines the title of the document.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must only contain one character data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takes the i18n attributes, but not the core attributes.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Please note that the &lt;title&gt; element is fundamentally different from the title= attribute. The title= attribute has a local scope to the element that it is appear in.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usability concerns with &lt;title&gt;</a:t>
            </a:r>
          </a:p>
        </p:txBody>
      </p:sp>
      <p:sp>
        <p:nvSpPr>
          <p:cNvPr id="187394" name="Text Box 2"/>
          <p:cNvSpPr txBox="1">
            <a:spLocks noChangeArrowheads="1"/>
          </p:cNvSpPr>
          <p:nvPr/>
        </p:nvSpPr>
        <p:spPr bwMode="auto">
          <a:xfrm>
            <a:off x="457200" y="1295400"/>
            <a:ext cx="8229600" cy="53038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title is used by the user agent in a special manner</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as bookmark default title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as the title for a window in which the user agent runs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Search engines use the title as anchor text to your web page.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It is a crucial ad for your page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Google may truncate the title.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Bad ideas for titles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section 1 		– home page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optional: the &lt;meta/&gt; in &lt;head&gt;</a:t>
            </a:r>
          </a:p>
        </p:txBody>
      </p:sp>
      <p:sp>
        <p:nvSpPr>
          <p:cNvPr id="188418" name="Text Box 2"/>
          <p:cNvSpPr txBox="1">
            <a:spLocks noChangeArrowheads="1"/>
          </p:cNvSpPr>
          <p:nvPr/>
        </p:nvSpPr>
        <p:spPr bwMode="auto">
          <a:xfrm>
            <a:off x="457200" y="1600200"/>
            <a:ext cx="8229600" cy="46259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can be used to include metadata in the header.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an empty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has an attribute name= for the property name.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has an attribute content= for the property values.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also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repeatable.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Example: &lt;meta name="author" content="me"/&gt;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lists of some cuts from longer version</a:t>
            </a:r>
            <a:endParaRPr lang="en-US" dirty="0"/>
          </a:p>
        </p:txBody>
      </p:sp>
      <p:sp>
        <p:nvSpPr>
          <p:cNvPr id="3" name="Content Placeholder 2"/>
          <p:cNvSpPr>
            <a:spLocks noGrp="1"/>
          </p:cNvSpPr>
          <p:nvPr>
            <p:ph idx="1"/>
          </p:nvPr>
        </p:nvSpPr>
        <p:spPr/>
        <p:txBody>
          <a:bodyPr/>
          <a:lstStyle/>
          <a:p>
            <a:r>
              <a:rPr lang="en-US" dirty="0" smtClean="0"/>
              <a:t>frame= rules= and border= attributes of &lt;table&gt;</a:t>
            </a:r>
          </a:p>
          <a:p>
            <a:r>
              <a:rPr lang="en-US" dirty="0" smtClean="0"/>
              <a:t>some alignment attributes: char=, </a:t>
            </a:r>
            <a:r>
              <a:rPr lang="en-US" dirty="0" err="1" smtClean="0"/>
              <a:t>charoff</a:t>
            </a:r>
            <a:r>
              <a:rPr lang="en-US" dirty="0" smtClean="0"/>
              <a:t>=, </a:t>
            </a:r>
            <a:r>
              <a:rPr lang="en-US" dirty="0" err="1" smtClean="0"/>
              <a:t>cellspacing</a:t>
            </a:r>
            <a:r>
              <a:rPr lang="en-US" dirty="0" smtClean="0"/>
              <a:t>= and </a:t>
            </a:r>
            <a:r>
              <a:rPr lang="en-US" dirty="0" err="1" smtClean="0"/>
              <a:t>cellpadding</a:t>
            </a:r>
            <a:r>
              <a:rPr lang="en-US" dirty="0" smtClean="0"/>
              <a:t>=</a:t>
            </a:r>
          </a:p>
          <a:p>
            <a:r>
              <a:rPr lang="en-US" dirty="0" smtClean="0"/>
              <a:t>collapsing and stick-out vertical margins</a:t>
            </a:r>
          </a:p>
          <a:p>
            <a:r>
              <a:rPr lang="en-US" dirty="0" smtClean="0"/>
              <a:t>all CSS table properties </a:t>
            </a:r>
          </a:p>
          <a:p>
            <a:r>
              <a:rPr lang="en-US" dirty="0" smtClean="0"/>
              <a:t>entire last chapter of lis650w11s</a:t>
            </a:r>
            <a:endParaRPr lang="en-US" dirty="0"/>
          </a:p>
        </p:txBody>
      </p:sp>
    </p:spTree>
    <p:extLst>
      <p:ext uri="{BB962C8B-B14F-4D97-AF65-F5344CB8AC3E}">
        <p14:creationId xmlns:p14="http://schemas.microsoft.com/office/powerpoint/2010/main" val="76198421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&lt;meta name="description" ... /&gt;</a:t>
            </a:r>
          </a:p>
        </p:txBody>
      </p:sp>
      <p:sp>
        <p:nvSpPr>
          <p:cNvPr id="18944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description meta name is the one that I think is being used by Google.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the query matches a page in a good way, the description appears in the snippet of the result, despite the fact that the description is not visible on the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An example is available by searching Google for “Thomas Krichel”.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optional: the &lt;link/&gt; in &lt;head&gt;</a:t>
            </a:r>
          </a:p>
        </p:txBody>
      </p:sp>
      <p:sp>
        <p:nvSpPr>
          <p:cNvPr id="192514" name="Text Box 2"/>
          <p:cNvSpPr txBox="1">
            <a:spLocks noChangeArrowheads="1"/>
          </p:cNvSpPr>
          <p:nvPr/>
        </p:nvSpPr>
        <p:spPr bwMode="auto">
          <a:xfrm>
            <a:off x="411163" y="1309688"/>
            <a:ext cx="8229600" cy="48037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creates a link between the current page and others. Since it is child of the &lt;head&gt; it is about the whole page.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the </a:t>
            </a:r>
            <a:r>
              <a:rPr lang="en-US" sz="2800" dirty="0" err="1">
                <a:solidFill>
                  <a:srgbClr val="FFFFFF"/>
                </a:solidFill>
              </a:rPr>
              <a:t>href</a:t>
            </a:r>
            <a:r>
              <a:rPr lang="en-US" sz="2800" dirty="0">
                <a:solidFill>
                  <a:srgbClr val="FFFFFF"/>
                </a:solidFill>
              </a:rPr>
              <a:t>= attribute to say what page is being pointed to.</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a:t>
            </a:r>
            <a:r>
              <a:rPr lang="en-US" sz="2800" dirty="0" err="1">
                <a:solidFill>
                  <a:srgbClr val="FFFFFF"/>
                </a:solidFill>
              </a:rPr>
              <a:t>rel</a:t>
            </a:r>
            <a:r>
              <a:rPr lang="en-US" sz="2800" dirty="0">
                <a:solidFill>
                  <a:srgbClr val="FFFFFF"/>
                </a:solidFill>
              </a:rPr>
              <a:t>= attribute for </a:t>
            </a:r>
            <a:r>
              <a:rPr lang="en-US" sz="2800" dirty="0" smtClean="0">
                <a:solidFill>
                  <a:srgbClr val="FFFFFF"/>
                </a:solidFill>
              </a:rPr>
              <a:t>the link type. There </a:t>
            </a:r>
            <a:r>
              <a:rPr lang="en-US" sz="2800" dirty="0">
                <a:solidFill>
                  <a:srgbClr val="FFFFFF"/>
                </a:solidFill>
              </a:rPr>
              <a:t>is only a limited vocabulary of values to these attributes that is allowed.</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&lt;link/&gt; is repeatable</a:t>
            </a:r>
            <a:r>
              <a:rPr lang="en-US" sz="2800" dirty="0" smtClean="0">
                <a:solidFill>
                  <a:srgbClr val="FFFFFF"/>
                </a:solidFill>
              </a:rPr>
              <a: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We use &lt;link/&gt; to bring in the </a:t>
            </a:r>
            <a:r>
              <a:rPr lang="en-US" sz="2800" dirty="0" err="1" smtClean="0">
                <a:solidFill>
                  <a:srgbClr val="FFFFFF"/>
                </a:solidFill>
              </a:rPr>
              <a:t>stylesheet</a:t>
            </a:r>
            <a:r>
              <a:rPr lang="en-US" sz="2800" dirty="0" smtClean="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 example</a:t>
            </a:r>
          </a:p>
        </p:txBody>
      </p:sp>
      <p:sp>
        <p:nvSpPr>
          <p:cNvPr id="19558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Here is an example to link to two style sheets. The first is used as the default, the second is the alternate style sheet for special purposes.</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&lt;link rel="stylesheet" title="default" type="text/css" href="main.css"/&gt;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&lt;link rel="alternate stylesheet" title="debug" type="text/css" href="debug.css"/&gt;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title= is one of the core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style sheets</a:t>
            </a:r>
          </a:p>
        </p:txBody>
      </p:sp>
      <p:sp>
        <p:nvSpPr>
          <p:cNvPr id="198658" name="Text Box 2"/>
          <p:cNvSpPr txBox="1">
            <a:spLocks noChangeArrowheads="1"/>
          </p:cNvSpPr>
          <p:nvPr/>
        </p:nvSpPr>
        <p:spPr bwMode="auto">
          <a:xfrm>
            <a:off x="457200" y="1600200"/>
            <a:ext cx="8229600" cy="50704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Style sheets are the officially sanctioned way to add style to your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We will cover Cascading Style Sheets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the default style sheet language.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We are discussing level 2.1. This is not yet a W3C recommendation, but it is in last call.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read all about it at http://www.w3.org/TR/CSS21</a:t>
            </a:r>
            <a:r>
              <a:rPr lang="en-US" sz="3200" dirty="0" smtClean="0">
                <a:solidFill>
                  <a:srgbClr val="FFFFFF"/>
                </a:solidFill>
              </a:rPr>
              <a:t>/</a:t>
            </a: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in a style sheet?</a:t>
            </a:r>
          </a:p>
        </p:txBody>
      </p:sp>
      <p:sp>
        <p:nvSpPr>
          <p:cNvPr id="1996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 style sheet is a sequence of style rules.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In the sheet, one rule follows the other. There is no nesting of rules.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Therefore the way rules are written in a style sheet is much simpler than the way elements are written in XML.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Remember that in XML we have nesting of elements.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a style rule about?</a:t>
            </a:r>
          </a:p>
        </p:txBody>
      </p:sp>
      <p:sp>
        <p:nvSpPr>
          <p:cNvPr id="202754" name="Text Box 2"/>
          <p:cNvSpPr txBox="1">
            <a:spLocks noChangeArrowheads="1"/>
          </p:cNvSpPr>
          <p:nvPr/>
        </p:nvSpPr>
        <p:spPr bwMode="auto">
          <a:xfrm>
            <a:off x="457200" y="1143000"/>
            <a:ext cx="8229600" cy="49530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600" dirty="0">
                <a:solidFill>
                  <a:srgbClr val="FFFFFF"/>
                </a:solidFill>
              </a:rPr>
              <a:t>It is about two or three things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Where to find what to style?  </a:t>
            </a:r>
            <a:r>
              <a:rPr lang="en-US" sz="3200" dirty="0" smtClean="0">
                <a:solidFill>
                  <a:srgbClr val="FFFFFF"/>
                </a:solidFill>
              </a:rPr>
              <a:t>  --&gt; </a:t>
            </a:r>
            <a:r>
              <a:rPr lang="en-US" sz="3200" dirty="0">
                <a:solidFill>
                  <a:srgbClr val="FFFFFF"/>
                </a:solidFill>
              </a:rPr>
              <a:t>selector</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How to style it?</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Which property to set? 		   </a:t>
            </a:r>
            <a:r>
              <a:rPr lang="en-US" sz="2800" dirty="0" smtClean="0">
                <a:solidFill>
                  <a:srgbClr val="FFFFFF"/>
                </a:solidFill>
              </a:rPr>
              <a:t>--&gt; </a:t>
            </a:r>
            <a:r>
              <a:rPr lang="en-US" sz="2800" dirty="0">
                <a:solidFill>
                  <a:srgbClr val="FFFFFF"/>
                </a:solidFill>
              </a:rPr>
              <a:t>property name</a:t>
            </a:r>
          </a:p>
          <a:p>
            <a:pPr marL="1141413" lvl="2" indent="-227013">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Which value to give to the property? 	</a:t>
            </a:r>
            <a:r>
              <a:rPr lang="en-US" sz="2800" dirty="0" smtClean="0">
                <a:solidFill>
                  <a:srgbClr val="FFFFFF"/>
                </a:solidFill>
              </a:rPr>
              <a:t>               --&gt; </a:t>
            </a:r>
            <a:r>
              <a:rPr lang="en-US" sz="2800" dirty="0">
                <a:solidFill>
                  <a:srgbClr val="FFFFFF"/>
                </a:solidFill>
              </a:rPr>
              <a:t>property </a:t>
            </a:r>
            <a:r>
              <a:rPr lang="en-US" sz="2800" dirty="0" smtClean="0">
                <a:solidFill>
                  <a:srgbClr val="FFFFFF"/>
                </a:solidFill>
              </a:rPr>
              <a:t>value</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style syntax</a:t>
            </a:r>
          </a:p>
        </p:txBody>
      </p:sp>
      <p:sp>
        <p:nvSpPr>
          <p:cNvPr id="210946" name="Text Box 2"/>
          <p:cNvSpPr txBox="1">
            <a:spLocks noChangeArrowheads="1"/>
          </p:cNvSpPr>
          <p:nvPr/>
        </p:nvSpPr>
        <p:spPr bwMode="auto">
          <a:xfrm>
            <a:off x="457200" y="1219200"/>
            <a:ext cx="8229600" cy="55641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basic syntax is </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selector</a:t>
            </a:r>
            <a:r>
              <a:rPr lang="en-US" sz="2400" dirty="0">
                <a:solidFill>
                  <a:srgbClr val="FFFFFF"/>
                </a:solidFill>
              </a:rPr>
              <a:t>  { </a:t>
            </a:r>
            <a:r>
              <a:rPr lang="en-US" sz="2400" i="1" dirty="0">
                <a:solidFill>
                  <a:srgbClr val="FFFFFF"/>
                </a:solidFill>
              </a:rPr>
              <a:t>property</a:t>
            </a:r>
            <a:r>
              <a:rPr lang="en-US" sz="2400" dirty="0">
                <a:solidFill>
                  <a:srgbClr val="FFFFFF"/>
                </a:solidFill>
              </a:rPr>
              <a:t>: </a:t>
            </a:r>
            <a:r>
              <a:rPr lang="en-US" sz="2400" i="1" dirty="0">
                <a:solidFill>
                  <a:srgbClr val="FFFFFF"/>
                </a:solidFill>
              </a:rPr>
              <a:t>value </a:t>
            </a:r>
            <a:r>
              <a:rPr lang="en-US" sz="2400" dirty="0">
                <a:solidFill>
                  <a:srgbClr val="FFFFFF"/>
                </a:solidFill>
              </a:rPr>
              <a:t>}</a:t>
            </a:r>
          </a:p>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where</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selector</a:t>
            </a:r>
            <a:r>
              <a:rPr lang="en-US" sz="2400" dirty="0">
                <a:solidFill>
                  <a:srgbClr val="FFFFFF"/>
                </a:solidFill>
              </a:rPr>
              <a:t> is the selector (see following slides)‏</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property</a:t>
            </a:r>
            <a:r>
              <a:rPr lang="en-US" sz="2400" dirty="0">
                <a:solidFill>
                  <a:srgbClr val="FFFFFF"/>
                </a:solidFill>
              </a:rPr>
              <a:t> is the name of the property</a:t>
            </a:r>
          </a:p>
          <a:p>
            <a:pPr marL="733425" lvl="1" indent="-276225">
              <a:lnSpc>
                <a:spcPct val="108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i="1" dirty="0">
                <a:solidFill>
                  <a:srgbClr val="FFFFFF"/>
                </a:solidFill>
              </a:rPr>
              <a:t>value </a:t>
            </a:r>
            <a:r>
              <a:rPr lang="en-US" sz="2400" dirty="0">
                <a:solidFill>
                  <a:srgbClr val="FFFFFF"/>
                </a:solidFill>
              </a:rPr>
              <a:t>is the value of the property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All names and values are case-insensitive. But I suggest you use lowercase throughout.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Note the use of the 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Example: </a:t>
            </a:r>
            <a:r>
              <a:rPr lang="en-US" sz="2800" dirty="0" smtClean="0">
                <a:solidFill>
                  <a:srgbClr val="FFFFFF"/>
                </a:solidFill>
              </a:rPr>
              <a:t>     h1 </a:t>
            </a:r>
            <a:r>
              <a:rPr lang="en-US" sz="2800" dirty="0">
                <a:solidFill>
                  <a:srgbClr val="FFFFFF"/>
                </a:solidFill>
              </a:rPr>
              <a:t>{color: blue}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setting several properties</a:t>
            </a:r>
          </a:p>
        </p:txBody>
      </p:sp>
      <p:sp>
        <p:nvSpPr>
          <p:cNvPr id="211970" name="Text Box 2"/>
          <p:cNvSpPr txBox="1">
            <a:spLocks noChangeArrowheads="1"/>
          </p:cNvSpPr>
          <p:nvPr/>
        </p:nvSpPr>
        <p:spPr bwMode="auto">
          <a:xfrm>
            <a:off x="457200" y="1219200"/>
            <a:ext cx="8229600" cy="50292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dirty="0">
                <a:solidFill>
                  <a:srgbClr val="FFFFFF"/>
                </a:solidFill>
              </a:rPr>
              <a:t>selector</a:t>
            </a:r>
            <a:r>
              <a:rPr lang="en-US" sz="3200" dirty="0">
                <a:solidFill>
                  <a:srgbClr val="FFFFFF"/>
                </a:solidFill>
              </a:rPr>
              <a:t>  { </a:t>
            </a:r>
            <a:r>
              <a:rPr lang="en-US" sz="3200" i="1" dirty="0">
                <a:solidFill>
                  <a:srgbClr val="FFFFFF"/>
                </a:solidFill>
              </a:rPr>
              <a:t>property1</a:t>
            </a:r>
            <a:r>
              <a:rPr lang="en-US" sz="3200" dirty="0">
                <a:solidFill>
                  <a:srgbClr val="FFFFFF"/>
                </a:solidFill>
              </a:rPr>
              <a:t>: </a:t>
            </a:r>
            <a:r>
              <a:rPr lang="en-US" sz="3200" i="1" dirty="0">
                <a:solidFill>
                  <a:srgbClr val="FFFFFF"/>
                </a:solidFill>
              </a:rPr>
              <a:t>value1</a:t>
            </a:r>
            <a:r>
              <a:rPr lang="en-US" sz="3200" dirty="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i="1" dirty="0">
                <a:solidFill>
                  <a:srgbClr val="FFFFFF"/>
                </a:solidFill>
              </a:rPr>
              <a:t>                    property2</a:t>
            </a:r>
            <a:r>
              <a:rPr lang="en-US" sz="3200" dirty="0">
                <a:solidFill>
                  <a:srgbClr val="FFFFFF"/>
                </a:solidFill>
              </a:rPr>
              <a:t>: </a:t>
            </a:r>
            <a:r>
              <a:rPr lang="en-US" sz="3200" i="1" dirty="0">
                <a:solidFill>
                  <a:srgbClr val="FFFFFF"/>
                </a:solidFill>
              </a:rPr>
              <a:t>value2  </a:t>
            </a:r>
            <a:r>
              <a:rPr lang="en-US" sz="32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put as many property-value pairs as you like. Note the use of colon &amp; semicolon.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Examples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h1 { color: grey; text-align: center;}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t>
            </a:r>
            <a:r>
              <a:rPr lang="en-US" sz="2800" dirty="0" err="1">
                <a:solidFill>
                  <a:srgbClr val="FFFFFF"/>
                </a:solidFill>
              </a:rPr>
              <a:t>paris</a:t>
            </a:r>
            <a:r>
              <a:rPr lang="en-US" sz="2800" dirty="0">
                <a:solidFill>
                  <a:srgbClr val="FFFFFF"/>
                </a:solidFill>
              </a:rPr>
              <a:t> {color: blue; background-color: red;}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 yes, with a dot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why are they “cascading”?</a:t>
            </a:r>
          </a:p>
        </p:txBody>
      </p:sp>
      <p:sp>
        <p:nvSpPr>
          <p:cNvPr id="200706" name="Text Box 2"/>
          <p:cNvSpPr txBox="1">
            <a:spLocks noChangeArrowheads="1"/>
          </p:cNvSpPr>
          <p:nvPr/>
        </p:nvSpPr>
        <p:spPr bwMode="auto">
          <a:xfrm>
            <a:off x="457200" y="1600200"/>
            <a:ext cx="8229600" cy="41148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have many style sheets in different places. Style sheets come in the form of rules: “at this place, do that”.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Where there are many rules, there is potential for conflict.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CSS comes with a set of rules that regulate such conflicts.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set of rules is known as the cascade.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 our situation…</a:t>
            </a:r>
          </a:p>
        </p:txBody>
      </p:sp>
      <p:sp>
        <p:nvSpPr>
          <p:cNvPr id="203778" name="Text Box 2"/>
          <p:cNvSpPr txBox="1">
            <a:spLocks noChangeArrowheads="1"/>
          </p:cNvSpPr>
          <p:nvPr/>
        </p:nvSpPr>
        <p:spPr bwMode="auto">
          <a:xfrm>
            <a:off x="457200" y="1600200"/>
            <a:ext cx="8229600" cy="40925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&lt;link rel="stylesheet" type="text/css"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href="main.css"/&gt;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Then create a file main.css with a simple test rule such as: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h1 {color: blue}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main.css is just an example filename, any file name will do.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Try it out!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active web sites</a:t>
            </a:r>
          </a:p>
        </p:txBody>
      </p:sp>
      <p:sp>
        <p:nvSpPr>
          <p:cNvPr id="16386" name="Text Box 2"/>
          <p:cNvSpPr txBox="1">
            <a:spLocks noChangeArrowheads="1"/>
          </p:cNvSpPr>
          <p:nvPr/>
        </p:nvSpPr>
        <p:spPr bwMode="auto">
          <a:xfrm>
            <a:off x="457200" y="1181100"/>
            <a:ext cx="8229600" cy="52959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Can be as simple as write </a:t>
            </a:r>
            <a:r>
              <a:rPr lang="en-GB" sz="3200" dirty="0" smtClean="0">
                <a:solidFill>
                  <a:srgbClr val="FFFFFF"/>
                </a:solidFill>
              </a:rPr>
              <a:t>“Good morning” </a:t>
            </a:r>
            <a:r>
              <a:rPr lang="en-GB" sz="3200" dirty="0">
                <a:solidFill>
                  <a:srgbClr val="FFFFFF"/>
                </a:solidFill>
              </a:rPr>
              <a:t>in the morning.</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Or change the contents as a result of mouse movements.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But typically, deals with a scenario where: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Users fill in a form</a:t>
            </a:r>
            <a:r>
              <a:rPr lang="en-US" sz="24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Users submit the form.</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Web server return a page that is specific to the request of the user. </a:t>
            </a:r>
          </a:p>
          <a:p>
            <a:pPr marL="328613" indent="-317500" eaLnBrk="1" hangingPunct="1">
              <a:lnSpc>
                <a:spcPct val="100000"/>
              </a:lnSpc>
              <a:spcBef>
                <a:spcPts val="6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in-element style</a:t>
            </a:r>
          </a:p>
        </p:txBody>
      </p:sp>
      <p:sp>
        <p:nvSpPr>
          <p:cNvPr id="204802" name="Text Box 2"/>
          <p:cNvSpPr txBox="1">
            <a:spLocks noChangeArrowheads="1"/>
          </p:cNvSpPr>
          <p:nvPr/>
        </p:nvSpPr>
        <p:spPr bwMode="auto">
          <a:xfrm>
            <a:off x="457200" y="1600200"/>
            <a:ext cx="8229600" cy="4622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add a style= attribute to any element that admits the core attributes as in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style="</a:t>
            </a:r>
            <a:r>
              <a:rPr lang="en-US" sz="2800" i="1">
                <a:solidFill>
                  <a:srgbClr val="FFFFFF"/>
                </a:solidFill>
              </a:rPr>
              <a:t>style</a:t>
            </a:r>
            <a:r>
              <a:rPr lang="en-US" sz="2800">
                <a:solidFill>
                  <a:srgbClr val="FFFFFF"/>
                </a:solidFill>
              </a:rPr>
              <a:t>"&gt; .. &lt;</a:t>
            </a:r>
            <a:r>
              <a:rPr lang="en-US" sz="2800" i="1">
                <a:solidFill>
                  <a:srgbClr val="FFFFFF"/>
                </a:solidFill>
              </a:rPr>
              <a:t>element</a:t>
            </a:r>
            <a:r>
              <a:rPr lang="en-US" sz="2800">
                <a:solidFill>
                  <a:srgbClr val="FFFFFF"/>
                </a:solidFill>
              </a:rPr>
              <a: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style</a:t>
            </a:r>
            <a:r>
              <a:rPr lang="en-US" sz="2800">
                <a:solidFill>
                  <a:srgbClr val="FFFFFF"/>
                </a:solidFill>
              </a:rPr>
              <a:t> is a style</a:t>
            </a:r>
            <a:r>
              <a:rPr lang="en-US" sz="2800" i="1">
                <a:solidFill>
                  <a:srgbClr val="FFFFFF"/>
                </a:solidFill>
              </a:rPr>
              <a:t> </a:t>
            </a:r>
            <a:r>
              <a:rPr lang="en-US" sz="2800">
                <a:solidFill>
                  <a:srgbClr val="FFFFFF"/>
                </a:solidFill>
              </a:rPr>
              <a:t>sheet. There is no selector.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&lt;h1 style="color: blue"&gt;I am so blue&lt;/h1&gt;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Such a declaration only takes effect for the element concerned.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 do not recommend this.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document level style</a:t>
            </a:r>
          </a:p>
        </p:txBody>
      </p:sp>
      <p:sp>
        <p:nvSpPr>
          <p:cNvPr id="205826" name="Text Box 2"/>
          <p:cNvSpPr txBox="1">
            <a:spLocks noChangeArrowheads="1"/>
          </p:cNvSpPr>
          <p:nvPr/>
        </p:nvSpPr>
        <p:spPr bwMode="auto">
          <a:xfrm>
            <a:off x="457200" y="1295400"/>
            <a:ext cx="8229600" cy="50292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add a &lt;style&gt; element as child of the &lt;head&gt;. The style sheet is the contents of &lt;style&gt;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&lt;style type="text/css"&gt; </a:t>
            </a:r>
            <a:r>
              <a:rPr lang="en-US" sz="2800" i="1">
                <a:solidFill>
                  <a:srgbClr val="FFFFFF"/>
                </a:solidFill>
              </a:rPr>
              <a:t>stylesheet </a:t>
            </a:r>
            <a:r>
              <a:rPr lang="en-US" sz="2800">
                <a:solidFill>
                  <a:srgbClr val="FFFFFF"/>
                </a:solidFill>
              </a:rPr>
              <a:t>&lt;/style&gt;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&lt;style&gt; takes the core attributes (why?)‏</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requires the type= attribute. Set it to "text/css".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takes the media= attribute for the intended media. This attribute allows you to set write different styles for different media. To be seen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 to an external style sheet</a:t>
            </a:r>
          </a:p>
        </p:txBody>
      </p:sp>
      <p:sp>
        <p:nvSpPr>
          <p:cNvPr id="206850" name="Text Box 2"/>
          <p:cNvSpPr txBox="1">
            <a:spLocks noChangeArrowheads="1"/>
          </p:cNvSpPr>
          <p:nvPr/>
        </p:nvSpPr>
        <p:spPr bwMode="auto">
          <a:xfrm>
            <a:off x="457200" y="1439863"/>
            <a:ext cx="8229600" cy="3973512"/>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the same style sheet file for all the pages in your site, by adding to every pages something like</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type="text/css" href="</a:t>
            </a:r>
            <a:r>
              <a:rPr lang="en-US" sz="2800" i="1">
                <a:solidFill>
                  <a:srgbClr val="FFFFFF"/>
                </a:solidFill>
              </a:rPr>
              <a:t>URI</a:t>
            </a:r>
            <a:r>
              <a:rPr lang="en-US" sz="2800">
                <a:solidFill>
                  <a:srgbClr val="FFFFFF"/>
                </a:solidFill>
              </a:rPr>
              <a:t>"/&gt;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URI </a:t>
            </a:r>
            <a:r>
              <a:rPr lang="en-US" sz="2800">
                <a:solidFill>
                  <a:srgbClr val="FFFFFF"/>
                </a:solidFill>
              </a:rPr>
              <a:t>is a URI where the style sheet is to be downloaded from. On wotan, this can just be the file name.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type= and href= are required attributes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 really external stylesheet</a:t>
            </a:r>
          </a:p>
        </p:txBody>
      </p:sp>
      <p:sp>
        <p:nvSpPr>
          <p:cNvPr id="207874" name="Text Box 2"/>
          <p:cNvSpPr txBox="1">
            <a:spLocks noChangeArrowheads="1"/>
          </p:cNvSpPr>
          <p:nvPr/>
        </p:nvSpPr>
        <p:spPr bwMode="auto">
          <a:xfrm>
            <a:off x="457200" y="1600200"/>
            <a:ext cx="8224838" cy="48768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Yes, you can use style sheets from some other web site.  For example, at http://openlib.org/home/krichel/krichel.css, there lives Thomas’ style sheet.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it in your code as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type="text/css" href=" http://openlib.org/home/krichel/krichel.css"/&gt;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alternate stylesheet</a:t>
            </a:r>
          </a:p>
        </p:txBody>
      </p:sp>
      <p:sp>
        <p:nvSpPr>
          <p:cNvPr id="208898" name="Text Box 2"/>
          <p:cNvSpPr txBox="1">
            <a:spLocks noChangeArrowheads="1"/>
          </p:cNvSpPr>
          <p:nvPr/>
        </p:nvSpPr>
        <p:spPr bwMode="auto">
          <a:xfrm>
            <a:off x="228600" y="1295400"/>
            <a:ext cx="8610600" cy="53340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give a page several style sheets and let the user choose which one to choose. Example</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rel="stylesheet" title="default"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type="text/css" href="main.css" /&gt;</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&lt;link rel="alternate stylesheet" title="funky"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type="text/css" href="funky.css" /&gt;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one with no "alternate" will be shown by default. Others have to be selected. title= is required.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comments in the style sheet</a:t>
            </a:r>
          </a:p>
        </p:txBody>
      </p:sp>
      <p:sp>
        <p:nvSpPr>
          <p:cNvPr id="212994" name="Text Box 2"/>
          <p:cNvSpPr txBox="1">
            <a:spLocks noChangeArrowheads="1"/>
          </p:cNvSpPr>
          <p:nvPr/>
        </p:nvSpPr>
        <p:spPr bwMode="auto">
          <a:xfrm>
            <a:off x="457200" y="1295400"/>
            <a:ext cx="8229600" cy="4830763"/>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add comments in the style sheet by enclosing the comment between /* and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comment syntax comes from the C programming language.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technique is especially useful if you want to remove code from your style sheet temporarily.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known as “commenting out”. Recall that in XML, it's done with &lt;!-- and --&gt;.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some selectors</a:t>
            </a:r>
          </a:p>
        </p:txBody>
      </p:sp>
      <p:sp>
        <p:nvSpPr>
          <p:cNvPr id="214018" name="Text Box 2"/>
          <p:cNvSpPr txBox="1">
            <a:spLocks noChangeArrowheads="1"/>
          </p:cNvSpPr>
          <p:nvPr/>
        </p:nvSpPr>
        <p:spPr bwMode="auto">
          <a:xfrm>
            <a:off x="457200" y="1219200"/>
            <a:ext cx="8229600" cy="5384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Selectors select elements. They don’t select any other XML nodes.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most elementary selector is the name of an HTML element, e.g.</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h1 {text-align: center;}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will center all &lt;h1&gt; element contents.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are looking at two more selector types now.</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id selectors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class selectors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will look at even more selectors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id selectors</a:t>
            </a:r>
          </a:p>
        </p:txBody>
      </p:sp>
      <p:sp>
        <p:nvSpPr>
          <p:cNvPr id="215042" name="Text Box 2"/>
          <p:cNvSpPr txBox="1">
            <a:spLocks noChangeArrowheads="1"/>
          </p:cNvSpPr>
          <p:nvPr/>
        </p:nvSpPr>
        <p:spPr bwMode="auto">
          <a:xfrm>
            <a:off x="457200" y="1143000"/>
            <a:ext cx="8153400" cy="49926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standard way to style up a single element is to use its id=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rPr>
              <a:t>   #id</a:t>
            </a:r>
            <a:r>
              <a:rPr lang="en-US" sz="2800">
                <a:solidFill>
                  <a:srgbClr val="FFFFFF"/>
                </a:solidFill>
              </a:rPr>
              <a:t>  { </a:t>
            </a:r>
            <a:r>
              <a:rPr lang="en-US" sz="2800" i="1">
                <a:solidFill>
                  <a:srgbClr val="FFFFFF"/>
                </a:solidFill>
              </a:rPr>
              <a:t>property</a:t>
            </a:r>
            <a:r>
              <a:rPr lang="en-US" sz="2800">
                <a:solidFill>
                  <a:srgbClr val="FFFFFF"/>
                </a:solidFill>
              </a:rPr>
              <a:t>: </a:t>
            </a:r>
            <a:r>
              <a:rPr lang="en-US" sz="2800" i="1">
                <a:solidFill>
                  <a:srgbClr val="FFFFFF"/>
                </a:solidFill>
              </a:rPr>
              <a:t>value</a:t>
            </a:r>
            <a:r>
              <a:rPr lang="en-US" sz="2800">
                <a:solidFill>
                  <a:srgbClr val="FFFFFF"/>
                </a:solidFill>
              </a:rPr>
              <a:t>;</a:t>
            </a:r>
            <a:r>
              <a:rPr lang="en-US" sz="2800" i="1">
                <a:solidFill>
                  <a:srgbClr val="FFFFFF"/>
                </a:solidFill>
              </a:rPr>
              <a:t> …</a:t>
            </a:r>
            <a:r>
              <a:rPr lang="en-US" sz="280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will give all the properties and values to the element with the identifier id= attribute set to </a:t>
            </a:r>
            <a:r>
              <a:rPr lang="en-US" sz="2800" i="1">
                <a:solidFill>
                  <a:srgbClr val="FFFFFF"/>
                </a:solidFill>
              </a:rPr>
              <a:t>id.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#validator {display: none;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Recall  that in HTML, you can identify an individual element </a:t>
            </a:r>
            <a:r>
              <a:rPr lang="en-US" sz="2800" i="1">
                <a:solidFill>
                  <a:srgbClr val="FFFFFF"/>
                </a:solidFill>
              </a:rPr>
              <a:t>element </a:t>
            </a:r>
            <a:r>
              <a:rPr lang="en-US" sz="2800">
                <a:solidFill>
                  <a:srgbClr val="FFFFFF"/>
                </a:solidFill>
              </a:rPr>
              <a:t>by giving it an id=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id="</a:t>
            </a:r>
            <a:r>
              <a:rPr lang="en-US" sz="2800" i="1">
                <a:solidFill>
                  <a:srgbClr val="FFFFFF"/>
                </a:solidFill>
              </a:rPr>
              <a:t>id</a:t>
            </a:r>
            <a:r>
              <a:rPr lang="en-US" sz="2800">
                <a:solidFill>
                  <a:srgbClr val="FFFFFF"/>
                </a:solidFill>
              </a:rPr>
              <a:t>"&gt;   ...   &lt;/</a:t>
            </a:r>
            <a:r>
              <a:rPr lang="en-US" sz="2800" i="1">
                <a:solidFill>
                  <a:srgbClr val="FFFFFF"/>
                </a:solidFill>
              </a:rPr>
              <a:t>element&gt;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class selectors</a:t>
            </a:r>
          </a:p>
        </p:txBody>
      </p:sp>
      <p:sp>
        <p:nvSpPr>
          <p:cNvPr id="216066" name="Text Box 2"/>
          <p:cNvSpPr txBox="1">
            <a:spLocks noChangeArrowheads="1"/>
          </p:cNvSpPr>
          <p:nvPr/>
        </p:nvSpPr>
        <p:spPr bwMode="auto">
          <a:xfrm>
            <a:off x="457200" y="1295400"/>
            <a:ext cx="8229600" cy="53355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is the standard way to style up a class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i="1">
                <a:solidFill>
                  <a:srgbClr val="FFFFFF"/>
                </a:solidFill>
              </a:rPr>
              <a:t>   .class</a:t>
            </a:r>
            <a:r>
              <a:rPr lang="en-US" sz="2800">
                <a:solidFill>
                  <a:srgbClr val="FFFFFF"/>
                </a:solidFill>
              </a:rPr>
              <a:t>  { </a:t>
            </a:r>
            <a:r>
              <a:rPr lang="en-US" sz="2800" i="1">
                <a:solidFill>
                  <a:srgbClr val="FFFFFF"/>
                </a:solidFill>
              </a:rPr>
              <a:t>property1</a:t>
            </a:r>
            <a:r>
              <a:rPr lang="en-US" sz="2800">
                <a:solidFill>
                  <a:srgbClr val="FFFFFF"/>
                </a:solidFill>
              </a:rPr>
              <a:t>: </a:t>
            </a:r>
            <a:r>
              <a:rPr lang="en-US" sz="2800" i="1">
                <a:solidFill>
                  <a:srgbClr val="FFFFFF"/>
                </a:solidFill>
              </a:rPr>
              <a:t>value1</a:t>
            </a:r>
            <a:r>
              <a:rPr lang="en-US" sz="2800">
                <a:solidFill>
                  <a:srgbClr val="FFFFFF"/>
                </a:solidFill>
              </a:rPr>
              <a:t>; </a:t>
            </a:r>
            <a:r>
              <a:rPr lang="en-US" sz="2800" i="1">
                <a:solidFill>
                  <a:srgbClr val="FFFFFF"/>
                </a:solidFill>
              </a:rPr>
              <a:t>property2</a:t>
            </a:r>
            <a:r>
              <a:rPr lang="en-US" sz="2800">
                <a:solidFill>
                  <a:srgbClr val="FFFFFF"/>
                </a:solidFill>
              </a:rPr>
              <a:t>: </a:t>
            </a:r>
            <a:r>
              <a:rPr lang="en-US" sz="2800" i="1">
                <a:solidFill>
                  <a:srgbClr val="FFFFFF"/>
                </a:solidFill>
              </a:rPr>
              <a:t>value2 …</a:t>
            </a:r>
            <a:r>
              <a:rPr lang="en-US" sz="2800">
                <a:solidFill>
                  <a:srgbClr val="FFFFFF"/>
                </a:solidFill>
              </a:rPr>
              <a: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will give all the properties and values to any element in the class </a:t>
            </a:r>
            <a:r>
              <a:rPr lang="en-US" sz="2800" i="1">
                <a:solidFill>
                  <a:srgbClr val="FFFFFF"/>
                </a:solidFill>
              </a:rPr>
              <a:t>class.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Recall  that in HTML, you can say</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&lt;</a:t>
            </a:r>
            <a:r>
              <a:rPr lang="en-US" sz="2800" i="1">
                <a:solidFill>
                  <a:srgbClr val="FFFFFF"/>
                </a:solidFill>
              </a:rPr>
              <a:t>element </a:t>
            </a:r>
            <a:r>
              <a:rPr lang="en-US" sz="2800">
                <a:solidFill>
                  <a:srgbClr val="FFFFFF"/>
                </a:solidFill>
              </a:rPr>
              <a:t>class="</a:t>
            </a:r>
            <a:r>
              <a:rPr lang="en-US" sz="2800" i="1">
                <a:solidFill>
                  <a:srgbClr val="FFFFFF"/>
                </a:solidFill>
              </a:rPr>
              <a:t>class</a:t>
            </a:r>
            <a:r>
              <a:rPr lang="en-US" sz="2800">
                <a:solidFill>
                  <a:srgbClr val="FFFFFF"/>
                </a:solidFill>
              </a:rPr>
              <a:t>"&gt;   ...   &lt;/</a:t>
            </a:r>
            <a:r>
              <a:rPr lang="en-US" sz="2800" i="1">
                <a:solidFill>
                  <a:srgbClr val="FFFFFF"/>
                </a:solidFill>
              </a:rPr>
              <a:t>element&gt;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to place the element </a:t>
            </a:r>
            <a:r>
              <a:rPr lang="en-US" sz="2800" i="1">
                <a:solidFill>
                  <a:srgbClr val="FFFFFF"/>
                </a:solidFill>
              </a:rPr>
              <a:t>element </a:t>
            </a:r>
            <a:r>
              <a:rPr lang="en-US" sz="2800">
                <a:solidFill>
                  <a:srgbClr val="FFFFFF"/>
                </a:solidFill>
              </a:rPr>
              <a:t>into the class </a:t>
            </a:r>
            <a:r>
              <a:rPr lang="en-US" sz="2800" i="1">
                <a:solidFill>
                  <a:srgbClr val="FFFFFF"/>
                </a:solidFill>
              </a:rPr>
              <a:t>class. </a:t>
            </a:r>
            <a:r>
              <a:rPr lang="en-US" sz="2800">
                <a:solidFill>
                  <a:srgbClr val="FFFFFF"/>
                </a:solidFill>
              </a:rPr>
              <a:t>Note that you can place an element into several classes. Use blanks to separate the different class names.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validating CSS</a:t>
            </a:r>
          </a:p>
        </p:txBody>
      </p:sp>
      <p:sp>
        <p:nvSpPr>
          <p:cNvPr id="2181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is at http://jigsaw.w3.org/css-validator/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Check your style sheet there when you wonder why the damn thing does not work.</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Note that checking the style sheet will not be part of the assessment of the web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LIS651</a:t>
            </a:r>
          </a:p>
        </p:txBody>
      </p:sp>
      <p:sp>
        <p:nvSpPr>
          <p:cNvPr id="17410" name="Text Box 2"/>
          <p:cNvSpPr txBox="1">
            <a:spLocks noChangeArrowheads="1"/>
          </p:cNvSpPr>
          <p:nvPr/>
        </p:nvSpPr>
        <p:spPr bwMode="auto">
          <a:xfrm>
            <a:off x="457200" y="1295400"/>
            <a:ext cx="8305800" cy="52578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Uses a language called PHP, that is widely used to generate such web sites.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introduced to </a:t>
            </a:r>
            <a:r>
              <a:rPr lang="en-US" sz="2400" dirty="0">
                <a:solidFill>
                  <a:srgbClr val="FFFFFF"/>
                </a:solidFill>
              </a:rPr>
              <a:t>procedural </a:t>
            </a:r>
            <a:r>
              <a:rPr lang="ru-RU" sz="2400" dirty="0">
                <a:solidFill>
                  <a:srgbClr val="FFFFFF"/>
                </a:solidFill>
              </a:rPr>
              <a:t>computer</a:t>
            </a:r>
            <a:r>
              <a:rPr lang="en-US" sz="2400" dirty="0">
                <a:solidFill>
                  <a:srgbClr val="FFFFFF"/>
                </a:solidFill>
              </a:rPr>
              <a:t> </a:t>
            </a:r>
            <a:r>
              <a:rPr lang="ru-RU" sz="2400" dirty="0">
                <a:solidFill>
                  <a:srgbClr val="FFFFFF"/>
                </a:solidFill>
              </a:rPr>
              <a:t>programming.</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to train analytical thinking.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dirty="0">
                <a:solidFill>
                  <a:srgbClr val="FFFFFF"/>
                </a:solidFill>
              </a:rPr>
              <a:t>Uses databases to store and retrieve information</a:t>
            </a:r>
            <a:r>
              <a:rPr lang="ru-RU" sz="2800" dirty="0">
                <a:solidFill>
                  <a:srgbClr val="FFFFFF"/>
                </a:solidFill>
              </a:rPr>
              <a: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Gets you to think about the structure of information.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Less material than LIS650, but more difficult</a:t>
            </a:r>
            <a:r>
              <a:rPr lang="ru-RU" sz="2800" dirty="0" smtClean="0">
                <a:solidFill>
                  <a:srgbClr val="FFFFFF"/>
                </a:solidFill>
              </a:rPr>
              <a:t>.</a:t>
            </a:r>
            <a:endParaRPr lang="en-US" sz="2800" dirty="0" smtClean="0">
              <a:solidFill>
                <a:srgbClr val="FFFFFF"/>
              </a:solidFill>
            </a:endParaRP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http://wotan.liu.edu/home/krichel/courses/lis561.html has historic editions.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a:p>
            <a:pPr marL="328613" indent="-317500" eaLnBrk="1" hangingPunct="1">
              <a:lnSpc>
                <a:spcPts val="2825"/>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colors</a:t>
            </a:r>
          </a:p>
        </p:txBody>
      </p:sp>
      <p:sp>
        <p:nvSpPr>
          <p:cNvPr id="219138"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They follow the RGB color model.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Expressed as three hex numbers 00 to 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 pound sign is written first, then follow the hex numbers.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solidFill>
                  <a:srgbClr val="FFFFFF"/>
                </a:solidFill>
              </a:rPr>
              <a:t>Example:      a </a:t>
            </a:r>
            <a:r>
              <a:rPr lang="en-US" sz="2800" dirty="0">
                <a:solidFill>
                  <a:srgbClr val="FFFFFF"/>
                </a:solidFill>
              </a:rPr>
              <a:t>{background-color: #270F10}</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t>
            </a:r>
            <a:r>
              <a:rPr lang="en-US" sz="2800" dirty="0" smtClean="0">
                <a:solidFill>
                  <a:srgbClr val="FFFFFF"/>
                </a:solidFill>
              </a:rPr>
              <a:t>are </a:t>
            </a:r>
            <a:r>
              <a:rPr lang="en-US" sz="2800" dirty="0">
                <a:solidFill>
                  <a:srgbClr val="FFFFFF"/>
                </a:solidFill>
              </a:rPr>
              <a:t>color charts on the Web, for example at http://</a:t>
            </a:r>
            <a:r>
              <a:rPr lang="en-US" sz="2800" dirty="0" smtClean="0">
                <a:solidFill>
                  <a:srgbClr val="FFFFFF"/>
                </a:solidFill>
              </a:rPr>
              <a:t>www.webmonkey.com/reference/color_codes/</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color names</a:t>
            </a:r>
          </a:p>
        </p:txBody>
      </p:sp>
      <p:sp>
        <p:nvSpPr>
          <p:cNvPr id="2201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following standard color names are defined</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Black 	= #000000		</a:t>
            </a:r>
            <a:r>
              <a:rPr lang="en-US" sz="2400" dirty="0" smtClean="0">
                <a:solidFill>
                  <a:srgbClr val="FFFFFF"/>
                </a:solidFill>
              </a:rPr>
              <a:t>Green  = </a:t>
            </a:r>
            <a:r>
              <a:rPr lang="en-US" sz="2400" dirty="0">
                <a:solidFill>
                  <a:srgbClr val="FFFFFF"/>
                </a:solidFill>
              </a:rPr>
              <a:t>#00FF00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Silver 	= #C0C0C0 	</a:t>
            </a:r>
            <a:r>
              <a:rPr lang="en-US" sz="2400" dirty="0" smtClean="0">
                <a:solidFill>
                  <a:srgbClr val="FFFFFF"/>
                </a:solidFill>
              </a:rPr>
              <a:t>Lime    = </a:t>
            </a:r>
            <a:r>
              <a:rPr lang="en-US" sz="2400" dirty="0">
                <a:solidFill>
                  <a:srgbClr val="FFFFFF"/>
                </a:solidFill>
              </a:rPr>
              <a:t>#008000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Gray	</a:t>
            </a:r>
            <a:r>
              <a:rPr lang="en-US" sz="2400" dirty="0" smtClean="0">
                <a:solidFill>
                  <a:srgbClr val="FFFFFF"/>
                </a:solidFill>
              </a:rPr>
              <a:t>       = </a:t>
            </a:r>
            <a:r>
              <a:rPr lang="en-US" sz="2400" dirty="0">
                <a:solidFill>
                  <a:srgbClr val="FFFFFF"/>
                </a:solidFill>
              </a:rPr>
              <a:t>#808080 	</a:t>
            </a:r>
            <a:r>
              <a:rPr lang="en-US" sz="2400" dirty="0" smtClean="0">
                <a:solidFill>
                  <a:srgbClr val="FFFFFF"/>
                </a:solidFill>
              </a:rPr>
              <a:t>Olive  </a:t>
            </a:r>
            <a:r>
              <a:rPr lang="en-US" sz="2400" dirty="0">
                <a:solidFill>
                  <a:srgbClr val="FFFFFF"/>
                </a:solidFill>
              </a:rPr>
              <a:t> </a:t>
            </a:r>
            <a:r>
              <a:rPr lang="en-US" sz="2400" dirty="0" smtClean="0">
                <a:solidFill>
                  <a:srgbClr val="FFFFFF"/>
                </a:solidFill>
              </a:rPr>
              <a:t>= </a:t>
            </a:r>
            <a:r>
              <a:rPr lang="en-US" sz="2400" dirty="0">
                <a:solidFill>
                  <a:srgbClr val="FFFFFF"/>
                </a:solidFill>
              </a:rPr>
              <a:t>#808000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White    </a:t>
            </a:r>
            <a:r>
              <a:rPr lang="en-US" sz="2400" dirty="0" smtClean="0">
                <a:solidFill>
                  <a:srgbClr val="FFFFFF"/>
                </a:solidFill>
              </a:rPr>
              <a:t> = </a:t>
            </a:r>
            <a:r>
              <a:rPr lang="en-US" sz="2400" dirty="0">
                <a:solidFill>
                  <a:srgbClr val="FFFFFF"/>
                </a:solidFill>
              </a:rPr>
              <a:t>#FFFFFF 		Yellow	= #FFFF00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Maroon	= #800000 		Navy  	= #000080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Red		= #FF0000		Blue	= #0000FF </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Purple	= #800080		Teal	= #008080</a:t>
            </a:r>
          </a:p>
          <a:p>
            <a:pPr marL="733425" lvl="1" indent="-276225">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Fuchsia	= #FF00FF	 	Aqua	= #00FFFF</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Other names may be supported by individual browsers.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numbers</a:t>
            </a:r>
          </a:p>
        </p:txBody>
      </p:sp>
      <p:sp>
        <p:nvSpPr>
          <p:cNvPr id="22118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rPr>
              <a:t>Numbers like 1.2, -3 etc are often valid values.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a:solidFill>
                  <a:srgbClr val="FFFFFF"/>
                </a:solidFill>
              </a:rPr>
              <a:t>Percentages are numbers followed by the % sign. Most of the time percentages mean take a percent of the value of something else. What that else is depends on the property.</a:t>
            </a: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ext Box 1"/>
          <p:cNvSpPr txBox="1">
            <a:spLocks noChangeArrowheads="1"/>
          </p:cNvSpPr>
          <p:nvPr/>
        </p:nvSpPr>
        <p:spPr bwMode="auto">
          <a:xfrm>
            <a:off x="381000" y="228600"/>
            <a:ext cx="8229600" cy="76358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lengths </a:t>
            </a:r>
          </a:p>
        </p:txBody>
      </p:sp>
      <p:sp>
        <p:nvSpPr>
          <p:cNvPr id="222210" name="Text Box 2"/>
          <p:cNvSpPr txBox="1">
            <a:spLocks noChangeArrowheads="1"/>
          </p:cNvSpPr>
          <p:nvPr/>
        </p:nvSpPr>
        <p:spPr bwMode="auto">
          <a:xfrm>
            <a:off x="457200" y="990600"/>
            <a:ext cx="8382000" cy="4806950"/>
          </a:xfrm>
          <a:prstGeom prst="rect">
            <a:avLst/>
          </a:prstGeom>
          <a:noFill/>
          <a:ln w="9525">
            <a:noFill/>
            <a:round/>
            <a:headEnd/>
            <a:tailEnd/>
          </a:ln>
          <a:effectLst/>
        </p:spPr>
        <p:txBody>
          <a:bodyPr lIns="90000" tIns="46800" rIns="90000" bIns="46800"/>
          <a:lstStyle/>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a:solidFill>
                  <a:srgbClr val="FFFFFF"/>
                </a:solidFill>
              </a:rPr>
              <a:t> </a:t>
            </a:r>
            <a:r>
              <a:rPr lang="en-US" sz="2800" dirty="0">
                <a:solidFill>
                  <a:srgbClr val="FFFFFF"/>
                </a:solidFill>
              </a:rPr>
              <a:t>relatively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em</a:t>
            </a:r>
            <a:r>
              <a:rPr lang="en-US" sz="2400" dirty="0">
                <a:solidFill>
                  <a:srgbClr val="FFFFFF"/>
                </a:solidFill>
              </a:rPr>
              <a:t>: </a:t>
            </a:r>
            <a:r>
              <a:rPr lang="en-US" sz="2400" dirty="0" smtClean="0">
                <a:solidFill>
                  <a:srgbClr val="FFFFFF"/>
                </a:solidFill>
              </a:rPr>
              <a:t>  the </a:t>
            </a:r>
            <a:r>
              <a:rPr lang="en-US" sz="2400" dirty="0">
                <a:solidFill>
                  <a:srgbClr val="FFFFFF"/>
                </a:solidFill>
              </a:rPr>
              <a:t>{font-size} of the relevant font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ex:	the {x-height} of the relevant font, often 1/2 </a:t>
            </a:r>
            <a:r>
              <a:rPr lang="en-US" sz="2400" dirty="0" err="1">
                <a:solidFill>
                  <a:srgbClr val="FFFFFF"/>
                </a:solidFill>
              </a:rPr>
              <a:t>em</a:t>
            </a:r>
            <a:endParaRPr lang="en-US" sz="2400" dirty="0">
              <a:solidFill>
                <a:srgbClr val="FFFFFF"/>
              </a:solidFill>
            </a:endParaRP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px</a:t>
            </a:r>
            <a:r>
              <a:rPr lang="en-US" sz="2400" dirty="0">
                <a:solidFill>
                  <a:srgbClr val="FFFFFF"/>
                </a:solidFill>
              </a:rPr>
              <a:t>: 	pixels, relative to the viewing device</a:t>
            </a:r>
          </a:p>
          <a:p>
            <a:pPr marL="330200" indent="-317500">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absolutely</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 	inches, one inch is equal to 2.54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cm: 	centimeters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mm: millimeters </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pt: 	points, one point is equal to 1/72th of an inch</a:t>
            </a:r>
          </a:p>
          <a:p>
            <a:pPr marL="733425" lvl="1" indent="-276225">
              <a:lnSpc>
                <a:spcPct val="110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pc: 	picas, one pica is equal to 12 points</a:t>
            </a: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a:p>
            <a:pPr marL="330200" indent="-317500">
              <a:lnSpc>
                <a:spcPct val="11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keywords</a:t>
            </a:r>
          </a:p>
        </p:txBody>
      </p:sp>
      <p:sp>
        <p:nvSpPr>
          <p:cNvPr id="22323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Keywords are just written as words. Sometimes several keyword can be given, then they are usually separated by a comma.</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Most property accept some keyword values, I will just list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uri values</a:t>
            </a:r>
          </a:p>
        </p:txBody>
      </p:sp>
      <p:sp>
        <p:nvSpPr>
          <p:cNvPr id="2242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URI values give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 URI value is written in a styles sheet as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'url( </a:t>
            </a:r>
            <a:r>
              <a:rPr lang="en-US" sz="2800" i="1">
                <a:solidFill>
                  <a:srgbClr val="FFFFFF"/>
                </a:solidFill>
              </a:rPr>
              <a:t>uri </a:t>
            </a:r>
            <a:r>
              <a:rPr lang="en-US" sz="2800">
                <a:solidFill>
                  <a:srgbClr val="FFFFFF"/>
                </a:solidFill>
              </a:rPr>
              <a:t>)' where </a:t>
            </a:r>
            <a:r>
              <a:rPr lang="en-US" sz="2800" i="1">
                <a:solidFill>
                  <a:srgbClr val="FFFFFF"/>
                </a:solidFill>
              </a:rPr>
              <a:t>uri </a:t>
            </a:r>
            <a:r>
              <a:rPr lang="en-US" sz="2800">
                <a:solidFill>
                  <a:srgbClr val="FFFFFF"/>
                </a:solidFill>
              </a:rPr>
              <a:t>is a URI.</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surround your URI with option single or double quotes as well as with whitespace.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that you have to use url(…) and not uri(…).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inheritance</a:t>
            </a:r>
          </a:p>
        </p:txBody>
      </p:sp>
      <p:sp>
        <p:nvSpPr>
          <p:cNvPr id="225282" name="Text Box 2"/>
          <p:cNvSpPr txBox="1">
            <a:spLocks noChangeArrowheads="1"/>
          </p:cNvSpPr>
          <p:nvPr/>
        </p:nvSpPr>
        <p:spPr bwMode="auto">
          <a:xfrm>
            <a:off x="457200" y="1295400"/>
            <a:ext cx="8226425" cy="504825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Inheritance is a general principle of properties in CSS.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Some properties are said to “inherit”. This means that the property value set for an element transmits itself as a default value to the element’s children.</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Remember properties attach only to elements!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property values: ‘inherit’</a:t>
            </a:r>
          </a:p>
        </p:txBody>
      </p:sp>
      <p:sp>
        <p:nvSpPr>
          <p:cNvPr id="2263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value ‘inherit’ instructs the style sheet to use the value set on the parent element.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{color: }  </a:t>
            </a:r>
          </a:p>
        </p:txBody>
      </p:sp>
      <p:sp>
        <p:nvSpPr>
          <p:cNvPr id="227330" name="Text Box 2"/>
          <p:cNvSpPr txBox="1">
            <a:spLocks noChangeArrowheads="1"/>
          </p:cNvSpPr>
          <p:nvPr/>
        </p:nvSpPr>
        <p:spPr bwMode="auto">
          <a:xfrm>
            <a:off x="457200" y="1600200"/>
            <a:ext cx="8229600" cy="45370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{color: } sets the foreground color of an element. It takes color values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is set by the browser.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property value is inherited. It means that the {color: } of an element is the {color: } of a parent element, unless you specify something else.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body {color: #FAFAFA;}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{background-color: }</a:t>
            </a:r>
          </a:p>
        </p:txBody>
      </p:sp>
      <p:sp>
        <p:nvSpPr>
          <p:cNvPr id="22835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{background-color: } sets the color of the background</a:t>
            </a:r>
            <a:r>
              <a:rPr lang="en-US" sz="2800" dirty="0" smtClean="0">
                <a:solidFill>
                  <a:srgbClr val="FFFFFF"/>
                </a:solidFill>
              </a:rPr>
              <a: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smtClean="0">
                <a:solidFill>
                  <a:srgbClr val="FFFFFF"/>
                </a:solidFill>
              </a:rPr>
              <a:t>The property takes color values, </a:t>
            </a:r>
            <a:r>
              <a:rPr lang="en-US" sz="2800" dirty="0">
                <a:solidFill>
                  <a:srgbClr val="FFFFFF"/>
                </a:solidFill>
              </a:rPr>
              <a:t>‘inherit’ or ‘transparent’.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‘transparent’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{background-color: } does </a:t>
            </a:r>
            <a:r>
              <a:rPr lang="en-US" sz="2800" dirty="0" smtClean="0">
                <a:solidFill>
                  <a:srgbClr val="FFFFFF"/>
                </a:solidFill>
              </a:rPr>
              <a:t>*not* </a:t>
            </a:r>
            <a:r>
              <a:rPr lang="en-US" sz="2800" dirty="0">
                <a:solidFill>
                  <a:srgbClr val="FFFFFF"/>
                </a:solidFill>
              </a:rPr>
              <a:t>inherit</a:t>
            </a:r>
            <a:r>
              <a:rPr lang="en-US" sz="2800" dirty="0" smtClean="0">
                <a:solidFill>
                  <a:srgbClr val="FFFFFF"/>
                </a:solidFill>
              </a:rPr>
              <a:t>.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 and foreground</a:t>
            </a:r>
          </a:p>
        </p:txBody>
      </p:sp>
      <p:sp>
        <p:nvSpPr>
          <p:cNvPr id="22937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you set the foreground, it is recommended to set the background as well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body {color: #FAFAFA;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background-color:  #0A0A0A;}</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avoids a problem when a user has set the foreground color as the default background color of her browser.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{background-image: }</a:t>
            </a:r>
          </a:p>
        </p:txBody>
      </p:sp>
      <p:sp>
        <p:nvSpPr>
          <p:cNvPr id="230402" name="Text Box 2"/>
          <p:cNvSpPr txBox="1">
            <a:spLocks noChangeArrowheads="1"/>
          </p:cNvSpPr>
          <p:nvPr/>
        </p:nvSpPr>
        <p:spPr bwMode="auto">
          <a:xfrm>
            <a:off x="457200" y="1219200"/>
            <a:ext cx="8226425" cy="52578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a:t>
            </a:r>
            <a:r>
              <a:rPr lang="en-US" sz="2800" dirty="0" err="1">
                <a:solidFill>
                  <a:srgbClr val="FFFFFF"/>
                </a:solidFill>
              </a:rPr>
              <a:t>url</a:t>
            </a:r>
            <a:r>
              <a:rPr lang="en-US" sz="2800" dirty="0">
                <a:solidFill>
                  <a:srgbClr val="FFFFFF"/>
                </a:solidFill>
              </a:rPr>
              <a:t>(</a:t>
            </a:r>
            <a:r>
              <a:rPr lang="en-US" sz="2800" i="1" dirty="0">
                <a:solidFill>
                  <a:srgbClr val="FFFFFF"/>
                </a:solidFill>
              </a:rPr>
              <a:t>URL</a:t>
            </a:r>
            <a:r>
              <a:rPr lang="en-US" sz="2800" dirty="0">
                <a:solidFill>
                  <a:srgbClr val="FFFFFF"/>
                </a:solidFill>
              </a:rPr>
              <a:t>) } uses a picture found  at a URL </a:t>
            </a:r>
            <a:r>
              <a:rPr lang="en-US" sz="2800" i="1" dirty="0" err="1">
                <a:solidFill>
                  <a:srgbClr val="FFFFFF"/>
                </a:solidFill>
              </a:rPr>
              <a:t>URL</a:t>
            </a:r>
            <a:r>
              <a:rPr lang="en-US" sz="2800" dirty="0">
                <a:solidFill>
                  <a:srgbClr val="FFFFFF"/>
                </a:solidFill>
              </a:rPr>
              <a:t>.</a:t>
            </a:r>
            <a:r>
              <a:rPr lang="en-US" sz="2800" i="1" dirty="0">
                <a:solidFill>
                  <a:srgbClr val="FFFFFF"/>
                </a:solidFill>
              </a:rPr>
              <a:t> </a:t>
            </a:r>
            <a:r>
              <a:rPr lang="en-US" sz="2800" dirty="0">
                <a:solidFill>
                  <a:srgbClr val="FFFFFF"/>
                </a:solidFill>
              </a:rPr>
              <a:t>This will place the picture into the background of the element to which the property is attached. Example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body {background-image: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a:t>
            </a:r>
            <a:r>
              <a:rPr lang="en-US" sz="2800" dirty="0" err="1">
                <a:solidFill>
                  <a:srgbClr val="FFFFFF"/>
                </a:solidFill>
              </a:rPr>
              <a:t>url</a:t>
            </a:r>
            <a:r>
              <a:rPr lang="en-US" sz="2800" dirty="0">
                <a:solidFill>
                  <a:srgbClr val="FFFFFF"/>
                </a:solidFill>
              </a:rPr>
              <a:t>(http://openlib.org/home/krichel/ToK.gif);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 may also be given the values ‘none’ or ‘inherit’. ‘none’ is the initial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{background-image: } does not inherit.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{background-repeat: } </a:t>
            </a:r>
          </a:p>
        </p:txBody>
      </p:sp>
      <p:sp>
        <p:nvSpPr>
          <p:cNvPr id="23142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{background-repeat: } can take the values</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a:solidFill>
                  <a:srgbClr val="FFFFFF"/>
                </a:solidFill>
              </a:rPr>
              <a:t>‘</a:t>
            </a:r>
            <a:r>
              <a:rPr lang="en-US" sz="2400" dirty="0">
                <a:solidFill>
                  <a:srgbClr val="FFFFFF"/>
                </a:solidFill>
              </a:rPr>
              <a:t>repeat’ (initial value)‏</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‘repeat-x’, </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‘repeat-y’</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‘no-repeat’</a:t>
            </a:r>
          </a:p>
          <a:p>
            <a:pPr marL="733425" lvl="1" indent="-276225">
              <a:lnSpc>
                <a:spcPct val="11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‘inherit</a:t>
            </a:r>
            <a:r>
              <a:rPr lang="en-US" dirty="0">
                <a:solidFill>
                  <a:srgbClr val="FFFFFF"/>
                </a:solidFill>
              </a:rPr>
              <a: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does not inherit. In fact, no background property inherits. </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{background-position: }</a:t>
            </a:r>
          </a:p>
        </p:txBody>
      </p:sp>
      <p:sp>
        <p:nvSpPr>
          <p:cNvPr id="232450" name="Text Box 2"/>
          <p:cNvSpPr txBox="1">
            <a:spLocks noChangeArrowheads="1"/>
          </p:cNvSpPr>
          <p:nvPr/>
        </p:nvSpPr>
        <p:spPr bwMode="auto">
          <a:xfrm>
            <a:off x="457200" y="1600200"/>
            <a:ext cx="8229600" cy="4160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{background-position: } property places the background image.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When there is repetition, it places the lead image, which is the first one placed.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property takes two values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first one is for horizontal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second value is for vertical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{background-position: }</a:t>
            </a:r>
          </a:p>
        </p:txBody>
      </p:sp>
      <p:sp>
        <p:nvSpPr>
          <p:cNvPr id="233474" name="Text Box 2"/>
          <p:cNvSpPr txBox="1">
            <a:spLocks noChangeArrowheads="1"/>
          </p:cNvSpPr>
          <p:nvPr/>
        </p:nvSpPr>
        <p:spPr bwMode="auto">
          <a:xfrm>
            <a:off x="457200" y="1600200"/>
            <a:ext cx="8229600" cy="4160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values '0% 0%'  to '100% 100%'</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a:t>
            </a:r>
            <a:r>
              <a:rPr lang="en-US" sz="2800" i="1" dirty="0">
                <a:solidFill>
                  <a:srgbClr val="FFFFFF"/>
                </a:solidFill>
              </a:rPr>
              <a:t>length </a:t>
            </a:r>
            <a:r>
              <a:rPr lang="en-US" sz="2800" i="1" dirty="0" err="1">
                <a:solidFill>
                  <a:srgbClr val="FFFFFF"/>
                </a:solidFill>
              </a:rPr>
              <a:t>length</a:t>
            </a:r>
            <a:r>
              <a:rPr lang="en-US" sz="2800" dirty="0">
                <a:solidFill>
                  <a:srgbClr val="FFFFFF"/>
                </a:solidFill>
              </a:rPr>
              <a:t>' to put length of offset from left top</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‘left’, ‘right’, ‘center’ for the first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It takes ‘top’, ‘center’, ‘bottom’ for the second value.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Mixing values from different groups is allowed.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Both values also take the value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a:t>
            </a:r>
            <a:r>
              <a:rPr lang="en-US" sz="2800" dirty="0" smtClean="0">
                <a:solidFill>
                  <a:srgbClr val="FFFFFF"/>
                </a:solidFill>
              </a:rPr>
              <a:t>does not inherit.</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{background-attachment: }</a:t>
            </a:r>
          </a:p>
        </p:txBody>
      </p:sp>
      <p:sp>
        <p:nvSpPr>
          <p:cNvPr id="23449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set whether the background image should scroll with the viewport or it if should stay fixed. It take the values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‘scroll’  (initial value)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‘fixed’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does not make much sense when the image is repeated.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property is not inherited.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the background?</a:t>
            </a:r>
          </a:p>
        </p:txBody>
      </p:sp>
      <p:sp>
        <p:nvSpPr>
          <p:cNvPr id="23552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Every element in HTML generates what is in CSS known as a box.</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Basically (this is slightly wrong) the box has the contents of the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contents of the element may contain other elements. These other elements can have different background and foreground colors.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tables</a:t>
            </a:r>
          </a:p>
        </p:txBody>
      </p:sp>
      <p:sp>
        <p:nvSpPr>
          <p:cNvPr id="236546" name="Text Box 2"/>
          <p:cNvSpPr txBox="1">
            <a:spLocks noChangeArrowheads="1"/>
          </p:cNvSpPr>
          <p:nvPr/>
        </p:nvSpPr>
        <p:spPr bwMode="auto">
          <a:xfrm>
            <a:off x="457200" y="1600200"/>
            <a:ext cx="8229600" cy="45593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allows to align contents in a tabular form.</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Tables may have a caption and/or a summary.</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Both describe the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latter is longer than the former.</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rows are aligned vertically.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columns are aligned horizontally.</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Cells are at the intersection between rows and columns.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HTML table design</a:t>
            </a:r>
          </a:p>
        </p:txBody>
      </p:sp>
      <p:sp>
        <p:nvSpPr>
          <p:cNvPr id="237570" name="Text Box 2"/>
          <p:cNvSpPr txBox="1">
            <a:spLocks noChangeArrowheads="1"/>
          </p:cNvSpPr>
          <p:nvPr/>
        </p:nvSpPr>
        <p:spPr bwMode="auto">
          <a:xfrm>
            <a:off x="457200" y="1600200"/>
            <a:ext cx="8305800" cy="5029200"/>
          </a:xfrm>
          <a:prstGeom prst="rect">
            <a:avLst/>
          </a:prstGeom>
          <a:noFill/>
          <a:ln w="9525">
            <a:noFill/>
            <a:round/>
            <a:headEnd/>
            <a:tailEnd/>
          </a:ln>
          <a:effectLst/>
        </p:spPr>
        <p:txBody>
          <a:bodyPr lIns="90000" tIns="46800" rIns="90000" bIns="46800"/>
          <a:lstStyle/>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tries to make simple things simple without making sophisticated things impossible</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takes account of the fact that the absolute width of the table can not be controlled by the HTML writer but it is the hands of the reader. </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Not all things one would like to do are supported.</a:t>
            </a:r>
          </a:p>
          <a:p>
            <a:pPr marL="328613" indent="-317500">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Nevertheless, I only cover the more basic </a:t>
            </a:r>
            <a:r>
              <a:rPr lang="en-US" sz="3200" dirty="0" smtClean="0">
                <a:solidFill>
                  <a:srgbClr val="FFFFFF"/>
                </a:solidFill>
              </a:rPr>
              <a:t>features.</a:t>
            </a:r>
            <a:endParaRPr lang="en-US" sz="3200" dirty="0">
              <a:solidFill>
                <a:srgbClr val="FFFFFF"/>
              </a:solidFill>
            </a:endParaRP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a:p>
            <a:pPr marL="328613" indent="-317500">
              <a:lnSpc>
                <a:spcPct val="110000"/>
              </a:lnSpc>
              <a:spcBef>
                <a:spcPts val="6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table</a:t>
            </a:r>
          </a:p>
        </p:txBody>
      </p:sp>
      <p:sp>
        <p:nvSpPr>
          <p:cNvPr id="23859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 very basic table uses three elements only. </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&lt;table&gt; creates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a:t>
            </a:r>
            <a:r>
              <a:rPr lang="en-US" sz="2400" dirty="0" err="1">
                <a:solidFill>
                  <a:srgbClr val="FFFFFF"/>
                </a:solidFill>
              </a:rPr>
              <a:t>tr</a:t>
            </a:r>
            <a:r>
              <a:rPr lang="en-US" sz="2400" dirty="0">
                <a:solidFill>
                  <a:srgbClr val="FFFFFF"/>
                </a:solidFill>
              </a:rPr>
              <a:t>&gt;       creates a row is the table</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&lt;td&gt;      creates a cell within a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&lt;td&gt; has to be a child of &lt;</a:t>
            </a:r>
            <a:r>
              <a:rPr lang="en-US" sz="2800" dirty="0" err="1">
                <a:solidFill>
                  <a:srgbClr val="FFFFFF"/>
                </a:solidFill>
              </a:rPr>
              <a:t>tr</a:t>
            </a:r>
            <a:r>
              <a:rPr lang="en-US" sz="2800" dirty="0">
                <a:solidFill>
                  <a:srgbClr val="FFFFFF"/>
                </a:solidFill>
              </a:rPr>
              <a:t>&gt; and &lt;</a:t>
            </a:r>
            <a:r>
              <a:rPr lang="en-US" sz="2800" dirty="0" err="1">
                <a:solidFill>
                  <a:srgbClr val="FFFFFF"/>
                </a:solidFill>
              </a:rPr>
              <a:t>tr</a:t>
            </a:r>
            <a:r>
              <a:rPr lang="en-US" sz="2800" dirty="0">
                <a:solidFill>
                  <a:srgbClr val="FFFFFF"/>
                </a:solidFill>
              </a:rPr>
              <a:t>&gt; has to be a child of </a:t>
            </a:r>
            <a:r>
              <a:rPr lang="en-US" sz="2800" dirty="0" smtClean="0">
                <a:solidFill>
                  <a:srgbClr val="FFFFFF"/>
                </a:solidFill>
              </a:rPr>
              <a:t>&lt;table&gt;. </a:t>
            </a:r>
            <a:endParaRPr lang="en-US" sz="28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Within a table, the distinction between block-level and text level elements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in this part</a:t>
            </a:r>
          </a:p>
        </p:txBody>
      </p:sp>
      <p:sp>
        <p:nvSpPr>
          <p:cNvPr id="4098" name="Text Box 2"/>
          <p:cNvSpPr txBox="1">
            <a:spLocks noChangeArrowheads="1"/>
          </p:cNvSpPr>
          <p:nvPr/>
        </p:nvSpPr>
        <p:spPr bwMode="auto">
          <a:xfrm>
            <a:off x="457200" y="1233488"/>
            <a:ext cx="8229600" cy="4554537"/>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a</a:t>
            </a:r>
            <a:r>
              <a:rPr lang="ru-RU" sz="2800" dirty="0">
                <a:solidFill>
                  <a:srgbClr val="FFFFFF"/>
                </a:solidFill>
              </a:rPr>
              <a:t>dministrative introduction to the course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s</a:t>
            </a:r>
            <a:r>
              <a:rPr lang="ru-RU" sz="2800" dirty="0">
                <a:solidFill>
                  <a:srgbClr val="FFFFFF"/>
                </a:solidFill>
              </a:rPr>
              <a:t>ubstantive introduction to the course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t</a:t>
            </a:r>
            <a:r>
              <a:rPr lang="ru-RU" sz="2800" dirty="0">
                <a:solidFill>
                  <a:srgbClr val="FFFFFF"/>
                </a:solidFill>
              </a:rPr>
              <a:t>alk about you!</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err="1">
                <a:solidFill>
                  <a:srgbClr val="FFFFFF"/>
                </a:solidFill>
              </a:rPr>
              <a:t>i</a:t>
            </a:r>
            <a:r>
              <a:rPr lang="ru-RU" sz="2800" dirty="0">
                <a:solidFill>
                  <a:srgbClr val="FFFFFF"/>
                </a:solidFill>
              </a:rPr>
              <a:t>ntroduction to the </a:t>
            </a:r>
            <a:r>
              <a:rPr lang="ru-RU" sz="2800" dirty="0" smtClean="0">
                <a:solidFill>
                  <a:srgbClr val="FFFFFF"/>
                </a:solidFill>
              </a:rPr>
              <a:t>web</a:t>
            </a:r>
            <a:endParaRPr lang="en-US" sz="2800" dirty="0" smtClean="0">
              <a:solidFill>
                <a:srgbClr val="FFFFFF"/>
              </a:solidFill>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introduction to hypertext</a:t>
            </a:r>
            <a:endParaRPr lang="ru-RU" sz="2800" dirty="0">
              <a:solidFill>
                <a:srgbClr val="FFFFFF"/>
              </a:solidFill>
            </a:endParaRPr>
          </a:p>
          <a:p>
            <a:pPr marL="785813" lvl="1"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and </a:t>
            </a:r>
            <a:r>
              <a:rPr lang="en-US" sz="2800" dirty="0" err="1" smtClean="0">
                <a:solidFill>
                  <a:srgbClr val="FFFFFF"/>
                </a:solidFill>
              </a:rPr>
              <a:t>ssh</a:t>
            </a:r>
            <a:endParaRPr lang="en-US" sz="28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special topic: characters</a:t>
            </a:r>
            <a:endParaRPr lang="en-US"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homework</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What is the Web?</a:t>
            </a:r>
          </a:p>
        </p:txBody>
      </p:sp>
      <p:sp>
        <p:nvSpPr>
          <p:cNvPr id="215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Wikipedia said on 2009-04-09</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World Wide Web (commonly abbreviated as "the Web") is a very large set of interlinked hypertext documents accessed via the Internet.“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Therefore the web (I neglect the W) brings together  two things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hypertext		|next slide|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Internet		|later slides|</a:t>
            </a:r>
          </a:p>
          <a:p>
            <a:pPr marL="328613" indent="-317500">
              <a:lnSpc>
                <a:spcPct val="10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Both hypertext and the Internet are older than the web, but the web brings them together.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basic table example</a:t>
            </a:r>
          </a:p>
        </p:txBody>
      </p:sp>
      <p:sp>
        <p:nvSpPr>
          <p:cNvPr id="23961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1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1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 </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2  col 1&lt;/td&gt;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&lt;td&gt; row 2  col 2&lt;/td&gt;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  &lt;/tr&gt;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r>
              <a:rPr lang="en-US" sz="2800">
                <a:solidFill>
                  <a:srgbClr val="FFFFFF"/>
                </a:solidFill>
              </a:rPr>
              <a:t>&lt;/table&gt;</a:t>
            </a:r>
          </a:p>
          <a:p>
            <a:pPr>
              <a:lnSpc>
                <a:spcPts val="2825"/>
              </a:lnSpc>
              <a:spcBef>
                <a:spcPts val="700"/>
              </a:spcBef>
              <a:tabLst>
                <a:tab pos="652463" algn="l"/>
                <a:tab pos="1109663" algn="l"/>
                <a:tab pos="1566863" algn="l"/>
                <a:tab pos="2024063" algn="l"/>
                <a:tab pos="2481263" algn="l"/>
                <a:tab pos="2938463" algn="l"/>
                <a:tab pos="3395663" algn="l"/>
                <a:tab pos="3852863" algn="l"/>
                <a:tab pos="4310063" algn="l"/>
                <a:tab pos="4767263" algn="l"/>
                <a:tab pos="5224463" algn="l"/>
                <a:tab pos="5681663" algn="l"/>
                <a:tab pos="6138863" algn="l"/>
                <a:tab pos="6596063" algn="l"/>
                <a:tab pos="7053263" algn="l"/>
                <a:tab pos="7510463" algn="l"/>
                <a:tab pos="7967663" algn="l"/>
                <a:tab pos="8424863" algn="l"/>
                <a:tab pos="8882063" algn="l"/>
                <a:tab pos="933926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free layout</a:t>
            </a:r>
          </a:p>
        </p:txBody>
      </p:sp>
      <p:sp>
        <p:nvSpPr>
          <p:cNvPr id="2406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 table is entered row by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You don't need to give the same number of cells in every row.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As a consequence of your freedom, the browser has to read the entire table, to figure out what the maximum number of cells in a row is, before it can actually set the table.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tables and usabilty</a:t>
            </a:r>
          </a:p>
        </p:txBody>
      </p:sp>
      <p:sp>
        <p:nvSpPr>
          <p:cNvPr id="241666" name="Text Box 2"/>
          <p:cNvSpPr txBox="1">
            <a:spLocks noChangeArrowheads="1"/>
          </p:cNvSpPr>
          <p:nvPr/>
        </p:nvSpPr>
        <p:spPr bwMode="auto">
          <a:xfrm>
            <a:off x="457200" y="1600200"/>
            <a:ext cx="8077200" cy="4949825"/>
          </a:xfrm>
          <a:prstGeom prst="rect">
            <a:avLst/>
          </a:prstGeom>
          <a:noFill/>
          <a:ln w="9525">
            <a:noFill/>
            <a:round/>
            <a:headEnd/>
            <a:tailEnd/>
          </a:ln>
          <a:effectLst/>
        </p:spPr>
        <p:txBody>
          <a:bodyPr lIns="0" tIns="0" rIns="0" bIns="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Tables should not be used to generate visual layout.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Use of style sheets is recommended when the table has mainly a visual function. But sometimes this is hard.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Many tables lead to excessive scrolling.</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See Thomas’ old homepage http://openlib.org/home/krichel/index.table.html</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for a  bad example. </a:t>
            </a: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1"/>
          <p:cNvSpPr txBox="1">
            <a:spLocks noChangeArrowheads="1"/>
          </p:cNvSpPr>
          <p:nvPr/>
        </p:nvSpPr>
        <p:spPr bwMode="auto">
          <a:xfrm>
            <a:off x="457200" y="304800"/>
            <a:ext cx="86868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elements &amp; attributes not covered</a:t>
            </a:r>
          </a:p>
        </p:txBody>
      </p:sp>
      <p:sp>
        <p:nvSpPr>
          <p:cNvPr id="242690"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Many points in the table spec of  HTML have one or more of the following attributes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mainly important for non-visual rendering</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complicated and/or abstract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little used</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mainly a verbosity reduction feature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So I am omitting some of them in the discussion.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ext Box 1"/>
          <p:cNvSpPr txBox="1">
            <a:spLocks noChangeArrowheads="1"/>
          </p:cNvSpPr>
          <p:nvPr/>
        </p:nvSpPr>
        <p:spPr bwMode="auto">
          <a:xfrm>
            <a:off x="457200" y="228600"/>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groups, partly not covered here</a:t>
            </a:r>
          </a:p>
        </p:txBody>
      </p:sp>
      <p:sp>
        <p:nvSpPr>
          <p:cNvPr id="243714" name="Text Box 2"/>
          <p:cNvSpPr txBox="1">
            <a:spLocks noChangeArrowheads="1"/>
          </p:cNvSpPr>
          <p:nvPr/>
        </p:nvSpPr>
        <p:spPr bwMode="auto">
          <a:xfrm>
            <a:off x="457200" y="1600200"/>
            <a:ext cx="8229600" cy="43259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rows may be grouped into</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body section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foot section</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Table columns may also be grouped into more arbitrary ways in so-called column groups.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 partly cover that cells may contain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header information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table data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&lt;table&gt; element</a:t>
            </a:r>
          </a:p>
        </p:txBody>
      </p:sp>
      <p:sp>
        <p:nvSpPr>
          <p:cNvPr id="244738" name="Text Box 2"/>
          <p:cNvSpPr txBox="1">
            <a:spLocks noChangeArrowheads="1"/>
          </p:cNvSpPr>
          <p:nvPr/>
        </p:nvSpPr>
        <p:spPr bwMode="auto">
          <a:xfrm>
            <a:off x="381000" y="1193800"/>
            <a:ext cx="8229600" cy="53594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encloses a table. It takes the core and i18n attributes. It is a block-level element.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summary= attribute. That attribute provides a summary of the table's purpose and structure for user agents rendering to non-visual media such as speech and Braille.</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takes a width= attribute.  That attribute specifies the desired width of the entire table.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When the value is a percentage value, the value is relative to the user agent's available horizontal space.</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Otherwise it as a pixel value</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&lt;caption&gt; element</a:t>
            </a:r>
          </a:p>
        </p:txBody>
      </p:sp>
      <p:sp>
        <p:nvSpPr>
          <p:cNvPr id="248834" name="Text Box 2"/>
          <p:cNvSpPr txBox="1">
            <a:spLocks noChangeArrowheads="1"/>
          </p:cNvSpPr>
          <p:nvPr/>
        </p:nvSpPr>
        <p:spPr bwMode="auto">
          <a:xfrm>
            <a:off x="457200" y="1371600"/>
            <a:ext cx="8229600" cy="495300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used to give a caption to the table. </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takes the core and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is only allowed immediately after the &lt;table&gt; tag start.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There can only be one &lt;caption&gt; in any one &lt;table&gt;.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will now study the alignment attributes. This is an attribute group widely used in tables. &lt;table&gt; also takes those attributes.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the valign= attribute</a:t>
            </a:r>
          </a:p>
        </p:txBody>
      </p:sp>
      <p:sp>
        <p:nvSpPr>
          <p:cNvPr id="249858" name="Text Box 2"/>
          <p:cNvSpPr txBox="1">
            <a:spLocks noChangeArrowheads="1"/>
          </p:cNvSpPr>
          <p:nvPr/>
        </p:nvSpPr>
        <p:spPr bwMode="auto">
          <a:xfrm>
            <a:off x="457200" y="1189038"/>
            <a:ext cx="8229600" cy="6075362"/>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a:t>
            </a:r>
            <a:r>
              <a:rPr lang="en-US" sz="2800" dirty="0" err="1">
                <a:solidFill>
                  <a:srgbClr val="FFFFFF"/>
                </a:solidFill>
              </a:rPr>
              <a:t>valign</a:t>
            </a:r>
            <a:r>
              <a:rPr lang="en-US" sz="2800" dirty="0">
                <a:solidFill>
                  <a:srgbClr val="FFFFFF"/>
                </a:solidFill>
              </a:rPr>
              <a:t>= attribute specifies the vertical position of data within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"top" 	 Cell data is flush with the top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"middle" Cell data is centered vertically within the cell.  </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"bottom" Cell data is flush with the bottom of the cell.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"baseline" All cells in the same row as a cell whose </a:t>
            </a:r>
            <a:r>
              <a:rPr lang="en-US" sz="2400" dirty="0" err="1">
                <a:solidFill>
                  <a:srgbClr val="FFFFFF"/>
                </a:solidFill>
              </a:rPr>
              <a:t>valign</a:t>
            </a:r>
            <a:r>
              <a:rPr lang="en-US" sz="2400" dirty="0">
                <a:solidFill>
                  <a:srgbClr val="FFFFFF"/>
                </a:solidFill>
              </a:rPr>
              <a:t> attribute has this value should have their textual data positioned so that the first text line occurs on a baseline common to all cells in the row. This constraint does not apply to subsequent text lines in these cells. </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alignment: the align= attribute</a:t>
            </a:r>
          </a:p>
        </p:txBody>
      </p:sp>
      <p:sp>
        <p:nvSpPr>
          <p:cNvPr id="250882" name="Text Box 2"/>
          <p:cNvSpPr txBox="1">
            <a:spLocks noChangeArrowheads="1"/>
          </p:cNvSpPr>
          <p:nvPr/>
        </p:nvSpPr>
        <p:spPr bwMode="auto">
          <a:xfrm>
            <a:off x="457200" y="1295400"/>
            <a:ext cx="8229600" cy="49974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align= attribute specifies the alignment of data and the justification of text in a cell. Possible values: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"left"	      left-flush data or left-justify text.</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for table data.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"center"	 center data or center-justify text.</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		This is the default value for table headers.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"right"	right-flush data or right-justify text.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"justify"	double-justify text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"char"	align text around a specific character as set 		with a char= attribute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table row &lt;tr&gt; </a:t>
            </a:r>
          </a:p>
        </p:txBody>
      </p:sp>
      <p:sp>
        <p:nvSpPr>
          <p:cNvPr id="254978" name="Text Box 2"/>
          <p:cNvSpPr txBox="1">
            <a:spLocks noChangeArrowheads="1"/>
          </p:cNvSpPr>
          <p:nvPr/>
        </p:nvSpPr>
        <p:spPr bwMode="auto">
          <a:xfrm>
            <a:off x="457200" y="1600200"/>
            <a:ext cx="8229600" cy="3114675"/>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To build a table, you start by writing out rows with &lt;tr&gt;. Cells are children of the &lt;tr&gt;</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alignment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i18n attributes.</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&lt;tr&gt; takes the core attributes.</a:t>
            </a: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hypertext</a:t>
            </a:r>
          </a:p>
        </p:txBody>
      </p:sp>
      <p:sp>
        <p:nvSpPr>
          <p:cNvPr id="2253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Is text that contains links to other texts. </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Printed scientific papers, that contain links to other papers, are an ancestor of hypertext.</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But hypertext really comes to work when we are looking at electronic texts.</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term was coined by Ted Nelson in 1965.</a:t>
            </a:r>
          </a:p>
          <a:p>
            <a:pPr marL="328613" indent="-317500">
              <a:lnSpc>
                <a:spcPts val="33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Web pages are a type of hypertext written in HTML.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cell &lt;td&gt;</a:t>
            </a:r>
            <a:endParaRPr lang="en-US" dirty="0"/>
          </a:p>
        </p:txBody>
      </p:sp>
      <p:sp>
        <p:nvSpPr>
          <p:cNvPr id="3" name="Content Placeholder 2"/>
          <p:cNvSpPr>
            <a:spLocks noGrp="1"/>
          </p:cNvSpPr>
          <p:nvPr>
            <p:ph idx="1"/>
          </p:nvPr>
        </p:nvSpPr>
        <p:spPr/>
        <p:txBody>
          <a:bodyPr/>
          <a:lstStyle/>
          <a:p>
            <a:r>
              <a:rPr lang="en-US" dirty="0" smtClean="0"/>
              <a:t>It encloses a ordinary cell in a table.</a:t>
            </a:r>
          </a:p>
          <a:p>
            <a:r>
              <a:rPr lang="en-US" dirty="0" smtClean="0"/>
              <a:t>It admits the alignment, core and i18 attributes.</a:t>
            </a:r>
          </a:p>
          <a:p>
            <a:r>
              <a:rPr lang="en-US" dirty="0" smtClean="0"/>
              <a:t> It admits an abbrev= attribute for abbreviated contents.</a:t>
            </a:r>
          </a:p>
          <a:p>
            <a:r>
              <a:rPr lang="en-US" dirty="0" smtClean="0"/>
              <a:t>It admits a </a:t>
            </a:r>
            <a:r>
              <a:rPr lang="en-US" dirty="0" err="1" smtClean="0"/>
              <a:t>rowspan</a:t>
            </a:r>
            <a:r>
              <a:rPr lang="en-US" dirty="0" smtClean="0"/>
              <a:t>= and </a:t>
            </a:r>
            <a:r>
              <a:rPr lang="en-US" dirty="0" err="1" smtClean="0"/>
              <a:t>colspan</a:t>
            </a:r>
            <a:r>
              <a:rPr lang="en-US" dirty="0" smtClean="0"/>
              <a:t>= attribute, useful when the cell spans more than one row or column.</a:t>
            </a:r>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headers= attribute of &lt;td&gt;</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solidFill>
                  <a:srgbClr val="FFFFFF"/>
                </a:solidFill>
              </a:rPr>
              <a:t>&lt;td&gt; admits  headers= attribute specifies the list of header cells that provide header information for the current data cell. The value of this attribute is a space-separated list of header cell id= attribute values. </a:t>
            </a:r>
          </a:p>
          <a:p>
            <a:r>
              <a:rPr lang="en-US" dirty="0" smtClean="0">
                <a:solidFill>
                  <a:srgbClr val="FFFFFF"/>
                </a:solidFill>
              </a:rPr>
              <a:t>Example: &lt;td headers=‏"protein apples"&gt; assumes that there are header cells &lt;</a:t>
            </a:r>
            <a:r>
              <a:rPr lang="en-US" dirty="0" err="1" smtClean="0">
                <a:solidFill>
                  <a:srgbClr val="FFFFFF"/>
                </a:solidFill>
              </a:rPr>
              <a:t>th</a:t>
            </a:r>
            <a:r>
              <a:rPr lang="en-US" dirty="0" smtClean="0">
                <a:solidFill>
                  <a:srgbClr val="FFFFFF"/>
                </a:solidFill>
              </a:rPr>
              <a:t> id="protein"&gt; and &lt;</a:t>
            </a:r>
            <a:r>
              <a:rPr lang="en-US" dirty="0" err="1" smtClean="0">
                <a:solidFill>
                  <a:srgbClr val="FFFFFF"/>
                </a:solidFill>
              </a:rPr>
              <a:t>th</a:t>
            </a:r>
            <a:r>
              <a:rPr lang="en-US" dirty="0" smtClean="0">
                <a:solidFill>
                  <a:srgbClr val="FFFFFF"/>
                </a:solidFill>
              </a:rPr>
              <a:t> id="apples"&gt;.</a:t>
            </a:r>
          </a:p>
          <a:p>
            <a:r>
              <a:rPr lang="en-US" dirty="0" smtClean="0">
                <a:solidFill>
                  <a:srgbClr val="FFFFFF"/>
                </a:solidFill>
              </a:rPr>
              <a:t>This helps to render the table for the visually impaired.</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header cell &lt;th&gt; </a:t>
            </a:r>
          </a:p>
        </p:txBody>
      </p:sp>
      <p:sp>
        <p:nvSpPr>
          <p:cNvPr id="257026" name="Text Box 2"/>
          <p:cNvSpPr txBox="1">
            <a:spLocks noChangeArrowheads="1"/>
          </p:cNvSpPr>
          <p:nvPr/>
        </p:nvSpPr>
        <p:spPr bwMode="auto">
          <a:xfrm>
            <a:off x="457200" y="1219200"/>
            <a:ext cx="8458200" cy="5486400"/>
          </a:xfrm>
          <a:prstGeom prst="rect">
            <a:avLst/>
          </a:prstGeom>
          <a:noFill/>
          <a:ln w="9525">
            <a:noFill/>
            <a:round/>
            <a:headEnd/>
            <a:tailEnd/>
          </a:ln>
          <a:effectLst/>
        </p:spPr>
        <p:txBody>
          <a:bodyPr lIns="90000" tIns="46800" rIns="90000" bIns="46800"/>
          <a:lstStyle/>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It encloses a header cell.</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It admits the same attributes as &lt;td&gt;, but headers= does make no sense here. </a:t>
            </a:r>
          </a:p>
          <a:p>
            <a:pPr marL="328613" indent="-317500">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dirty="0">
                <a:solidFill>
                  <a:srgbClr val="FFFFFF"/>
                </a:solidFill>
              </a:rPr>
              <a:t>Instead, we have a scope= attribute that specifies the set of data cells for which the current header cell provides header information.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scope= in &lt;</a:t>
            </a:r>
            <a:r>
              <a:rPr lang="en-US" dirty="0" err="1" smtClean="0"/>
              <a:t>th</a:t>
            </a:r>
            <a:r>
              <a:rPr lang="en-US" dirty="0" smtClean="0"/>
              <a:t>&gt; </a:t>
            </a:r>
            <a:endParaRPr lang="en-US" dirty="0"/>
          </a:p>
        </p:txBody>
      </p:sp>
      <p:sp>
        <p:nvSpPr>
          <p:cNvPr id="3" name="Content Placeholder 2"/>
          <p:cNvSpPr>
            <a:spLocks noGrp="1"/>
          </p:cNvSpPr>
          <p:nvPr>
            <p:ph idx="1"/>
          </p:nvPr>
        </p:nvSpPr>
        <p:spPr/>
        <p:txBody>
          <a:bodyPr/>
          <a:lstStyle/>
          <a:p>
            <a:r>
              <a:rPr lang="en-US" dirty="0" smtClean="0"/>
              <a:t>'row' the header cell provides information about the row it is in.</a:t>
            </a:r>
          </a:p>
          <a:p>
            <a:r>
              <a:rPr lang="en-US" dirty="0" smtClean="0"/>
              <a:t>'</a:t>
            </a:r>
            <a:r>
              <a:rPr lang="en-US" dirty="0" err="1" smtClean="0"/>
              <a:t>col</a:t>
            </a:r>
            <a:r>
              <a:rPr lang="en-US" dirty="0" smtClean="0"/>
              <a:t>' the header cell provides information about the column it is in.</a:t>
            </a:r>
          </a:p>
          <a:p>
            <a:r>
              <a:rPr lang="en-US" dirty="0" smtClean="0"/>
              <a:t>'</a:t>
            </a:r>
            <a:r>
              <a:rPr lang="en-US" dirty="0" err="1" smtClean="0"/>
              <a:t>rowgroup</a:t>
            </a:r>
            <a:r>
              <a:rPr lang="en-US" dirty="0" smtClean="0"/>
              <a:t>' the header cell provides information about the row group it is in.</a:t>
            </a:r>
          </a:p>
          <a:p>
            <a:r>
              <a:rPr lang="en-US" dirty="0" smtClean="0"/>
              <a:t>'</a:t>
            </a:r>
            <a:r>
              <a:rPr lang="en-US" dirty="0" err="1" smtClean="0"/>
              <a:t>colgroup</a:t>
            </a:r>
            <a:r>
              <a:rPr lang="en-US" dirty="0" smtClean="0"/>
              <a:t>' the header cell provides information about the column group it is in.</a:t>
            </a:r>
          </a:p>
          <a:p>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 in tables</a:t>
            </a:r>
          </a:p>
        </p:txBody>
      </p:sp>
      <p:sp>
        <p:nvSpPr>
          <p:cNvPr id="2580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HTML table elements can be given general CSS properties, such as the ones we will discuss in next lectures.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Here I am going to discuss one property that are only used with table elements.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 am leaving the others </a:t>
            </a:r>
            <a:r>
              <a:rPr lang="en-US" sz="3200">
                <a:solidFill>
                  <a:srgbClr val="FFFFFF"/>
                </a:solidFill>
              </a:rPr>
              <a:t>until </a:t>
            </a:r>
            <a:r>
              <a:rPr lang="en-US" sz="3200" smtClean="0">
                <a:solidFill>
                  <a:srgbClr val="FFFFFF"/>
                </a:solidFill>
              </a:rPr>
              <a:t>later.</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{caption-side:}</a:t>
            </a:r>
          </a:p>
        </p:txBody>
      </p:sp>
      <p:sp>
        <p:nvSpPr>
          <p:cNvPr id="259074" name="Text Box 2"/>
          <p:cNvSpPr txBox="1">
            <a:spLocks noChangeArrowheads="1"/>
          </p:cNvSpPr>
          <p:nvPr/>
        </p:nvSpPr>
        <p:spPr bwMode="auto">
          <a:xfrm>
            <a:off x="457200" y="1600200"/>
            <a:ext cx="8229600" cy="4440238"/>
          </a:xfrm>
          <a:prstGeom prst="rect">
            <a:avLst/>
          </a:prstGeom>
          <a:noFill/>
          <a:ln w="9525">
            <a:noFill/>
            <a:round/>
            <a:headEnd/>
            <a:tailEnd/>
          </a:ln>
          <a:effectLst/>
        </p:spPr>
        <p:txBody>
          <a:bodyPr lIns="90000" tIns="46800" rIns="90000" bIns="4680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This property applies to &lt;caption&gt;.</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{caption-side:} says where the caption should go, either ‘top’ or ‘bottom’.</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initial value is ‘top’.</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A caption is a block box. They can be styled like any other block level element. But this is just the theory. Browser implementation of browser styling appears to be limited.</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a:solidFill>
                  <a:srgbClr val="FFFFFF"/>
                </a:solidFill>
              </a:rPr>
              <a:t>The property name is misleading.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Lesk in HTML/CSS</a:t>
            </a:r>
          </a:p>
        </p:txBody>
      </p:sp>
      <p:sp>
        <p:nvSpPr>
          <p:cNvPr id="26009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I have struggled to reproduce the </a:t>
            </a:r>
            <a:r>
              <a:rPr lang="en-US" sz="3200" dirty="0" err="1">
                <a:solidFill>
                  <a:srgbClr val="FFFFFF"/>
                </a:solidFill>
              </a:rPr>
              <a:t>Lesk</a:t>
            </a:r>
            <a:r>
              <a:rPr lang="en-US" sz="3200" dirty="0">
                <a:solidFill>
                  <a:srgbClr val="FFFFFF"/>
                </a:solidFill>
              </a:rPr>
              <a:t> tables in the examples area. </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It is at doc/examples in the course resources site.</a:t>
            </a:r>
          </a:p>
          <a:p>
            <a:pPr marL="325438" indent="-317500">
              <a:lnSpc>
                <a:spcPct val="104000"/>
              </a:lnSpc>
              <a:spcBef>
                <a:spcPts val="700"/>
              </a:spcBef>
              <a:buClr>
                <a:srgbClr val="FFFFFF"/>
              </a:buClr>
              <a:buFont typeface="Arial" charset="0"/>
              <a:buChar char="•"/>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solidFill>
                  <a:srgbClr val="FFFFFF"/>
                </a:solidFill>
              </a:rPr>
              <a:t>You can see a version with CSS and a version without CSS.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by Lesk (1976)‏</a:t>
            </a:r>
          </a:p>
        </p:txBody>
      </p:sp>
      <p:pic>
        <p:nvPicPr>
          <p:cNvPr id="261122" name="Picture 2"/>
          <p:cNvPicPr>
            <a:picLocks noChangeAspect="1" noChangeArrowheads="1"/>
          </p:cNvPicPr>
          <p:nvPr/>
        </p:nvPicPr>
        <p:blipFill>
          <a:blip r:embed="rId3" cstate="print"/>
          <a:srcRect/>
          <a:stretch>
            <a:fillRect/>
          </a:stretch>
        </p:blipFill>
        <p:spPr bwMode="auto">
          <a:xfrm>
            <a:off x="457200" y="1600200"/>
            <a:ext cx="8229600" cy="45259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by Lesk (1976)‏</a:t>
            </a:r>
          </a:p>
        </p:txBody>
      </p:sp>
      <p:pic>
        <p:nvPicPr>
          <p:cNvPr id="262146" name="Picture 2"/>
          <p:cNvPicPr>
            <a:picLocks noChangeAspect="1" noChangeArrowheads="1"/>
          </p:cNvPicPr>
          <p:nvPr/>
        </p:nvPicPr>
        <p:blipFill>
          <a:blip r:embed="rId3" cstate="print"/>
          <a:srcRect/>
          <a:stretch>
            <a:fillRect/>
          </a:stretch>
        </p:blipFill>
        <p:spPr bwMode="auto">
          <a:xfrm>
            <a:off x="457200" y="1600200"/>
            <a:ext cx="8305800" cy="4876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ext Box 1"/>
          <p:cNvSpPr txBox="1">
            <a:spLocks noChangeArrowheads="1"/>
          </p:cNvSpPr>
          <p:nvPr/>
        </p:nvSpPr>
        <p:spPr bwMode="auto">
          <a:xfrm>
            <a:off x="533400" y="22860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Lesk's most famous</a:t>
            </a:r>
          </a:p>
        </p:txBody>
      </p:sp>
      <p:pic>
        <p:nvPicPr>
          <p:cNvPr id="263170" name="Picture 2"/>
          <p:cNvPicPr>
            <a:picLocks noChangeAspect="1" noChangeArrowheads="1"/>
          </p:cNvPicPr>
          <p:nvPr/>
        </p:nvPicPr>
        <p:blipFill>
          <a:blip r:embed="rId3" cstate="print"/>
          <a:srcRect/>
          <a:stretch>
            <a:fillRect/>
          </a:stretch>
        </p:blipFill>
        <p:spPr bwMode="auto">
          <a:xfrm>
            <a:off x="838200" y="1143000"/>
            <a:ext cx="7620000" cy="54102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HTML </a:t>
            </a:r>
          </a:p>
        </p:txBody>
      </p:sp>
      <p:sp>
        <p:nvSpPr>
          <p:cNvPr id="27650" name="Text Box 2"/>
          <p:cNvSpPr txBox="1">
            <a:spLocks noChangeArrowheads="1"/>
          </p:cNvSpPr>
          <p:nvPr/>
        </p:nvSpPr>
        <p:spPr bwMode="auto">
          <a:xfrm>
            <a:off x="457200" y="1600200"/>
            <a:ext cx="8229600" cy="38608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HTML is the hypertext </a:t>
            </a:r>
            <a:r>
              <a:rPr lang="en-GB" sz="3200" dirty="0" err="1">
                <a:solidFill>
                  <a:srgbClr val="FFFFFF"/>
                </a:solidFill>
              </a:rPr>
              <a:t>markup</a:t>
            </a:r>
            <a:r>
              <a:rPr lang="en-GB" sz="3200" dirty="0">
                <a:solidFill>
                  <a:srgbClr val="FFFFFF"/>
                </a:solidFill>
              </a:rPr>
              <a:t> language</a:t>
            </a:r>
            <a:r>
              <a:rPr lang="en-GB" sz="3200" dirty="0" smtClean="0">
                <a:solidFill>
                  <a:srgbClr val="FFFFFF"/>
                </a:solidFill>
              </a:rPr>
              <a:t>. {next 3 slides}</a:t>
            </a:r>
            <a:endParaRPr lang="en-GB" sz="32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HTML is defined in an SGML DTD.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The last stable version of HTML is version 4.01.</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It is described at http://www.w3.org/TR/html4/</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ext Box 1"/>
          <p:cNvSpPr txBox="1">
            <a:spLocks noChangeArrowheads="1"/>
          </p:cNvSpPr>
          <p:nvPr/>
        </p:nvSpPr>
        <p:spPr bwMode="auto">
          <a:xfrm>
            <a:off x="685800" y="1524000"/>
            <a:ext cx="7772400" cy="1933575"/>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dirty="0">
                <a:solidFill>
                  <a:srgbClr val="E3EBF1"/>
                </a:solidFill>
              </a:rPr>
              <a:t>LIS650	part 3 </a:t>
            </a:r>
            <a:br>
              <a:rPr lang="en-US" sz="4000" dirty="0">
                <a:solidFill>
                  <a:srgbClr val="E3EBF1"/>
                </a:solidFill>
              </a:rPr>
            </a:br>
            <a:r>
              <a:rPr lang="en-US" sz="4000" dirty="0">
                <a:solidFill>
                  <a:srgbClr val="E3EBF1"/>
                </a:solidFill>
              </a:rPr>
              <a:t>important CSS without positioning</a:t>
            </a:r>
          </a:p>
        </p:txBody>
      </p:sp>
      <p:sp>
        <p:nvSpPr>
          <p:cNvPr id="265218"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a:solidFill>
                  <a:srgbClr val="FFFFFF"/>
                </a:solidFill>
              </a:rPr>
              <a:t>Thomas Krichel</a:t>
            </a:r>
          </a:p>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important properties</a:t>
            </a:r>
          </a:p>
        </p:txBody>
      </p:sp>
      <p:sp>
        <p:nvSpPr>
          <p:cNvPr id="266242" name="Text Box 2"/>
          <p:cNvSpPr txBox="1">
            <a:spLocks noChangeArrowheads="1"/>
          </p:cNvSpPr>
          <p:nvPr/>
        </p:nvSpPr>
        <p:spPr bwMode="auto">
          <a:xfrm>
            <a:off x="457200" y="1600200"/>
            <a:ext cx="8229600" cy="53006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We will now look at the properties as defined by CSS. These are the things that you can set using CSS.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Here we study four groups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display and </a:t>
            </a:r>
            <a:r>
              <a:rPr lang="en-US" sz="2400" dirty="0" smtClean="0">
                <a:solidFill>
                  <a:srgbClr val="FFFFFF"/>
                </a:solidFill>
              </a:rPr>
              <a:t>visibility</a:t>
            </a:r>
            <a:endParaRPr lang="en-US" sz="2400" dirty="0">
              <a:solidFill>
                <a:srgbClr val="FFFFFF"/>
              </a:solidFill>
            </a:endParaRP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lists</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text</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fonts	</a:t>
            </a:r>
          </a:p>
          <a:p>
            <a:pPr marL="733425" lvl="1" indent="-274638">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borders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More next time.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ext Box 1"/>
          <p:cNvSpPr txBox="1">
            <a:spLocks noChangeArrowheads="1"/>
          </p:cNvSpPr>
          <p:nvPr/>
        </p:nvSpPr>
        <p:spPr bwMode="auto">
          <a:xfrm>
            <a:off x="457200" y="496888"/>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{display: } property</a:t>
            </a:r>
          </a:p>
        </p:txBody>
      </p:sp>
      <p:sp>
        <p:nvSpPr>
          <p:cNvPr id="267266" name="Text Box 2"/>
          <p:cNvSpPr txBox="1">
            <a:spLocks noChangeArrowheads="1"/>
          </p:cNvSpPr>
          <p:nvPr/>
        </p:nvSpPr>
        <p:spPr bwMode="auto">
          <a:xfrm>
            <a:off x="457200" y="1600200"/>
            <a:ext cx="8229600" cy="4630738"/>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{display: } sets the display type of an element, it take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'block'     displays the contents as a block</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 	  displays the contents as inline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'list-item' makes contents an item of a list. You </a:t>
            </a:r>
            <a:r>
              <a:rPr lang="ru-RU" sz="2400" dirty="0" smtClean="0">
                <a:solidFill>
                  <a:srgbClr val="FFFFFF"/>
                </a:solidFill>
              </a:rPr>
              <a:t>can</a:t>
            </a:r>
            <a:r>
              <a:rPr lang="en-US" sz="2400" dirty="0" smtClean="0">
                <a:solidFill>
                  <a:srgbClr val="FFFFFF"/>
                </a:solidFill>
              </a:rPr>
              <a:t> </a:t>
            </a:r>
            <a:r>
              <a:rPr lang="ru-RU" sz="2400" dirty="0" smtClean="0">
                <a:solidFill>
                  <a:srgbClr val="FFFFFF"/>
                </a:solidFill>
              </a:rPr>
              <a:t>then </a:t>
            </a:r>
            <a:r>
              <a:rPr lang="ru-RU" sz="2400" dirty="0">
                <a:solidFill>
                  <a:srgbClr val="FFFFFF"/>
                </a:solidFill>
              </a:rPr>
              <a:t>attach list properties to it</a:t>
            </a:r>
            <a:r>
              <a:rPr lang="ru-RU" sz="2800" dirty="0">
                <a:solidFill>
                  <a:srgbClr val="FFFFFF"/>
                </a:solidFill>
              </a:rPr>
              <a:t>.</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'none'     does not display the contents.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'run-in' 		(not much implemented)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‘inline-block’ </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ext Box 1"/>
          <p:cNvSpPr txBox="1">
            <a:spLocks noChangeArrowheads="1"/>
          </p:cNvSpPr>
          <p:nvPr/>
        </p:nvSpPr>
        <p:spPr bwMode="auto">
          <a:xfrm>
            <a:off x="0" y="542925"/>
            <a:ext cx="91440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{display: } property</a:t>
            </a:r>
          </a:p>
        </p:txBody>
      </p:sp>
      <p:sp>
        <p:nvSpPr>
          <p:cNvPr id="268290" name="Text Box 2"/>
          <p:cNvSpPr txBox="1">
            <a:spLocks noChangeArrowheads="1"/>
          </p:cNvSpPr>
          <p:nvPr/>
        </p:nvSpPr>
        <p:spPr bwMode="auto">
          <a:xfrm>
            <a:off x="457200" y="1600200"/>
            <a:ext cx="8229600" cy="4781550"/>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{display: } also takes the following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			</a:t>
            </a:r>
            <a:r>
              <a:rPr lang="en-US" sz="2400" dirty="0" smtClean="0">
                <a:solidFill>
                  <a:srgbClr val="FFFFFF"/>
                </a:solidFill>
              </a:rPr>
              <a:t>       </a:t>
            </a:r>
            <a:r>
              <a:rPr lang="ru-RU" sz="2400" dirty="0" smtClean="0">
                <a:solidFill>
                  <a:srgbClr val="FFFFFF"/>
                </a:solidFill>
              </a:rPr>
              <a:t>– </a:t>
            </a:r>
            <a:r>
              <a:rPr lang="ru-RU" sz="2400" dirty="0">
                <a:solidFill>
                  <a:srgbClr val="FFFFFF"/>
                </a:solidFill>
              </a:rPr>
              <a:t>table-footer-group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table-row 		– table-row-group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table-cell		– table-column</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table-caption 	– table-column-group</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400" dirty="0">
                <a:solidFill>
                  <a:srgbClr val="FFFFFF"/>
                </a:solidFill>
              </a:rPr>
              <a:t>inline-table		– table-header-group</a:t>
            </a: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These means that they behave like the table elements that we already discussed.</a:t>
            </a:r>
          </a:p>
          <a:p>
            <a:pPr marL="328613" indent="-317500">
              <a:lnSpc>
                <a:spcPct val="104000"/>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a:p>
            <a:pPr marL="328613" indent="-317500">
              <a:lnSpc>
                <a:spcPct val="104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{visibility: }</a:t>
            </a:r>
          </a:p>
        </p:txBody>
      </p:sp>
      <p:sp>
        <p:nvSpPr>
          <p:cNvPr id="2693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The {visibility: } property sets the visibility of an element. It takes values</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t>
            </a:r>
            <a:r>
              <a:rPr lang="ru-RU" sz="2400" dirty="0" smtClean="0">
                <a:solidFill>
                  <a:srgbClr val="FFFFFF"/>
                </a:solidFill>
              </a:rPr>
              <a:t>visible</a:t>
            </a:r>
            <a:r>
              <a:rPr lang="en-US" sz="2400" dirty="0" smtClean="0">
                <a:solidFill>
                  <a:srgbClr val="FFFFFF"/>
                </a:solidFill>
              </a:rPr>
              <a:t>’</a:t>
            </a:r>
            <a:r>
              <a:rPr lang="ru-RU" sz="2400" dirty="0">
                <a:solidFill>
                  <a:srgbClr val="FFFFFF"/>
                </a:solidFill>
              </a:rPr>
              <a:t>	   The generated box is visible.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a:t>
            </a:r>
            <a:r>
              <a:rPr lang="ru-RU" sz="2400" dirty="0" smtClean="0">
                <a:solidFill>
                  <a:srgbClr val="FFFFFF"/>
                </a:solidFill>
              </a:rPr>
              <a:t>hidden</a:t>
            </a:r>
            <a:r>
              <a:rPr lang="en-US" sz="2400" dirty="0" smtClean="0">
                <a:solidFill>
                  <a:srgbClr val="FFFFFF"/>
                </a:solidFill>
              </a:rPr>
              <a:t>’</a:t>
            </a:r>
            <a:r>
              <a:rPr lang="ru-RU" sz="2400" dirty="0">
                <a:solidFill>
                  <a:srgbClr val="FFFFFF"/>
                </a:solidFill>
              </a:rPr>
              <a:t>	   The generated box is invisible (fully transparent), but still affects layout. </a:t>
            </a:r>
          </a:p>
          <a:p>
            <a:pPr marL="731838" lvl="1" indent="-274638">
              <a:lnSpc>
                <a:spcPct val="104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solidFill>
                  <a:srgbClr val="FFFFFF"/>
                </a:solidFill>
              </a:rPr>
              <a:t>‘c</a:t>
            </a:r>
            <a:r>
              <a:rPr lang="ru-RU" sz="2400" dirty="0" smtClean="0">
                <a:solidFill>
                  <a:srgbClr val="FFFFFF"/>
                </a:solidFill>
              </a:rPr>
              <a:t>ollapse</a:t>
            </a:r>
            <a:r>
              <a:rPr lang="en-US" sz="2400" dirty="0" smtClean="0">
                <a:solidFill>
                  <a:srgbClr val="FFFFFF"/>
                </a:solidFill>
              </a:rPr>
              <a:t>’</a:t>
            </a:r>
            <a:r>
              <a:rPr lang="ru-RU" sz="2400" dirty="0" smtClean="0">
                <a:solidFill>
                  <a:srgbClr val="FFFFFF"/>
                </a:solidFill>
              </a:rPr>
              <a:t> </a:t>
            </a:r>
            <a:r>
              <a:rPr lang="en-US" sz="2400" dirty="0" smtClean="0">
                <a:solidFill>
                  <a:srgbClr val="FFFFFF"/>
                </a:solidFill>
              </a:rPr>
              <a:t> </a:t>
            </a:r>
            <a:r>
              <a:rPr lang="ru-RU" sz="2400" dirty="0" smtClean="0">
                <a:solidFill>
                  <a:srgbClr val="FFFFFF"/>
                </a:solidFill>
              </a:rPr>
              <a:t>The </a:t>
            </a:r>
            <a:r>
              <a:rPr lang="ru-RU" sz="2400" dirty="0">
                <a:solidFill>
                  <a:srgbClr val="FFFFFF"/>
                </a:solidFill>
              </a:rPr>
              <a:t>element collapses in the table. Only useful if applied to table elements. Otherwise, 'collapse' has the same meaning as </a:t>
            </a:r>
            <a:r>
              <a:rPr lang="en-US" sz="2400" dirty="0" smtClean="0">
                <a:solidFill>
                  <a:srgbClr val="FFFFFF"/>
                </a:solidFill>
              </a:rPr>
              <a:t>‘</a:t>
            </a:r>
            <a:r>
              <a:rPr lang="ru-RU" sz="2400" dirty="0" smtClean="0">
                <a:solidFill>
                  <a:srgbClr val="FFFFFF"/>
                </a:solidFill>
              </a:rPr>
              <a:t>hidden</a:t>
            </a:r>
            <a:r>
              <a:rPr lang="en-US" sz="2400" dirty="0" smtClean="0">
                <a:solidFill>
                  <a:srgbClr val="FFFFFF"/>
                </a:solidFill>
              </a:rPr>
              <a:t>’</a:t>
            </a:r>
            <a:r>
              <a:rPr lang="ru-RU" sz="2400" dirty="0" smtClean="0">
                <a:solidFill>
                  <a:srgbClr val="FFFFFF"/>
                </a:solidFill>
              </a:rPr>
              <a:t>. </a:t>
            </a:r>
            <a:endParaRPr lang="ru-RU" sz="2400" dirty="0">
              <a:solidFill>
                <a:srgbClr val="FFFFFF"/>
              </a:solidFill>
            </a:endParaRPr>
          </a:p>
          <a:p>
            <a:pPr marL="328613" indent="-317500">
              <a:lnSpc>
                <a:spcPct val="104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u-RU" sz="2800" dirty="0">
                <a:solidFill>
                  <a:srgbClr val="FFFFFF"/>
                </a:solidFill>
              </a:rPr>
              <a:t>With this you can do sophisticated alignments.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properties I</a:t>
            </a:r>
          </a:p>
        </p:txBody>
      </p:sp>
      <p:sp>
        <p:nvSpPr>
          <p:cNvPr id="270338" name="Text Box 2"/>
          <p:cNvSpPr txBox="1">
            <a:spLocks noChangeArrowheads="1"/>
          </p:cNvSpPr>
          <p:nvPr/>
        </p:nvSpPr>
        <p:spPr bwMode="auto">
          <a:xfrm>
            <a:off x="381000" y="1263650"/>
            <a:ext cx="8229600" cy="49847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{list-style-position: } can take the value ‘inside’ or ‘outside’. The property refers to the position of the list item start marker. ‘outside’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{list-style-image: } define the list item start marker as a graphic, use url(</a:t>
            </a:r>
            <a:r>
              <a:rPr lang="en-US" sz="2800" i="1">
                <a:solidFill>
                  <a:srgbClr val="FFFFFF"/>
                </a:solidFill>
              </a:rPr>
              <a:t>URL</a:t>
            </a:r>
            <a:r>
              <a:rPr lang="en-US" sz="2800">
                <a:solidFill>
                  <a:srgbClr val="FFFFFF"/>
                </a:solidFill>
              </a:rPr>
              <a:t>) to give the location of the graphic. Note that this has to be a graphic. 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ext Box 1"/>
          <p:cNvSpPr txBox="1">
            <a:spLocks noChangeArrowheads="1"/>
          </p:cNvSpPr>
          <p:nvPr/>
        </p:nvSpPr>
        <p:spPr bwMode="auto">
          <a:xfrm>
            <a:off x="457200" y="152400"/>
            <a:ext cx="8226425" cy="804863"/>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list properties II </a:t>
            </a:r>
          </a:p>
        </p:txBody>
      </p:sp>
      <p:sp>
        <p:nvSpPr>
          <p:cNvPr id="271362" name="Text Box 2"/>
          <p:cNvSpPr txBox="1">
            <a:spLocks noChangeArrowheads="1"/>
          </p:cNvSpPr>
          <p:nvPr/>
        </p:nvSpPr>
        <p:spPr bwMode="auto">
          <a:xfrm>
            <a:off x="457200" y="1371600"/>
            <a:ext cx="8226425" cy="49530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rPr>
              <a:t>{list-style-type: } can take values ‘none’, ‘disk’,	 ‘circle’, ‘square’,	‘decimal’, ‘decimal-leading-zero’, ‘lower-roman’	‘upper-roman’, ‘lower-alpha’,  ‘upper-latin’,  ‘upper-alpha’, 	‘lower-latin’, ‘lower-greek’, ‘armenian’,  ‘georgian’. The initial value is ‘disk’. </a:t>
            </a:r>
          </a:p>
          <a:p>
            <a:pPr marL="330200" indent="-317500">
              <a:lnSpc>
                <a:spcPct val="104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3200">
                <a:solidFill>
                  <a:srgbClr val="FFFFFF"/>
                </a:solidFill>
              </a:rPr>
              <a:t>latin and alpha mean the same.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{display: list-item}</a:t>
            </a:r>
          </a:p>
        </p:txBody>
      </p:sp>
      <p:sp>
        <p:nvSpPr>
          <p:cNvPr id="27238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set the {display: } of an element to ‘list-item’, you can set list properties to them.</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At least this is what the theory says.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All list properties inherit.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letter and word spacing</a:t>
            </a:r>
          </a:p>
        </p:txBody>
      </p:sp>
      <p:sp>
        <p:nvSpPr>
          <p:cNvPr id="273410" name="Text Box 2"/>
          <p:cNvSpPr txBox="1">
            <a:spLocks noChangeArrowheads="1"/>
          </p:cNvSpPr>
          <p:nvPr/>
        </p:nvSpPr>
        <p:spPr bwMode="auto">
          <a:xfrm>
            <a:off x="457200" y="1600200"/>
            <a:ext cx="8229600" cy="4191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{letter-spacing: } sets spacing between letters, takes a length value, ‘normal’ (the initial value), or ‘inherit’.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{word-spacing: } sets the spacing between words.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Length values set additional or subtractional spacing.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Both properties inherit.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{line-height:}</a:t>
            </a:r>
          </a:p>
        </p:txBody>
      </p:sp>
      <p:sp>
        <p:nvSpPr>
          <p:cNvPr id="27443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{line-height: } sets the distance between several lines of an element's contents,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 pt or pixel numbers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as a percentage or a number, referring to a percentage of current font size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‘normal’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property inherits. </a:t>
            </a:r>
          </a:p>
          <a:p>
            <a:pPr marL="330200" indent="-317500">
              <a:lnSpc>
                <a:spcPts val="2825"/>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Markup?</a:t>
            </a:r>
            <a:endParaRPr lang="en-US" sz="4000" dirty="0">
              <a:solidFill>
                <a:srgbClr val="E3EBF1"/>
              </a:solidFill>
            </a:endParaRPr>
          </a:p>
        </p:txBody>
      </p:sp>
      <p:sp>
        <p:nvSpPr>
          <p:cNvPr id="24578" name="Text Box 2"/>
          <p:cNvSpPr txBox="1">
            <a:spLocks noChangeArrowheads="1"/>
          </p:cNvSpPr>
          <p:nvPr/>
        </p:nvSpPr>
        <p:spPr bwMode="auto">
          <a:xfrm>
            <a:off x="457200" y="1600200"/>
            <a:ext cx="8224838" cy="4724400"/>
          </a:xfrm>
          <a:prstGeom prst="rect">
            <a:avLst/>
          </a:prstGeom>
          <a:noFill/>
          <a:ln w="9525">
            <a:noFill/>
            <a:round/>
            <a:headEnd/>
            <a:tailEnd/>
          </a:ln>
          <a:effectLst/>
        </p:spPr>
        <p:txBody>
          <a:bodyPr lIns="0" tIns="0" rIns="0" bIns="0"/>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err="1" smtClean="0">
                <a:solidFill>
                  <a:srgbClr val="FFFFFF"/>
                </a:solidFill>
              </a:rPr>
              <a:t>Markup</a:t>
            </a:r>
            <a:r>
              <a:rPr lang="en-GB" sz="3200" dirty="0" smtClean="0">
                <a:solidFill>
                  <a:srgbClr val="FFFFFF"/>
                </a:solidFill>
              </a:rPr>
              <a:t> is a way to add notes to a text that are set aside from the contents of the text.</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rPr>
              <a:t>Example</a:t>
            </a:r>
          </a:p>
          <a:p>
            <a:pPr marL="11113">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smtClean="0">
                <a:solidFill>
                  <a:srgbClr val="FFFFFF"/>
                </a:solidFill>
              </a:rPr>
              <a:t>   |</a:t>
            </a:r>
            <a:r>
              <a:rPr lang="en-GB" sz="3200" dirty="0" err="1" smtClean="0">
                <a:solidFill>
                  <a:srgbClr val="FFFFFF"/>
                </a:solidFill>
              </a:rPr>
              <a:t>paragraph_start</a:t>
            </a:r>
            <a:r>
              <a:rPr lang="en-GB" sz="3200" dirty="0" smtClean="0">
                <a:solidFill>
                  <a:srgbClr val="FFFFFF"/>
                </a:solidFill>
              </a:rPr>
              <a:t>|</a:t>
            </a:r>
          </a:p>
          <a:p>
            <a:pPr marL="11113">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 </a:t>
            </a:r>
            <a:r>
              <a:rPr lang="en-GB" sz="3200" dirty="0" smtClean="0">
                <a:solidFill>
                  <a:srgbClr val="FFFFFF"/>
                </a:solidFill>
              </a:rPr>
              <a:t>   This is a paragraph.</a:t>
            </a:r>
          </a:p>
          <a:p>
            <a:pPr marL="11113">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 </a:t>
            </a:r>
            <a:r>
              <a:rPr lang="en-GB" sz="3200" dirty="0" smtClean="0">
                <a:solidFill>
                  <a:srgbClr val="FFFFFF"/>
                </a:solidFill>
              </a:rPr>
              <a:t>  |</a:t>
            </a:r>
            <a:r>
              <a:rPr lang="en-GB" sz="3200" dirty="0" err="1" smtClean="0">
                <a:solidFill>
                  <a:srgbClr val="FFFFFF"/>
                </a:solidFill>
              </a:rPr>
              <a:t>paragraph_end</a:t>
            </a:r>
            <a:r>
              <a:rPr lang="en-GB" sz="3200" dirty="0" smtClean="0">
                <a:solidFill>
                  <a:srgbClr val="FFFFFF"/>
                </a:solidFill>
              </a:rPr>
              <a:t>| </a:t>
            </a:r>
            <a:endParaRPr lang="ru-RU" sz="3200" dirty="0">
              <a:solidFill>
                <a:srgbClr val="FFFFFF"/>
              </a:solidFill>
            </a:endParaRP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{text-decoration:}</a:t>
            </a:r>
          </a:p>
        </p:txBody>
      </p:sp>
      <p:sp>
        <p:nvSpPr>
          <p:cNvPr id="27545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{text-decoration: } can take the values ‘underline’, ‘overline’, ‘line-through’, ‘blink’ (very bad!), ‘inherit’, and ‘none’ (initial value).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inherits to some children but not to children that float, are absolutely positioned or have the inline-block or inline-table display. (for the quiz: inherits to some  but not to others).</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{text-transform:}</a:t>
            </a:r>
          </a:p>
        </p:txBody>
      </p:sp>
      <p:sp>
        <p:nvSpPr>
          <p:cNvPr id="27648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{text-transform: } can take the value ‘uppercase’, ‘lowercase’, ‘capitalize’, ‘inherit’ and ‘none’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only affects the characters in bicameral scripts.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does inherit.</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{text-indent:}</a:t>
            </a:r>
          </a:p>
        </p:txBody>
      </p:sp>
      <p:sp>
        <p:nvSpPr>
          <p:cNvPr id="277506" name="Text Box 2"/>
          <p:cNvSpPr txBox="1">
            <a:spLocks noChangeArrowheads="1"/>
          </p:cNvSpPr>
          <p:nvPr/>
        </p:nvSpPr>
        <p:spPr bwMode="auto">
          <a:xfrm>
            <a:off x="457200" y="1209675"/>
            <a:ext cx="8229600" cy="5191125"/>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{text-indent: } can take length values, percentages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Percentage refer to the width of the parent element.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is 0.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{text-align:}</a:t>
            </a:r>
          </a:p>
        </p:txBody>
      </p:sp>
      <p:sp>
        <p:nvSpPr>
          <p:cNvPr id="278530" name="Text Box 2"/>
          <p:cNvSpPr txBox="1">
            <a:spLocks noChangeArrowheads="1"/>
          </p:cNvSpPr>
          <p:nvPr/>
        </p:nvSpPr>
        <p:spPr bwMode="auto">
          <a:xfrm>
            <a:off x="457200" y="1209675"/>
            <a:ext cx="8229600" cy="5191125"/>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{text-align: } can take the values ‘left’ ‘right’ ‘center’ and ‘justify’ and ‘inherit’.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initial value depends on the text direction.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applies to block-level elements, table-cells, and inline-blocks only.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classic mistake</a:t>
            </a:r>
          </a:p>
        </p:txBody>
      </p:sp>
      <p:sp>
        <p:nvSpPr>
          <p:cNvPr id="27955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want to align an image, and you do</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img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will align the contents (in terms of XML) of an image.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Instead in CSS .center {text-align: center}</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and in HTML &lt;div class="center"&gt;&lt;img src="me.png" alt="me"/&gt;&lt;/div&gt;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{vertical-align:}</a:t>
            </a:r>
          </a:p>
        </p:txBody>
      </p:sp>
      <p:sp>
        <p:nvSpPr>
          <p:cNvPr id="28057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{vertical-align: } can take the values, ‘middle’, ‘sub’, ‘super’, ‘text-top’, ‘text-bottom’, ‘top’, ‘bottom’, length values as well as percentages, and ‘baseline’ the initial value.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Percentages refer to the {line-height:} of the same element.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property only applies to text-level elements and table cells.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property does not inherit.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{font-family:}</a:t>
            </a:r>
          </a:p>
        </p:txBody>
      </p:sp>
      <p:sp>
        <p:nvSpPr>
          <p:cNvPr id="281602" name="Text Box 2"/>
          <p:cNvSpPr txBox="1">
            <a:spLocks noChangeArrowheads="1"/>
          </p:cNvSpPr>
          <p:nvPr/>
        </p:nvSpPr>
        <p:spPr bwMode="auto">
          <a:xfrm>
            <a:off x="304800" y="1295400"/>
            <a:ext cx="8534400" cy="52578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{font-family:} accepts a comma-separated list of font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are five generic names, one should be quoted last as a fall-back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‘serif’		– ‘sans-serif’		– ‘cursive’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‘fantasy’	</a:t>
            </a:r>
            <a:r>
              <a:rPr lang="en-US" sz="2400" dirty="0" smtClean="0">
                <a:solidFill>
                  <a:srgbClr val="FFFFFF"/>
                </a:solidFill>
              </a:rPr>
              <a:t>       – </a:t>
            </a:r>
            <a:r>
              <a:rPr lang="en-US" sz="2400" dirty="0">
                <a:solidFill>
                  <a:srgbClr val="FFFFFF"/>
                </a:solidFill>
              </a:rPr>
              <a:t>‘</a:t>
            </a:r>
            <a:r>
              <a:rPr lang="en-US" sz="2400" dirty="0" err="1">
                <a:solidFill>
                  <a:srgbClr val="FFFFFF"/>
                </a:solidFill>
              </a:rPr>
              <a:t>monospace</a:t>
            </a:r>
            <a:r>
              <a:rPr lang="en-US" sz="24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initial value depends on the browser.  It inherits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Example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body { font-family: Baskerville, "Heisei </a:t>
            </a:r>
            <a:r>
              <a:rPr lang="en-US" sz="2800" dirty="0" err="1">
                <a:solidFill>
                  <a:srgbClr val="FFFFFF"/>
                </a:solidFill>
              </a:rPr>
              <a:t>Mincho</a:t>
            </a:r>
            <a:r>
              <a:rPr lang="en-US" sz="2800" dirty="0">
                <a:solidFill>
                  <a:srgbClr val="FFFFFF"/>
                </a:solidFill>
              </a:rPr>
              <a:t> W3", Symbol, serif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{font-size:}</a:t>
            </a:r>
          </a:p>
        </p:txBody>
      </p:sp>
      <p:sp>
        <p:nvSpPr>
          <p:cNvPr id="282626" name="Text Box 2"/>
          <p:cNvSpPr txBox="1">
            <a:spLocks noChangeArrowheads="1"/>
          </p:cNvSpPr>
          <p:nvPr/>
        </p:nvSpPr>
        <p:spPr bwMode="auto">
          <a:xfrm>
            <a:off x="457200" y="1295400"/>
            <a:ext cx="8229600" cy="50292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{font-size: } accepts lengths as </a:t>
            </a:r>
            <a:r>
              <a:rPr lang="en-US" sz="2800" i="1" dirty="0" err="1">
                <a:solidFill>
                  <a:srgbClr val="FFFFFF"/>
                </a:solidFill>
              </a:rPr>
              <a:t>n</a:t>
            </a:r>
            <a:r>
              <a:rPr lang="en-US" sz="2800" dirty="0" err="1">
                <a:solidFill>
                  <a:srgbClr val="FFFFFF"/>
                </a:solidFill>
              </a:rPr>
              <a:t>pt</a:t>
            </a:r>
            <a:r>
              <a:rPr lang="en-US" sz="2800" dirty="0">
                <a:solidFill>
                  <a:srgbClr val="FFFFFF"/>
                </a:solidFill>
              </a:rPr>
              <a:t>, </a:t>
            </a:r>
            <a:r>
              <a:rPr lang="en-US" sz="2800" i="1" dirty="0">
                <a:solidFill>
                  <a:srgbClr val="FFFFFF"/>
                </a:solidFill>
              </a:rPr>
              <a:t>n</a:t>
            </a:r>
            <a:r>
              <a:rPr lang="en-US" sz="2800" dirty="0">
                <a:solidFill>
                  <a:srgbClr val="FFFFFF"/>
                </a:solidFill>
              </a:rPr>
              <a:t>%, +</a:t>
            </a:r>
            <a:r>
              <a:rPr lang="en-US" sz="2800" i="1" dirty="0" err="1">
                <a:solidFill>
                  <a:srgbClr val="FFFFFF"/>
                </a:solidFill>
              </a:rPr>
              <a:t>n</a:t>
            </a:r>
            <a:r>
              <a:rPr lang="en-US" sz="2800" dirty="0" err="1">
                <a:solidFill>
                  <a:srgbClr val="FFFFFF"/>
                </a:solidFill>
              </a:rPr>
              <a:t>pt</a:t>
            </a:r>
            <a:r>
              <a:rPr lang="en-US" sz="2800" dirty="0">
                <a:solidFill>
                  <a:srgbClr val="FFFFFF"/>
                </a:solidFill>
              </a:rPr>
              <a:t>, -</a:t>
            </a:r>
            <a:r>
              <a:rPr lang="en-US" sz="2800" i="1" dirty="0" err="1">
                <a:solidFill>
                  <a:srgbClr val="FFFFFF"/>
                </a:solidFill>
              </a:rPr>
              <a:t>n</a:t>
            </a:r>
            <a:r>
              <a:rPr lang="en-US" sz="2800" dirty="0" err="1">
                <a:solidFill>
                  <a:srgbClr val="FFFFFF"/>
                </a:solidFill>
              </a:rPr>
              <a:t>pt</a:t>
            </a:r>
            <a:r>
              <a:rPr lang="en-US" sz="2800" dirty="0">
                <a:solidFill>
                  <a:srgbClr val="FFFFFF"/>
                </a:solidFill>
              </a:rPr>
              <a:t> (or ‘</a:t>
            </a:r>
            <a:r>
              <a:rPr lang="en-US" sz="2800" dirty="0" err="1">
                <a:solidFill>
                  <a:srgbClr val="FFFFFF"/>
                </a:solidFill>
              </a:rPr>
              <a:t>em</a:t>
            </a:r>
            <a:r>
              <a:rPr lang="en-US" sz="2800" dirty="0">
                <a:solidFill>
                  <a:srgbClr val="FFFFFF"/>
                </a:solidFill>
              </a:rPr>
              <a:t>’ or in ‘etc’) where </a:t>
            </a:r>
            <a:r>
              <a:rPr lang="en-US" sz="2800" i="1" dirty="0">
                <a:solidFill>
                  <a:srgbClr val="FFFFFF"/>
                </a:solidFill>
              </a:rPr>
              <a:t>n</a:t>
            </a:r>
            <a:r>
              <a:rPr lang="en-US" sz="2800" dirty="0">
                <a:solidFill>
                  <a:srgbClr val="FFFFFF"/>
                </a:solidFill>
              </a:rPr>
              <a:t> is a number, ‘inherit’ or some sizes like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‘xx-small’ – ‘x-small’	– ‘small’	– ‘medium’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‘large’	– ‘x-large’   – ‘xx-large’  – ‘larger’  – ‘smaller’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‘medium’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property inherits.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also use percentages, in terms of the {font-size: } of the parent element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{font-style: } </a:t>
            </a:r>
          </a:p>
        </p:txBody>
      </p:sp>
      <p:sp>
        <p:nvSpPr>
          <p:cNvPr id="283650" name="Text Box 2"/>
          <p:cNvSpPr txBox="1">
            <a:spLocks noChangeArrowheads="1"/>
          </p:cNvSpPr>
          <p:nvPr/>
        </p:nvSpPr>
        <p:spPr bwMode="auto">
          <a:xfrm>
            <a:off x="457200" y="1600200"/>
            <a:ext cx="8220075" cy="4800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{font-style: } can be either ‘italic’, ‘oblique’ or ‘normal’ or ‘inherit’.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property inherits.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Oblique fonts use slanted glyphs. Italic fonts have their own glyphs.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ext Box 1"/>
          <p:cNvSpPr txBox="1">
            <a:spLocks noChangeArrowheads="1"/>
          </p:cNvSpPr>
          <p:nvPr/>
        </p:nvSpPr>
        <p:spPr bwMode="auto">
          <a:xfrm>
            <a:off x="304800" y="228600"/>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{font-variant: }</a:t>
            </a:r>
          </a:p>
        </p:txBody>
      </p:sp>
      <p:sp>
        <p:nvSpPr>
          <p:cNvPr id="284674" name="Text Box 2"/>
          <p:cNvSpPr txBox="1">
            <a:spLocks noChangeArrowheads="1"/>
          </p:cNvSpPr>
          <p:nvPr/>
        </p:nvSpPr>
        <p:spPr bwMode="auto">
          <a:xfrm>
            <a:off x="457200" y="1600200"/>
            <a:ext cx="8229600" cy="3733800"/>
          </a:xfrm>
          <a:prstGeom prst="rect">
            <a:avLst/>
          </a:prstGeom>
          <a:noFill/>
          <a:ln w="9525">
            <a:noFill/>
            <a:round/>
            <a:headEnd/>
            <a:tailEnd/>
          </a:ln>
          <a:effectLst/>
        </p:spPr>
        <p:txBody>
          <a:bodyPr lIns="90000" tIns="46800" rIns="90000" bIns="4680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{font-variant: } can be either ‘small-caps’ or ‘inherit’ or ‘normal’.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‘normal’ is the initial value.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property inherits.</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Small caps font may be calculated from smaller capital letters of the same family.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r>
              <a:rPr lang="en-US" dirty="0" smtClean="0"/>
              <a:t>Markup can be used to set out the structure of a textual document.  </a:t>
            </a:r>
          </a:p>
          <a:p>
            <a:r>
              <a:rPr lang="en-US" dirty="0" smtClean="0"/>
              <a:t>Let me put two examples on the next two slides.</a:t>
            </a:r>
          </a:p>
          <a:p>
            <a:pPr lvl="1"/>
            <a:r>
              <a:rPr lang="en-US" dirty="0" smtClean="0"/>
              <a:t>The first uses an XML syntax.</a:t>
            </a:r>
          </a:p>
          <a:p>
            <a:pPr lvl="1"/>
            <a:r>
              <a:rPr lang="en-US" dirty="0" smtClean="0"/>
              <a:t>The second uses a </a:t>
            </a:r>
            <a:r>
              <a:rPr lang="en-US" dirty="0" err="1" smtClean="0"/>
              <a:t>LaTeX</a:t>
            </a:r>
            <a:r>
              <a:rPr lang="en-US" dirty="0" smtClean="0"/>
              <a:t> syntax.</a:t>
            </a:r>
          </a:p>
        </p:txBody>
      </p:sp>
    </p:spTree>
    <p:extLst>
      <p:ext uri="{BB962C8B-B14F-4D97-AF65-F5344CB8AC3E}">
        <p14:creationId xmlns:p14="http://schemas.microsoft.com/office/powerpoint/2010/main" val="400842317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{font-weight: }</a:t>
            </a:r>
          </a:p>
        </p:txBody>
      </p:sp>
      <p:sp>
        <p:nvSpPr>
          <p:cNvPr id="285698" name="Text Box 2"/>
          <p:cNvSpPr txBox="1">
            <a:spLocks noChangeArrowheads="1"/>
          </p:cNvSpPr>
          <p:nvPr/>
        </p:nvSpPr>
        <p:spPr bwMode="auto">
          <a:xfrm>
            <a:off x="457200" y="1600200"/>
            <a:ext cx="8229600" cy="4419600"/>
          </a:xfrm>
          <a:prstGeom prst="rect">
            <a:avLst/>
          </a:prstGeom>
          <a:noFill/>
          <a:ln w="9525">
            <a:noFill/>
            <a:round/>
            <a:headEnd/>
            <a:tailEnd/>
          </a:ln>
          <a:effectLst/>
        </p:spPr>
        <p:txBody>
          <a:bodyPr lIns="90000" tIns="46800" rIns="90000" bIns="46800"/>
          <a:lstStyle/>
          <a:p>
            <a:pPr marL="330200" indent="-317500">
              <a:lnSpc>
                <a:spcPct val="11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FFFFFF"/>
              </a:solidFill>
            </a:endParaRP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{font-weight: } takes the values ‘normal’, ‘bold’, ‘bolder’, ‘lighter’, ‘100’, ‘200’, ‘300’, ‘400’, ‘500’, ‘600’, ‘700’, ‘800’, ‘900’ and ‘inherit’</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‘700’ is ‘bold’, ‘400’ is ‘normal’.</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Matching to actual fonts is a fiddly approximation. </a:t>
            </a:r>
          </a:p>
          <a:p>
            <a:pPr marL="330200" indent="-317500">
              <a:lnSpc>
                <a:spcPct val="110000"/>
              </a:lnSpc>
              <a:spcBef>
                <a:spcPts val="700"/>
              </a:spcBef>
              <a:buClr>
                <a:srgbClr val="FFFFFF"/>
              </a:buClr>
              <a:buFont typeface="Aria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This property inherits.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ext Box 1"/>
          <p:cNvSpPr txBox="1">
            <a:spLocks noChangeArrowheads="1"/>
          </p:cNvSpPr>
          <p:nvPr/>
        </p:nvSpPr>
        <p:spPr bwMode="auto">
          <a:xfrm>
            <a:off x="457200" y="228600"/>
            <a:ext cx="8229600" cy="9144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font properties</a:t>
            </a:r>
          </a:p>
        </p:txBody>
      </p:sp>
      <p:sp>
        <p:nvSpPr>
          <p:cNvPr id="286722" name="Text Box 2"/>
          <p:cNvSpPr txBox="1">
            <a:spLocks noChangeArrowheads="1"/>
          </p:cNvSpPr>
          <p:nvPr/>
        </p:nvSpPr>
        <p:spPr bwMode="auto">
          <a:xfrm>
            <a:off x="457200" y="1066800"/>
            <a:ext cx="8229600" cy="54864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is a whole bunch of other properties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t>
            </a:r>
            <a:r>
              <a:rPr lang="en-US" sz="2400" dirty="0" err="1">
                <a:solidFill>
                  <a:srgbClr val="FFFFFF"/>
                </a:solidFill>
              </a:rPr>
              <a:t>unicode</a:t>
            </a:r>
            <a:r>
              <a:rPr lang="en-US" sz="2400" dirty="0">
                <a:solidFill>
                  <a:srgbClr val="FFFFFF"/>
                </a:solidFill>
              </a:rPr>
              <a:t>-range: }	– {</a:t>
            </a:r>
            <a:r>
              <a:rPr lang="en-US" sz="2400" dirty="0" err="1">
                <a:solidFill>
                  <a:srgbClr val="FFFFFF"/>
                </a:solidFill>
              </a:rPr>
              <a:t>stemv</a:t>
            </a:r>
            <a:r>
              <a:rPr lang="en-US" sz="2400" dirty="0">
                <a:solidFill>
                  <a:srgbClr val="FFFFFF"/>
                </a:solidFill>
              </a:rPr>
              <a:t>: }	 </a:t>
            </a:r>
            <a:r>
              <a:rPr lang="en-US" sz="2400" dirty="0" smtClean="0">
                <a:solidFill>
                  <a:srgbClr val="FFFFFF"/>
                </a:solidFill>
              </a:rPr>
              <a:t> – </a:t>
            </a:r>
            <a:r>
              <a:rPr lang="en-US" sz="2400" dirty="0">
                <a:solidFill>
                  <a:srgbClr val="FFFFFF"/>
                </a:solidFill>
              </a:rPr>
              <a:t>{stroke: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        – </a:t>
            </a:r>
            <a:r>
              <a:rPr lang="en-US" sz="2400" dirty="0">
                <a:solidFill>
                  <a:srgbClr val="FFFFFF"/>
                </a:solidFill>
              </a:rPr>
              <a:t>{units-per-</a:t>
            </a:r>
            <a:r>
              <a:rPr lang="en-US" sz="2400" dirty="0" err="1">
                <a:solidFill>
                  <a:srgbClr val="FFFFFF"/>
                </a:solidFill>
              </a:rPr>
              <a:t>em</a:t>
            </a:r>
            <a:r>
              <a:rPr lang="en-US" sz="2400" dirty="0">
                <a:solidFill>
                  <a:srgbClr val="FFFFFF"/>
                </a:solidFill>
              </a:rPr>
              <a:t>: }	</a:t>
            </a:r>
            <a:r>
              <a:rPr lang="en-US" sz="2400" dirty="0" smtClean="0">
                <a:solidFill>
                  <a:srgbClr val="FFFFFF"/>
                </a:solidFill>
              </a:rPr>
              <a:t>      – </a:t>
            </a:r>
            <a:r>
              <a:rPr lang="en-US" sz="2400" dirty="0">
                <a:solidFill>
                  <a:srgbClr val="FFFFFF"/>
                </a:solidFill>
              </a:rPr>
              <a:t>{</a:t>
            </a:r>
            <a:r>
              <a:rPr lang="en-US" sz="2400" dirty="0" err="1">
                <a:solidFill>
                  <a:srgbClr val="FFFFFF"/>
                </a:solidFill>
              </a:rPr>
              <a:t>stemh</a:t>
            </a:r>
            <a:r>
              <a:rPr lang="en-US" sz="2400" dirty="0">
                <a:solidFill>
                  <a:srgbClr val="FFFFFF"/>
                </a:solidFill>
              </a:rPr>
              <a:t>: }	 </a:t>
            </a:r>
            <a:r>
              <a:rPr lang="en-US" sz="2400" dirty="0" smtClean="0">
                <a:solidFill>
                  <a:srgbClr val="FFFFFF"/>
                </a:solidFill>
              </a:rPr>
              <a:t>  – </a:t>
            </a:r>
            <a:r>
              <a:rPr lang="en-US" sz="2400" dirty="0">
                <a:solidFill>
                  <a:srgbClr val="FFFFFF"/>
                </a:solidFill>
              </a:rPr>
              <a:t>{</a:t>
            </a:r>
            <a:r>
              <a:rPr lang="en-US" sz="2400" dirty="0" err="1">
                <a:solidFill>
                  <a:srgbClr val="FFFFFF"/>
                </a:solidFill>
              </a:rPr>
              <a:t>bbox</a:t>
            </a:r>
            <a:r>
              <a:rPr lang="en-US" sz="2400" dirty="0">
                <a:solidFill>
                  <a:srgbClr val="FFFFFF"/>
                </a:solidFill>
              </a:rPr>
              <a:t>: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{definitions-</a:t>
            </a:r>
            <a:r>
              <a:rPr lang="en-US" sz="2400" dirty="0" err="1">
                <a:solidFill>
                  <a:srgbClr val="FFFFFF"/>
                </a:solidFill>
              </a:rPr>
              <a:t>src</a:t>
            </a:r>
            <a:r>
              <a:rPr lang="en-US" sz="2400" dirty="0">
                <a:solidFill>
                  <a:srgbClr val="FFFFFF"/>
                </a:solidFill>
              </a:rPr>
              <a:t>:} 	– {ascent: }	</a:t>
            </a:r>
            <a:r>
              <a:rPr lang="en-US" sz="2400" dirty="0" smtClean="0">
                <a:solidFill>
                  <a:srgbClr val="FFFFFF"/>
                </a:solidFill>
              </a:rPr>
              <a:t>    </a:t>
            </a:r>
            <a:r>
              <a:rPr lang="en-US" sz="2400" dirty="0">
                <a:solidFill>
                  <a:srgbClr val="FFFFFF"/>
                </a:solidFill>
              </a:rPr>
              <a:t>– {</a:t>
            </a:r>
            <a:r>
              <a:rPr lang="en-US" sz="2400" dirty="0" err="1">
                <a:solidFill>
                  <a:srgbClr val="FFFFFF"/>
                </a:solidFill>
              </a:rPr>
              <a:t>dscent</a:t>
            </a:r>
            <a:r>
              <a:rPr lang="en-US" sz="2400" dirty="0">
                <a:solidFill>
                  <a:srgbClr val="FFFFFF"/>
                </a:solidFill>
              </a:rPr>
              <a:t>: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       – </a:t>
            </a:r>
            <a:r>
              <a:rPr lang="en-US" sz="2400" dirty="0">
                <a:solidFill>
                  <a:srgbClr val="FFFFFF"/>
                </a:solidFill>
              </a:rPr>
              <a:t>{baseline: }			– {widths: }    </a:t>
            </a:r>
            <a:r>
              <a:rPr lang="en-US" sz="2400" dirty="0" smtClean="0">
                <a:solidFill>
                  <a:srgbClr val="FFFFFF"/>
                </a:solidFill>
              </a:rPr>
              <a:t>– </a:t>
            </a:r>
            <a:r>
              <a:rPr lang="en-US" sz="2400" dirty="0">
                <a:solidFill>
                  <a:srgbClr val="FFFFFF"/>
                </a:solidFill>
              </a:rPr>
              <a:t>{</a:t>
            </a:r>
            <a:r>
              <a:rPr lang="en-US" sz="2400" dirty="0" err="1">
                <a:solidFill>
                  <a:srgbClr val="FFFFFF"/>
                </a:solidFill>
              </a:rPr>
              <a:t>mathline</a:t>
            </a:r>
            <a:r>
              <a:rPr lang="en-US" sz="2400" dirty="0">
                <a:solidFill>
                  <a:srgbClr val="FFFFFF"/>
                </a:solidFill>
              </a:rPr>
              <a:t>: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{centerline: }		– {</a:t>
            </a:r>
            <a:r>
              <a:rPr lang="en-US" sz="2400" dirty="0" err="1">
                <a:solidFill>
                  <a:srgbClr val="FFFFFF"/>
                </a:solidFill>
              </a:rPr>
              <a:t>topine</a:t>
            </a:r>
            <a:r>
              <a:rPr lang="en-US" sz="2400" dirty="0">
                <a:solidFill>
                  <a:srgbClr val="FFFFFF"/>
                </a:solidFill>
              </a:rPr>
              <a:t>: }	 </a:t>
            </a:r>
            <a:r>
              <a:rPr lang="en-US" sz="2400" dirty="0" smtClean="0">
                <a:solidFill>
                  <a:srgbClr val="FFFFFF"/>
                </a:solidFill>
              </a:rPr>
              <a:t>   – </a:t>
            </a:r>
            <a:r>
              <a:rPr lang="en-US" sz="2400" dirty="0">
                <a:solidFill>
                  <a:srgbClr val="FFFFFF"/>
                </a:solidFill>
              </a:rPr>
              <a:t>{panose1: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also is a {font: } property that allows you to put several of the previous properties together.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But all that is not worth learning. Keep fonts simple.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borders</a:t>
            </a:r>
          </a:p>
        </p:txBody>
      </p:sp>
      <p:sp>
        <p:nvSpPr>
          <p:cNvPr id="287746"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Borders are rectangular edges around the space occupied by an element.</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are mainly used for decoration.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Normally, the borders are not shown. </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To show borders, you have to set a positive border width and a border style.</a:t>
            </a:r>
          </a:p>
          <a:p>
            <a:pPr marL="330200" indent="-317500">
              <a:lnSpc>
                <a:spcPct val="11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 border property is inherited.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 Box 1"/>
          <p:cNvSpPr txBox="1">
            <a:spLocks noChangeArrowheads="1"/>
          </p:cNvSpPr>
          <p:nvPr/>
        </p:nvSpPr>
        <p:spPr bwMode="auto">
          <a:xfrm>
            <a:off x="381000" y="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box border properties</a:t>
            </a:r>
          </a:p>
        </p:txBody>
      </p:sp>
      <p:sp>
        <p:nvSpPr>
          <p:cNvPr id="288770" name="Text Box 2"/>
          <p:cNvSpPr txBox="1">
            <a:spLocks noChangeArrowheads="1"/>
          </p:cNvSpPr>
          <p:nvPr/>
        </p:nvSpPr>
        <p:spPr bwMode="auto">
          <a:xfrm>
            <a:off x="228600" y="914400"/>
            <a:ext cx="8458200" cy="5353050"/>
          </a:xfrm>
          <a:prstGeom prst="rect">
            <a:avLst/>
          </a:prstGeom>
          <a:noFill/>
          <a:ln w="9525">
            <a:noFill/>
            <a:round/>
            <a:headEnd/>
            <a:tailEnd/>
          </a:ln>
          <a:effectLst/>
        </p:spPr>
        <p:txBody>
          <a:bodyPr lIns="90000" tIns="46800" rIns="90000" bIns="46800"/>
          <a:lstStyle/>
          <a:p>
            <a:pPr marL="330200" indent="-317500">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{border-top-style} {border-right-style:} {border-bottom-style:} {border-left-style:} take the following values</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‘none’ 	No border. The width of the border becomes zero. This is the initial value.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‘hidden’ 	Same as 'none', except in terms of border conflict resolution</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‘dotted’	The border is a series of dots.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‘dashed’	The border is a series of short line segments.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‘solid ‘ 	The border is a single line segment</a:t>
            </a:r>
            <a:r>
              <a:rPr lang="en-US" dirty="0">
                <a:solidFill>
                  <a:srgbClr val="FFFFFF"/>
                </a:solidFill>
              </a:rPr>
              <a:t>. </a:t>
            </a:r>
          </a:p>
          <a:p>
            <a:pPr marL="330200" indent="-317500">
              <a:lnSpc>
                <a:spcPct val="104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a:t>
            </a:r>
          </a:p>
          <a:p>
            <a:pPr marL="330200" indent="-317500">
              <a:lnSpc>
                <a:spcPct val="104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88770">
                                            <p:txEl>
                                              <p:pRg st="0" end="0"/>
                                            </p:txEl>
                                          </p:spTgt>
                                        </p:tgtEl>
                                        <p:attrNameLst>
                                          <p:attrName>style.visibility</p:attrName>
                                        </p:attrNameLst>
                                      </p:cBhvr>
                                      <p:to>
                                        <p:strVal val="visible"/>
                                      </p:to>
                                    </p:set>
                                    <p:animEffect transition="in" filter="dissolve">
                                      <p:cBhvr additive="repl">
                                        <p:cTn id="7" dur="500"/>
                                        <p:tgtEl>
                                          <p:spTgt spid="288770">
                                            <p:txEl>
                                              <p:pRg st="0" end="0"/>
                                            </p:txEl>
                                          </p:spTgt>
                                        </p:tgtEl>
                                      </p:cBhvr>
                                    </p:animEffect>
                                  </p:childTnLst>
                                </p:cTn>
                              </p:par>
                              <p:par>
                                <p:cTn id="8" presetID="9" presetClass="entr" fill="hold" nodeType="withEffect">
                                  <p:stCondLst>
                                    <p:cond delay="0"/>
                                  </p:stCondLst>
                                  <p:childTnLst>
                                    <p:set>
                                      <p:cBhvr additive="repl">
                                        <p:cTn id="9" dur="1" fill="hold">
                                          <p:stCondLst>
                                            <p:cond delay="0"/>
                                          </p:stCondLst>
                                        </p:cTn>
                                        <p:tgtEl>
                                          <p:spTgt spid="288770">
                                            <p:txEl>
                                              <p:pRg st="1" end="1"/>
                                            </p:txEl>
                                          </p:spTgt>
                                        </p:tgtEl>
                                        <p:attrNameLst>
                                          <p:attrName>style.visibility</p:attrName>
                                        </p:attrNameLst>
                                      </p:cBhvr>
                                      <p:to>
                                        <p:strVal val="visible"/>
                                      </p:to>
                                    </p:set>
                                    <p:animEffect transition="in" filter="dissolve">
                                      <p:cBhvr additive="repl">
                                        <p:cTn id="10" dur="500"/>
                                        <p:tgtEl>
                                          <p:spTgt spid="288770">
                                            <p:txEl>
                                              <p:pRg st="1" end="1"/>
                                            </p:txEl>
                                          </p:spTgt>
                                        </p:tgtEl>
                                      </p:cBhvr>
                                    </p:animEffect>
                                  </p:childTnLst>
                                </p:cTn>
                              </p:par>
                              <p:par>
                                <p:cTn id="11" presetID="9" presetClass="entr" fill="hold" nodeType="withEffect">
                                  <p:stCondLst>
                                    <p:cond delay="0"/>
                                  </p:stCondLst>
                                  <p:childTnLst>
                                    <p:set>
                                      <p:cBhvr additive="repl">
                                        <p:cTn id="12" dur="1" fill="hold">
                                          <p:stCondLst>
                                            <p:cond delay="0"/>
                                          </p:stCondLst>
                                        </p:cTn>
                                        <p:tgtEl>
                                          <p:spTgt spid="288770">
                                            <p:txEl>
                                              <p:pRg st="2" end="2"/>
                                            </p:txEl>
                                          </p:spTgt>
                                        </p:tgtEl>
                                        <p:attrNameLst>
                                          <p:attrName>style.visibility</p:attrName>
                                        </p:attrNameLst>
                                      </p:cBhvr>
                                      <p:to>
                                        <p:strVal val="visible"/>
                                      </p:to>
                                    </p:set>
                                    <p:animEffect transition="in" filter="dissolve">
                                      <p:cBhvr additive="repl">
                                        <p:cTn id="13" dur="500"/>
                                        <p:tgtEl>
                                          <p:spTgt spid="288770">
                                            <p:txEl>
                                              <p:pRg st="2" end="2"/>
                                            </p:txEl>
                                          </p:spTgt>
                                        </p:tgtEl>
                                      </p:cBhvr>
                                    </p:animEffect>
                                  </p:childTnLst>
                                </p:cTn>
                              </p:par>
                              <p:par>
                                <p:cTn id="14" presetID="9" presetClass="entr" fill="hold" nodeType="withEffect">
                                  <p:stCondLst>
                                    <p:cond delay="0"/>
                                  </p:stCondLst>
                                  <p:childTnLst>
                                    <p:set>
                                      <p:cBhvr additive="repl">
                                        <p:cTn id="15" dur="1" fill="hold">
                                          <p:stCondLst>
                                            <p:cond delay="0"/>
                                          </p:stCondLst>
                                        </p:cTn>
                                        <p:tgtEl>
                                          <p:spTgt spid="288770">
                                            <p:txEl>
                                              <p:pRg st="3" end="3"/>
                                            </p:txEl>
                                          </p:spTgt>
                                        </p:tgtEl>
                                        <p:attrNameLst>
                                          <p:attrName>style.visibility</p:attrName>
                                        </p:attrNameLst>
                                      </p:cBhvr>
                                      <p:to>
                                        <p:strVal val="visible"/>
                                      </p:to>
                                    </p:set>
                                    <p:animEffect transition="in" filter="dissolve">
                                      <p:cBhvr additive="repl">
                                        <p:cTn id="16" dur="500"/>
                                        <p:tgtEl>
                                          <p:spTgt spid="288770">
                                            <p:txEl>
                                              <p:pRg st="3" end="3"/>
                                            </p:txEl>
                                          </p:spTgt>
                                        </p:tgtEl>
                                      </p:cBhvr>
                                    </p:animEffect>
                                  </p:childTnLst>
                                </p:cTn>
                              </p:par>
                              <p:par>
                                <p:cTn id="17" presetID="9" presetClass="entr" fill="hold" nodeType="withEffect">
                                  <p:stCondLst>
                                    <p:cond delay="0"/>
                                  </p:stCondLst>
                                  <p:childTnLst>
                                    <p:set>
                                      <p:cBhvr additive="repl">
                                        <p:cTn id="18" dur="1" fill="hold">
                                          <p:stCondLst>
                                            <p:cond delay="0"/>
                                          </p:stCondLst>
                                        </p:cTn>
                                        <p:tgtEl>
                                          <p:spTgt spid="288770">
                                            <p:txEl>
                                              <p:pRg st="4" end="4"/>
                                            </p:txEl>
                                          </p:spTgt>
                                        </p:tgtEl>
                                        <p:attrNameLst>
                                          <p:attrName>style.visibility</p:attrName>
                                        </p:attrNameLst>
                                      </p:cBhvr>
                                      <p:to>
                                        <p:strVal val="visible"/>
                                      </p:to>
                                    </p:set>
                                    <p:animEffect transition="in" filter="dissolve">
                                      <p:cBhvr additive="repl">
                                        <p:cTn id="19" dur="500"/>
                                        <p:tgtEl>
                                          <p:spTgt spid="288770">
                                            <p:txEl>
                                              <p:pRg st="4" end="4"/>
                                            </p:txEl>
                                          </p:spTgt>
                                        </p:tgtEl>
                                      </p:cBhvr>
                                    </p:animEffect>
                                  </p:childTnLst>
                                </p:cTn>
                              </p:par>
                              <p:par>
                                <p:cTn id="20" presetID="9" presetClass="entr" fill="hold" nodeType="withEffect">
                                  <p:stCondLst>
                                    <p:cond delay="0"/>
                                  </p:stCondLst>
                                  <p:childTnLst>
                                    <p:set>
                                      <p:cBhvr additive="repl">
                                        <p:cTn id="21" dur="1" fill="hold">
                                          <p:stCondLst>
                                            <p:cond delay="0"/>
                                          </p:stCondLst>
                                        </p:cTn>
                                        <p:tgtEl>
                                          <p:spTgt spid="288770">
                                            <p:txEl>
                                              <p:pRg st="5" end="5"/>
                                            </p:txEl>
                                          </p:spTgt>
                                        </p:tgtEl>
                                        <p:attrNameLst>
                                          <p:attrName>style.visibility</p:attrName>
                                        </p:attrNameLst>
                                      </p:cBhvr>
                                      <p:to>
                                        <p:strVal val="visible"/>
                                      </p:to>
                                    </p:set>
                                    <p:animEffect transition="in" filter="dissolve">
                                      <p:cBhvr additive="repl">
                                        <p:cTn id="22" dur="500"/>
                                        <p:tgtEl>
                                          <p:spTgt spid="288770">
                                            <p:txEl>
                                              <p:pRg st="5" end="5"/>
                                            </p:txEl>
                                          </p:spTgt>
                                        </p:tgtEl>
                                      </p:cBhvr>
                                    </p:animEffect>
                                  </p:childTnLst>
                                </p:cTn>
                              </p:par>
                              <p:par>
                                <p:cTn id="23" presetID="9" presetClass="entr" fill="hold" nodeType="withEffect">
                                  <p:stCondLst>
                                    <p:cond delay="0"/>
                                  </p:stCondLst>
                                  <p:childTnLst>
                                    <p:set>
                                      <p:cBhvr additive="repl">
                                        <p:cTn id="24" dur="1" fill="hold">
                                          <p:stCondLst>
                                            <p:cond delay="0"/>
                                          </p:stCondLst>
                                        </p:cTn>
                                        <p:tgtEl>
                                          <p:spTgt spid="288770">
                                            <p:txEl>
                                              <p:pRg st="6" end="6"/>
                                            </p:txEl>
                                          </p:spTgt>
                                        </p:tgtEl>
                                        <p:attrNameLst>
                                          <p:attrName>style.visibility</p:attrName>
                                        </p:attrNameLst>
                                      </p:cBhvr>
                                      <p:to>
                                        <p:strVal val="visible"/>
                                      </p:to>
                                    </p:set>
                                    <p:animEffect transition="in" filter="dissolve">
                                      <p:cBhvr additive="repl">
                                        <p:cTn id="25" dur="500"/>
                                        <p:tgtEl>
                                          <p:spTgt spid="288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border style</a:t>
            </a:r>
          </a:p>
        </p:txBody>
      </p:sp>
      <p:sp>
        <p:nvSpPr>
          <p:cNvPr id="289794"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30200" indent="-317500">
              <a:lnSpc>
                <a:spcPts val="2825"/>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Other border styles are</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‘double’  	The border is two solid lines.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‘groove’ 	The border looks as though it were carved into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‘ridge’  	The border looks as though it were coming out of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‘inset’ 	The border makes the box look like embedded in the canvas. </a:t>
            </a:r>
          </a:p>
          <a:p>
            <a:pPr marL="733425" lvl="1" indent="-276225">
              <a:lnSpc>
                <a:spcPct val="104000"/>
              </a:lnSpc>
              <a:spcBef>
                <a:spcPts val="5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‘outset’ 	The border makes the box look like coming out of the canvas</a:t>
            </a:r>
            <a:r>
              <a:rPr lang="en-US" dirty="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{border-color: } </a:t>
            </a:r>
          </a:p>
        </p:txBody>
      </p:sp>
      <p:sp>
        <p:nvSpPr>
          <p:cNvPr id="290818" name="Text Box 2"/>
          <p:cNvSpPr txBox="1">
            <a:spLocks noChangeArrowheads="1"/>
          </p:cNvSpPr>
          <p:nvPr/>
        </p:nvSpPr>
        <p:spPr bwMode="auto">
          <a:xfrm>
            <a:off x="457200" y="1295400"/>
            <a:ext cx="8229600" cy="4794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{border-top-color: }, {border-right-color: }, {border-bottom-color: }, {border-bottom-color: }, {border-left-color:} take color values, ‘transparent’ or ‘inherit’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a border color is not specified, the browser uses the value of the {color: } of the element. As you recall, the initial value of this property is browser dependent.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{border-width: }</a:t>
            </a:r>
          </a:p>
        </p:txBody>
      </p:sp>
      <p:sp>
        <p:nvSpPr>
          <p:cNvPr id="2918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{border-top-width: }, {border-bottom-width: }, {border-left-width: } and {border-right-width: } take length values, as well as the three keywords 'thin', 'thick'  and 'medium'. That is the initial value.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Note that the default value of {boder-style:} is ‘none’, implying that no border should be shown.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Firefox appears to be violation for the &lt;img/&gt; in &lt;a&gt;&lt;img/&gt;&lt;/a&gt;.</a:t>
            </a:r>
          </a:p>
          <a:p>
            <a:pPr marL="330200" indent="-317500">
              <a:lnSpc>
                <a:spcPts val="2825"/>
              </a:lnSpc>
              <a:spcBef>
                <a:spcPts val="700"/>
              </a:spcBef>
              <a:buClr>
                <a:srgbClr val="FFFFFF"/>
              </a:buClr>
              <a:buFont typeface="Arial"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default style sheet (extract)‏</a:t>
            </a:r>
          </a:p>
        </p:txBody>
      </p:sp>
      <p:sp>
        <p:nvSpPr>
          <p:cNvPr id="292866"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blockquote, body, dd, div, dl, dt, h1, h2, h3, h4, h5, h6, ol, p, ul, hr, pre { display: block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li { display: list-item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head { display: none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body { margin: 8px; line-height: 1.12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h1 { font-size: 2em; margin: .67em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h2 { font-size: 1.5em; margin: .75em 0 }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h3 { font-size: 1.17em; margin: .83em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h4, p, blockquote, ul, ol, dl, { margin: 1.12em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h5 { font-size: .83em; margin: 1.5em 0 }</a:t>
            </a:r>
          </a:p>
          <a:p>
            <a:pPr marL="330200" indent="-317500">
              <a:lnSpc>
                <a:spcPct val="9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h6 { font-size: .75em; margin: 1.67em 0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default style sheet (extract)‏</a:t>
            </a:r>
          </a:p>
        </p:txBody>
      </p:sp>
      <p:sp>
        <p:nvSpPr>
          <p:cNvPr id="293890" name="Text Box 2"/>
          <p:cNvSpPr txBox="1">
            <a:spLocks noChangeArrowheads="1"/>
          </p:cNvSpPr>
          <p:nvPr/>
        </p:nvSpPr>
        <p:spPr bwMode="auto">
          <a:xfrm>
            <a:off x="457200" y="1219200"/>
            <a:ext cx="8229600" cy="5410200"/>
          </a:xfrm>
          <a:prstGeom prst="rect">
            <a:avLst/>
          </a:prstGeom>
          <a:noFill/>
          <a:ln w="9525">
            <a:noFill/>
            <a:round/>
            <a:headEnd/>
            <a:tailEnd/>
          </a:ln>
          <a:effectLst/>
        </p:spPr>
        <p:txBody>
          <a:bodyPr lIns="90000" tIns="46800" rIns="90000" bIns="46800"/>
          <a:lstStyle/>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h1, h2, h3, h4, h5, h6, b, strong { font-weight: bolder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blockquote</a:t>
            </a:r>
            <a:r>
              <a:rPr lang="en-US" sz="2400" dirty="0">
                <a:solidFill>
                  <a:srgbClr val="FFFFFF"/>
                </a:solidFill>
              </a:rPr>
              <a:t> { margin-left: 40px; margin-right: 40px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i</a:t>
            </a:r>
            <a:r>
              <a:rPr lang="en-US" sz="2400" dirty="0">
                <a:solidFill>
                  <a:srgbClr val="FFFFFF"/>
                </a:solidFill>
              </a:rPr>
              <a:t>, cite, </a:t>
            </a:r>
            <a:r>
              <a:rPr lang="en-US" sz="2400" dirty="0" err="1">
                <a:solidFill>
                  <a:srgbClr val="FFFFFF"/>
                </a:solidFill>
              </a:rPr>
              <a:t>em</a:t>
            </a:r>
            <a:r>
              <a:rPr lang="en-US" sz="2400" dirty="0">
                <a:solidFill>
                  <a:srgbClr val="FFFFFF"/>
                </a:solidFill>
              </a:rPr>
              <a:t>, </a:t>
            </a:r>
            <a:r>
              <a:rPr lang="en-US" sz="2400" dirty="0" err="1">
                <a:solidFill>
                  <a:srgbClr val="FFFFFF"/>
                </a:solidFill>
              </a:rPr>
              <a:t>var</a:t>
            </a:r>
            <a:r>
              <a:rPr lang="en-US" sz="2400" dirty="0">
                <a:solidFill>
                  <a:srgbClr val="FFFFFF"/>
                </a:solidFill>
              </a:rPr>
              <a:t>, address { font-style: italic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pre, </a:t>
            </a:r>
            <a:r>
              <a:rPr lang="en-US" sz="2400" dirty="0" err="1">
                <a:solidFill>
                  <a:srgbClr val="FFFFFF"/>
                </a:solidFill>
              </a:rPr>
              <a:t>tt</a:t>
            </a:r>
            <a:r>
              <a:rPr lang="en-US" sz="2400" dirty="0">
                <a:solidFill>
                  <a:srgbClr val="FFFFFF"/>
                </a:solidFill>
              </a:rPr>
              <a:t>, code, </a:t>
            </a:r>
            <a:r>
              <a:rPr lang="en-US" sz="2400" dirty="0" err="1">
                <a:solidFill>
                  <a:srgbClr val="FFFFFF"/>
                </a:solidFill>
              </a:rPr>
              <a:t>kbd</a:t>
            </a:r>
            <a:r>
              <a:rPr lang="en-US" sz="2400" dirty="0">
                <a:solidFill>
                  <a:srgbClr val="FFFFFF"/>
                </a:solidFill>
              </a:rPr>
              <a:t>, </a:t>
            </a:r>
            <a:r>
              <a:rPr lang="en-US" sz="2400" dirty="0" err="1">
                <a:solidFill>
                  <a:srgbClr val="FFFFFF"/>
                </a:solidFill>
              </a:rPr>
              <a:t>samp</a:t>
            </a:r>
            <a:r>
              <a:rPr lang="en-US" sz="2400" dirty="0">
                <a:solidFill>
                  <a:srgbClr val="FFFFFF"/>
                </a:solidFill>
              </a:rPr>
              <a:t> { font-family: </a:t>
            </a:r>
            <a:r>
              <a:rPr lang="en-US" sz="2400" dirty="0" err="1">
                <a:solidFill>
                  <a:srgbClr val="FFFFFF"/>
                </a:solidFill>
              </a:rPr>
              <a:t>monospace</a:t>
            </a:r>
            <a:r>
              <a:rPr lang="en-US" sz="2400" dirty="0">
                <a:solidFill>
                  <a:srgbClr val="FFFFFF"/>
                </a:solidFill>
              </a:rPr>
              <a:t>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pre { white-space: pre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big { font-size: 1.17em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small, sub, sup { font-size: .83em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sub { vertical-align: sub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sup { vertical-align: super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del { text-decoration: line-through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hr { border: 1px inset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ol</a:t>
            </a:r>
            <a:r>
              <a:rPr lang="en-US" sz="2400" dirty="0">
                <a:solidFill>
                  <a:srgbClr val="FFFFFF"/>
                </a:solidFill>
              </a:rPr>
              <a:t>, </a:t>
            </a:r>
            <a:r>
              <a:rPr lang="en-US" sz="2400" dirty="0" err="1">
                <a:solidFill>
                  <a:srgbClr val="FFFFFF"/>
                </a:solidFill>
              </a:rPr>
              <a:t>ul</a:t>
            </a:r>
            <a:r>
              <a:rPr lang="en-US" sz="2400" dirty="0">
                <a:solidFill>
                  <a:srgbClr val="FFFFFF"/>
                </a:solidFill>
              </a:rPr>
              <a:t>, </a:t>
            </a:r>
            <a:r>
              <a:rPr lang="en-US" sz="2400" dirty="0" err="1">
                <a:solidFill>
                  <a:srgbClr val="FFFFFF"/>
                </a:solidFill>
              </a:rPr>
              <a:t>dd</a:t>
            </a:r>
            <a:r>
              <a:rPr lang="en-US" sz="2400" dirty="0">
                <a:solidFill>
                  <a:srgbClr val="FFFFFF"/>
                </a:solidFill>
              </a:rPr>
              <a:t> { margin-left: 40px } </a:t>
            </a:r>
          </a:p>
          <a:p>
            <a:pPr marL="330200" indent="-317500">
              <a:lnSpc>
                <a:spcPct val="9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err="1">
                <a:solidFill>
                  <a:srgbClr val="FFFFFF"/>
                </a:solidFill>
              </a:rPr>
              <a:t>ol</a:t>
            </a:r>
            <a:r>
              <a:rPr lang="en-US" sz="2400" dirty="0">
                <a:solidFill>
                  <a:srgbClr val="FFFFFF"/>
                </a:solidFill>
              </a:rPr>
              <a:t> { list-style-type: decimal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ext Box 1"/>
          <p:cNvSpPr txBox="1">
            <a:spLocks noChangeArrowheads="1"/>
          </p:cNvSpPr>
          <p:nvPr/>
        </p:nvSpPr>
        <p:spPr bwMode="auto">
          <a:xfrm>
            <a:off x="457200" y="2438400"/>
            <a:ext cx="8228013"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867400"/>
          </a:xfrm>
        </p:spPr>
        <p:txBody>
          <a:bodyPr>
            <a:normAutofit/>
          </a:bodyPr>
          <a:lstStyle/>
          <a:p>
            <a:pPr marL="0" indent="0">
              <a:buNone/>
            </a:pPr>
            <a:r>
              <a:rPr lang="en-US" sz="2800" dirty="0"/>
              <a:t>&lt;</a:t>
            </a:r>
            <a:r>
              <a:rPr lang="en-US" sz="2800" dirty="0" smtClean="0"/>
              <a:t>slide</a:t>
            </a:r>
            <a:r>
              <a:rPr lang="en-US" sz="2800" dirty="0"/>
              <a:t>&gt;</a:t>
            </a:r>
          </a:p>
          <a:p>
            <a:pPr marL="0" indent="0">
              <a:buNone/>
            </a:pPr>
            <a:r>
              <a:rPr lang="en-US" sz="2800" dirty="0"/>
              <a:t> &lt;title&gt;why bother?&lt;/title&gt;</a:t>
            </a:r>
          </a:p>
          <a:p>
            <a:pPr marL="0" indent="0">
              <a:buNone/>
            </a:pPr>
            <a:r>
              <a:rPr lang="en-US" sz="2800" dirty="0"/>
              <a:t> </a:t>
            </a:r>
            <a:r>
              <a:rPr lang="en-US" sz="2800" dirty="0" smtClean="0"/>
              <a:t>&lt;bullet&gt;Markup </a:t>
            </a:r>
            <a:r>
              <a:rPr lang="en-US" sz="2800" dirty="0"/>
              <a:t>can be used to set out the structure of a textual document. </a:t>
            </a:r>
            <a:r>
              <a:rPr lang="en-US" sz="2800" dirty="0" smtClean="0"/>
              <a:t>&lt;/bullet&gt;</a:t>
            </a:r>
            <a:endParaRPr lang="en-US" sz="2800" dirty="0"/>
          </a:p>
          <a:p>
            <a:pPr marL="0" indent="0">
              <a:buNone/>
            </a:pPr>
            <a:r>
              <a:rPr lang="en-US" sz="2800" dirty="0" smtClean="0"/>
              <a:t>&lt;bullet&gt;Let </a:t>
            </a:r>
            <a:r>
              <a:rPr lang="en-US" sz="2800" dirty="0"/>
              <a:t>me put two examples on the next two slides.</a:t>
            </a:r>
          </a:p>
          <a:p>
            <a:pPr marL="457200" lvl="1" indent="0">
              <a:buNone/>
            </a:pPr>
            <a:r>
              <a:rPr lang="en-US" dirty="0" smtClean="0"/>
              <a:t>&lt;bullet&gt;The </a:t>
            </a:r>
            <a:r>
              <a:rPr lang="en-US" dirty="0"/>
              <a:t>first </a:t>
            </a:r>
            <a:r>
              <a:rPr lang="en-US" dirty="0" smtClean="0"/>
              <a:t>uses </a:t>
            </a:r>
            <a:r>
              <a:rPr lang="en-US" dirty="0"/>
              <a:t>XML </a:t>
            </a:r>
            <a:r>
              <a:rPr lang="en-US" dirty="0" smtClean="0"/>
              <a:t>syntax.&lt;/bullet&gt;</a:t>
            </a:r>
            <a:endParaRPr lang="en-US" dirty="0"/>
          </a:p>
          <a:p>
            <a:pPr marL="457200" lvl="1" indent="0">
              <a:buNone/>
            </a:pPr>
            <a:r>
              <a:rPr lang="en-US" dirty="0" smtClean="0"/>
              <a:t>&lt;bullet&gt;The </a:t>
            </a:r>
            <a:r>
              <a:rPr lang="en-US" dirty="0"/>
              <a:t>second uses </a:t>
            </a:r>
            <a:r>
              <a:rPr lang="en-US" dirty="0" err="1" smtClean="0"/>
              <a:t>LaTeX</a:t>
            </a:r>
            <a:r>
              <a:rPr lang="en-US" dirty="0" smtClean="0"/>
              <a:t> syntax.&lt;/bullet&gt;</a:t>
            </a:r>
            <a:endParaRPr lang="en-US" dirty="0"/>
          </a:p>
          <a:p>
            <a:pPr marL="0" indent="0">
              <a:buNone/>
            </a:pPr>
            <a:r>
              <a:rPr lang="en-US" sz="2800" dirty="0" smtClean="0"/>
              <a:t>&lt;/bullet&gt;</a:t>
            </a:r>
          </a:p>
          <a:p>
            <a:pPr marL="0" indent="0">
              <a:buNone/>
            </a:pPr>
            <a:r>
              <a:rPr lang="en-US" sz="2800" dirty="0" smtClean="0"/>
              <a:t>&lt;/slide&gt;</a:t>
            </a:r>
            <a:endParaRPr lang="en-US" sz="2800" dirty="0"/>
          </a:p>
          <a:p>
            <a:pPr marL="0" indent="0">
              <a:buNone/>
            </a:pPr>
            <a:endParaRPr lang="en-US" sz="2800" dirty="0"/>
          </a:p>
        </p:txBody>
      </p:sp>
    </p:spTree>
    <p:extLst>
      <p:ext uri="{BB962C8B-B14F-4D97-AF65-F5344CB8AC3E}">
        <p14:creationId xmlns:p14="http://schemas.microsoft.com/office/powerpoint/2010/main" val="4294073551"/>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WYSIWYG is dead</a:t>
            </a:r>
          </a:p>
        </p:txBody>
      </p:sp>
      <p:sp>
        <p:nvSpPr>
          <p:cNvPr id="295938" name="Text Box 2"/>
          <p:cNvSpPr txBox="1">
            <a:spLocks noChangeArrowheads="1"/>
          </p:cNvSpPr>
          <p:nvPr/>
        </p:nvSpPr>
        <p:spPr bwMode="auto">
          <a:xfrm>
            <a:off x="228600" y="1371600"/>
            <a:ext cx="8686800" cy="51069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Web is no place for control freaks.”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will be a wide variety of browser in the future. It is already impossible to test pages on all user agents.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All you can do to get your intention across is to use technical standards.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HTML: I recommend XHTML 1.0 strict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CSS: I recommend CSS level 2.1</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ext Box 1"/>
          <p:cNvSpPr txBox="1">
            <a:spLocks noChangeArrowheads="1"/>
          </p:cNvSpPr>
          <p:nvPr/>
        </p:nvSpPr>
        <p:spPr bwMode="auto">
          <a:xfrm>
            <a:off x="685800" y="304800"/>
            <a:ext cx="80772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semantic markup</a:t>
            </a:r>
          </a:p>
        </p:txBody>
      </p:sp>
      <p:sp>
        <p:nvSpPr>
          <p:cNvPr id="296962" name="Text Box 2"/>
          <p:cNvSpPr txBox="1">
            <a:spLocks noChangeArrowheads="1"/>
          </p:cNvSpPr>
          <p:nvPr/>
        </p:nvSpPr>
        <p:spPr bwMode="auto">
          <a:xfrm>
            <a:off x="457200" y="1600200"/>
            <a:ext cx="8229600" cy="48006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original HTML elements were all based on semantics.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 &lt;h2&gt; is a second level heading. Nothing is said about how a browser should display a second level heading.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HTML was standardized by the Word Wide Web consortium, the W3C.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history of browser extensions</a:t>
            </a:r>
          </a:p>
        </p:txBody>
      </p:sp>
      <p:sp>
        <p:nvSpPr>
          <p:cNvPr id="29798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Semantic encoding was lost with the “extensions” invented by the browser vendors.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These extension operated in addition to the HTML as defined by the W3C, in the major browsers such as Netscape Navigator.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of these have made it into the official HTML standard by the force of habit. Example: &lt;font&gt;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separate content from presentation</a:t>
            </a:r>
          </a:p>
        </p:txBody>
      </p:sp>
      <p:sp>
        <p:nvSpPr>
          <p:cNvPr id="299010" name="Text Box 2"/>
          <p:cNvSpPr txBox="1">
            <a:spLocks noChangeArrowheads="1"/>
          </p:cNvSpPr>
          <p:nvPr/>
        </p:nvSpPr>
        <p:spPr bwMode="auto">
          <a:xfrm>
            <a:off x="457200" y="1495425"/>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loose version of HTML has a lot of presentational elements.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strict version of HTML avoids the formatting elements introduced by the browser extensions.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Instead there is CSS, a special language to add style to the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language is standardized by the W3C.</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CSS and browser vendors</a:t>
            </a:r>
          </a:p>
        </p:txBody>
      </p:sp>
      <p:sp>
        <p:nvSpPr>
          <p:cNvPr id="30003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W3C used to be “behind” the browser vendors.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With CSS the W3C has turned the table because CSS is more powerful than HTML extensions but more onerous to implement.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many bugs in the implementation of CSS in browsers. This is yet another reason to avoid snazzy design.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validation of pages</a:t>
            </a:r>
          </a:p>
        </p:txBody>
      </p:sp>
      <p:sp>
        <p:nvSpPr>
          <p:cNvPr id="3010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Make sure that you validate all your pages.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are two good </a:t>
            </a:r>
            <a:r>
              <a:rPr lang="en-US" sz="2800" dirty="0" err="1" smtClean="0">
                <a:solidFill>
                  <a:srgbClr val="FFFFFF"/>
                </a:solidFill>
              </a:rPr>
              <a:t>validators</a:t>
            </a:r>
            <a:endParaRPr lang="en-US" sz="2800" dirty="0">
              <a:solidFill>
                <a:srgbClr val="FFFFFF"/>
              </a:solidFill>
            </a:endParaRP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http://validator.w3.org/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http://www.htmlhelp.com/tools/validator/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Despite it not being official, I recommend the latter.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testing CSS</a:t>
            </a:r>
          </a:p>
        </p:txBody>
      </p:sp>
      <p:sp>
        <p:nvSpPr>
          <p:cNvPr id="302082" name="Text Box 2"/>
          <p:cNvSpPr txBox="1">
            <a:spLocks noChangeArrowheads="1"/>
          </p:cNvSpPr>
          <p:nvPr/>
        </p:nvSpPr>
        <p:spPr bwMode="auto">
          <a:xfrm>
            <a:off x="457200" y="1219200"/>
            <a:ext cx="8228013" cy="5410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is a CSS validation software that will point out simple mistakes such as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misspelled property names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invalid property values the worst mistakes.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   See http://jigsaw.w3.org.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But this does not really test your CSS since only you can judge if it looks right.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You can test your CSS with Opera. It generally has the best CSS support.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use a style sheet</a:t>
            </a:r>
          </a:p>
        </p:txBody>
      </p:sp>
      <p:sp>
        <p:nvSpPr>
          <p:cNvPr id="303106" name="Text Box 2"/>
          <p:cNvSpPr txBox="1">
            <a:spLocks noChangeArrowheads="1"/>
          </p:cNvSpPr>
          <p:nvPr/>
        </p:nvSpPr>
        <p:spPr bwMode="auto">
          <a:xfrm>
            <a:off x="457200" y="1219200"/>
            <a:ext cx="8228013" cy="4905375"/>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Always use external style sheets.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organizational benefits maximized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faster loading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a single style sheet for your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Note that style sheets make it possible to style the page according to the CSS media type used by the browser.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don't go crazy with CSS</a:t>
            </a:r>
          </a:p>
        </p:txBody>
      </p:sp>
      <p:sp>
        <p:nvSpPr>
          <p:cNvPr id="304130" name="Text Box 2"/>
          <p:cNvSpPr txBox="1">
            <a:spLocks noChangeArrowheads="1"/>
          </p:cNvSpPr>
          <p:nvPr/>
        </p:nvSpPr>
        <p:spPr bwMode="auto">
          <a:xfrm>
            <a:off x="457200" y="1600200"/>
            <a:ext cx="8229600" cy="4921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More than two font families (plus perhaps one for computer code) and your page starts looking like a ransom note.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Gimmicky looking sites will hurt the credibility of you site.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your site still looks reasonable in your browser when you turn CSS off and reload the page.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screen real estate</a:t>
            </a:r>
          </a:p>
        </p:txBody>
      </p:sp>
      <p:sp>
        <p:nvSpPr>
          <p:cNvPr id="305154" name="Text Box 2"/>
          <p:cNvSpPr txBox="1">
            <a:spLocks noChangeArrowheads="1"/>
          </p:cNvSpPr>
          <p:nvPr/>
        </p:nvSpPr>
        <p:spPr bwMode="auto">
          <a:xfrm>
            <a:off x="457200" y="1570038"/>
            <a:ext cx="8229600" cy="48704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 a screen that displays a web page, as much as possible should be the contents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white space is almost inevitable.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on many pages there is an overload of navigation.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Users typically ignore navigation, they look straight at the contents, if that is no good, they hit the back button after 2 seconds.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248400"/>
          </a:xfrm>
        </p:spPr>
        <p:txBody>
          <a:bodyPr>
            <a:normAutofit fontScale="92500" lnSpcReduction="10000"/>
          </a:bodyPr>
          <a:lstStyle/>
          <a:p>
            <a:pPr marL="0" indent="0">
              <a:buNone/>
            </a:pPr>
            <a:r>
              <a:rPr lang="en-US" dirty="0" smtClean="0"/>
              <a:t>\begin{frame}{why bother?}</a:t>
            </a:r>
            <a:endParaRPr lang="en-US" dirty="0"/>
          </a:p>
          <a:p>
            <a:pPr marL="0" indent="0">
              <a:buNone/>
            </a:pPr>
            <a:r>
              <a:rPr lang="en-US" dirty="0"/>
              <a:t>  \begin{itemize}</a:t>
            </a:r>
          </a:p>
          <a:p>
            <a:pPr marL="0" indent="0">
              <a:buNone/>
            </a:pPr>
            <a:r>
              <a:rPr lang="en-US" dirty="0"/>
              <a:t>  \item </a:t>
            </a:r>
            <a:r>
              <a:rPr lang="en-US" dirty="0" smtClean="0"/>
              <a:t>Markup </a:t>
            </a:r>
            <a:r>
              <a:rPr lang="en-US" dirty="0"/>
              <a:t>can be used to set out the structure of a textual document. </a:t>
            </a:r>
          </a:p>
          <a:p>
            <a:pPr marL="0" indent="0">
              <a:buNone/>
            </a:pPr>
            <a:r>
              <a:rPr lang="en-US" dirty="0"/>
              <a:t>  \item </a:t>
            </a:r>
            <a:r>
              <a:rPr lang="en-US" dirty="0" smtClean="0"/>
              <a:t>Let </a:t>
            </a:r>
            <a:r>
              <a:rPr lang="en-US" dirty="0"/>
              <a:t>me put two examples on the next two slides.</a:t>
            </a:r>
          </a:p>
          <a:p>
            <a:pPr marL="0" indent="0">
              <a:buNone/>
            </a:pPr>
            <a:r>
              <a:rPr lang="en-US" dirty="0"/>
              <a:t>    \begin{itemize}</a:t>
            </a:r>
          </a:p>
          <a:p>
            <a:pPr marL="0" indent="0">
              <a:buNone/>
            </a:pPr>
            <a:r>
              <a:rPr lang="en-US" dirty="0"/>
              <a:t>    \item </a:t>
            </a:r>
            <a:r>
              <a:rPr lang="en-US" dirty="0" smtClean="0"/>
              <a:t>The </a:t>
            </a:r>
            <a:r>
              <a:rPr lang="en-US" dirty="0"/>
              <a:t>first uses </a:t>
            </a:r>
            <a:r>
              <a:rPr lang="en-US" dirty="0" smtClean="0"/>
              <a:t>XML </a:t>
            </a:r>
            <a:r>
              <a:rPr lang="en-US" dirty="0"/>
              <a:t>syntax</a:t>
            </a:r>
            <a:r>
              <a:rPr lang="en-US" dirty="0" smtClean="0"/>
              <a:t>.</a:t>
            </a:r>
            <a:endParaRPr lang="en-US" dirty="0"/>
          </a:p>
          <a:p>
            <a:pPr marL="0" indent="0">
              <a:buNone/>
            </a:pPr>
            <a:r>
              <a:rPr lang="en-US" dirty="0"/>
              <a:t>    \</a:t>
            </a:r>
            <a:r>
              <a:rPr lang="en-US" dirty="0" smtClean="0"/>
              <a:t>item The second uses </a:t>
            </a:r>
            <a:r>
              <a:rPr lang="en-US" dirty="0" err="1"/>
              <a:t>uses</a:t>
            </a:r>
            <a:r>
              <a:rPr lang="en-US" dirty="0"/>
              <a:t> </a:t>
            </a:r>
            <a:r>
              <a:rPr lang="en-US" dirty="0" smtClean="0"/>
              <a:t> </a:t>
            </a:r>
            <a:r>
              <a:rPr lang="en-US" dirty="0" err="1" smtClean="0"/>
              <a:t>LaTeX</a:t>
            </a:r>
            <a:r>
              <a:rPr lang="en-US" dirty="0" smtClean="0"/>
              <a:t> </a:t>
            </a:r>
            <a:r>
              <a:rPr lang="en-US" dirty="0"/>
              <a:t>syntax</a:t>
            </a:r>
            <a:r>
              <a:rPr lang="en-US" dirty="0" smtClean="0"/>
              <a:t>.</a:t>
            </a:r>
            <a:endParaRPr lang="en-US" dirty="0"/>
          </a:p>
          <a:p>
            <a:pPr marL="0" indent="0">
              <a:buNone/>
            </a:pPr>
            <a:r>
              <a:rPr lang="en-US" dirty="0"/>
              <a:t>    \end{itemize}</a:t>
            </a:r>
          </a:p>
          <a:p>
            <a:pPr marL="0" indent="0">
              <a:buNone/>
            </a:pPr>
            <a:r>
              <a:rPr lang="en-US" dirty="0"/>
              <a:t>  \end{itemize}</a:t>
            </a:r>
          </a:p>
          <a:p>
            <a:pPr marL="0" indent="0">
              <a:buNone/>
            </a:pPr>
            <a:r>
              <a:rPr lang="en-US" dirty="0"/>
              <a:t>\end{frame}</a:t>
            </a:r>
          </a:p>
          <a:p>
            <a:pPr marL="0" indent="0">
              <a:buNone/>
            </a:pPr>
            <a:endParaRPr lang="en-US" dirty="0"/>
          </a:p>
        </p:txBody>
      </p:sp>
    </p:spTree>
    <p:extLst>
      <p:ext uri="{BB962C8B-B14F-4D97-AF65-F5344CB8AC3E}">
        <p14:creationId xmlns:p14="http://schemas.microsoft.com/office/powerpoint/2010/main" val="275231665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consequences for class site</a:t>
            </a:r>
          </a:p>
        </p:txBody>
      </p:sp>
      <p:sp>
        <p:nvSpPr>
          <p:cNvPr id="3061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students like to have a menu on each page that leads to all other pages.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If you have a such a menu, make sure not to link a page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 think that it is enough to have a prominent link to the home page, and let the home page link to the other pages.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resolution-dependent design</a:t>
            </a:r>
          </a:p>
        </p:txBody>
      </p:sp>
      <p:sp>
        <p:nvSpPr>
          <p:cNvPr id="307202" name="Text Box 2"/>
          <p:cNvSpPr txBox="1">
            <a:spLocks noChangeArrowheads="1"/>
          </p:cNvSpPr>
          <p:nvPr/>
        </p:nvSpPr>
        <p:spPr bwMode="auto">
          <a:xfrm>
            <a:off x="457200" y="1600200"/>
            <a:ext cx="8229600" cy="3170238"/>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use fixed width in pixels except perhaps for thin stripes and lines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that design looks good with small and large fonts in the browser.</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Provide a print version for long documents.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Watch out for horizontal scrolling on low resolution screen. Users loath it.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never have text in graphics</a:t>
            </a:r>
          </a:p>
        </p:txBody>
      </p:sp>
      <p:sp>
        <p:nvSpPr>
          <p:cNvPr id="308226" name="Text Box 2"/>
          <p:cNvSpPr txBox="1">
            <a:spLocks noChangeArrowheads="1"/>
          </p:cNvSpPr>
          <p:nvPr/>
        </p:nvSpPr>
        <p:spPr bwMode="auto">
          <a:xfrm>
            <a:off x="457200" y="1600200"/>
            <a:ext cx="8228013" cy="25781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Not readable by non-visual browsers.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Hidden from search engines.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Takes a long time to load.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Scales badly for people with a bad vision.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legibility</a:t>
            </a:r>
          </a:p>
        </p:txBody>
      </p:sp>
      <p:sp>
        <p:nvSpPr>
          <p:cNvPr id="309250" name="Text Box 2"/>
          <p:cNvSpPr txBox="1">
            <a:spLocks noChangeArrowheads="1"/>
          </p:cNvSpPr>
          <p:nvPr/>
        </p:nvSpPr>
        <p:spPr bwMode="auto">
          <a:xfrm>
            <a:off x="457200" y="1600200"/>
            <a:ext cx="8229600" cy="454183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high color contrast.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 plain or very subtle background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Make the text stand still</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zooming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blinking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no moving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Left-align almost </a:t>
            </a:r>
            <a:r>
              <a:rPr lang="en-US" sz="2800" dirty="0" smtClean="0">
                <a:solidFill>
                  <a:srgbClr val="FFFFFF"/>
                </a:solidFill>
              </a:rPr>
              <a:t>always.</a:t>
            </a:r>
            <a:endParaRPr lang="en-US" sz="2800" dirty="0">
              <a:solidFill>
                <a:srgbClr val="FFFFFF"/>
              </a:solidFill>
            </a:endParaRP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No all uppercase, it reads 10% slower.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animation</a:t>
            </a:r>
          </a:p>
        </p:txBody>
      </p:sp>
      <p:sp>
        <p:nvSpPr>
          <p:cNvPr id="310274" name="Text Box 2"/>
          <p:cNvSpPr txBox="1">
            <a:spLocks noChangeArrowheads="1"/>
          </p:cNvSpPr>
          <p:nvPr/>
        </p:nvSpPr>
        <p:spPr bwMode="auto">
          <a:xfrm>
            <a:off x="457200" y="1219200"/>
            <a:ext cx="8229600" cy="49069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Animal instinct draws human attention to moving things.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 moving image is a killer for reading, if you must have it, have it spin only a few times.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Scrolling marquees are an exemplary disaster.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Most users identify moving contents with useless contents.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ext Box 1"/>
          <p:cNvSpPr txBox="1">
            <a:spLocks noChangeArrowheads="1"/>
          </p:cNvSpPr>
          <p:nvPr/>
        </p:nvSpPr>
        <p:spPr bwMode="auto">
          <a:xfrm>
            <a:off x="457200" y="0"/>
            <a:ext cx="8229600" cy="884238"/>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watch response times</a:t>
            </a:r>
          </a:p>
        </p:txBody>
      </p:sp>
      <p:sp>
        <p:nvSpPr>
          <p:cNvPr id="311298" name="Text Box 2"/>
          <p:cNvSpPr txBox="1">
            <a:spLocks noChangeArrowheads="1"/>
          </p:cNvSpPr>
          <p:nvPr/>
        </p:nvSpPr>
        <p:spPr bwMode="auto">
          <a:xfrm>
            <a:off x="228600" y="1066800"/>
            <a:ext cx="8686800" cy="544671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Users </a:t>
            </a:r>
            <a:r>
              <a:rPr lang="en-US" sz="2800" u="sng" dirty="0">
                <a:solidFill>
                  <a:srgbClr val="FFFFFF"/>
                </a:solidFill>
              </a:rPr>
              <a:t>loath</a:t>
            </a:r>
            <a:r>
              <a:rPr lang="en-US" sz="2800" dirty="0">
                <a:solidFill>
                  <a:srgbClr val="FFFFFF"/>
                </a:solidFill>
              </a:rPr>
              <a:t> waiting for downloads.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Classic research by Mille in 1968 found: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delay below 0.1 second means instantaneous reaction to the user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1 second is the limit for the user's train of thought not to be disrupted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10 seconds is the limit to keep the user interested, otherwise they will start a parallel task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Low variability of responses is also important but the Web is notoriously poor for this.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factors affecting speed</a:t>
            </a:r>
          </a:p>
        </p:txBody>
      </p:sp>
      <p:sp>
        <p:nvSpPr>
          <p:cNvPr id="312322" name="Text Box 2"/>
          <p:cNvSpPr txBox="1">
            <a:spLocks noChangeArrowheads="1"/>
          </p:cNvSpPr>
          <p:nvPr/>
        </p:nvSpPr>
        <p:spPr bwMode="auto">
          <a:xfrm>
            <a:off x="457200" y="1600200"/>
            <a:ext cx="8229600" cy="326231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 user’s perceived speed depends on the weakest of the following</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throughput of the server</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server’s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speed of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user’s connection to the Internet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rendering speed of the computer</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making speedy pages</a:t>
            </a:r>
          </a:p>
        </p:txBody>
      </p:sp>
      <p:sp>
        <p:nvSpPr>
          <p:cNvPr id="313346" name="Text Box 2"/>
          <p:cNvSpPr txBox="1">
            <a:spLocks noChangeArrowheads="1"/>
          </p:cNvSpPr>
          <p:nvPr/>
        </p:nvSpPr>
        <p:spPr bwMode="auto">
          <a:xfrm>
            <a:off x="457200" y="1295400"/>
            <a:ext cx="8229600" cy="4525963"/>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Keep page sizes small.</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Reduce use of graphics.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multimedia only when it adds to the user's understanding.</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the same image several times on the site.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sure that the / appears at the end of the URL for directories.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get some meaning out fast</a:t>
            </a:r>
          </a:p>
        </p:txBody>
      </p:sp>
      <p:sp>
        <p:nvSpPr>
          <p:cNvPr id="314370"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What matters most is the time until the user sees something that makes sense.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Top of the page should be meaningful without images having been downloaded.</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Use meaningful alt= attribute for images.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Set width= and height= attributes of &lt;</a:t>
            </a:r>
            <a:r>
              <a:rPr lang="en-US" sz="2400" dirty="0" err="1">
                <a:solidFill>
                  <a:srgbClr val="FFFFFF"/>
                </a:solidFill>
              </a:rPr>
              <a:t>img</a:t>
            </a:r>
            <a:r>
              <a:rPr lang="en-US" sz="2400" dirty="0">
                <a:solidFill>
                  <a:srgbClr val="FFFFFF"/>
                </a:solidFill>
              </a:rPr>
              <a:t>/&gt; to real size of the image so that the user agent can build the page quickly. </a:t>
            </a:r>
          </a:p>
          <a:p>
            <a:pPr marL="276225"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smtClean="0">
                <a:solidFill>
                  <a:srgbClr val="FFFFFF"/>
                </a:solidFill>
              </a:rPr>
              <a:t>Do not use </a:t>
            </a:r>
            <a:r>
              <a:rPr lang="en-US" sz="2400" smtClean="0">
                <a:solidFill>
                  <a:srgbClr val="FFFFFF"/>
                </a:solidFill>
              </a:rPr>
              <a:t>scaled images.</a:t>
            </a:r>
            <a:endParaRPr lang="en-US" sz="24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 speed killer: tables</a:t>
            </a:r>
          </a:p>
        </p:txBody>
      </p:sp>
      <p:sp>
        <p:nvSpPr>
          <p:cNvPr id="315394" name="Text Box 2"/>
          <p:cNvSpPr txBox="1">
            <a:spLocks noChangeArrowheads="1"/>
          </p:cNvSpPr>
          <p:nvPr/>
        </p:nvSpPr>
        <p:spPr bwMode="auto">
          <a:xfrm>
            <a:off x="457200" y="1600200"/>
            <a:ext cx="8228013" cy="50053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Large tables, unless specially constructed, take time to build because the browser has to read the whole table first.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Some data is tabular of course.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tables should not be used to coerce the display of elements of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Cut down on table complexity.</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top table should be particularly easy.</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60338" y="225425"/>
            <a:ext cx="89154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SGML DTD?</a:t>
            </a:r>
            <a:r>
              <a:rPr lang="ru-RU" sz="4000" dirty="0" smtClean="0">
                <a:solidFill>
                  <a:srgbClr val="E3EBF1"/>
                </a:solidFill>
              </a:rPr>
              <a:t>‏</a:t>
            </a:r>
            <a:endParaRPr lang="ru-RU" sz="4000" dirty="0">
              <a:solidFill>
                <a:srgbClr val="E3EBF1"/>
              </a:solidFill>
            </a:endParaRPr>
          </a:p>
        </p:txBody>
      </p:sp>
      <p:sp>
        <p:nvSpPr>
          <p:cNvPr id="26626" name="Text Box 2"/>
          <p:cNvSpPr txBox="1">
            <a:spLocks noChangeArrowheads="1"/>
          </p:cNvSpPr>
          <p:nvPr/>
        </p:nvSpPr>
        <p:spPr bwMode="auto">
          <a:xfrm>
            <a:off x="195263" y="1382713"/>
            <a:ext cx="8686800" cy="48260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An SGML DTD is a document that </a:t>
            </a:r>
            <a:r>
              <a:rPr lang="ru-RU" sz="3200" dirty="0" smtClean="0">
                <a:solidFill>
                  <a:srgbClr val="FFFFFF"/>
                </a:solidFill>
              </a:rPr>
              <a:t>language </a:t>
            </a:r>
            <a:r>
              <a:rPr lang="ru-RU" sz="3200" dirty="0">
                <a:solidFill>
                  <a:srgbClr val="FFFFFF"/>
                </a:solidFill>
              </a:rPr>
              <a:t>that describes </a:t>
            </a:r>
            <a:r>
              <a:rPr lang="en-US" sz="3200" dirty="0" smtClean="0">
                <a:solidFill>
                  <a:srgbClr val="FFFFFF"/>
                </a:solidFill>
              </a:rPr>
              <a:t>an SGML document type.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SGML is an old type of markup language.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It has been replaced by XML.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dirty="0" smtClean="0">
                <a:solidFill>
                  <a:srgbClr val="FFFFFF"/>
                </a:solidFill>
              </a:rPr>
              <a:t>The type of document described in the HTML DTD is called a web page.</a:t>
            </a:r>
            <a:endParaRPr lang="ru-RU"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&lt;title&gt;</a:t>
            </a:r>
          </a:p>
        </p:txBody>
      </p:sp>
      <p:sp>
        <p:nvSpPr>
          <p:cNvPr id="31641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Needs to be cleverly chosen to summarize the page in a contents of a web search engine. The search engine will use it as anchor text.</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Between 40 to 60 chars long</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Different pages in a site should each have their own title.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No</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welcome</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"a" "the" etc..</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metadata</a:t>
            </a:r>
          </a:p>
        </p:txBody>
      </p:sp>
      <p:sp>
        <p:nvSpPr>
          <p:cNvPr id="317442" name="Text Box 2"/>
          <p:cNvSpPr txBox="1">
            <a:spLocks noChangeArrowheads="1"/>
          </p:cNvSpPr>
          <p:nvPr/>
        </p:nvSpPr>
        <p:spPr bwMode="auto">
          <a:xfrm>
            <a:off x="457200" y="1600200"/>
            <a:ext cx="8229600" cy="48704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only known metadata that I know of is used by Google is </a:t>
            </a:r>
          </a:p>
          <a:p>
            <a:pPr marL="330200" indent="-317500">
              <a:lnSpc>
                <a:spcPct val="104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&lt;meta name="description" value="</a:t>
            </a:r>
            <a:r>
              <a:rPr lang="en-US" sz="2800" i="1">
                <a:solidFill>
                  <a:srgbClr val="FFFFFF"/>
                </a:solidFill>
              </a:rPr>
              <a:t>foo</a:t>
            </a:r>
            <a:r>
              <a:rPr lang="en-US" sz="2800">
                <a:solidFill>
                  <a:srgbClr val="FFFFFF"/>
                </a:solidFill>
              </a:rPr>
              <a:t>"/&gt;</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where </a:t>
            </a:r>
            <a:r>
              <a:rPr lang="en-US" sz="2800" i="1">
                <a:solidFill>
                  <a:srgbClr val="FFFFFF"/>
                </a:solidFill>
              </a:rPr>
              <a:t>foo</a:t>
            </a:r>
            <a:r>
              <a:rPr lang="en-US" sz="2800">
                <a:solidFill>
                  <a:srgbClr val="FFFFFF"/>
                </a:solidFill>
              </a:rPr>
              <a:t> is a description of the length of a Google snippet.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Example: search Google for “Krichel” and look at the snippet of the first result. It is not your normal snippet.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new browser windows</a:t>
            </a:r>
          </a:p>
        </p:txBody>
      </p:sp>
      <p:sp>
        <p:nvSpPr>
          <p:cNvPr id="31846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can be done with javascript.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are mostly thought of to be a pain by users. Therefore they should be avoided.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Users know that there is a "back"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One potential exception is when dealing with dealing with PDF files, or other media that requires a special application.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 forget Flash</a:t>
            </a:r>
          </a:p>
        </p:txBody>
      </p:sp>
      <p:sp>
        <p:nvSpPr>
          <p:cNvPr id="31949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Flash is a proprietary software that allows for conventional graphical user interface application on the Web.</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Mainly used for splash screens, something that users hate.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Flash should not be used to animate the contents either, most users equate animated contents with useless contents.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and finally: no frames </a:t>
            </a:r>
          </a:p>
        </p:txBody>
      </p:sp>
      <p:sp>
        <p:nvSpPr>
          <p:cNvPr id="320514" name="Text Box 2"/>
          <p:cNvSpPr txBox="1">
            <a:spLocks noChangeArrowheads="1"/>
          </p:cNvSpPr>
          <p:nvPr/>
        </p:nvSpPr>
        <p:spPr bwMode="auto">
          <a:xfrm>
            <a:off x="152400" y="1295400"/>
            <a:ext cx="8763000" cy="4832350"/>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They add navigation/decoration to the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Pages in frames can not be bookmarked.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well-known issues with indexing framed pages. Users would typically see the current frame without the surrounding frame. This is called a black hole page.</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Useful as an el cheapo aid for incompetent web architects unfamiliar with SSI, CGI, or PHP.</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 Box 1"/>
          <p:cNvSpPr txBox="1">
            <a:spLocks noChangeArrowheads="1"/>
          </p:cNvSpPr>
          <p:nvPr/>
        </p:nvSpPr>
        <p:spPr bwMode="auto">
          <a:xfrm>
            <a:off x="533400" y="2667000"/>
            <a:ext cx="8228013" cy="1143000"/>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Contents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reduce the number of words</a:t>
            </a:r>
          </a:p>
        </p:txBody>
      </p:sp>
      <p:sp>
        <p:nvSpPr>
          <p:cNvPr id="3225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general principle is to write as short and simply as possible.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hold particularly for top-level and navigational page.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length of lower-level “destination” pages is less of a problem.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write cross-culturally</a:t>
            </a:r>
          </a:p>
        </p:txBody>
      </p:sp>
      <p:sp>
        <p:nvSpPr>
          <p:cNvPr id="323586" name="Text Box 2"/>
          <p:cNvSpPr txBox="1">
            <a:spLocks noChangeArrowheads="1"/>
          </p:cNvSpPr>
          <p:nvPr/>
        </p:nvSpPr>
        <p:spPr bwMode="auto">
          <a:xfrm>
            <a:off x="457200" y="1295400"/>
            <a:ext cx="8228013" cy="5105400"/>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simple short words.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short sentences.</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common terms rather than made-up words. This also improves search-engine visibility.</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Avoid at all cost</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humour</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metaphors</a:t>
            </a:r>
          </a:p>
          <a:p>
            <a:pPr marL="733425" lvl="1" indent="-276225">
              <a:lnSpc>
                <a:spcPct val="9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puns</a:t>
            </a:r>
          </a:p>
          <a:p>
            <a:pPr marL="330200" indent="-317500">
              <a:lnSpc>
                <a:spcPct val="9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   unless your audience is very local.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write little but well</a:t>
            </a:r>
          </a:p>
        </p:txBody>
      </p:sp>
      <p:sp>
        <p:nvSpPr>
          <p:cNvPr id="32461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a:t>
            </a:r>
            <a:r>
              <a:rPr lang="en-US" sz="2800" dirty="0" err="1">
                <a:solidFill>
                  <a:srgbClr val="FFFFFF"/>
                </a:solidFill>
              </a:rPr>
              <a:t>scannable</a:t>
            </a:r>
            <a:endParaRPr lang="en-US" sz="2800" dirty="0">
              <a:solidFill>
                <a:srgbClr val="FFFFFF"/>
              </a:solidFill>
            </a:endParaRP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Use bullet points and/or enumerations.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Highlight key terms without risking them to appear as 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to the point as opposed to </a:t>
            </a:r>
            <a:r>
              <a:rPr lang="en-US" sz="2800" dirty="0" err="1">
                <a:solidFill>
                  <a:srgbClr val="FFFFFF"/>
                </a:solidFill>
              </a:rPr>
              <a:t>marketese</a:t>
            </a:r>
            <a:r>
              <a:rPr lang="en-US" sz="2800" dirty="0">
                <a:solidFill>
                  <a:srgbClr val="FFFFFF"/>
                </a:solidFill>
              </a:rPr>
              <a: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Answer users’ questions</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You have to anticipate them.</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Image you will be the user.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no happy talk</a:t>
            </a:r>
          </a:p>
        </p:txBody>
      </p:sp>
      <p:sp>
        <p:nvSpPr>
          <p:cNvPr id="32563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Everyone hates stuff like</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Welcome to our award-winning web site. We hope that you have a enjoyable time while you are with us. You can click on any underlined word to navigate from one page to another…</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But how many times do we have to read such nonsense!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information in a DTD?</a:t>
            </a:r>
            <a:endParaRPr lang="en-US" dirty="0"/>
          </a:p>
        </p:txBody>
      </p:sp>
      <p:sp>
        <p:nvSpPr>
          <p:cNvPr id="3" name="Content Placeholder 2"/>
          <p:cNvSpPr>
            <a:spLocks noGrp="1"/>
          </p:cNvSpPr>
          <p:nvPr>
            <p:ph idx="1"/>
          </p:nvPr>
        </p:nvSpPr>
        <p:spPr/>
        <p:txBody>
          <a:bodyPr/>
          <a:lstStyle/>
          <a:p>
            <a:r>
              <a:rPr lang="en-US" dirty="0" smtClean="0"/>
              <a:t>Information </a:t>
            </a:r>
            <a:r>
              <a:rPr lang="en-US" dirty="0"/>
              <a:t>elements that the document handles, e.g.</a:t>
            </a:r>
          </a:p>
          <a:p>
            <a:pPr lvl="1"/>
            <a:r>
              <a:rPr lang="en-US" dirty="0"/>
              <a:t>title</a:t>
            </a:r>
          </a:p>
          <a:p>
            <a:pPr lvl="1"/>
            <a:r>
              <a:rPr lang="en-US" dirty="0"/>
              <a:t>chapter</a:t>
            </a:r>
          </a:p>
          <a:p>
            <a:r>
              <a:rPr lang="en-US" dirty="0"/>
              <a:t>Relationships between information elements e.g.</a:t>
            </a:r>
          </a:p>
          <a:p>
            <a:pPr lvl="1"/>
            <a:r>
              <a:rPr lang="en-US" dirty="0"/>
              <a:t>A chapter contains sections.</a:t>
            </a:r>
          </a:p>
          <a:p>
            <a:pPr lvl="1"/>
            <a:r>
              <a:rPr lang="en-US" dirty="0"/>
              <a:t>A title comes at the top of the document.</a:t>
            </a:r>
          </a:p>
          <a:p>
            <a:endParaRPr lang="en-US" dirty="0"/>
          </a:p>
          <a:p>
            <a:endParaRPr lang="en-US" dirty="0"/>
          </a:p>
        </p:txBody>
      </p:sp>
    </p:spTree>
    <p:extLst>
      <p:ext uri="{BB962C8B-B14F-4D97-AF65-F5344CB8AC3E}">
        <p14:creationId xmlns:p14="http://schemas.microsoft.com/office/powerpoint/2010/main" val="558880239"/>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keep to the subject level</a:t>
            </a:r>
          </a:p>
        </p:txBody>
      </p:sp>
      <p:sp>
        <p:nvSpPr>
          <p:cNvPr id="326658" name="Text Box 2"/>
          <p:cNvSpPr txBox="1">
            <a:spLocks noChangeArrowheads="1"/>
          </p:cNvSpPr>
          <p:nvPr/>
        </p:nvSpPr>
        <p:spPr bwMode="auto">
          <a:xfrm>
            <a:off x="457200" y="1219200"/>
            <a:ext cx="8305800" cy="5181600"/>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Write about your subject; even if the text contains links. </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u="sng">
                <a:solidFill>
                  <a:srgbClr val="FFFFFF"/>
                </a:solidFill>
              </a:rPr>
              <a:t>Thomas Krichel</a:t>
            </a:r>
            <a:r>
              <a:rPr lang="en-US" sz="2800">
                <a:solidFill>
                  <a:srgbClr val="FFFFFF"/>
                </a:solidFill>
              </a:rPr>
              <a:t> is known as the creator of </a:t>
            </a:r>
            <a:r>
              <a:rPr lang="en-US" sz="2800" u="sng">
                <a:solidFill>
                  <a:srgbClr val="FFFFFF"/>
                </a:solidFill>
              </a:rPr>
              <a:t>RePEc</a:t>
            </a:r>
            <a:r>
              <a:rPr lang="en-US" sz="2800">
                <a:solidFill>
                  <a:srgbClr val="FFFFFF"/>
                </a:solidFill>
              </a:rPr>
              <a:t>, a large digital library for academic economics.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Do not write about the reader’s movements,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neither in terms of changing servers or visiting resources</a:t>
            </a:r>
          </a:p>
          <a:p>
            <a:pPr marL="330200" indent="-317500">
              <a:lnSpc>
                <a:spcPct val="12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Go to the home page of </a:t>
            </a:r>
            <a:r>
              <a:rPr lang="en-US" sz="2800" u="sng">
                <a:solidFill>
                  <a:srgbClr val="FFFFFF"/>
                </a:solidFill>
              </a:rPr>
              <a:t>Thomas Krichel</a:t>
            </a:r>
            <a:r>
              <a:rPr lang="en-US" sz="2800">
                <a:solidFill>
                  <a:srgbClr val="FFFFFF"/>
                </a:solidFill>
              </a:rPr>
              <a:t>.</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solidFill>
                  <a:srgbClr val="FFFFFF"/>
                </a:solidFill>
              </a:rPr>
              <a:t>Nor in terms of interactions with their user interface</a:t>
            </a:r>
          </a:p>
          <a:p>
            <a:pPr marL="330200" indent="-317500">
              <a:lnSpc>
                <a:spcPct val="120000"/>
              </a:lnSpc>
              <a:spcBef>
                <a:spcPts val="5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Click </a:t>
            </a:r>
            <a:r>
              <a:rPr lang="en-US" sz="2800" u="sng">
                <a:solidFill>
                  <a:srgbClr val="FFFFFF"/>
                </a:solidFill>
              </a:rPr>
              <a:t>here</a:t>
            </a:r>
            <a:r>
              <a:rPr lang="en-US" sz="2800">
                <a:solidFill>
                  <a:srgbClr val="FFFFFF"/>
                </a:solidFill>
              </a:rPr>
              <a:t> to visit Thomas Krichel’s home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document rather than subject talk</a:t>
            </a:r>
          </a:p>
        </p:txBody>
      </p:sp>
      <p:sp>
        <p:nvSpPr>
          <p:cNvPr id="32768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Here is…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is…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Point your browser at…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Press this button…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Select this link…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bad words</a:t>
            </a:r>
          </a:p>
        </p:txBody>
      </p:sp>
      <p:sp>
        <p:nvSpPr>
          <p:cNvPr id="328706" name="Text Box 2"/>
          <p:cNvSpPr txBox="1">
            <a:spLocks noChangeArrowheads="1"/>
          </p:cNvSpPr>
          <p:nvPr/>
        </p:nvSpPr>
        <p:spPr bwMode="auto">
          <a:xfrm>
            <a:off x="457200" y="1600200"/>
            <a:ext cx="8228013" cy="47386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stuff				and more</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something the author does not know or care about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under construction</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If this is the only thing on the page and the page has no meaningful information, it should not be linked to. Otherwise, leave it out.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view</a:t>
            </a:r>
          </a:p>
          <a:p>
            <a:pPr marL="330200" indent="-317500">
              <a:lnSpc>
                <a:spcPct val="104000"/>
              </a:lnSpc>
              <a:spcBef>
                <a:spcPts val="6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you mean: read</a:t>
            </a:r>
          </a:p>
          <a:p>
            <a:pPr marL="330200" indent="-317500">
              <a:lnSpc>
                <a:spcPct val="104000"/>
              </a:lnSpc>
              <a:spcBef>
                <a:spcPts val="700"/>
              </a:spcBef>
              <a:buClrTx/>
              <a:buSzTx/>
              <a:buFontTx/>
              <a:buNone/>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meaningless buzzwords</a:t>
            </a:r>
          </a:p>
        </p:txBody>
      </p:sp>
      <p:sp>
        <p:nvSpPr>
          <p:cNvPr id="329730" name="Text Box 2"/>
          <p:cNvSpPr txBox="1">
            <a:spLocks noChangeArrowheads="1"/>
          </p:cNvSpPr>
          <p:nvPr/>
        </p:nvSpPr>
        <p:spPr bwMode="auto">
          <a:xfrm>
            <a:off x="457200" y="1600200"/>
            <a:ext cx="8228013" cy="46751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award-winning		</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check it out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cool</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cutting-edge</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hot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hotlist of cool site/links</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neat</a:t>
            </a:r>
          </a:p>
          <a:p>
            <a:pPr marL="330200" indent="-317500">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one-stop-shop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overused and often redundant</a:t>
            </a:r>
          </a:p>
        </p:txBody>
      </p:sp>
      <p:sp>
        <p:nvSpPr>
          <p:cNvPr id="330754" name="Text Box 2"/>
          <p:cNvSpPr txBox="1">
            <a:spLocks noChangeArrowheads="1"/>
          </p:cNvSpPr>
          <p:nvPr/>
        </p:nvSpPr>
        <p:spPr bwMode="auto">
          <a:xfrm>
            <a:off x="457200" y="1600200"/>
            <a:ext cx="8228013" cy="4325938"/>
          </a:xfrm>
          <a:prstGeom prst="rect">
            <a:avLst/>
          </a:prstGeom>
          <a:noFill/>
          <a:ln w="9525">
            <a:noFill/>
            <a:round/>
            <a:headEnd/>
            <a:tailEnd/>
          </a:ln>
          <a:effectLst/>
        </p:spPr>
        <p:txBody>
          <a:bodyPr lIns="0" tIns="0" rIns="0" bIns="0"/>
          <a:lstStyle/>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available		</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offered</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current</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currently</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feel free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online</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welcome to</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note that			note how</a:t>
            </a:r>
          </a:p>
          <a:p>
            <a:pPr marL="330200" indent="-317500">
              <a:lnSpc>
                <a:spcPct val="9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en-US" sz="2800">
                <a:solidFill>
                  <a:srgbClr val="FFFFFF"/>
                </a:solidFill>
              </a:rPr>
              <a:t>your as in “your guide to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word “provides”</a:t>
            </a:r>
          </a:p>
        </p:txBody>
      </p:sp>
      <p:sp>
        <p:nvSpPr>
          <p:cNvPr id="3317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Most of the time it is redundant</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 list -&gt; lists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 description -&gt; describes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provides an overview -&gt; surveys, introduces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visual hierarchy </a:t>
            </a:r>
          </a:p>
        </p:txBody>
      </p:sp>
      <p:sp>
        <p:nvSpPr>
          <p:cNvPr id="332802" name="Text Box 2"/>
          <p:cNvSpPr txBox="1">
            <a:spLocks noChangeArrowheads="1"/>
          </p:cNvSpPr>
          <p:nvPr/>
        </p:nvSpPr>
        <p:spPr bwMode="auto">
          <a:xfrm>
            <a:off x="457200" y="1600200"/>
            <a:ext cx="8228013" cy="47386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Create clear visual hierarchy.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the more important something is, the more prominent it should be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things that relate logically should relate visually</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things that are part of something else should be nested visually within it.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Break pages into separate parts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Reduce visual noise.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ensure scannability</a:t>
            </a:r>
          </a:p>
        </p:txBody>
      </p:sp>
      <p:sp>
        <p:nvSpPr>
          <p:cNvPr id="333826" name="Text Box 2"/>
          <p:cNvSpPr txBox="1">
            <a:spLocks noChangeArrowheads="1"/>
          </p:cNvSpPr>
          <p:nvPr/>
        </p:nvSpPr>
        <p:spPr bwMode="auto">
          <a:xfrm>
            <a:off x="533400" y="1447800"/>
            <a:ext cx="8229600" cy="495300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Structure pages with 2 or 3 levels of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may want to highlight keywords in some way, but not in any way that they could be confused with hyperlinks.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meaningful, rather than cute headings.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one idea per paragraph.</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dating</a:t>
            </a:r>
          </a:p>
        </p:txBody>
      </p:sp>
      <p:sp>
        <p:nvSpPr>
          <p:cNvPr id="33485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is useful for you to date contents, especially for pages that describe events or a state of the art.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looks VERY bad on you for your readers to read about dates in the past referred to in the future tense. Try to avoid this, for example by making dated event tabular.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Or better, do LIS651.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linking</a:t>
            </a:r>
          </a:p>
        </p:txBody>
      </p:sp>
      <p:sp>
        <p:nvSpPr>
          <p:cNvPr id="33587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link to a page that just says “under construction”, or worse that adds “come and check again soon”.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NEVER link a page to itself.</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obvious what is a link in your document. It is best not to be smart with styling links.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a:t>
            </a:r>
          </a:p>
        </p:txBody>
      </p:sp>
      <p:sp>
        <p:nvSpPr>
          <p:cNvPr id="29698" name="Text Box 2"/>
          <p:cNvSpPr txBox="1">
            <a:spLocks noChangeArrowheads="1"/>
          </p:cNvSpPr>
          <p:nvPr/>
        </p:nvSpPr>
        <p:spPr bwMode="auto">
          <a:xfrm>
            <a:off x="457200" y="1219200"/>
            <a:ext cx="8229600" cy="52165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The W3C </a:t>
            </a:r>
            <a:r>
              <a:rPr lang="en-GB" sz="2800" dirty="0">
                <a:solidFill>
                  <a:srgbClr val="FFFFFF"/>
                </a:solidFill>
              </a:rPr>
              <a:t>has issued XML, the </a:t>
            </a:r>
            <a:r>
              <a:rPr lang="en-GB" sz="2800" dirty="0" err="1">
                <a:solidFill>
                  <a:srgbClr val="FFFFFF"/>
                </a:solidFill>
              </a:rPr>
              <a:t>eXtensible</a:t>
            </a:r>
            <a:r>
              <a:rPr lang="en-GB" sz="2800" dirty="0">
                <a:solidFill>
                  <a:srgbClr val="FFFFFF"/>
                </a:solidFill>
              </a:rPr>
              <a:t> </a:t>
            </a:r>
            <a:r>
              <a:rPr lang="en-GB" sz="2800" dirty="0" err="1">
                <a:solidFill>
                  <a:srgbClr val="FFFFFF"/>
                </a:solidFill>
              </a:rPr>
              <a:t>Markup</a:t>
            </a:r>
            <a:r>
              <a:rPr lang="en-GB" sz="2800" dirty="0">
                <a:solidFill>
                  <a:srgbClr val="FFFFFF"/>
                </a:solidFill>
              </a:rPr>
              <a:t> Language</a:t>
            </a:r>
            <a:r>
              <a:rPr lang="en-GB" sz="2800" dirty="0" smtClean="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It is a successor to SGML. </a:t>
            </a:r>
            <a:endParaRPr lang="en-GB" sz="2800" dirty="0">
              <a:solidFill>
                <a:srgbClr val="FFFFFF"/>
              </a:solidFill>
            </a:endParaRP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XML is like SGML but with many features removed.  </a:t>
            </a:r>
            <a:endParaRPr lang="en-GB" sz="28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Every </a:t>
            </a:r>
            <a:r>
              <a:rPr lang="en-GB" sz="2800" dirty="0">
                <a:solidFill>
                  <a:srgbClr val="FFFFFF"/>
                </a:solidFill>
              </a:rPr>
              <a:t>XML document is SGML, but not the opposite.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XML </a:t>
            </a:r>
            <a:r>
              <a:rPr lang="en-GB" sz="2800" dirty="0">
                <a:solidFill>
                  <a:srgbClr val="FFFFFF"/>
                </a:solidFill>
              </a:rPr>
              <a:t>defines the syntax that we will use to write HTML. </a:t>
            </a:r>
            <a:endParaRPr lang="en-GB" sz="2800" dirty="0" smtClean="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This combination of HTML and XML is known as XHTML. </a:t>
            </a: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non-standard link appearance</a:t>
            </a:r>
          </a:p>
        </p:txBody>
      </p:sp>
      <p:sp>
        <p:nvSpPr>
          <p:cNvPr id="33689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needs to be obvious what is a link.</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Visited links and non-visited links need to contrast visually.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 page must not link to itself.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Some experts advise against links within pages. They say that users expect a link to go to a different page.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anchor text</a:t>
            </a:r>
          </a:p>
        </p:txBody>
      </p:sp>
      <p:sp>
        <p:nvSpPr>
          <p:cNvPr id="337922" name="Text Box 2"/>
          <p:cNvSpPr txBox="1">
            <a:spLocks noChangeArrowheads="1"/>
          </p:cNvSpPr>
          <p:nvPr/>
        </p:nvSpPr>
        <p:spPr bwMode="auto">
          <a:xfrm>
            <a:off x="457200" y="1371600"/>
            <a:ext cx="8228013" cy="51069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When writing anchors it is particularly tempting to deviate from the subject.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Anchor text should make sense out contents.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It should not be a verb phrase.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possible, the anchor should be the natural title of the next page. </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mailto: links</a:t>
            </a:r>
          </a:p>
        </p:txBody>
      </p:sp>
      <p:sp>
        <p:nvSpPr>
          <p:cNvPr id="33894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Rarely something is more annoying than following a link just to see you email client fired up because the link was a mailto link.</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Make it clear that the link is a mail</a:t>
            </a:r>
          </a:p>
          <a:p>
            <a:pPr marL="330200" indent="-317500">
              <a:lnSpc>
                <a:spcPct val="120000"/>
              </a:lnSpc>
              <a:spcBef>
                <a:spcPts val="6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Thomas Krichel's email is &lt;a href="mailto:krichel@openlib.org" &gt; krichel@openlib.org&lt;/a&gt;</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Such links invite spammers.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link checking</a:t>
            </a:r>
          </a:p>
        </p:txBody>
      </p:sp>
      <p:sp>
        <p:nvSpPr>
          <p:cNvPr id="339970" name="Text Box 2"/>
          <p:cNvSpPr txBox="1">
            <a:spLocks noChangeArrowheads="1"/>
          </p:cNvSpPr>
          <p:nvPr/>
        </p:nvSpPr>
        <p:spPr bwMode="auto">
          <a:xfrm>
            <a:off x="457200" y="1600200"/>
            <a:ext cx="8228013" cy="38227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need to check your links. There are tools for that. One example is the link evaluator, a Firefox extension, at http://evaluator.openly.com/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Don’t include too many outside links. If they disappear it looks bad on you, rather than the outside site.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users rarely scroll</a:t>
            </a:r>
          </a:p>
        </p:txBody>
      </p:sp>
      <p:sp>
        <p:nvSpPr>
          <p:cNvPr id="340994" name="Text Box 2"/>
          <p:cNvSpPr txBox="1">
            <a:spLocks noChangeArrowheads="1"/>
          </p:cNvSpPr>
          <p:nvPr/>
        </p:nvSpPr>
        <p:spPr bwMode="auto">
          <a:xfrm>
            <a:off x="457200" y="1600200"/>
            <a:ext cx="8229600" cy="5029200"/>
          </a:xfrm>
          <a:prstGeom prst="rect">
            <a:avLst/>
          </a:prstGeom>
          <a:noFill/>
          <a:ln w="9525">
            <a:noFill/>
            <a:round/>
            <a:headEnd/>
            <a:tailEnd/>
          </a:ln>
          <a:effectLst/>
        </p:spPr>
        <p:txBody>
          <a:bodyPr lIns="90000" tIns="46800" rIns="90000" bIns="46800"/>
          <a:lstStyle/>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Early studies showed 10% of users would scroll.</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On navigational pages, users will tend to click something they see in the top portion.</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Scrolling navigational pages are bad because users can not see all the options at the same time. </a:t>
            </a:r>
          </a:p>
          <a:p>
            <a:pPr marL="330200" indent="-317500">
              <a:lnSpc>
                <a:spcPct val="9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are CSS tricks to keep the menu on the site all the time, but watch out for the screen real estate.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chunking</a:t>
            </a:r>
          </a:p>
        </p:txBody>
      </p:sp>
      <p:sp>
        <p:nvSpPr>
          <p:cNvPr id="342018" name="Text Box 2"/>
          <p:cNvSpPr txBox="1">
            <a:spLocks noChangeArrowheads="1"/>
          </p:cNvSpPr>
          <p:nvPr/>
        </p:nvSpPr>
        <p:spPr bwMode="auto">
          <a:xfrm>
            <a:off x="457200" y="1600200"/>
            <a:ext cx="8229600" cy="4800600"/>
          </a:xfrm>
          <a:prstGeom prst="rect">
            <a:avLst/>
          </a:prstGeom>
          <a:noFill/>
          <a:ln w="9525">
            <a:noFill/>
            <a:round/>
            <a:headEnd/>
            <a:tailEnd/>
          </a:ln>
          <a:effectLst/>
        </p:spPr>
        <p:txBody>
          <a:bodyPr lIns="90000" tIns="46800" rIns="90000" bIns="4680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Just simply splitting a long article by into different parts for linear reading is not good. Mainly newspapers do it for simplicity.</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Devise a strategy of front pages with the important information and back pages linked from the front pages with the detail. </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Base the distinction of important and not important stuff on audience analysis.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page name</a:t>
            </a:r>
          </a:p>
        </p:txBody>
      </p:sp>
      <p:sp>
        <p:nvSpPr>
          <p:cNvPr id="343042" name="Text Box 2"/>
          <p:cNvSpPr txBox="1">
            <a:spLocks noChangeArrowheads="1"/>
          </p:cNvSpPr>
          <p:nvPr/>
        </p:nvSpPr>
        <p:spPr bwMode="auto">
          <a:xfrm>
            <a:off x="457200" y="1371600"/>
            <a:ext cx="8228013" cy="48895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Every page needs some sort of a name.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should be in the frame of contents that is unique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name needs to be prominent.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name needs to match what users click to get there. Watch out for consistency with links to the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 page name should be close to the &lt;title&gt; of the page.</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headline design</a:t>
            </a:r>
          </a:p>
        </p:txBody>
      </p:sp>
      <p:sp>
        <p:nvSpPr>
          <p:cNvPr id="344066" name="Text Box 2"/>
          <p:cNvSpPr txBox="1">
            <a:spLocks noChangeArrowheads="1"/>
          </p:cNvSpPr>
          <p:nvPr/>
        </p:nvSpPr>
        <p:spPr bwMode="auto">
          <a:xfrm>
            <a:off x="457200" y="1295400"/>
            <a:ext cx="8229600" cy="3559175"/>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Use &lt;h1&gt; as top heading, CSS for style adjustment.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Headings must make sense out of context.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Put important words at the beginning of the headline.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Do not start all pages with the same word.</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contact or organization information</a:t>
            </a:r>
          </a:p>
        </p:txBody>
      </p:sp>
      <p:sp>
        <p:nvSpPr>
          <p:cNvPr id="345090" name="Text Box 2"/>
          <p:cNvSpPr txBox="1">
            <a:spLocks noChangeArrowheads="1"/>
          </p:cNvSpPr>
          <p:nvPr/>
        </p:nvSpPr>
        <p:spPr bwMode="auto">
          <a:xfrm>
            <a:off x="457200" y="1600200"/>
            <a:ext cx="8228013" cy="4710113"/>
          </a:xfrm>
          <a:prstGeom prst="rect">
            <a:avLst/>
          </a:prstGeom>
          <a:noFill/>
          <a:ln w="9525">
            <a:noFill/>
            <a:round/>
            <a:headEnd/>
            <a:tailEnd/>
          </a:ln>
          <a:effectLst/>
        </p:spPr>
        <p:txBody>
          <a:bodyPr lIns="0" tIns="0" rIns="0" bIns="0"/>
          <a:lstStyle/>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There needs to be information about  an organization other than its Web URL. People still want to know</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what is the phone number?</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what is the email address?</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where an organization physically located?</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when it is open?</a:t>
            </a:r>
          </a:p>
          <a:p>
            <a:pPr marL="733425" lvl="1" indent="-276225">
              <a:lnSpc>
                <a:spcPct val="120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how to get there?</a:t>
            </a:r>
          </a:p>
          <a:p>
            <a:pPr marL="330200" indent="-317500">
              <a:lnSpc>
                <a:spcPct val="120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This data should be prominently linked 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provide a bio</a:t>
            </a:r>
          </a:p>
        </p:txBody>
      </p:sp>
      <p:sp>
        <p:nvSpPr>
          <p:cNvPr id="346114" name="Text Box 2"/>
          <p:cNvSpPr txBox="1">
            <a:spLocks noChangeArrowheads="1"/>
          </p:cNvSpPr>
          <p:nvPr/>
        </p:nvSpPr>
        <p:spPr bwMode="auto">
          <a:xfrm>
            <a:off x="457200" y="1143000"/>
            <a:ext cx="8228013" cy="5410200"/>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For others it is difficult to evaluate the information in the site without knowing the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Therefore, if you do provide information in a personal capacity, provide a bio of yourself as the web author.</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There is no shame admitting your site was done for LIS650.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Dating a site adds to its credibility.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304800"/>
            <a:ext cx="8229600" cy="808038"/>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course resources</a:t>
            </a:r>
          </a:p>
        </p:txBody>
      </p:sp>
      <p:sp>
        <p:nvSpPr>
          <p:cNvPr id="5122" name="Text Box 2"/>
          <p:cNvSpPr txBox="1">
            <a:spLocks noChangeArrowheads="1"/>
          </p:cNvSpPr>
          <p:nvPr/>
        </p:nvSpPr>
        <p:spPr bwMode="auto">
          <a:xfrm>
            <a:off x="457200" y="1447800"/>
            <a:ext cx="8305800" cy="49530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course home page is </a:t>
            </a:r>
            <a:r>
              <a:rPr lang="en-US" sz="3200" dirty="0" smtClean="0">
                <a:solidFill>
                  <a:srgbClr val="FFFFFF"/>
                </a:solidFill>
              </a:rPr>
              <a:t>linked to from </a:t>
            </a:r>
            <a:r>
              <a:rPr lang="en-GB" sz="3200" dirty="0" smtClean="0">
                <a:solidFill>
                  <a:srgbClr val="FFFFFF"/>
                </a:solidFill>
              </a:rPr>
              <a:t> </a:t>
            </a:r>
            <a:r>
              <a:rPr lang="en-GB" sz="3200" dirty="0">
                <a:solidFill>
                  <a:srgbClr val="FFFFFF"/>
                </a:solidFill>
              </a:rPr>
              <a:t>http://openlib.org/h </a:t>
            </a:r>
            <a:r>
              <a:rPr lang="en-GB" sz="3200" dirty="0" err="1" smtClean="0">
                <a:solidFill>
                  <a:srgbClr val="FFFFFF"/>
                </a:solidFill>
              </a:rPr>
              <a:t>ome</a:t>
            </a:r>
            <a:r>
              <a:rPr lang="en-GB" sz="3200" dirty="0" smtClean="0">
                <a:solidFill>
                  <a:srgbClr val="FFFFFF"/>
                </a:solidFill>
              </a:rPr>
              <a:t>/</a:t>
            </a:r>
            <a:r>
              <a:rPr lang="en-GB" sz="3200" dirty="0" err="1" smtClean="0">
                <a:solidFill>
                  <a:srgbClr val="FFFFFF"/>
                </a:solidFill>
              </a:rPr>
              <a:t>krichel</a:t>
            </a:r>
            <a:r>
              <a:rPr lang="en-GB" sz="3200" dirty="0" smtClean="0">
                <a:solidFill>
                  <a:srgbClr val="FFFFFF"/>
                </a:solidFill>
              </a:rPr>
              <a:t>/courses/.</a:t>
            </a:r>
            <a:endParaRPr lang="en-US" sz="3200" dirty="0">
              <a:solidFill>
                <a:srgbClr val="FFFFFF"/>
              </a:solidFill>
            </a:endParaRP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course resource page http://openlib.org/h </a:t>
            </a:r>
            <a:r>
              <a:rPr lang="en-GB" sz="3200" dirty="0" err="1">
                <a:solidFill>
                  <a:srgbClr val="FFFFFF"/>
                </a:solidFill>
              </a:rPr>
              <a:t>ome</a:t>
            </a:r>
            <a:r>
              <a:rPr lang="en-GB" sz="3200" dirty="0">
                <a:solidFill>
                  <a:srgbClr val="FFFFFF"/>
                </a:solidFill>
              </a:rPr>
              <a:t>/</a:t>
            </a:r>
            <a:r>
              <a:rPr lang="en-GB" sz="3200" dirty="0" err="1">
                <a:solidFill>
                  <a:srgbClr val="FFFFFF"/>
                </a:solidFill>
              </a:rPr>
              <a:t>krichel</a:t>
            </a:r>
            <a:r>
              <a:rPr lang="en-GB" sz="3200" dirty="0">
                <a:solidFill>
                  <a:srgbClr val="FFFFFF"/>
                </a:solidFill>
              </a:rPr>
              <a:t>/courses/lis650</a:t>
            </a: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class mailing list https://lists-1.liu.edu/ma </a:t>
            </a:r>
            <a:r>
              <a:rPr lang="en-GB" sz="3200" dirty="0" err="1">
                <a:solidFill>
                  <a:srgbClr val="FFFFFF"/>
                </a:solidFill>
              </a:rPr>
              <a:t>ilman</a:t>
            </a:r>
            <a:r>
              <a:rPr lang="en-GB" sz="3200" dirty="0">
                <a:solidFill>
                  <a:srgbClr val="FFFFFF"/>
                </a:solidFill>
              </a:rPr>
              <a:t>/</a:t>
            </a:r>
            <a:r>
              <a:rPr lang="en-GB" sz="3200" dirty="0" err="1">
                <a:solidFill>
                  <a:srgbClr val="FFFFFF"/>
                </a:solidFill>
              </a:rPr>
              <a:t>listinfo</a:t>
            </a:r>
            <a:r>
              <a:rPr lang="en-GB" sz="3200" dirty="0">
                <a:solidFill>
                  <a:srgbClr val="FFFFFF"/>
                </a:solidFill>
              </a:rPr>
              <a:t>/cwp-lis650-krichel</a:t>
            </a:r>
          </a:p>
          <a:p>
            <a:pPr marL="328613" indent="-317500" eaLnBrk="1" hangingPunct="1">
              <a:lnSpc>
                <a:spcPct val="100000"/>
              </a:lnSpc>
              <a:spcBef>
                <a:spcPts val="115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me, write to krichel@openlib.org or </a:t>
            </a:r>
            <a:r>
              <a:rPr lang="en-GB" sz="3200" dirty="0" err="1">
                <a:solidFill>
                  <a:srgbClr val="FFFFFF"/>
                </a:solidFill>
              </a:rPr>
              <a:t>skype</a:t>
            </a:r>
            <a:r>
              <a:rPr lang="en-GB" sz="3200" dirty="0">
                <a:solidFill>
                  <a:srgbClr val="FFFFFF"/>
                </a:solidFill>
              </a:rPr>
              <a:t> to </a:t>
            </a:r>
            <a:r>
              <a:rPr lang="en-GB" sz="3200" dirty="0" err="1">
                <a:solidFill>
                  <a:srgbClr val="FFFFFF"/>
                </a:solidFill>
              </a:rPr>
              <a:t>thomaskrichel</a:t>
            </a:r>
            <a:r>
              <a:rPr lang="en-GB" sz="3200" dirty="0">
                <a:solidFill>
                  <a:srgbClr val="FFFF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XHTML</a:t>
            </a:r>
          </a:p>
        </p:txBody>
      </p:sp>
      <p:sp>
        <p:nvSpPr>
          <p:cNvPr id="44034" name="Text Box 2"/>
          <p:cNvSpPr txBox="1">
            <a:spLocks noChangeArrowheads="1"/>
          </p:cNvSpPr>
          <p:nvPr/>
        </p:nvSpPr>
        <p:spPr bwMode="auto">
          <a:xfrm>
            <a:off x="381000" y="13716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XHTML is HTML written the XML way.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HTML is a language. XML is a way to write out the language.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As an analogy imagine that HTML is English. Then XML could be thought of as typewritten English, rather than hand-written English.</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French can also be typed or handwritten.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 XML is not a language, but it is a set of constraints that apply to the expression of a language.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MARC for example can be written in XML.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pictures</a:t>
            </a:r>
          </a:p>
        </p:txBody>
      </p:sp>
      <p:sp>
        <p:nvSpPr>
          <p:cNvPr id="347138"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Have a picture on a bio page.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Avoid gratuitous images.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You can put more pictures on background pages, that are reached by users with in-depth interest.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Never have a picture look like an advertising banner.</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alt text on images</a:t>
            </a:r>
          </a:p>
        </p:txBody>
      </p:sp>
      <p:sp>
        <p:nvSpPr>
          <p:cNvPr id="348162" name="Text Box 2"/>
          <p:cNvSpPr txBox="1">
            <a:spLocks noChangeArrowheads="1"/>
          </p:cNvSpPr>
          <p:nvPr/>
        </p:nvSpPr>
        <p:spPr bwMode="auto">
          <a:xfrm>
            <a:off x="457200" y="1600200"/>
            <a:ext cx="8382000" cy="4878388"/>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is simply decorated text, put no text in the alt= attribute.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is used to create bullets in a list, a horizontal line, or other similar decoration, it is fine to have an empty alt= , but it is better to use things like {list-style-image: } in CSS.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longdesc=</a:t>
            </a:r>
          </a:p>
        </p:txBody>
      </p:sp>
      <p:sp>
        <p:nvSpPr>
          <p:cNvPr id="34918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If the image presents a lot of important information, try to summarize it in a short line for the alt attribute and add a </a:t>
            </a:r>
            <a:r>
              <a:rPr lang="en-US" sz="3200" dirty="0" err="1">
                <a:solidFill>
                  <a:srgbClr val="FFFFFF"/>
                </a:solidFill>
              </a:rPr>
              <a:t>longdesc</a:t>
            </a:r>
            <a:r>
              <a:rPr lang="en-US" sz="3200" dirty="0">
                <a:solidFill>
                  <a:srgbClr val="FFFFFF"/>
                </a:solidFill>
              </a:rPr>
              <a:t>= link to a more detailed description.</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3200" dirty="0">
                <a:solidFill>
                  <a:srgbClr val="FFFFFF"/>
                </a:solidFill>
              </a:rPr>
              <a:t>This is recommended accessibility recommendation.</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ext Box 1"/>
          <p:cNvSpPr txBox="1">
            <a:spLocks noChangeArrowheads="1"/>
          </p:cNvSpPr>
          <p:nvPr/>
        </p:nvSpPr>
        <p:spPr bwMode="auto">
          <a:xfrm>
            <a:off x="457200" y="185738"/>
            <a:ext cx="8229600" cy="1322387"/>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E3EBF1"/>
                </a:solidFill>
              </a:rPr>
              <a:t>rules for online documentation</a:t>
            </a:r>
            <a:br>
              <a:rPr lang="en-US" sz="3600">
                <a:solidFill>
                  <a:srgbClr val="E3EBF1"/>
                </a:solidFill>
              </a:rPr>
            </a:br>
            <a:r>
              <a:rPr lang="en-US" sz="3600">
                <a:solidFill>
                  <a:srgbClr val="E3EBF1"/>
                </a:solidFill>
              </a:rPr>
              <a:t> (if you must have some)‏</a:t>
            </a:r>
          </a:p>
        </p:txBody>
      </p:sp>
      <p:sp>
        <p:nvSpPr>
          <p:cNvPr id="350210" name="Text Box 2"/>
          <p:cNvSpPr txBox="1">
            <a:spLocks noChangeArrowheads="1"/>
          </p:cNvSpPr>
          <p:nvPr/>
        </p:nvSpPr>
        <p:spPr bwMode="auto">
          <a:xfrm>
            <a:off x="457200" y="1570038"/>
            <a:ext cx="8229600" cy="4525962"/>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It is essential to make it searchable.</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Have an abundance of examples.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Instructions should be task-oriented.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may have to provide a conceptual introduction to the system.</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Hyperlink to a glossary.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multimedia</a:t>
            </a:r>
          </a:p>
        </p:txBody>
      </p:sp>
      <p:sp>
        <p:nvSpPr>
          <p:cNvPr id="351234" name="Text Box 2"/>
          <p:cNvSpPr txBox="1">
            <a:spLocks noChangeArrowheads="1"/>
          </p:cNvSpPr>
          <p:nvPr/>
        </p:nvSpPr>
        <p:spPr bwMode="auto">
          <a:xfrm>
            <a:off x="533400" y="1295400"/>
            <a:ext cx="8229600" cy="5106988"/>
          </a:xfrm>
          <a:prstGeom prst="rect">
            <a:avLst/>
          </a:prstGeom>
          <a:noFill/>
          <a:ln w="9525">
            <a:noFill/>
            <a:round/>
            <a:headEnd/>
            <a:tailEnd/>
          </a:ln>
          <a:effectLst/>
        </p:spPr>
        <p:txBody>
          <a:bodyPr lIns="90000" tIns="46800" rIns="90000" bIns="4680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Since such files are long, they should have an indication of their size. </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Write a summary of what happens in the multimedia document.</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dirty="0">
                <a:solidFill>
                  <a:srgbClr val="FFFFFF"/>
                </a:solidFill>
              </a:rPr>
              <a:t>For a video, provide a couple of still images. This will give people</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quick visual scan of the contents of the multimedia </a:t>
            </a:r>
          </a:p>
          <a:p>
            <a:pPr marL="733425" lvl="1" indent="-276225">
              <a:lnSpc>
                <a:spcPct val="104000"/>
              </a:lnSpc>
              <a:spcBef>
                <a:spcPts val="6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dirty="0">
                <a:solidFill>
                  <a:srgbClr val="FFFFFF"/>
                </a:solidFill>
              </a:rPr>
              <a:t>an impression of the quality of the image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cumbersome forms</a:t>
            </a:r>
          </a:p>
        </p:txBody>
      </p:sp>
      <p:sp>
        <p:nvSpPr>
          <p:cNvPr id="3522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Forms tend to have too many questions.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You can support the auto-fill that browsers now support by using common field names.</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Flexible input formats are better. Say I may want to type in my phone number with or without the 1, with or without spaces etc. Watch out for international users.</a:t>
            </a:r>
          </a:p>
          <a:p>
            <a:pPr marL="330200" indent="-317500">
              <a:lnSpc>
                <a:spcPct val="104000"/>
              </a:lnSpc>
              <a:spcBef>
                <a:spcPts val="700"/>
              </a:spcBef>
              <a:buClrTx/>
              <a:buSzTx/>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avoid advertising</a:t>
            </a:r>
          </a:p>
        </p:txBody>
      </p:sp>
      <p:sp>
        <p:nvSpPr>
          <p:cNvPr id="35328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And if you don’t have advertising, do avoid having anything look like advertising. This could for example, be a graphic that looks like a banner ad.</a:t>
            </a:r>
          </a:p>
          <a:p>
            <a:pPr marL="330200" indent="-317500">
              <a:lnSpc>
                <a:spcPct val="104000"/>
              </a:lnSpc>
              <a:spcBef>
                <a:spcPts val="700"/>
              </a:spcBef>
              <a:buClr>
                <a:srgbClr val="FFFFFF"/>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This is another reason to avoid moving contents. Most users think that moving contents is useless contents. Most often, indeed, it is advertising.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ext Box 1"/>
          <p:cNvSpPr txBox="1">
            <a:spLocks noChangeArrowheads="1"/>
          </p:cNvSpPr>
          <p:nvPr/>
        </p:nvSpPr>
        <p:spPr bwMode="auto">
          <a:xfrm>
            <a:off x="685800" y="1600200"/>
            <a:ext cx="7772400" cy="1995488"/>
          </a:xfrm>
          <a:prstGeom prst="rect">
            <a:avLst/>
          </a:prstGeom>
          <a:noFill/>
          <a:ln w="9525">
            <a:noFill/>
            <a:round/>
            <a:headEnd/>
            <a:tailEnd/>
          </a:ln>
          <a:effectLst/>
        </p:spPr>
        <p:txBody>
          <a:bodyPr lIns="90000" tIns="46800" rIns="90000" bIns="46800"/>
          <a:lstStyle/>
          <a:p>
            <a:pPr algn="ctr" eaLnBrk="1" hangingPunct="1">
              <a:lnSpc>
                <a:spcPct val="10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LIS650 part 4</a:t>
            </a:r>
            <a:br>
              <a:rPr lang="en-GB" sz="4000">
                <a:solidFill>
                  <a:srgbClr val="E3EBF1"/>
                </a:solidFill>
              </a:rPr>
            </a:br>
            <a:r>
              <a:rPr lang="en-GB" sz="4000">
                <a:solidFill>
                  <a:srgbClr val="E3EBF1"/>
                </a:solidFill>
              </a:rPr>
              <a:t>CSS </a:t>
            </a:r>
            <a:r>
              <a:rPr lang="en-US" sz="4000">
                <a:solidFill>
                  <a:srgbClr val="E3EBF1"/>
                </a:solidFill>
              </a:rPr>
              <a:t>positioning</a:t>
            </a:r>
            <a:r>
              <a:rPr lang="en-GB" sz="4000">
                <a:solidFill>
                  <a:srgbClr val="E3EBF1"/>
                </a:solidFill>
              </a:rPr>
              <a:t> &amp; </a:t>
            </a:r>
            <a:r>
              <a:rPr lang="en-US" sz="4000">
                <a:solidFill>
                  <a:srgbClr val="E3EBF1"/>
                </a:solidFill>
              </a:rPr>
              <a:t>site design</a:t>
            </a:r>
          </a:p>
        </p:txBody>
      </p:sp>
      <p:sp>
        <p:nvSpPr>
          <p:cNvPr id="355330" name="Text Box 2"/>
          <p:cNvSpPr txBox="1">
            <a:spLocks noChangeArrowheads="1"/>
          </p:cNvSpPr>
          <p:nvPr/>
        </p:nvSpPr>
        <p:spPr bwMode="auto">
          <a:xfrm>
            <a:off x="1371600" y="3889375"/>
            <a:ext cx="6400800" cy="898525"/>
          </a:xfrm>
          <a:prstGeom prst="rect">
            <a:avLst/>
          </a:prstGeom>
          <a:noFill/>
          <a:ln w="9525">
            <a:noFill/>
            <a:round/>
            <a:headEnd/>
            <a:tailEnd/>
          </a:ln>
          <a:effectLst/>
        </p:spPr>
        <p:txBody>
          <a:bodyPr lIns="90000" tIns="46800" rIns="90000" bIns="46800"/>
          <a:lstStyle/>
          <a:p>
            <a:pPr algn="ctr" eaLnBrk="1" hangingPunct="1">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2800">
                <a:solidFill>
                  <a:srgbClr val="FFFFFF"/>
                </a:solidFill>
              </a:rPr>
              <a:t>Thomas Krichel</a:t>
            </a:r>
          </a:p>
          <a:p>
            <a:pPr algn="ctr" eaLnBrk="1" hangingPunct="1">
              <a:lnSpc>
                <a:spcPct val="84000"/>
              </a:lnSpc>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today</a:t>
            </a:r>
          </a:p>
        </p:txBody>
      </p:sp>
      <p:sp>
        <p:nvSpPr>
          <p:cNvPr id="356354" name="Text Box 2"/>
          <p:cNvSpPr txBox="1">
            <a:spLocks noChangeArrowheads="1"/>
          </p:cNvSpPr>
          <p:nvPr/>
        </p:nvSpPr>
        <p:spPr bwMode="auto">
          <a:xfrm>
            <a:off x="457200" y="1295400"/>
            <a:ext cx="8226425" cy="51054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CSS placement </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some definitions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placement of block-level elements in normal flow</a:t>
            </a:r>
          </a:p>
          <a:p>
            <a:pPr marL="1138238" lvl="2" indent="-223838" eaLnBrk="1" hangingPunct="1">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dirty="0">
                <a:solidFill>
                  <a:srgbClr val="FFFFFF"/>
                </a:solidFill>
              </a:rPr>
              <a:t>horizontal placement</a:t>
            </a:r>
          </a:p>
          <a:p>
            <a:pPr marL="1138238" lvl="2" indent="-223838" eaLnBrk="1" hangingPunct="1">
              <a:lnSpc>
                <a:spcPct val="108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000" dirty="0">
                <a:solidFill>
                  <a:srgbClr val="FFFFFF"/>
                </a:solidFill>
              </a:rPr>
              <a:t>vertical placements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more definitions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placement of text-level elements in normal flow</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non-normal flow</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Some other CSS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Site design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canvas</a:t>
            </a:r>
          </a:p>
        </p:txBody>
      </p:sp>
      <p:sp>
        <p:nvSpPr>
          <p:cNvPr id="357378" name="Text Box 2"/>
          <p:cNvSpPr txBox="1">
            <a:spLocks noChangeArrowheads="1"/>
          </p:cNvSpPr>
          <p:nvPr/>
        </p:nvSpPr>
        <p:spPr bwMode="auto">
          <a:xfrm>
            <a:off x="457200" y="1230313"/>
            <a:ext cx="8229600" cy="29368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canvas is the support of the rendering. There may be several canvases on a document.</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On screen, </a:t>
            </a:r>
            <a:r>
              <a:rPr lang="en-US" sz="2800" dirty="0" smtClean="0">
                <a:solidFill>
                  <a:srgbClr val="FFFFFF"/>
                </a:solidFill>
              </a:rPr>
              <a:t>the</a:t>
            </a:r>
            <a:r>
              <a:rPr lang="ru-RU" sz="2800" dirty="0" smtClean="0">
                <a:solidFill>
                  <a:srgbClr val="FFFFFF"/>
                </a:solidFill>
              </a:rPr>
              <a:t> </a:t>
            </a:r>
            <a:r>
              <a:rPr lang="ru-RU" sz="2800" dirty="0">
                <a:solidFill>
                  <a:srgbClr val="FFFFFF"/>
                </a:solidFill>
              </a:rPr>
              <a:t>canvas is flat and of infinite dimensions.</a:t>
            </a:r>
          </a:p>
          <a:p>
            <a:pPr marL="787400" lvl="1" indent="-317500">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On a sheet of paper, the canvas of fixed dimension.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anatomy of a web page</a:t>
            </a:r>
          </a:p>
        </p:txBody>
      </p:sp>
      <p:sp>
        <p:nvSpPr>
          <p:cNvPr id="4301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Any browser lets you view the source code of a web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is text with a lot of &lt; and &gt; in it. The text is code in a computer language that is called XHTML.</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Note that this is the source code of the web page. The web browser renders the source code. We first talk about some aspects of the source code here, then we look at how the pages is rendered</a:t>
            </a:r>
            <a:r>
              <a:rPr lang="en-US" sz="2800" dirty="0" smtClean="0">
                <a:solidFill>
                  <a:srgbClr val="FFFFFF"/>
                </a:solidFill>
              </a:rPr>
              <a: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Some pages contain a lot of JavaScript.</a:t>
            </a:r>
            <a:endParaRPr lang="en-US" sz="2800" dirty="0">
              <a:solidFill>
                <a:srgbClr val="FFFFFF"/>
              </a:solidFill>
            </a:endParaRPr>
          </a:p>
        </p:txBody>
      </p:sp>
    </p:spTree>
    <p:extLst>
      <p:ext uri="{BB962C8B-B14F-4D97-AF65-F5344CB8AC3E}">
        <p14:creationId xmlns:p14="http://schemas.microsoft.com/office/powerpoint/2010/main" val="29549229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viewport</a:t>
            </a:r>
          </a:p>
        </p:txBody>
      </p:sp>
      <p:sp>
        <p:nvSpPr>
          <p:cNvPr id="358402" name="Text Box 2"/>
          <p:cNvSpPr txBox="1">
            <a:spLocks noChangeArrowheads="1"/>
          </p:cNvSpPr>
          <p:nvPr/>
        </p:nvSpPr>
        <p:spPr bwMode="auto">
          <a:xfrm>
            <a:off x="457200" y="15240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viewport is the part of the canvas that is currently visible.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There is only one viewport per canvas.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Moving the viewport across the canvas is called scrolling.</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normal flow</a:t>
            </a:r>
          </a:p>
        </p:txBody>
      </p:sp>
      <p:sp>
        <p:nvSpPr>
          <p:cNvPr id="359426" name="Text Box 2"/>
          <p:cNvSpPr txBox="1">
            <a:spLocks noChangeArrowheads="1"/>
          </p:cNvSpPr>
          <p:nvPr/>
        </p:nvSpPr>
        <p:spPr bwMode="auto">
          <a:xfrm>
            <a:off x="457200" y="1600200"/>
            <a:ext cx="8229600" cy="39147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Normal flow is how things show up normally on a web page.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smtClean="0">
                <a:solidFill>
                  <a:srgbClr val="FFFFFF"/>
                </a:solidFill>
              </a:rPr>
              <a:t>In </a:t>
            </a:r>
            <a:r>
              <a:rPr lang="ru-RU" sz="2800" dirty="0">
                <a:solidFill>
                  <a:srgbClr val="FFFFFF"/>
                </a:solidFill>
              </a:rPr>
              <a:t>normal flow, elements are rendered in the order in which they appear in the HTML document.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text-level elements, boxes are set horizontally next to each other.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block-level elements, boxes are set vertically next to each other.</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box</a:t>
            </a:r>
          </a:p>
        </p:txBody>
      </p:sp>
      <p:sp>
        <p:nvSpPr>
          <p:cNvPr id="360450"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When visual rendering of HTML takes place, every HMTL element that requires visualization is put into a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Thus the box is a place where something is visually rendered into. It is always a rectangular shape.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Parent elements are created from the boxes of their children.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anonymous box</a:t>
            </a:r>
          </a:p>
        </p:txBody>
      </p:sp>
      <p:sp>
        <p:nvSpPr>
          <p:cNvPr id="361474" name="Text Box 2"/>
          <p:cNvSpPr txBox="1">
            <a:spLocks noChangeArrowheads="1"/>
          </p:cNvSpPr>
          <p:nvPr/>
        </p:nvSpPr>
        <p:spPr bwMode="auto">
          <a:xfrm>
            <a:off x="457200" y="1600200"/>
            <a:ext cx="8224838" cy="4522788"/>
          </a:xfrm>
          <a:prstGeom prst="rect">
            <a:avLst/>
          </a:prstGeom>
          <a:noFill/>
          <a:ln w="9525">
            <a:noFill/>
            <a:round/>
            <a:headEnd/>
            <a:tailEnd/>
          </a:ln>
          <a:effectLst/>
        </p:spPr>
        <p:txBody>
          <a:bodyPr lIns="0" tIns="0" rIns="0" bIns="0"/>
          <a:lstStyle/>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Sometimes, text has to be rendered in a box but there is no element for it. Example</a:t>
            </a:r>
          </a:p>
          <a:p>
            <a:pPr marL="330200" indent="-317500">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&lt;div&gt; Some text &lt;p&gt;More text &lt;/p&gt;&lt;/div&gt;</a:t>
            </a:r>
          </a:p>
          <a:p>
            <a:pPr marL="330200" indent="-317500">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Here “ Some text ” does not have its own element surrounding it but it is treated as if an anonymous element would be there. Properties of the anonymous box’ parent apply to the anonymous box.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replaced elements</a:t>
            </a:r>
          </a:p>
        </p:txBody>
      </p:sp>
      <p:sp>
        <p:nvSpPr>
          <p:cNvPr id="36249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Replaced elements are elements that receive contents from outside the document.</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 XHTML, as we study it here, there is only one replaced element, the &lt;img/&gt;.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Some form elements are also replaced elements, but we don’t cover them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containing block</a:t>
            </a:r>
          </a:p>
        </p:txBody>
      </p:sp>
      <p:sp>
        <p:nvSpPr>
          <p:cNvPr id="36352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Each element is being placed with respect to its containing block.</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containing block is formed by the space filled by the nearest block-level, table cell or text-level ancestor element.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{width:}</a:t>
            </a:r>
          </a:p>
        </p:txBody>
      </p:sp>
      <p:sp>
        <p:nvSpPr>
          <p:cNvPr id="36454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{width:} sets the total width of the box’ contents. The initial value is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It only applies to block level elements and to replaced elements!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It takes length values, percentages, ‘inherit’ and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Percentage values refer to the width of the containing block.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{min-width:}</a:t>
            </a:r>
          </a:p>
        </p:txBody>
      </p:sp>
      <p:sp>
        <p:nvSpPr>
          <p:cNvPr id="365570"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minimum value of the width.</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 and table rows.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width </a:t>
            </a:r>
            <a:r>
              <a:rPr lang="en-US" sz="2800" dirty="0" smtClean="0">
                <a:solidFill>
                  <a:srgbClr val="FFFFFF"/>
                </a:solidFill>
              </a:rPr>
              <a:t>of </a:t>
            </a:r>
            <a:r>
              <a:rPr lang="en-US" sz="2800" dirty="0">
                <a:solidFill>
                  <a:srgbClr val="FFFFFF"/>
                </a:solidFill>
              </a:rPr>
              <a:t>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{max-width:}</a:t>
            </a:r>
          </a:p>
        </p:txBody>
      </p:sp>
      <p:sp>
        <p:nvSpPr>
          <p:cNvPr id="366594"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maximum value of the width.</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 and table rows.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‘none’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width </a:t>
            </a:r>
            <a:r>
              <a:rPr lang="en-US" sz="2800" dirty="0" smtClean="0">
                <a:solidFill>
                  <a:srgbClr val="FFFFFF"/>
                </a:solidFill>
              </a:rPr>
              <a: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{height:}</a:t>
            </a:r>
          </a:p>
        </p:txBody>
      </p:sp>
      <p:sp>
        <p:nvSpPr>
          <p:cNvPr id="36761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{height:} sets the total height of the box’s contents.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only applies to block level boxes and to replaced elements!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takes length values, percentages, ‘inherit’ and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Percentage values refer to the height of the containing block. </a:t>
            </a:r>
            <a:endParaRPr lang="en-GB" sz="2800" dirty="0" smtClean="0">
              <a:solidFill>
                <a:srgbClr val="FFFFFF"/>
              </a:solidFill>
            </a:endParaRP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smtClean="0">
                <a:solidFill>
                  <a:srgbClr val="FFFFFF"/>
                </a:solidFill>
              </a:rPr>
              <a:t>The initial value is ‘auto’.</a:t>
            </a:r>
            <a:endParaRPr lang="en-GB" sz="2800" dirty="0">
              <a:solidFill>
                <a:srgbClr val="FFFFFF"/>
              </a:solidFill>
            </a:endParaRP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{height: } is rarely used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Internet</a:t>
            </a:r>
          </a:p>
        </p:txBody>
      </p:sp>
      <p:sp>
        <p:nvSpPr>
          <p:cNvPr id="30722" name="Text Box 2"/>
          <p:cNvSpPr txBox="1">
            <a:spLocks noChangeArrowheads="1"/>
          </p:cNvSpPr>
          <p:nvPr/>
        </p:nvSpPr>
        <p:spPr bwMode="auto">
          <a:xfrm>
            <a:off x="457200" y="1219200"/>
            <a:ext cx="8220075" cy="5257800"/>
          </a:xfrm>
          <a:prstGeom prst="rect">
            <a:avLst/>
          </a:prstGeom>
          <a:noFill/>
          <a:ln w="9525">
            <a:noFill/>
            <a:round/>
            <a:headEnd/>
            <a:tailEnd/>
          </a:ln>
          <a:effectLst/>
        </p:spPr>
        <p:txBody>
          <a:bodyPr lIns="0" tIns="0" rIns="0" bIns="0"/>
          <a:lstStyle/>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According to Wikipedia, “The Internet is a standardized, global system of interconnected computer networks that connects millions of people.”</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connects a very large number of disparate networks.</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It proposes a standard system to transport packets of data between computers. That’s the IP protocol. </a:t>
            </a:r>
          </a:p>
          <a:p>
            <a:pPr marL="328613" indent="-317500">
              <a:lnSpc>
                <a:spcPts val="31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Each machine on the Internet has an IP address. It consists out of four number, each between 0 and 255. They are roughly geographical.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{min-height:}</a:t>
            </a:r>
          </a:p>
        </p:txBody>
      </p:sp>
      <p:sp>
        <p:nvSpPr>
          <p:cNvPr id="368642"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minimum value of the height of  a box.</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a:t>
            </a:r>
            <a:r>
              <a:rPr lang="en-US" sz="2800" dirty="0" smtClean="0">
                <a:solidFill>
                  <a:srgbClr val="FFFFFF"/>
                </a:solidFill>
              </a:rPr>
              <a:t>height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{max-height:}</a:t>
            </a:r>
          </a:p>
        </p:txBody>
      </p:sp>
      <p:sp>
        <p:nvSpPr>
          <p:cNvPr id="369666" name="Text Box 2"/>
          <p:cNvSpPr txBox="1">
            <a:spLocks noChangeArrowheads="1"/>
          </p:cNvSpPr>
          <p:nvPr/>
        </p:nvSpPr>
        <p:spPr bwMode="auto">
          <a:xfrm>
            <a:off x="381000" y="1295400"/>
            <a:ext cx="8226425" cy="4953000"/>
          </a:xfrm>
          <a:prstGeom prst="rect">
            <a:avLst/>
          </a:prstGeom>
          <a:noFill/>
          <a:ln w="9525">
            <a:noFill/>
            <a:round/>
            <a:headEnd/>
            <a:tailEnd/>
          </a:ln>
          <a:effectLst/>
        </p:spPr>
        <p:txBody>
          <a:bodyPr lIns="0" tIns="0" rIns="0" bIns="0"/>
          <a:lstStyle/>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This sets the desired maximum value of the height of a box. It takes length values and 'none'.</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property is not applicable to non-replaced inline elements.</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It takes length values, percentages, ‘none’ and ‘inherit’.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Percentages refer to the </a:t>
            </a:r>
            <a:r>
              <a:rPr lang="en-US" sz="2800" dirty="0" smtClean="0">
                <a:solidFill>
                  <a:srgbClr val="FFFFFF"/>
                </a:solidFill>
              </a:rPr>
              <a:t>height </a:t>
            </a:r>
            <a:r>
              <a:rPr lang="en-US" sz="2800" dirty="0">
                <a:solidFill>
                  <a:srgbClr val="FFFFFF"/>
                </a:solidFill>
              </a:rPr>
              <a:t>of the containing block. </a:t>
            </a:r>
          </a:p>
          <a:p>
            <a:pPr marL="330200" indent="-317500" eaLnBrk="1" hangingPunct="1">
              <a:lnSpc>
                <a:spcPct val="9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initial value is ‘none’.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ext Box 1"/>
          <p:cNvSpPr txBox="1">
            <a:spLocks noChangeArrowheads="1"/>
          </p:cNvSpPr>
          <p:nvPr/>
        </p:nvSpPr>
        <p:spPr bwMode="auto">
          <a:xfrm>
            <a:off x="457200" y="296863"/>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box model</a:t>
            </a:r>
          </a:p>
        </p:txBody>
      </p:sp>
      <p:sp>
        <p:nvSpPr>
          <p:cNvPr id="37069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total width that the box occupies is the sum of</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margin</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border width</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left and right padding</a:t>
            </a:r>
          </a:p>
          <a:p>
            <a:pPr marL="733425" lvl="1" indent="-276225" eaLnBrk="1" hangingPunct="1">
              <a:lnSpc>
                <a:spcPct val="9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 width of the box‘s contents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margin concept here is the same as the “spacing” in the tables.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A similar reasoning holds for the height that the box occupies.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1"/>
          <p:cNvPicPr>
            <a:picLocks noChangeAspect="1" noChangeArrowheads="1"/>
          </p:cNvPicPr>
          <p:nvPr/>
        </p:nvPicPr>
        <p:blipFill>
          <a:blip r:embed="rId3" cstate="print"/>
          <a:srcRect/>
          <a:stretch>
            <a:fillRect/>
          </a:stretch>
        </p:blipFill>
        <p:spPr bwMode="auto">
          <a:xfrm>
            <a:off x="533400" y="381000"/>
            <a:ext cx="8153400" cy="5969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ext Box 1"/>
          <p:cNvSpPr txBox="1">
            <a:spLocks noChangeArrowheads="1"/>
          </p:cNvSpPr>
          <p:nvPr/>
        </p:nvSpPr>
        <p:spPr bwMode="auto">
          <a:xfrm>
            <a:off x="457200" y="304800"/>
            <a:ext cx="8226425" cy="881063"/>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properties for padding</a:t>
            </a:r>
          </a:p>
        </p:txBody>
      </p:sp>
      <p:sp>
        <p:nvSpPr>
          <p:cNvPr id="372738" name="Text Box 2"/>
          <p:cNvSpPr txBox="1">
            <a:spLocks noChangeArrowheads="1"/>
          </p:cNvSpPr>
          <p:nvPr/>
        </p:nvSpPr>
        <p:spPr bwMode="auto">
          <a:xfrm>
            <a:off x="457200" y="1143000"/>
            <a:ext cx="8382000" cy="54102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{padding-top: }, {padding-right: } {padding-bottom: }, {padding-left:} set padding widths.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can be applied to all elements except table rows (and some other table elements we did not cover)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take length values, percentage values (of ancestor element width, not height!), and ‘inherit’.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initial value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padding</a:t>
            </a:r>
          </a:p>
        </p:txBody>
      </p:sp>
      <p:sp>
        <p:nvSpPr>
          <p:cNvPr id="37376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rPr>
              <a:t>Padding can never be negative.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a:solidFill>
                  <a:srgbClr val="FFFFFF"/>
                </a:solidFill>
              </a:rPr>
              <a:t>Padded areas become part of the elements’ background. Thus if you set padding, and a background color, the background color will fill the element’s contents as well as its background.</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Text Box 1"/>
          <p:cNvSpPr txBox="1">
            <a:spLocks noChangeArrowheads="1"/>
          </p:cNvSpPr>
          <p:nvPr/>
        </p:nvSpPr>
        <p:spPr bwMode="auto">
          <a:xfrm>
            <a:off x="457200" y="304800"/>
            <a:ext cx="8226425" cy="881063"/>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properties for margins</a:t>
            </a:r>
          </a:p>
        </p:txBody>
      </p:sp>
      <p:sp>
        <p:nvSpPr>
          <p:cNvPr id="374786" name="Text Box 2"/>
          <p:cNvSpPr txBox="1">
            <a:spLocks noChangeArrowheads="1"/>
          </p:cNvSpPr>
          <p:nvPr/>
        </p:nvSpPr>
        <p:spPr bwMode="auto">
          <a:xfrm>
            <a:off x="457200" y="1143000"/>
            <a:ext cx="8382000" cy="54102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{margin-top: }, {margin-right: } {margin-bottom: }, {margin-left:} set margin widths.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can be applied to all elements, except table cells and rows.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They take length values, percentage values (of ancestor element width, not height!), ‘auto’ and ‘inherit’.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'auto' is an interesting value.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initial values is zero.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margins</a:t>
            </a:r>
          </a:p>
        </p:txBody>
      </p:sp>
      <p:sp>
        <p:nvSpPr>
          <p:cNvPr id="375810" name="Text Box 2"/>
          <p:cNvSpPr txBox="1">
            <a:spLocks noChangeArrowheads="1"/>
          </p:cNvSpPr>
          <p:nvPr/>
        </p:nvSpPr>
        <p:spPr bwMode="auto">
          <a:xfrm>
            <a:off x="457200" y="1600200"/>
            <a:ext cx="8226425" cy="49530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Margins can be negative.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 areas are not part of an element’s background.</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We still need to discuss the special value 'auto'.</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value 'auto' depends if you place auto on horizontal / vertical margins.</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 horizontal margins to auto</a:t>
            </a:r>
          </a:p>
        </p:txBody>
      </p:sp>
      <p:sp>
        <p:nvSpPr>
          <p:cNvPr id="37683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one of {margin-left: }, {margin-right: } or {width: } is set to ‘auto’ and the others are give fixed values, the property that is set to ‘auto’ will adjust to fill the containing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Setting both {margin-left: }, {margin-right: }  to ‘auto’ and the {width: } to a fixed value centers the contents.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setting vertical margins to 'auto' </a:t>
            </a:r>
          </a:p>
        </p:txBody>
      </p:sp>
      <p:sp>
        <p:nvSpPr>
          <p:cNvPr id="377858" name="Text Box 2"/>
          <p:cNvSpPr txBox="1">
            <a:spLocks noChangeArrowheads="1"/>
          </p:cNvSpPr>
          <p:nvPr/>
        </p:nvSpPr>
        <p:spPr bwMode="auto">
          <a:xfrm>
            <a:off x="457200" y="1600200"/>
            <a:ext cx="8226425" cy="487045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{margin-top: }, {border-top: }, {padding-top: } and {margin-bottom: }, {border-bottom: }, {padding-bottom: } and {height: } of all children must add up to the containing box’s {height: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{margin-top: }, {margin-bottom: } and {height: } can be set to ‘auto’. But if the margins are set to ‘auto’ they are assumed to be zero.</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Fiddling with vertical positioning is very difficult.</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application protocols</a:t>
            </a:r>
            <a:endParaRPr lang="en-US" dirty="0"/>
          </a:p>
        </p:txBody>
      </p:sp>
      <p:sp>
        <p:nvSpPr>
          <p:cNvPr id="3" name="Content Placeholder 2"/>
          <p:cNvSpPr>
            <a:spLocks noGrp="1"/>
          </p:cNvSpPr>
          <p:nvPr>
            <p:ph idx="1"/>
          </p:nvPr>
        </p:nvSpPr>
        <p:spPr/>
        <p:txBody>
          <a:bodyPr/>
          <a:lstStyle/>
          <a:p>
            <a:r>
              <a:rPr lang="en-US" dirty="0" smtClean="0"/>
              <a:t>Most of the time in digital libraries, we assume that Internet access works.</a:t>
            </a:r>
          </a:p>
          <a:p>
            <a:r>
              <a:rPr lang="en-US" dirty="0" smtClean="0"/>
              <a:t>What we need are protocols that make the Internet do something useful.</a:t>
            </a:r>
          </a:p>
          <a:p>
            <a:r>
              <a:rPr lang="en-US" dirty="0" smtClean="0"/>
              <a:t>Such protocols are called Internet application protocols.</a:t>
            </a:r>
          </a:p>
          <a:p>
            <a:r>
              <a:rPr lang="en-US" dirty="0" smtClean="0"/>
              <a:t>The most important one of them is the domain name system.</a:t>
            </a:r>
            <a:endParaRPr lang="en-US" dirty="0"/>
          </a:p>
        </p:txBody>
      </p:sp>
    </p:spTree>
    <p:extLst>
      <p:ext uri="{BB962C8B-B14F-4D97-AF65-F5344CB8AC3E}">
        <p14:creationId xmlns:p14="http://schemas.microsoft.com/office/powerpoint/2010/main" val="3228409743"/>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vertical oddities</a:t>
            </a:r>
          </a:p>
        </p:txBody>
      </p:sp>
      <p:sp>
        <p:nvSpPr>
          <p:cNvPr id="379906" name="Text Box 2"/>
          <p:cNvSpPr txBox="1">
            <a:spLocks noChangeArrowheads="1"/>
          </p:cNvSpPr>
          <p:nvPr/>
        </p:nvSpPr>
        <p:spPr bwMode="auto">
          <a:xfrm>
            <a:off x="457200" y="1295400"/>
            <a:ext cx="8226425" cy="48291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vertical placement of block-level boxes is further complicated by what I call the two vertical </a:t>
            </a:r>
            <a:r>
              <a:rPr lang="en-US" sz="2800" dirty="0" err="1">
                <a:solidFill>
                  <a:srgbClr val="FFFFFF"/>
                </a:solidFill>
              </a:rPr>
              <a:t>oddies</a:t>
            </a:r>
            <a:r>
              <a:rPr lang="en-US" sz="2800" dirty="0">
                <a:solidFill>
                  <a:srgbClr val="FFFFFF"/>
                </a:solidFill>
              </a:rPr>
              <a:t>. </a:t>
            </a:r>
          </a:p>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They are</a:t>
            </a:r>
          </a:p>
          <a:p>
            <a:pPr marL="739775" lvl="1" indent="-282575" eaLnBrk="1" hangingPunct="1">
              <a:lnSpc>
                <a:spcPct val="108000"/>
              </a:lnSpc>
              <a:spcBef>
                <a:spcPts val="700"/>
              </a:spcBef>
              <a:buClr>
                <a:srgbClr val="FFFFFF"/>
              </a:buClr>
              <a:buFont typeface="Times New Roman" pitchFamily="16"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collapsing vertical margins</a:t>
            </a:r>
          </a:p>
          <a:p>
            <a:pPr marL="739775" lvl="1" indent="-282575" eaLnBrk="1" hangingPunct="1">
              <a:lnSpc>
                <a:spcPct val="108000"/>
              </a:lnSpc>
              <a:spcBef>
                <a:spcPts val="700"/>
              </a:spcBef>
              <a:buClr>
                <a:srgbClr val="FFFFFF"/>
              </a:buClr>
              <a:buFont typeface="Times New Roman" pitchFamily="16"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sticking out of vertical </a:t>
            </a:r>
            <a:r>
              <a:rPr lang="en-US" sz="2800" dirty="0" smtClean="0">
                <a:solidFill>
                  <a:srgbClr val="FFFFFF"/>
                </a:solidFill>
              </a:rPr>
              <a:t>margins</a:t>
            </a:r>
            <a:endParaRPr lang="en-US" sz="2800" dirty="0">
              <a:solidFill>
                <a:srgbClr val="FFFFFF"/>
              </a:solidFill>
            </a:endParaRPr>
          </a:p>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I can show examples if you like. </a:t>
            </a:r>
          </a:p>
          <a:p>
            <a:pPr marL="330200" indent="-317500" eaLnBrk="1" hangingPunct="1">
              <a:lnSpc>
                <a:spcPct val="108000"/>
              </a:lnSpc>
              <a:spcBef>
                <a:spcPts val="700"/>
              </a:spcBef>
              <a:buClr>
                <a:srgbClr val="FFFFFF"/>
              </a:buClr>
              <a:buFont typeface="Courier 10 Pitch"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Horizontal </a:t>
            </a:r>
            <a:r>
              <a:rPr lang="en-US" sz="2800" dirty="0">
                <a:solidFill>
                  <a:srgbClr val="FFFFFF"/>
                </a:solidFill>
              </a:rPr>
              <a:t>placement of block-level boxes (as inline-block) is not </a:t>
            </a:r>
            <a:r>
              <a:rPr lang="en-US" sz="2800" dirty="0" smtClean="0">
                <a:solidFill>
                  <a:srgbClr val="FFFFFF"/>
                </a:solidFill>
              </a:rPr>
              <a:t>affected by similar oddities.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ext Box 1"/>
          <p:cNvSpPr txBox="1">
            <a:spLocks noChangeArrowheads="1"/>
          </p:cNvSpPr>
          <p:nvPr/>
        </p:nvSpPr>
        <p:spPr bwMode="auto">
          <a:xfrm>
            <a:off x="460375" y="231775"/>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placement of inline boxes </a:t>
            </a:r>
          </a:p>
        </p:txBody>
      </p:sp>
      <p:sp>
        <p:nvSpPr>
          <p:cNvPr id="38297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To understand horizontal alignment of text-level elements, we have to first review some concepts.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Inline contents can be replaced elements but most likely it’s non-replaced elements. That’s what we will be concentrating on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anonymous text</a:t>
            </a:r>
          </a:p>
        </p:txBody>
      </p:sp>
      <p:sp>
        <p:nvSpPr>
          <p:cNvPr id="38400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Text that is a direct contents of a block-level element is called anonymous.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Example</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&lt;p&gt;This is anonymous text. &lt;em&gt;This is not.&lt;/em&gt;&lt;/p&gt;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 area</a:t>
            </a:r>
          </a:p>
        </p:txBody>
      </p:sp>
      <p:sp>
        <p:nvSpPr>
          <p:cNvPr id="38502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In non-replaced elements, the content area of a text-level element is the area occupied by all of its glyphs.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For a replaced element it is the content of the replaced element plus its borders and margins.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em box</a:t>
            </a:r>
          </a:p>
        </p:txBody>
      </p:sp>
      <p:sp>
        <p:nvSpPr>
          <p:cNvPr id="386050"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is the box that a character fits in.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It is defined for each font. It is a square box.</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Actually glyphs can be larger or smaller.</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A glyph is a representation of the character in font.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height and width of the em box is one em, as defined by the font. It is mainly used as the line height without external leading.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ext Box 1"/>
          <p:cNvSpPr txBox="1">
            <a:spLocks noChangeArrowheads="1"/>
          </p:cNvSpPr>
          <p:nvPr/>
        </p:nvSpPr>
        <p:spPr bwMode="auto">
          <a:xfrm>
            <a:off x="457200" y="319088"/>
            <a:ext cx="8226425" cy="10493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{font-size: }</a:t>
            </a:r>
          </a:p>
        </p:txBody>
      </p:sp>
      <p:sp>
        <p:nvSpPr>
          <p:cNvPr id="387074" name="Text Box 2"/>
          <p:cNvSpPr txBox="1">
            <a:spLocks noChangeArrowheads="1"/>
          </p:cNvSpPr>
          <p:nvPr/>
        </p:nvSpPr>
        <p:spPr bwMode="auto">
          <a:xfrm>
            <a:off x="457200" y="1600200"/>
            <a:ext cx="8226425" cy="44354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is the size of the font. It is the size of the em box for the font</a:t>
            </a:r>
            <a:r>
              <a:rPr lang="ru-RU" sz="2800" dirty="0" smtClean="0">
                <a:solidFill>
                  <a:srgbClr val="FFFFFF"/>
                </a:solidFill>
              </a:rPr>
              <a:t>.</a:t>
            </a:r>
            <a:endParaRPr lang="en-US" sz="2800" dirty="0" smtClean="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It can take length and percentage values, and the value ‘medium’. This is the initial value.</a:t>
            </a:r>
            <a:r>
              <a:rPr lang="ru-RU" sz="2800" dirty="0" smtClean="0">
                <a:solidFill>
                  <a:srgbClr val="FFFFFF"/>
                </a:solidFill>
              </a:rPr>
              <a:t> </a:t>
            </a:r>
            <a:endParaRPr lang="ru-RU" sz="2800" dirty="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So this is a font property, but it does affect the size of the line</a:t>
            </a:r>
            <a:r>
              <a:rPr lang="ru-RU" sz="2800" dirty="0" smtClean="0">
                <a:solidFill>
                  <a:srgbClr val="FFFFFF"/>
                </a:solidFill>
              </a:rPr>
              <a:t>.</a:t>
            </a:r>
            <a:endParaRPr lang="en-US" sz="2800" dirty="0" smtClean="0">
              <a:solidFill>
                <a:srgbClr val="FFFFFF"/>
              </a:solidFill>
            </a:endParaRP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leading</a:t>
            </a:r>
          </a:p>
        </p:txBody>
      </p:sp>
      <p:sp>
        <p:nvSpPr>
          <p:cNvPr id="38809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leading is the difference between the {font-size:} and the {line-height:}</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In </a:t>
            </a:r>
            <a:r>
              <a:rPr lang="en-US" sz="2800" dirty="0" smtClean="0">
                <a:solidFill>
                  <a:srgbClr val="FFFFFF"/>
                </a:solidFill>
              </a:rPr>
              <a:t>vertical </a:t>
            </a:r>
            <a:r>
              <a:rPr lang="en-US" sz="2800" dirty="0">
                <a:solidFill>
                  <a:srgbClr val="FFFFFF"/>
                </a:solidFill>
              </a:rPr>
              <a:t>placing, half of the leading is added at the top of the box, and the other half is attached at the bottom of the box to make the line height.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The result is the inline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inline and line boxes</a:t>
            </a:r>
          </a:p>
        </p:txBody>
      </p:sp>
      <p:sp>
        <p:nvSpPr>
          <p:cNvPr id="38912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Each inline element in a line generates an inline box.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line box is the smallest box that bounds the highest and lowest boxes of all the inline boxes found in a particular line.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{line-height:}</a:t>
            </a:r>
          </a:p>
        </p:txBody>
      </p:sp>
      <p:sp>
        <p:nvSpPr>
          <p:cNvPr id="39014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{line-height:} determines the height of the line, at least vaguely.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the {line-height:} can vary between various text-level elements in the same line.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Let us consider what is happening for non-replaced elements. The contents on the inline box is determined by the {font-size:}.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difference between the {font-size: } and the {line-height:} is the leading.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size of the line box</a:t>
            </a:r>
          </a:p>
        </p:txBody>
      </p:sp>
      <p:sp>
        <p:nvSpPr>
          <p:cNvPr id="392194" name="Text Box 2"/>
          <p:cNvSpPr txBox="1">
            <a:spLocks noChangeArrowheads="1"/>
          </p:cNvSpPr>
          <p:nvPr/>
        </p:nvSpPr>
        <p:spPr bwMode="auto">
          <a:xfrm>
            <a:off x="457200" y="1600200"/>
            <a:ext cx="8226425" cy="487045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How large it is depends on how the characters are aligned.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normally characters are aligned at the baseline. The baseline is defined for each font, but is not the same for different font. The size of the line box is therefore difficult to predict.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you add borders, margins, padding around an inline element, this will not change the way the line is built. It depends on the {line-height:}.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Domain </a:t>
            </a:r>
            <a:r>
              <a:rPr lang="en-US" sz="4000" dirty="0">
                <a:solidFill>
                  <a:srgbClr val="E3EBF1"/>
                </a:solidFill>
              </a:rPr>
              <a:t>N</a:t>
            </a:r>
            <a:r>
              <a:rPr lang="en-US" sz="4000" dirty="0" smtClean="0">
                <a:solidFill>
                  <a:srgbClr val="E3EBF1"/>
                </a:solidFill>
              </a:rPr>
              <a:t>ame System</a:t>
            </a:r>
            <a:endParaRPr lang="en-US" sz="4000" dirty="0">
              <a:solidFill>
                <a:srgbClr val="E3EBF1"/>
              </a:solidFill>
            </a:endParaRPr>
          </a:p>
        </p:txBody>
      </p:sp>
      <p:sp>
        <p:nvSpPr>
          <p:cNvPr id="317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Domain </a:t>
            </a:r>
            <a:r>
              <a:rPr lang="en-US" sz="2800" dirty="0">
                <a:solidFill>
                  <a:srgbClr val="FFFFFF"/>
                </a:solidFill>
              </a:rPr>
              <a:t>Name </a:t>
            </a:r>
            <a:r>
              <a:rPr lang="en-US" sz="2800" dirty="0" smtClean="0">
                <a:solidFill>
                  <a:srgbClr val="FFFFFF"/>
                </a:solidFill>
              </a:rPr>
              <a:t>System </a:t>
            </a:r>
            <a:r>
              <a:rPr lang="en-US" sz="2800" dirty="0">
                <a:solidFill>
                  <a:srgbClr val="FFFFFF"/>
                </a:solidFill>
              </a:rPr>
              <a:t>allows us to associate human-friendly names with IP addresses. These names are called domains names.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Domain names can be leased from domain </a:t>
            </a:r>
            <a:r>
              <a:rPr lang="en-US" sz="2800" dirty="0" err="1" smtClean="0">
                <a:solidFill>
                  <a:srgbClr val="FFFFFF"/>
                </a:solidFill>
              </a:rPr>
              <a:t>nate</a:t>
            </a:r>
            <a:r>
              <a:rPr lang="en-US" sz="2800" dirty="0" smtClean="0">
                <a:solidFill>
                  <a:srgbClr val="FFFFFF"/>
                </a:solidFill>
              </a:rPr>
              <a:t> registrars.</a:t>
            </a:r>
            <a:endParaRPr lang="en-US" sz="28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 machine with a domain name on the Internet is called a host. </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When we know the domain name of the host, we can communicate with the host.  </a:t>
            </a:r>
          </a:p>
          <a:p>
            <a:pPr marL="11113">
              <a:lnSpc>
                <a:spcPct val="11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setting the {line-height:}</a:t>
            </a:r>
          </a:p>
        </p:txBody>
      </p:sp>
      <p:sp>
        <p:nvSpPr>
          <p:cNvPr id="39321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best way to set the {line-height:} is to use a number. Example</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   body {line-height: 1.3}</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number is passed down to each text level element and used as multiplier to the font-size of that element.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Note that the discussion up to here has applied to non-replaced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text-level replaced elements</a:t>
            </a:r>
          </a:p>
        </p:txBody>
      </p:sp>
      <p:sp>
        <p:nvSpPr>
          <p:cNvPr id="394242" name="Text Box 2"/>
          <p:cNvSpPr txBox="1">
            <a:spLocks noChangeArrowheads="1"/>
          </p:cNvSpPr>
          <p:nvPr/>
        </p:nvSpPr>
        <p:spPr bwMode="auto">
          <a:xfrm>
            <a:off x="457200" y="1600200"/>
            <a:ext cx="8226425" cy="48768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Replaced elements have {height: } and {width: } that is determined by their contents. Setting any of the properties will scale the contents (image scaling, for example).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If you add padding, borders and margins, they will increase (or decrease with negative margins) the in-line box for the replaced element. Thus the behavior of in-line box building for the replaced element is different from that of a non-replaced element.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Text Box 1"/>
          <p:cNvSpPr txBox="1">
            <a:spLocks noChangeArrowheads="1"/>
          </p:cNvSpPr>
          <p:nvPr/>
        </p:nvSpPr>
        <p:spPr bwMode="auto">
          <a:xfrm>
            <a:off x="457200" y="228600"/>
            <a:ext cx="8226425" cy="838200"/>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baseline spacing</a:t>
            </a:r>
          </a:p>
        </p:txBody>
      </p:sp>
      <p:sp>
        <p:nvSpPr>
          <p:cNvPr id="395266" name="Text Box 2"/>
          <p:cNvSpPr txBox="1">
            <a:spLocks noChangeArrowheads="1"/>
          </p:cNvSpPr>
          <p:nvPr/>
        </p:nvSpPr>
        <p:spPr bwMode="auto">
          <a:xfrm>
            <a:off x="457200" y="990600"/>
            <a:ext cx="8229600" cy="5638800"/>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Replaced elements in in-line spacing sit on the baseline. The bottom of the box, plus any padding or spacing, sits on the baseline.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Sometimes this is not what you want, because this adds space below the replaced element.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Workarounds</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set the {display: } on the replaced element to ‘block’</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set the {line-height: } and {font-size:} on the ancestor of the replaced element to the exact height of the replaced element. </a:t>
            </a:r>
          </a:p>
          <a:p>
            <a:pPr marL="330200" indent="-317500" eaLnBrk="1" hangingPunct="1">
              <a:lnSpc>
                <a:spcPct val="108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Text Box 1"/>
          <p:cNvSpPr txBox="1">
            <a:spLocks noChangeArrowheads="1"/>
          </p:cNvSpPr>
          <p:nvPr/>
        </p:nvSpPr>
        <p:spPr bwMode="auto">
          <a:xfrm>
            <a:off x="457200" y="319088"/>
            <a:ext cx="8226425" cy="10493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out of normal flow</a:t>
            </a:r>
          </a:p>
        </p:txBody>
      </p:sp>
      <p:sp>
        <p:nvSpPr>
          <p:cNvPr id="396290" name="Text Box 2"/>
          <p:cNvSpPr txBox="1">
            <a:spLocks noChangeArrowheads="1"/>
          </p:cNvSpPr>
          <p:nvPr/>
        </p:nvSpPr>
        <p:spPr bwMode="auto">
          <a:xfrm>
            <a:off x="457200" y="1600200"/>
            <a:ext cx="8226425" cy="44354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are some technologies that place elements out of normal flow.</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These are being reviewed now.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Text Box 1"/>
          <p:cNvSpPr txBox="1">
            <a:spLocks noChangeArrowheads="1"/>
          </p:cNvSpPr>
          <p:nvPr/>
        </p:nvSpPr>
        <p:spPr bwMode="auto">
          <a:xfrm>
            <a:off x="5334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floating</a:t>
            </a:r>
          </a:p>
        </p:txBody>
      </p:sp>
      <p:sp>
        <p:nvSpPr>
          <p:cNvPr id="397314" name="Text Box 2"/>
          <p:cNvSpPr txBox="1">
            <a:spLocks noChangeArrowheads="1"/>
          </p:cNvSpPr>
          <p:nvPr/>
        </p:nvSpPr>
        <p:spPr bwMode="auto">
          <a:xfrm>
            <a:off x="457200" y="1600200"/>
            <a:ext cx="8229600" cy="403542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{float: } tells the user agent to float the box. The box is set to float, meaning that text floats around it. I know this is confusing</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‘left’ tells the user agent to put the floating box to the left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‘right’ tell the user agent to put the floating box to the right. </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value ‘none’ tells user agent not to float the box.</a:t>
            </a:r>
            <a:r>
              <a:rPr lang="en-US" sz="2400" dirty="0">
                <a:solidFill>
                  <a:srgbClr val="FFFFFF"/>
                </a:solidFill>
              </a:rPr>
              <a:t> That is the initial value.</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Yes, ‘inherit’ is also a valid value.</a:t>
            </a:r>
          </a:p>
          <a:p>
            <a:pPr marL="330200" indent="-317500" eaLnBrk="1" hangingPunct="1">
              <a:lnSpc>
                <a:spcPct val="104000"/>
              </a:lnSpc>
              <a:spcBef>
                <a:spcPts val="5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negative margins on floats</a:t>
            </a:r>
          </a:p>
        </p:txBody>
      </p:sp>
      <p:sp>
        <p:nvSpPr>
          <p:cNvPr id="39833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You can set negative margins on floats. That will make the float stick out of the containing box. </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But watch out for potential of several floats with negative margins overlapping each other. It is not quite clear what happens in such situations.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ext Box 1"/>
          <p:cNvSpPr txBox="1">
            <a:spLocks noChangeArrowheads="1"/>
          </p:cNvSpPr>
          <p:nvPr/>
        </p:nvSpPr>
        <p:spPr bwMode="auto">
          <a:xfrm>
            <a:off x="457200" y="228600"/>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clearing</a:t>
            </a:r>
          </a:p>
        </p:txBody>
      </p:sp>
      <p:sp>
        <p:nvSpPr>
          <p:cNvPr id="399362" name="Text Box 2"/>
          <p:cNvSpPr txBox="1">
            <a:spLocks noChangeArrowheads="1"/>
          </p:cNvSpPr>
          <p:nvPr/>
        </p:nvSpPr>
        <p:spPr bwMode="auto">
          <a:xfrm>
            <a:off x="457200" y="914400"/>
            <a:ext cx="8229600" cy="557053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{clear: } tells the user agent whether to place the current element next to a floating element or on the next line below it.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‘none’ (default) tells the user agent to put contents on either side of the floating element</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‘left’ means to go after all left floats</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‘right’ mean placing after all right floats</a:t>
            </a:r>
          </a:p>
          <a:p>
            <a:pPr marL="733425" lvl="1" indent="-276225"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400" dirty="0">
                <a:solidFill>
                  <a:srgbClr val="FFFFFF"/>
                </a:solidFill>
              </a:rPr>
              <a:t>value ‘</a:t>
            </a:r>
            <a:r>
              <a:rPr lang="en-US" sz="2400" dirty="0">
                <a:solidFill>
                  <a:srgbClr val="FFFFFF"/>
                </a:solidFill>
              </a:rPr>
              <a:t>both</a:t>
            </a:r>
            <a:r>
              <a:rPr lang="en-GB" sz="2400" dirty="0">
                <a:solidFill>
                  <a:srgbClr val="FFFFFF"/>
                </a:solidFill>
              </a:rPr>
              <a:t>' means that both sides have to stay clear</a:t>
            </a:r>
          </a:p>
          <a:p>
            <a:pPr marL="330200" indent="-317500"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{clear: } only applies to block level elements.</a:t>
            </a:r>
          </a:p>
          <a:p>
            <a:pPr marL="330200" indent="-317500"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dirty="0">
                <a:solidFill>
                  <a:srgbClr val="FFFFFF"/>
                </a:solidFill>
              </a:rPr>
              <a:t>It is not inherited</a:t>
            </a:r>
            <a:r>
              <a:rPr lang="en-GB" sz="2800" dirty="0" smtClean="0">
                <a:solidFill>
                  <a:srgbClr val="FFFFFF"/>
                </a:solidFill>
              </a:rPr>
              <a:t>.</a:t>
            </a:r>
            <a:endParaRPr lang="en-GB" sz="2800" dirty="0">
              <a:solidFill>
                <a:srgbClr val="FFFFFF"/>
              </a:solidFill>
            </a:endParaRPr>
          </a:p>
          <a:p>
            <a:pPr marL="330200" indent="-317500" eaLnBrk="1" hangingPunct="1">
              <a:lnSpc>
                <a:spcPct val="104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a:t>
            </a:r>
          </a:p>
        </p:txBody>
      </p:sp>
      <p:sp>
        <p:nvSpPr>
          <p:cNvPr id="400386"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You can take an element out of normal flow with the {position: } property.</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Normal flow corresponds to the value ‘static’ of {position:}. This is the initial value.</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a:solidFill>
                  <a:srgbClr val="FFFFFF"/>
                </a:solidFill>
              </a:rPr>
              <a:t>Other values are: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‘relative’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‘absolute’</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‘fixed’</a:t>
            </a:r>
          </a:p>
          <a:p>
            <a:pPr marL="733425" lvl="1" indent="-276225" eaLnBrk="1" hangingPunct="1">
              <a:lnSpc>
                <a:spcPct val="108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‘inherit’</a:t>
            </a:r>
          </a:p>
          <a:p>
            <a:pPr marL="330200" indent="-317500" eaLnBrk="1" hangingPunct="1">
              <a:lnSpc>
                <a:spcPct val="108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offset properties</a:t>
            </a:r>
          </a:p>
        </p:txBody>
      </p:sp>
      <p:sp>
        <p:nvSpPr>
          <p:cNvPr id="401410" name="Text Box 2"/>
          <p:cNvSpPr txBox="1">
            <a:spLocks noChangeArrowheads="1"/>
          </p:cNvSpPr>
          <p:nvPr/>
        </p:nvSpPr>
        <p:spPr bwMode="auto">
          <a:xfrm>
            <a:off x="304800" y="1219200"/>
            <a:ext cx="8534400" cy="527367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{top:}, {right:}, {bottom:}, {left:} set  offsets if positioning is relative, absolute or fixed</a:t>
            </a:r>
            <a:r>
              <a:rPr lang="en-US" sz="2800">
                <a:solidFill>
                  <a:srgbClr val="FFFFFF"/>
                </a:solidFill>
              </a:rPr>
              <a:t>, i.e, when the box is positioned. </a:t>
            </a:r>
            <a:r>
              <a:rPr lang="ru-RU" sz="2800">
                <a:solidFill>
                  <a:srgbClr val="FFFFFF"/>
                </a:solidFill>
              </a:rPr>
              <a:t>They can take length values, percentages, </a:t>
            </a:r>
            <a:r>
              <a:rPr lang="en-US" sz="2800">
                <a:solidFill>
                  <a:srgbClr val="FFFFFF"/>
                </a:solidFill>
              </a:rPr>
              <a:t>‘inherit’, and ‘auto’ (initial)</a:t>
            </a:r>
            <a:r>
              <a:rPr lang="ru-RU" sz="2800">
                <a:solidFill>
                  <a:srgbClr val="FFFFFF"/>
                </a:solidFill>
              </a:rPr>
              <a: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effect of 'auto' depends on which other properties have been set to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Percentages refer to width of containing box for {left:} and {right:} and height of containing box for the other two.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top: 50%; bottom: 0; left: 50%;  selects the lower quarter of the containing block</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relative}</a:t>
            </a:r>
          </a:p>
        </p:txBody>
      </p:sp>
      <p:sp>
        <p:nvSpPr>
          <p:cNvPr id="402434"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box's position is calculated according to the normal flow. Then it is offset relative to its normal position. </a:t>
            </a:r>
          </a:p>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position of the following box is not affected.</a:t>
            </a:r>
          </a:p>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This is, if you put, say an &lt;img/&gt; box away in relative position, the there is a blank where the image would be in normal flow.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protocols to communicate with hosts</a:t>
            </a:r>
            <a:endParaRPr lang="en-US" dirty="0"/>
          </a:p>
        </p:txBody>
      </p:sp>
      <p:sp>
        <p:nvSpPr>
          <p:cNvPr id="3" name="Content Placeholder 2"/>
          <p:cNvSpPr>
            <a:spLocks noGrp="1"/>
          </p:cNvSpPr>
          <p:nvPr>
            <p:ph idx="1"/>
          </p:nvPr>
        </p:nvSpPr>
        <p:spPr/>
        <p:txBody>
          <a:bodyPr/>
          <a:lstStyle/>
          <a:p>
            <a:r>
              <a:rPr lang="en-US" dirty="0" smtClean="0"/>
              <a:t>There are two protocol we use in this class.</a:t>
            </a:r>
          </a:p>
          <a:p>
            <a:pPr lvl="1"/>
            <a:r>
              <a:rPr lang="en-US" dirty="0" smtClean="0"/>
              <a:t>We use </a:t>
            </a:r>
            <a:r>
              <a:rPr lang="en-US" dirty="0" err="1" smtClean="0"/>
              <a:t>ssh</a:t>
            </a:r>
            <a:r>
              <a:rPr lang="en-US" dirty="0" smtClean="0"/>
              <a:t> to compose web pages.</a:t>
            </a:r>
          </a:p>
          <a:p>
            <a:pPr lvl="1"/>
            <a:r>
              <a:rPr lang="en-US" dirty="0" smtClean="0"/>
              <a:t>We use http to read web pages. </a:t>
            </a:r>
          </a:p>
          <a:p>
            <a:r>
              <a:rPr lang="en-US" dirty="0" smtClean="0"/>
              <a:t>Both protocols are client/server protocols.</a:t>
            </a:r>
          </a:p>
          <a:p>
            <a:r>
              <a:rPr lang="en-US" dirty="0" smtClean="0"/>
              <a:t>You run as </a:t>
            </a:r>
            <a:r>
              <a:rPr lang="en-US" dirty="0" err="1" smtClean="0"/>
              <a:t>ssh</a:t>
            </a:r>
            <a:r>
              <a:rPr lang="en-US" dirty="0" smtClean="0"/>
              <a:t> or http client on your local machine.</a:t>
            </a:r>
          </a:p>
          <a:p>
            <a:r>
              <a:rPr lang="en-US" dirty="0" smtClean="0"/>
              <a:t>You communicate with a machine that runs </a:t>
            </a:r>
            <a:r>
              <a:rPr lang="en-US" dirty="0" err="1" smtClean="0"/>
              <a:t>ssh</a:t>
            </a:r>
            <a:r>
              <a:rPr lang="en-US" dirty="0" smtClean="0"/>
              <a:t> or http server software. </a:t>
            </a:r>
            <a:endParaRPr lang="en-US" dirty="0"/>
          </a:p>
        </p:txBody>
      </p:sp>
    </p:spTree>
    <p:extLst>
      <p:ext uri="{BB962C8B-B14F-4D97-AF65-F5344CB8AC3E}">
        <p14:creationId xmlns:p14="http://schemas.microsoft.com/office/powerpoint/2010/main" val="3248251406"/>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absolute}</a:t>
            </a:r>
          </a:p>
        </p:txBody>
      </p:sp>
      <p:sp>
        <p:nvSpPr>
          <p:cNvPr id="403458"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The box's position is specified by offsets with respect to the box's containing element. There is no effect on sibling boxes.</a:t>
            </a:r>
          </a:p>
          <a:p>
            <a:pPr marL="330200" indent="-317500" eaLnBrk="1" hangingPunct="1">
              <a:lnSpc>
                <a:spcPct val="108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The containing element is the nearest ancestor element that has a position value set to something else than ‘static’. It is common to set a {position: relative} to that element but don’t give any offsets to it.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{position: fixed}</a:t>
            </a:r>
          </a:p>
        </p:txBody>
      </p:sp>
      <p:sp>
        <p:nvSpPr>
          <p:cNvPr id="404482" name="Text Box 2"/>
          <p:cNvSpPr txBox="1">
            <a:spLocks noChangeArrowheads="1"/>
          </p:cNvSpPr>
          <p:nvPr/>
        </p:nvSpPr>
        <p:spPr bwMode="auto">
          <a:xfrm>
            <a:off x="457200" y="1600200"/>
            <a:ext cx="8226425" cy="4524375"/>
          </a:xfrm>
          <a:prstGeom prst="rect">
            <a:avLst/>
          </a:prstGeom>
          <a:noFill/>
          <a:ln w="9525">
            <a:noFill/>
            <a:round/>
            <a:headEnd/>
            <a:tailEnd/>
          </a:ln>
          <a:effectLst/>
        </p:spPr>
        <p:txBody>
          <a:bodyPr lIns="0" tIns="0" rIns="0" bIns="0"/>
          <a:lstStyle/>
          <a:p>
            <a:pPr marL="330200" indent="-317500"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a:solidFill>
                  <a:srgbClr val="FFFFFF"/>
                </a:solidFill>
              </a:rPr>
              <a:t>The box's position is calculated according to the 'absolute' model, but the reference is not the containing element but: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For continuous media, the box is fixed with respect to the viewport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For paged media, the box is fixed with respect to the page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{z-index:}</a:t>
            </a:r>
          </a:p>
        </p:txBody>
      </p:sp>
      <p:sp>
        <p:nvSpPr>
          <p:cNvPr id="405506" name="Text Box 2"/>
          <p:cNvSpPr txBox="1">
            <a:spLocks noChangeArrowheads="1"/>
          </p:cNvSpPr>
          <p:nvPr/>
        </p:nvSpPr>
        <p:spPr bwMode="auto">
          <a:xfrm>
            <a:off x="457200" y="1143000"/>
            <a:ext cx="8229600" cy="52578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{z-index: } let you set an integer value for a layer on the canvas where the element will appear.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element 1 has z-index value 1 and element 2 has z-index value number 2, element 2 lies on top of element 1.</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 negative value means that the element contents is behind its containing block.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a:t>
            </a:r>
            <a:r>
              <a:rPr lang="ru-RU" sz="2800">
                <a:solidFill>
                  <a:srgbClr val="FFFFFF"/>
                </a:solidFill>
              </a:rPr>
              <a:t>he initial value is 'auto'.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a:solidFill>
                  <a:srgbClr val="FFFFFF"/>
                </a:solidFill>
              </a:rPr>
              <a:t>This property only applies to positioned elements, i.e. elements with a position other than ‘static’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general background to foreground order</a:t>
            </a:r>
          </a:p>
        </p:txBody>
      </p:sp>
      <p:sp>
        <p:nvSpPr>
          <p:cNvPr id="40653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For an element, the order is approximately</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background and borders of element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of the element with negative z-index</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non-inline in-flow children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that are floats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that are in-line in-flow</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children with z-index 0 or better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dirty="0">
                <a:solidFill>
                  <a:srgbClr val="FFFFFF"/>
                </a:solidFill>
              </a:rPr>
              <a:t>not worth remembering for quiz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ext Box 1"/>
          <p:cNvSpPr txBox="1">
            <a:spLocks noChangeArrowheads="1"/>
          </p:cNvSpPr>
          <p:nvPr/>
        </p:nvSpPr>
        <p:spPr bwMode="auto">
          <a:xfrm>
            <a:off x="457200" y="542925"/>
            <a:ext cx="8229600" cy="6064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{overflow: }</a:t>
            </a:r>
          </a:p>
        </p:txBody>
      </p:sp>
      <p:sp>
        <p:nvSpPr>
          <p:cNvPr id="407554" name="Text Box 2"/>
          <p:cNvSpPr txBox="1">
            <a:spLocks noChangeArrowheads="1"/>
          </p:cNvSpPr>
          <p:nvPr/>
        </p:nvSpPr>
        <p:spPr bwMode="auto">
          <a:xfrm>
            <a:off x="228600" y="1600200"/>
            <a:ext cx="8686800" cy="3870325"/>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When a box contents is larger than the containing box, it overflows.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{overflow:} can take the values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visible</a:t>
            </a:r>
            <a:r>
              <a:rPr lang="en-US" sz="2400" dirty="0">
                <a:solidFill>
                  <a:srgbClr val="FFFFFF"/>
                </a:solidFill>
              </a:rPr>
              <a:t>’</a:t>
            </a:r>
            <a:r>
              <a:rPr lang="ru-RU" sz="2400" dirty="0">
                <a:solidFill>
                  <a:srgbClr val="FFFFFF"/>
                </a:solidFill>
              </a:rPr>
              <a:t> 	contents is allowed to overflow</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hidden</a:t>
            </a:r>
            <a:r>
              <a:rPr lang="en-US" sz="2400" dirty="0">
                <a:solidFill>
                  <a:srgbClr val="FFFFFF"/>
                </a:solidFill>
              </a:rPr>
              <a:t>’</a:t>
            </a:r>
            <a:r>
              <a:rPr lang="ru-RU" sz="2400" dirty="0">
                <a:solidFill>
                  <a:srgbClr val="FFFFFF"/>
                </a:solidFill>
              </a:rPr>
              <a:t>  contents is hidden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scroll</a:t>
            </a:r>
            <a:r>
              <a:rPr lang="en-US" sz="2400" dirty="0">
                <a:solidFill>
                  <a:srgbClr val="FFFFFF"/>
                </a:solidFill>
              </a:rPr>
              <a:t>’</a:t>
            </a:r>
            <a:r>
              <a:rPr lang="ru-RU" sz="2400" dirty="0">
                <a:solidFill>
                  <a:srgbClr val="FFFFFF"/>
                </a:solidFill>
              </a:rPr>
              <a:t>    UA displays a scroll device at the edge of the box</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400" dirty="0">
                <a:solidFill>
                  <a:srgbClr val="FFFFFF"/>
                </a:solidFill>
              </a:rPr>
              <a:t>‘</a:t>
            </a:r>
            <a:r>
              <a:rPr lang="ru-RU" sz="2400" dirty="0">
                <a:solidFill>
                  <a:srgbClr val="FFFFFF"/>
                </a:solidFill>
              </a:rPr>
              <a:t>auto</a:t>
            </a:r>
            <a:r>
              <a:rPr lang="en-US" sz="2400" dirty="0">
                <a:solidFill>
                  <a:srgbClr val="FFFFFF"/>
                </a:solidFill>
              </a:rPr>
              <a:t>’</a:t>
            </a:r>
            <a:r>
              <a:rPr lang="ru-RU" sz="2400" dirty="0">
                <a:solidFill>
                  <a:srgbClr val="FFFFFF"/>
                </a:solidFill>
              </a:rPr>
              <a:t>      leave to the user agent to decide what to do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Example: lengthy terms and conditions.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examples</a:t>
            </a:r>
          </a:p>
        </p:txBody>
      </p:sp>
      <p:sp>
        <p:nvSpPr>
          <p:cNvPr id="40857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rPr>
              <a:t>I have made a stolen and simplified example available for three column layout, with flexible middle column, http://wotan.liu.edu/home/krichel/lis650/examples/css_layout/triple_column.html	</a:t>
            </a:r>
          </a:p>
          <a:p>
            <a:pPr marL="330200" indent="-317500" eaLnBrk="1" hangingPunct="1">
              <a:lnSpc>
                <a:spcPct val="104000"/>
              </a:lnSpc>
              <a:spcBef>
                <a:spcPts val="700"/>
              </a:spcBef>
              <a:buClr>
                <a:srgbClr val="FFFFFF"/>
              </a:buClr>
              <a:buFont typeface="Arial" charset="0"/>
              <a:buChar char="•"/>
              <a:tabLst>
                <a:tab pos="441325" algn="l"/>
                <a:tab pos="898525" algn="l"/>
                <a:tab pos="1355725" algn="l"/>
                <a:tab pos="1812925" algn="l"/>
                <a:tab pos="2270125" algn="l"/>
                <a:tab pos="2727325" algn="l"/>
                <a:tab pos="3184525" algn="l"/>
                <a:tab pos="3641725" algn="l"/>
                <a:tab pos="4098925" algn="l"/>
                <a:tab pos="4556125" algn="l"/>
                <a:tab pos="5013325" algn="l"/>
                <a:tab pos="5470525" algn="l"/>
                <a:tab pos="5927725" algn="l"/>
                <a:tab pos="6384925" algn="l"/>
                <a:tab pos="6842125" algn="l"/>
                <a:tab pos="7299325" algn="l"/>
                <a:tab pos="7756525" algn="l"/>
                <a:tab pos="8213725" algn="l"/>
                <a:tab pos="8670925" algn="l"/>
                <a:tab pos="9128125" algn="l"/>
                <a:tab pos="9131300" algn="l"/>
                <a:tab pos="9588500" algn="l"/>
                <a:tab pos="10045700" algn="l"/>
                <a:tab pos="10502900" algn="l"/>
                <a:tab pos="10506075" algn="l"/>
                <a:tab pos="10509250" algn="l"/>
                <a:tab pos="10512425" algn="l"/>
              </a:tabLst>
            </a:pPr>
            <a:r>
              <a:rPr lang="ru-RU" sz="2800">
                <a:solidFill>
                  <a:srgbClr val="FFFFFF"/>
                </a:solidFill>
              </a:rPr>
              <a:t>Unfortunately, this example relies a lot on dimensions that are fixed in pixels.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site design</a:t>
            </a:r>
          </a:p>
        </p:txBody>
      </p:sp>
      <p:sp>
        <p:nvSpPr>
          <p:cNvPr id="40960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Site design is more difficult than contents or page design.</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are fewer categorical imperatives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It really depends on the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a:solidFill>
                  <a:srgbClr val="FFFFFF"/>
                </a:solidFill>
              </a:rPr>
              <a:t>There can be so many sites.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Nevertheless some think that is even more important to get the site design right.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site structure</a:t>
            </a:r>
          </a:p>
        </p:txBody>
      </p:sp>
      <p:sp>
        <p:nvSpPr>
          <p:cNvPr id="4106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To visualize it, you have to have it first. Poor information architecture will lead to bad usability.</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sites have a linear structure.</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But most sites are hierarchically organized.</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What ever the structure, it has to reflect the users' tasks, not the providers’ structure.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constructing the hierarchy</a:t>
            </a:r>
          </a:p>
        </p:txBody>
      </p:sp>
      <p:sp>
        <p:nvSpPr>
          <p:cNvPr id="41165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information architects suggest a 7±2 rule for the elements in each hierarchy.</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Some suggest not more than four level of depth.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 am an advocate of Krug’s second law that says “It does not matter how many times users click as long as each click is an unambiguous choice”.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home page</a:t>
            </a:r>
          </a:p>
        </p:txBody>
      </p:sp>
      <p:sp>
        <p:nvSpPr>
          <p:cNvPr id="412674" name="Text Box 2"/>
          <p:cNvSpPr txBox="1">
            <a:spLocks noChangeArrowheads="1"/>
          </p:cNvSpPr>
          <p:nvPr/>
        </p:nvSpPr>
        <p:spPr bwMode="auto">
          <a:xfrm>
            <a:off x="457200" y="1600200"/>
            <a:ext cx="8229600" cy="49530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endParaRP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has to be designed differently than other pages.</a:t>
            </a: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must answer the questions</a:t>
            </a:r>
          </a:p>
          <a:p>
            <a:pPr marL="733425" lvl="1" indent="-276225" eaLnBrk="1" hangingPunct="1">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rPr>
              <a:t>where am I?</a:t>
            </a:r>
          </a:p>
          <a:p>
            <a:pPr marL="733425" lvl="1" indent="-276225" eaLnBrk="1" hangingPunct="1">
              <a:lnSpc>
                <a:spcPct val="104000"/>
              </a:lnSpc>
              <a:spcBef>
                <a:spcPts val="6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a:solidFill>
                  <a:srgbClr val="FFFFFF"/>
                </a:solidFill>
              </a:rPr>
              <a:t>what does this site do?</a:t>
            </a:r>
          </a:p>
          <a:p>
            <a:pPr marL="330200" indent="-317500" eaLnBrk="1" hangingPunct="1">
              <a:lnSpc>
                <a:spcPct val="104000"/>
              </a:lnSpc>
              <a:spcBef>
                <a:spcPts val="700"/>
              </a:spcBef>
              <a:buClr>
                <a:srgbClr val="FFFFFF"/>
              </a:buClr>
              <a:buFont typeface="Arial" charset="0"/>
              <a:buChar cha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r>
              <a:rPr lang="ru-RU" sz="2800">
                <a:solidFill>
                  <a:srgbClr val="FFFFFF"/>
                </a:solidFill>
              </a:rPr>
              <a:t>It needs at least an intuitive summary of the site purpose.</a:t>
            </a:r>
          </a:p>
          <a:p>
            <a:pPr marL="330200" indent="-317500" eaLnBrk="1" hangingPunct="1">
              <a:lnSpc>
                <a:spcPct val="104000"/>
              </a:lnSpc>
              <a:spcBef>
                <a:spcPts val="700"/>
              </a:spcBef>
              <a:buClrTx/>
              <a:buSzTx/>
              <a:buFontTx/>
              <a:buNone/>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pPr>
            <a:endParaRPr lang="ru-RU"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ssh protocol</a:t>
            </a:r>
          </a:p>
        </p:txBody>
      </p:sp>
      <p:sp>
        <p:nvSpPr>
          <p:cNvPr id="66562" name="Text Box 2"/>
          <p:cNvSpPr txBox="1">
            <a:spLocks noChangeArrowheads="1"/>
          </p:cNvSpPr>
          <p:nvPr/>
        </p:nvSpPr>
        <p:spPr bwMode="auto">
          <a:xfrm>
            <a:off x="457200" y="1295400"/>
            <a:ext cx="8224838" cy="5181600"/>
          </a:xfrm>
          <a:prstGeom prst="rect">
            <a:avLst/>
          </a:prstGeom>
          <a:noFill/>
          <a:ln w="9525">
            <a:noFill/>
            <a:round/>
            <a:headEnd/>
            <a:tailEnd/>
          </a:ln>
          <a:effectLst/>
        </p:spPr>
        <p:txBody>
          <a:bodyPr lIns="0" tIns="0" rIns="0" bIns="0"/>
          <a:lstStyle/>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err="1">
                <a:solidFill>
                  <a:srgbClr val="FFFFFF"/>
                </a:solidFill>
              </a:rPr>
              <a:t>ssh</a:t>
            </a:r>
            <a:r>
              <a:rPr lang="en-US" sz="2800" dirty="0">
                <a:solidFill>
                  <a:srgbClr val="FFFFFF"/>
                </a:solidFill>
              </a:rPr>
              <a:t> is protocol that uses public key cryptography to </a:t>
            </a:r>
            <a:r>
              <a:rPr lang="en-US" sz="2800" dirty="0" smtClean="0">
                <a:solidFill>
                  <a:srgbClr val="FFFFFF"/>
                </a:solidFill>
              </a:rPr>
              <a:t>encrypt a </a:t>
            </a:r>
            <a:r>
              <a:rPr lang="en-US" sz="2800" dirty="0">
                <a:solidFill>
                  <a:srgbClr val="FFFFFF"/>
                </a:solidFill>
              </a:rPr>
              <a:t>stream of communication between </a:t>
            </a:r>
            <a:r>
              <a:rPr lang="en-US" sz="2800" dirty="0" smtClean="0">
                <a:solidFill>
                  <a:srgbClr val="FFFFFF"/>
                </a:solidFill>
              </a:rPr>
              <a:t>client and server. </a:t>
            </a:r>
          </a:p>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This allows us to privately manipulate the server.  Or “manipulations” are really just changes to files on the server that contain our web pages.  </a:t>
            </a:r>
            <a:endParaRPr lang="en-US" sz="2800" dirty="0">
              <a:solidFill>
                <a:srgbClr val="FFFFFF"/>
              </a:solidFill>
            </a:endParaRPr>
          </a:p>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The </a:t>
            </a:r>
            <a:r>
              <a:rPr lang="en-US" sz="2800" dirty="0" err="1">
                <a:solidFill>
                  <a:srgbClr val="FFFFFF"/>
                </a:solidFill>
              </a:rPr>
              <a:t>ssh</a:t>
            </a:r>
            <a:r>
              <a:rPr lang="en-US" sz="2800" dirty="0">
                <a:solidFill>
                  <a:srgbClr val="FFFFFF"/>
                </a:solidFill>
              </a:rPr>
              <a:t> client software we use on the PC is called </a:t>
            </a:r>
            <a:r>
              <a:rPr lang="en-US" sz="2800" dirty="0" err="1">
                <a:solidFill>
                  <a:srgbClr val="FFFFFF"/>
                </a:solidFill>
              </a:rPr>
              <a:t>WinSCP</a:t>
            </a:r>
            <a:r>
              <a:rPr lang="en-US" sz="2800" dirty="0">
                <a:solidFill>
                  <a:srgbClr val="FFFFFF"/>
                </a:solidFill>
              </a:rPr>
              <a:t>. It is a file transfer program</a:t>
            </a:r>
            <a:r>
              <a:rPr lang="en-US" sz="2800" dirty="0" smtClean="0">
                <a:solidFill>
                  <a:srgbClr val="FFFFFF"/>
                </a:solidFill>
              </a:rPr>
              <a:t>.</a:t>
            </a:r>
          </a:p>
          <a:p>
            <a:pPr marL="328613" indent="-317500" eaLnBrk="1" hangingPunct="1">
              <a:lnSpc>
                <a:spcPts val="3450"/>
              </a:lnSpc>
              <a:spcBef>
                <a:spcPts val="8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dirty="0">
              <a:solidFill>
                <a:srgbClr val="FFFFFF"/>
              </a:solidFill>
            </a:endParaRPr>
          </a:p>
        </p:txBody>
      </p:sp>
    </p:spTree>
    <p:extLst>
      <p:ext uri="{BB962C8B-B14F-4D97-AF65-F5344CB8AC3E}">
        <p14:creationId xmlns:p14="http://schemas.microsoft.com/office/powerpoint/2010/main" val="902934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things on the homepage</a:t>
            </a:r>
          </a:p>
        </p:txBody>
      </p:sp>
      <p:sp>
        <p:nvSpPr>
          <p:cNvPr id="41369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It need a directory of main area.</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 principal search feature may be included.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Otherwise a link to a search page will do</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You may want to put news, but not prominently.</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Nielsen’s guideline for corporate homepages 1–5</a:t>
            </a:r>
          </a:p>
        </p:txBody>
      </p:sp>
      <p:sp>
        <p:nvSpPr>
          <p:cNvPr id="41472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Include a one-sentence tagline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Write a page title with good visibility in search engines and bookmark lists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Group all corporate information in one distinct area</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Emphasize the site's top high-priority tasks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Include a search input box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Nielsen’s guideline for corporate homepages 6–10</a:t>
            </a:r>
          </a:p>
        </p:txBody>
      </p:sp>
      <p:sp>
        <p:nvSpPr>
          <p:cNvPr id="415746"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Show examples of real site content.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Begin link names with the most important keyword.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Offer easy access to recent past features.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Don't over-format critical content, such as navigation areas.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 meaningful graphics.</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home page and rest of site</a:t>
            </a:r>
          </a:p>
        </p:txBody>
      </p:sp>
      <p:sp>
        <p:nvSpPr>
          <p:cNvPr id="416770" name="Text Box 2"/>
          <p:cNvSpPr txBox="1">
            <a:spLocks noChangeArrowheads="1"/>
          </p:cNvSpPr>
          <p:nvPr/>
        </p:nvSpPr>
        <p:spPr bwMode="auto">
          <a:xfrm>
            <a:off x="457200" y="1295400"/>
            <a:ext cx="8229600" cy="5183188"/>
          </a:xfrm>
          <a:prstGeom prst="rect">
            <a:avLst/>
          </a:prstGeom>
          <a:noFill/>
          <a:ln w="9525">
            <a:noFill/>
            <a:round/>
            <a:headEnd/>
            <a:tailEnd/>
          </a:ln>
          <a:effectLst/>
        </p:spPr>
        <p:txBody>
          <a:bodyPr lIns="90000" tIns="46800" rIns="90000" bIns="4680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name of the site should be very prominent on the home page, more so than on interior pages, where it should also be named.</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There should be a link to the homepage from all interior pages, maybe in the logo.</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 less famous a site, the more it has to have information about the site on interior pages. Your users are not likely to come through the home page.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navigating web sites</a:t>
            </a:r>
          </a:p>
        </p:txBody>
      </p:sp>
      <p:sp>
        <p:nvSpPr>
          <p:cNvPr id="417794" name="Text Box 2"/>
          <p:cNvSpPr txBox="1">
            <a:spLocks noChangeArrowheads="1"/>
          </p:cNvSpPr>
          <p:nvPr/>
        </p:nvSpPr>
        <p:spPr bwMode="auto">
          <a:xfrm>
            <a:off x="457200" y="1295400"/>
            <a:ext cx="8229600" cy="4954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People are usually trying to find something.</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It is more difficult than in a shop or on the street</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no sense of scale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no sense of direction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no sense of location</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purpose of navigation</a:t>
            </a:r>
          </a:p>
        </p:txBody>
      </p:sp>
      <p:sp>
        <p:nvSpPr>
          <p:cNvPr id="41881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Navigation can</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give users something to hold on to</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tell users what is here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explain users how to use the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give confidence in the site builder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questions addressed by navigation</a:t>
            </a:r>
            <a:endParaRPr lang="ru-RU" sz="4000" dirty="0">
              <a:solidFill>
                <a:srgbClr val="E3EBF1"/>
              </a:solidFill>
            </a:endParaRPr>
          </a:p>
        </p:txBody>
      </p:sp>
      <p:sp>
        <p:nvSpPr>
          <p:cNvPr id="419842" name="Text Box 2"/>
          <p:cNvSpPr txBox="1">
            <a:spLocks noChangeArrowheads="1"/>
          </p:cNvSpPr>
          <p:nvPr/>
        </p:nvSpPr>
        <p:spPr bwMode="auto">
          <a:xfrm>
            <a:off x="228600" y="1295400"/>
            <a:ext cx="8686800" cy="5335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2800" dirty="0" smtClean="0">
                <a:solidFill>
                  <a:srgbClr val="FFFFFF"/>
                </a:solidFill>
              </a:rPr>
              <a:t>  </a:t>
            </a:r>
            <a:r>
              <a:rPr lang="ru-RU" sz="2800" dirty="0" smtClean="0">
                <a:solidFill>
                  <a:srgbClr val="FFFFFF"/>
                </a:solidFill>
              </a:rPr>
              <a:t>where </a:t>
            </a:r>
            <a:r>
              <a:rPr lang="ru-RU" sz="2800" dirty="0">
                <a:solidFill>
                  <a:srgbClr val="FFFFFF"/>
                </a:solidFill>
              </a:rPr>
              <a:t>am I?</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relative to the whole web</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relative to the site </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former dominates, as users only click through 4 to 5 pages on a </a:t>
            </a:r>
            <a:r>
              <a:rPr lang="ru-RU" sz="2800" dirty="0" smtClean="0">
                <a:solidFill>
                  <a:srgbClr val="FFFFFF"/>
                </a:solidFill>
              </a:rPr>
              <a:t>site</a:t>
            </a:r>
            <a:endParaRPr lang="en-US" sz="2800" dirty="0" smtClean="0">
              <a:solidFill>
                <a:srgbClr val="FFFFFF"/>
              </a:solidFill>
            </a:endParaRPr>
          </a:p>
          <a:p>
            <a:pPr marL="681038" lvl="1"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smtClean="0">
                <a:solidFill>
                  <a:srgbClr val="FFFFFF"/>
                </a:solidFill>
              </a:rPr>
              <a:t>where </a:t>
            </a:r>
            <a:r>
              <a:rPr lang="ru-RU" sz="2800" dirty="0">
                <a:solidFill>
                  <a:srgbClr val="FFFFFF"/>
                </a:solidFill>
              </a:rPr>
              <a:t>have I been?</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but this is mainly the job of the browser esp. if links colors are not tempered </a:t>
            </a:r>
            <a:r>
              <a:rPr lang="ru-RU" sz="2800" dirty="0" smtClean="0">
                <a:solidFill>
                  <a:srgbClr val="FFFFFF"/>
                </a:solidFill>
              </a:rPr>
              <a:t>with</a:t>
            </a:r>
            <a:endParaRPr lang="en-US" sz="2800" dirty="0" smtClean="0">
              <a:solidFill>
                <a:srgbClr val="FFFFFF"/>
              </a:solidFill>
            </a:endParaRPr>
          </a:p>
          <a:p>
            <a:pPr marL="681038" lvl="1" indent="-223838">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smtClean="0">
                <a:solidFill>
                  <a:srgbClr val="FFFFFF"/>
                </a:solidFill>
              </a:rPr>
              <a:t>where </a:t>
            </a:r>
            <a:r>
              <a:rPr lang="ru-RU" sz="2800" dirty="0">
                <a:solidFill>
                  <a:srgbClr val="FFFFFF"/>
                </a:solidFill>
              </a:rPr>
              <a:t>can I go?</a:t>
            </a:r>
          </a:p>
          <a:p>
            <a:pPr marL="1138238" lvl="2" indent="-223838" eaLnBrk="1" hangingPunct="1">
              <a:lnSpc>
                <a:spcPct val="104000"/>
              </a:lnSpc>
              <a:spcBef>
                <a:spcPts val="5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is a matter for site structure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elements</a:t>
            </a:r>
          </a:p>
        </p:txBody>
      </p:sp>
      <p:sp>
        <p:nvSpPr>
          <p:cNvPr id="420866" name="Text Box 2"/>
          <p:cNvSpPr txBox="1">
            <a:spLocks noChangeArrowheads="1"/>
          </p:cNvSpPr>
          <p:nvPr/>
        </p:nvSpPr>
        <p:spPr bwMode="auto">
          <a:xfrm>
            <a:off x="457200" y="1600200"/>
            <a:ext cx="8229600" cy="504825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Site ID / logo linking to home page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Sections of items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Utilities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link to home page if no logo</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link to search page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separate instructions sheet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If you have a menu that includes the current position, it has to be highlighted.</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32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navigational elements on the page</a:t>
            </a:r>
          </a:p>
        </p:txBody>
      </p:sp>
      <p:sp>
        <p:nvSpPr>
          <p:cNvPr id="421890" name="Text Box 2"/>
          <p:cNvSpPr txBox="1">
            <a:spLocks noChangeArrowheads="1"/>
          </p:cNvSpPr>
          <p:nvPr/>
        </p:nvSpPr>
        <p:spPr bwMode="auto">
          <a:xfrm>
            <a:off x="457200" y="1417637"/>
            <a:ext cx="8229600" cy="42211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All pages except should have navigation except perhaps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home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search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instructions </a:t>
            </a:r>
            <a:r>
              <a:rPr lang="ru-RU" sz="3200" dirty="0" smtClean="0">
                <a:solidFill>
                  <a:srgbClr val="FFFFFF"/>
                </a:solidFill>
              </a:rPr>
              <a:t>pages</a:t>
            </a:r>
            <a:endParaRPr lang="en-US" sz="32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breath vs depth in navigation</a:t>
            </a:r>
          </a:p>
        </p:txBody>
      </p:sp>
      <p:sp>
        <p:nvSpPr>
          <p:cNvPr id="422914" name="Text Box 2"/>
          <p:cNvSpPr txBox="1">
            <a:spLocks noChangeArrowheads="1"/>
          </p:cNvSpPr>
          <p:nvPr/>
        </p:nvSpPr>
        <p:spPr bwMode="auto">
          <a:xfrm>
            <a:off x="457200" y="1295400"/>
            <a:ext cx="8458200" cy="5357813"/>
          </a:xfrm>
          <a:prstGeom prst="rect">
            <a:avLst/>
          </a:prstGeom>
          <a:noFill/>
          <a:ln w="9525">
            <a:noFill/>
            <a:round/>
            <a:headEnd/>
            <a:tailEnd/>
          </a:ln>
          <a:effectLst/>
        </p:spPr>
        <p:txBody>
          <a:bodyPr lIns="90000" tIns="46800" rIns="90000" bIns="4680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Some sites list all the top categories on the </a:t>
            </a:r>
            <a:r>
              <a:rPr lang="ru-RU" sz="3200" dirty="0" smtClean="0">
                <a:solidFill>
                  <a:srgbClr val="FFFFFF"/>
                </a:solidFill>
              </a:rPr>
              <a:t>side</a:t>
            </a:r>
            <a:endParaRPr lang="en-US" sz="3200" dirty="0">
              <a:solidFill>
                <a:srgbClr val="FFFFFF"/>
              </a:solidFill>
            </a:endParaRP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smtClean="0">
                <a:solidFill>
                  <a:srgbClr val="FFFFFF"/>
                </a:solidFill>
              </a:rPr>
              <a:t>Users </a:t>
            </a:r>
            <a:r>
              <a:rPr lang="en-US" sz="3200" dirty="0">
                <a:solidFill>
                  <a:srgbClr val="FFFFFF"/>
                </a:solidFill>
              </a:rPr>
              <a:t>are reminded of all that the site has to offer</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a:solidFill>
                  <a:srgbClr val="FFFFFF"/>
                </a:solidFill>
              </a:rPr>
              <a:t>Stripe can brand a site through a distinctive look</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a:solidFill>
                  <a:srgbClr val="FFFFFF"/>
                </a:solidFill>
              </a:rPr>
              <a:t>It is better to have it on the right rather than the left</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a:solidFill>
                  <a:srgbClr val="FFFFFF"/>
                </a:solidFill>
              </a:rPr>
              <a:t>It takes scrolling user less mouse movement.</a:t>
            </a:r>
          </a:p>
          <a:p>
            <a:pPr marL="330200" indent="-317500">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US" sz="3200" dirty="0">
                <a:solidFill>
                  <a:srgbClr val="FFFFFF"/>
                </a:solidFill>
              </a:rPr>
              <a:t>It saves reading users the effort to skip over.</a:t>
            </a:r>
          </a:p>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US" sz="32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host key</a:t>
            </a:r>
          </a:p>
        </p:txBody>
      </p:sp>
      <p:sp>
        <p:nvSpPr>
          <p:cNvPr id="6758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an ssh client opens a connection with a host, it requests its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have not connected to the host before, you get a warning that your ssh client does not know the host with that key. When you accept, your ssh client remembers the key.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connect to the a host you have a key stored for and the key changes, your ssh client will warn you. This may be a host controlled by a mafioso.</a:t>
            </a:r>
          </a:p>
        </p:txBody>
      </p:sp>
    </p:spTree>
    <p:extLst>
      <p:ext uri="{BB962C8B-B14F-4D97-AF65-F5344CB8AC3E}">
        <p14:creationId xmlns:p14="http://schemas.microsoft.com/office/powerpoint/2010/main" val="2170870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navigation</a:t>
            </a:r>
          </a:p>
        </p:txBody>
      </p:sp>
      <p:sp>
        <p:nvSpPr>
          <p:cNvPr id="42393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Some sites have the navigation as a top line.</a:t>
            </a:r>
          </a:p>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Combining both side and top navigation is possible</a:t>
            </a:r>
            <a:r>
              <a:rPr lang="ru-RU" sz="2800" dirty="0">
                <a:solidFill>
                  <a:srgbClr val="FFFFFF"/>
                </a:solidFill>
              </a:rPr>
              <a:t>. </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It can be done as an L shape.</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But it takes up a lot of space.</a:t>
            </a:r>
          </a:p>
          <a:p>
            <a:pPr marL="733425" lvl="1" indent="-276225" eaLnBrk="1" hangingPunct="1">
              <a:lnSpc>
                <a:spcPct val="110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is recommended for large sites (10k+ pages) with heterogeneous contents.</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breadcrumbs</a:t>
            </a:r>
          </a:p>
        </p:txBody>
      </p:sp>
      <p:sp>
        <p:nvSpPr>
          <p:cNvPr id="424962"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An alternative is to list the hierarchical path to the position that the user is in, through the use of breadcrumbs</a:t>
            </a:r>
          </a:p>
          <a:p>
            <a:pPr marL="330200" indent="-317500" eaLnBrk="1" hangingPunct="1">
              <a:lnSpc>
                <a:spcPct val="110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It can be done as a one liner</a:t>
            </a:r>
          </a:p>
          <a:p>
            <a:pPr marL="330200" indent="-317500" eaLnBrk="1" hangingPunct="1">
              <a:lnSpc>
                <a:spcPct val="104000"/>
              </a:lnSpc>
              <a:spcBef>
                <a:spcPts val="6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“store &gt; fruit &amp; veg &gt; tomato”</a:t>
            </a:r>
          </a:p>
          <a:p>
            <a:pPr marL="330200" indent="-317500" eaLnBrk="1" hangingPunct="1">
              <a:lnSpc>
                <a:spcPct val="110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tabs</a:t>
            </a:r>
          </a:p>
        </p:txBody>
      </p:sp>
      <p:sp>
        <p:nvSpPr>
          <p:cNvPr id="425986" name="Text Box 2"/>
          <p:cNvSpPr txBox="1">
            <a:spLocks noChangeArrowheads="1"/>
          </p:cNvSpPr>
          <p:nvPr/>
        </p:nvSpPr>
        <p:spPr bwMode="auto">
          <a:xfrm>
            <a:off x="457200" y="1600200"/>
            <a:ext cx="8228013" cy="3289300"/>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Amazon.com and other commercial sites have them.</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They look cute, but are not very easy to implement, I think.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According to a recent Nielsen report, he does not think that Amazon is an example worth following as far as e-commerce sites go.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navigation through pulldown menus</a:t>
            </a:r>
          </a:p>
        </p:txBody>
      </p:sp>
      <p:sp>
        <p:nvSpPr>
          <p:cNvPr id="427010"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These are mostly done with javascript.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They do make sense in principle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 But there are problems with inconsistent implementation in Javascript.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they don't work well, they discredit the site creator.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navigational clutter</a:t>
            </a:r>
            <a:endParaRPr lang="en-US" dirty="0"/>
          </a:p>
        </p:txBody>
      </p:sp>
      <p:sp>
        <p:nvSpPr>
          <p:cNvPr id="3" name="Content Placeholder 2"/>
          <p:cNvSpPr>
            <a:spLocks noGrp="1"/>
          </p:cNvSpPr>
          <p:nvPr>
            <p:ph idx="1"/>
          </p:nvPr>
        </p:nvSpPr>
        <p:spPr/>
        <p:txBody>
          <a:bodyPr/>
          <a:lstStyle/>
          <a:p>
            <a:r>
              <a:rPr lang="en-US" dirty="0"/>
              <a:t>“Summarization” represents large amounts of data by a smaller amount.</a:t>
            </a:r>
          </a:p>
          <a:p>
            <a:r>
              <a:rPr lang="en-US" dirty="0"/>
              <a:t>“Filtering” is throwing out information that we don't need.</a:t>
            </a:r>
          </a:p>
          <a:p>
            <a:r>
              <a:rPr lang="en-US" dirty="0"/>
              <a:t>“Truncation” is having a "more" link on a page.</a:t>
            </a:r>
          </a:p>
          <a:p>
            <a:r>
              <a:rPr lang="en-US" dirty="0"/>
              <a:t>“Example-based presentation” is just having a few examples.</a:t>
            </a:r>
          </a:p>
          <a:p>
            <a:endParaRPr lang="en-US" dirty="0"/>
          </a:p>
        </p:txBody>
      </p:sp>
    </p:spTree>
    <p:extLst>
      <p:ext uri="{BB962C8B-B14F-4D97-AF65-F5344CB8AC3E}">
        <p14:creationId xmlns:p14="http://schemas.microsoft.com/office/powerpoint/2010/main" val="3630643894"/>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FAQ page</a:t>
            </a:r>
          </a:p>
        </p:txBody>
      </p:sp>
      <p:sp>
        <p:nvSpPr>
          <p:cNvPr id="42905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FAQ pages are good, provided that the questions are really frequently asked.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Often, the FAQ contains questions that the providers would like the users to ask.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Sites loose credibility as a consequence.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and link behavior</a:t>
            </a:r>
          </a:p>
        </p:txBody>
      </p:sp>
      <p:sp>
        <p:nvSpPr>
          <p:cNvPr id="430082" name="Text Box 2"/>
          <p:cNvSpPr txBox="1">
            <a:spLocks noChangeArrowheads="1"/>
          </p:cNvSpPr>
          <p:nvPr/>
        </p:nvSpPr>
        <p:spPr bwMode="auto">
          <a:xfrm>
            <a:off x="457200" y="1295400"/>
            <a:ext cx="8229600" cy="483235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Nielsen in 2000 says that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Slightly more than 50% of users are search-dominant, they go straight to the search.</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One in five users is link-dominant. They will only use the search after extensive looking around the site through links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The rest have mixed behaviour.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I doubt these numbers.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as escape</a:t>
            </a:r>
          </a:p>
        </p:txBody>
      </p:sp>
      <p:sp>
        <p:nvSpPr>
          <p:cNvPr id="431106" name="Text Box 2"/>
          <p:cNvSpPr txBox="1">
            <a:spLocks noChangeArrowheads="1"/>
          </p:cNvSpPr>
          <p:nvPr/>
        </p:nvSpPr>
        <p:spPr bwMode="auto">
          <a:xfrm>
            <a:off x="457200" y="1600200"/>
            <a:ext cx="8228013" cy="4953000"/>
          </a:xfrm>
          <a:prstGeom prst="rect">
            <a:avLst/>
          </a:prstGeom>
          <a:noFill/>
          <a:ln w="9525">
            <a:noFill/>
            <a:round/>
            <a:headEnd/>
            <a:tailEnd/>
          </a:ln>
          <a:effectLst/>
        </p:spPr>
        <p:txBody>
          <a:bodyPr lIns="0" tIns="0" rIns="0" bIns="0"/>
          <a:lstStyle/>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Search is often used as an escape hatch for users.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you have it, put a simple box on every page. </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We know that people don’t use or only badly use advanced search features.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Average query length is two words.</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Users rarely look beyond first result screen.</a:t>
            </a:r>
          </a:p>
          <a:p>
            <a:pPr marL="330200" indent="-317500" eaLnBrk="1" hangingPunct="1">
              <a:lnSpc>
                <a:spcPct val="9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Don’t bother with Boolean searches.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help the user search</a:t>
            </a:r>
          </a:p>
        </p:txBody>
      </p:sp>
      <p:sp>
        <p:nvSpPr>
          <p:cNvPr id="43213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Nielsen in 2000 says that computers are good at remembering synonyms, checking spelling etc, so they should evaluate the query and make suggestions on how to improve it.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 am not aware of systems that do this “out of the box”, that we could install.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encourage long queries</a:t>
            </a:r>
          </a:p>
        </p:txBody>
      </p:sp>
      <p:sp>
        <p:nvSpPr>
          <p:cNvPr id="43315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One trivial way to encourage long queries to use a wide box.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Information retrieval research has shown that users tend  to enter more words in a wider box.</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our server</a:t>
            </a:r>
          </a:p>
        </p:txBody>
      </p:sp>
      <p:sp>
        <p:nvSpPr>
          <p:cNvPr id="39938" name="Text Box 2"/>
          <p:cNvSpPr txBox="1">
            <a:spLocks noChangeArrowheads="1"/>
          </p:cNvSpPr>
          <p:nvPr/>
        </p:nvSpPr>
        <p:spPr bwMode="auto">
          <a:xfrm>
            <a:off x="457200" y="1600200"/>
            <a:ext cx="8226425" cy="4924425"/>
          </a:xfrm>
          <a:prstGeom prst="rect">
            <a:avLst/>
          </a:prstGeom>
          <a:noFill/>
          <a:ln w="9525">
            <a:noFill/>
            <a:round/>
            <a:headEnd/>
            <a:tailEnd/>
          </a:ln>
          <a:effectLst/>
        </p:spPr>
        <p:txBody>
          <a:bodyPr lIns="0" tIns="0" rIns="0" bIns="0"/>
          <a:lstStyle/>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Is the machine wotan.liu.edu</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We also say it is a “host” on the Internet. </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wotan is the head of the gods in the Germanic legend. The name has nothing to do with Chinese food.</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is a humble PC.</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runs the testing version of Debian/GNU Linux.</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runs both http and ssh server software.</a:t>
            </a:r>
          </a:p>
          <a:p>
            <a:pPr marL="328613" indent="-317500" eaLnBrk="1" hangingPunct="1">
              <a:lnSpc>
                <a:spcPts val="3338"/>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It is maintained by Thomas Krichel.</a:t>
            </a:r>
          </a:p>
          <a:p>
            <a:pPr marL="328613" indent="-317500" eaLnBrk="1" hangingPunct="1">
              <a:lnSpc>
                <a:spcPts val="3338"/>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extLst>
      <p:ext uri="{BB962C8B-B14F-4D97-AF65-F5344CB8AC3E}">
        <p14:creationId xmlns:p14="http://schemas.microsoft.com/office/powerpoint/2010/main" val="26929961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results page</a:t>
            </a:r>
          </a:p>
        </p:txBody>
      </p:sp>
      <p:sp>
        <p:nvSpPr>
          <p:cNvPr id="434178" name="Text Box 2"/>
          <p:cNvSpPr txBox="1">
            <a:spLocks noChangeArrowheads="1"/>
          </p:cNvSpPr>
          <p:nvPr/>
        </p:nvSpPr>
        <p:spPr bwMode="auto">
          <a:xfrm>
            <a:off x="457200" y="1371600"/>
            <a:ext cx="8534400" cy="51816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URLs pointing to the same page should be consolidated.</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Computed relevance scores are useless for the user.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Search may use quality evaluation. say, if the query matches the FAQ, the FAQ should give higher ranking. A search feature via Google may help there, because it does have page rank calculations built it in.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search destination design</a:t>
            </a:r>
          </a:p>
        </p:txBody>
      </p:sp>
      <p:sp>
        <p:nvSpPr>
          <p:cNvPr id="43520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When the user follows a link from search to a page, the page should be presented in context of the user's search.</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The most common way is to highlight all the occurrences of the search terms.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This helps scanning the destination page.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Helps understanding why the user reached this result.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URL design</a:t>
            </a:r>
          </a:p>
        </p:txBody>
      </p:sp>
      <p:sp>
        <p:nvSpPr>
          <p:cNvPr id="4362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URLs should not be part of design, but in practice, they are.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Leave out the "http://" when referring to your web page.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You need a good domain name that is easy to remember.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Text Box 1"/>
          <p:cNvSpPr txBox="1">
            <a:spLocks noChangeArrowheads="1"/>
          </p:cNvSpPr>
          <p:nvPr/>
        </p:nvSpPr>
        <p:spPr bwMode="auto">
          <a:xfrm>
            <a:off x="457200" y="0"/>
            <a:ext cx="8229600" cy="992188"/>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understandable URLs</a:t>
            </a:r>
          </a:p>
        </p:txBody>
      </p:sp>
      <p:sp>
        <p:nvSpPr>
          <p:cNvPr id="437250" name="Text Box 2"/>
          <p:cNvSpPr txBox="1">
            <a:spLocks noChangeArrowheads="1"/>
          </p:cNvSpPr>
          <p:nvPr/>
        </p:nvSpPr>
        <p:spPr bwMode="auto">
          <a:xfrm>
            <a:off x="457200" y="1066800"/>
            <a:ext cx="8382000" cy="49545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Users rely on reading URLs when getting an idea about where they are on the web site.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all directory names must be human-readable</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they must be words or compound words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600" dirty="0">
                <a:solidFill>
                  <a:srgbClr val="FFFFFF"/>
                </a:solidFill>
              </a:rPr>
              <a:t>A site must support URL butchering where users remove the trailing part after a slash.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ext Box 1"/>
          <p:cNvSpPr txBox="1">
            <a:spLocks noChangeArrowheads="1"/>
          </p:cNvSpPr>
          <p:nvPr/>
        </p:nvSpPr>
        <p:spPr bwMode="auto">
          <a:xfrm>
            <a:off x="457200" y="274638"/>
            <a:ext cx="8228013" cy="114141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advice on URLs</a:t>
            </a:r>
          </a:p>
        </p:txBody>
      </p:sp>
      <p:sp>
        <p:nvSpPr>
          <p:cNvPr id="438274"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Make URLs as short as possible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Use lowercase letters throughout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Avoid special chars i.e. anything but letters or digits, and simple punctuation.</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Stick to one visual word separator, i.e. either hyphen or underscore.</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archival URL</a:t>
            </a:r>
          </a:p>
        </p:txBody>
      </p:sp>
      <p:sp>
        <p:nvSpPr>
          <p:cNvPr id="439298" name="Text Box 2"/>
          <p:cNvSpPr txBox="1">
            <a:spLocks noChangeArrowheads="1"/>
          </p:cNvSpPr>
          <p:nvPr/>
        </p:nvSpPr>
        <p:spPr bwMode="auto">
          <a:xfrm>
            <a:off x="457200" y="1371600"/>
            <a:ext cx="8229600" cy="51816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After search engines and email recommendations, links are the third most common way for people to come across a web site.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Incoming links must not be discouraged by changing site structures.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3600">
                <a:solidFill>
                  <a:srgbClr val="E3EBF1"/>
                </a:solidFill>
              </a:rPr>
              <a:t>dealing with yesterday current contents </a:t>
            </a:r>
          </a:p>
        </p:txBody>
      </p:sp>
      <p:sp>
        <p:nvSpPr>
          <p:cNvPr id="440322" name="Text Box 2"/>
          <p:cNvSpPr txBox="1">
            <a:spLocks noChangeArrowheads="1"/>
          </p:cNvSpPr>
          <p:nvPr/>
        </p:nvSpPr>
        <p:spPr bwMode="auto">
          <a:xfrm>
            <a:off x="457200" y="1295400"/>
            <a:ext cx="8458200" cy="51831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Sometimes it is necessary to have two URLs for the same contents: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"todays_news" …</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400" dirty="0">
                <a:solidFill>
                  <a:srgbClr val="FFFFFF"/>
                </a:solidFill>
              </a:rPr>
              <a:t>"feature_2004-09-12"</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    some may wish to link to the former, others to the latter</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In this case advertise the URL at which the contents is archived (immediately) an hope that link providers will link to it there.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supporting old URLs</a:t>
            </a:r>
          </a:p>
        </p:txBody>
      </p:sp>
      <p:sp>
        <p:nvSpPr>
          <p:cNvPr id="44134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Old URLs should be kept alive for as long as possible. </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Best way to deal with them is to set up a http redirect 301</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good browsers will update bookmarks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search engines will delete old URLs</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3200" dirty="0">
                <a:solidFill>
                  <a:srgbClr val="FFFFFF"/>
                </a:solidFill>
              </a:rPr>
              <a:t>There is also a 302 temporary redirect.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refresh header</a:t>
            </a:r>
          </a:p>
        </p:txBody>
      </p:sp>
      <p:sp>
        <p:nvSpPr>
          <p:cNvPr id="442370" name="Text Box 2"/>
          <p:cNvSpPr txBox="1">
            <a:spLocks noChangeArrowheads="1"/>
          </p:cNvSpPr>
          <p:nvPr/>
        </p:nvSpPr>
        <p:spPr bwMode="auto">
          <a:xfrm>
            <a:off x="457200" y="1600200"/>
            <a:ext cx="8229600" cy="4916488"/>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&lt;head&gt;&lt;meta http-equiv="refresh" content="0;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    url</a:t>
            </a:r>
            <a:r>
              <a:rPr lang="en-GB" sz="2800" i="1">
                <a:solidFill>
                  <a:srgbClr val="FFFFFF"/>
                </a:solidFill>
              </a:rPr>
              <a:t>=new_url</a:t>
            </a:r>
            <a:r>
              <a:rPr lang="en-GB" sz="2800">
                <a:solidFill>
                  <a:srgbClr val="FFFFFF"/>
                </a:solidFill>
              </a:rPr>
              <a:t>“</a:t>
            </a:r>
            <a:r>
              <a:rPr lang="en-US" sz="2800">
                <a:solidFill>
                  <a:srgbClr val="FFFFFF"/>
                </a:solidFill>
              </a:rPr>
              <a:t>/</a:t>
            </a:r>
            <a:r>
              <a:rPr lang="en-GB" sz="2800">
                <a:solidFill>
                  <a:srgbClr val="FFFFFF"/>
                </a:solidFill>
              </a:rPr>
              <a:t>&gt;</a:t>
            </a:r>
            <a:r>
              <a:rPr lang="en-GB" sz="2800" i="1">
                <a:solidFill>
                  <a:srgbClr val="FFFFFF"/>
                </a:solidFill>
              </a:rPr>
              <a:t> </a:t>
            </a:r>
            <a:r>
              <a:rPr lang="en-GB" sz="2800">
                <a:solidFill>
                  <a:srgbClr val="FFFFFF"/>
                </a:solidFill>
              </a:rPr>
              <a:t>&lt;/head&gt;</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2800">
                <a:solidFill>
                  <a:srgbClr val="FFFFFF"/>
                </a:solidFill>
              </a:rPr>
              <a:t>This method has a bad reputation because it is used by search engine spammers. They create pages with useful keywords, and then the user is redirect to a page with spam contents. </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en-GB" sz="2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.htaccess</a:t>
            </a:r>
          </a:p>
        </p:txBody>
      </p:sp>
      <p:sp>
        <p:nvSpPr>
          <p:cNvPr id="443394" name="Text Box 2"/>
          <p:cNvSpPr txBox="1">
            <a:spLocks noChangeArrowheads="1"/>
          </p:cNvSpPr>
          <p:nvPr/>
        </p:nvSpPr>
        <p:spPr bwMode="auto">
          <a:xfrm>
            <a:off x="457200" y="1600200"/>
            <a:ext cx="8229600" cy="4572000"/>
          </a:xfrm>
          <a:prstGeom prst="rect">
            <a:avLst/>
          </a:prstGeom>
          <a:noFill/>
          <a:ln w="9525">
            <a:noFill/>
            <a:round/>
            <a:headEnd/>
            <a:tailEnd/>
          </a:ln>
          <a:effectLst/>
        </p:spPr>
        <p:txBody>
          <a:bodyPr lIns="90000" tIns="46800" rIns="90000" bIns="4680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If you use Apache, you can create a file .htaccess (note the dot!) with a  line</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a:solidFill>
                  <a:srgbClr val="FFFFFF"/>
                </a:solidFill>
              </a:rPr>
              <a:t>   redirect 301 </a:t>
            </a:r>
            <a:r>
              <a:rPr lang="ru-RU" sz="2800" i="1">
                <a:solidFill>
                  <a:srgbClr val="FFFFFF"/>
                </a:solidFill>
              </a:rPr>
              <a:t>old_url new_url</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rPr>
              <a:t>old_url </a:t>
            </a:r>
            <a:r>
              <a:rPr lang="ru-RU" sz="2800">
                <a:solidFill>
                  <a:srgbClr val="FFFFFF"/>
                </a:solidFill>
              </a:rPr>
              <a:t> must be a relative path from the top of your site</a:t>
            </a:r>
          </a:p>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i="1">
                <a:solidFill>
                  <a:srgbClr val="FFFFFF"/>
                </a:solidFill>
              </a:rPr>
              <a:t>new_url </a:t>
            </a:r>
            <a:r>
              <a:rPr lang="ru-RU" sz="2800">
                <a:solidFill>
                  <a:srgbClr val="FFFFFF"/>
                </a:solidFill>
              </a:rPr>
              <a:t>can be any URL, even outside your site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user name &amp; password</a:t>
            </a:r>
          </a:p>
        </p:txBody>
      </p:sp>
      <p:sp>
        <p:nvSpPr>
          <p:cNvPr id="40962" name="Text Box 2"/>
          <p:cNvSpPr txBox="1">
            <a:spLocks noChangeArrowheads="1"/>
          </p:cNvSpPr>
          <p:nvPr/>
        </p:nvSpPr>
        <p:spPr bwMode="auto">
          <a:xfrm>
            <a:off x="457200" y="1600200"/>
            <a:ext cx="8229600" cy="376713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To open a meaningful ssh session on wotan, you need a use name and a password.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You can choose your user name as a short form of your own name.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be all lowercases and can not have spaces.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Please don't choose an insecure password.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endParaRPr>
          </a:p>
        </p:txBody>
      </p:sp>
    </p:spTree>
    <p:extLst>
      <p:ext uri="{BB962C8B-B14F-4D97-AF65-F5344CB8AC3E}">
        <p14:creationId xmlns:p14="http://schemas.microsoft.com/office/powerpoint/2010/main" val="35280909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Text Box 1"/>
          <p:cNvSpPr txBox="1">
            <a:spLocks noChangeArrowheads="1"/>
          </p:cNvSpPr>
          <p:nvPr/>
        </p:nvSpPr>
        <p:spPr bwMode="auto">
          <a:xfrm>
            <a:off x="457200" y="588963"/>
            <a:ext cx="8228013" cy="512762"/>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on apache at wotan</a:t>
            </a:r>
          </a:p>
        </p:txBody>
      </p:sp>
      <p:sp>
        <p:nvSpPr>
          <p:cNvPr id="444418" name="Text Box 2"/>
          <p:cNvSpPr txBox="1">
            <a:spLocks noChangeArrowheads="1"/>
          </p:cNvSpPr>
          <p:nvPr/>
        </p:nvSpPr>
        <p:spPr bwMode="auto">
          <a:xfrm>
            <a:off x="457200" y="1600200"/>
            <a:ext cx="8228013" cy="4525963"/>
          </a:xfrm>
          <a:prstGeom prst="rect">
            <a:avLst/>
          </a:prstGeom>
          <a:noFill/>
          <a:ln w="9525">
            <a:noFill/>
            <a:round/>
            <a:headEnd/>
            <a:tailEnd/>
          </a:ln>
          <a:effectLst/>
        </p:spPr>
        <p:txBody>
          <a:bodyPr lIns="0" tIns="0" rIns="0" bIns="0"/>
          <a:lstStyle/>
          <a:p>
            <a:pPr marL="330200" indent="-317500" eaLnBrk="1" hangingPunct="1">
              <a:lnSpc>
                <a:spcPct val="104000"/>
              </a:lnSpc>
              <a:spcBef>
                <a:spcPts val="7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4000" dirty="0">
                <a:solidFill>
                  <a:srgbClr val="FFFFFF"/>
                </a:solidFill>
              </a:rPr>
              <a:t>This works on wotan by virtue of configuration set for apache for your home directory. Examples</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redirect 301 /~krichel http://openlib.org/home/krichel</a:t>
            </a:r>
          </a:p>
          <a:p>
            <a:pPr marL="733425" lvl="1" indent="-276225" eaLnBrk="1" hangingPunct="1">
              <a:lnSpc>
                <a:spcPct val="104000"/>
              </a:lnSpc>
              <a:spcBef>
                <a:spcPts val="600"/>
              </a:spcBef>
              <a:buClr>
                <a:srgbClr val="FFFFFF"/>
              </a:buClr>
              <a:buFont typeface="Arial" charset="0"/>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ru-RU" sz="2800" dirty="0">
                <a:solidFill>
                  <a:srgbClr val="FFFFFF"/>
                </a:solidFill>
              </a:rPr>
              <a:t>redirect 301 Cantcook.jpg http://www.foodtv.com</a:t>
            </a:r>
          </a:p>
          <a:p>
            <a:pPr marL="330200" indent="-317500" eaLnBrk="1" hangingPunct="1">
              <a:lnSpc>
                <a:spcPct val="104000"/>
              </a:lnSpc>
              <a:spcBef>
                <a:spcPts val="700"/>
              </a:spcBef>
              <a:buClrTx/>
              <a:buSzTx/>
              <a:buFontTx/>
              <a:buNone/>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Text Box 1"/>
          <p:cNvSpPr txBox="1">
            <a:spLocks noChangeArrowheads="1"/>
          </p:cNvSpPr>
          <p:nvPr/>
        </p:nvSpPr>
        <p:spPr bwMode="auto">
          <a:xfrm>
            <a:off x="685800" y="2130425"/>
            <a:ext cx="7772400" cy="1470025"/>
          </a:xfrm>
          <a:prstGeom prst="rect">
            <a:avLst/>
          </a:prstGeom>
          <a:noFill/>
          <a:ln w="9525">
            <a:noFill/>
            <a:round/>
            <a:headEnd/>
            <a:tailEnd/>
          </a:ln>
          <a:effectLst/>
        </p:spPr>
        <p:txBody>
          <a:bodyPr lIns="90000" tIns="46800" rIns="90000" bIns="4680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http://openlib.org/home/krichel</a:t>
            </a:r>
          </a:p>
        </p:txBody>
      </p:sp>
      <p:sp>
        <p:nvSpPr>
          <p:cNvPr id="520194" name="Text Box 2"/>
          <p:cNvSpPr txBox="1">
            <a:spLocks noChangeArrowheads="1"/>
          </p:cNvSpPr>
          <p:nvPr/>
        </p:nvSpPr>
        <p:spPr bwMode="auto">
          <a:xfrm>
            <a:off x="1371600" y="3886200"/>
            <a:ext cx="6400800" cy="3048000"/>
          </a:xfrm>
          <a:prstGeom prst="rect">
            <a:avLst/>
          </a:prstGeom>
          <a:noFill/>
          <a:ln w="9525">
            <a:noFill/>
            <a:round/>
            <a:headEnd/>
            <a:tailEnd/>
          </a:ln>
          <a:effectLst/>
        </p:spPr>
        <p:txBody>
          <a:bodyPr lIns="90000" tIns="46800" rIns="90000" bIns="46800"/>
          <a:lstStyle/>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Please shutdown the computers when</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you are done.</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sz="2800">
                <a:solidFill>
                  <a:srgbClr val="FFFFFF"/>
                </a:solidFill>
              </a:rPr>
              <a:t>Thank you for your attention!</a:t>
            </a: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a:p>
            <a:pPr algn="ctr" eaLnBrk="1" hangingPunct="1">
              <a:lnSpc>
                <a:spcPct val="84000"/>
              </a:lnSpc>
              <a:spcBef>
                <a:spcPts val="700"/>
              </a:spcBef>
              <a:tabLst>
                <a:tab pos="4572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541338"/>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quizzes</a:t>
            </a:r>
          </a:p>
        </p:txBody>
      </p:sp>
      <p:sp>
        <p:nvSpPr>
          <p:cNvPr id="6146" name="Text Box 2"/>
          <p:cNvSpPr txBox="1">
            <a:spLocks noChangeArrowheads="1"/>
          </p:cNvSpPr>
          <p:nvPr/>
        </p:nvSpPr>
        <p:spPr bwMode="auto">
          <a:xfrm>
            <a:off x="457200" y="1219200"/>
            <a:ext cx="8229600" cy="51054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First quiz next lecture.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If you miss a lecture, let me know in advance.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3200">
                <a:solidFill>
                  <a:srgbClr val="FFFFFF"/>
                </a:solidFill>
              </a:rPr>
              <a:t>Final grade is calculated by computer.  Quizzes go through a complicated discounting scheme. It disregards the worst quiz performance.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3200">
                <a:solidFill>
                  <a:srgbClr val="FFFFFF"/>
                </a:solidFill>
              </a:rPr>
              <a:t>Details about how final grades are calculated is on the course homepage. </a:t>
            </a:r>
          </a:p>
          <a:p>
            <a:pPr marL="328613" indent="-317500" eaLnBrk="1" hangingPunct="1">
              <a:lnSpc>
                <a:spcPct val="10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32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after </a:t>
            </a:r>
            <a:r>
              <a:rPr lang="ru-RU" sz="4000">
                <a:solidFill>
                  <a:srgbClr val="E3EBF1"/>
                </a:solidFill>
              </a:rPr>
              <a:t>registration time </a:t>
            </a:r>
          </a:p>
        </p:txBody>
      </p:sp>
      <p:sp>
        <p:nvSpPr>
          <p:cNvPr id="41986" name="Text Box 2"/>
          <p:cNvSpPr txBox="1">
            <a:spLocks noChangeArrowheads="1"/>
          </p:cNvSpPr>
          <p:nvPr/>
        </p:nvSpPr>
        <p:spPr bwMode="auto">
          <a:xfrm>
            <a:off x="228600" y="1219200"/>
            <a:ext cx="8686800" cy="480695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As part of the course, you are being provided with web space on the server wotan.liu.edu, at the URL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http://wotan.liu.edu/</a:t>
            </a:r>
            <a:r>
              <a:rPr lang="en-US" sz="2800">
                <a:solidFill>
                  <a:srgbClr val="FFFFFF"/>
                </a:solidFill>
              </a:rPr>
              <a:t>home/</a:t>
            </a:r>
            <a:r>
              <a:rPr lang="en-GB" sz="2800" i="1">
                <a:solidFill>
                  <a:srgbClr val="FFFFFF"/>
                </a:solidFill>
              </a:rPr>
              <a:t>user </a:t>
            </a:r>
          </a:p>
          <a:p>
            <a:pPr marL="328613" indent="-317500" algn="just"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where </a:t>
            </a:r>
            <a:r>
              <a:rPr lang="en-GB" sz="2800" i="1">
                <a:solidFill>
                  <a:srgbClr val="FFFFFF"/>
                </a:solidFill>
              </a:rPr>
              <a:t>user</a:t>
            </a:r>
            <a:r>
              <a:rPr lang="en-GB" sz="2800">
                <a:solidFill>
                  <a:srgbClr val="FFFFFF"/>
                </a:solidFill>
              </a:rPr>
              <a:t> is a user name that you have chosen. </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shows a list of available fails as prepared by the web server at wotan. </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When you are there, click on "validated.html".</a:t>
            </a:r>
          </a:p>
          <a:p>
            <a:pPr marL="328613" indent="-317500" algn="just"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This is a page that Thomas has prepared for you. </a:t>
            </a:r>
          </a:p>
        </p:txBody>
      </p:sp>
    </p:spTree>
    <p:extLst>
      <p:ext uri="{BB962C8B-B14F-4D97-AF65-F5344CB8AC3E}">
        <p14:creationId xmlns:p14="http://schemas.microsoft.com/office/powerpoint/2010/main" val="27174029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winscp</a:t>
            </a:r>
          </a:p>
        </p:txBody>
      </p:sp>
      <p:sp>
        <p:nvSpPr>
          <p:cNvPr id="69634" name="Text Box 2"/>
          <p:cNvSpPr txBox="1">
            <a:spLocks noChangeArrowheads="1"/>
          </p:cNvSpPr>
          <p:nvPr/>
        </p:nvSpPr>
        <p:spPr bwMode="auto">
          <a:xfrm>
            <a:off x="457200" y="1295400"/>
            <a:ext cx="8220075" cy="5181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winscp, the client that we use here most of the time, we don't make advanced use of public keys.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simply give a password.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Note that winscp does not establish a connection to wotan. It simply  uses ssh as a means to transfer files.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When winscp saves a file, it may require to open a new connection and will ask you the password again. This request may be in a window you can't immediately see. </a:t>
            </a:r>
          </a:p>
        </p:txBody>
      </p:sp>
    </p:spTree>
    <p:extLst>
      <p:ext uri="{BB962C8B-B14F-4D97-AF65-F5344CB8AC3E}">
        <p14:creationId xmlns:p14="http://schemas.microsoft.com/office/powerpoint/2010/main" val="3043763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381000" y="228600"/>
            <a:ext cx="8229600" cy="884238"/>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open a wotan session with winscp</a:t>
            </a:r>
          </a:p>
        </p:txBody>
      </p:sp>
      <p:sp>
        <p:nvSpPr>
          <p:cNvPr id="70658" name="Text Box 2"/>
          <p:cNvSpPr txBox="1">
            <a:spLocks noChangeArrowheads="1"/>
          </p:cNvSpPr>
          <p:nvPr/>
        </p:nvSpPr>
        <p:spPr bwMode="auto">
          <a:xfrm>
            <a:off x="381000" y="1066800"/>
            <a:ext cx="8305800" cy="53451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If you see a list of session, click on “new session”.</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host name is “wotan.liu.edu”.</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Give your user name.</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Click on “save”, this will save the session, after “ok”.</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will be lead to the list of saved sessions, double-click to open a session.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initial connection, you will be shown a warning message that you can ignore.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saving or duplicating files, you may be asked to enter your password again. Watch out for that.</a:t>
            </a:r>
          </a:p>
        </p:txBody>
      </p:sp>
    </p:spTree>
    <p:extLst>
      <p:ext uri="{BB962C8B-B14F-4D97-AF65-F5344CB8AC3E}">
        <p14:creationId xmlns:p14="http://schemas.microsoft.com/office/powerpoint/2010/main" val="9944052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initial remote files on wotan</a:t>
            </a:r>
          </a:p>
        </p:txBody>
      </p:sp>
      <p:sp>
        <p:nvSpPr>
          <p:cNvPr id="74754" name="Text Box 2"/>
          <p:cNvSpPr txBox="1">
            <a:spLocks noChangeArrowheads="1"/>
          </p:cNvSpPr>
          <p:nvPr/>
        </p:nvSpPr>
        <p:spPr bwMode="auto">
          <a:xfrm>
            <a:off x="457200" y="1257300"/>
            <a:ext cx="8229600" cy="48958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A set of files starting with a dot</a:t>
            </a:r>
            <a:r>
              <a:rPr lang="en-GB" sz="3200" dirty="0" smtClean="0">
                <a:solidFill>
                  <a:srgbClr val="FFFFFF"/>
                </a:solidFill>
              </a:rPr>
              <a:t>. Leave </a:t>
            </a:r>
            <a:r>
              <a:rPr lang="en-GB" sz="3200" dirty="0">
                <a:solidFill>
                  <a:srgbClr val="FFFFFF"/>
                </a:solidFill>
              </a:rPr>
              <a:t>them alone.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A directory called </a:t>
            </a:r>
            <a:r>
              <a:rPr lang="en-GB" sz="3200" dirty="0" err="1">
                <a:solidFill>
                  <a:srgbClr val="FFFFFF"/>
                </a:solidFill>
              </a:rPr>
              <a:t>public_html</a:t>
            </a:r>
            <a:endParaRPr lang="en-GB" sz="3200" dirty="0">
              <a:solidFill>
                <a:srgbClr val="FFFFFF"/>
              </a:solidFill>
            </a:endParaRP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This is the place where web masters exert their magic. You can go into that directory to see the files that you have on your web site at the moment.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There should be three file</a:t>
            </a:r>
            <a:r>
              <a:rPr lang="en-US" sz="2400" dirty="0">
                <a:solidFill>
                  <a:srgbClr val="FFFFFF"/>
                </a:solidFill>
              </a:rPr>
              <a:t>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main.css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main.js</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validated.html</a:t>
            </a:r>
          </a:p>
          <a:p>
            <a:pPr marL="731838" lvl="1" indent="-274638" eaLnBrk="1" hangingPunct="1">
              <a:lnSpc>
                <a:spcPct val="100000"/>
              </a:lnSpc>
              <a:spcBef>
                <a:spcPts val="6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400" dirty="0">
              <a:solidFill>
                <a:srgbClr val="FFFFFF"/>
              </a:solidFill>
            </a:endParaRPr>
          </a:p>
        </p:txBody>
      </p:sp>
    </p:spTree>
    <p:extLst>
      <p:ext uri="{BB962C8B-B14F-4D97-AF65-F5344CB8AC3E}">
        <p14:creationId xmlns:p14="http://schemas.microsoft.com/office/powerpoint/2010/main" val="944015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copying validated.html</a:t>
            </a:r>
          </a:p>
        </p:txBody>
      </p:sp>
      <p:sp>
        <p:nvSpPr>
          <p:cNvPr id="75778" name="Text Box 2"/>
          <p:cNvSpPr txBox="1">
            <a:spLocks noChangeArrowheads="1"/>
          </p:cNvSpPr>
          <p:nvPr/>
        </p:nvSpPr>
        <p:spPr bwMode="auto">
          <a:xfrm>
            <a:off x="457200" y="1295400"/>
            <a:ext cx="8226425" cy="502920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validated.html is your model web page.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create a new web page, right </a:t>
            </a:r>
            <a:r>
              <a:rPr lang="en-GB" sz="2800" dirty="0" smtClean="0">
                <a:solidFill>
                  <a:srgbClr val="FFFFFF"/>
                </a:solidFill>
              </a:rPr>
              <a:t>click, on </a:t>
            </a:r>
            <a:r>
              <a:rPr lang="en-GB" sz="2800" dirty="0">
                <a:solidFill>
                  <a:srgbClr val="FFFFFF"/>
                </a:solidFill>
              </a:rPr>
              <a:t>validated.html, and choose </a:t>
            </a:r>
            <a:r>
              <a:rPr lang="en-GB" sz="2800" dirty="0" smtClean="0">
                <a:solidFill>
                  <a:srgbClr val="FFFFFF"/>
                </a:solidFill>
              </a:rPr>
              <a:t>“duplicate” </a:t>
            </a:r>
            <a:r>
              <a:rPr lang="en-GB" sz="2800" dirty="0">
                <a:solidFill>
                  <a:srgbClr val="FFFFFF"/>
                </a:solidFill>
              </a:rPr>
              <a:t>from the menu. Do not choose </a:t>
            </a:r>
            <a:r>
              <a:rPr lang="en-GB" sz="2800" dirty="0" smtClean="0">
                <a:solidFill>
                  <a:srgbClr val="FFFFFF"/>
                </a:solidFill>
              </a:rPr>
              <a:t>“copy”.</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will be asked to supply a name for the file.  Erase any contents in the dialog box, and then enter the file name you want to create (say test.html). Always have that file name end with </a:t>
            </a:r>
            <a:r>
              <a:rPr lang="en-GB" sz="2800" dirty="0" smtClean="0">
                <a:solidFill>
                  <a:srgbClr val="FFFFFF"/>
                </a:solidFill>
              </a:rPr>
              <a:t>“.html”.</a:t>
            </a:r>
            <a:endParaRPr lang="en-GB" sz="2800" dirty="0">
              <a:solidFill>
                <a:srgbClr val="FFFFFF"/>
              </a:solidFill>
            </a:endParaRP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may be asked to give your password again.</a:t>
            </a:r>
          </a:p>
          <a:p>
            <a:pPr marL="328613" indent="-317500" eaLnBrk="1" hangingPunct="1">
              <a:lnSpc>
                <a:spcPct val="100000"/>
              </a:lnSpc>
              <a:spcBef>
                <a:spcPts val="700"/>
              </a:spcBef>
              <a:buClr>
                <a:srgbClr val="FFFFFF"/>
              </a:buCl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p:txBody>
      </p:sp>
    </p:spTree>
    <p:extLst>
      <p:ext uri="{BB962C8B-B14F-4D97-AF65-F5344CB8AC3E}">
        <p14:creationId xmlns:p14="http://schemas.microsoft.com/office/powerpoint/2010/main" val="11636025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test.html</a:t>
            </a:r>
          </a:p>
        </p:txBody>
      </p:sp>
      <p:sp>
        <p:nvSpPr>
          <p:cNvPr id="7680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your test.html file, look for the  </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&lt;p id="</a:t>
            </a:r>
            <a:r>
              <a:rPr lang="en-GB" sz="2800" dirty="0" err="1">
                <a:solidFill>
                  <a:srgbClr val="FFFFFF"/>
                </a:solidFill>
              </a:rPr>
              <a:t>validator</a:t>
            </a:r>
            <a:r>
              <a:rPr lang="en-GB" sz="2800" dirty="0">
                <a:solidFill>
                  <a:srgbClr val="FFFFFF"/>
                </a:solidFill>
              </a:rPr>
              <a:t>"&gt;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Right before that string, insert</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&lt;div&gt;Hello, world!&lt;/div&gt;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Save your 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Do not double click test.html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Open a web user agent, point it to the URL http://</a:t>
            </a:r>
            <a:r>
              <a:rPr lang="en-GB" sz="2800" smtClean="0">
                <a:solidFill>
                  <a:srgbClr val="FFFFFF"/>
                </a:solidFill>
              </a:rPr>
              <a:t>wotan.liu.edu/home/</a:t>
            </a:r>
            <a:r>
              <a:rPr lang="en-GB" sz="2800" i="1" smtClean="0">
                <a:solidFill>
                  <a:srgbClr val="FFFFFF"/>
                </a:solidFill>
              </a:rPr>
              <a:t>user</a:t>
            </a:r>
            <a:r>
              <a:rPr lang="en-GB" sz="2800" smtClean="0">
                <a:solidFill>
                  <a:srgbClr val="FFFFFF"/>
                </a:solidFill>
              </a:rPr>
              <a:t>/test.html </a:t>
            </a:r>
            <a:r>
              <a:rPr lang="en-GB" sz="2800">
                <a:solidFill>
                  <a:srgbClr val="FFFFFF"/>
                </a:solidFill>
              </a:rPr>
              <a:t>where </a:t>
            </a:r>
            <a:r>
              <a:rPr lang="en-GB" sz="2800" i="1">
                <a:solidFill>
                  <a:srgbClr val="FFFFFF"/>
                </a:solidFill>
              </a:rPr>
              <a:t>user</a:t>
            </a:r>
            <a:r>
              <a:rPr lang="en-GB" sz="2800">
                <a:solidFill>
                  <a:srgbClr val="FFFFFF"/>
                </a:solidFill>
              </a:rPr>
              <a:t> is your user name. </a:t>
            </a:r>
          </a:p>
        </p:txBody>
      </p:sp>
    </p:spTree>
    <p:extLst>
      <p:ext uri="{BB962C8B-B14F-4D97-AF65-F5344CB8AC3E}">
        <p14:creationId xmlns:p14="http://schemas.microsoft.com/office/powerpoint/2010/main" val="4196706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ssh and mac os/x</a:t>
            </a:r>
          </a:p>
        </p:txBody>
      </p:sp>
      <p:sp>
        <p:nvSpPr>
          <p:cNvPr id="71682" name="Text Box 2"/>
          <p:cNvSpPr txBox="1">
            <a:spLocks noChangeArrowheads="1"/>
          </p:cNvSpPr>
          <p:nvPr/>
        </p:nvSpPr>
        <p:spPr bwMode="auto">
          <a:xfrm>
            <a:off x="457200" y="1600200"/>
            <a:ext cx="8224838" cy="4837113"/>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the past I told Mac users to investigate  </a:t>
            </a:r>
            <a:r>
              <a:rPr lang="en-GB" sz="2800" dirty="0" err="1">
                <a:solidFill>
                  <a:srgbClr val="FFFFFF"/>
                </a:solidFill>
              </a:rPr>
              <a:t>investigate</a:t>
            </a:r>
            <a:r>
              <a:rPr lang="en-GB" sz="2800" dirty="0">
                <a:solidFill>
                  <a:srgbClr val="FFFFFF"/>
                </a:solidFill>
              </a:rPr>
              <a:t> a software called </a:t>
            </a:r>
            <a:r>
              <a:rPr lang="en-GB" sz="2800" dirty="0" err="1">
                <a:solidFill>
                  <a:srgbClr val="FFFFFF"/>
                </a:solidFill>
              </a:rPr>
              <a:t>fugu</a:t>
            </a:r>
            <a:r>
              <a:rPr lang="en-GB" sz="2800" dirty="0">
                <a:solidFill>
                  <a:srgbClr val="FFFFFF"/>
                </a:solidFill>
              </a:rPr>
              <a:t>: http://rsug.itd.umich.edu/software/fugu/</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A student made me aware of </a:t>
            </a:r>
            <a:r>
              <a:rPr lang="en-US" sz="2800" dirty="0" err="1">
                <a:solidFill>
                  <a:srgbClr val="FFFFFF"/>
                </a:solidFill>
              </a:rPr>
              <a:t>TextWrangler</a:t>
            </a:r>
            <a:r>
              <a:rPr lang="en-US" sz="2800" dirty="0">
                <a:solidFill>
                  <a:srgbClr val="FFFFFF"/>
                </a:solidFill>
              </a:rPr>
              <a:t> at http://www.barebones.com/products/textwrangler/</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This is an editor, not an </a:t>
            </a:r>
            <a:r>
              <a:rPr lang="en-US" sz="2400" dirty="0" err="1">
                <a:solidFill>
                  <a:srgbClr val="FFFFFF"/>
                </a:solidFill>
              </a:rPr>
              <a:t>ssh</a:t>
            </a:r>
            <a:r>
              <a:rPr lang="en-US" sz="2400" dirty="0">
                <a:solidFill>
                  <a:srgbClr val="FFFFFF"/>
                </a:solidFill>
              </a:rPr>
              <a:t> client but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It has support for remote file storing via </a:t>
            </a:r>
            <a:r>
              <a:rPr lang="en-US" sz="2400" dirty="0" err="1">
                <a:solidFill>
                  <a:srgbClr val="FFFFFF"/>
                </a:solidFill>
              </a:rPr>
              <a:t>ssh</a:t>
            </a:r>
            <a:r>
              <a:rPr lang="en-US" sz="2400" dirty="0">
                <a:solidFill>
                  <a:srgbClr val="FFFFFF"/>
                </a:solidFill>
              </a:rPr>
              <a: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I think it also has a HTML editing mode.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My student was pleased with it.  </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dirty="0">
              <a:solidFill>
                <a:srgbClr val="FFFFFF"/>
              </a:solidFill>
            </a:endParaRPr>
          </a:p>
        </p:txBody>
      </p:sp>
    </p:spTree>
    <p:extLst>
      <p:ext uri="{BB962C8B-B14F-4D97-AF65-F5344CB8AC3E}">
        <p14:creationId xmlns:p14="http://schemas.microsoft.com/office/powerpoint/2010/main" val="184413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terminal on the mac</a:t>
            </a:r>
          </a:p>
        </p:txBody>
      </p:sp>
      <p:sp>
        <p:nvSpPr>
          <p:cNvPr id="727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are using terminal on the mac, you can use it to directly connect to the terminal on wotan. This can be done by the issuing the command</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ssh wotan.liu.edu</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will be asked for your password.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You can set up authentication via public keys to avoid having to give passwords.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Ask Thomas for further information about this rather cool feature.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extLst>
      <p:ext uri="{BB962C8B-B14F-4D97-AF65-F5344CB8AC3E}">
        <p14:creationId xmlns:p14="http://schemas.microsoft.com/office/powerpoint/2010/main" val="3825472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381000" y="228600"/>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important rule</a:t>
            </a:r>
          </a:p>
        </p:txBody>
      </p:sp>
      <p:sp>
        <p:nvSpPr>
          <p:cNvPr id="73730" name="Text Box 2"/>
          <p:cNvSpPr txBox="1">
            <a:spLocks noChangeArrowheads="1"/>
          </p:cNvSpPr>
          <p:nvPr/>
        </p:nvSpPr>
        <p:spPr bwMode="auto">
          <a:xfrm>
            <a:off x="457200" y="914400"/>
            <a:ext cx="8229600" cy="5537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you compose web pages, you use </a:t>
            </a:r>
            <a:r>
              <a:rPr lang="en-GB" sz="2800" dirty="0" err="1">
                <a:solidFill>
                  <a:srgbClr val="FFFFFF"/>
                </a:solidFill>
              </a:rPr>
              <a:t>winscp</a:t>
            </a:r>
            <a:r>
              <a:rPr lang="en-GB" sz="2800" dirty="0">
                <a:solidFill>
                  <a:srgbClr val="FFFFFF"/>
                </a:solidFill>
              </a:rPr>
              <a:t> / </a:t>
            </a:r>
            <a:r>
              <a:rPr lang="en-GB" sz="2800" dirty="0" err="1">
                <a:solidFill>
                  <a:srgbClr val="FFFFFF"/>
                </a:solidFill>
              </a:rPr>
              <a:t>textwrangler</a:t>
            </a:r>
            <a:r>
              <a:rPr lang="en-GB" sz="2800" dirty="0">
                <a:solidFill>
                  <a:srgbClr val="FFFFFF"/>
                </a:solidFill>
              </a:rPr>
              <a: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When you look at your own web pages, you use a common web user agent.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Never use </a:t>
            </a:r>
            <a:r>
              <a:rPr lang="en-GB" sz="2800" dirty="0" err="1">
                <a:solidFill>
                  <a:srgbClr val="FFFFFF"/>
                </a:solidFill>
              </a:rPr>
              <a:t>winscp</a:t>
            </a:r>
            <a:r>
              <a:rPr lang="en-GB" sz="2800" dirty="0">
                <a:solidFill>
                  <a:srgbClr val="FFFFFF"/>
                </a:solidFill>
              </a:rPr>
              <a:t> to look at your own web pages. You will not rot in hell, but you will be confused.</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Always open two windows and keep the open</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one with a web browser</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other with </a:t>
            </a:r>
            <a:r>
              <a:rPr lang="en-GB" sz="2400" dirty="0" err="1">
                <a:solidFill>
                  <a:srgbClr val="FFFFFF"/>
                </a:solidFill>
              </a:rPr>
              <a:t>WinSCP</a:t>
            </a:r>
            <a:endParaRPr lang="en-GB" sz="2400" dirty="0">
              <a:solidFill>
                <a:srgbClr val="FFFFFF"/>
              </a:solidFill>
            </a:endParaRPr>
          </a:p>
        </p:txBody>
      </p:sp>
    </p:spTree>
    <p:extLst>
      <p:ext uri="{BB962C8B-B14F-4D97-AF65-F5344CB8AC3E}">
        <p14:creationId xmlns:p14="http://schemas.microsoft.com/office/powerpoint/2010/main" val="1091837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the web about itself</a:t>
            </a:r>
            <a:endParaRPr lang="en-US" sz="4000" dirty="0">
              <a:solidFill>
                <a:srgbClr val="E3EBF1"/>
              </a:solidFill>
            </a:endParaRPr>
          </a:p>
        </p:txBody>
      </p:sp>
      <p:sp>
        <p:nvSpPr>
          <p:cNvPr id="33794" name="Text Box 2"/>
          <p:cNvSpPr txBox="1">
            <a:spLocks noChangeArrowheads="1"/>
          </p:cNvSpPr>
          <p:nvPr/>
        </p:nvSpPr>
        <p:spPr bwMode="auto">
          <a:xfrm>
            <a:off x="457200" y="1244600"/>
            <a:ext cx="8534400" cy="4387850"/>
          </a:xfrm>
          <a:prstGeom prst="rect">
            <a:avLst/>
          </a:prstGeom>
          <a:noFill/>
          <a:ln w="9525">
            <a:noFill/>
            <a:round/>
            <a:headEnd/>
            <a:tailEnd/>
          </a:ln>
          <a:effectLst/>
        </p:spPr>
        <p:txBody>
          <a:bodyPr lIns="90000" tIns="46800" rIns="90000" bIns="46800"/>
          <a:lstStyle/>
          <a:p>
            <a:pPr eaLnBrk="1" hangingPunct="1">
              <a:lnSpc>
                <a:spcPct val="100000"/>
              </a:lnSpc>
              <a:spcBef>
                <a:spcPts val="700"/>
              </a:spcBef>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800" dirty="0">
                <a:solidFill>
                  <a:srgbClr val="FFFFFF"/>
                </a:solidFill>
              </a:rPr>
              <a:t>   According the W3C: the World Wide Web (Web) is a network of information resources. The Web relies on four standards to make these resources readily available to the widest possible audience:</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A uniform naming scheme for locating resources on the Web (i.e. URIs). </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Protocols for access to named resources over the Internet (e.g., http). </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Hypertext, for easy navigation among resources (e.g., HTML).</a:t>
            </a:r>
          </a:p>
          <a:p>
            <a:pPr marL="731838" lvl="1" indent="-274638" eaLnBrk="1" hangingPunct="1">
              <a:lnSpc>
                <a:spcPct val="100000"/>
              </a:lnSpc>
              <a:spcBef>
                <a:spcPts val="600"/>
              </a:spcBef>
              <a:buClr>
                <a:srgbClr val="FFFFFF"/>
              </a:buClr>
              <a:buFont typeface="Arial" charset="0"/>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GB" sz="2400" dirty="0">
                <a:solidFill>
                  <a:srgbClr val="FFFFFF"/>
                </a:solidFill>
              </a:rPr>
              <a:t>Vocabularies for types of objects on the Web (i.e. MIME types) </a:t>
            </a:r>
          </a:p>
          <a:p>
            <a:pPr eaLnBrk="1" hangingPunct="1">
              <a:lnSpc>
                <a:spcPct val="100000"/>
              </a:lnSpc>
              <a:spcBef>
                <a:spcPts val="700"/>
              </a:spcBef>
              <a:buClrTx/>
              <a:buSzTx/>
              <a:buFontTx/>
              <a:buNone/>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endParaRPr lang="en-GB" sz="20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assignments</a:t>
            </a:r>
          </a:p>
        </p:txBody>
      </p:sp>
      <p:sp>
        <p:nvSpPr>
          <p:cNvPr id="7170" name="Text Box 2"/>
          <p:cNvSpPr txBox="1">
            <a:spLocks noChangeArrowheads="1"/>
          </p:cNvSpPr>
          <p:nvPr/>
        </p:nvSpPr>
        <p:spPr bwMode="auto">
          <a:xfrm>
            <a:off x="457200" y="1600200"/>
            <a:ext cx="8224838" cy="4560888"/>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web site plan	</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to be handed in next week</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discussed at the end of today</a:t>
            </a:r>
          </a:p>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web site assessment</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dirty="0">
                <a:solidFill>
                  <a:srgbClr val="FFFFFF"/>
                </a:solidFill>
              </a:rPr>
              <a:t>to be done later</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US" sz="2400" dirty="0">
                <a:solidFill>
                  <a:srgbClr val="FFFFFF"/>
                </a:solidFill>
              </a:rPr>
              <a:t>discussed next slide</a:t>
            </a:r>
          </a:p>
          <a:p>
            <a:pPr marL="328613" indent="-317500" eaLnBrk="1" hangingPunct="1">
              <a:lnSpc>
                <a:spcPct val="100000"/>
              </a:lnSpc>
              <a:spcBef>
                <a:spcPts val="7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800" dirty="0">
                <a:solidFill>
                  <a:srgbClr val="FFFFFF"/>
                </a:solidFill>
              </a:rPr>
              <a:t>the final web site</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to be handed in at the end</a:t>
            </a:r>
          </a:p>
          <a:p>
            <a:pPr marL="731838" lvl="1" indent="-274638" eaLnBrk="1" hangingPunct="1">
              <a:lnSpc>
                <a:spcPct val="100000"/>
              </a:lnSpc>
              <a:spcBef>
                <a:spcPts val="600"/>
              </a:spcBef>
              <a:buClr>
                <a:srgbClr val="FFFFFF"/>
              </a:buClr>
              <a:buFont typeface="Arial" charset="0"/>
              <a:buChar char="–"/>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r>
              <a:rPr lang="en-GB" sz="2400" dirty="0">
                <a:solidFill>
                  <a:srgbClr val="FFFFFF"/>
                </a:solidFill>
              </a:rPr>
              <a:t>discussed after next slide</a:t>
            </a:r>
          </a:p>
          <a:p>
            <a:pPr marL="328613" indent="-317500" eaLnBrk="1" hangingPunct="1">
              <a:lnSpc>
                <a:spcPts val="2825"/>
              </a:lnSpc>
              <a:spcBef>
                <a:spcPts val="700"/>
              </a:spcBef>
              <a:buClrTx/>
              <a:buSzTx/>
              <a:buFontTx/>
              <a:buNone/>
              <a:tabLst>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134475" algn="l"/>
                <a:tab pos="9591675" algn="l"/>
                <a:tab pos="10048875" algn="l"/>
                <a:tab pos="10506075" algn="l"/>
                <a:tab pos="10509250" algn="l"/>
                <a:tab pos="10512425"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WWW history</a:t>
            </a:r>
          </a:p>
        </p:txBody>
      </p:sp>
      <p:sp>
        <p:nvSpPr>
          <p:cNvPr id="3277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The World Wide Web was invented by Tim Berners-Lee and Robert Cailliau at the CERN in Geneva, CH, in 1990.</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It is now maintained by the World Wide Web Consortium (W3C), a standards making body in Boston, MA.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Tim Berners-Lee is the director of the W3C.</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a uniform naming scheme</a:t>
            </a:r>
          </a:p>
        </p:txBody>
      </p:sp>
      <p:sp>
        <p:nvSpPr>
          <p:cNvPr id="34818" name="Text Box 2"/>
          <p:cNvSpPr txBox="1">
            <a:spLocks noChangeArrowheads="1"/>
          </p:cNvSpPr>
          <p:nvPr/>
        </p:nvSpPr>
        <p:spPr bwMode="auto">
          <a:xfrm>
            <a:off x="457200" y="1600200"/>
            <a:ext cx="8229600" cy="4376738"/>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Every resource available on the Web</a:t>
            </a:r>
            <a:r>
              <a:rPr lang="en-GB" sz="2800" i="1" dirty="0">
                <a:solidFill>
                  <a:srgbClr val="FFFFFF"/>
                </a:solidFill>
              </a:rPr>
              <a:t>—</a:t>
            </a:r>
            <a:r>
              <a:rPr lang="en-GB" sz="2800" dirty="0">
                <a:solidFill>
                  <a:srgbClr val="FFFFFF"/>
                </a:solidFill>
              </a:rPr>
              <a:t>HTML document, image, video clip, program, etc</a:t>
            </a:r>
            <a:r>
              <a:rPr lang="en-GB" sz="2800" i="1" dirty="0">
                <a:solidFill>
                  <a:srgbClr val="FFFFFF"/>
                </a:solidFill>
              </a:rPr>
              <a:t>—</a:t>
            </a:r>
            <a:r>
              <a:rPr lang="en-GB" sz="2800" dirty="0">
                <a:solidFill>
                  <a:srgbClr val="FFFFFF"/>
                </a:solidFill>
              </a:rPr>
              <a:t>has an address that may be encoded by a </a:t>
            </a:r>
            <a:r>
              <a:rPr lang="en-GB" sz="2800" i="1" dirty="0">
                <a:solidFill>
                  <a:srgbClr val="FFFFFF"/>
                </a:solidFill>
              </a:rPr>
              <a:t>Uniform Resource Identifier</a:t>
            </a:r>
            <a:r>
              <a:rPr lang="en-GB" sz="2800" dirty="0">
                <a:solidFill>
                  <a:srgbClr val="FFFFFF"/>
                </a:solidFill>
              </a:rPr>
              <a:t>, or “URI”.</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URIs typically consist of three pieces: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name of the mechanism used </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dirty="0">
                <a:solidFill>
                  <a:srgbClr val="FFFFFF"/>
                </a:solidFill>
              </a:rPr>
              <a:t>to access the resource</a:t>
            </a:r>
          </a:p>
          <a:p>
            <a:pPr marL="1141413" lvl="2" indent="-227013" eaLnBrk="1" hangingPunct="1">
              <a:lnSpc>
                <a:spcPct val="100000"/>
              </a:lnSpc>
              <a:spcBef>
                <a:spcPts val="5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dirty="0">
                <a:solidFill>
                  <a:srgbClr val="FFFFFF"/>
                </a:solidFill>
              </a:rPr>
              <a:t>or the otherwise “resolve” it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DNS name of the host holding the resource. </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The locus of the resource on the host.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example URI</a:t>
            </a:r>
          </a:p>
        </p:txBody>
      </p:sp>
      <p:sp>
        <p:nvSpPr>
          <p:cNvPr id="35842" name="Text Box 2"/>
          <p:cNvSpPr txBox="1">
            <a:spLocks noChangeArrowheads="1"/>
          </p:cNvSpPr>
          <p:nvPr/>
        </p:nvSpPr>
        <p:spPr bwMode="auto">
          <a:xfrm>
            <a:off x="457200" y="1600200"/>
            <a:ext cx="8229600" cy="42021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http://openlib.org/home/krichel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This URI may be read as follows: There is a document available via the HTTP protocol, residing on the Internet host openlib.org, accessible via the path </a:t>
            </a:r>
            <a:r>
              <a:rPr lang="en-US" sz="2800">
                <a:solidFill>
                  <a:srgbClr val="FFFFFF"/>
                </a:solidFill>
              </a:rPr>
              <a:t>“</a:t>
            </a:r>
            <a:r>
              <a:rPr lang="en-GB" sz="2800">
                <a:solidFill>
                  <a:srgbClr val="FFFFFF"/>
                </a:solidFill>
              </a:rPr>
              <a:t>/home/krichel”.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mailto:krichel@openlib.org</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This URI may be read as follows: There is email user krichel in a domain openlib.org to whom email may be sent.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0" y="541338"/>
            <a:ext cx="91440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protocols to access named resources</a:t>
            </a:r>
          </a:p>
        </p:txBody>
      </p:sp>
      <p:sp>
        <p:nvSpPr>
          <p:cNvPr id="36866" name="Text Box 2"/>
          <p:cNvSpPr txBox="1">
            <a:spLocks noChangeArrowheads="1"/>
          </p:cNvSpPr>
          <p:nvPr/>
        </p:nvSpPr>
        <p:spPr bwMode="auto">
          <a:xfrm>
            <a:off x="457200" y="1295400"/>
            <a:ext cx="8229600" cy="50482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Computers connected to the Internet (“hosts”) use different application level protocols to do things.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The most commonly used protocol for the web the </a:t>
            </a:r>
            <a:r>
              <a:rPr lang="en-GB" sz="3200" u="sng">
                <a:solidFill>
                  <a:srgbClr val="FFFFFF"/>
                </a:solidFill>
              </a:rPr>
              <a:t>h</a:t>
            </a:r>
            <a:r>
              <a:rPr lang="en-GB" sz="3200">
                <a:solidFill>
                  <a:srgbClr val="FFFFFF"/>
                </a:solidFill>
              </a:rPr>
              <a:t>yper</a:t>
            </a:r>
            <a:r>
              <a:rPr lang="en-GB" sz="3200" u="sng">
                <a:solidFill>
                  <a:srgbClr val="FFFFFF"/>
                </a:solidFill>
              </a:rPr>
              <a:t>t</a:t>
            </a:r>
            <a:r>
              <a:rPr lang="en-GB" sz="3200">
                <a:solidFill>
                  <a:srgbClr val="FFFFFF"/>
                </a:solidFill>
              </a:rPr>
              <a:t>ext </a:t>
            </a:r>
            <a:r>
              <a:rPr lang="en-GB" sz="3200" u="sng">
                <a:solidFill>
                  <a:srgbClr val="FFFFFF"/>
                </a:solidFill>
              </a:rPr>
              <a:t>t</a:t>
            </a:r>
            <a:r>
              <a:rPr lang="en-GB" sz="3200">
                <a:solidFill>
                  <a:srgbClr val="FFFFFF"/>
                </a:solidFill>
              </a:rPr>
              <a:t>ransfer </a:t>
            </a:r>
            <a:r>
              <a:rPr lang="en-GB" sz="3200" u="sng">
                <a:solidFill>
                  <a:srgbClr val="FFFFFF"/>
                </a:solidFill>
              </a:rPr>
              <a:t>p</a:t>
            </a:r>
            <a:r>
              <a:rPr lang="en-GB" sz="3200">
                <a:solidFill>
                  <a:srgbClr val="FFFFFF"/>
                </a:solidFill>
              </a:rPr>
              <a:t>rotocol http.</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a:solidFill>
                  <a:srgbClr val="FFFFFF"/>
                </a:solidFill>
              </a:rPr>
              <a:t>Another protocol that we use in class is the </a:t>
            </a:r>
            <a:r>
              <a:rPr lang="en-GB" sz="3200" u="sng">
                <a:solidFill>
                  <a:srgbClr val="FFFFFF"/>
                </a:solidFill>
              </a:rPr>
              <a:t>s</a:t>
            </a:r>
            <a:r>
              <a:rPr lang="en-GB" sz="3200">
                <a:solidFill>
                  <a:srgbClr val="FFFFFF"/>
                </a:solidFill>
              </a:rPr>
              <a:t>ecure </a:t>
            </a:r>
            <a:r>
              <a:rPr lang="en-GB" sz="3200" u="sng">
                <a:solidFill>
                  <a:srgbClr val="FFFFFF"/>
                </a:solidFill>
              </a:rPr>
              <a:t>sh</a:t>
            </a:r>
            <a:r>
              <a:rPr lang="en-GB" sz="3200">
                <a:solidFill>
                  <a:srgbClr val="FFFFFF"/>
                </a:solidFill>
              </a:rPr>
              <a:t>ell ssh. I will discuss some aspects of this protocol later.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http protocol</a:t>
            </a:r>
          </a:p>
        </p:txBody>
      </p:sp>
      <p:sp>
        <p:nvSpPr>
          <p:cNvPr id="37890" name="Text Box 2"/>
          <p:cNvSpPr txBox="1">
            <a:spLocks noChangeArrowheads="1"/>
          </p:cNvSpPr>
          <p:nvPr/>
        </p:nvSpPr>
        <p:spPr bwMode="auto">
          <a:xfrm>
            <a:off x="457200" y="1292225"/>
            <a:ext cx="8229600" cy="50546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is a client/server protocol.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smtClean="0">
                <a:solidFill>
                  <a:srgbClr val="FFFFFF"/>
                </a:solidFill>
              </a:rPr>
              <a:t>http </a:t>
            </a:r>
            <a:r>
              <a:rPr lang="ru-RU" sz="2800" dirty="0">
                <a:solidFill>
                  <a:srgbClr val="FFFFFF"/>
                </a:solidFill>
              </a:rPr>
              <a:t>is stateless. Each transaction is self-contained. Each transaction has no relationship to the previous one.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http has a limited vocabulary of requests and responses. It is no good, say, to operate a machine remotely.</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http is insecure. The contents of http transactions (requests/responses) can be observed</a:t>
            </a:r>
            <a:r>
              <a:rPr lang="ru-RU" sz="2800" dirty="0" smtClean="0">
                <a:solidFill>
                  <a:srgbClr val="FFFFFF"/>
                </a:solidFill>
              </a:rPr>
              <a:t>.</a:t>
            </a:r>
            <a:endParaRPr lang="en-US" sz="2800" dirty="0" smtClean="0">
              <a:solidFill>
                <a:srgbClr val="FFFFFF"/>
              </a:solidFill>
            </a:endParaRPr>
          </a:p>
          <a:p>
            <a:pPr marL="328613" indent="-317500">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smtClean="0">
                <a:solidFill>
                  <a:srgbClr val="FFFFFF"/>
                </a:solidFill>
              </a:rPr>
              <a:t>http is a client/server protocol. </a:t>
            </a:r>
            <a:endParaRPr lang="ru-RU" sz="2800" dirty="0">
              <a:solidFill>
                <a:srgbClr val="FFFFFF"/>
              </a:solidFill>
            </a:endParaRP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client server protocol</a:t>
            </a:r>
          </a:p>
        </p:txBody>
      </p:sp>
      <p:sp>
        <p:nvSpPr>
          <p:cNvPr id="3891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In http, the client is often called a web browser. It is a tool that a user uses to view web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server is usually called a web server.</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you want to provide web pages for the general public you need a web server to store the pages.</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a machine that has special software. That software runs day and night to answer requests that come from clients anywhere on the Internet.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Thomas has set up such a server for you.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the page appears</a:t>
            </a:r>
          </a:p>
        </p:txBody>
      </p:sp>
      <p:sp>
        <p:nvSpPr>
          <p:cNvPr id="5120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browser renders the code of the web page.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Some textual contents is laid out as text in the web page. This text is given style that comes from interpreting the HTML and CSS information.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Non-textual parts of the web page are encoded in the pages by reference. </a:t>
            </a:r>
          </a:p>
          <a:p>
            <a:pPr marL="328613" indent="-317500">
              <a:lnSpc>
                <a:spcPct val="120000"/>
              </a:lnSpc>
              <a:spcBef>
                <a:spcPts val="700"/>
              </a:spcBef>
              <a:buClr>
                <a:srgbClr val="FFFFFF"/>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means that the HTML code contains addresses to where the non-textual parts are taken from.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building the page</a:t>
            </a:r>
          </a:p>
        </p:txBody>
      </p:sp>
      <p:sp>
        <p:nvSpPr>
          <p:cNvPr id="5222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When the browser builds the page, it first fetches the HTML code.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Then it fetches all the other components that the HTML code needs to be rendered</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images</a:t>
            </a:r>
          </a:p>
          <a:p>
            <a:pPr marL="731838" lvl="1" indent="-274638">
              <a:lnSpc>
                <a:spcPct val="110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CSS code outside the page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Some browsers also fetch the favicon.ico file. </a:t>
            </a:r>
            <a:r>
              <a:rPr lang="en-US" sz="2800" dirty="0" smtClean="0">
                <a:solidFill>
                  <a:srgbClr val="FFFFFF"/>
                </a:solidFill>
              </a:rPr>
              <a:t>It’s </a:t>
            </a:r>
            <a:r>
              <a:rPr lang="en-US" sz="2800" dirty="0">
                <a:solidFill>
                  <a:srgbClr val="FFFFFF"/>
                </a:solidFill>
              </a:rPr>
              <a:t>a small graphic that is shown next to the page address. What a </a:t>
            </a:r>
            <a:r>
              <a:rPr lang="en-US" sz="2800" dirty="0" smtClean="0">
                <a:solidFill>
                  <a:srgbClr val="FFFFFF"/>
                </a:solidFill>
              </a:rPr>
              <a:t>waste!</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to fetch</a:t>
            </a:r>
          </a:p>
        </p:txBody>
      </p:sp>
      <p:sp>
        <p:nvSpPr>
          <p:cNvPr id="532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browser uses the http protocol for each item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It sends a http request which is often almost as simple as </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GET </a:t>
            </a:r>
            <a:r>
              <a:rPr lang="en-US" sz="2800" i="1" dirty="0">
                <a:solidFill>
                  <a:srgbClr val="FFFFFF"/>
                </a:solidFill>
              </a:rPr>
              <a:t>address </a:t>
            </a:r>
            <a:r>
              <a:rPr lang="en-US" sz="2800" dirty="0">
                <a:solidFill>
                  <a:srgbClr val="FFFFFF"/>
                </a:solidFill>
              </a:rPr>
              <a:t>HTTP/1.1</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   where </a:t>
            </a:r>
            <a:r>
              <a:rPr lang="en-US" sz="2800" i="1" dirty="0">
                <a:solidFill>
                  <a:srgbClr val="FFFFFF"/>
                </a:solidFill>
              </a:rPr>
              <a:t>address </a:t>
            </a:r>
            <a:r>
              <a:rPr lang="en-US" sz="2800" dirty="0">
                <a:solidFill>
                  <a:srgbClr val="FFFFFF"/>
                </a:solidFill>
              </a:rPr>
              <a:t>is the address of the object to be fetched.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HTTP/1.1 is </a:t>
            </a:r>
            <a:r>
              <a:rPr lang="en-US" sz="2800" dirty="0" smtClean="0">
                <a:solidFill>
                  <a:srgbClr val="FFFFFF"/>
                </a:solidFill>
              </a:rPr>
              <a:t>simply </a:t>
            </a:r>
            <a:r>
              <a:rPr lang="en-US" sz="2800" dirty="0">
                <a:solidFill>
                  <a:srgbClr val="FFFFFF"/>
                </a:solidFill>
              </a:rPr>
              <a:t>the protocol version. This enables future versions to run a bit differently.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the http response</a:t>
            </a:r>
          </a:p>
        </p:txBody>
      </p:sp>
      <p:sp>
        <p:nvSpPr>
          <p:cNvPr id="5427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response contains a series of header of the attribute: value form. The headers are followed by the body of the response. The body </a:t>
            </a:r>
            <a:r>
              <a:rPr lang="en-US" sz="2800" dirty="0" smtClean="0">
                <a:solidFill>
                  <a:srgbClr val="FFFFFF"/>
                </a:solidFill>
              </a:rPr>
              <a:t>may be things like</a:t>
            </a:r>
            <a:endParaRPr lang="en-US" sz="2800" dirty="0">
              <a:solidFill>
                <a:srgbClr val="FFFFFF"/>
              </a:solidFill>
            </a:endParaRP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solidFill>
                  <a:srgbClr val="FFFFFF"/>
                </a:solidFill>
              </a:rPr>
              <a:t> </a:t>
            </a:r>
            <a:r>
              <a:rPr lang="en-US" sz="2400" dirty="0">
                <a:solidFill>
                  <a:srgbClr val="FFFFFF"/>
                </a:solidFill>
              </a:rPr>
              <a:t>the HTML code of the web page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contents of an image</a:t>
            </a:r>
          </a:p>
          <a:p>
            <a:pPr marL="731838" lvl="1" indent="-274638">
              <a:lnSpc>
                <a:spcPts val="3088"/>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FFFFFF"/>
                </a:solidFill>
              </a:rPr>
              <a:t>the contents of  a sound file …</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Install the life http headers extensions of F</a:t>
            </a:r>
            <a:r>
              <a:rPr lang="en-US" sz="2800" dirty="0" smtClean="0">
                <a:solidFill>
                  <a:srgbClr val="FFFFFF"/>
                </a:solidFill>
              </a:rPr>
              <a:t>irefox </a:t>
            </a:r>
            <a:r>
              <a:rPr lang="en-US" sz="2800" dirty="0">
                <a:solidFill>
                  <a:srgbClr val="FFFFFF"/>
                </a:solidFill>
              </a:rPr>
              <a:t>to see them.</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Most headers are not important to us. </a:t>
            </a:r>
          </a:p>
          <a:p>
            <a:pPr marL="328613" indent="-317500">
              <a:lnSpc>
                <a:spcPts val="3088"/>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But one is. The Content-type header.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81000" y="304800"/>
            <a:ext cx="8229600" cy="6096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site assessment</a:t>
            </a:r>
          </a:p>
        </p:txBody>
      </p:sp>
      <p:sp>
        <p:nvSpPr>
          <p:cNvPr id="8194" name="Text Box 2"/>
          <p:cNvSpPr txBox="1">
            <a:spLocks noChangeArrowheads="1"/>
          </p:cNvSpPr>
          <p:nvPr/>
        </p:nvSpPr>
        <p:spPr bwMode="auto">
          <a:xfrm>
            <a:off x="304800" y="1066800"/>
            <a:ext cx="8610600" cy="514032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Assess the web site of an </a:t>
            </a:r>
            <a:r>
              <a:rPr lang="en-US" sz="2800" dirty="0" smtClean="0">
                <a:solidFill>
                  <a:srgbClr val="FFFFFF"/>
                </a:solidFill>
              </a:rPr>
              <a:t>academic LIS department</a:t>
            </a:r>
            <a:r>
              <a:rPr lang="ru-RU" sz="2800" dirty="0" smtClean="0">
                <a:solidFill>
                  <a:srgbClr val="FFFFFF"/>
                </a:solidFill>
              </a:rPr>
              <a:t>. </a:t>
            </a:r>
            <a:r>
              <a:rPr lang="ru-RU" sz="2800" dirty="0">
                <a:solidFill>
                  <a:srgbClr val="FFFFFF"/>
                </a:solidFill>
              </a:rPr>
              <a:t>A suggested list of admissible departments is http://</a:t>
            </a:r>
            <a:r>
              <a:rPr lang="en-US" sz="2800" dirty="0" err="1">
                <a:solidFill>
                  <a:srgbClr val="FFFFFF"/>
                </a:solidFill>
              </a:rPr>
              <a:t>wotan.liu</a:t>
            </a:r>
            <a:r>
              <a:rPr lang="ru-RU" sz="2800" dirty="0">
                <a:solidFill>
                  <a:srgbClr val="FFFFFF"/>
                </a:solidFill>
              </a:rPr>
              <a:t>.</a:t>
            </a:r>
            <a:r>
              <a:rPr lang="en-US" sz="2800" dirty="0" err="1">
                <a:solidFill>
                  <a:srgbClr val="FFFFFF"/>
                </a:solidFill>
              </a:rPr>
              <a:t>edu</a:t>
            </a:r>
            <a:r>
              <a:rPr lang="en-US" sz="2800" dirty="0">
                <a:solidFill>
                  <a:srgbClr val="FFFFFF"/>
                </a:solidFill>
              </a:rPr>
              <a:t>/</a:t>
            </a:r>
            <a:r>
              <a:rPr lang="ru-RU" sz="2800" dirty="0">
                <a:solidFill>
                  <a:srgbClr val="FFFFFF"/>
                </a:solidFill>
              </a:rPr>
              <a:t>home/kriche</a:t>
            </a:r>
            <a:r>
              <a:rPr lang="en-US" sz="2800" dirty="0">
                <a:solidFill>
                  <a:srgbClr val="FFFFFF"/>
                </a:solidFill>
              </a:rPr>
              <a:t>l </a:t>
            </a:r>
            <a:r>
              <a:rPr lang="ru-RU" sz="2800" dirty="0">
                <a:solidFill>
                  <a:srgbClr val="FFFFFF"/>
                </a:solidFill>
              </a:rPr>
              <a:t>/courses/lis650/doc/departments.html</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If you don’t use an item from that list ask me first.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Write a text not describing, but commenting on the web site.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Keep it short, no more than 2 pages.</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Please do not describe the site.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 MIME headers for my CV</a:t>
            </a:r>
          </a:p>
        </p:txBody>
      </p:sp>
      <p:sp>
        <p:nvSpPr>
          <p:cNvPr id="5529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HTTP/1.1 200 OK</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Date: Fri, 04 Sep 2009 22:09:02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Server: Apache/2.2.12 (Debian)</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Last-Modified: Sat, 25 Apr 2009 02:57:31 GMT</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ETag: "5f80ef-11d64-468584632fcc0"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Accept-Ranges: bytes</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Content-Length: 73060</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Connection: close</a:t>
            </a:r>
          </a:p>
          <a:p>
            <a:pPr>
              <a:lnSpc>
                <a:spcPts val="2825"/>
              </a:lnSpc>
              <a:spcBef>
                <a:spcPts val="700"/>
              </a:spcBef>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FFFFFF"/>
                </a:solidFill>
              </a:rPr>
              <a:t>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a:t>
            </a:r>
          </a:p>
        </p:txBody>
      </p:sp>
      <p:sp>
        <p:nvSpPr>
          <p:cNvPr id="56322" name="Text Box 2"/>
          <p:cNvSpPr txBox="1">
            <a:spLocks noChangeArrowheads="1"/>
          </p:cNvSpPr>
          <p:nvPr/>
        </p:nvSpPr>
        <p:spPr bwMode="auto">
          <a:xfrm>
            <a:off x="457200" y="1371600"/>
            <a:ext cx="8220075" cy="5029200"/>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content-type often is the MIME type of the object.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MIME type will allow the user agent to determine what to do with the body. Essentially, what software application to fire up so that that the user can make something</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So you get an PDF file, and whoops, the PDF viewer is fired up. </a:t>
            </a:r>
          </a:p>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That is because the http header said: </a:t>
            </a:r>
          </a:p>
          <a:p>
            <a:pPr marL="328613" indent="-317500">
              <a:lnSpc>
                <a:spcPct val="105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Content-type: application/pdf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how does the server know what to send?</a:t>
            </a:r>
          </a:p>
        </p:txBody>
      </p:sp>
      <p:sp>
        <p:nvSpPr>
          <p:cNvPr id="573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Well in the simplest case, the server makes a  correspondence between the address requested and a file on the disk.</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If the file corresponds to the disk exists, the file is sent as the body of the http response.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We can call this a file-based response.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 in file based responses</a:t>
            </a:r>
          </a:p>
        </p:txBody>
      </p:sp>
      <p:sp>
        <p:nvSpPr>
          <p:cNvPr id="5837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How does the server know what contents type does a file have that it is about to send.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Remember that it should send a content-type header with the response so that the browser can figure out how to render the contents?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way it does this is quite trivial, it looks at the file name and figures out what the extension is.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It than looks up a configuration table and sends the corresponding extension.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page and MIME type</a:t>
            </a:r>
          </a:p>
        </p:txBody>
      </p:sp>
      <p:sp>
        <p:nvSpPr>
          <p:cNvPr id="59394" name="Text Box 2"/>
          <p:cNvSpPr txBox="1">
            <a:spLocks noChangeArrowheads="1"/>
          </p:cNvSpPr>
          <p:nvPr/>
        </p:nvSpPr>
        <p:spPr bwMode="auto">
          <a:xfrm>
            <a:off x="457200" y="1600200"/>
            <a:ext cx="8226425" cy="359410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If </a:t>
            </a:r>
            <a:r>
              <a:rPr lang="ru-RU" sz="2800" i="1">
                <a:solidFill>
                  <a:srgbClr val="FFFFFF"/>
                </a:solidFill>
              </a:rPr>
              <a:t>file</a:t>
            </a:r>
            <a:r>
              <a:rPr lang="ru-RU" sz="2800">
                <a:solidFill>
                  <a:srgbClr val="FFFFFF"/>
                </a:solidFill>
              </a:rPr>
              <a:t> ends with ".html" the web browser will be told that the file is a HTML file. This is done using the MIME type text/html.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Therefore you should give all HTML files the extension ".html".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Only when the user agent knows that the pages is a web page it will be rendered accordingly by the browser.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Content-type for text</a:t>
            </a:r>
          </a:p>
        </p:txBody>
      </p:sp>
      <p:sp>
        <p:nvSpPr>
          <p:cNvPr id="60418"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The content-type for textual objects often has the character encoding of the text.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Example</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    Content-type: text/html; charset=UTF-8</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says that the UTF-8 encoding is used.</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a:solidFill>
                  <a:srgbClr val="FFFFFF"/>
                </a:solidFill>
              </a:rPr>
              <a:t>This is the default encoding used on wotan.</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other types</a:t>
            </a:r>
          </a:p>
        </p:txBody>
      </p:sp>
      <p:sp>
        <p:nvSpPr>
          <p:cNvPr id="6144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For other media, you should stick to common extensions.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For example if you have PDF file, give it the name </a:t>
            </a:r>
            <a:r>
              <a:rPr lang="en-US" sz="2800" dirty="0" smtClean="0">
                <a:solidFill>
                  <a:srgbClr val="FFFFFF"/>
                </a:solidFill>
              </a:rPr>
              <a:t>“</a:t>
            </a:r>
            <a:r>
              <a:rPr lang="en-US" sz="2800" i="1" dirty="0" smtClean="0">
                <a:solidFill>
                  <a:srgbClr val="FFFFFF"/>
                </a:solidFill>
              </a:rPr>
              <a:t>foo.</a:t>
            </a:r>
            <a:r>
              <a:rPr lang="en-US" sz="2800" dirty="0" smtClean="0">
                <a:solidFill>
                  <a:srgbClr val="FFFFFF"/>
                </a:solidFill>
              </a:rPr>
              <a:t>pdf”</a:t>
            </a:r>
            <a:endParaRPr lang="en-US" sz="2800"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If you </a:t>
            </a:r>
            <a:r>
              <a:rPr lang="en-US" sz="2800" dirty="0" smtClean="0">
                <a:solidFill>
                  <a:srgbClr val="FFFFFF"/>
                </a:solidFill>
              </a:rPr>
              <a:t>don’t </a:t>
            </a:r>
            <a:r>
              <a:rPr lang="en-US" sz="2800" dirty="0">
                <a:solidFill>
                  <a:srgbClr val="FFFFFF"/>
                </a:solidFill>
              </a:rPr>
              <a:t>know what extension to give, or if you appear to have a problem with rendering media, let Thomas know.</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This happens relatively infrequently.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finding the right file</a:t>
            </a:r>
          </a:p>
        </p:txBody>
      </p:sp>
      <p:sp>
        <p:nvSpPr>
          <p:cNvPr id="62466" name="Text Box 2"/>
          <p:cNvSpPr txBox="1">
            <a:spLocks noChangeArrowheads="1"/>
          </p:cNvSpPr>
          <p:nvPr/>
        </p:nvSpPr>
        <p:spPr bwMode="auto">
          <a:xfrm>
            <a:off x="457200" y="1295400"/>
            <a:ext cx="8220075" cy="5181600"/>
          </a:xfrm>
          <a:prstGeom prst="rect">
            <a:avLst/>
          </a:prstGeom>
          <a:noFill/>
          <a:ln w="9525">
            <a:noFill/>
            <a:round/>
            <a:headEnd/>
            <a:tailEnd/>
          </a:ln>
          <a:effectLst/>
        </p:spPr>
        <p:txBody>
          <a:bodyPr lIns="0" tIns="0" rIns="0" bIns="0"/>
          <a:lstStyle/>
          <a:p>
            <a:pPr marL="328613" indent="-317500">
              <a:lnSpc>
                <a:spcPct val="105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The web server on </a:t>
            </a:r>
            <a:r>
              <a:rPr lang="en-GB" sz="2800" dirty="0" err="1">
                <a:solidFill>
                  <a:srgbClr val="FFFFFF"/>
                </a:solidFill>
              </a:rPr>
              <a:t>wotan</a:t>
            </a:r>
            <a:r>
              <a:rPr lang="en-GB" sz="2800" dirty="0">
                <a:solidFill>
                  <a:srgbClr val="FFFFFF"/>
                </a:solidFill>
              </a:rPr>
              <a:t> will map requests to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foo</a:t>
            </a:r>
            <a:r>
              <a:rPr lang="en-GB" sz="2800" dirty="0" smtClean="0">
                <a:solidFill>
                  <a:srgbClr val="FFFFFF"/>
                </a:solidFill>
              </a:rPr>
              <a:t> </a:t>
            </a: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a:t>
            </a:r>
            <a:r>
              <a:rPr lang="en-GB" sz="2800" i="1" dirty="0" err="1">
                <a:solidFill>
                  <a:srgbClr val="FFFFFF"/>
                </a:solidFill>
              </a:rPr>
              <a:t>foo</a:t>
            </a:r>
            <a:r>
              <a:rPr lang="en-GB" sz="2800" dirty="0">
                <a:solidFill>
                  <a:srgbClr val="FFFFFF"/>
                </a:solidFill>
              </a:rPr>
              <a:t>.</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FFFFFF"/>
                </a:solidFill>
              </a:rPr>
              <a:t>/home is the directory that contains the home directory of all users.</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a:solidFill>
                  <a:srgbClr val="FFFFFF"/>
                </a:solidFill>
              </a:rPr>
              <a:t>user </a:t>
            </a:r>
            <a:r>
              <a:rPr lang="en-GB" sz="2400" dirty="0">
                <a:solidFill>
                  <a:srgbClr val="FFFFFF"/>
                </a:solidFill>
              </a:rPr>
              <a:t>is your user name, so /home/</a:t>
            </a:r>
            <a:r>
              <a:rPr lang="en-GB" sz="2400" i="1" dirty="0">
                <a:solidFill>
                  <a:srgbClr val="FFFFFF"/>
                </a:solidFill>
              </a:rPr>
              <a:t>user</a:t>
            </a:r>
            <a:r>
              <a:rPr lang="en-GB" sz="2400" dirty="0">
                <a:solidFill>
                  <a:srgbClr val="FFFFFF"/>
                </a:solidFill>
              </a:rPr>
              <a:t> is your home directory on </a:t>
            </a:r>
            <a:r>
              <a:rPr lang="en-GB" sz="2400" dirty="0" err="1">
                <a:solidFill>
                  <a:srgbClr val="FFFFFF"/>
                </a:solidFill>
              </a:rPr>
              <a:t>wotan</a:t>
            </a:r>
            <a:endParaRPr lang="en-GB" sz="2400" dirty="0">
              <a:solidFill>
                <a:srgbClr val="FFFFFF"/>
              </a:solidFill>
            </a:endParaRP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err="1">
                <a:solidFill>
                  <a:srgbClr val="FFFFFF"/>
                </a:solidFill>
              </a:rPr>
              <a:t>public_html</a:t>
            </a:r>
            <a:r>
              <a:rPr lang="en-GB" sz="2400" dirty="0">
                <a:solidFill>
                  <a:srgbClr val="FFFFFF"/>
                </a:solidFill>
              </a:rPr>
              <a:t> is your web directory. All files in that directory are available on the web. Files outside that directory are not available.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i="1" dirty="0" err="1">
                <a:solidFill>
                  <a:srgbClr val="FFFFFF"/>
                </a:solidFill>
              </a:rPr>
              <a:t>foo</a:t>
            </a:r>
            <a:r>
              <a:rPr lang="en-GB" sz="2400" i="1" dirty="0">
                <a:solidFill>
                  <a:srgbClr val="FFFFFF"/>
                </a:solidFill>
              </a:rPr>
              <a:t> </a:t>
            </a:r>
            <a:r>
              <a:rPr lang="en-GB" sz="2400" dirty="0">
                <a:solidFill>
                  <a:srgbClr val="FFFFFF"/>
                </a:solidFill>
              </a:rPr>
              <a:t>is any file in that directory. </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index.html</a:t>
            </a:r>
          </a:p>
        </p:txBody>
      </p:sp>
      <p:sp>
        <p:nvSpPr>
          <p:cNvPr id="63490" name="Text Box 2"/>
          <p:cNvSpPr txBox="1">
            <a:spLocks noChangeArrowheads="1"/>
          </p:cNvSpPr>
          <p:nvPr/>
        </p:nvSpPr>
        <p:spPr bwMode="auto">
          <a:xfrm>
            <a:off x="457200" y="1371600"/>
            <a:ext cx="8229600" cy="5053013"/>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web server on </a:t>
            </a:r>
            <a:r>
              <a:rPr lang="en-GB" sz="2800" dirty="0" err="1">
                <a:solidFill>
                  <a:srgbClr val="FFFFFF"/>
                </a:solidFill>
              </a:rPr>
              <a:t>wotan</a:t>
            </a:r>
            <a:r>
              <a:rPr lang="en-GB" sz="2800" dirty="0">
                <a:solidFill>
                  <a:srgbClr val="FFFFFF"/>
                </a:solidFill>
              </a:rPr>
              <a:t> will map requests </a:t>
            </a:r>
            <a:r>
              <a:rPr lang="en-GB" sz="2800" dirty="0" smtClean="0">
                <a:solidFill>
                  <a:srgbClr val="FFFFFF"/>
                </a:solidFill>
              </a:rPr>
              <a:t>to http</a:t>
            </a:r>
            <a:r>
              <a:rPr lang="en-GB" sz="2800" dirty="0">
                <a:solidFill>
                  <a:srgbClr val="FFFFFF"/>
                </a:solidFill>
              </a:rPr>
              <a:t>://</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 or http://wotan.liu.edu/home/</a:t>
            </a:r>
            <a:r>
              <a:rPr lang="en-GB" sz="2800" i="1" dirty="0" smtClean="0">
                <a:solidFill>
                  <a:srgbClr val="FFFFFF"/>
                </a:solidFill>
              </a:rPr>
              <a:t>user </a:t>
            </a:r>
            <a:r>
              <a:rPr lang="en-GB" sz="2800" dirty="0" smtClean="0">
                <a:solidFill>
                  <a:srgbClr val="FFFFFF"/>
                </a:solidFill>
              </a:rPr>
              <a:t>to</a:t>
            </a:r>
            <a:endParaRPr lang="en-GB" sz="2800" dirty="0">
              <a:solidFill>
                <a:srgbClr val="FFFFFF"/>
              </a:solidFill>
            </a:endParaRP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/index.html</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What happens if this is not there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generated index.html</a:t>
            </a:r>
          </a:p>
        </p:txBody>
      </p:sp>
      <p:sp>
        <p:nvSpPr>
          <p:cNvPr id="6451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rPr>
              <a:t>If this index.html is not there, the server prepares a HTML document from the list of files that it finds in the directory. Then it sends it to the user agent.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rgbClr val="FFFFFF"/>
                </a:solidFill>
              </a:rPr>
              <a:t>This is an example of a non-file based response. The server makes up a body for something that is not there. </a:t>
            </a: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32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the final web site</a:t>
            </a:r>
          </a:p>
        </p:txBody>
      </p:sp>
      <p:sp>
        <p:nvSpPr>
          <p:cNvPr id="9218" name="Text Box 2"/>
          <p:cNvSpPr txBox="1">
            <a:spLocks noChangeArrowheads="1"/>
          </p:cNvSpPr>
          <p:nvPr/>
        </p:nvSpPr>
        <p:spPr bwMode="auto">
          <a:xfrm>
            <a:off x="457200" y="1295400"/>
            <a:ext cx="8229600" cy="471646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Contents should be equivalent to a student essay.</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It should be a contribution to knowledge on a topic.</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Your own personal site is not allowed.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Good contents and good architecture are important to a straight A</a:t>
            </a:r>
            <a:r>
              <a:rPr lang="en-US" sz="280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The d</a:t>
            </a:r>
            <a:r>
              <a:rPr lang="ru-RU" sz="2800">
                <a:solidFill>
                  <a:srgbClr val="FFFFFF"/>
                </a:solidFill>
              </a:rPr>
              <a:t>eadline to finish </a:t>
            </a:r>
            <a:r>
              <a:rPr lang="en-US" sz="2800">
                <a:solidFill>
                  <a:srgbClr val="FFFFFF"/>
                </a:solidFill>
              </a:rPr>
              <a:t>the </a:t>
            </a:r>
            <a:r>
              <a:rPr lang="ru-RU" sz="2800">
                <a:solidFill>
                  <a:srgbClr val="FFFFFF"/>
                </a:solidFill>
              </a:rPr>
              <a:t>web site</a:t>
            </a:r>
            <a:r>
              <a:rPr lang="en-US" sz="2800">
                <a:solidFill>
                  <a:srgbClr val="FFFFFF"/>
                </a:solidFill>
              </a:rPr>
              <a:t> is </a:t>
            </a:r>
            <a:r>
              <a:rPr lang="ru-RU" sz="2800">
                <a:solidFill>
                  <a:srgbClr val="FFFFFF"/>
                </a:solidFill>
              </a:rPr>
              <a:t>one week after the end of the last lecture.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a:solidFill>
                  <a:srgbClr val="E3EBF1"/>
                </a:solidFill>
              </a:rPr>
              <a:t>again: how the server finds your file</a:t>
            </a:r>
          </a:p>
        </p:txBody>
      </p:sp>
      <p:sp>
        <p:nvSpPr>
          <p:cNvPr id="77826" name="Text Box 2"/>
          <p:cNvSpPr txBox="1">
            <a:spLocks noChangeArrowheads="1"/>
          </p:cNvSpPr>
          <p:nvPr/>
        </p:nvSpPr>
        <p:spPr bwMode="auto">
          <a:xfrm>
            <a:off x="457200" y="1295400"/>
            <a:ext cx="8229600" cy="3259138"/>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Imagine you are user </a:t>
            </a:r>
            <a:r>
              <a:rPr lang="en-GB" sz="2800" i="1" dirty="0" err="1">
                <a:solidFill>
                  <a:srgbClr val="FFFFFF"/>
                </a:solidFill>
              </a:rPr>
              <a:t>user</a:t>
            </a:r>
            <a:r>
              <a:rPr lang="en-GB" sz="2800" i="1" dirty="0">
                <a:solidFill>
                  <a:srgbClr val="FFFFFF"/>
                </a:solidFill>
              </a:rPr>
              <a:t>  </a:t>
            </a:r>
            <a:r>
              <a:rPr lang="en-GB" sz="2800" dirty="0">
                <a:solidFill>
                  <a:srgbClr val="FFFFFF"/>
                </a:solidFill>
              </a:rPr>
              <a:t>and you have a file </a:t>
            </a:r>
            <a:r>
              <a:rPr lang="en-GB" sz="2800" i="1" dirty="0" err="1">
                <a:solidFill>
                  <a:srgbClr val="FFFFFF"/>
                </a:solidFill>
              </a:rPr>
              <a:t>file</a:t>
            </a:r>
            <a:r>
              <a:rPr lang="en-GB" sz="2800" dirty="0">
                <a:solidFill>
                  <a:srgbClr val="FFFFFF"/>
                </a:solidFill>
              </a:rPr>
              <a:t> in </a:t>
            </a:r>
            <a:r>
              <a:rPr lang="en-GB" sz="2800" dirty="0" err="1">
                <a:solidFill>
                  <a:srgbClr val="FFFFFF"/>
                </a:solidFill>
              </a:rPr>
              <a:t>public_html</a:t>
            </a:r>
            <a:r>
              <a:rPr lang="en-GB" sz="2800" i="1" dirty="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web server will map requests to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file</a:t>
            </a:r>
            <a:r>
              <a:rPr lang="en-GB" sz="2800" dirty="0" smtClean="0">
                <a:solidFill>
                  <a:srgbClr val="FFFFFF"/>
                </a:solidFill>
              </a:rPr>
              <a:t> </a:t>
            </a:r>
            <a:r>
              <a:rPr lang="en-GB" sz="2800" dirty="0">
                <a:solidFill>
                  <a:srgbClr val="FFFFFF"/>
                </a:solidFill>
              </a:rPr>
              <a:t>to show the file /home/</a:t>
            </a:r>
            <a:r>
              <a:rPr lang="en-GB" sz="2800" i="1" dirty="0">
                <a:solidFill>
                  <a:srgbClr val="FFFFFF"/>
                </a:solidFill>
              </a:rPr>
              <a:t>user</a:t>
            </a:r>
            <a:r>
              <a:rPr lang="en-GB" sz="2800" dirty="0">
                <a:solidFill>
                  <a:srgbClr val="FFFFFF"/>
                </a:solidFill>
              </a:rPr>
              <a:t>/</a:t>
            </a:r>
            <a:r>
              <a:rPr lang="en-GB" sz="2800" dirty="0" err="1">
                <a:solidFill>
                  <a:srgbClr val="FFFFFF"/>
                </a:solidFill>
              </a:rPr>
              <a:t>public_html</a:t>
            </a:r>
            <a:r>
              <a:rPr lang="en-GB" sz="2800" dirty="0">
                <a:solidFill>
                  <a:srgbClr val="FFFFFF"/>
                </a:solidFill>
              </a:rPr>
              <a:t>/</a:t>
            </a:r>
            <a:r>
              <a:rPr lang="en-GB" sz="2800" i="1" dirty="0">
                <a:solidFill>
                  <a:srgbClr val="FFFFFF"/>
                </a:solidFill>
              </a:rPr>
              <a:t>file.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Here </a:t>
            </a:r>
            <a:r>
              <a:rPr lang="en-GB" sz="2800" i="1" dirty="0">
                <a:solidFill>
                  <a:srgbClr val="FFFFFF"/>
                </a:solidFill>
              </a:rPr>
              <a:t>user</a:t>
            </a:r>
            <a:r>
              <a:rPr lang="en-GB" sz="2800" dirty="0">
                <a:solidFill>
                  <a:srgbClr val="FFFFFF"/>
                </a:solidFill>
              </a:rPr>
              <a:t> stands for your user name, and </a:t>
            </a:r>
            <a:r>
              <a:rPr lang="en-GB" sz="2800" i="1" dirty="0">
                <a:solidFill>
                  <a:srgbClr val="FFFFFF"/>
                </a:solidFill>
              </a:rPr>
              <a:t>file </a:t>
            </a:r>
            <a:r>
              <a:rPr lang="en-GB" sz="2800" dirty="0">
                <a:solidFill>
                  <a:srgbClr val="FFFFFF"/>
                </a:solidFill>
              </a:rPr>
              <a:t>is the file name, and "/" is the directory separator.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directories</a:t>
            </a:r>
          </a:p>
        </p:txBody>
      </p:sp>
      <p:sp>
        <p:nvSpPr>
          <p:cNvPr id="78850"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Your final project pages can be placed in a subdirectory, say</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   http://</a:t>
            </a:r>
            <a:r>
              <a:rPr lang="en-GB" sz="2800" dirty="0" smtClean="0">
                <a:solidFill>
                  <a:srgbClr val="FFFFFF"/>
                </a:solidFill>
              </a:rPr>
              <a:t>wotan.liu.edu/home/</a:t>
            </a:r>
            <a:r>
              <a:rPr lang="en-GB" sz="2800" i="1" dirty="0" smtClean="0">
                <a:solidFill>
                  <a:srgbClr val="FFFFFF"/>
                </a:solidFill>
              </a:rPr>
              <a:t>user</a:t>
            </a:r>
            <a:r>
              <a:rPr lang="en-GB" sz="2800" dirty="0" smtClean="0">
                <a:solidFill>
                  <a:srgbClr val="FFFFFF"/>
                </a:solidFill>
              </a:rPr>
              <a:t>/</a:t>
            </a:r>
            <a:r>
              <a:rPr lang="en-GB" sz="2800" i="1" dirty="0" smtClean="0">
                <a:solidFill>
                  <a:srgbClr val="FFFFFF"/>
                </a:solidFill>
              </a:rPr>
              <a:t>project</a:t>
            </a:r>
            <a:endParaRPr lang="en-GB" sz="2800" i="1" dirty="0">
              <a:solidFill>
                <a:srgbClr val="FFFFFF"/>
              </a:solidFill>
            </a:endParaRP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 may wish to make the user name some short form of your name. Remember you will be able to have that site for many years to come.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solidFill>
                  <a:srgbClr val="FFFFFF"/>
                </a:solidFill>
              </a:rPr>
              <a:t>You can create a directory easily within </a:t>
            </a:r>
            <a:r>
              <a:rPr lang="en-GB" sz="2800" dirty="0" err="1">
                <a:solidFill>
                  <a:srgbClr val="FFFFFF"/>
                </a:solidFill>
              </a:rPr>
              <a:t>winscp</a:t>
            </a:r>
            <a:r>
              <a:rPr lang="en-GB" sz="2800" dirty="0">
                <a:solidFill>
                  <a:srgbClr val="FFFFFF"/>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playing safe with characters</a:t>
            </a:r>
          </a:p>
        </p:txBody>
      </p:sp>
      <p:sp>
        <p:nvSpPr>
          <p:cNvPr id="82946" name="Text Box 2"/>
          <p:cNvSpPr txBox="1">
            <a:spLocks noChangeArrowheads="1"/>
          </p:cNvSpPr>
          <p:nvPr/>
        </p:nvSpPr>
        <p:spPr bwMode="auto">
          <a:xfrm>
            <a:off x="457200" y="1600200"/>
            <a:ext cx="8229600" cy="38862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Only use the characters on the US keyboard, don't insert symbols.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Save as ASCII or UTF-8. All ASCII files are also UTF-8 files.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Never save as </a:t>
            </a:r>
            <a:r>
              <a:rPr lang="en-US" sz="2800" dirty="0" smtClean="0">
                <a:solidFill>
                  <a:srgbClr val="FFFFFF"/>
                </a:solidFill>
              </a:rPr>
              <a:t>“</a:t>
            </a:r>
            <a:r>
              <a:rPr lang="ru-RU" sz="2800" dirty="0" smtClean="0">
                <a:solidFill>
                  <a:srgbClr val="FFFFFF"/>
                </a:solidFill>
              </a:rPr>
              <a:t>Unicode</a:t>
            </a:r>
            <a:r>
              <a:rPr lang="en-US" sz="2800" dirty="0" smtClean="0">
                <a:solidFill>
                  <a:srgbClr val="FFFFFF"/>
                </a:solidFill>
              </a:rPr>
              <a:t>”</a:t>
            </a:r>
            <a:r>
              <a:rPr lang="ru-RU" sz="2800" dirty="0" smtClean="0">
                <a:solidFill>
                  <a:srgbClr val="FFFFFF"/>
                </a:solidFill>
              </a:rPr>
              <a:t> </a:t>
            </a:r>
            <a:r>
              <a:rPr lang="ru-RU" sz="2800" dirty="0">
                <a:solidFill>
                  <a:srgbClr val="FFFFFF"/>
                </a:solidFill>
              </a:rPr>
              <a:t>within MS Notepad.</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If you need to enter non-ASCII characters consult the documentation of your editing tool.</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You may also find the HTML entities useful.</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numeric character reference</a:t>
            </a:r>
          </a:p>
        </p:txBody>
      </p:sp>
      <p:sp>
        <p:nvSpPr>
          <p:cNvPr id="8397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There are of two forms.</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first is &amp;#</a:t>
            </a:r>
            <a:r>
              <a:rPr lang="en-US" sz="2800" i="1" dirty="0">
                <a:solidFill>
                  <a:srgbClr val="FFFFFF"/>
                </a:solidFill>
              </a:rPr>
              <a:t>decimal</a:t>
            </a:r>
            <a:r>
              <a:rPr lang="en-US" sz="2800" dirty="0">
                <a:solidFill>
                  <a:srgbClr val="FFFFFF"/>
                </a:solidFill>
              </a:rPr>
              <a:t>; where </a:t>
            </a:r>
            <a:r>
              <a:rPr lang="en-US" sz="2800" i="1" dirty="0">
                <a:solidFill>
                  <a:srgbClr val="FFFFFF"/>
                </a:solidFill>
              </a:rPr>
              <a:t>decimal</a:t>
            </a:r>
            <a:r>
              <a:rPr lang="en-US" sz="2800" dirty="0">
                <a:solidFill>
                  <a:srgbClr val="FFFFFF"/>
                </a:solidFill>
              </a:rPr>
              <a:t> represents a decimal number. This is the number of the character in the Unicode character set. Example &amp;#32; is the blank</a:t>
            </a:r>
            <a:r>
              <a:rPr lang="en-US" dirty="0">
                <a:solidFill>
                  <a:srgbClr val="FFFFFF"/>
                </a:solidFill>
              </a:rPr>
              <a:t>.</a:t>
            </a:r>
          </a:p>
          <a:p>
            <a:pPr marL="731838" lvl="1" indent="-274638">
              <a:lnSpc>
                <a:spcPct val="9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second is &amp;#</a:t>
            </a:r>
            <a:r>
              <a:rPr lang="en-US" sz="2800" dirty="0" err="1">
                <a:solidFill>
                  <a:srgbClr val="FFFFFF"/>
                </a:solidFill>
              </a:rPr>
              <a:t>x</a:t>
            </a:r>
            <a:r>
              <a:rPr lang="en-US" sz="2800" i="1" dirty="0" err="1">
                <a:solidFill>
                  <a:srgbClr val="FFFFFF"/>
                </a:solidFill>
              </a:rPr>
              <a:t>hexnumber</a:t>
            </a:r>
            <a:r>
              <a:rPr lang="en-US" sz="2800" dirty="0">
                <a:solidFill>
                  <a:srgbClr val="FFFFFF"/>
                </a:solidFill>
              </a:rPr>
              <a:t>; where </a:t>
            </a:r>
            <a:r>
              <a:rPr lang="en-US" sz="2800" i="1" dirty="0" err="1">
                <a:solidFill>
                  <a:srgbClr val="FFFFFF"/>
                </a:solidFill>
              </a:rPr>
              <a:t>hexnumber</a:t>
            </a:r>
            <a:r>
              <a:rPr lang="en-US" sz="2800" dirty="0">
                <a:solidFill>
                  <a:srgbClr val="FFFFFF"/>
                </a:solidFill>
              </a:rPr>
              <a:t> represents a hexadecimal number. This is the number of the character in the Unicode character set. Example </a:t>
            </a:r>
            <a:r>
              <a:rPr lang="en-US" sz="2800" dirty="0" smtClean="0">
                <a:solidFill>
                  <a:srgbClr val="FFFFFF"/>
                </a:solidFill>
              </a:rPr>
              <a:t>&amp;#x263A; </a:t>
            </a:r>
            <a:r>
              <a:rPr lang="en-US" sz="2800" dirty="0">
                <a:solidFill>
                  <a:srgbClr val="FFFFFF"/>
                </a:solidFill>
              </a:rPr>
              <a:t>is </a:t>
            </a:r>
            <a:r>
              <a:rPr lang="en-US" sz="2800">
                <a:solidFill>
                  <a:srgbClr val="FFFFFF"/>
                </a:solidFill>
              </a:rPr>
              <a:t>the </a:t>
            </a:r>
            <a:r>
              <a:rPr lang="en-US" sz="2800" smtClean="0">
                <a:solidFill>
                  <a:srgbClr val="FFFFFF"/>
                </a:solidFill>
              </a:rPr>
              <a:t>smiley.</a:t>
            </a:r>
            <a:endParaRPr lang="en-US" sz="2800" dirty="0" smtClean="0">
              <a:solidFill>
                <a:srgbClr val="FFFFFF"/>
              </a:solidFill>
            </a:endParaRPr>
          </a:p>
          <a:p>
            <a:pPr marL="731838" lvl="1" indent="-274638">
              <a:lnSpc>
                <a:spcPct val="98000"/>
              </a:lnSpc>
              <a:spcBef>
                <a:spcPts val="6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XML predefined entity references</a:t>
            </a:r>
          </a:p>
        </p:txBody>
      </p:sp>
      <p:sp>
        <p:nvSpPr>
          <p:cNvPr id="84994" name="Text Box 2"/>
          <p:cNvSpPr txBox="1">
            <a:spLocks noChangeArrowheads="1"/>
          </p:cNvSpPr>
          <p:nvPr/>
        </p:nvSpPr>
        <p:spPr bwMode="auto">
          <a:xfrm>
            <a:off x="457200" y="1600200"/>
            <a:ext cx="8229600" cy="4670425"/>
          </a:xfrm>
          <a:prstGeom prst="rect">
            <a:avLst/>
          </a:prstGeom>
          <a:noFill/>
          <a:ln w="9525">
            <a:noFill/>
            <a:round/>
            <a:headEnd/>
            <a:tailEnd/>
          </a:ln>
          <a:effectLst/>
        </p:spPr>
        <p:txBody>
          <a:bodyPr lIns="0" tIns="0" rIns="0" bIns="0"/>
          <a:lstStyle/>
          <a:p>
            <a:pPr marL="328613" indent="-317500">
              <a:lnSpc>
                <a:spcPct val="105000"/>
              </a:lnSpc>
              <a:spcBef>
                <a:spcPts val="713"/>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These are written as &amp;</a:t>
            </a:r>
            <a:r>
              <a:rPr lang="en-US" sz="3200" i="1" dirty="0">
                <a:solidFill>
                  <a:srgbClr val="FFFFFF"/>
                </a:solidFill>
              </a:rPr>
              <a:t>code</a:t>
            </a:r>
            <a:r>
              <a:rPr lang="en-US" sz="3200" dirty="0">
                <a:solidFill>
                  <a:srgbClr val="FFFFFF"/>
                </a:solidFill>
              </a:rPr>
              <a:t>; where </a:t>
            </a:r>
            <a:r>
              <a:rPr lang="en-US" sz="3200" i="1" dirty="0">
                <a:solidFill>
                  <a:srgbClr val="FFFFFF"/>
                </a:solidFill>
              </a:rPr>
              <a:t>code </a:t>
            </a:r>
            <a:r>
              <a:rPr lang="en-US" sz="3200" dirty="0">
                <a:solidFill>
                  <a:srgbClr val="FFFFFF"/>
                </a:solidFill>
              </a:rPr>
              <a:t> is a mnemonic code. In XML there are only five of these defined.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quot</a:t>
            </a:r>
            <a:r>
              <a:rPr lang="en-US" sz="2800" dirty="0">
                <a:solidFill>
                  <a:srgbClr val="FFFFFF"/>
                </a:solidFill>
              </a:rPr>
              <a:t>; 	" 	&amp;#x22;  &amp;#34;    double quote</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&amp;amp; 	</a:t>
            </a:r>
            <a:r>
              <a:rPr lang="en-US" sz="2800" dirty="0" smtClean="0">
                <a:solidFill>
                  <a:srgbClr val="FFFFFF"/>
                </a:solidFill>
              </a:rPr>
              <a:t>     &amp; </a:t>
            </a:r>
            <a:r>
              <a:rPr lang="en-US" sz="2800" dirty="0">
                <a:solidFill>
                  <a:srgbClr val="FFFFFF"/>
                </a:solidFill>
              </a:rPr>
              <a:t>	&amp;#x26;  &amp;#38;    ampersand</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apos</a:t>
            </a:r>
            <a:r>
              <a:rPr lang="en-US" sz="2800" dirty="0">
                <a:solidFill>
                  <a:srgbClr val="FFFFFF"/>
                </a:solidFill>
              </a:rPr>
              <a:t>; 	' 	&amp;#x27;  &amp;#39;    apostrophe </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lt</a:t>
            </a:r>
            <a:r>
              <a:rPr lang="en-US" sz="2800" dirty="0">
                <a:solidFill>
                  <a:srgbClr val="FFFFFF"/>
                </a:solidFill>
              </a:rPr>
              <a:t>; 	         </a:t>
            </a:r>
            <a:r>
              <a:rPr lang="en-US" sz="2800" dirty="0" smtClean="0">
                <a:solidFill>
                  <a:srgbClr val="FFFFFF"/>
                </a:solidFill>
              </a:rPr>
              <a:t> &lt; </a:t>
            </a:r>
            <a:r>
              <a:rPr lang="en-US" sz="2800" dirty="0">
                <a:solidFill>
                  <a:srgbClr val="FFFFFF"/>
                </a:solidFill>
              </a:rPr>
              <a:t>	&amp;#x3C;  &amp;#60;    less-than sign</a:t>
            </a:r>
          </a:p>
          <a:p>
            <a:pPr marL="731838" lvl="1" indent="-274638">
              <a:lnSpc>
                <a:spcPct val="108000"/>
              </a:lnSpc>
              <a:spcBef>
                <a:spcPts val="6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&amp;</a:t>
            </a:r>
            <a:r>
              <a:rPr lang="en-US" sz="2800" dirty="0" err="1">
                <a:solidFill>
                  <a:srgbClr val="FFFFFF"/>
                </a:solidFill>
              </a:rPr>
              <a:t>gt</a:t>
            </a:r>
            <a:r>
              <a:rPr lang="en-US" sz="2800" dirty="0">
                <a:solidFill>
                  <a:srgbClr val="FFFFFF"/>
                </a:solidFill>
              </a:rPr>
              <a:t>; 	    </a:t>
            </a:r>
            <a:r>
              <a:rPr lang="en-US" sz="2800" dirty="0" smtClean="0">
                <a:solidFill>
                  <a:srgbClr val="FFFFFF"/>
                </a:solidFill>
              </a:rPr>
              <a:t> &gt; </a:t>
            </a:r>
            <a:r>
              <a:rPr lang="en-US" sz="2800" dirty="0">
                <a:solidFill>
                  <a:srgbClr val="FFFFFF"/>
                </a:solidFill>
              </a:rPr>
              <a:t>	&amp;#x3E;  &amp;#62;   greater-than sign</a:t>
            </a:r>
          </a:p>
          <a:p>
            <a:pPr marL="328613" indent="-317500">
              <a:lnSpc>
                <a:spcPts val="2825"/>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Homework</a:t>
            </a:r>
          </a:p>
        </p:txBody>
      </p:sp>
      <p:sp>
        <p:nvSpPr>
          <p:cNvPr id="90114" name="Text Box 2"/>
          <p:cNvSpPr txBox="1">
            <a:spLocks noChangeArrowheads="1"/>
          </p:cNvSpPr>
          <p:nvPr/>
        </p:nvSpPr>
        <p:spPr bwMode="auto">
          <a:xfrm>
            <a:off x="457200" y="1600200"/>
            <a:ext cx="8229600" cy="3267075"/>
          </a:xfrm>
          <a:prstGeom prst="rect">
            <a:avLst/>
          </a:prstGeom>
          <a:noFill/>
          <a:ln w="9525">
            <a:noFill/>
            <a:round/>
            <a:headEnd/>
            <a:tailEnd/>
          </a:ln>
          <a:effectLst/>
        </p:spPr>
        <p:txBody>
          <a:bodyPr lIns="90000" tIns="46800" rIns="90000" bIns="4680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Look at course home page.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Install winscp and browsers at home.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Prepare a one-page max web site plan. Bring a printed copy with you next week.</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a:solidFill>
                  <a:srgbClr val="FFFFFF"/>
                </a:solidFill>
              </a:rPr>
              <a:t>Prepare for quiz at the beginning of next lecture.</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ru-RU"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web site plan</a:t>
            </a:r>
          </a:p>
        </p:txBody>
      </p:sp>
      <p:sp>
        <p:nvSpPr>
          <p:cNvPr id="91138" name="Text Box 2"/>
          <p:cNvSpPr txBox="1">
            <a:spLocks noChangeArrowheads="1"/>
          </p:cNvSpPr>
          <p:nvPr/>
        </p:nvSpPr>
        <p:spPr bwMode="auto">
          <a:xfrm>
            <a:off x="457200" y="1600200"/>
            <a:ext cx="8226425" cy="366077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What is the intent of the web site?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Who commissioned the web site?</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Whom is the site for?</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What pages will be on the site?</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Name and very briefly describe each page.</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Establish link structure between pages.</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Any special technical challenges?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installing winscp</a:t>
            </a:r>
          </a:p>
        </p:txBody>
      </p:sp>
      <p:sp>
        <p:nvSpPr>
          <p:cNvPr id="92162" name="Text Box 2"/>
          <p:cNvSpPr txBox="1">
            <a:spLocks noChangeArrowheads="1"/>
          </p:cNvSpPr>
          <p:nvPr/>
        </p:nvSpPr>
        <p:spPr bwMode="auto">
          <a:xfrm>
            <a:off x="457200" y="1600200"/>
            <a:ext cx="8229600" cy="393065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http://winscp.net/eng/download.php has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“Installation package”, for use if you have administrator rights on the machine where you are installing to </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“Portable executable”, for use otherwise, i.e. to just download and run the application</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installation time, when/if asked about the default interface,  I suggest you use “Windows explorer style”, rather than the default “Norton commander style” . You can change that later.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installing HTML-Kit</a:t>
            </a:r>
          </a:p>
        </p:txBody>
      </p:sp>
      <p:sp>
        <p:nvSpPr>
          <p:cNvPr id="93186" name="Text Box 2"/>
          <p:cNvSpPr txBox="1">
            <a:spLocks noChangeArrowheads="1"/>
          </p:cNvSpPr>
          <p:nvPr/>
        </p:nvSpPr>
        <p:spPr bwMode="auto">
          <a:xfrm>
            <a:off x="457200" y="1600200"/>
            <a:ext cx="8382000"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There is free-to-download, but not open-source editor for HTML called HTML-Kit.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It is useful to run it as a default editor for all files that are related to web development</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HTML files</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CSS files</a:t>
            </a:r>
          </a:p>
          <a:p>
            <a:pPr marL="731838" lvl="1" indent="-274638" eaLnBrk="1" hangingPunct="1">
              <a:lnSpc>
                <a:spcPct val="11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PHP file (HTML with other stuff, for LIS651)‏</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dirty="0">
                <a:solidFill>
                  <a:srgbClr val="FFFFFF"/>
                </a:solidFill>
              </a:rPr>
              <a:t>Instructions on how to do that are in http://openlib .org/home/</a:t>
            </a:r>
            <a:r>
              <a:rPr lang="en-US" sz="2800" dirty="0" err="1">
                <a:solidFill>
                  <a:srgbClr val="FFFFFF"/>
                </a:solidFill>
              </a:rPr>
              <a:t>krichel</a:t>
            </a:r>
            <a:r>
              <a:rPr lang="en-US" sz="2800" dirty="0">
                <a:solidFill>
                  <a:srgbClr val="FFFFFF"/>
                </a:solidFill>
              </a:rPr>
              <a:t>/courses/lis650/doc/software.html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other stuff: installing “user agents”</a:t>
            </a:r>
          </a:p>
        </p:txBody>
      </p:sp>
      <p:sp>
        <p:nvSpPr>
          <p:cNvPr id="94210" name="Text Box 2"/>
          <p:cNvSpPr txBox="1">
            <a:spLocks noChangeArrowheads="1"/>
          </p:cNvSpPr>
          <p:nvPr/>
        </p:nvSpPr>
        <p:spPr bwMode="auto">
          <a:xfrm>
            <a:off x="457200" y="1600200"/>
            <a:ext cx="8534400" cy="4037013"/>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Download and install a recent version of at least two browsers. I suggest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Mozilla Firefox from http://www.mozilla.org/products/firefox/</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Opera from http://www.opera.com</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K-</a:t>
            </a:r>
            <a:r>
              <a:rPr lang="en-GB" sz="2400" dirty="0" err="1">
                <a:solidFill>
                  <a:srgbClr val="FFFFFF"/>
                </a:solidFill>
              </a:rPr>
              <a:t>meleon</a:t>
            </a:r>
            <a:r>
              <a:rPr lang="en-GB" sz="2400" dirty="0">
                <a:solidFill>
                  <a:srgbClr val="FFFFFF"/>
                </a:solidFill>
              </a:rPr>
              <a:t> from http://kmeleon.sourceforge.net/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can also get</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Internet Explorer			    – Safari</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400" dirty="0">
                <a:solidFill>
                  <a:srgbClr val="FFFFFF"/>
                </a:solidFill>
              </a:rPr>
              <a:t>Chrome</a:t>
            </a:r>
            <a:r>
              <a:rPr lang="en-GB" sz="2400" dirty="0">
                <a:solidFill>
                  <a:srgbClr val="FFFFFF"/>
                </a:solidFill>
              </a:rPr>
              <a:t>					    – </a:t>
            </a:r>
            <a:r>
              <a:rPr lang="en-GB" sz="2400" dirty="0" err="1">
                <a:solidFill>
                  <a:srgbClr val="FFFFFF"/>
                </a:solidFill>
              </a:rPr>
              <a:t>Konqueror</a:t>
            </a:r>
            <a:endParaRPr lang="en-GB" sz="2400" dirty="0">
              <a:solidFill>
                <a:srgbClr val="FFFFFF"/>
              </a:solidFill>
            </a:endParaRPr>
          </a:p>
          <a:p>
            <a:pPr marL="328613" indent="-317500" eaLnBrk="1" hangingPunct="1">
              <a:lnSpc>
                <a:spcPct val="100000"/>
              </a:lnSpc>
              <a:spcBef>
                <a:spcPts val="6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dirty="0">
                <a:solidFill>
                  <a:srgbClr val="E3EBF1"/>
                </a:solidFill>
              </a:rPr>
              <a:t>course </a:t>
            </a:r>
            <a:r>
              <a:rPr lang="ru-RU" sz="4000" dirty="0" smtClean="0">
                <a:solidFill>
                  <a:srgbClr val="E3EBF1"/>
                </a:solidFill>
              </a:rPr>
              <a:t>history</a:t>
            </a:r>
            <a:r>
              <a:rPr lang="en-US" sz="4000" dirty="0" smtClean="0">
                <a:solidFill>
                  <a:srgbClr val="E3EBF1"/>
                </a:solidFill>
              </a:rPr>
              <a:t>, 1</a:t>
            </a:r>
            <a:endParaRPr lang="ru-RU" sz="4000" dirty="0">
              <a:solidFill>
                <a:srgbClr val="E3EBF1"/>
              </a:solidFill>
            </a:endParaRPr>
          </a:p>
        </p:txBody>
      </p:sp>
      <p:sp>
        <p:nvSpPr>
          <p:cNvPr id="10242" name="Text Box 2"/>
          <p:cNvSpPr txBox="1">
            <a:spLocks noChangeArrowheads="1"/>
          </p:cNvSpPr>
          <p:nvPr/>
        </p:nvSpPr>
        <p:spPr bwMode="auto">
          <a:xfrm>
            <a:off x="228600" y="1143000"/>
            <a:ext cx="8686800" cy="5260975"/>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Course was first run as an institute 2002-05-13 to </a:t>
            </a:r>
            <a:r>
              <a:rPr lang="en-GB" sz="2800" dirty="0" smtClean="0">
                <a:solidFill>
                  <a:srgbClr val="FFFFFF"/>
                </a:solidFill>
              </a:rPr>
              <a:t>2002-05-17 as </a:t>
            </a:r>
            <a:r>
              <a:rPr lang="en-GB" sz="2800" dirty="0">
                <a:solidFill>
                  <a:srgbClr val="FFFFFF"/>
                </a:solidFill>
              </a:rPr>
              <a:t>“</a:t>
            </a:r>
            <a:r>
              <a:rPr lang="en-GB" sz="2800" dirty="0" err="1">
                <a:solidFill>
                  <a:srgbClr val="FFFFFF"/>
                </a:solidFill>
              </a:rPr>
              <a:t>Webmastering</a:t>
            </a:r>
            <a:r>
              <a:rPr lang="en-GB" sz="2800" dirty="0">
                <a:solidFill>
                  <a:srgbClr val="FFFFFF"/>
                </a:solidFill>
              </a:rPr>
              <a:t> I: the static web 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To the curriculum committee, this </a:t>
            </a:r>
            <a:r>
              <a:rPr lang="en-GB" sz="2800" dirty="0" smtClean="0">
                <a:solidFill>
                  <a:srgbClr val="FFFFFF"/>
                </a:solidFill>
              </a:rPr>
              <a:t>did </a:t>
            </a:r>
            <a:r>
              <a:rPr lang="en-GB" sz="2800" dirty="0">
                <a:solidFill>
                  <a:srgbClr val="FFFFFF"/>
                </a:solidFill>
              </a:rPr>
              <a:t>not sound academic enough.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2003 “Web Site Architecture and Design” (</a:t>
            </a:r>
            <a:r>
              <a:rPr lang="en-GB" sz="2800" dirty="0" err="1">
                <a:solidFill>
                  <a:srgbClr val="FFFFFF"/>
                </a:solidFill>
              </a:rPr>
              <a:t>WebSAD</a:t>
            </a:r>
            <a:r>
              <a:rPr lang="en-GB" sz="2800" dirty="0">
                <a:solidFill>
                  <a:srgbClr val="FFFFFF"/>
                </a:solidFill>
              </a:rPr>
              <a:t>) became the </a:t>
            </a:r>
            <a:r>
              <a:rPr lang="en-GB" sz="2800" dirty="0" smtClean="0">
                <a:solidFill>
                  <a:srgbClr val="FFFFFF"/>
                </a:solidFill>
              </a:rPr>
              <a:t>title</a:t>
            </a:r>
            <a:r>
              <a:rPr lang="en-GB" sz="2800" dirty="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In 2005 “Passive Web Site Architecture and Design” became the title</a:t>
            </a:r>
            <a:r>
              <a:rPr lang="en-GB" sz="2800" dirty="0" smtClean="0">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smtClean="0">
                <a:solidFill>
                  <a:srgbClr val="FFFFFF"/>
                </a:solidFill>
              </a:rPr>
              <a:t>The problem with that title is that it uses a concept invented by Thomas Krichel.</a:t>
            </a: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firefox extensions</a:t>
            </a:r>
          </a:p>
        </p:txBody>
      </p:sp>
      <p:sp>
        <p:nvSpPr>
          <p:cNvPr id="9523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firebug is a web design extension for </a:t>
            </a:r>
            <a:r>
              <a:rPr lang="en-US" sz="2800" dirty="0" err="1">
                <a:solidFill>
                  <a:srgbClr val="FFFFFF"/>
                </a:solidFill>
              </a:rPr>
              <a:t>firefox</a:t>
            </a:r>
            <a:r>
              <a:rPr lang="en-US" sz="2800" dirty="0">
                <a:solidFill>
                  <a:srgbClr val="FFFFFF"/>
                </a:solidFill>
              </a:rPr>
              <a:t>. It is particularly useful for JavaScript .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"live http headers" is a </a:t>
            </a:r>
            <a:r>
              <a:rPr lang="en-US" sz="2800" dirty="0" err="1">
                <a:solidFill>
                  <a:srgbClr val="FFFFFF"/>
                </a:solidFill>
              </a:rPr>
              <a:t>firefox</a:t>
            </a:r>
            <a:r>
              <a:rPr lang="en-US" sz="2800" dirty="0">
                <a:solidFill>
                  <a:srgbClr val="FFFFFF"/>
                </a:solidFill>
              </a:rPr>
              <a:t> extensions to see </a:t>
            </a:r>
            <a:r>
              <a:rPr lang="en-US" sz="2800" dirty="0" smtClean="0">
                <a:solidFill>
                  <a:srgbClr val="FFFFFF"/>
                </a:solidFill>
              </a:rPr>
              <a:t>the http headers that come with a </a:t>
            </a:r>
            <a:r>
              <a:rPr lang="en-US" sz="2800" smtClean="0">
                <a:solidFill>
                  <a:srgbClr val="FFFFFF"/>
                </a:solidFill>
              </a:rPr>
              <a:t>web page. </a:t>
            </a:r>
            <a:endParaRPr lang="en-US" sz="280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685800" y="1524000"/>
            <a:ext cx="7772400" cy="1933575"/>
          </a:xfrm>
          <a:prstGeom prst="rect">
            <a:avLst/>
          </a:prstGeom>
          <a:noFill/>
          <a:ln w="9525">
            <a:noFill/>
            <a:round/>
            <a:headEnd/>
            <a:tailEnd/>
          </a:ln>
          <a:effectLst/>
        </p:spPr>
        <p:txBody>
          <a:bodyPr lIns="90000" tIns="46800" rIns="90000" bIns="46800"/>
          <a:lstStyle/>
          <a:p>
            <a:pPr algn="ctr" eaLnBrk="1" hangingPunct="1">
              <a:lnSpc>
                <a:spcPct val="8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a:solidFill>
                  <a:srgbClr val="E3EBF1"/>
                </a:solidFill>
              </a:rPr>
              <a:t>LIS650	part 1 </a:t>
            </a:r>
            <a:br>
              <a:rPr lang="en-US" sz="4000">
                <a:solidFill>
                  <a:srgbClr val="E3EBF1"/>
                </a:solidFill>
              </a:rPr>
            </a:br>
            <a:r>
              <a:rPr lang="en-US" sz="4000">
                <a:solidFill>
                  <a:srgbClr val="E3EBF1"/>
                </a:solidFill>
              </a:rPr>
              <a:t/>
            </a:r>
            <a:br>
              <a:rPr lang="en-US" sz="4000">
                <a:solidFill>
                  <a:srgbClr val="E3EBF1"/>
                </a:solidFill>
              </a:rPr>
            </a:br>
            <a:r>
              <a:rPr lang="en-US" sz="4000">
                <a:solidFill>
                  <a:srgbClr val="E3EBF1"/>
                </a:solidFill>
              </a:rPr>
              <a:t>XML and the HTML body</a:t>
            </a:r>
          </a:p>
        </p:txBody>
      </p:sp>
      <p:sp>
        <p:nvSpPr>
          <p:cNvPr id="97282" name="Text Box 2"/>
          <p:cNvSpPr txBox="1">
            <a:spLocks noChangeArrowheads="1"/>
          </p:cNvSpPr>
          <p:nvPr/>
        </p:nvSpPr>
        <p:spPr bwMode="auto">
          <a:xfrm>
            <a:off x="1371600" y="4648200"/>
            <a:ext cx="6400800" cy="898525"/>
          </a:xfrm>
          <a:prstGeom prst="rect">
            <a:avLst/>
          </a:prstGeom>
          <a:noFill/>
          <a:ln w="9525">
            <a:noFill/>
            <a:round/>
            <a:headEnd/>
            <a:tailEnd/>
          </a:ln>
          <a:effectLst/>
        </p:spPr>
        <p:txBody>
          <a:bodyPr lIns="90000" tIns="46800" rIns="90000" bIns="46800"/>
          <a:lstStyle/>
          <a:p>
            <a:pPr algn="ctr">
              <a:lnSpc>
                <a:spcPct val="84000"/>
              </a:lnSpc>
              <a:spcBef>
                <a:spcPts val="700"/>
              </a:spcBef>
              <a:tabLst>
                <a:tab pos="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US" sz="2800" dirty="0">
                <a:solidFill>
                  <a:srgbClr val="FFFFFF"/>
                </a:solidFill>
              </a:rPr>
              <a:t>Thomas </a:t>
            </a:r>
            <a:r>
              <a:rPr lang="en-US" sz="2800" dirty="0" err="1" smtClean="0">
                <a:solidFill>
                  <a:srgbClr val="FFFFFF"/>
                </a:solidFill>
              </a:rPr>
              <a:t>Krichel</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solidFill>
                  <a:srgbClr val="E3EBF1"/>
                </a:solidFill>
              </a:rPr>
              <a:t>today</a:t>
            </a:r>
          </a:p>
        </p:txBody>
      </p:sp>
      <p:sp>
        <p:nvSpPr>
          <p:cNvPr id="9830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smtClean="0">
                <a:solidFill>
                  <a:srgbClr val="FFFFFF"/>
                </a:solidFill>
              </a:rPr>
              <a:t>An introduction to XML</a:t>
            </a:r>
            <a:endParaRPr lang="en-US" sz="3200" dirty="0">
              <a:solidFill>
                <a:srgbClr val="FFFFFF"/>
              </a:solidFill>
            </a:endParaRP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solidFill>
                  <a:srgbClr val="FFFFFF"/>
                </a:solidFill>
              </a:rPr>
              <a:t>M</a:t>
            </a:r>
            <a:r>
              <a:rPr lang="en-US" sz="3200" dirty="0" smtClean="0">
                <a:solidFill>
                  <a:srgbClr val="FFFFFF"/>
                </a:solidFill>
              </a:rPr>
              <a:t>ajor HTML, the body element.</a:t>
            </a:r>
            <a:endParaRPr lang="en-US" sz="32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XML</a:t>
            </a:r>
          </a:p>
        </p:txBody>
      </p:sp>
      <p:sp>
        <p:nvSpPr>
          <p:cNvPr id="99330" name="Text Box 2"/>
          <p:cNvSpPr txBox="1">
            <a:spLocks noChangeArrowheads="1"/>
          </p:cNvSpPr>
          <p:nvPr/>
        </p:nvSpPr>
        <p:spPr bwMode="auto">
          <a:xfrm>
            <a:off x="457200" y="1219200"/>
            <a:ext cx="8229600" cy="52165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XML is an SGML application</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Every XML document is SGML, but not the opposite.</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Thus XML is like SGML but with many features removed.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3200" dirty="0">
                <a:solidFill>
                  <a:srgbClr val="FFFFFF"/>
                </a:solidFill>
              </a:rPr>
              <a:t>XML defines the syntax that we will use to write HTML. We have to study that syntax in some detail, now.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nodes</a:t>
            </a:r>
          </a:p>
        </p:txBody>
      </p:sp>
      <p:sp>
        <p:nvSpPr>
          <p:cNvPr id="100354" name="Text Box 2"/>
          <p:cNvSpPr txBox="1">
            <a:spLocks noChangeArrowheads="1"/>
          </p:cNvSpPr>
          <p:nvPr/>
        </p:nvSpPr>
        <p:spPr bwMode="auto">
          <a:xfrm>
            <a:off x="457200" y="1600200"/>
            <a:ext cx="8229600" cy="451961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“node” is a word used to characterize everything that can be put in the XML document.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We will study the following types on nodes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character data</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elements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attributes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comments</a:t>
            </a:r>
          </a:p>
          <a:p>
            <a:pPr marL="731838" lvl="1" indent="-274638" eaLnBrk="1" hangingPunct="1">
              <a:lnSpc>
                <a:spcPct val="100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400" dirty="0">
                <a:solidFill>
                  <a:srgbClr val="FFFFFF"/>
                </a:solidFill>
              </a:rPr>
              <a:t>DTD declarations</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There are other types of nodes that we don't need to learn about here.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character data</a:t>
            </a:r>
          </a:p>
        </p:txBody>
      </p:sp>
      <p:sp>
        <p:nvSpPr>
          <p:cNvPr id="101378" name="Text Box 2"/>
          <p:cNvSpPr txBox="1">
            <a:spLocks noChangeArrowheads="1"/>
          </p:cNvSpPr>
          <p:nvPr/>
        </p:nvSpPr>
        <p:spPr bwMode="auto">
          <a:xfrm>
            <a:off x="457200" y="1600200"/>
            <a:ext cx="8226425" cy="2914650"/>
          </a:xfrm>
          <a:prstGeom prst="rect">
            <a:avLst/>
          </a:prstGeom>
          <a:noFill/>
          <a:ln w="9525">
            <a:noFill/>
            <a:round/>
            <a:headEnd/>
            <a:tailEnd/>
          </a:ln>
          <a:effectLst/>
        </p:spPr>
        <p:txBody>
          <a:bodyPr lIns="0" tIns="0" rIns="0" bIns="0"/>
          <a:lstStyle/>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Character data is simply a sequence of characters.</a:t>
            </a:r>
          </a:p>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Examples</a:t>
            </a:r>
          </a:p>
          <a:p>
            <a:pPr marL="731838" lvl="1" indent="-274638" eaLnBrk="1" hangingPunct="1">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a:t>
            </a:r>
            <a:r>
              <a:rPr lang="en-GB" sz="2400" dirty="0" err="1">
                <a:solidFill>
                  <a:srgbClr val="FFFFFF"/>
                </a:solidFill>
              </a:rPr>
              <a:t>abec</a:t>
            </a:r>
            <a:r>
              <a:rPr lang="en-GB" sz="2400" dirty="0">
                <a:solidFill>
                  <a:srgbClr val="FFFFFF"/>
                </a:solidFill>
              </a:rPr>
              <a:t>” </a:t>
            </a:r>
          </a:p>
          <a:p>
            <a:pPr marL="731838" lvl="1" indent="-274638" eaLnBrk="1" hangingPunct="1">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400" dirty="0">
                <a:solidFill>
                  <a:srgbClr val="FFFFFF"/>
                </a:solidFill>
              </a:rPr>
              <a:t>“8 [[ + 2 </a:t>
            </a:r>
            <a:r>
              <a:rPr lang="en-GB" sz="2400" dirty="0" smtClean="0">
                <a:solidFill>
                  <a:srgbClr val="FFFFFF"/>
                </a:solidFill>
              </a:rPr>
              <a:t>¼”</a:t>
            </a:r>
          </a:p>
          <a:p>
            <a:pPr marL="731838" lvl="1" indent="-274638">
              <a:lnSpc>
                <a:spcPct val="104000"/>
              </a:lnSpc>
              <a:spcBef>
                <a:spcPts val="6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ja-JP" altLang="en-US" sz="2400" smtClean="0">
                <a:solidFill>
                  <a:srgbClr val="FFFFFF"/>
                </a:solidFill>
              </a:rPr>
              <a:t> </a:t>
            </a:r>
            <a:r>
              <a:rPr lang="en-US" altLang="ja-JP" sz="2400" dirty="0" smtClean="0">
                <a:solidFill>
                  <a:srgbClr val="FFFFFF"/>
                </a:solidFill>
              </a:rPr>
              <a:t>“</a:t>
            </a:r>
            <a:r>
              <a:rPr lang="ja-JP" altLang="en-US" sz="2400" smtClean="0">
                <a:solidFill>
                  <a:srgbClr val="FFFFFF"/>
                </a:solidFill>
              </a:rPr>
              <a:t>一橋大学 </a:t>
            </a:r>
            <a:r>
              <a:rPr lang="en-US" altLang="ja-JP" sz="2400" dirty="0" smtClean="0">
                <a:solidFill>
                  <a:srgbClr val="FFFFFF"/>
                </a:solidFill>
              </a:rPr>
              <a:t>“</a:t>
            </a:r>
            <a:endParaRPr lang="en-GB" sz="2400" dirty="0">
              <a:solidFill>
                <a:srgbClr val="FFFFFF"/>
              </a:solidFill>
            </a:endParaRPr>
          </a:p>
          <a:p>
            <a:pPr marL="328613" indent="-317500" eaLnBrk="1" hangingPunct="1">
              <a:lnSpc>
                <a:spcPts val="2825"/>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 the end of the lecture, we will discuss character data again.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XML elements</a:t>
            </a:r>
          </a:p>
        </p:txBody>
      </p:sp>
      <p:sp>
        <p:nvSpPr>
          <p:cNvPr id="102402" name="Text Box 2"/>
          <p:cNvSpPr txBox="1">
            <a:spLocks noChangeArrowheads="1"/>
          </p:cNvSpPr>
          <p:nvPr/>
        </p:nvSpPr>
        <p:spPr bwMode="auto">
          <a:xfrm>
            <a:off x="304800" y="1295400"/>
            <a:ext cx="8610600" cy="4394200"/>
          </a:xfrm>
          <a:prstGeom prst="rect">
            <a:avLst/>
          </a:prstGeom>
          <a:noFill/>
          <a:ln w="9525">
            <a:noFill/>
            <a:round/>
            <a:headEnd/>
            <a:tailEnd/>
          </a:ln>
          <a:effectLst/>
        </p:spPr>
        <p:txBody>
          <a:bodyPr lIns="90000" tIns="46800" rIns="90000" bIns="4680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XML is based on elements. There are several ways of writing an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The first way is write &lt;</a:t>
            </a:r>
            <a:r>
              <a:rPr lang="ru-RU" sz="2800" i="1" dirty="0">
                <a:solidFill>
                  <a:srgbClr val="FFFFFF"/>
                </a:solidFill>
              </a:rPr>
              <a:t>name</a:t>
            </a:r>
            <a:r>
              <a:rPr lang="ru-RU" sz="2800" dirty="0">
                <a:solidFill>
                  <a:srgbClr val="FFFFFF"/>
                </a:solidFill>
              </a:rPr>
              <a:t>/&gt;.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Here </a:t>
            </a:r>
            <a:r>
              <a:rPr lang="ru-RU" sz="2800" i="1" dirty="0">
                <a:solidFill>
                  <a:srgbClr val="FFFFFF"/>
                </a:solidFill>
              </a:rPr>
              <a:t>name</a:t>
            </a:r>
            <a:r>
              <a:rPr lang="ru-RU" sz="2800" dirty="0">
                <a:solidFill>
                  <a:srgbClr val="FFFFFF"/>
                </a:solidFill>
              </a:rPr>
              <a:t> is the name of the element.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Such an element is called an empty element.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Example</a:t>
            </a:r>
            <a:r>
              <a:rPr lang="ru-RU" sz="2800" dirty="0" smtClean="0">
                <a:solidFill>
                  <a:srgbClr val="FFFFFF"/>
                </a:solidFill>
              </a:rPr>
              <a:t>:</a:t>
            </a:r>
            <a:r>
              <a:rPr lang="en-US" sz="2800" dirty="0" smtClean="0">
                <a:solidFill>
                  <a:srgbClr val="FFFFFF"/>
                </a:solidFill>
              </a:rPr>
              <a:t> </a:t>
            </a:r>
            <a:r>
              <a:rPr lang="ru-RU" sz="2400" dirty="0" smtClean="0">
                <a:solidFill>
                  <a:srgbClr val="FFFFFF"/>
                </a:solidFill>
              </a:rPr>
              <a:t>&lt;</a:t>
            </a:r>
            <a:r>
              <a:rPr lang="ru-RU" sz="2400" dirty="0">
                <a:solidFill>
                  <a:srgbClr val="FFFFFF"/>
                </a:solidFill>
              </a:rPr>
              <a:t>bang/&gt;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ru-RU" sz="2800" dirty="0">
                <a:solidFill>
                  <a:srgbClr val="FFFFFF"/>
                </a:solidFill>
              </a:rPr>
              <a:t>This is an empty element, the name of which is  “bang”.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non-empty elements</a:t>
            </a:r>
          </a:p>
        </p:txBody>
      </p:sp>
      <p:sp>
        <p:nvSpPr>
          <p:cNvPr id="103426" name="Text Box 2"/>
          <p:cNvSpPr txBox="1">
            <a:spLocks noChangeArrowheads="1"/>
          </p:cNvSpPr>
          <p:nvPr/>
        </p:nvSpPr>
        <p:spPr bwMode="auto">
          <a:xfrm>
            <a:off x="457200" y="1295400"/>
            <a:ext cx="8229600" cy="5053013"/>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If </a:t>
            </a:r>
            <a:r>
              <a:rPr lang="en-GB" sz="2800" i="1">
                <a:solidFill>
                  <a:srgbClr val="FFFFFF"/>
                </a:solidFill>
              </a:rPr>
              <a:t>name</a:t>
            </a:r>
            <a:r>
              <a:rPr lang="en-GB" sz="2800">
                <a:solidFill>
                  <a:srgbClr val="FFFFFF"/>
                </a:solidFill>
              </a:rPr>
              <a:t> is the name of the element, you can give an element contents </a:t>
            </a:r>
            <a:r>
              <a:rPr lang="en-GB" sz="2800" i="1">
                <a:solidFill>
                  <a:srgbClr val="FFFFFF"/>
                </a:solidFill>
              </a:rPr>
              <a:t>contents </a:t>
            </a:r>
            <a:r>
              <a:rPr lang="en-GB" sz="2800">
                <a:solidFill>
                  <a:srgbClr val="FFFFFF"/>
                </a:solidFill>
              </a:rPr>
              <a:t>by writing &lt;</a:t>
            </a:r>
            <a:r>
              <a:rPr lang="en-GB" sz="2800" i="1">
                <a:solidFill>
                  <a:srgbClr val="FFFFFF"/>
                </a:solidFill>
              </a:rPr>
              <a:t>name&gt;contents&lt;</a:t>
            </a:r>
            <a:r>
              <a:rPr lang="en-GB" sz="2800">
                <a:solidFill>
                  <a:srgbClr val="FFFFFF"/>
                </a:solidFill>
              </a:rPr>
              <a:t>/</a:t>
            </a:r>
            <a:r>
              <a:rPr lang="en-GB" sz="2800" i="1">
                <a:solidFill>
                  <a:srgbClr val="FFFFFF"/>
                </a:solidFill>
              </a:rPr>
              <a:t>name&gt;.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i="1">
                <a:solidFill>
                  <a:srgbClr val="FFFFFF"/>
                </a:solidFill>
              </a:rPr>
              <a:t>contents </a:t>
            </a:r>
            <a:r>
              <a:rPr lang="en-GB" sz="2800">
                <a:solidFill>
                  <a:srgbClr val="FFFFFF"/>
                </a:solidFill>
              </a:rPr>
              <a:t>is often simple character data</a:t>
            </a:r>
            <a:r>
              <a:rPr lang="en-GB" sz="2800" i="1">
                <a:solidFill>
                  <a:srgbClr val="FFFFFF"/>
                </a:solidFill>
              </a:rPr>
              <a: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Here</a:t>
            </a:r>
            <a:r>
              <a:rPr lang="en-GB" sz="2800" i="1">
                <a:solidFill>
                  <a:srgbClr val="FFFFFF"/>
                </a:solidFill>
              </a:rPr>
              <a:t> &lt;name&gt; </a:t>
            </a:r>
            <a:r>
              <a:rPr lang="en-GB" sz="2800">
                <a:solidFill>
                  <a:srgbClr val="FFFFFF"/>
                </a:solidFill>
              </a:rPr>
              <a:t>is called a start tag</a:t>
            </a:r>
            <a:r>
              <a:rPr lang="en-GB" sz="2800" i="1">
                <a:solidFill>
                  <a:srgbClr val="FFFFFF"/>
                </a:solidFill>
              </a:rPr>
              <a:t>. &lt;</a:t>
            </a:r>
            <a:r>
              <a:rPr lang="en-GB" sz="2800">
                <a:solidFill>
                  <a:srgbClr val="FFFFFF"/>
                </a:solidFill>
              </a:rPr>
              <a:t>/</a:t>
            </a:r>
            <a:r>
              <a:rPr lang="en-GB" sz="2800" i="1">
                <a:solidFill>
                  <a:srgbClr val="FFFFFF"/>
                </a:solidFill>
              </a:rPr>
              <a:t>name&gt; </a:t>
            </a:r>
            <a:r>
              <a:rPr lang="en-GB" sz="2800">
                <a:solidFill>
                  <a:srgbClr val="FFFFFF"/>
                </a:solidFill>
              </a:rPr>
              <a:t>is called the end tag. Both tags surround the contents of the element.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Remember the previous slide? Then note that</a:t>
            </a:r>
            <a:r>
              <a:rPr lang="en-GB" sz="2800" i="1">
                <a:solidFill>
                  <a:srgbClr val="FFFFFF"/>
                </a:solidFill>
              </a:rPr>
              <a:t> &lt;name</a:t>
            </a:r>
            <a:r>
              <a:rPr lang="en-GB" sz="2800">
                <a:solidFill>
                  <a:srgbClr val="FFFFFF"/>
                </a:solidFill>
              </a:rPr>
              <a:t>/&gt;</a:t>
            </a:r>
            <a:r>
              <a:rPr lang="en-GB" sz="2800" i="1">
                <a:solidFill>
                  <a:srgbClr val="FFFFFF"/>
                </a:solidFill>
              </a:rPr>
              <a:t> </a:t>
            </a:r>
            <a:r>
              <a:rPr lang="en-GB" sz="2800">
                <a:solidFill>
                  <a:srgbClr val="FFFFFF"/>
                </a:solidFill>
              </a:rPr>
              <a:t>is just a shortcut for</a:t>
            </a:r>
            <a:r>
              <a:rPr lang="en-GB" sz="2800" i="1">
                <a:solidFill>
                  <a:srgbClr val="FFFFFF"/>
                </a:solidFill>
              </a:rPr>
              <a:t> &lt;name&gt;&lt;/name&gt;.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Elements within other elements are called child elements.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
          <p:cNvSpPr txBox="1">
            <a:spLocks noChangeArrowheads="1"/>
          </p:cNvSpPr>
          <p:nvPr/>
        </p:nvSpPr>
        <p:spPr bwMode="auto">
          <a:xfrm>
            <a:off x="457200" y="274638"/>
            <a:ext cx="8224838" cy="1138237"/>
          </a:xfrm>
          <a:prstGeom prst="rect">
            <a:avLst/>
          </a:prstGeom>
          <a:noFill/>
          <a:ln w="9525">
            <a:noFill/>
            <a:round/>
            <a:headEnd/>
            <a:tailEnd/>
          </a:ln>
          <a:effectLst/>
        </p:spPr>
        <p:txBody>
          <a:bodyPr lIns="0" tIns="0" rIns="0" bIns="0" anchor="ctr"/>
          <a:lstStyle/>
          <a:p>
            <a:pPr algn="ctr" eaLnBrk="1" hangingPunct="1">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spot the difference</a:t>
            </a:r>
          </a:p>
        </p:txBody>
      </p:sp>
      <p:sp>
        <p:nvSpPr>
          <p:cNvPr id="104450" name="Text Box 2"/>
          <p:cNvSpPr txBox="1">
            <a:spLocks noChangeArrowheads="1"/>
          </p:cNvSpPr>
          <p:nvPr/>
        </p:nvSpPr>
        <p:spPr bwMode="auto">
          <a:xfrm>
            <a:off x="457200" y="1600200"/>
            <a:ext cx="8224838" cy="4521200"/>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&lt;foo/&gt; is an empty element with the name “foo”.</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&lt;/foo&gt; is the closing tag of a non-empty element with the name “foo”. It can only appear in the document if there is an opening tag &lt;foo&gt; somewhere ahead of it. </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US" sz="2800">
                <a:solidFill>
                  <a:srgbClr val="FFFFFF"/>
                </a:solidFill>
              </a:rPr>
              <a:t>I know this notation is somewhat tricky. I can’t do anything about 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element names</a:t>
            </a:r>
          </a:p>
        </p:txBody>
      </p:sp>
      <p:sp>
        <p:nvSpPr>
          <p:cNvPr id="105474"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name of a element can start with any letter or with the underscore. After the starting character, the name may contain letters, numbers and underscores.</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colon may also appear in an element name, but it has special significance.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Element </a:t>
            </a:r>
            <a:r>
              <a:rPr lang="en-US" sz="2800" dirty="0">
                <a:solidFill>
                  <a:srgbClr val="FFFFFF"/>
                </a:solidFill>
              </a:rPr>
              <a:t>names </a:t>
            </a:r>
            <a:r>
              <a:rPr lang="en-US" sz="2800" dirty="0" smtClean="0">
                <a:solidFill>
                  <a:srgbClr val="FFFFFF"/>
                </a:solidFill>
              </a:rPr>
              <a:t>start </a:t>
            </a:r>
            <a:r>
              <a:rPr lang="en-US" sz="2800" dirty="0">
                <a:solidFill>
                  <a:srgbClr val="FFFFFF"/>
                </a:solidFill>
              </a:rPr>
              <a:t>with "xml" are reserved for special </a:t>
            </a:r>
            <a:r>
              <a:rPr lang="en-US" sz="2800" dirty="0" smtClean="0">
                <a:solidFill>
                  <a:srgbClr val="FFFFFF"/>
                </a:solidFill>
              </a:rPr>
              <a:t>purposes. You can not use them for your own purposes. </a:t>
            </a: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history, slide 2</a:t>
            </a:r>
            <a:endParaRPr lang="en-US" dirty="0"/>
          </a:p>
        </p:txBody>
      </p:sp>
      <p:sp>
        <p:nvSpPr>
          <p:cNvPr id="3" name="Content Placeholder 2"/>
          <p:cNvSpPr>
            <a:spLocks noGrp="1"/>
          </p:cNvSpPr>
          <p:nvPr>
            <p:ph idx="1"/>
          </p:nvPr>
        </p:nvSpPr>
        <p:spPr/>
        <p:txBody>
          <a:bodyPr/>
          <a:lstStyle/>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rPr>
              <a:t>In 2009 the </a:t>
            </a:r>
            <a:r>
              <a:rPr lang="en-US" dirty="0" smtClean="0">
                <a:solidFill>
                  <a:srgbClr val="FFFFFF"/>
                </a:solidFill>
              </a:rPr>
              <a:t>Palmer S</a:t>
            </a:r>
            <a:r>
              <a:rPr lang="en-GB" dirty="0" err="1" smtClean="0">
                <a:solidFill>
                  <a:srgbClr val="FFFFFF"/>
                </a:solidFill>
              </a:rPr>
              <a:t>chool</a:t>
            </a:r>
            <a:r>
              <a:rPr lang="en-GB" dirty="0" smtClean="0">
                <a:solidFill>
                  <a:srgbClr val="FFFFFF"/>
                </a:solidFill>
              </a:rPr>
              <a:t> management  changed the title to “basic web site design”.</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rPr>
              <a:t>In 2011, the school management requested the course contents to be cut. </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rPr>
              <a:t>This version of the course contains those cuts.</a:t>
            </a:r>
          </a:p>
          <a:p>
            <a:pPr marL="328613" indent="-317500">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dirty="0" smtClean="0">
                <a:solidFill>
                  <a:srgbClr val="FFFFFF"/>
                </a:solidFill>
              </a:rPr>
              <a:t>They are dramatic in number, but they don’t concern material that is often used. </a:t>
            </a:r>
          </a:p>
          <a:p>
            <a:endParaRPr lang="en-US" dirty="0"/>
          </a:p>
        </p:txBody>
      </p:sp>
    </p:spTree>
    <p:extLst>
      <p:ext uri="{BB962C8B-B14F-4D97-AF65-F5344CB8AC3E}">
        <p14:creationId xmlns:p14="http://schemas.microsoft.com/office/powerpoint/2010/main" val="2549944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381000" y="228600"/>
            <a:ext cx="8229600" cy="809625"/>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element &amp; character data examples </a:t>
            </a:r>
          </a:p>
        </p:txBody>
      </p:sp>
      <p:sp>
        <p:nvSpPr>
          <p:cNvPr id="106498" name="Text Box 2"/>
          <p:cNvSpPr txBox="1">
            <a:spLocks noChangeArrowheads="1"/>
          </p:cNvSpPr>
          <p:nvPr/>
        </p:nvSpPr>
        <p:spPr bwMode="auto">
          <a:xfrm>
            <a:off x="457200" y="990600"/>
            <a:ext cx="8229600" cy="5508625"/>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&lt;greeting&gt;bonjour&lt;/greeting&gt;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&lt;greeting&gt;здравствуйте&lt;/greeting&gt;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&lt;sentence&gt;She says &lt;greeting&gt;hello&lt;/greeting&gt; to you.&lt;/sentence&gt;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&lt;menu&gt;&lt;choice&gt;Bibbelsches Bohnesupp mit Quetschekuche&lt;/choice&gt; or  &lt;choice&gt; Dibbellabbes mit Abbeltratsch&lt;/choice&gt;&lt;/menu&gt;</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&lt;examples&gt; &lt;example&gt;I koh Glos essa, und es duard ma ned wei.&lt;/example&gt;&lt;example&gt;Ja mogu esti staklo, i ne boli me. &lt;/example&gt; &lt;example&gt;Kristala jan dezaket, ez det minik ematen.&lt;/example&gt;&lt;/examples&gt;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a:t>
            </a:r>
          </a:p>
        </p:txBody>
      </p:sp>
      <p:sp>
        <p:nvSpPr>
          <p:cNvPr id="107522"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blank, the carriage return, the newline character and the tab character form a group of characters called the whitespace characters.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Whitespace is one or more whitespace characters appearing next to each.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A character node that only contains whitespace is a whitespace node.</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The </a:t>
            </a:r>
            <a:r>
              <a:rPr lang="en-US" sz="2800" dirty="0">
                <a:solidFill>
                  <a:srgbClr val="FFFFFF"/>
                </a:solidFill>
              </a:rPr>
              <a:t>treatment of whitespace </a:t>
            </a:r>
            <a:r>
              <a:rPr lang="en-US" sz="2800" dirty="0" smtClean="0">
                <a:solidFill>
                  <a:srgbClr val="FFFFFF"/>
                </a:solidFill>
              </a:rPr>
              <a:t>nodes in </a:t>
            </a:r>
            <a:r>
              <a:rPr lang="en-US" sz="2800" dirty="0">
                <a:solidFill>
                  <a:srgbClr val="FFFFFF"/>
                </a:solidFill>
              </a:rPr>
              <a:t>XML documents can create some confusion. </a:t>
            </a:r>
          </a:p>
          <a:p>
            <a:pPr marL="328613" indent="-317500">
              <a:lnSpc>
                <a:spcPct val="110000"/>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a:t>
            </a: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 </a:t>
            </a:r>
          </a:p>
        </p:txBody>
      </p:sp>
      <p:sp>
        <p:nvSpPr>
          <p:cNvPr id="10854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example</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note&gt;&lt;/note&gt;</a:t>
            </a:r>
          </a:p>
          <a:p>
            <a:pPr marL="525463" indent="-514350">
              <a:lnSpc>
                <a:spcPts val="2825"/>
              </a:lnSpc>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contains </a:t>
            </a:r>
            <a:r>
              <a:rPr lang="en-US" sz="2800" dirty="0">
                <a:solidFill>
                  <a:srgbClr val="FFFFFF"/>
                </a:solidFill>
              </a:rPr>
              <a:t>one node.</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The examples</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 &lt;/note&gt;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and </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a:t>
            </a:r>
          </a:p>
          <a:p>
            <a:pPr marL="328613" indent="-317500">
              <a:lnSpc>
                <a:spcPts val="2825"/>
              </a:lnSpc>
              <a:spcBef>
                <a:spcPts val="6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smtClean="0">
                <a:solidFill>
                  <a:srgbClr val="FFFFFF"/>
                </a:solidFill>
              </a:rPr>
              <a:t>    &lt;/</a:t>
            </a:r>
            <a:r>
              <a:rPr lang="en-US" sz="2800" dirty="0">
                <a:solidFill>
                  <a:srgbClr val="FFFFFF"/>
                </a:solidFill>
              </a:rPr>
              <a:t>note&gt;</a:t>
            </a:r>
          </a:p>
          <a:p>
            <a:pPr marL="328613" indent="-317500">
              <a:lnSpc>
                <a:spcPts val="2825"/>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contain two nodes each. But the character node has whitespace only.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node type: attributes</a:t>
            </a:r>
          </a:p>
        </p:txBody>
      </p:sp>
      <p:sp>
        <p:nvSpPr>
          <p:cNvPr id="109570" name="Text Box 2"/>
          <p:cNvSpPr txBox="1">
            <a:spLocks noChangeArrowheads="1"/>
          </p:cNvSpPr>
          <p:nvPr/>
        </p:nvSpPr>
        <p:spPr bwMode="auto">
          <a:xfrm>
            <a:off x="457200" y="1524000"/>
            <a:ext cx="8458200" cy="3941763"/>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Elements can have attributes. Here is an empty element with a</a:t>
            </a:r>
            <a:r>
              <a:rPr lang="en-US" sz="2800" dirty="0">
                <a:solidFill>
                  <a:srgbClr val="FFFFFF"/>
                </a:solidFill>
              </a:rPr>
              <a:t>n</a:t>
            </a:r>
            <a:r>
              <a:rPr lang="en-GB" sz="2800" dirty="0">
                <a:solidFill>
                  <a:srgbClr val="FFFFFF"/>
                </a:solidFill>
              </a:rPr>
              <a:t> attribute </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&lt;</a:t>
            </a:r>
            <a:r>
              <a:rPr lang="en-GB" sz="2800" i="1" dirty="0">
                <a:solidFill>
                  <a:srgbClr val="FFFFFF"/>
                </a:solidFill>
              </a:rPr>
              <a:t>name </a:t>
            </a:r>
            <a:r>
              <a:rPr lang="en-GB" sz="2800" i="1" dirty="0" err="1">
                <a:solidFill>
                  <a:srgbClr val="FFFFFF"/>
                </a:solidFill>
              </a:rPr>
              <a:t>attribute_name</a:t>
            </a:r>
            <a:r>
              <a:rPr lang="en-GB" sz="2800" dirty="0">
                <a:solidFill>
                  <a:srgbClr val="FFFFFF"/>
                </a:solidFill>
              </a:rPr>
              <a:t>="</a:t>
            </a:r>
            <a:r>
              <a:rPr lang="en-GB" sz="2800" i="1" dirty="0" err="1">
                <a:solidFill>
                  <a:srgbClr val="FFFFFF"/>
                </a:solidFill>
              </a:rPr>
              <a:t>attribute_value</a:t>
            </a:r>
            <a:r>
              <a:rPr lang="en-GB" sz="2800" dirty="0">
                <a:solidFill>
                  <a:srgbClr val="FFFFFF"/>
                </a:solidFill>
              </a:rPr>
              <a:t>"/&gt;</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Here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is an attribute name and</a:t>
            </a:r>
            <a:r>
              <a:rPr lang="en-GB" sz="2800" i="1" dirty="0">
                <a:solidFill>
                  <a:srgbClr val="FFFFFF"/>
                </a:solidFill>
              </a:rPr>
              <a:t> a</a:t>
            </a:r>
            <a:r>
              <a:rPr lang="en-US" sz="2800" i="1" dirty="0" err="1">
                <a:solidFill>
                  <a:srgbClr val="FFFFFF"/>
                </a:solidFill>
              </a:rPr>
              <a:t>ttribute</a:t>
            </a:r>
            <a:r>
              <a:rPr lang="en-US" sz="2800" i="1" dirty="0">
                <a:solidFill>
                  <a:srgbClr val="FFFFFF"/>
                </a:solidFill>
              </a:rPr>
              <a:t>_</a:t>
            </a:r>
            <a:r>
              <a:rPr lang="en-GB" sz="2800" i="1" dirty="0">
                <a:solidFill>
                  <a:srgbClr val="FFFFFF"/>
                </a:solidFill>
              </a:rPr>
              <a:t>value </a:t>
            </a:r>
            <a:r>
              <a:rPr lang="en-GB" sz="2800" dirty="0">
                <a:solidFill>
                  <a:srgbClr val="FFFFFF"/>
                </a:solidFill>
              </a:rPr>
              <a:t>is an attribute value. </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The element could have contents. Then it is written as &lt;</a:t>
            </a:r>
            <a:r>
              <a:rPr lang="en-GB" sz="2800" i="1" dirty="0">
                <a:solidFill>
                  <a:srgbClr val="FFFFFF"/>
                </a:solidFill>
              </a:rPr>
              <a:t>name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 "</a:t>
            </a:r>
            <a:r>
              <a:rPr lang="en-GB" sz="2800" i="1" dirty="0" err="1">
                <a:solidFill>
                  <a:srgbClr val="FFFFFF"/>
                </a:solidFill>
              </a:rPr>
              <a:t>attribute_value</a:t>
            </a:r>
            <a:r>
              <a:rPr lang="en-GB" sz="2800" dirty="0">
                <a:solidFill>
                  <a:srgbClr val="FFFFFF"/>
                </a:solidFill>
              </a:rPr>
              <a:t>"&gt; </a:t>
            </a:r>
            <a:r>
              <a:rPr lang="en-GB" sz="2800" i="1" dirty="0">
                <a:solidFill>
                  <a:srgbClr val="FFFFFF"/>
                </a:solidFill>
              </a:rPr>
              <a:t>contents</a:t>
            </a:r>
            <a:r>
              <a:rPr lang="en-GB" sz="2800" dirty="0">
                <a:solidFill>
                  <a:srgbClr val="FFFFFF"/>
                </a:solidFill>
              </a:rPr>
              <a:t>&lt;/</a:t>
            </a:r>
            <a:r>
              <a:rPr lang="en-GB" sz="2800" i="1" dirty="0">
                <a:solidFill>
                  <a:srgbClr val="FFFFFF"/>
                </a:solidFill>
              </a:rPr>
              <a:t>name</a:t>
            </a:r>
            <a:r>
              <a:rPr lang="en-GB" sz="2800" dirty="0">
                <a:solidFill>
                  <a:srgbClr val="FFFFFF"/>
                </a:solidFill>
              </a:rPr>
              <a: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examples</a:t>
            </a:r>
          </a:p>
        </p:txBody>
      </p:sp>
      <p:sp>
        <p:nvSpPr>
          <p:cNvPr id="110594" name="Text Box 2"/>
          <p:cNvSpPr txBox="1">
            <a:spLocks noChangeArrowheads="1"/>
          </p:cNvSpPr>
          <p:nvPr/>
        </p:nvSpPr>
        <p:spPr bwMode="auto">
          <a:xfrm>
            <a:off x="228600" y="1600200"/>
            <a:ext cx="8610600" cy="4572000"/>
          </a:xfrm>
          <a:prstGeom prst="rect">
            <a:avLst/>
          </a:prstGeom>
          <a:noFill/>
          <a:ln w="9525">
            <a:noFill/>
            <a:round/>
            <a:headEnd/>
            <a:tailEnd/>
          </a:ln>
          <a:effectLst/>
        </p:spPr>
        <p:txBody>
          <a:bodyPr lIns="0" tIns="0" rIns="0" bIns="0"/>
          <a:lstStyle/>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&lt;subject scheme="JEL"&gt;A4&lt;/subject&gt; </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&lt;postcode style="US ZIP"&gt;11372-2572&lt;/postcode&gt;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&lt;postcode style="GB"&gt;GU1 4LF&lt;/postcode&gt;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ddc</a:t>
            </a:r>
            <a:r>
              <a:rPr lang="en-US" sz="2800" dirty="0">
                <a:solidFill>
                  <a:srgbClr val="FFFFFF"/>
                </a:solidFill>
              </a:rPr>
              <a:t> code="634.9755"&gt;Cypresses&lt;/</a:t>
            </a:r>
            <a:r>
              <a:rPr lang="en-US" sz="2800" dirty="0" err="1">
                <a:solidFill>
                  <a:srgbClr val="FFFFFF"/>
                </a:solidFill>
              </a:rPr>
              <a:t>ddc</a:t>
            </a:r>
            <a:r>
              <a:rPr lang="en-US" sz="2800" dirty="0">
                <a:solidFill>
                  <a:srgbClr val="FFFFFF"/>
                </a:solidFill>
              </a:rPr>
              <a:t>&gt;</a:t>
            </a:r>
          </a:p>
          <a:p>
            <a:pPr marL="328613" indent="-317500">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solidFill>
                  <a:srgbClr val="FFFFFF"/>
                </a:solidFill>
              </a:rPr>
              <a:t>&lt;</a:t>
            </a:r>
            <a:r>
              <a:rPr lang="en-US" sz="2800" dirty="0" err="1">
                <a:solidFill>
                  <a:srgbClr val="FFFFFF"/>
                </a:solidFill>
              </a:rPr>
              <a:t>ddc</a:t>
            </a:r>
            <a:r>
              <a:rPr lang="en-US" sz="2800" dirty="0">
                <a:solidFill>
                  <a:srgbClr val="FFFFFF"/>
                </a:solidFill>
              </a:rPr>
              <a:t> </a:t>
            </a:r>
            <a:r>
              <a:rPr lang="en-US" sz="2800" dirty="0" smtClean="0">
                <a:solidFill>
                  <a:srgbClr val="FFFFFF"/>
                </a:solidFill>
              </a:rPr>
              <a:t>code="634.9756</a:t>
            </a:r>
            <a:r>
              <a:rPr lang="en-US" sz="2800" dirty="0">
                <a:solidFill>
                  <a:srgbClr val="FFFFFF"/>
                </a:solidFill>
              </a:rPr>
              <a:t>" explanation="Cedars"/&gt;   </a:t>
            </a:r>
          </a:p>
          <a:p>
            <a:pPr marL="328613" indent="-317500">
              <a:lnSpc>
                <a:spcPct val="110000"/>
              </a:lnSpc>
              <a:spcBef>
                <a:spcPts val="7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a:p>
            <a:pPr marL="328613" indent="-317500">
              <a:lnSpc>
                <a:spcPct val="110000"/>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457200" y="493713"/>
            <a:ext cx="8229600" cy="703262"/>
          </a:xfrm>
          <a:prstGeom prst="rect">
            <a:avLst/>
          </a:prstGeom>
          <a:noFill/>
          <a:ln w="9525">
            <a:noFill/>
            <a:round/>
            <a:headEnd/>
            <a:tailEnd/>
          </a:ln>
          <a:effectLst/>
        </p:spPr>
        <p:txBody>
          <a:bodyPr lIns="90000" tIns="46800" rIns="90000" bIns="4680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several attributes</a:t>
            </a:r>
          </a:p>
        </p:txBody>
      </p:sp>
      <p:sp>
        <p:nvSpPr>
          <p:cNvPr id="111618" name="Text Box 2"/>
          <p:cNvSpPr txBox="1">
            <a:spLocks noChangeArrowheads="1"/>
          </p:cNvSpPr>
          <p:nvPr/>
        </p:nvSpPr>
        <p:spPr bwMode="auto">
          <a:xfrm>
            <a:off x="457200" y="1295400"/>
            <a:ext cx="8229600" cy="5373688"/>
          </a:xfrm>
          <a:prstGeom prst="rect">
            <a:avLst/>
          </a:prstGeom>
          <a:noFill/>
          <a:ln w="9525">
            <a:noFill/>
            <a:round/>
            <a:headEnd/>
            <a:tailEnd/>
          </a:ln>
          <a:effectLst/>
        </p:spPr>
        <p:txBody>
          <a:bodyPr lIns="90000" tIns="46800" rIns="90000" bIns="46800"/>
          <a:lstStyle/>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Elements can have several attributes. Here is an element with two attributes</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   &lt;</a:t>
            </a:r>
            <a:r>
              <a:rPr lang="en-GB" sz="2800" i="1">
                <a:solidFill>
                  <a:srgbClr val="FFFFFF"/>
                </a:solidFill>
              </a:rPr>
              <a:t>name attribute_name_one</a:t>
            </a:r>
            <a:r>
              <a:rPr lang="en-GB" sz="2800">
                <a:solidFill>
                  <a:srgbClr val="FFFFFF"/>
                </a:solidFill>
              </a:rPr>
              <a:t>="</a:t>
            </a:r>
            <a:r>
              <a:rPr lang="en-GB" sz="2800" i="1">
                <a:solidFill>
                  <a:srgbClr val="FFFFFF"/>
                </a:solidFill>
              </a:rPr>
              <a:t>value_one</a:t>
            </a:r>
            <a:r>
              <a:rPr lang="en-GB" sz="2800">
                <a:solidFill>
                  <a:srgbClr val="FFFFFF"/>
                </a:solidFill>
              </a:rPr>
              <a:t>"</a:t>
            </a:r>
            <a:r>
              <a:rPr lang="en-GB" sz="2800" i="1">
                <a:solidFill>
                  <a:srgbClr val="FFFFFF"/>
                </a:solidFill>
              </a:rPr>
              <a:t> attribute_name_two=</a:t>
            </a:r>
            <a:r>
              <a:rPr lang="en-GB" sz="2800">
                <a:solidFill>
                  <a:srgbClr val="FFFFFF"/>
                </a:solidFill>
              </a:rPr>
              <a:t>"</a:t>
            </a:r>
            <a:r>
              <a:rPr lang="en-GB" sz="2800" i="1">
                <a:solidFill>
                  <a:srgbClr val="FFFFFF"/>
                </a:solidFill>
              </a:rPr>
              <a:t>value_two</a:t>
            </a:r>
            <a:r>
              <a:rPr lang="en-GB" sz="2800">
                <a:solidFill>
                  <a:srgbClr val="FFFFFF"/>
                </a:solidFill>
              </a:rPr>
              <a:t>"/&gt;</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Here </a:t>
            </a:r>
            <a:r>
              <a:rPr lang="en-GB" sz="2800" i="1">
                <a:solidFill>
                  <a:srgbClr val="FFFFFF"/>
                </a:solidFill>
              </a:rPr>
              <a:t>attribute_name_one </a:t>
            </a:r>
            <a:r>
              <a:rPr lang="en-GB" sz="2800">
                <a:solidFill>
                  <a:srgbClr val="FFFFFF"/>
                </a:solidFill>
              </a:rPr>
              <a:t>and </a:t>
            </a:r>
            <a:r>
              <a:rPr lang="en-GB" sz="2800" i="1">
                <a:solidFill>
                  <a:srgbClr val="FFFFFF"/>
                </a:solidFill>
              </a:rPr>
              <a:t>attribute_name_two </a:t>
            </a:r>
            <a:r>
              <a:rPr lang="en-GB" sz="2800">
                <a:solidFill>
                  <a:srgbClr val="FFFFFF"/>
                </a:solidFill>
              </a:rPr>
              <a:t>are attribute names and</a:t>
            </a:r>
            <a:r>
              <a:rPr lang="en-GB" sz="2800" i="1">
                <a:solidFill>
                  <a:srgbClr val="FFFFFF"/>
                </a:solidFill>
              </a:rPr>
              <a:t> value_one </a:t>
            </a:r>
            <a:r>
              <a:rPr lang="en-GB" sz="2800">
                <a:solidFill>
                  <a:srgbClr val="FFFFFF"/>
                </a:solidFill>
              </a:rPr>
              <a:t>and </a:t>
            </a:r>
            <a:r>
              <a:rPr lang="en-GB" sz="2800" i="1">
                <a:solidFill>
                  <a:srgbClr val="FFFFFF"/>
                </a:solidFill>
              </a:rPr>
              <a:t>value_two </a:t>
            </a:r>
            <a:r>
              <a:rPr lang="en-GB" sz="2800">
                <a:solidFill>
                  <a:srgbClr val="FFFFFF"/>
                </a:solidFill>
              </a:rPr>
              <a:t>are attribute values. The element itself is empty.</a:t>
            </a:r>
          </a:p>
          <a:p>
            <a:pPr marL="328613" indent="-317500" eaLnBrk="1" hangingPunct="1">
              <a:lnSpc>
                <a:spcPct val="105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Example: &lt;greeting language="fr" formal="no"&gt;bonjour&lt;/greeting&gt;</a:t>
            </a:r>
          </a:p>
          <a:p>
            <a:pPr marL="328613" indent="-317500" eaLnBrk="1" hangingPunct="1">
              <a:lnSpc>
                <a:spcPct val="105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whitespace around =</a:t>
            </a:r>
          </a:p>
        </p:txBody>
      </p:sp>
      <p:sp>
        <p:nvSpPr>
          <p:cNvPr id="112642" name="Text Box 2"/>
          <p:cNvSpPr txBox="1">
            <a:spLocks noChangeArrowheads="1"/>
          </p:cNvSpPr>
          <p:nvPr/>
        </p:nvSpPr>
        <p:spPr bwMode="auto">
          <a:xfrm>
            <a:off x="533400" y="1371600"/>
            <a:ext cx="8305800" cy="4448175"/>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Attribute names are separated from their values by the = sign. The equal sign can be surrounded by whitespace. Thus</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dirty="0">
                <a:solidFill>
                  <a:srgbClr val="FFFFFF"/>
                </a:solidFill>
              </a:rPr>
              <a:t>="</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i="1" dirty="0">
                <a:solidFill>
                  <a:srgbClr val="FFFFFF"/>
                </a:solidFill>
              </a:rPr>
              <a:t> </a:t>
            </a:r>
            <a:r>
              <a:rPr lang="en-GB" sz="2800" dirty="0">
                <a:solidFill>
                  <a:srgbClr val="FFFFFF"/>
                </a:solidFill>
              </a:rPr>
              <a:t>= "</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785813" lvl="1"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&lt;</a:t>
            </a:r>
            <a:r>
              <a:rPr lang="en-GB" sz="2800" i="1" dirty="0">
                <a:solidFill>
                  <a:srgbClr val="FFFFFF"/>
                </a:solidFill>
              </a:rPr>
              <a:t>element</a:t>
            </a:r>
            <a:r>
              <a:rPr lang="en-GB" sz="2800" dirty="0">
                <a:solidFill>
                  <a:srgbClr val="FFFFFF"/>
                </a:solidFill>
              </a:rPr>
              <a:t> </a:t>
            </a:r>
            <a:r>
              <a:rPr lang="en-GB" sz="2800" i="1" dirty="0" err="1">
                <a:solidFill>
                  <a:srgbClr val="FFFFFF"/>
                </a:solidFill>
              </a:rPr>
              <a:t>attribute_name</a:t>
            </a:r>
            <a:r>
              <a:rPr lang="en-GB" sz="2800" dirty="0">
                <a:solidFill>
                  <a:srgbClr val="FFFFFF"/>
                </a:solidFill>
              </a:rPr>
              <a:t>=</a:t>
            </a:r>
          </a:p>
          <a:p>
            <a:pPr marL="328613" indent="-317500" eaLnBrk="1" hangingPunct="1">
              <a:lnSpc>
                <a:spcPct val="11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     "</a:t>
            </a:r>
            <a:r>
              <a:rPr lang="en-GB" sz="2800" i="1" dirty="0" err="1">
                <a:solidFill>
                  <a:srgbClr val="FFFFFF"/>
                </a:solidFill>
              </a:rPr>
              <a:t>attribute_value</a:t>
            </a:r>
            <a:r>
              <a:rPr lang="en-GB" sz="2800" dirty="0">
                <a:solidFill>
                  <a:srgbClr val="FFFFFF"/>
                </a:solidFill>
              </a:rPr>
              <a:t>"</a:t>
            </a:r>
            <a:r>
              <a:rPr lang="en-GB" sz="2800" i="1" dirty="0">
                <a:solidFill>
                  <a:srgbClr val="FFFFFF"/>
                </a:solidFill>
              </a:rPr>
              <a:t>&gt;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are all equivalent.</a:t>
            </a:r>
          </a:p>
          <a:p>
            <a:pPr marL="328613" indent="-317500" eaLnBrk="1" hangingPunct="1">
              <a:lnSpc>
                <a:spcPct val="11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dirty="0">
                <a:solidFill>
                  <a:srgbClr val="FFFFFF"/>
                </a:solidFill>
              </a:rPr>
              <a:t>You must have whitespace around consecutive </a:t>
            </a:r>
            <a:r>
              <a:rPr lang="en-GB" sz="2800" dirty="0" smtClean="0">
                <a:solidFill>
                  <a:srgbClr val="FFFFFF"/>
                </a:solidFill>
              </a:rPr>
              <a:t>attributes.</a:t>
            </a:r>
            <a:endParaRPr lang="en-GB" sz="2800" dirty="0">
              <a:solidFill>
                <a:srgbClr val="FFFFFF"/>
              </a:solidFill>
            </a:endParaRPr>
          </a:p>
          <a:p>
            <a:pPr marL="785813" lvl="1" indent="-317500" eaLnBrk="1" hangingPunct="1">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a:p>
            <a:pPr marL="785813" lvl="1" indent="-317500" eaLnBrk="1" hangingPunct="1">
              <a:lnSpc>
                <a:spcPct val="110000"/>
              </a:lnSpc>
              <a:spcBef>
                <a:spcPts val="700"/>
              </a:spcBef>
              <a:buClr>
                <a:srgbClr val="FFFFFF"/>
              </a:buClr>
              <a:buFont typeface="Arial" charset="0"/>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457200" y="274638"/>
            <a:ext cx="8220075" cy="1133475"/>
          </a:xfrm>
          <a:prstGeom prst="rect">
            <a:avLst/>
          </a:prstGeom>
          <a:noFill/>
          <a:ln w="9525">
            <a:noFill/>
            <a:round/>
            <a:headEnd/>
            <a:tailEnd/>
          </a:ln>
          <a:effectLst/>
        </p:spPr>
        <p:txBody>
          <a:bodyPr lIns="0" tIns="0" rIns="0" bIns="0" anchor="ctr"/>
          <a:lstStyle/>
          <a:p>
            <a:pPr algn="ctr">
              <a:lnSpc>
                <a:spcPct val="8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E3EBF1"/>
                </a:solidFill>
              </a:rPr>
              <a:t>more on attributes</a:t>
            </a:r>
          </a:p>
        </p:txBody>
      </p:sp>
      <p:sp>
        <p:nvSpPr>
          <p:cNvPr id="113666" name="Text Box 2"/>
          <p:cNvSpPr txBox="1">
            <a:spLocks noChangeArrowheads="1"/>
          </p:cNvSpPr>
          <p:nvPr/>
        </p:nvSpPr>
        <p:spPr bwMode="auto">
          <a:xfrm>
            <a:off x="457200" y="1600200"/>
            <a:ext cx="8220075" cy="4516438"/>
          </a:xfrm>
          <a:prstGeom prst="rect">
            <a:avLst/>
          </a:prstGeom>
          <a:noFill/>
          <a:ln w="9525">
            <a:noFill/>
            <a:round/>
            <a:headEnd/>
            <a:tailEnd/>
          </a:ln>
          <a:effectLst/>
        </p:spPr>
        <p:txBody>
          <a:bodyPr lIns="0" tIns="0" rIns="0" bIns="0"/>
          <a:lstStyle/>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rPr>
              <a:t>Attribute values can be enclosed in single or double quotes. It does not matter. Double quotes are more common, so I suggest you use those.</a:t>
            </a:r>
          </a:p>
          <a:p>
            <a:pPr marL="328613" indent="-317500" eaLnBrk="1" hangingPunct="1">
              <a:lnSpc>
                <a:spcPct val="110000"/>
              </a:lnSpc>
              <a:spcBef>
                <a:spcPts val="700"/>
              </a:spcBef>
              <a:buClr>
                <a:srgbClr val="FFFFFF"/>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rgbClr val="FFFFFF"/>
                </a:solidFill>
              </a:rPr>
              <a:t>There can be no two attributes to the same element with the same names. So you can not have something like &lt;trafficlight color="red" color="green"/&gt;.</a:t>
            </a:r>
          </a:p>
          <a:p>
            <a:pPr marL="328613" indent="-317500">
              <a:lnSpc>
                <a:spcPts val="2825"/>
              </a:lnSpc>
              <a:spcBef>
                <a:spcPts val="70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457200" y="274638"/>
            <a:ext cx="8226425" cy="1139825"/>
          </a:xfrm>
          <a:prstGeom prst="rect">
            <a:avLst/>
          </a:prstGeom>
          <a:noFill/>
          <a:ln w="9525">
            <a:noFill/>
            <a:round/>
            <a:headEnd/>
            <a:tailEnd/>
          </a:ln>
          <a:effectLst/>
        </p:spPr>
        <p:txBody>
          <a:bodyPr lIns="0" tIns="0" rIns="0" bIns="0" anchor="ctr"/>
          <a:lstStyle/>
          <a:p>
            <a:pPr algn="ctr" eaLnBrk="1" hangingPunct="1">
              <a:lnSpc>
                <a:spcPct val="8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u-RU" sz="4000">
                <a:solidFill>
                  <a:srgbClr val="E3EBF1"/>
                </a:solidFill>
              </a:rPr>
              <a:t>more on attributes</a:t>
            </a:r>
          </a:p>
        </p:txBody>
      </p:sp>
      <p:sp>
        <p:nvSpPr>
          <p:cNvPr id="114690" name="Text Box 2"/>
          <p:cNvSpPr txBox="1">
            <a:spLocks noChangeArrowheads="1"/>
          </p:cNvSpPr>
          <p:nvPr/>
        </p:nvSpPr>
        <p:spPr bwMode="auto">
          <a:xfrm>
            <a:off x="457200" y="1219200"/>
            <a:ext cx="8226425" cy="5391150"/>
          </a:xfrm>
          <a:prstGeom prst="rect">
            <a:avLst/>
          </a:prstGeom>
          <a:noFill/>
          <a:ln w="9525">
            <a:noFill/>
            <a:round/>
            <a:headEnd/>
            <a:tailEnd/>
          </a:ln>
          <a:effectLst/>
        </p:spPr>
        <p:txBody>
          <a:bodyPr lIns="0" tIns="0" rIns="0" bIns="0"/>
          <a:lstStyle/>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Attribute values are simple strings. You can not have an element inside an attribute value. Thus you can not write, for example &lt;meal type="&lt;cookie/&gt;"&gt;chocolate&lt;/meal&gt;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An attribute must have a value, e.g. you can not write &lt;result abstract&gt;... &lt;/result&gt;. </a:t>
            </a:r>
          </a:p>
          <a:p>
            <a:pPr marL="328613" indent="-317500" eaLnBrk="1" hangingPunct="1">
              <a:lnSpc>
                <a:spcPct val="100000"/>
              </a:lnSpc>
              <a:spcBef>
                <a:spcPts val="700"/>
              </a:spcBef>
              <a:buClr>
                <a:srgbClr val="FFFFFF"/>
              </a:buClr>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800">
                <a:solidFill>
                  <a:srgbClr val="FFFFFF"/>
                </a:solidFill>
              </a:rPr>
              <a:t>The value may be empty like in &lt;result abstract=''&gt;...&lt;/result&gt; or &lt;result abstract=""&gt;... &lt;/result&gt;.</a:t>
            </a:r>
          </a:p>
          <a:p>
            <a:pPr marL="328613" indent="-317500" eaLnBrk="1" hangingPunct="1">
              <a:lnSpc>
                <a:spcPct val="100000"/>
              </a:lnSpc>
              <a:spcBef>
                <a:spcPts val="70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8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E3EBF1"/>
                </a:solidFill>
              </a:rPr>
              <a:t>another</a:t>
            </a:r>
            <a:r>
              <a:rPr lang="ru-RU" sz="4000" dirty="0" smtClean="0">
                <a:solidFill>
                  <a:srgbClr val="E3EBF1"/>
                </a:solidFill>
              </a:rPr>
              <a:t> example</a:t>
            </a:r>
            <a:endParaRPr lang="ru-RU" sz="4000" dirty="0">
              <a:solidFill>
                <a:srgbClr val="E3EBF1"/>
              </a:solidFill>
            </a:endParaRPr>
          </a:p>
        </p:txBody>
      </p:sp>
      <p:sp>
        <p:nvSpPr>
          <p:cNvPr id="115714" name="Text Box 2"/>
          <p:cNvSpPr txBox="1">
            <a:spLocks noChangeArrowheads="1"/>
          </p:cNvSpPr>
          <p:nvPr/>
        </p:nvSpPr>
        <p:spPr bwMode="auto">
          <a:xfrm>
            <a:off x="457200" y="1600200"/>
            <a:ext cx="8229600" cy="4298950"/>
          </a:xfrm>
          <a:prstGeom prst="rect">
            <a:avLst/>
          </a:prstGeom>
          <a:noFill/>
          <a:ln w="9525">
            <a:noFill/>
            <a:round/>
            <a:headEnd/>
            <a:tailEnd/>
          </a:ln>
          <a:effectLst/>
        </p:spPr>
        <p:txBody>
          <a:bodyPr lIns="0" tIns="0" rIns="0" bIns="0"/>
          <a:lstStyle/>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&lt;poet born="1799" died="1837"&gt;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a:t>
            </a:r>
            <a:r>
              <a:rPr lang="en-GB" sz="3200" dirty="0" err="1">
                <a:solidFill>
                  <a:srgbClr val="FFFFFF"/>
                </a:solidFill>
              </a:rPr>
              <a:t>ru</a:t>
            </a:r>
            <a:r>
              <a:rPr lang="en-GB" sz="3200" dirty="0">
                <a:solidFill>
                  <a:srgbClr val="FFFFFF"/>
                </a:solidFill>
              </a:rPr>
              <a:t>"&gt;</a:t>
            </a:r>
            <a:r>
              <a:rPr lang="en-GB" sz="3200" dirty="0" err="1">
                <a:solidFill>
                  <a:srgbClr val="FFFFFF"/>
                </a:solidFill>
              </a:rPr>
              <a:t>Александр</a:t>
            </a:r>
            <a:r>
              <a:rPr lang="en-GB" sz="3200" dirty="0">
                <a:solidFill>
                  <a:srgbClr val="FFFFFF"/>
                </a:solidFill>
              </a:rPr>
              <a:t> </a:t>
            </a:r>
            <a:r>
              <a:rPr lang="en-GB" sz="3200" dirty="0" err="1">
                <a:solidFill>
                  <a:srgbClr val="FFFFFF"/>
                </a:solidFill>
              </a:rPr>
              <a:t>Сергеевич</a:t>
            </a:r>
            <a:r>
              <a:rPr lang="en-GB" sz="3200" dirty="0">
                <a:solidFill>
                  <a:srgbClr val="FFFFFF"/>
                </a:solidFill>
              </a:rPr>
              <a:t> </a:t>
            </a:r>
            <a:r>
              <a:rPr lang="en-GB" sz="3200" dirty="0" err="1">
                <a:solidFill>
                  <a:srgbClr val="FFFFFF"/>
                </a:solidFill>
              </a:rPr>
              <a:t>Пушкин</a:t>
            </a:r>
            <a:r>
              <a:rPr lang="en-GB" sz="3200" dirty="0">
                <a:solidFill>
                  <a:srgbClr val="FFFFFF"/>
                </a:solidFill>
              </a:rPr>
              <a:t>&lt;/name&gt; </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="en"&gt;Alexander S. Pushkin&lt;/name&gt;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   &lt;name </a:t>
            </a:r>
            <a:r>
              <a:rPr lang="en-GB" sz="3200" dirty="0" err="1">
                <a:solidFill>
                  <a:srgbClr val="FFFFFF"/>
                </a:solidFill>
              </a:rPr>
              <a:t>lang</a:t>
            </a:r>
            <a:r>
              <a:rPr lang="en-GB" sz="3200" dirty="0">
                <a:solidFill>
                  <a:srgbClr val="FFFFFF"/>
                </a:solidFill>
              </a:rPr>
              <a:t>="</a:t>
            </a:r>
            <a:r>
              <a:rPr lang="en-GB" sz="3200" dirty="0" err="1">
                <a:solidFill>
                  <a:srgbClr val="FFFFFF"/>
                </a:solidFill>
              </a:rPr>
              <a:t>fr</a:t>
            </a:r>
            <a:r>
              <a:rPr lang="en-GB" sz="3200" dirty="0">
                <a:solidFill>
                  <a:srgbClr val="FFFFFF"/>
                </a:solidFill>
              </a:rPr>
              <a:t>"&gt;</a:t>
            </a:r>
            <a:r>
              <a:rPr lang="en-GB" sz="3200" dirty="0" err="1">
                <a:solidFill>
                  <a:srgbClr val="FFFFFF"/>
                </a:solidFill>
              </a:rPr>
              <a:t>Alexandre</a:t>
            </a:r>
            <a:r>
              <a:rPr lang="en-GB" sz="3200" dirty="0">
                <a:solidFill>
                  <a:srgbClr val="FFFFFF"/>
                </a:solidFill>
              </a:rPr>
              <a:t> </a:t>
            </a:r>
            <a:r>
              <a:rPr lang="en-GB" sz="3200" dirty="0" err="1">
                <a:solidFill>
                  <a:srgbClr val="FFFFFF"/>
                </a:solidFill>
              </a:rPr>
              <a:t>Pouchkine</a:t>
            </a:r>
            <a:r>
              <a:rPr lang="en-GB" sz="3200" dirty="0">
                <a:solidFill>
                  <a:srgbClr val="FFFFFF"/>
                </a:solidFill>
              </a:rPr>
              <a:t>&lt;/name&gt;</a:t>
            </a:r>
          </a:p>
          <a:p>
            <a:pPr eaLnBrk="1" hangingPunct="1">
              <a:lnSpc>
                <a:spcPct val="100000"/>
              </a:lnSpc>
              <a:spcBef>
                <a:spcPts val="7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pPr>
            <a:r>
              <a:rPr lang="en-GB" sz="3200" dirty="0">
                <a:solidFill>
                  <a:srgbClr val="FFFFFF"/>
                </a:solidFill>
              </a:rPr>
              <a:t>&lt;/poet&gt;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22127</Words>
  <Application>Microsoft Office PowerPoint</Application>
  <PresentationFormat>On-screen Show (4:3)</PresentationFormat>
  <Paragraphs>2235</Paragraphs>
  <Slides>391</Slides>
  <Notes>378</Notes>
  <HiddenSlides>0</HiddenSlides>
  <MMClips>0</MMClips>
  <ScaleCrop>false</ScaleCrop>
  <HeadingPairs>
    <vt:vector size="4" baseType="variant">
      <vt:variant>
        <vt:lpstr>Theme</vt:lpstr>
      </vt:variant>
      <vt:variant>
        <vt:i4>1</vt:i4>
      </vt:variant>
      <vt:variant>
        <vt:lpstr>Slide Titles</vt:lpstr>
      </vt:variant>
      <vt:variant>
        <vt:i4>391</vt:i4>
      </vt:variant>
    </vt:vector>
  </HeadingPairs>
  <TitlesOfParts>
    <vt:vector size="39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history, slide 2</vt:lpstr>
      <vt:lpstr>PowerPoint Presentation</vt:lpstr>
      <vt:lpstr>PowerPoint Presentation</vt:lpstr>
      <vt:lpstr>PowerPoint Presentation</vt:lpstr>
      <vt:lpstr>PowerPoint Presentation</vt:lpstr>
      <vt:lpstr>PowerPoint Presentation</vt:lpstr>
      <vt:lpstr>list of some cuts from longer version</vt:lpstr>
      <vt:lpstr>lists of some cuts from longer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bother?</vt:lpstr>
      <vt:lpstr>PowerPoint Presentation</vt:lpstr>
      <vt:lpstr>PowerPoint Presentation</vt:lpstr>
      <vt:lpstr>PowerPoint Presentation</vt:lpstr>
      <vt:lpstr>what type of information in a DTD?</vt:lpstr>
      <vt:lpstr>PowerPoint Presentation</vt:lpstr>
      <vt:lpstr>PowerPoint Presentation</vt:lpstr>
      <vt:lpstr>PowerPoint Presentation</vt:lpstr>
      <vt:lpstr>PowerPoint Presentation</vt:lpstr>
      <vt:lpstr>Internet application protocols</vt:lpstr>
      <vt:lpstr>PowerPoint Presentation</vt:lpstr>
      <vt:lpstr>protocols to communicate with hosts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table cell &lt;td&gt;</vt:lpstr>
      <vt:lpstr>the headers= attribute of &lt;td&gt;</vt:lpstr>
      <vt:lpstr>PowerPoint Presentation</vt:lpstr>
      <vt:lpstr>values of scope= in &lt;th&gt;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reducing navigational clutter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32</cp:revision>
  <dcterms:created xsi:type="dcterms:W3CDTF">2011-03-03T20:54:23Z</dcterms:created>
  <dcterms:modified xsi:type="dcterms:W3CDTF">2011-04-21T21:25:52Z</dcterms:modified>
</cp:coreProperties>
</file>