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notesSlides/notesSlide67.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notesSlides/notesSlide63.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notesSlides/notesSlide57.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46.xml" ContentType="application/vnd.openxmlformats-officedocument.presentationml.notesSlide+xml"/>
  <Override PartName="/ppt/notesSlides/notesSlide64.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ppt/notesSlides/notesSlide53.xml" ContentType="application/vnd.openxmlformats-officedocument.presentationml.notesSlide+xml"/>
  <Override PartName="/ppt/notesSlides/notesSlide62.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51.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Override PartName="/ppt/notesSlides/notesSlide65.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notesSlides/notesSlide37.xml" ContentType="application/vnd.openxmlformats-officedocument.presentationml.notesSlide+xml"/>
  <Override PartName="/ppt/notesSlides/notesSlide55.xml" ContentType="application/vnd.openxmlformats-officedocument.presentationml.notesSlide+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2"/>
  </p:notesMasterIdLst>
  <p:sldIdLst>
    <p:sldId id="347" r:id="rId2"/>
    <p:sldId id="348" r:id="rId3"/>
    <p:sldId id="349" r:id="rId4"/>
    <p:sldId id="350" r:id="rId5"/>
    <p:sldId id="351" r:id="rId6"/>
    <p:sldId id="785" r:id="rId7"/>
    <p:sldId id="336" r:id="rId8"/>
    <p:sldId id="334" r:id="rId9"/>
    <p:sldId id="335" r:id="rId10"/>
    <p:sldId id="779" r:id="rId11"/>
    <p:sldId id="352" r:id="rId12"/>
    <p:sldId id="353" r:id="rId13"/>
    <p:sldId id="354" r:id="rId14"/>
    <p:sldId id="355" r:id="rId15"/>
    <p:sldId id="356" r:id="rId16"/>
    <p:sldId id="357" r:id="rId17"/>
    <p:sldId id="358" r:id="rId18"/>
    <p:sldId id="359" r:id="rId19"/>
    <p:sldId id="360" r:id="rId20"/>
    <p:sldId id="361" r:id="rId21"/>
    <p:sldId id="362" r:id="rId22"/>
    <p:sldId id="363" r:id="rId23"/>
    <p:sldId id="364" r:id="rId24"/>
    <p:sldId id="365" r:id="rId25"/>
    <p:sldId id="366" r:id="rId26"/>
    <p:sldId id="367" r:id="rId27"/>
    <p:sldId id="368" r:id="rId28"/>
    <p:sldId id="369" r:id="rId29"/>
    <p:sldId id="370" r:id="rId30"/>
    <p:sldId id="371" r:id="rId31"/>
    <p:sldId id="372" r:id="rId32"/>
    <p:sldId id="373" r:id="rId33"/>
    <p:sldId id="374" r:id="rId34"/>
    <p:sldId id="375" r:id="rId35"/>
    <p:sldId id="376" r:id="rId36"/>
    <p:sldId id="377" r:id="rId37"/>
    <p:sldId id="378" r:id="rId38"/>
    <p:sldId id="379" r:id="rId39"/>
    <p:sldId id="380" r:id="rId40"/>
    <p:sldId id="381" r:id="rId41"/>
    <p:sldId id="382" r:id="rId42"/>
    <p:sldId id="383" r:id="rId43"/>
    <p:sldId id="384" r:id="rId44"/>
    <p:sldId id="385" r:id="rId45"/>
    <p:sldId id="386" r:id="rId46"/>
    <p:sldId id="387" r:id="rId47"/>
    <p:sldId id="388" r:id="rId48"/>
    <p:sldId id="389" r:id="rId49"/>
    <p:sldId id="390" r:id="rId50"/>
    <p:sldId id="788" r:id="rId51"/>
    <p:sldId id="789" r:id="rId52"/>
    <p:sldId id="391" r:id="rId53"/>
    <p:sldId id="392" r:id="rId54"/>
    <p:sldId id="394" r:id="rId55"/>
    <p:sldId id="395" r:id="rId56"/>
    <p:sldId id="396" r:id="rId57"/>
    <p:sldId id="397" r:id="rId58"/>
    <p:sldId id="406" r:id="rId59"/>
    <p:sldId id="407" r:id="rId60"/>
    <p:sldId id="409" r:id="rId61"/>
    <p:sldId id="410" r:id="rId62"/>
    <p:sldId id="411" r:id="rId63"/>
    <p:sldId id="412" r:id="rId64"/>
    <p:sldId id="413" r:id="rId65"/>
    <p:sldId id="414" r:id="rId66"/>
    <p:sldId id="415" r:id="rId67"/>
    <p:sldId id="416" r:id="rId68"/>
    <p:sldId id="417" r:id="rId69"/>
    <p:sldId id="418" r:id="rId70"/>
    <p:sldId id="755" r:id="rId7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990" y="-90"/>
      </p:cViewPr>
      <p:guideLst>
        <p:guide orient="horz" pos="2160"/>
        <p:guide pos="2880"/>
      </p:guideLst>
    </p:cSldViewPr>
  </p:slideViewPr>
  <p:notesTextViewPr>
    <p:cViewPr>
      <p:scale>
        <a:sx n="1" d="1"/>
        <a:sy n="1" d="1"/>
      </p:scale>
      <p:origin x="0" y="0"/>
    </p:cViewPr>
  </p:notesTextViewPr>
  <p:sorterViewPr>
    <p:cViewPr>
      <p:scale>
        <a:sx n="100" d="100"/>
        <a:sy n="100" d="100"/>
      </p:scale>
      <p:origin x="0" y="1581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C049F61A-5A5C-4B83-A78A-558A8620DE7E}" type="datetimeFigureOut">
              <a:rPr lang="en-US"/>
              <a:pPr>
                <a:defRPr/>
              </a:pPr>
              <a:t>8/22/2012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2E94BDA8-2192-4A29-877E-EF151994EDA9}" type="slidenum">
              <a:rPr lang="en-US"/>
              <a:pPr>
                <a:defRPr/>
              </a:pPr>
              <a:t>‹#›</a:t>
            </a:fld>
            <a:endParaRPr lang="en-US"/>
          </a:p>
        </p:txBody>
      </p:sp>
    </p:spTree>
    <p:extLst>
      <p:ext uri="{BB962C8B-B14F-4D97-AF65-F5344CB8AC3E}">
        <p14:creationId xmlns="" xmlns:p14="http://schemas.microsoft.com/office/powerpoint/2010/main" val="44007510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6914"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66915"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6370"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86371"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8418"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88419"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0466"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90467"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2514"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192515"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6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94563"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6610"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196611"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8658"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198659"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0706"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00707"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2754"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202755"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0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04803"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8962"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168963"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6850"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06851"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8898"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208899"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0946"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10947"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2994"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12995"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4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15043"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7090"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217091"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9138"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19139"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1186"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21187"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3234"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23235"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7330"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27331"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1010"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71011"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9378"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29379"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1426"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31427"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3474" name="Text Box 1"/>
          <p:cNvSpPr txBox="1">
            <a:spLocks noChangeArrowheads="1"/>
          </p:cNvSpPr>
          <p:nvPr/>
        </p:nvSpPr>
        <p:spPr bwMode="auto">
          <a:xfrm>
            <a:off x="1155700" y="695325"/>
            <a:ext cx="4546600" cy="3427413"/>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33475"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22"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35523"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7570"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37571"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9618"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39619"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1666"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41667"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3714"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43715"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62" name="Text Box 1"/>
          <p:cNvSpPr txBox="1">
            <a:spLocks noChangeArrowheads="1"/>
          </p:cNvSpPr>
          <p:nvPr/>
        </p:nvSpPr>
        <p:spPr bwMode="auto">
          <a:xfrm>
            <a:off x="1155700" y="695325"/>
            <a:ext cx="4543425" cy="342423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45763"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7810" name="Text Box 1"/>
          <p:cNvSpPr txBox="1">
            <a:spLocks noChangeArrowheads="1"/>
          </p:cNvSpPr>
          <p:nvPr/>
        </p:nvSpPr>
        <p:spPr bwMode="auto">
          <a:xfrm>
            <a:off x="1155700" y="685800"/>
            <a:ext cx="45481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47811"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3058"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73059"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9858" name="Text Box 1"/>
          <p:cNvSpPr txBox="1">
            <a:spLocks noChangeArrowheads="1"/>
          </p:cNvSpPr>
          <p:nvPr/>
        </p:nvSpPr>
        <p:spPr bwMode="auto">
          <a:xfrm>
            <a:off x="1155700" y="695325"/>
            <a:ext cx="4543425" cy="342423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49859"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1906" name="Text Box 1"/>
          <p:cNvSpPr txBox="1">
            <a:spLocks noChangeArrowheads="1"/>
          </p:cNvSpPr>
          <p:nvPr/>
        </p:nvSpPr>
        <p:spPr bwMode="auto">
          <a:xfrm>
            <a:off x="1155700" y="685800"/>
            <a:ext cx="45481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51907"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3954" name="Text Box 1"/>
          <p:cNvSpPr txBox="1">
            <a:spLocks noChangeArrowheads="1"/>
          </p:cNvSpPr>
          <p:nvPr/>
        </p:nvSpPr>
        <p:spPr bwMode="auto">
          <a:xfrm>
            <a:off x="1155700" y="685800"/>
            <a:ext cx="45481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53955"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02"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56003"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8050" name="Text Box 1"/>
          <p:cNvSpPr txBox="1">
            <a:spLocks noChangeArrowheads="1"/>
          </p:cNvSpPr>
          <p:nvPr/>
        </p:nvSpPr>
        <p:spPr bwMode="auto">
          <a:xfrm>
            <a:off x="1155700" y="695325"/>
            <a:ext cx="4543425" cy="342423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58051"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0098" name="Text Box 1"/>
          <p:cNvSpPr txBox="1">
            <a:spLocks noChangeArrowheads="1"/>
          </p:cNvSpPr>
          <p:nvPr/>
        </p:nvSpPr>
        <p:spPr bwMode="auto">
          <a:xfrm>
            <a:off x="1155700" y="685800"/>
            <a:ext cx="45481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60099"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2146"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262147"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4194"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64195"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42"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66243"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8290"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68291"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5106"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75107"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0338"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70339"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2386"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72387"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4434"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74435"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6482"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76483"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8530"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78531"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0578"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80579"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2626"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82627"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4674"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84675"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22"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86723"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8770"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88771"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8178"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78179"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0818"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90819"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2866"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92867"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4914"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94915"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6962"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96963"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9010"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99011"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1058"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301059"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3106"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303107"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04866"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804867" name="Rectangle 2"/>
          <p:cNvSpPr txBox="1">
            <a:spLocks noGrp="1" noChangeArrowheads="1"/>
          </p:cNvSpPr>
          <p:nvPr>
            <p:ph type="body"/>
          </p:nvPr>
        </p:nvSpPr>
        <p:spPr bwMode="auto">
          <a:xfrm>
            <a:off x="914400" y="4344988"/>
            <a:ext cx="5019675" cy="410527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0226"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80227"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2274"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82275"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22"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84323"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AB7A542F-AACD-4C1F-A0C6-A5E8ED9E53FC}" type="datetimeFigureOut">
              <a:rPr lang="en-US"/>
              <a:pPr>
                <a:defRPr/>
              </a:pPr>
              <a:t>8/22/2012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FC6B995-7048-4006-BB3B-1DE3FEF65C5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F6A43C0-4B75-4666-87ED-FD90E2B290F5}" type="datetimeFigureOut">
              <a:rPr lang="en-US"/>
              <a:pPr>
                <a:defRPr/>
              </a:pPr>
              <a:t>8/22/2012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4072A6D-1844-40F6-9DD2-3AC56A287EA7}"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936009F-953C-40B6-B6F3-459373354462}" type="datetimeFigureOut">
              <a:rPr lang="en-US"/>
              <a:pPr>
                <a:defRPr/>
              </a:pPr>
              <a:t>8/22/2012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CE0C7BA-566F-482D-AFBC-506FA1C3857E}"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D0EF96F-9BF9-4043-B4ED-2B6AFC18C145}" type="datetimeFigureOut">
              <a:rPr lang="en-US"/>
              <a:pPr>
                <a:defRPr/>
              </a:pPr>
              <a:t>8/22/2012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0841250-63A5-4F0B-8221-2DC16391677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97E8BDFE-DADB-4055-8B29-7BA2428BEC6E}" type="datetimeFigureOut">
              <a:rPr lang="en-US"/>
              <a:pPr>
                <a:defRPr/>
              </a:pPr>
              <a:t>8/22/2012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514D067-62B6-43E3-8F1B-560F7A09C3B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CB325865-9F11-496E-A246-5CC4F8EEB808}" type="datetimeFigureOut">
              <a:rPr lang="en-US"/>
              <a:pPr>
                <a:defRPr/>
              </a:pPr>
              <a:t>8/22/2012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0F306AA-101D-4592-BA2F-2C6F92915AD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EA04DDBA-C3EE-410A-9345-5C56E9A62C62}" type="datetimeFigureOut">
              <a:rPr lang="en-US"/>
              <a:pPr>
                <a:defRPr/>
              </a:pPr>
              <a:t>8/22/2012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6454297-CF3E-4AA2-99A6-BCD6D0E0AB2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98E94ECC-080D-46EE-83F9-9A503DFD0B48}" type="datetimeFigureOut">
              <a:rPr lang="en-US"/>
              <a:pPr>
                <a:defRPr/>
              </a:pPr>
              <a:t>8/22/2012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8C8F5242-453A-42AA-BBEA-54B5A287E32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FA21283-BDE1-43DB-9F00-C7D64BF3650E}" type="datetimeFigureOut">
              <a:rPr lang="en-US"/>
              <a:pPr>
                <a:defRPr/>
              </a:pPr>
              <a:t>8/22/2012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44F3CC7A-9FDB-4B9D-9AC7-20853C3399A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4F3EE16-26D1-4D71-A000-C55A0585FBC8}" type="datetimeFigureOut">
              <a:rPr lang="en-US"/>
              <a:pPr>
                <a:defRPr/>
              </a:pPr>
              <a:t>8/22/2012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C767194-4D2C-4B8E-B968-12FB6688C86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FB7DFBD-48FD-48B8-81D4-3741623396AC}" type="datetimeFigureOut">
              <a:rPr lang="en-US"/>
              <a:pPr>
                <a:defRPr/>
              </a:pPr>
              <a:t>8/22/2012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F989D85-BC2D-4061-8BCC-83DC39FF8DB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D9D30CE5-2538-43C9-BFDB-9C557BD5638C}" type="datetimeFigureOut">
              <a:rPr lang="en-US"/>
              <a:pPr>
                <a:defRPr/>
              </a:pPr>
              <a:t>8/22/2012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24978E24-DB27-4FE4-9FE2-95DD2E932C9B}"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89" name="Text Box 1"/>
          <p:cNvSpPr txBox="1">
            <a:spLocks noChangeArrowheads="1"/>
          </p:cNvSpPr>
          <p:nvPr/>
        </p:nvSpPr>
        <p:spPr bwMode="auto">
          <a:xfrm>
            <a:off x="685800" y="1524000"/>
            <a:ext cx="7772400" cy="1933575"/>
          </a:xfrm>
          <a:prstGeom prst="rect">
            <a:avLst/>
          </a:prstGeom>
          <a:noFill/>
          <a:ln w="9525">
            <a:noFill/>
            <a:round/>
            <a:headEnd/>
            <a:tailEnd/>
          </a:ln>
        </p:spPr>
        <p:txBody>
          <a:bodyPr lIns="90000" tIns="46800" rIns="90000" bIns="46800"/>
          <a:lstStyle/>
          <a:p>
            <a:pPr algn="ctr">
              <a:lnSpc>
                <a:spcPct val="8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 pos="10515600" algn="l"/>
              </a:tabLst>
            </a:pPr>
            <a:r>
              <a:rPr lang="en-US" sz="4000">
                <a:solidFill>
                  <a:srgbClr val="E3EBF1"/>
                </a:solidFill>
                <a:latin typeface="Calibri" pitchFamily="34" charset="0"/>
              </a:rPr>
              <a:t>LIS650	part 1 </a:t>
            </a:r>
            <a:br>
              <a:rPr lang="en-US" sz="4000">
                <a:solidFill>
                  <a:srgbClr val="E3EBF1"/>
                </a:solidFill>
                <a:latin typeface="Calibri" pitchFamily="34" charset="0"/>
              </a:rPr>
            </a:br>
            <a:r>
              <a:rPr lang="en-US" sz="4000">
                <a:solidFill>
                  <a:srgbClr val="E3EBF1"/>
                </a:solidFill>
                <a:latin typeface="Calibri" pitchFamily="34" charset="0"/>
              </a:rPr>
              <a:t/>
            </a:r>
            <a:br>
              <a:rPr lang="en-US" sz="4000">
                <a:solidFill>
                  <a:srgbClr val="E3EBF1"/>
                </a:solidFill>
                <a:latin typeface="Calibri" pitchFamily="34" charset="0"/>
              </a:rPr>
            </a:br>
            <a:r>
              <a:rPr lang="en-US" sz="4000">
                <a:solidFill>
                  <a:srgbClr val="E3EBF1"/>
                </a:solidFill>
                <a:latin typeface="Calibri" pitchFamily="34" charset="0"/>
              </a:rPr>
              <a:t>XML and the HTML body</a:t>
            </a:r>
          </a:p>
        </p:txBody>
      </p:sp>
      <p:sp>
        <p:nvSpPr>
          <p:cNvPr id="165890" name="Text Box 2"/>
          <p:cNvSpPr txBox="1">
            <a:spLocks noChangeArrowheads="1"/>
          </p:cNvSpPr>
          <p:nvPr/>
        </p:nvSpPr>
        <p:spPr bwMode="auto">
          <a:xfrm>
            <a:off x="1371600" y="4648200"/>
            <a:ext cx="6400800" cy="898525"/>
          </a:xfrm>
          <a:prstGeom prst="rect">
            <a:avLst/>
          </a:prstGeom>
          <a:noFill/>
          <a:ln w="9525">
            <a:noFill/>
            <a:round/>
            <a:headEnd/>
            <a:tailEnd/>
          </a:ln>
        </p:spPr>
        <p:txBody>
          <a:bodyPr lIns="90000" tIns="46800" rIns="90000" bIns="46800"/>
          <a:lstStyle/>
          <a:p>
            <a:pPr algn="ctr">
              <a:lnSpc>
                <a:spcPct val="84000"/>
              </a:lnSpc>
              <a:spcBef>
                <a:spcPts val="700"/>
              </a:spcBef>
              <a:tabLst>
                <a:tab pos="0" algn="l"/>
                <a:tab pos="442913"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Lst>
            </a:pPr>
            <a:r>
              <a:rPr lang="en-US" sz="2800" dirty="0">
                <a:solidFill>
                  <a:srgbClr val="FFFFFF"/>
                </a:solidFill>
                <a:latin typeface="Calibri" pitchFamily="34" charset="0"/>
              </a:rPr>
              <a:t>Thomas </a:t>
            </a:r>
            <a:r>
              <a:rPr lang="en-US" sz="2800" dirty="0" smtClean="0">
                <a:solidFill>
                  <a:srgbClr val="FFFFFF"/>
                </a:solidFill>
                <a:latin typeface="Calibri" pitchFamily="34" charset="0"/>
              </a:rPr>
              <a:t>Krichel</a:t>
            </a:r>
          </a:p>
          <a:p>
            <a:pPr algn="ctr">
              <a:lnSpc>
                <a:spcPct val="84000"/>
              </a:lnSpc>
              <a:spcBef>
                <a:spcPts val="700"/>
              </a:spcBef>
              <a:tabLst>
                <a:tab pos="0" algn="l"/>
                <a:tab pos="442913"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Lst>
            </a:pPr>
            <a:r>
              <a:rPr lang="en-US" sz="2800" smtClean="0">
                <a:solidFill>
                  <a:srgbClr val="FFFFFF"/>
                </a:solidFill>
                <a:latin typeface="Calibri" pitchFamily="34" charset="0"/>
              </a:rPr>
              <a:t>2012-09-15</a:t>
            </a: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7" name="Text Box 1"/>
          <p:cNvSpPr txBox="1">
            <a:spLocks noChangeArrowheads="1"/>
          </p:cNvSpPr>
          <p:nvPr/>
        </p:nvSpPr>
        <p:spPr bwMode="auto">
          <a:xfrm>
            <a:off x="457200" y="274638"/>
            <a:ext cx="8224838" cy="1138237"/>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practical consequences</a:t>
            </a:r>
          </a:p>
        </p:txBody>
      </p:sp>
      <p:sp>
        <p:nvSpPr>
          <p:cNvPr id="183298" name="Text Box 2"/>
          <p:cNvSpPr txBox="1">
            <a:spLocks noChangeArrowheads="1"/>
          </p:cNvSpPr>
          <p:nvPr/>
        </p:nvSpPr>
        <p:spPr bwMode="auto">
          <a:xfrm>
            <a:off x="457200" y="1600200"/>
            <a:ext cx="8224838" cy="4521200"/>
          </a:xfrm>
          <a:prstGeom prst="rect">
            <a:avLst/>
          </a:prstGeom>
          <a:noFill/>
          <a:ln w="9525">
            <a:noFill/>
            <a:round/>
            <a:headEnd/>
            <a:tailEnd/>
          </a:ln>
        </p:spPr>
        <p:txBody>
          <a:bodyPr lIns="0" tIns="0" rIns="0" bIns="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Every time you want to insert &lt;, &gt;  or &amp; in the documents, you have to use the entities instead.</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Examples:</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krichel&amp;#64;openlib.org	</a:t>
            </a:r>
          </a:p>
          <a:p>
            <a:pPr marL="328613" indent="-317500">
              <a:spcBef>
                <a:spcPts val="6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	   –  Je suis Fran&amp;ccedil;ais.</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Marks &amp;amp; Spencers	</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3 &amp;lt; 4</a:t>
            </a:r>
          </a:p>
          <a:p>
            <a:pPr marL="328613" indent="-317500">
              <a:lnSpc>
                <a:spcPts val="2825"/>
              </a:lnSpc>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GB">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5"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node type: XML elements</a:t>
            </a:r>
          </a:p>
        </p:txBody>
      </p:sp>
      <p:sp>
        <p:nvSpPr>
          <p:cNvPr id="185346" name="Text Box 2"/>
          <p:cNvSpPr txBox="1">
            <a:spLocks noChangeArrowheads="1"/>
          </p:cNvSpPr>
          <p:nvPr/>
        </p:nvSpPr>
        <p:spPr bwMode="auto">
          <a:xfrm>
            <a:off x="304800" y="1295400"/>
            <a:ext cx="8610600" cy="4394200"/>
          </a:xfrm>
          <a:prstGeom prst="rect">
            <a:avLst/>
          </a:prstGeom>
          <a:noFill/>
          <a:ln w="9525">
            <a:noFill/>
            <a:round/>
            <a:headEnd/>
            <a:tailEnd/>
          </a:ln>
        </p:spPr>
        <p:txBody>
          <a:bodyPr lIns="90000" tIns="46800" rIns="90000" bIns="4680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XML is based on elements. There are several ways of writing an element.</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The first way is write &lt;</a:t>
            </a:r>
            <a:r>
              <a:rPr lang="ru-RU" sz="2800" i="1">
                <a:solidFill>
                  <a:srgbClr val="FFFFFF"/>
                </a:solidFill>
                <a:latin typeface="Calibri" pitchFamily="34" charset="0"/>
              </a:rPr>
              <a:t>name</a:t>
            </a:r>
            <a:r>
              <a:rPr lang="ru-RU" sz="2800">
                <a:solidFill>
                  <a:srgbClr val="FFFFFF"/>
                </a:solidFill>
                <a:latin typeface="Calibri" pitchFamily="34" charset="0"/>
              </a:rPr>
              <a:t>/&gt;.</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Here </a:t>
            </a:r>
            <a:r>
              <a:rPr lang="ru-RU" sz="2800" i="1">
                <a:solidFill>
                  <a:srgbClr val="FFFFFF"/>
                </a:solidFill>
                <a:latin typeface="Calibri" pitchFamily="34" charset="0"/>
              </a:rPr>
              <a:t>name</a:t>
            </a:r>
            <a:r>
              <a:rPr lang="ru-RU" sz="2800">
                <a:solidFill>
                  <a:srgbClr val="FFFFFF"/>
                </a:solidFill>
                <a:latin typeface="Calibri" pitchFamily="34" charset="0"/>
              </a:rPr>
              <a:t> is the name of the element.</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Such an element is called an empty element.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Example:</a:t>
            </a:r>
            <a:r>
              <a:rPr lang="en-US" sz="2800">
                <a:solidFill>
                  <a:srgbClr val="FFFFFF"/>
                </a:solidFill>
                <a:latin typeface="Calibri" pitchFamily="34" charset="0"/>
              </a:rPr>
              <a:t> </a:t>
            </a:r>
            <a:r>
              <a:rPr lang="ru-RU" sz="2400">
                <a:solidFill>
                  <a:srgbClr val="FFFFFF"/>
                </a:solidFill>
                <a:latin typeface="Calibri" pitchFamily="34" charset="0"/>
              </a:rPr>
              <a:t>&lt;bang/&gt;</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This is an empty element, the name of which is  “bang”.</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3" name="Text Box 1"/>
          <p:cNvSpPr txBox="1">
            <a:spLocks noChangeArrowheads="1"/>
          </p:cNvSpPr>
          <p:nvPr/>
        </p:nvSpPr>
        <p:spPr bwMode="auto">
          <a:xfrm>
            <a:off x="457200" y="274638"/>
            <a:ext cx="8229600" cy="1143000"/>
          </a:xfrm>
          <a:prstGeom prst="rect">
            <a:avLst/>
          </a:prstGeom>
          <a:noFill/>
          <a:ln w="9525">
            <a:noFill/>
            <a:round/>
            <a:headEnd/>
            <a:tailEnd/>
          </a:ln>
        </p:spPr>
        <p:txBody>
          <a:bodyPr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non-empty elements</a:t>
            </a:r>
          </a:p>
        </p:txBody>
      </p:sp>
      <p:sp>
        <p:nvSpPr>
          <p:cNvPr id="187394" name="Text Box 2"/>
          <p:cNvSpPr txBox="1">
            <a:spLocks noChangeArrowheads="1"/>
          </p:cNvSpPr>
          <p:nvPr/>
        </p:nvSpPr>
        <p:spPr bwMode="auto">
          <a:xfrm>
            <a:off x="457200" y="1295400"/>
            <a:ext cx="8229600" cy="5053013"/>
          </a:xfrm>
          <a:prstGeom prst="rect">
            <a:avLst/>
          </a:prstGeom>
          <a:noFill/>
          <a:ln w="9525">
            <a:noFill/>
            <a:round/>
            <a:headEnd/>
            <a:tailEnd/>
          </a:ln>
        </p:spPr>
        <p:txBody>
          <a:bodyPr lIns="0" tIns="0" rIns="0" bIns="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If </a:t>
            </a:r>
            <a:r>
              <a:rPr lang="en-GB" sz="2800" i="1">
                <a:solidFill>
                  <a:srgbClr val="FFFFFF"/>
                </a:solidFill>
                <a:latin typeface="Calibri" pitchFamily="34" charset="0"/>
              </a:rPr>
              <a:t>name</a:t>
            </a:r>
            <a:r>
              <a:rPr lang="en-GB" sz="2800">
                <a:solidFill>
                  <a:srgbClr val="FFFFFF"/>
                </a:solidFill>
                <a:latin typeface="Calibri" pitchFamily="34" charset="0"/>
              </a:rPr>
              <a:t> is the name of the element, you can give an element contents </a:t>
            </a:r>
            <a:r>
              <a:rPr lang="en-GB" sz="2800" i="1">
                <a:solidFill>
                  <a:srgbClr val="FFFFFF"/>
                </a:solidFill>
                <a:latin typeface="Calibri" pitchFamily="34" charset="0"/>
              </a:rPr>
              <a:t>contents </a:t>
            </a:r>
            <a:r>
              <a:rPr lang="en-GB" sz="2800">
                <a:solidFill>
                  <a:srgbClr val="FFFFFF"/>
                </a:solidFill>
                <a:latin typeface="Calibri" pitchFamily="34" charset="0"/>
              </a:rPr>
              <a:t>by writing &lt;</a:t>
            </a:r>
            <a:r>
              <a:rPr lang="en-GB" sz="2800" i="1">
                <a:solidFill>
                  <a:srgbClr val="FFFFFF"/>
                </a:solidFill>
                <a:latin typeface="Calibri" pitchFamily="34" charset="0"/>
              </a:rPr>
              <a:t>name&gt;contents&lt;</a:t>
            </a:r>
            <a:r>
              <a:rPr lang="en-GB" sz="2800">
                <a:solidFill>
                  <a:srgbClr val="FFFFFF"/>
                </a:solidFill>
                <a:latin typeface="Calibri" pitchFamily="34" charset="0"/>
              </a:rPr>
              <a:t>/</a:t>
            </a:r>
            <a:r>
              <a:rPr lang="en-GB" sz="2800" i="1">
                <a:solidFill>
                  <a:srgbClr val="FFFFFF"/>
                </a:solidFill>
                <a:latin typeface="Calibri" pitchFamily="34" charset="0"/>
              </a:rPr>
              <a:t>name&gt;.</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i="1">
                <a:solidFill>
                  <a:srgbClr val="FFFFFF"/>
                </a:solidFill>
                <a:latin typeface="Calibri" pitchFamily="34" charset="0"/>
              </a:rPr>
              <a:t>contents </a:t>
            </a:r>
            <a:r>
              <a:rPr lang="en-GB" sz="2800">
                <a:solidFill>
                  <a:srgbClr val="FFFFFF"/>
                </a:solidFill>
                <a:latin typeface="Calibri" pitchFamily="34" charset="0"/>
              </a:rPr>
              <a:t>is often simple character data</a:t>
            </a:r>
            <a:r>
              <a:rPr lang="en-GB" sz="2800" i="1">
                <a:solidFill>
                  <a:srgbClr val="FFFFFF"/>
                </a:solidFill>
                <a:latin typeface="Calibri" pitchFamily="34" charset="0"/>
              </a:rPr>
              <a:t>.</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Here</a:t>
            </a:r>
            <a:r>
              <a:rPr lang="en-GB" sz="2800" i="1">
                <a:solidFill>
                  <a:srgbClr val="FFFFFF"/>
                </a:solidFill>
                <a:latin typeface="Calibri" pitchFamily="34" charset="0"/>
              </a:rPr>
              <a:t> &lt;name&gt; </a:t>
            </a:r>
            <a:r>
              <a:rPr lang="en-GB" sz="2800">
                <a:solidFill>
                  <a:srgbClr val="FFFFFF"/>
                </a:solidFill>
                <a:latin typeface="Calibri" pitchFamily="34" charset="0"/>
              </a:rPr>
              <a:t>is called a start tag</a:t>
            </a:r>
            <a:r>
              <a:rPr lang="en-GB" sz="2800" i="1">
                <a:solidFill>
                  <a:srgbClr val="FFFFFF"/>
                </a:solidFill>
                <a:latin typeface="Calibri" pitchFamily="34" charset="0"/>
              </a:rPr>
              <a:t>. &lt;</a:t>
            </a:r>
            <a:r>
              <a:rPr lang="en-GB" sz="2800">
                <a:solidFill>
                  <a:srgbClr val="FFFFFF"/>
                </a:solidFill>
                <a:latin typeface="Calibri" pitchFamily="34" charset="0"/>
              </a:rPr>
              <a:t>/</a:t>
            </a:r>
            <a:r>
              <a:rPr lang="en-GB" sz="2800" i="1">
                <a:solidFill>
                  <a:srgbClr val="FFFFFF"/>
                </a:solidFill>
                <a:latin typeface="Calibri" pitchFamily="34" charset="0"/>
              </a:rPr>
              <a:t>name&gt; </a:t>
            </a:r>
            <a:r>
              <a:rPr lang="en-GB" sz="2800">
                <a:solidFill>
                  <a:srgbClr val="FFFFFF"/>
                </a:solidFill>
                <a:latin typeface="Calibri" pitchFamily="34" charset="0"/>
              </a:rPr>
              <a:t>is called the end tag. Both tags surround the contents of the element.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Remember the previous slide? Then note that</a:t>
            </a:r>
            <a:r>
              <a:rPr lang="en-GB" sz="2800" i="1">
                <a:solidFill>
                  <a:srgbClr val="FFFFFF"/>
                </a:solidFill>
                <a:latin typeface="Calibri" pitchFamily="34" charset="0"/>
              </a:rPr>
              <a:t> &lt;name</a:t>
            </a:r>
            <a:r>
              <a:rPr lang="en-GB" sz="2800">
                <a:solidFill>
                  <a:srgbClr val="FFFFFF"/>
                </a:solidFill>
                <a:latin typeface="Calibri" pitchFamily="34" charset="0"/>
              </a:rPr>
              <a:t>/&gt;</a:t>
            </a:r>
            <a:r>
              <a:rPr lang="en-GB" sz="2800" i="1">
                <a:solidFill>
                  <a:srgbClr val="FFFFFF"/>
                </a:solidFill>
                <a:latin typeface="Calibri" pitchFamily="34" charset="0"/>
              </a:rPr>
              <a:t> </a:t>
            </a:r>
            <a:r>
              <a:rPr lang="en-GB" sz="2800">
                <a:solidFill>
                  <a:srgbClr val="FFFFFF"/>
                </a:solidFill>
                <a:latin typeface="Calibri" pitchFamily="34" charset="0"/>
              </a:rPr>
              <a:t>is just a shortcut for</a:t>
            </a:r>
            <a:r>
              <a:rPr lang="en-GB" sz="2800" i="1">
                <a:solidFill>
                  <a:srgbClr val="FFFFFF"/>
                </a:solidFill>
                <a:latin typeface="Calibri" pitchFamily="34" charset="0"/>
              </a:rPr>
              <a:t> &lt;name&gt;&lt;/name&gt;.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Elements within other elements are called child elements.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1" name="Text Box 1"/>
          <p:cNvSpPr txBox="1">
            <a:spLocks noChangeArrowheads="1"/>
          </p:cNvSpPr>
          <p:nvPr/>
        </p:nvSpPr>
        <p:spPr bwMode="auto">
          <a:xfrm>
            <a:off x="457200" y="274638"/>
            <a:ext cx="8224838" cy="1138237"/>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spot the difference</a:t>
            </a:r>
          </a:p>
        </p:txBody>
      </p:sp>
      <p:sp>
        <p:nvSpPr>
          <p:cNvPr id="189442" name="Text Box 2"/>
          <p:cNvSpPr txBox="1">
            <a:spLocks noChangeArrowheads="1"/>
          </p:cNvSpPr>
          <p:nvPr/>
        </p:nvSpPr>
        <p:spPr bwMode="auto">
          <a:xfrm>
            <a:off x="457200" y="1600200"/>
            <a:ext cx="8224838" cy="4521200"/>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latin typeface="Calibri" pitchFamily="34" charset="0"/>
              </a:rPr>
              <a:t>&lt;foo/&gt; is an empty element with the name “foo”.</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latin typeface="Calibri" pitchFamily="34" charset="0"/>
              </a:rPr>
              <a:t>&lt;/foo&gt; is the closing tag of a non-empty element with the name “foo”. It can only appear in the document if there is an opening tag &lt;foo&gt; somewhere ahead of it. </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latin typeface="Calibri" pitchFamily="34" charset="0"/>
              </a:rPr>
              <a:t>I know this notation is somewhat tricky. I can’t do anything about it.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89"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element names</a:t>
            </a:r>
          </a:p>
        </p:txBody>
      </p:sp>
      <p:sp>
        <p:nvSpPr>
          <p:cNvPr id="191490"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name of a element can start with any letter or with the underscore. After the starting character, the name may contain letters, numbers and underscores.</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colon may also appear in an element name, but it has special significance.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Element names start with "xml" are reserved for special purposes. You can not use them for your own purposes. </a:t>
            </a: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7" name="Text Box 1"/>
          <p:cNvSpPr txBox="1">
            <a:spLocks noChangeArrowheads="1"/>
          </p:cNvSpPr>
          <p:nvPr/>
        </p:nvSpPr>
        <p:spPr bwMode="auto">
          <a:xfrm>
            <a:off x="381000" y="228600"/>
            <a:ext cx="8229600" cy="809625"/>
          </a:xfrm>
          <a:prstGeom prst="rect">
            <a:avLst/>
          </a:prstGeom>
          <a:noFill/>
          <a:ln w="9525">
            <a:noFill/>
            <a:round/>
            <a:headEnd/>
            <a:tailEnd/>
          </a:ln>
        </p:spPr>
        <p:txBody>
          <a:bodyPr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element &amp; character data examples </a:t>
            </a:r>
          </a:p>
        </p:txBody>
      </p:sp>
      <p:sp>
        <p:nvSpPr>
          <p:cNvPr id="193538" name="Text Box 2"/>
          <p:cNvSpPr txBox="1">
            <a:spLocks noChangeArrowheads="1"/>
          </p:cNvSpPr>
          <p:nvPr/>
        </p:nvSpPr>
        <p:spPr bwMode="auto">
          <a:xfrm>
            <a:off x="457200" y="990600"/>
            <a:ext cx="8229600" cy="5508625"/>
          </a:xfrm>
          <a:prstGeom prst="rect">
            <a:avLst/>
          </a:prstGeom>
          <a:noFill/>
          <a:ln w="9525">
            <a:noFill/>
            <a:round/>
            <a:headEnd/>
            <a:tailEnd/>
          </a:ln>
        </p:spPr>
        <p:txBody>
          <a:bodyPr lIns="0" tIns="0" rIns="0" bIns="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&lt;greeting&gt;bonjour&lt;/greeting&gt;</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&lt;greeting&gt;здравствуйте&lt;/greeting&gt;</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&lt;sentence&gt;She says &lt;greeting&gt;hello&lt;/greeting&gt; to you.&lt;/sentence&gt;</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&lt;menu&gt;&lt;choice&gt;Bibbelsches Bohnesupp mit Quetschekuche&lt;/choice&gt; or  &lt;choice&gt; Dibbellabbes mit Abbeltratsch&lt;/choice&gt;&lt;/menu&gt;</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&lt;examples&gt; &lt;example&gt;I koh Glos essa, und es duard ma ned wei.&lt;/example&gt;&lt;example&gt;Ja mogu esti staklo, i ne boli me. &lt;/example&gt; &lt;example&gt;Kristala jan dezaket, ez det minik ematen.&lt;/example&gt;&lt;/examples&gt;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5"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whitespace</a:t>
            </a:r>
          </a:p>
        </p:txBody>
      </p:sp>
      <p:sp>
        <p:nvSpPr>
          <p:cNvPr id="195586"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blank, the carriage return, the newline character and the tab character form a group of characters called the whitespace characters.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Whitespace is one or more whitespace characters appearing next to each.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A character node that only contains whitespace is a whitespace node.</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treatment of whitespace nodes in XML documents can create some confusion. </a:t>
            </a:r>
          </a:p>
          <a:p>
            <a:pPr marL="328613" indent="-317500">
              <a:lnSpc>
                <a:spcPct val="110000"/>
              </a:lnSpc>
              <a:spcBef>
                <a:spcPts val="700"/>
              </a:spcBef>
              <a:buClr>
                <a:srgbClr val="FFFFFF"/>
              </a:buCl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3"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whitespace </a:t>
            </a:r>
          </a:p>
        </p:txBody>
      </p:sp>
      <p:sp>
        <p:nvSpPr>
          <p:cNvPr id="108546"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fontAlgn="auto">
              <a:lnSpc>
                <a:spcPts val="2825"/>
              </a:lnSpc>
              <a:spcBef>
                <a:spcPts val="700"/>
              </a:spcBef>
              <a:spcAft>
                <a:spcPts val="0"/>
              </a:spcAft>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800" dirty="0">
                <a:solidFill>
                  <a:srgbClr val="FFFFFF"/>
                </a:solidFill>
                <a:latin typeface="+mn-lt"/>
              </a:rPr>
              <a:t>The example</a:t>
            </a:r>
          </a:p>
          <a:p>
            <a:pPr marL="328613" indent="-317500" fontAlgn="auto">
              <a:lnSpc>
                <a:spcPts val="2825"/>
              </a:lnSpc>
              <a:spcBef>
                <a:spcPts val="600"/>
              </a:spcBef>
              <a:spcAft>
                <a:spcPts val="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800" dirty="0">
                <a:solidFill>
                  <a:srgbClr val="FFFFFF"/>
                </a:solidFill>
                <a:latin typeface="+mn-lt"/>
              </a:rPr>
              <a:t>    &lt;note&gt;&lt;/note&gt;</a:t>
            </a:r>
          </a:p>
          <a:p>
            <a:pPr marL="525463" indent="-514350" fontAlgn="auto">
              <a:lnSpc>
                <a:spcPts val="2825"/>
              </a:lnSpc>
              <a:spcBef>
                <a:spcPts val="700"/>
              </a:spcBef>
              <a:spcAft>
                <a:spcPts val="0"/>
              </a:spcAft>
              <a:buClr>
                <a:srgbClr val="FFFFFF"/>
              </a:buCl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800" dirty="0">
                <a:solidFill>
                  <a:srgbClr val="FFFFFF"/>
                </a:solidFill>
                <a:latin typeface="+mn-lt"/>
              </a:rPr>
              <a:t>    contains one node.</a:t>
            </a:r>
          </a:p>
          <a:p>
            <a:pPr marL="328613" indent="-317500" fontAlgn="auto">
              <a:lnSpc>
                <a:spcPts val="2825"/>
              </a:lnSpc>
              <a:spcBef>
                <a:spcPts val="700"/>
              </a:spcBef>
              <a:spcAft>
                <a:spcPts val="0"/>
              </a:spcAft>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800" dirty="0">
                <a:solidFill>
                  <a:srgbClr val="FFFFFF"/>
                </a:solidFill>
                <a:latin typeface="+mn-lt"/>
              </a:rPr>
              <a:t>The examples</a:t>
            </a:r>
          </a:p>
          <a:p>
            <a:pPr marL="328613" indent="-317500" fontAlgn="auto">
              <a:lnSpc>
                <a:spcPts val="2825"/>
              </a:lnSpc>
              <a:spcBef>
                <a:spcPts val="600"/>
              </a:spcBef>
              <a:spcAft>
                <a:spcPts val="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800" dirty="0">
                <a:solidFill>
                  <a:srgbClr val="FFFFFF"/>
                </a:solidFill>
                <a:latin typeface="+mn-lt"/>
              </a:rPr>
              <a:t>     &lt;note&gt; &lt;/note&gt;</a:t>
            </a:r>
          </a:p>
          <a:p>
            <a:pPr marL="328613" indent="-317500" fontAlgn="auto">
              <a:lnSpc>
                <a:spcPts val="2825"/>
              </a:lnSpc>
              <a:spcBef>
                <a:spcPts val="700"/>
              </a:spcBef>
              <a:spcAft>
                <a:spcPts val="0"/>
              </a:spcAft>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800" dirty="0">
                <a:solidFill>
                  <a:srgbClr val="FFFFFF"/>
                </a:solidFill>
                <a:latin typeface="+mn-lt"/>
              </a:rPr>
              <a:t>and </a:t>
            </a:r>
          </a:p>
          <a:p>
            <a:pPr marL="328613" indent="-317500" fontAlgn="auto">
              <a:lnSpc>
                <a:spcPts val="2825"/>
              </a:lnSpc>
              <a:spcBef>
                <a:spcPts val="600"/>
              </a:spcBef>
              <a:spcAft>
                <a:spcPts val="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800" dirty="0">
                <a:solidFill>
                  <a:srgbClr val="FFFFFF"/>
                </a:solidFill>
                <a:latin typeface="+mn-lt"/>
              </a:rPr>
              <a:t>    &lt;note&gt;</a:t>
            </a:r>
          </a:p>
          <a:p>
            <a:pPr marL="328613" indent="-317500" fontAlgn="auto">
              <a:lnSpc>
                <a:spcPts val="2825"/>
              </a:lnSpc>
              <a:spcBef>
                <a:spcPts val="600"/>
              </a:spcBef>
              <a:spcAft>
                <a:spcPts val="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800" dirty="0">
                <a:solidFill>
                  <a:srgbClr val="FFFFFF"/>
                </a:solidFill>
                <a:latin typeface="+mn-lt"/>
              </a:rPr>
              <a:t>    &lt;/note&gt;</a:t>
            </a:r>
          </a:p>
          <a:p>
            <a:pPr marL="328613" indent="-317500" fontAlgn="auto">
              <a:lnSpc>
                <a:spcPts val="2825"/>
              </a:lnSpc>
              <a:spcBef>
                <a:spcPts val="700"/>
              </a:spcBef>
              <a:spcAft>
                <a:spcPts val="0"/>
              </a:spcAft>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800" dirty="0">
                <a:solidFill>
                  <a:srgbClr val="FFFFFF"/>
                </a:solidFill>
                <a:latin typeface="+mn-lt"/>
              </a:rPr>
              <a:t>contain two nodes each. But the character node has whitespace only.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1"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node type: attributes</a:t>
            </a:r>
          </a:p>
        </p:txBody>
      </p:sp>
      <p:sp>
        <p:nvSpPr>
          <p:cNvPr id="199682" name="Text Box 2"/>
          <p:cNvSpPr txBox="1">
            <a:spLocks noChangeArrowheads="1"/>
          </p:cNvSpPr>
          <p:nvPr/>
        </p:nvSpPr>
        <p:spPr bwMode="auto">
          <a:xfrm>
            <a:off x="457200" y="1524000"/>
            <a:ext cx="8458200" cy="3941763"/>
          </a:xfrm>
          <a:prstGeom prst="rect">
            <a:avLst/>
          </a:prstGeom>
          <a:noFill/>
          <a:ln w="9525">
            <a:noFill/>
            <a:round/>
            <a:headEnd/>
            <a:tailEnd/>
          </a:ln>
        </p:spPr>
        <p:txBody>
          <a:bodyPr lIns="90000" tIns="46800" rIns="90000" bIns="46800"/>
          <a:lstStyle/>
          <a:p>
            <a:pPr marL="328613" indent="-317500">
              <a:lnSpc>
                <a:spcPct val="105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Elements can have attributes. Here is an empty element with a</a:t>
            </a:r>
            <a:r>
              <a:rPr lang="en-US" sz="2800">
                <a:solidFill>
                  <a:srgbClr val="FFFFFF"/>
                </a:solidFill>
                <a:latin typeface="Calibri" pitchFamily="34" charset="0"/>
              </a:rPr>
              <a:t>n</a:t>
            </a:r>
            <a:r>
              <a:rPr lang="en-GB" sz="2800">
                <a:solidFill>
                  <a:srgbClr val="FFFFFF"/>
                </a:solidFill>
                <a:latin typeface="Calibri" pitchFamily="34" charset="0"/>
              </a:rPr>
              <a:t> attribute </a:t>
            </a:r>
          </a:p>
          <a:p>
            <a:pPr marL="328613" indent="-317500">
              <a:lnSpc>
                <a:spcPct val="105000"/>
              </a:lnSpc>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   &lt;</a:t>
            </a:r>
            <a:r>
              <a:rPr lang="en-GB" sz="2800" i="1">
                <a:solidFill>
                  <a:srgbClr val="FFFFFF"/>
                </a:solidFill>
                <a:latin typeface="Calibri" pitchFamily="34" charset="0"/>
              </a:rPr>
              <a:t>name attribute_name</a:t>
            </a:r>
            <a:r>
              <a:rPr lang="en-GB" sz="2800">
                <a:solidFill>
                  <a:srgbClr val="FFFFFF"/>
                </a:solidFill>
                <a:latin typeface="Calibri" pitchFamily="34" charset="0"/>
              </a:rPr>
              <a:t>="</a:t>
            </a:r>
            <a:r>
              <a:rPr lang="en-GB" sz="2800" i="1">
                <a:solidFill>
                  <a:srgbClr val="FFFFFF"/>
                </a:solidFill>
                <a:latin typeface="Calibri" pitchFamily="34" charset="0"/>
              </a:rPr>
              <a:t>attribute_value</a:t>
            </a:r>
            <a:r>
              <a:rPr lang="en-GB" sz="2800">
                <a:solidFill>
                  <a:srgbClr val="FFFFFF"/>
                </a:solidFill>
                <a:latin typeface="Calibri" pitchFamily="34" charset="0"/>
              </a:rPr>
              <a:t>"/&gt;</a:t>
            </a:r>
          </a:p>
          <a:p>
            <a:pPr marL="328613" indent="-317500">
              <a:lnSpc>
                <a:spcPct val="105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Here </a:t>
            </a:r>
            <a:r>
              <a:rPr lang="en-GB" sz="2800" i="1">
                <a:solidFill>
                  <a:srgbClr val="FFFFFF"/>
                </a:solidFill>
                <a:latin typeface="Calibri" pitchFamily="34" charset="0"/>
              </a:rPr>
              <a:t>attribute_name </a:t>
            </a:r>
            <a:r>
              <a:rPr lang="en-GB" sz="2800">
                <a:solidFill>
                  <a:srgbClr val="FFFFFF"/>
                </a:solidFill>
                <a:latin typeface="Calibri" pitchFamily="34" charset="0"/>
              </a:rPr>
              <a:t>is an attribute name and</a:t>
            </a:r>
            <a:r>
              <a:rPr lang="en-GB" sz="2800" i="1">
                <a:solidFill>
                  <a:srgbClr val="FFFFFF"/>
                </a:solidFill>
                <a:latin typeface="Calibri" pitchFamily="34" charset="0"/>
              </a:rPr>
              <a:t> a</a:t>
            </a:r>
            <a:r>
              <a:rPr lang="en-US" sz="2800" i="1">
                <a:solidFill>
                  <a:srgbClr val="FFFFFF"/>
                </a:solidFill>
                <a:latin typeface="Calibri" pitchFamily="34" charset="0"/>
              </a:rPr>
              <a:t>ttribute_</a:t>
            </a:r>
            <a:r>
              <a:rPr lang="en-GB" sz="2800" i="1">
                <a:solidFill>
                  <a:srgbClr val="FFFFFF"/>
                </a:solidFill>
                <a:latin typeface="Calibri" pitchFamily="34" charset="0"/>
              </a:rPr>
              <a:t>value </a:t>
            </a:r>
            <a:r>
              <a:rPr lang="en-GB" sz="2800">
                <a:solidFill>
                  <a:srgbClr val="FFFFFF"/>
                </a:solidFill>
                <a:latin typeface="Calibri" pitchFamily="34" charset="0"/>
              </a:rPr>
              <a:t>is an attribute value. </a:t>
            </a:r>
          </a:p>
          <a:p>
            <a:pPr marL="328613" indent="-317500">
              <a:lnSpc>
                <a:spcPct val="105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The element could have contents. Then it is written as &lt;</a:t>
            </a:r>
            <a:r>
              <a:rPr lang="en-GB" sz="2800" i="1">
                <a:solidFill>
                  <a:srgbClr val="FFFFFF"/>
                </a:solidFill>
                <a:latin typeface="Calibri" pitchFamily="34" charset="0"/>
              </a:rPr>
              <a:t>name attribute_name </a:t>
            </a:r>
            <a:r>
              <a:rPr lang="en-GB" sz="2800">
                <a:solidFill>
                  <a:srgbClr val="FFFFFF"/>
                </a:solidFill>
                <a:latin typeface="Calibri" pitchFamily="34" charset="0"/>
              </a:rPr>
              <a:t>= "</a:t>
            </a:r>
            <a:r>
              <a:rPr lang="en-GB" sz="2800" i="1">
                <a:solidFill>
                  <a:srgbClr val="FFFFFF"/>
                </a:solidFill>
                <a:latin typeface="Calibri" pitchFamily="34" charset="0"/>
              </a:rPr>
              <a:t>attribute_value</a:t>
            </a:r>
            <a:r>
              <a:rPr lang="en-GB" sz="2800">
                <a:solidFill>
                  <a:srgbClr val="FFFFFF"/>
                </a:solidFill>
                <a:latin typeface="Calibri" pitchFamily="34" charset="0"/>
              </a:rPr>
              <a:t>"&gt; </a:t>
            </a:r>
            <a:r>
              <a:rPr lang="en-GB" sz="2800" i="1">
                <a:solidFill>
                  <a:srgbClr val="FFFFFF"/>
                </a:solidFill>
                <a:latin typeface="Calibri" pitchFamily="34" charset="0"/>
              </a:rPr>
              <a:t>contents</a:t>
            </a:r>
            <a:r>
              <a:rPr lang="en-GB" sz="2800">
                <a:solidFill>
                  <a:srgbClr val="FFFFFF"/>
                </a:solidFill>
                <a:latin typeface="Calibri" pitchFamily="34" charset="0"/>
              </a:rPr>
              <a:t>&lt;/</a:t>
            </a:r>
            <a:r>
              <a:rPr lang="en-GB" sz="2800" i="1">
                <a:solidFill>
                  <a:srgbClr val="FFFFFF"/>
                </a:solidFill>
                <a:latin typeface="Calibri" pitchFamily="34" charset="0"/>
              </a:rPr>
              <a:t>name</a:t>
            </a:r>
            <a:r>
              <a:rPr lang="en-GB" sz="2800">
                <a:solidFill>
                  <a:srgbClr val="FFFFFF"/>
                </a:solidFill>
                <a:latin typeface="Calibri" pitchFamily="34" charset="0"/>
              </a:rPr>
              <a:t>&gt;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29"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examples</a:t>
            </a:r>
          </a:p>
        </p:txBody>
      </p:sp>
      <p:sp>
        <p:nvSpPr>
          <p:cNvPr id="201730" name="Text Box 2"/>
          <p:cNvSpPr txBox="1">
            <a:spLocks noChangeArrowheads="1"/>
          </p:cNvSpPr>
          <p:nvPr/>
        </p:nvSpPr>
        <p:spPr bwMode="auto">
          <a:xfrm>
            <a:off x="228600" y="1600200"/>
            <a:ext cx="8610600" cy="4572000"/>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&lt;subject scheme="JEL"&gt;A4&lt;/subject&gt;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&lt;postcode style="US ZIP"&gt;11372-2572&lt;/postcode&gt;</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&lt;postcode style="GB"&gt;GU1 4LF&lt;/postcode&gt;</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&lt;ddc code="634.9755"&gt;Cypresses&lt;/ddc&gt;</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&lt;ddc code="634.9756" explanation="Cedars"/&gt;   </a:t>
            </a:r>
          </a:p>
          <a:p>
            <a:pPr marL="328613" indent="-317500">
              <a:lnSpc>
                <a:spcPct val="110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latin typeface="Calibri" pitchFamily="34" charset="0"/>
            </a:endParaRP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7"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today</a:t>
            </a:r>
          </a:p>
        </p:txBody>
      </p:sp>
      <p:sp>
        <p:nvSpPr>
          <p:cNvPr id="167938"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a:solidFill>
                  <a:srgbClr val="FFFFFF"/>
                </a:solidFill>
                <a:latin typeface="Calibri" pitchFamily="34" charset="0"/>
              </a:rPr>
              <a:t>An introduction to XML</a:t>
            </a:r>
          </a:p>
          <a:p>
            <a:pPr marL="328613" indent="-317500">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a:solidFill>
                  <a:srgbClr val="FFFFFF"/>
                </a:solidFill>
                <a:latin typeface="Calibri" pitchFamily="34" charset="0"/>
              </a:rPr>
              <a:t>Major HTML, the body element.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7" name="Text Box 1"/>
          <p:cNvSpPr txBox="1">
            <a:spLocks noChangeArrowheads="1"/>
          </p:cNvSpPr>
          <p:nvPr/>
        </p:nvSpPr>
        <p:spPr bwMode="auto">
          <a:xfrm>
            <a:off x="457200" y="493713"/>
            <a:ext cx="8229600" cy="703262"/>
          </a:xfrm>
          <a:prstGeom prst="rect">
            <a:avLst/>
          </a:prstGeom>
          <a:noFill/>
          <a:ln w="9525">
            <a:noFill/>
            <a:round/>
            <a:headEnd/>
            <a:tailEnd/>
          </a:ln>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several attributes</a:t>
            </a:r>
          </a:p>
        </p:txBody>
      </p:sp>
      <p:sp>
        <p:nvSpPr>
          <p:cNvPr id="203778" name="Text Box 2"/>
          <p:cNvSpPr txBox="1">
            <a:spLocks noChangeArrowheads="1"/>
          </p:cNvSpPr>
          <p:nvPr/>
        </p:nvSpPr>
        <p:spPr bwMode="auto">
          <a:xfrm>
            <a:off x="457200" y="1295400"/>
            <a:ext cx="8229600" cy="5373688"/>
          </a:xfrm>
          <a:prstGeom prst="rect">
            <a:avLst/>
          </a:prstGeom>
          <a:noFill/>
          <a:ln w="9525">
            <a:noFill/>
            <a:round/>
            <a:headEnd/>
            <a:tailEnd/>
          </a:ln>
        </p:spPr>
        <p:txBody>
          <a:bodyPr lIns="90000" tIns="46800" rIns="90000" bIns="46800"/>
          <a:lstStyle/>
          <a:p>
            <a:pPr marL="328613" indent="-317500">
              <a:lnSpc>
                <a:spcPct val="105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Elements can have several attributes. Here is an element with two attributes</a:t>
            </a:r>
          </a:p>
          <a:p>
            <a:pPr marL="328613" indent="-317500">
              <a:lnSpc>
                <a:spcPct val="105000"/>
              </a:lnSpc>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   &lt;</a:t>
            </a:r>
            <a:r>
              <a:rPr lang="en-GB" sz="2800" i="1">
                <a:solidFill>
                  <a:srgbClr val="FFFFFF"/>
                </a:solidFill>
                <a:latin typeface="Calibri" pitchFamily="34" charset="0"/>
              </a:rPr>
              <a:t>name attribute_name_one</a:t>
            </a:r>
            <a:r>
              <a:rPr lang="en-GB" sz="2800">
                <a:solidFill>
                  <a:srgbClr val="FFFFFF"/>
                </a:solidFill>
                <a:latin typeface="Calibri" pitchFamily="34" charset="0"/>
              </a:rPr>
              <a:t>="</a:t>
            </a:r>
            <a:r>
              <a:rPr lang="en-GB" sz="2800" i="1">
                <a:solidFill>
                  <a:srgbClr val="FFFFFF"/>
                </a:solidFill>
                <a:latin typeface="Calibri" pitchFamily="34" charset="0"/>
              </a:rPr>
              <a:t>value_one</a:t>
            </a:r>
            <a:r>
              <a:rPr lang="en-GB" sz="2800">
                <a:solidFill>
                  <a:srgbClr val="FFFFFF"/>
                </a:solidFill>
                <a:latin typeface="Calibri" pitchFamily="34" charset="0"/>
              </a:rPr>
              <a:t>"</a:t>
            </a:r>
            <a:r>
              <a:rPr lang="en-GB" sz="2800" i="1">
                <a:solidFill>
                  <a:srgbClr val="FFFFFF"/>
                </a:solidFill>
                <a:latin typeface="Calibri" pitchFamily="34" charset="0"/>
              </a:rPr>
              <a:t> attribute_name_two=</a:t>
            </a:r>
            <a:r>
              <a:rPr lang="en-GB" sz="2800">
                <a:solidFill>
                  <a:srgbClr val="FFFFFF"/>
                </a:solidFill>
                <a:latin typeface="Calibri" pitchFamily="34" charset="0"/>
              </a:rPr>
              <a:t>"</a:t>
            </a:r>
            <a:r>
              <a:rPr lang="en-GB" sz="2800" i="1">
                <a:solidFill>
                  <a:srgbClr val="FFFFFF"/>
                </a:solidFill>
                <a:latin typeface="Calibri" pitchFamily="34" charset="0"/>
              </a:rPr>
              <a:t>value_two</a:t>
            </a:r>
            <a:r>
              <a:rPr lang="en-GB" sz="2800">
                <a:solidFill>
                  <a:srgbClr val="FFFFFF"/>
                </a:solidFill>
                <a:latin typeface="Calibri" pitchFamily="34" charset="0"/>
              </a:rPr>
              <a:t>"/&gt;</a:t>
            </a:r>
          </a:p>
          <a:p>
            <a:pPr marL="328613" indent="-317500">
              <a:lnSpc>
                <a:spcPct val="105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Here </a:t>
            </a:r>
            <a:r>
              <a:rPr lang="en-GB" sz="2800" i="1">
                <a:solidFill>
                  <a:srgbClr val="FFFFFF"/>
                </a:solidFill>
                <a:latin typeface="Calibri" pitchFamily="34" charset="0"/>
              </a:rPr>
              <a:t>attribute_name_one </a:t>
            </a:r>
            <a:r>
              <a:rPr lang="en-GB" sz="2800">
                <a:solidFill>
                  <a:srgbClr val="FFFFFF"/>
                </a:solidFill>
                <a:latin typeface="Calibri" pitchFamily="34" charset="0"/>
              </a:rPr>
              <a:t>and </a:t>
            </a:r>
            <a:r>
              <a:rPr lang="en-GB" sz="2800" i="1">
                <a:solidFill>
                  <a:srgbClr val="FFFFFF"/>
                </a:solidFill>
                <a:latin typeface="Calibri" pitchFamily="34" charset="0"/>
              </a:rPr>
              <a:t>attribute_name_two </a:t>
            </a:r>
            <a:r>
              <a:rPr lang="en-GB" sz="2800">
                <a:solidFill>
                  <a:srgbClr val="FFFFFF"/>
                </a:solidFill>
                <a:latin typeface="Calibri" pitchFamily="34" charset="0"/>
              </a:rPr>
              <a:t>are attribute names and</a:t>
            </a:r>
            <a:r>
              <a:rPr lang="en-GB" sz="2800" i="1">
                <a:solidFill>
                  <a:srgbClr val="FFFFFF"/>
                </a:solidFill>
                <a:latin typeface="Calibri" pitchFamily="34" charset="0"/>
              </a:rPr>
              <a:t> value_one </a:t>
            </a:r>
            <a:r>
              <a:rPr lang="en-GB" sz="2800">
                <a:solidFill>
                  <a:srgbClr val="FFFFFF"/>
                </a:solidFill>
                <a:latin typeface="Calibri" pitchFamily="34" charset="0"/>
              </a:rPr>
              <a:t>and </a:t>
            </a:r>
            <a:r>
              <a:rPr lang="en-GB" sz="2800" i="1">
                <a:solidFill>
                  <a:srgbClr val="FFFFFF"/>
                </a:solidFill>
                <a:latin typeface="Calibri" pitchFamily="34" charset="0"/>
              </a:rPr>
              <a:t>value_two </a:t>
            </a:r>
            <a:r>
              <a:rPr lang="en-GB" sz="2800">
                <a:solidFill>
                  <a:srgbClr val="FFFFFF"/>
                </a:solidFill>
                <a:latin typeface="Calibri" pitchFamily="34" charset="0"/>
              </a:rPr>
              <a:t>are attribute values. The element itself is empty.</a:t>
            </a:r>
          </a:p>
          <a:p>
            <a:pPr marL="328613" indent="-317500">
              <a:lnSpc>
                <a:spcPct val="105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Example: &lt;greeting language="fr" formal="no"&gt;bonjour&lt;/greeting&gt;</a:t>
            </a:r>
          </a:p>
          <a:p>
            <a:pPr marL="328613" indent="-317500">
              <a:lnSpc>
                <a:spcPct val="105000"/>
              </a:lnSpc>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GB"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5" name="Text Box 1"/>
          <p:cNvSpPr txBox="1">
            <a:spLocks noChangeArrowheads="1"/>
          </p:cNvSpPr>
          <p:nvPr/>
        </p:nvSpPr>
        <p:spPr bwMode="auto">
          <a:xfrm>
            <a:off x="457200" y="274638"/>
            <a:ext cx="8229600" cy="1143000"/>
          </a:xfrm>
          <a:prstGeom prst="rect">
            <a:avLst/>
          </a:prstGeom>
          <a:noFill/>
          <a:ln w="9525">
            <a:noFill/>
            <a:round/>
            <a:headEnd/>
            <a:tailEnd/>
          </a:ln>
        </p:spPr>
        <p:txBody>
          <a:bodyPr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whitespace around =</a:t>
            </a:r>
          </a:p>
        </p:txBody>
      </p:sp>
      <p:sp>
        <p:nvSpPr>
          <p:cNvPr id="205826" name="Text Box 2"/>
          <p:cNvSpPr txBox="1">
            <a:spLocks noChangeArrowheads="1"/>
          </p:cNvSpPr>
          <p:nvPr/>
        </p:nvSpPr>
        <p:spPr bwMode="auto">
          <a:xfrm>
            <a:off x="533400" y="1371600"/>
            <a:ext cx="8305800" cy="4448175"/>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Attribute names are separated from their values by the = sign. The equal sign can be surrounded by whitespace. Thus</a:t>
            </a:r>
          </a:p>
          <a:p>
            <a:pPr marL="785813" lvl="1"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&lt;</a:t>
            </a:r>
            <a:r>
              <a:rPr lang="en-GB" sz="2800" i="1">
                <a:solidFill>
                  <a:srgbClr val="FFFFFF"/>
                </a:solidFill>
                <a:latin typeface="Calibri" pitchFamily="34" charset="0"/>
              </a:rPr>
              <a:t>element</a:t>
            </a:r>
            <a:r>
              <a:rPr lang="en-GB" sz="2800">
                <a:solidFill>
                  <a:srgbClr val="FFFFFF"/>
                </a:solidFill>
                <a:latin typeface="Calibri" pitchFamily="34" charset="0"/>
              </a:rPr>
              <a:t> </a:t>
            </a:r>
            <a:r>
              <a:rPr lang="en-GB" sz="2800" i="1">
                <a:solidFill>
                  <a:srgbClr val="FFFFFF"/>
                </a:solidFill>
                <a:latin typeface="Calibri" pitchFamily="34" charset="0"/>
              </a:rPr>
              <a:t>attribute_name</a:t>
            </a:r>
            <a:r>
              <a:rPr lang="en-GB" sz="2800">
                <a:solidFill>
                  <a:srgbClr val="FFFFFF"/>
                </a:solidFill>
                <a:latin typeface="Calibri" pitchFamily="34" charset="0"/>
              </a:rPr>
              <a:t>="</a:t>
            </a:r>
            <a:r>
              <a:rPr lang="en-GB" sz="2800" i="1">
                <a:solidFill>
                  <a:srgbClr val="FFFFFF"/>
                </a:solidFill>
                <a:latin typeface="Calibri" pitchFamily="34" charset="0"/>
              </a:rPr>
              <a:t>attribute_value</a:t>
            </a:r>
            <a:r>
              <a:rPr lang="en-GB" sz="2800">
                <a:solidFill>
                  <a:srgbClr val="FFFFFF"/>
                </a:solidFill>
                <a:latin typeface="Calibri" pitchFamily="34" charset="0"/>
              </a:rPr>
              <a:t>"</a:t>
            </a:r>
            <a:r>
              <a:rPr lang="en-GB" sz="2800" i="1">
                <a:solidFill>
                  <a:srgbClr val="FFFFFF"/>
                </a:solidFill>
                <a:latin typeface="Calibri" pitchFamily="34" charset="0"/>
              </a:rPr>
              <a:t>&gt;</a:t>
            </a:r>
          </a:p>
          <a:p>
            <a:pPr marL="785813" lvl="1"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&lt;</a:t>
            </a:r>
            <a:r>
              <a:rPr lang="en-GB" sz="2800" i="1">
                <a:solidFill>
                  <a:srgbClr val="FFFFFF"/>
                </a:solidFill>
                <a:latin typeface="Calibri" pitchFamily="34" charset="0"/>
              </a:rPr>
              <a:t>element</a:t>
            </a:r>
            <a:r>
              <a:rPr lang="en-GB" sz="2800">
                <a:solidFill>
                  <a:srgbClr val="FFFFFF"/>
                </a:solidFill>
                <a:latin typeface="Calibri" pitchFamily="34" charset="0"/>
              </a:rPr>
              <a:t> </a:t>
            </a:r>
            <a:r>
              <a:rPr lang="en-GB" sz="2800" i="1">
                <a:solidFill>
                  <a:srgbClr val="FFFFFF"/>
                </a:solidFill>
                <a:latin typeface="Calibri" pitchFamily="34" charset="0"/>
              </a:rPr>
              <a:t>attribute_name </a:t>
            </a:r>
            <a:r>
              <a:rPr lang="en-GB" sz="2800">
                <a:solidFill>
                  <a:srgbClr val="FFFFFF"/>
                </a:solidFill>
                <a:latin typeface="Calibri" pitchFamily="34" charset="0"/>
              </a:rPr>
              <a:t>= "</a:t>
            </a:r>
            <a:r>
              <a:rPr lang="en-GB" sz="2800" i="1">
                <a:solidFill>
                  <a:srgbClr val="FFFFFF"/>
                </a:solidFill>
                <a:latin typeface="Calibri" pitchFamily="34" charset="0"/>
              </a:rPr>
              <a:t>attribute_value</a:t>
            </a:r>
            <a:r>
              <a:rPr lang="en-GB" sz="2800">
                <a:solidFill>
                  <a:srgbClr val="FFFFFF"/>
                </a:solidFill>
                <a:latin typeface="Calibri" pitchFamily="34" charset="0"/>
              </a:rPr>
              <a:t>"</a:t>
            </a:r>
            <a:r>
              <a:rPr lang="en-GB" sz="2800" i="1">
                <a:solidFill>
                  <a:srgbClr val="FFFFFF"/>
                </a:solidFill>
                <a:latin typeface="Calibri" pitchFamily="34" charset="0"/>
              </a:rPr>
              <a:t>&gt;</a:t>
            </a:r>
          </a:p>
          <a:p>
            <a:pPr marL="785813" lvl="1"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&lt;</a:t>
            </a:r>
            <a:r>
              <a:rPr lang="en-GB" sz="2800" i="1">
                <a:solidFill>
                  <a:srgbClr val="FFFFFF"/>
                </a:solidFill>
                <a:latin typeface="Calibri" pitchFamily="34" charset="0"/>
              </a:rPr>
              <a:t>element</a:t>
            </a:r>
            <a:r>
              <a:rPr lang="en-GB" sz="2800">
                <a:solidFill>
                  <a:srgbClr val="FFFFFF"/>
                </a:solidFill>
                <a:latin typeface="Calibri" pitchFamily="34" charset="0"/>
              </a:rPr>
              <a:t> </a:t>
            </a:r>
            <a:r>
              <a:rPr lang="en-GB" sz="2800" i="1">
                <a:solidFill>
                  <a:srgbClr val="FFFFFF"/>
                </a:solidFill>
                <a:latin typeface="Calibri" pitchFamily="34" charset="0"/>
              </a:rPr>
              <a:t>attribute_name</a:t>
            </a:r>
            <a:r>
              <a:rPr lang="en-GB" sz="2800">
                <a:solidFill>
                  <a:srgbClr val="FFFFFF"/>
                </a:solidFill>
                <a:latin typeface="Calibri" pitchFamily="34" charset="0"/>
              </a:rPr>
              <a:t>=</a:t>
            </a:r>
          </a:p>
          <a:p>
            <a:pPr marL="328613" indent="-317500">
              <a:lnSpc>
                <a:spcPct val="110000"/>
              </a:lnSpc>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     "</a:t>
            </a:r>
            <a:r>
              <a:rPr lang="en-GB" sz="2800" i="1">
                <a:solidFill>
                  <a:srgbClr val="FFFFFF"/>
                </a:solidFill>
                <a:latin typeface="Calibri" pitchFamily="34" charset="0"/>
              </a:rPr>
              <a:t>attribute_value</a:t>
            </a:r>
            <a:r>
              <a:rPr lang="en-GB" sz="2800">
                <a:solidFill>
                  <a:srgbClr val="FFFFFF"/>
                </a:solidFill>
                <a:latin typeface="Calibri" pitchFamily="34" charset="0"/>
              </a:rPr>
              <a:t>"</a:t>
            </a:r>
            <a:r>
              <a:rPr lang="en-GB" sz="2800" i="1">
                <a:solidFill>
                  <a:srgbClr val="FFFFFF"/>
                </a:solidFill>
                <a:latin typeface="Calibri" pitchFamily="34" charset="0"/>
              </a:rPr>
              <a:t>&gt;</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are all equivalent.</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You must have whitespace around consecutive attributes.</a:t>
            </a:r>
          </a:p>
          <a:p>
            <a:pPr marL="785813" lvl="1" indent="-317500">
              <a:lnSpc>
                <a:spcPct val="110000"/>
              </a:lnSpc>
              <a:spcBef>
                <a:spcPts val="700"/>
              </a:spcBef>
              <a:buClr>
                <a:srgbClr val="FFFFFF"/>
              </a:buClr>
              <a:buFont typeface="Arial" charset="0"/>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GB" sz="2800">
              <a:solidFill>
                <a:srgbClr val="FFFFFF"/>
              </a:solidFill>
              <a:latin typeface="Calibri" pitchFamily="34" charset="0"/>
            </a:endParaRPr>
          </a:p>
          <a:p>
            <a:pPr marL="785813" lvl="1" indent="-317500">
              <a:lnSpc>
                <a:spcPct val="110000"/>
              </a:lnSpc>
              <a:spcBef>
                <a:spcPts val="700"/>
              </a:spcBef>
              <a:buClr>
                <a:srgbClr val="FFFFFF"/>
              </a:buClr>
              <a:buFont typeface="Arial" charset="0"/>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GB"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3"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more on attributes</a:t>
            </a:r>
          </a:p>
        </p:txBody>
      </p:sp>
      <p:sp>
        <p:nvSpPr>
          <p:cNvPr id="207874"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a:solidFill>
                  <a:srgbClr val="FFFFFF"/>
                </a:solidFill>
                <a:latin typeface="Calibri" pitchFamily="34" charset="0"/>
              </a:rPr>
              <a:t>Attribute values can be enclosed in single or double quotes. It does not matter. Double quotes are more common, so I suggest you use those.</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a:solidFill>
                  <a:srgbClr val="FFFFFF"/>
                </a:solidFill>
                <a:latin typeface="Calibri" pitchFamily="34" charset="0"/>
              </a:rPr>
              <a:t>There can be no two attributes to the same element with the same names. So you can not have something like &lt;trafficlight color="red" color="green"/&gt;.</a:t>
            </a:r>
          </a:p>
          <a:p>
            <a:pPr marL="328613" indent="-317500">
              <a:lnSpc>
                <a:spcPts val="2825"/>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1" name="Text Box 1"/>
          <p:cNvSpPr txBox="1">
            <a:spLocks noChangeArrowheads="1"/>
          </p:cNvSpPr>
          <p:nvPr/>
        </p:nvSpPr>
        <p:spPr bwMode="auto">
          <a:xfrm>
            <a:off x="457200" y="274638"/>
            <a:ext cx="8226425" cy="1139825"/>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more on attributes</a:t>
            </a:r>
          </a:p>
        </p:txBody>
      </p:sp>
      <p:sp>
        <p:nvSpPr>
          <p:cNvPr id="209922" name="Text Box 2"/>
          <p:cNvSpPr txBox="1">
            <a:spLocks noChangeArrowheads="1"/>
          </p:cNvSpPr>
          <p:nvPr/>
        </p:nvSpPr>
        <p:spPr bwMode="auto">
          <a:xfrm>
            <a:off x="457200" y="1219200"/>
            <a:ext cx="8226425" cy="5391150"/>
          </a:xfrm>
          <a:prstGeom prst="rect">
            <a:avLst/>
          </a:prstGeom>
          <a:noFill/>
          <a:ln w="9525">
            <a:noFill/>
            <a:round/>
            <a:headEnd/>
            <a:tailEnd/>
          </a:ln>
        </p:spPr>
        <p:txBody>
          <a:bodyPr lIns="0" tIns="0" rIns="0" bIns="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Attribute values are simple strings. You can not have an element inside an attribute value. Thus you can not write, for example &lt;meal type="&lt;cookie/&gt;"&gt;chocolate&lt;/meal&gt;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An attribute must have a value, e.g. you can not write &lt;result abstract&gt;... &lt;/result&gt;.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The value may be empty like in &lt;result abstract=''&gt;...&lt;/result&gt; or &lt;result abstract=""&gt;... &lt;/result&gt;.</a:t>
            </a:r>
          </a:p>
          <a:p>
            <a:pPr marL="328613" indent="-317500">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GB"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69" name="Text Box 1"/>
          <p:cNvSpPr txBox="1">
            <a:spLocks noChangeArrowheads="1"/>
          </p:cNvSpPr>
          <p:nvPr/>
        </p:nvSpPr>
        <p:spPr bwMode="auto">
          <a:xfrm>
            <a:off x="457200" y="274638"/>
            <a:ext cx="8229600" cy="1143000"/>
          </a:xfrm>
          <a:prstGeom prst="rect">
            <a:avLst/>
          </a:prstGeom>
          <a:noFill/>
          <a:ln w="9525">
            <a:noFill/>
            <a:round/>
            <a:headEnd/>
            <a:tailEnd/>
          </a:ln>
        </p:spPr>
        <p:txBody>
          <a:bodyPr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another</a:t>
            </a:r>
            <a:r>
              <a:rPr lang="ru-RU" sz="4000">
                <a:solidFill>
                  <a:srgbClr val="E3EBF1"/>
                </a:solidFill>
                <a:latin typeface="Calibri" pitchFamily="34" charset="0"/>
              </a:rPr>
              <a:t> example</a:t>
            </a:r>
          </a:p>
        </p:txBody>
      </p:sp>
      <p:sp>
        <p:nvSpPr>
          <p:cNvPr id="211970" name="Text Box 2"/>
          <p:cNvSpPr txBox="1">
            <a:spLocks noChangeArrowheads="1"/>
          </p:cNvSpPr>
          <p:nvPr/>
        </p:nvSpPr>
        <p:spPr bwMode="auto">
          <a:xfrm>
            <a:off x="457200" y="1600200"/>
            <a:ext cx="8229600" cy="4298950"/>
          </a:xfrm>
          <a:prstGeom prst="rect">
            <a:avLst/>
          </a:prstGeom>
          <a:noFill/>
          <a:ln w="9525">
            <a:noFill/>
            <a:round/>
            <a:headEnd/>
            <a:tailEnd/>
          </a:ln>
        </p:spPr>
        <p:txBody>
          <a:bodyPr lIns="0" tIns="0" rIns="0" bIns="0"/>
          <a:lstStyle/>
          <a:p>
            <a:pPr>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3200">
                <a:solidFill>
                  <a:srgbClr val="FFFFFF"/>
                </a:solidFill>
                <a:latin typeface="Calibri" pitchFamily="34" charset="0"/>
              </a:rPr>
              <a:t>&lt;poet born="1799" died="1837"&gt;</a:t>
            </a:r>
          </a:p>
          <a:p>
            <a:pPr>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3200">
                <a:solidFill>
                  <a:srgbClr val="FFFFFF"/>
                </a:solidFill>
                <a:latin typeface="Calibri" pitchFamily="34" charset="0"/>
              </a:rPr>
              <a:t>  &lt;name lang="ru"&gt;Александр Сергеевич Пушкин&lt;/name&gt; </a:t>
            </a:r>
          </a:p>
          <a:p>
            <a:pPr>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3200">
                <a:solidFill>
                  <a:srgbClr val="FFFFFF"/>
                </a:solidFill>
                <a:latin typeface="Calibri" pitchFamily="34" charset="0"/>
              </a:rPr>
              <a:t>   &lt;name  lang="en"&gt;Alexander S. Pushkin&lt;/name&gt;</a:t>
            </a:r>
          </a:p>
          <a:p>
            <a:pPr>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3200">
                <a:solidFill>
                  <a:srgbClr val="FFFFFF"/>
                </a:solidFill>
                <a:latin typeface="Calibri" pitchFamily="34" charset="0"/>
              </a:rPr>
              <a:t>   &lt;name lang="fr"&gt;Alexandre Pouchkine&lt;/name&gt;</a:t>
            </a:r>
          </a:p>
          <a:p>
            <a:pPr>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3200">
                <a:solidFill>
                  <a:srgbClr val="FFFFFF"/>
                </a:solidFill>
                <a:latin typeface="Calibri" pitchFamily="34" charset="0"/>
              </a:rPr>
              <a:t>&lt;/poet&gt;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7"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node type: comments</a:t>
            </a:r>
          </a:p>
        </p:txBody>
      </p:sp>
      <p:sp>
        <p:nvSpPr>
          <p:cNvPr id="214018" name="Text Box 2"/>
          <p:cNvSpPr txBox="1">
            <a:spLocks noChangeArrowheads="1"/>
          </p:cNvSpPr>
          <p:nvPr/>
        </p:nvSpPr>
        <p:spPr bwMode="auto">
          <a:xfrm>
            <a:off x="457200" y="1600200"/>
            <a:ext cx="8229600" cy="4041775"/>
          </a:xfrm>
          <a:prstGeom prst="rect">
            <a:avLst/>
          </a:prstGeom>
          <a:noFill/>
          <a:ln w="9525">
            <a:noFill/>
            <a:round/>
            <a:headEnd/>
            <a:tailEnd/>
          </a:ln>
        </p:spPr>
        <p:txBody>
          <a:bodyPr lIns="90000" tIns="46800" rIns="90000" bIns="4680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In an XML document, you can make comments about your code. These are notes to yourself.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Comments start with &lt;!--</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Comments end with --&gt;</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Comments can not be nested.</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Can appear pretty much anywhere.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They can enclose elements.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5"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comment examples</a:t>
            </a:r>
          </a:p>
        </p:txBody>
      </p:sp>
      <p:sp>
        <p:nvSpPr>
          <p:cNvPr id="216066"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&lt;!-- this is a comment --&gt;</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&lt;!-- &lt;span&gt; this is a comment too, it contains an element &lt;/span&gt;  --&gt;</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&lt;!-- &lt;!-- this is a bad example of a nested comment --&gt; --&gt; </a:t>
            </a: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latin typeface="Calibri" pitchFamily="34" charset="0"/>
            </a:endParaRP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3" name="Text Box 1"/>
          <p:cNvSpPr txBox="1">
            <a:spLocks noChangeArrowheads="1"/>
          </p:cNvSpPr>
          <p:nvPr/>
        </p:nvSpPr>
        <p:spPr bwMode="auto">
          <a:xfrm>
            <a:off x="457200" y="230188"/>
            <a:ext cx="8229600" cy="1235075"/>
          </a:xfrm>
          <a:prstGeom prst="rect">
            <a:avLst/>
          </a:prstGeom>
          <a:noFill/>
          <a:ln w="9525">
            <a:noFill/>
            <a:round/>
            <a:headEnd/>
            <a:tailEnd/>
          </a:ln>
        </p:spPr>
        <p:txBody>
          <a:bodyPr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3600">
                <a:solidFill>
                  <a:srgbClr val="E3EBF1"/>
                </a:solidFill>
                <a:latin typeface="Calibri" pitchFamily="34" charset="0"/>
              </a:rPr>
              <a:t>node type: DTD declaration</a:t>
            </a:r>
          </a:p>
        </p:txBody>
      </p:sp>
      <p:sp>
        <p:nvSpPr>
          <p:cNvPr id="218114" name="Text Box 2"/>
          <p:cNvSpPr txBox="1">
            <a:spLocks noChangeArrowheads="1"/>
          </p:cNvSpPr>
          <p:nvPr/>
        </p:nvSpPr>
        <p:spPr bwMode="auto">
          <a:xfrm>
            <a:off x="457200" y="1600200"/>
            <a:ext cx="8229600" cy="4783138"/>
          </a:xfrm>
          <a:prstGeom prst="rect">
            <a:avLst/>
          </a:prstGeom>
          <a:noFill/>
          <a:ln w="9525">
            <a:noFill/>
            <a:round/>
            <a:headEnd/>
            <a:tailEnd/>
          </a:ln>
        </p:spPr>
        <p:txBody>
          <a:bodyPr lIns="0" tIns="0" rIns="0" bIns="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XML documents, like any SGML documents, accept document type declarations.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A document type declaration tells us something about the vocabulary of elements and attributes used in the document.</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It should appear at the very top on an XML document.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It takes the form &lt;!DOCTYPE </a:t>
            </a:r>
            <a:r>
              <a:rPr lang="ru-RU" sz="2800" i="1">
                <a:solidFill>
                  <a:srgbClr val="FFFFFF"/>
                </a:solidFill>
                <a:latin typeface="Calibri" pitchFamily="34" charset="0"/>
              </a:rPr>
              <a:t>gobbledygook</a:t>
            </a:r>
            <a:r>
              <a:rPr lang="ru-RU" sz="2800">
                <a:solidFill>
                  <a:srgbClr val="FFFFFF"/>
                </a:solidFill>
                <a:latin typeface="Calibri" pitchFamily="34" charset="0"/>
              </a:rPr>
              <a:t> &gt;</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We will come back to the document type declaration later.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1" name="Text Box 1"/>
          <p:cNvSpPr txBox="1">
            <a:spLocks noChangeArrowheads="1"/>
          </p:cNvSpPr>
          <p:nvPr/>
        </p:nvSpPr>
        <p:spPr bwMode="auto">
          <a:xfrm>
            <a:off x="457200" y="274638"/>
            <a:ext cx="8229600" cy="1143000"/>
          </a:xfrm>
          <a:prstGeom prst="rect">
            <a:avLst/>
          </a:prstGeom>
          <a:noFill/>
          <a:ln w="9525">
            <a:noFill/>
            <a:round/>
            <a:headEnd/>
            <a:tailEnd/>
          </a:ln>
        </p:spPr>
        <p:txBody>
          <a:bodyPr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XML document</a:t>
            </a:r>
          </a:p>
        </p:txBody>
      </p:sp>
      <p:sp>
        <p:nvSpPr>
          <p:cNvPr id="220162" name="Text Box 2"/>
          <p:cNvSpPr txBox="1">
            <a:spLocks noChangeArrowheads="1"/>
          </p:cNvSpPr>
          <p:nvPr/>
        </p:nvSpPr>
        <p:spPr bwMode="auto">
          <a:xfrm>
            <a:off x="457200" y="1600200"/>
            <a:ext cx="8229600" cy="4525963"/>
          </a:xfrm>
          <a:prstGeom prst="rect">
            <a:avLst/>
          </a:prstGeom>
          <a:noFill/>
          <a:ln w="9525">
            <a:noFill/>
            <a:round/>
            <a:headEnd/>
            <a:tailEnd/>
          </a:ln>
        </p:spPr>
        <p:txBody>
          <a:bodyPr lIns="0" tIns="0" rIns="0" bIns="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An XML document is a piece of data that is written in XML.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But sometimes the author of a document makes a mistake, and, in fact the XML is wrong in some ways.</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If there is no mistake, the document is called well-formed.</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If a document is not well-formed, it really is not an XML document.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09" name="Text Box 1"/>
          <p:cNvSpPr txBox="1">
            <a:spLocks noChangeArrowheads="1"/>
          </p:cNvSpPr>
          <p:nvPr/>
        </p:nvSpPr>
        <p:spPr bwMode="auto">
          <a:xfrm>
            <a:off x="457200" y="274638"/>
            <a:ext cx="8229600" cy="1143000"/>
          </a:xfrm>
          <a:prstGeom prst="rect">
            <a:avLst/>
          </a:prstGeom>
          <a:noFill/>
          <a:ln w="9525">
            <a:noFill/>
            <a:round/>
            <a:headEnd/>
            <a:tailEnd/>
          </a:ln>
        </p:spPr>
        <p:txBody>
          <a:bodyPr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4000">
                <a:solidFill>
                  <a:srgbClr val="E3EBF1"/>
                </a:solidFill>
                <a:latin typeface="Calibri" pitchFamily="34" charset="0"/>
              </a:rPr>
              <a:t>some rules for well-formedness </a:t>
            </a:r>
          </a:p>
        </p:txBody>
      </p:sp>
      <p:sp>
        <p:nvSpPr>
          <p:cNvPr id="222210" name="Text Box 2"/>
          <p:cNvSpPr txBox="1">
            <a:spLocks noChangeArrowheads="1"/>
          </p:cNvSpPr>
          <p:nvPr/>
        </p:nvSpPr>
        <p:spPr bwMode="auto">
          <a:xfrm>
            <a:off x="457200" y="1524000"/>
            <a:ext cx="8229600" cy="4560888"/>
          </a:xfrm>
          <a:prstGeom prst="rect">
            <a:avLst/>
          </a:prstGeom>
          <a:noFill/>
          <a:ln w="9525">
            <a:noFill/>
            <a:round/>
            <a:headEnd/>
            <a:tailEnd/>
          </a:ln>
        </p:spPr>
        <p:txBody>
          <a:bodyPr lIns="0" tIns="0" rIns="0" bIns="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latin typeface="Calibri" pitchFamily="34" charset="0"/>
              </a:rPr>
              <a:t>All elements must be properly nested. You can only close the outer element after all inner elements are closed. Examples</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a:solidFill>
                  <a:srgbClr val="FFFFFF"/>
                </a:solidFill>
                <a:latin typeface="Calibri" pitchFamily="34" charset="0"/>
              </a:rPr>
              <a:t>&lt;a&gt;&lt;b&gt;&lt;/a&gt;&lt;/b&gt; not well-formed</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a:solidFill>
                  <a:srgbClr val="FFFFFF"/>
                </a:solidFill>
                <a:latin typeface="Calibri" pitchFamily="34" charset="0"/>
              </a:rPr>
              <a:t>&lt;a&gt;&lt;b&gt;&lt;/b&gt;&lt;/a&gt; well formed</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latin typeface="Calibri" pitchFamily="34" charset="0"/>
              </a:rPr>
              <a:t>An element  that is nested inside another element is called a child of that element. </a:t>
            </a:r>
          </a:p>
          <a:p>
            <a:pPr marL="328613" indent="-317500">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ru-RU" sz="3200">
              <a:solidFill>
                <a:srgbClr val="FFFFFF"/>
              </a:solidFill>
              <a:latin typeface="Calibri" pitchFamily="34" charset="0"/>
            </a:endParaRPr>
          </a:p>
          <a:p>
            <a:pPr marL="328613" indent="-317500">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ru-RU" sz="32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5" name="Text Box 1"/>
          <p:cNvSpPr txBox="1">
            <a:spLocks noChangeArrowheads="1"/>
          </p:cNvSpPr>
          <p:nvPr/>
        </p:nvSpPr>
        <p:spPr bwMode="auto">
          <a:xfrm>
            <a:off x="457200" y="274638"/>
            <a:ext cx="8229600" cy="1143000"/>
          </a:xfrm>
          <a:prstGeom prst="rect">
            <a:avLst/>
          </a:prstGeom>
          <a:noFill/>
          <a:ln w="9525">
            <a:noFill/>
            <a:round/>
            <a:headEnd/>
            <a:tailEnd/>
          </a:ln>
        </p:spPr>
        <p:txBody>
          <a:bodyPr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XML</a:t>
            </a:r>
          </a:p>
        </p:txBody>
      </p:sp>
      <p:sp>
        <p:nvSpPr>
          <p:cNvPr id="169986" name="Text Box 2"/>
          <p:cNvSpPr txBox="1">
            <a:spLocks noChangeArrowheads="1"/>
          </p:cNvSpPr>
          <p:nvPr/>
        </p:nvSpPr>
        <p:spPr bwMode="auto">
          <a:xfrm>
            <a:off x="457200" y="1219200"/>
            <a:ext cx="8229600" cy="5216525"/>
          </a:xfrm>
          <a:prstGeom prst="rect">
            <a:avLst/>
          </a:prstGeom>
          <a:noFill/>
          <a:ln w="9525">
            <a:noFill/>
            <a:round/>
            <a:headEnd/>
            <a:tailEnd/>
          </a:ln>
        </p:spPr>
        <p:txBody>
          <a:bodyPr lIns="0" tIns="0" rIns="0" bIns="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latin typeface="Calibri" pitchFamily="34" charset="0"/>
              </a:rPr>
              <a:t>XML is an SGML application</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latin typeface="Calibri" pitchFamily="34" charset="0"/>
              </a:rPr>
              <a:t>Every XML document is SGML, but not the opposite.</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latin typeface="Calibri" pitchFamily="34" charset="0"/>
              </a:rPr>
              <a:t>Thus XML is like SGML but with many features removed.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latin typeface="Calibri" pitchFamily="34" charset="0"/>
              </a:rPr>
              <a:t>XML defines the syntax that we will use to write HTML. We have to study that syntax in some detail, now.</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5" name="Text Box 1"/>
          <p:cNvSpPr txBox="1">
            <a:spLocks noChangeArrowheads="1"/>
          </p:cNvSpPr>
          <p:nvPr/>
        </p:nvSpPr>
        <p:spPr bwMode="auto">
          <a:xfrm>
            <a:off x="457200" y="274638"/>
            <a:ext cx="8229600" cy="1143000"/>
          </a:xfrm>
          <a:prstGeom prst="rect">
            <a:avLst/>
          </a:prstGeom>
          <a:noFill/>
          <a:ln w="9525">
            <a:noFill/>
            <a:round/>
            <a:headEnd/>
            <a:tailEnd/>
          </a:ln>
        </p:spPr>
        <p:txBody>
          <a:bodyPr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4000">
                <a:solidFill>
                  <a:srgbClr val="E3EBF1"/>
                </a:solidFill>
                <a:latin typeface="Calibri" pitchFamily="34" charset="0"/>
              </a:rPr>
              <a:t>more rules for well-formedness </a:t>
            </a:r>
          </a:p>
        </p:txBody>
      </p:sp>
      <p:sp>
        <p:nvSpPr>
          <p:cNvPr id="226306" name="Text Box 2"/>
          <p:cNvSpPr txBox="1">
            <a:spLocks noChangeArrowheads="1"/>
          </p:cNvSpPr>
          <p:nvPr/>
        </p:nvSpPr>
        <p:spPr bwMode="auto">
          <a:xfrm>
            <a:off x="457200" y="1295400"/>
            <a:ext cx="8458200" cy="4445000"/>
          </a:xfrm>
          <a:prstGeom prst="rect">
            <a:avLst/>
          </a:prstGeom>
          <a:noFill/>
          <a:ln w="9525">
            <a:noFill/>
            <a:round/>
            <a:headEnd/>
            <a:tailEnd/>
          </a:ln>
        </p:spPr>
        <p:txBody>
          <a:bodyPr lIns="0" tIns="0" rIns="0" bIns="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There must be one single element in the document that all other elements are children of.</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It is called the root element.</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All other elements are called children of the root.</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Whitespace that surrounds the root element is ignored.</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The root element may be preceded by a prologue. This is anything before the root element.</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The DTD declaration can only appear in the prologue.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3" name="Text Box 1"/>
          <p:cNvSpPr txBox="1">
            <a:spLocks noChangeArrowheads="1"/>
          </p:cNvSpPr>
          <p:nvPr/>
        </p:nvSpPr>
        <p:spPr bwMode="auto">
          <a:xfrm>
            <a:off x="457200" y="274638"/>
            <a:ext cx="8229600" cy="1143000"/>
          </a:xfrm>
          <a:prstGeom prst="rect">
            <a:avLst/>
          </a:prstGeom>
          <a:noFill/>
          <a:ln w="9525">
            <a:noFill/>
            <a:round/>
            <a:headEnd/>
            <a:tailEnd/>
          </a:ln>
        </p:spPr>
        <p:txBody>
          <a:bodyPr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4000">
                <a:solidFill>
                  <a:srgbClr val="E3EBF1"/>
                </a:solidFill>
                <a:latin typeface="Calibri" pitchFamily="34" charset="0"/>
              </a:rPr>
              <a:t>XML example file: validated.html</a:t>
            </a:r>
          </a:p>
        </p:txBody>
      </p:sp>
      <p:sp>
        <p:nvSpPr>
          <p:cNvPr id="228354" name="Text Box 2"/>
          <p:cNvSpPr txBox="1">
            <a:spLocks noChangeArrowheads="1"/>
          </p:cNvSpPr>
          <p:nvPr/>
        </p:nvSpPr>
        <p:spPr bwMode="auto">
          <a:xfrm>
            <a:off x="228600" y="1371600"/>
            <a:ext cx="8577263" cy="3771900"/>
          </a:xfrm>
          <a:prstGeom prst="rect">
            <a:avLst/>
          </a:prstGeom>
          <a:noFill/>
          <a:ln w="9525">
            <a:noFill/>
            <a:round/>
            <a:headEnd/>
            <a:tailEnd/>
          </a:ln>
        </p:spPr>
        <p:txBody>
          <a:bodyPr lIns="0" tIns="0" rIns="0" bIns="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This is an XML file.</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Look at it through the "view source" feature of your user agent.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Please look at it to find all the node types.</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Examine how the well-formedness constraints are implemented.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Make sure you understand every aspect of its syntax.</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What node type does not appear in this document?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1" name="Text Box 1"/>
          <p:cNvSpPr txBox="1">
            <a:spLocks noChangeArrowheads="1"/>
          </p:cNvSpPr>
          <p:nvPr/>
        </p:nvSpPr>
        <p:spPr bwMode="auto">
          <a:xfrm>
            <a:off x="457200" y="274638"/>
            <a:ext cx="8229600" cy="1143000"/>
          </a:xfrm>
          <a:prstGeom prst="rect">
            <a:avLst/>
          </a:prstGeom>
          <a:noFill/>
          <a:ln w="9525">
            <a:noFill/>
            <a:round/>
            <a:headEnd/>
            <a:tailEnd/>
          </a:ln>
        </p:spPr>
        <p:txBody>
          <a:bodyPr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other example</a:t>
            </a:r>
          </a:p>
        </p:txBody>
      </p:sp>
      <p:sp>
        <p:nvSpPr>
          <p:cNvPr id="230402" name="Text Box 2"/>
          <p:cNvSpPr txBox="1">
            <a:spLocks noChangeArrowheads="1"/>
          </p:cNvSpPr>
          <p:nvPr/>
        </p:nvSpPr>
        <p:spPr bwMode="auto">
          <a:xfrm>
            <a:off x="495300" y="1587500"/>
            <a:ext cx="8229600" cy="4448175"/>
          </a:xfrm>
          <a:prstGeom prst="rect">
            <a:avLst/>
          </a:prstGeom>
          <a:noFill/>
          <a:ln w="9525">
            <a:noFill/>
            <a:round/>
            <a:headEnd/>
            <a:tailEnd/>
          </a:ln>
        </p:spPr>
        <p:txBody>
          <a:bodyPr lIns="0" tIns="0" rIns="0" bIns="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latin typeface="Calibri" pitchFamily="34" charset="0"/>
              </a:rPr>
              <a:t>Look at </a:t>
            </a:r>
            <a:r>
              <a:rPr lang="en-GB" sz="2800" i="1" dirty="0">
                <a:solidFill>
                  <a:srgbClr val="FFFFFF"/>
                </a:solidFill>
                <a:latin typeface="Calibri" pitchFamily="34" charset="0"/>
              </a:rPr>
              <a:t>http://wotan.liu.edu/home/krichel/</a:t>
            </a:r>
            <a:r>
              <a:rPr lang="en-US" sz="2800" i="1" dirty="0">
                <a:solidFill>
                  <a:srgbClr val="FFFFFF"/>
                </a:solidFill>
                <a:latin typeface="Calibri" pitchFamily="34" charset="0"/>
              </a:rPr>
              <a:t>courses/lis650/ </a:t>
            </a:r>
            <a:r>
              <a:rPr lang="en-GB" sz="2800" i="1" dirty="0">
                <a:solidFill>
                  <a:srgbClr val="FFFFFF"/>
                </a:solidFill>
                <a:latin typeface="Calibri" pitchFamily="34" charset="0"/>
              </a:rPr>
              <a:t>examples/xml/</a:t>
            </a:r>
            <a:r>
              <a:rPr lang="en-GB" sz="2800" i="1" dirty="0" err="1">
                <a:solidFill>
                  <a:srgbClr val="FFFFFF"/>
                </a:solidFill>
                <a:latin typeface="Calibri" pitchFamily="34" charset="0"/>
              </a:rPr>
              <a:t>gradesheet.xml.html</a:t>
            </a:r>
            <a:r>
              <a:rPr lang="en-GB" sz="2800" dirty="0">
                <a:solidFill>
                  <a:srgbClr val="FFFFFF"/>
                </a:solidFill>
                <a:latin typeface="Calibri" pitchFamily="34" charset="0"/>
              </a:rPr>
              <a:t>.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latin typeface="Calibri" pitchFamily="34" charset="0"/>
              </a:rPr>
              <a:t>First consider the rendered version as it appears in the browser. It illustrates the type of XML data file that Thomas uses to compose his grades and feeds them into the computer. It is well-formed XML.</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latin typeface="Calibri" pitchFamily="34" charset="0"/>
              </a:rPr>
              <a:t>Second, consider the source code of the web page. Why are there all these &amp;</a:t>
            </a:r>
            <a:r>
              <a:rPr lang="en-GB" sz="2800" dirty="0" err="1">
                <a:solidFill>
                  <a:srgbClr val="FFFFFF"/>
                </a:solidFill>
                <a:latin typeface="Calibri" pitchFamily="34" charset="0"/>
              </a:rPr>
              <a:t>lt</a:t>
            </a:r>
            <a:r>
              <a:rPr lang="en-GB" sz="2800" dirty="0">
                <a:solidFill>
                  <a:srgbClr val="FFFFFF"/>
                </a:solidFill>
                <a:latin typeface="Calibri" pitchFamily="34" charset="0"/>
              </a:rPr>
              <a:t>; and &amp;</a:t>
            </a:r>
            <a:r>
              <a:rPr lang="en-GB" sz="2800" dirty="0" err="1">
                <a:solidFill>
                  <a:srgbClr val="FFFFFF"/>
                </a:solidFill>
                <a:latin typeface="Calibri" pitchFamily="34" charset="0"/>
              </a:rPr>
              <a:t>gt</a:t>
            </a:r>
            <a:r>
              <a:rPr lang="en-GB" sz="2800" dirty="0">
                <a:solidFill>
                  <a:srgbClr val="FFFFFF"/>
                </a:solidFill>
                <a:latin typeface="Calibri" pitchFamily="34" charset="0"/>
              </a:rPr>
              <a: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49" name="Text Box 1"/>
          <p:cNvSpPr txBox="1">
            <a:spLocks noChangeArrowheads="1"/>
          </p:cNvSpPr>
          <p:nvPr/>
        </p:nvSpPr>
        <p:spPr bwMode="auto">
          <a:xfrm>
            <a:off x="457200" y="274638"/>
            <a:ext cx="8226425" cy="113982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XML and HTML</a:t>
            </a:r>
          </a:p>
        </p:txBody>
      </p:sp>
      <p:sp>
        <p:nvSpPr>
          <p:cNvPr id="232450" name="Text Box 2"/>
          <p:cNvSpPr txBox="1">
            <a:spLocks noChangeArrowheads="1"/>
          </p:cNvSpPr>
          <p:nvPr/>
        </p:nvSpPr>
        <p:spPr bwMode="auto">
          <a:xfrm>
            <a:off x="457200" y="1295400"/>
            <a:ext cx="8226425" cy="4953000"/>
          </a:xfrm>
          <a:prstGeom prst="rect">
            <a:avLst/>
          </a:prstGeom>
          <a:noFill/>
          <a:ln w="9525">
            <a:noFill/>
            <a:round/>
            <a:headEnd/>
            <a:tailEnd/>
          </a:ln>
        </p:spPr>
        <p:txBody>
          <a:bodyPr lIns="0" tIns="0" rIns="0" bIns="0"/>
          <a:lstStyle/>
          <a:p>
            <a:pPr marL="328613" indent="-317500">
              <a:lnSpc>
                <a:spcPct val="98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XML is a syntax. It is a way to write a textual document that has some structure to it. A web page is precisely such a textual document.</a:t>
            </a:r>
          </a:p>
          <a:p>
            <a:pPr marL="328613" indent="-317500">
              <a:lnSpc>
                <a:spcPct val="98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Yet for browsers to make sense of the structure there has to be a commonly understood vocabulary of </a:t>
            </a:r>
          </a:p>
          <a:p>
            <a:pPr marL="731838" lvl="1" indent="-274638">
              <a:lnSpc>
                <a:spcPct val="9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element names</a:t>
            </a:r>
          </a:p>
          <a:p>
            <a:pPr marL="731838" lvl="1" indent="-274638">
              <a:lnSpc>
                <a:spcPct val="9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 attributes names</a:t>
            </a:r>
          </a:p>
          <a:p>
            <a:pPr marL="731838" lvl="1" indent="-274638">
              <a:lnSpc>
                <a:spcPct val="9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occurrence constraints </a:t>
            </a:r>
          </a:p>
          <a:p>
            <a:pPr marL="731838" lvl="1" indent="-274638">
              <a:lnSpc>
                <a:spcPct val="9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value constraints. </a:t>
            </a:r>
          </a:p>
          <a:p>
            <a:pPr marL="328613" indent="-317500">
              <a:lnSpc>
                <a:spcPct val="98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This is where HTML comes in.</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7"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HTML</a:t>
            </a:r>
          </a:p>
        </p:txBody>
      </p:sp>
      <p:sp>
        <p:nvSpPr>
          <p:cNvPr id="234498" name="Text Box 2"/>
          <p:cNvSpPr txBox="1">
            <a:spLocks noChangeArrowheads="1"/>
          </p:cNvSpPr>
          <p:nvPr/>
        </p:nvSpPr>
        <p:spPr bwMode="auto">
          <a:xfrm>
            <a:off x="304800" y="1676400"/>
            <a:ext cx="8610600" cy="4876800"/>
          </a:xfrm>
          <a:prstGeom prst="rect">
            <a:avLst/>
          </a:prstGeom>
          <a:noFill/>
          <a:ln w="9525">
            <a:noFill/>
            <a:round/>
            <a:headEnd/>
            <a:tailEnd/>
          </a:ln>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HyperText Markup Language</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HTML is an SGML DTD</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head, body, title</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paragraphs, headings,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lists, tables,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emphasis, abbreviations, quotes</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images</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links to other documents</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forms</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scripting</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5"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HTML history</a:t>
            </a:r>
          </a:p>
        </p:txBody>
      </p:sp>
      <p:sp>
        <p:nvSpPr>
          <p:cNvPr id="236546" name="Text Box 2"/>
          <p:cNvSpPr txBox="1">
            <a:spLocks noChangeArrowheads="1"/>
          </p:cNvSpPr>
          <p:nvPr/>
        </p:nvSpPr>
        <p:spPr bwMode="auto">
          <a:xfrm>
            <a:off x="457200" y="1306513"/>
            <a:ext cx="8229600" cy="5238750"/>
          </a:xfrm>
          <a:prstGeom prst="rect">
            <a:avLst/>
          </a:prstGeom>
          <a:noFill/>
          <a:ln w="9525">
            <a:noFill/>
            <a:round/>
            <a:headEnd/>
            <a:tailEnd/>
          </a:ln>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HTML was a very bare-bones language when first invented by Tim Berners-Lee. It did not describe pages with much of a visual appeal.</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In the 90s, successful browsers invented “extensions” that aimed to stretch the visual boundaries of HTML.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Some of these extensions found their way in the official HTML spec issued by the W3C.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Later the W3C developed style sheets as a way to accommodate for display requirements without having to extend HTML.</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3"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strict vs loose HTML </a:t>
            </a:r>
          </a:p>
        </p:txBody>
      </p:sp>
      <p:sp>
        <p:nvSpPr>
          <p:cNvPr id="238594" name="Text Box 2"/>
          <p:cNvSpPr txBox="1">
            <a:spLocks noChangeArrowheads="1"/>
          </p:cNvSpPr>
          <p:nvPr/>
        </p:nvSpPr>
        <p:spPr bwMode="auto">
          <a:xfrm>
            <a:off x="381000" y="1447800"/>
            <a:ext cx="8229600" cy="5351463"/>
          </a:xfrm>
          <a:prstGeom prst="rect">
            <a:avLst/>
          </a:prstGeom>
          <a:noFill/>
          <a:ln w="9525">
            <a:noFill/>
            <a:round/>
            <a:headEnd/>
            <a:tailEnd/>
          </a:ln>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HTML 4.01 is the last version of HTML. This version has two different DTDs:</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the loose DTD</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the strict DTD</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I only the cover the elements of the strict DTD.</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loose DTD has more elements, but all the functionality of these elements is best done with style sheets.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1" name="Text Box 1"/>
          <p:cNvSpPr txBox="1">
            <a:spLocks noChangeArrowheads="1"/>
          </p:cNvSpPr>
          <p:nvPr/>
        </p:nvSpPr>
        <p:spPr bwMode="auto">
          <a:xfrm>
            <a:off x="457200" y="274638"/>
            <a:ext cx="8229600" cy="1143000"/>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XHTML</a:t>
            </a:r>
          </a:p>
        </p:txBody>
      </p:sp>
      <p:sp>
        <p:nvSpPr>
          <p:cNvPr id="240642" name="Text Box 2"/>
          <p:cNvSpPr txBox="1">
            <a:spLocks noChangeArrowheads="1"/>
          </p:cNvSpPr>
          <p:nvPr/>
        </p:nvSpPr>
        <p:spPr bwMode="auto">
          <a:xfrm>
            <a:off x="457200" y="1600200"/>
            <a:ext cx="8229600" cy="4276725"/>
          </a:xfrm>
          <a:prstGeom prst="rect">
            <a:avLst/>
          </a:prstGeom>
          <a:noFill/>
          <a:ln w="9525">
            <a:noFill/>
            <a:round/>
            <a:headEnd/>
            <a:tailEnd/>
          </a:ln>
        </p:spPr>
        <p:txBody>
          <a:bodyPr lIns="0" tIns="0" rIns="0" bIns="0"/>
          <a:lstStyle/>
          <a:p>
            <a:pPr marL="328613" indent="-317500">
              <a:lnSpc>
                <a:spcPct val="9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XHTML is HTML written in an XML syntax.</a:t>
            </a:r>
          </a:p>
          <a:p>
            <a:pPr marL="328613" indent="-317500">
              <a:lnSpc>
                <a:spcPct val="9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Every XHTML document has to be well-formed XML. </a:t>
            </a:r>
          </a:p>
          <a:p>
            <a:pPr marL="328613" indent="-317500">
              <a:lnSpc>
                <a:spcPct val="9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Non-XML HTML documents can violate some well-formedness constraints, including</a:t>
            </a:r>
          </a:p>
          <a:p>
            <a:pPr marL="731838" lvl="1" indent="-274638">
              <a:lnSpc>
                <a:spcPct val="9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HTML element names are not case sensitive.</a:t>
            </a:r>
          </a:p>
          <a:p>
            <a:pPr marL="731838" lvl="1" indent="-274638">
              <a:lnSpc>
                <a:spcPct val="9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Some HTML elements do not need closing tags.</a:t>
            </a:r>
          </a:p>
          <a:p>
            <a:pPr marL="731838" lvl="1" indent="-274638">
              <a:lnSpc>
                <a:spcPct val="9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There is no need for a single root element in a HTML document.</a:t>
            </a:r>
          </a:p>
          <a:p>
            <a:pPr marL="328613" indent="-317500">
              <a:lnSpc>
                <a:spcPct val="9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XHTML is stricter, but simpler to understand.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89" name="Text Box 1"/>
          <p:cNvSpPr txBox="1">
            <a:spLocks noChangeArrowheads="1"/>
          </p:cNvSpPr>
          <p:nvPr/>
        </p:nvSpPr>
        <p:spPr bwMode="auto">
          <a:xfrm>
            <a:off x="457200" y="274638"/>
            <a:ext cx="8229600" cy="1143000"/>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XHTML: pain without gain?</a:t>
            </a:r>
          </a:p>
        </p:txBody>
      </p:sp>
      <p:sp>
        <p:nvSpPr>
          <p:cNvPr id="242690" name="Text Box 2"/>
          <p:cNvSpPr txBox="1">
            <a:spLocks noChangeArrowheads="1"/>
          </p:cNvSpPr>
          <p:nvPr/>
        </p:nvSpPr>
        <p:spPr bwMode="auto">
          <a:xfrm>
            <a:off x="457200" y="1600200"/>
            <a:ext cx="8229600" cy="4525963"/>
          </a:xfrm>
          <a:prstGeom prst="rect">
            <a:avLst/>
          </a:prstGeom>
          <a:noFill/>
          <a:ln w="9525">
            <a:noFill/>
            <a:round/>
            <a:headEnd/>
            <a:tailEnd/>
          </a:ln>
        </p:spPr>
        <p:txBody>
          <a:bodyPr lIns="0" tIns="0" rIns="0" bIns="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In this course we study XHTML.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When I say HTML in the following, I mean XHTML.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Reasons to study XHTML rather than HTML</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The syntactic rules of XML are easier to understand.</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Any tool that can work with XML can be applied to XHTML, but can not be applied to HTML.</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In general XML documents are more computer understandable. This is crucial in the age of the search engine.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7" name="Text Box 1"/>
          <p:cNvSpPr txBox="1">
            <a:spLocks noChangeArrowheads="1"/>
          </p:cNvSpPr>
          <p:nvPr/>
        </p:nvSpPr>
        <p:spPr bwMode="auto">
          <a:xfrm>
            <a:off x="457200" y="319088"/>
            <a:ext cx="8223250" cy="1046162"/>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HTML 5</a:t>
            </a:r>
          </a:p>
        </p:txBody>
      </p:sp>
      <p:sp>
        <p:nvSpPr>
          <p:cNvPr id="244738" name="Text Box 2"/>
          <p:cNvSpPr txBox="1">
            <a:spLocks noChangeArrowheads="1"/>
          </p:cNvSpPr>
          <p:nvPr/>
        </p:nvSpPr>
        <p:spPr bwMode="auto">
          <a:xfrm>
            <a:off x="457200" y="1600200"/>
            <a:ext cx="8223250" cy="4430713"/>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W3C is working on HTML 5. When HTML 5 is expressed in an XML syntax, it will be known as XHTML 5.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draft is at http://www.w3.org/html/wg/html5.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3" name="Text Box 1"/>
          <p:cNvSpPr txBox="1">
            <a:spLocks noChangeArrowheads="1"/>
          </p:cNvSpPr>
          <p:nvPr/>
        </p:nvSpPr>
        <p:spPr bwMode="auto">
          <a:xfrm>
            <a:off x="457200" y="274638"/>
            <a:ext cx="8229600" cy="1143000"/>
          </a:xfrm>
          <a:prstGeom prst="rect">
            <a:avLst/>
          </a:prstGeom>
          <a:noFill/>
          <a:ln w="9525">
            <a:noFill/>
            <a:round/>
            <a:headEnd/>
            <a:tailEnd/>
          </a:ln>
        </p:spPr>
        <p:txBody>
          <a:bodyPr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nodes</a:t>
            </a:r>
          </a:p>
        </p:txBody>
      </p:sp>
      <p:sp>
        <p:nvSpPr>
          <p:cNvPr id="172034" name="Text Box 2"/>
          <p:cNvSpPr txBox="1">
            <a:spLocks noChangeArrowheads="1"/>
          </p:cNvSpPr>
          <p:nvPr/>
        </p:nvSpPr>
        <p:spPr bwMode="auto">
          <a:xfrm>
            <a:off x="457200" y="1600200"/>
            <a:ext cx="8229600" cy="4519613"/>
          </a:xfrm>
          <a:prstGeom prst="rect">
            <a:avLst/>
          </a:prstGeom>
          <a:noFill/>
          <a:ln w="9525">
            <a:noFill/>
            <a:round/>
            <a:headEnd/>
            <a:tailEnd/>
          </a:ln>
        </p:spPr>
        <p:txBody>
          <a:bodyPr lIns="0" tIns="0" rIns="0" bIns="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“node” is a word used to characterize everything that can be put in the XML document.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We will study the following types on nodes</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a:solidFill>
                  <a:srgbClr val="FFFFFF"/>
                </a:solidFill>
                <a:latin typeface="Calibri" pitchFamily="34" charset="0"/>
              </a:rPr>
              <a:t>character data</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a:solidFill>
                  <a:srgbClr val="FFFFFF"/>
                </a:solidFill>
                <a:latin typeface="Calibri" pitchFamily="34" charset="0"/>
              </a:rPr>
              <a:t>elements</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a:solidFill>
                  <a:srgbClr val="FFFFFF"/>
                </a:solidFill>
                <a:latin typeface="Calibri" pitchFamily="34" charset="0"/>
              </a:rPr>
              <a:t>attributes</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a:solidFill>
                  <a:srgbClr val="FFFFFF"/>
                </a:solidFill>
                <a:latin typeface="Calibri" pitchFamily="34" charset="0"/>
              </a:rPr>
              <a:t>comments</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a:solidFill>
                  <a:srgbClr val="FFFFFF"/>
                </a:solidFill>
                <a:latin typeface="Calibri" pitchFamily="34" charset="0"/>
              </a:rPr>
              <a:t>DTD declarations</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There are other types of nodes that we don't need to learn about here.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5"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notation in the course slides</a:t>
            </a:r>
          </a:p>
        </p:txBody>
      </p:sp>
      <p:sp>
        <p:nvSpPr>
          <p:cNvPr id="246786" name="Text Box 2"/>
          <p:cNvSpPr txBox="1">
            <a:spLocks noChangeArrowheads="1"/>
          </p:cNvSpPr>
          <p:nvPr/>
        </p:nvSpPr>
        <p:spPr bwMode="auto">
          <a:xfrm>
            <a:off x="457200" y="1219200"/>
            <a:ext cx="8228013" cy="5334000"/>
          </a:xfrm>
          <a:prstGeom prst="rect">
            <a:avLst/>
          </a:prstGeom>
          <a:noFill/>
          <a:ln w="9525">
            <a:noFill/>
            <a:round/>
            <a:headEnd/>
            <a:tailEnd/>
          </a:ln>
        </p:spPr>
        <p:txBody>
          <a:bodyPr lIns="0" tIns="0" rIns="0" bIns="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I write elements as if I was writing the start tag &lt;</a:t>
            </a:r>
            <a:r>
              <a:rPr lang="en-US" sz="2800" i="1">
                <a:solidFill>
                  <a:srgbClr val="FFFFFF"/>
                </a:solidFill>
                <a:latin typeface="Calibri" pitchFamily="34" charset="0"/>
              </a:rPr>
              <a:t>element</a:t>
            </a:r>
            <a:r>
              <a:rPr lang="en-US" sz="2800">
                <a:solidFill>
                  <a:srgbClr val="FFFFFF"/>
                </a:solidFill>
                <a:latin typeface="Calibri" pitchFamily="34" charset="0"/>
              </a:rPr>
              <a:t>&gt;</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I write all empty elements as &lt;</a:t>
            </a:r>
            <a:r>
              <a:rPr lang="en-US" sz="2800" i="1">
                <a:solidFill>
                  <a:srgbClr val="FFFFFF"/>
                </a:solidFill>
                <a:latin typeface="Calibri" pitchFamily="34" charset="0"/>
              </a:rPr>
              <a:t>element</a:t>
            </a:r>
            <a:r>
              <a:rPr lang="en-US" sz="2800">
                <a:solidFill>
                  <a:srgbClr val="FFFFFF"/>
                </a:solidFill>
                <a:latin typeface="Calibri" pitchFamily="34" charset="0"/>
              </a:rPr>
              <a:t>/&gt;.</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Recall that &lt;/</a:t>
            </a:r>
            <a:r>
              <a:rPr lang="en-US" sz="2800" i="1">
                <a:solidFill>
                  <a:srgbClr val="FFFFFF"/>
                </a:solidFill>
                <a:latin typeface="Calibri" pitchFamily="34" charset="0"/>
              </a:rPr>
              <a:t>element</a:t>
            </a:r>
            <a:r>
              <a:rPr lang="en-US" sz="2800">
                <a:solidFill>
                  <a:srgbClr val="FFFFFF"/>
                </a:solidFill>
                <a:latin typeface="Calibri" pitchFamily="34" charset="0"/>
              </a:rPr>
              <a:t>&gt; is not the same as &lt;</a:t>
            </a:r>
            <a:r>
              <a:rPr lang="en-US" sz="2800" i="1">
                <a:solidFill>
                  <a:srgbClr val="FFFFFF"/>
                </a:solidFill>
                <a:latin typeface="Calibri" pitchFamily="34" charset="0"/>
              </a:rPr>
              <a:t>element</a:t>
            </a:r>
            <a:r>
              <a:rPr lang="en-US" sz="2800">
                <a:solidFill>
                  <a:srgbClr val="FFFFFF"/>
                </a:solidFill>
                <a:latin typeface="Calibri" pitchFamily="34" charset="0"/>
              </a:rPr>
              <a:t>/&gt;.</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I attach a = to all attribute names. Thus, when I write </a:t>
            </a:r>
            <a:r>
              <a:rPr lang="en-US" sz="2800" i="1">
                <a:solidFill>
                  <a:srgbClr val="FFFFFF"/>
                </a:solidFill>
                <a:latin typeface="Calibri" pitchFamily="34" charset="0"/>
              </a:rPr>
              <a:t>attribute</a:t>
            </a:r>
            <a:r>
              <a:rPr lang="en-US" sz="2800">
                <a:solidFill>
                  <a:srgbClr val="FFFFFF"/>
                </a:solidFill>
                <a:latin typeface="Calibri" pitchFamily="34" charset="0"/>
              </a:rPr>
              <a:t>=, you know that I mean the attribute </a:t>
            </a:r>
            <a:r>
              <a:rPr lang="en-US" sz="2800" i="1">
                <a:solidFill>
                  <a:srgbClr val="FFFFFF"/>
                </a:solidFill>
                <a:latin typeface="Calibri" pitchFamily="34" charset="0"/>
              </a:rPr>
              <a:t>attribute</a:t>
            </a:r>
            <a:r>
              <a:rPr lang="en-US" sz="2800">
                <a:solidFill>
                  <a:srgbClr val="FFFFFF"/>
                </a:solidFill>
                <a:latin typeface="Calibri" pitchFamily="34" charset="0"/>
              </a:rPr>
              <a: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3" name="Text Box 1"/>
          <p:cNvSpPr txBox="1">
            <a:spLocks noChangeArrowheads="1"/>
          </p:cNvSpPr>
          <p:nvPr/>
        </p:nvSpPr>
        <p:spPr bwMode="auto">
          <a:xfrm>
            <a:off x="457200" y="319088"/>
            <a:ext cx="8223250" cy="1046162"/>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elements and attributes</a:t>
            </a:r>
          </a:p>
        </p:txBody>
      </p:sp>
      <p:sp>
        <p:nvSpPr>
          <p:cNvPr id="248834" name="Text Box 2"/>
          <p:cNvSpPr txBox="1">
            <a:spLocks noChangeArrowheads="1"/>
          </p:cNvSpPr>
          <p:nvPr/>
        </p:nvSpPr>
        <p:spPr bwMode="auto">
          <a:xfrm>
            <a:off x="457200" y="1600200"/>
            <a:ext cx="8223250" cy="4430713"/>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HTML defines elements. It also attributes that these elements may have.  Each element has a different set of attributes that it can have.</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I say that an element “requires” an attribute if the attribute is required. If you use the element without that attribute, your HTML code is invalid.</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I say that an element “takes” an attribute to say that the attributes are optional.</a:t>
            </a:r>
          </a:p>
          <a:p>
            <a:pPr marL="328613" indent="-317500">
              <a:lnSpc>
                <a:spcPct val="110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1"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validation</a:t>
            </a:r>
          </a:p>
        </p:txBody>
      </p:sp>
      <p:sp>
        <p:nvSpPr>
          <p:cNvPr id="250882" name="Text Box 2"/>
          <p:cNvSpPr txBox="1">
            <a:spLocks noChangeArrowheads="1"/>
          </p:cNvSpPr>
          <p:nvPr/>
        </p:nvSpPr>
        <p:spPr bwMode="auto">
          <a:xfrm>
            <a:off x="457200" y="1600200"/>
            <a:ext cx="8228013" cy="4953000"/>
          </a:xfrm>
          <a:prstGeom prst="rect">
            <a:avLst/>
          </a:prstGeom>
          <a:noFill/>
          <a:ln w="9525">
            <a:noFill/>
            <a:round/>
            <a:headEnd/>
            <a:tailEnd/>
          </a:ln>
        </p:spPr>
        <p:txBody>
          <a:bodyPr lIns="0" tIns="0" rIns="0" bIns="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Remember that your pages have to validate against the strict specification of XHTML 1.0.</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You have to quote the DTD declaration for the strict version of the XHTML DTD </a:t>
            </a:r>
          </a:p>
          <a:p>
            <a:pPr marL="328613" indent="-317500">
              <a:lnSpc>
                <a:spcPct val="10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   &lt;!DOCTYPE html PUBLIC "-//W3C//DTD XHTML 1.0 Strict//EN" "http://www.w3.org/TR/xhtml1/D TD/xhtml1-strict.dtd"&gt; </a:t>
            </a:r>
          </a:p>
          <a:p>
            <a:pPr marL="328613" indent="-317500">
              <a:lnSpc>
                <a:spcPct val="10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   in the prologue of your HTML file, so that a validation tool can find out what version of XHTML to check for.</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29"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validation tools</a:t>
            </a:r>
          </a:p>
        </p:txBody>
      </p:sp>
      <p:sp>
        <p:nvSpPr>
          <p:cNvPr id="252930"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W3C validator http://validator.w3.org is the official validator that I have built into validated.html. This is the one used for assessing.</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Web Design Group Validator at http://www.htmlhelp.com/tools/validator/ is a nice, seemingly more strict validator that lets you validate your entire site.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7"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the root &lt;html&gt; element</a:t>
            </a:r>
          </a:p>
        </p:txBody>
      </p:sp>
      <p:sp>
        <p:nvSpPr>
          <p:cNvPr id="254978" name="Text Box 2"/>
          <p:cNvSpPr txBox="1">
            <a:spLocks noChangeArrowheads="1"/>
          </p:cNvSpPr>
          <p:nvPr/>
        </p:nvSpPr>
        <p:spPr bwMode="auto">
          <a:xfrm>
            <a:off x="457200" y="1600200"/>
            <a:ext cx="8229600" cy="4641850"/>
          </a:xfrm>
          <a:prstGeom prst="rect">
            <a:avLst/>
          </a:prstGeom>
          <a:noFill/>
          <a:ln w="9525">
            <a:noFill/>
            <a:round/>
            <a:headEnd/>
            <a:tailEnd/>
          </a:ln>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It takes two attributes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the  dir= attribute says in which direction the contents is rendered. The classic value is "ltr", "rtl" is also valid.</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the lang= attribute says in which language the contents is. Use ISO 639 codes, e.g. lang="en-us"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these two attributes are know as the internationalization (i18n) attributes.</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Example: &lt;html lang="en-us"&gt; … &lt;/html&gt;</a:t>
            </a:r>
          </a:p>
          <a:p>
            <a:pPr marL="328613" indent="-317500">
              <a:lnSpc>
                <a:spcPct val="10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latin typeface="Calibri" pitchFamily="34" charset="0"/>
            </a:endParaRPr>
          </a:p>
          <a:p>
            <a:pPr marL="328613" indent="-317500">
              <a:lnSpc>
                <a:spcPct val="10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5" name="Text Box 1"/>
          <p:cNvSpPr txBox="1">
            <a:spLocks noChangeArrowheads="1"/>
          </p:cNvSpPr>
          <p:nvPr/>
        </p:nvSpPr>
        <p:spPr bwMode="auto">
          <a:xfrm>
            <a:off x="457200" y="319088"/>
            <a:ext cx="8223250" cy="1046162"/>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i18n issues in XHTML</a:t>
            </a:r>
          </a:p>
        </p:txBody>
      </p:sp>
      <p:sp>
        <p:nvSpPr>
          <p:cNvPr id="257026" name="Text Box 2"/>
          <p:cNvSpPr txBox="1">
            <a:spLocks noChangeArrowheads="1"/>
          </p:cNvSpPr>
          <p:nvPr/>
        </p:nvSpPr>
        <p:spPr bwMode="auto">
          <a:xfrm>
            <a:off x="457200" y="1600200"/>
            <a:ext cx="8223250" cy="4430713"/>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This is a special XML attribute that is called xml:lang= to convey languages in XML.</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Since we are both using XML and HTML, it is best to use both the xml:lang= and the lang= attributes.</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See  http://www.w3.org/TR/i18n-html-tech-lang/#ri20040429.092928424 for some discussion of i18n issues.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3"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children of &lt;html&gt;</a:t>
            </a:r>
          </a:p>
        </p:txBody>
      </p:sp>
      <p:sp>
        <p:nvSpPr>
          <p:cNvPr id="259074" name="Text Box 2"/>
          <p:cNvSpPr txBox="1">
            <a:spLocks noChangeArrowheads="1"/>
          </p:cNvSpPr>
          <p:nvPr/>
        </p:nvSpPr>
        <p:spPr bwMode="auto">
          <a:xfrm>
            <a:off x="457200" y="1371600"/>
            <a:ext cx="8382000" cy="5084763"/>
          </a:xfrm>
          <a:prstGeom prst="rect">
            <a:avLst/>
          </a:prstGeom>
          <a:noFill/>
          <a:ln w="9525">
            <a:noFill/>
            <a:round/>
            <a:headEnd/>
            <a:tailEnd/>
          </a:ln>
        </p:spPr>
        <p:txBody>
          <a:bodyPr lIns="0" tIns="0" rIns="0" bIns="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a:solidFill>
                  <a:srgbClr val="FFFFFF"/>
                </a:solidFill>
                <a:latin typeface="Calibri" pitchFamily="34" charset="0"/>
              </a:rPr>
              <a:t>&lt;html&gt; has only two children</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&lt;head&gt; has the header of the document. It's contents is not displayed on the document window. It is about the document.</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&lt;body&gt; contains the document itself. Its content is displayed in the browser window.</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a:solidFill>
                  <a:srgbClr val="FFFFFF"/>
                </a:solidFill>
                <a:latin typeface="Calibri" pitchFamily="34" charset="0"/>
              </a:rPr>
              <a:t>There must be only one &lt;head&gt; and only one &lt;body&gt;.</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a:solidFill>
                  <a:srgbClr val="FFFFFF"/>
                </a:solidFill>
                <a:latin typeface="Calibri" pitchFamily="34" charset="0"/>
              </a:rPr>
              <a:t>Both &lt;head&gt; and &lt;body&gt; take the i18n attributes.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1"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&lt;body&gt;</a:t>
            </a:r>
          </a:p>
        </p:txBody>
      </p:sp>
      <p:sp>
        <p:nvSpPr>
          <p:cNvPr id="261122" name="Text Box 2"/>
          <p:cNvSpPr txBox="1">
            <a:spLocks noChangeArrowheads="1"/>
          </p:cNvSpPr>
          <p:nvPr/>
        </p:nvSpPr>
        <p:spPr bwMode="auto">
          <a:xfrm>
            <a:off x="457200" y="1371600"/>
            <a:ext cx="8220075" cy="5029200"/>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latin typeface="Calibri" pitchFamily="34" charset="0"/>
              </a:rPr>
              <a:t>We are skipping the &lt;head&gt; so far for the next lecture.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latin typeface="Calibri" pitchFamily="34" charset="0"/>
              </a:rPr>
              <a:t>We are now working with the second child of &lt;html&gt;, the &lt;body&gt;.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latin typeface="Calibri" pitchFamily="34" charset="0"/>
              </a:rPr>
              <a:t>Almost all element in the &lt;body&gt; can take a group of attributes we will call the core attributes. We discuss </a:t>
            </a:r>
            <a:r>
              <a:rPr lang="en-US" sz="2800" dirty="0" smtClean="0">
                <a:solidFill>
                  <a:srgbClr val="FFFFFF"/>
                </a:solidFill>
                <a:latin typeface="Calibri" pitchFamily="34" charset="0"/>
              </a:rPr>
              <a:t>them </a:t>
            </a:r>
            <a:r>
              <a:rPr lang="en-US" sz="2800" dirty="0">
                <a:solidFill>
                  <a:srgbClr val="FFFFFF"/>
                </a:solidFill>
                <a:latin typeface="Calibri" pitchFamily="34" charset="0"/>
              </a:rPr>
              <a:t>other </a:t>
            </a:r>
            <a:r>
              <a:rPr lang="en-US" sz="2800" dirty="0" smtClean="0">
                <a:solidFill>
                  <a:srgbClr val="FFFFFF"/>
                </a:solidFill>
                <a:latin typeface="Calibri" pitchFamily="34" charset="0"/>
              </a:rPr>
              <a:t>next </a:t>
            </a:r>
            <a:r>
              <a:rPr lang="en-US" sz="2800" dirty="0">
                <a:solidFill>
                  <a:srgbClr val="FFFFFF"/>
                </a:solidFill>
                <a:latin typeface="Calibri" pitchFamily="34" charset="0"/>
              </a:rPr>
              <a:t>week.</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latin typeface="Calibri" pitchFamily="34" charset="0"/>
              </a:rPr>
              <a:t>All elements in the body can be classified as block level elements or text elements. This is for this week.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69"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block-level vs text-level elements</a:t>
            </a:r>
          </a:p>
        </p:txBody>
      </p:sp>
      <p:sp>
        <p:nvSpPr>
          <p:cNvPr id="263170" name="Text Box 2"/>
          <p:cNvSpPr txBox="1">
            <a:spLocks noChangeArrowheads="1"/>
          </p:cNvSpPr>
          <p:nvPr/>
        </p:nvSpPr>
        <p:spPr bwMode="auto">
          <a:xfrm>
            <a:off x="457200" y="1295400"/>
            <a:ext cx="8229600" cy="3816350"/>
          </a:xfrm>
          <a:prstGeom prst="rect">
            <a:avLst/>
          </a:prstGeom>
          <a:noFill/>
          <a:ln w="9525">
            <a:noFill/>
            <a:round/>
            <a:headEnd/>
            <a:tailEnd/>
          </a:ln>
        </p:spPr>
        <p:txBody>
          <a:bodyPr lIns="90000" tIns="46800" rIns="90000" bIns="4680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Block-level elements contain data that is aligned vertical by visual user agent.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Text-level elements are aligned horizontally by visual user agents.</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reasons behind this distinction is that multidirectional text would be impossible without it.</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Visual user agents start a new line at the beginning of block-level elements.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17"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generic block level element &lt;div&gt;</a:t>
            </a:r>
          </a:p>
        </p:txBody>
      </p:sp>
      <p:sp>
        <p:nvSpPr>
          <p:cNvPr id="265218" name="Text Box 2"/>
          <p:cNvSpPr txBox="1">
            <a:spLocks noChangeArrowheads="1"/>
          </p:cNvSpPr>
          <p:nvPr/>
        </p:nvSpPr>
        <p:spPr bwMode="auto">
          <a:xfrm>
            <a:off x="457200" y="1600200"/>
            <a:ext cx="8229600" cy="3559175"/>
          </a:xfrm>
          <a:prstGeom prst="rect">
            <a:avLst/>
          </a:prstGeom>
          <a:noFill/>
          <a:ln w="9525">
            <a:noFill/>
            <a:round/>
            <a:headEnd/>
            <a:tailEnd/>
          </a:ln>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&lt;div&gt; element allows you to create arbitrary block level divisions in your document.</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&lt;div&gt;s can be nested.</a:t>
            </a:r>
          </a:p>
          <a:p>
            <a:pPr marL="328613" indent="-317500">
              <a:lnSpc>
                <a:spcPct val="10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1" name="Text Box 1"/>
          <p:cNvSpPr txBox="1">
            <a:spLocks noChangeArrowheads="1"/>
          </p:cNvSpPr>
          <p:nvPr/>
        </p:nvSpPr>
        <p:spPr bwMode="auto">
          <a:xfrm>
            <a:off x="457200" y="274638"/>
            <a:ext cx="8226425" cy="1139825"/>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node type: character data</a:t>
            </a:r>
          </a:p>
        </p:txBody>
      </p:sp>
      <p:sp>
        <p:nvSpPr>
          <p:cNvPr id="174082" name="Text Box 2"/>
          <p:cNvSpPr txBox="1">
            <a:spLocks noChangeArrowheads="1"/>
          </p:cNvSpPr>
          <p:nvPr/>
        </p:nvSpPr>
        <p:spPr bwMode="auto">
          <a:xfrm>
            <a:off x="457200" y="1600200"/>
            <a:ext cx="8226425" cy="2914650"/>
          </a:xfrm>
          <a:prstGeom prst="rect">
            <a:avLst/>
          </a:prstGeom>
          <a:noFill/>
          <a:ln w="9525">
            <a:noFill/>
            <a:round/>
            <a:headEnd/>
            <a:tailEnd/>
          </a:ln>
        </p:spPr>
        <p:txBody>
          <a:bodyPr lIns="0" tIns="0" rIns="0" bIns="0"/>
          <a:lstStyle/>
          <a:p>
            <a:pPr marL="328613" indent="-317500">
              <a:lnSpc>
                <a:spcPts val="2825"/>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Character data is simply a sequence of characters.</a:t>
            </a:r>
          </a:p>
          <a:p>
            <a:pPr marL="328613" indent="-317500">
              <a:lnSpc>
                <a:spcPts val="2825"/>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Examples</a:t>
            </a:r>
          </a:p>
          <a:p>
            <a:pPr marL="731838" lvl="1" indent="-274638">
              <a:lnSpc>
                <a:spcPct val="104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“abec” </a:t>
            </a:r>
          </a:p>
          <a:p>
            <a:pPr marL="731838" lvl="1" indent="-274638">
              <a:lnSpc>
                <a:spcPct val="104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“8 [[ + 2 ¼”</a:t>
            </a:r>
          </a:p>
          <a:p>
            <a:pPr marL="731838" lvl="1" indent="-274638">
              <a:lnSpc>
                <a:spcPct val="104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ja-JP" altLang="en-US" sz="2400">
                <a:solidFill>
                  <a:srgbClr val="FFFFFF"/>
                </a:solidFill>
                <a:latin typeface="Calibri" pitchFamily="34" charset="0"/>
                <a:cs typeface="ＭＳ Ｐゴシック"/>
              </a:rPr>
              <a:t> </a:t>
            </a:r>
            <a:r>
              <a:rPr lang="en-US" altLang="ja-JP" sz="2400">
                <a:solidFill>
                  <a:srgbClr val="FFFFFF"/>
                </a:solidFill>
                <a:latin typeface="Calibri" pitchFamily="34" charset="0"/>
                <a:cs typeface="ＭＳ Ｐゴシック"/>
              </a:rPr>
              <a:t>“</a:t>
            </a:r>
            <a:r>
              <a:rPr lang="ja-JP" altLang="en-US" sz="2400">
                <a:solidFill>
                  <a:srgbClr val="FFFFFF"/>
                </a:solidFill>
                <a:latin typeface="Calibri" pitchFamily="34" charset="0"/>
                <a:cs typeface="ＭＳ Ｐゴシック"/>
              </a:rPr>
              <a:t>一橋大学 </a:t>
            </a:r>
            <a:r>
              <a:rPr lang="en-US" altLang="ja-JP" sz="2400">
                <a:solidFill>
                  <a:srgbClr val="FFFFFF"/>
                </a:solidFill>
                <a:latin typeface="Calibri" pitchFamily="34" charset="0"/>
                <a:cs typeface="ＭＳ Ｐゴシック"/>
              </a:rPr>
              <a:t>“</a:t>
            </a:r>
            <a:endParaRPr lang="en-GB" sz="2400">
              <a:solidFill>
                <a:srgbClr val="FFFFFF"/>
              </a:solidFill>
              <a:latin typeface="Calibri" pitchFamily="34" charset="0"/>
            </a:endParaRPr>
          </a:p>
          <a:p>
            <a:pPr marL="328613" indent="-317500">
              <a:lnSpc>
                <a:spcPts val="2825"/>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7938" name="Rectangle 2"/>
          <p:cNvSpPr>
            <a:spLocks noGrp="1"/>
          </p:cNvSpPr>
          <p:nvPr>
            <p:ph type="title"/>
          </p:nvPr>
        </p:nvSpPr>
        <p:spPr/>
        <p:txBody>
          <a:bodyPr/>
          <a:lstStyle/>
          <a:p>
            <a:r>
              <a:rPr lang="en-US" smtClean="0"/>
              <a:t>nesting constraints</a:t>
            </a:r>
          </a:p>
        </p:txBody>
      </p:sp>
      <p:sp>
        <p:nvSpPr>
          <p:cNvPr id="807939" name="Rectangle 3"/>
          <p:cNvSpPr>
            <a:spLocks noGrp="1"/>
          </p:cNvSpPr>
          <p:nvPr>
            <p:ph type="body" idx="1"/>
          </p:nvPr>
        </p:nvSpPr>
        <p:spPr/>
        <p:txBody>
          <a:bodyPr/>
          <a:lstStyle/>
          <a:p>
            <a:r>
              <a:rPr lang="en-US" dirty="0" smtClean="0"/>
              <a:t>Block-level elements take other block-level and text level elements as children.</a:t>
            </a:r>
          </a:p>
          <a:p>
            <a:r>
              <a:rPr lang="en-US" dirty="0" smtClean="0"/>
              <a:t>Text-level elements take other text-level elements as children. They can not take  block-level elements as children.</a:t>
            </a:r>
          </a:p>
          <a:p>
            <a:r>
              <a:rPr lang="en-US" dirty="0" smtClean="0"/>
              <a:t>A text-level element must have at least one block level element as a parent.</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62" name="Rectangle 2"/>
          <p:cNvSpPr>
            <a:spLocks noGrp="1"/>
          </p:cNvSpPr>
          <p:nvPr>
            <p:ph type="title"/>
          </p:nvPr>
        </p:nvSpPr>
        <p:spPr/>
        <p:txBody>
          <a:bodyPr/>
          <a:lstStyle/>
          <a:p>
            <a:r>
              <a:rPr lang="en-US" smtClean="0"/>
              <a:t>invalid examples</a:t>
            </a:r>
          </a:p>
        </p:txBody>
      </p:sp>
      <p:sp>
        <p:nvSpPr>
          <p:cNvPr id="808963" name="Rectangle 3"/>
          <p:cNvSpPr>
            <a:spLocks noGrp="1"/>
          </p:cNvSpPr>
          <p:nvPr>
            <p:ph type="body" idx="1"/>
          </p:nvPr>
        </p:nvSpPr>
        <p:spPr/>
        <p:txBody>
          <a:bodyPr/>
          <a:lstStyle/>
          <a:p>
            <a:r>
              <a:rPr lang="en-US" sz="3600" dirty="0" smtClean="0"/>
              <a:t>The following will make the </a:t>
            </a:r>
            <a:r>
              <a:rPr lang="en-US" sz="3600" dirty="0" err="1" smtClean="0"/>
              <a:t>validator</a:t>
            </a:r>
            <a:r>
              <a:rPr lang="en-US" sz="3600" dirty="0" smtClean="0"/>
              <a:t> gripe</a:t>
            </a:r>
          </a:p>
          <a:p>
            <a:pPr lvl="1"/>
            <a:r>
              <a:rPr lang="en-US" sz="3200" dirty="0" smtClean="0"/>
              <a:t>&lt;body&gt; </a:t>
            </a:r>
            <a:r>
              <a:rPr lang="en-US" sz="3200" i="1" dirty="0" smtClean="0"/>
              <a:t>character data </a:t>
            </a:r>
            <a:r>
              <a:rPr lang="en-US" sz="3200" dirty="0" smtClean="0"/>
              <a:t>&lt;/body&gt;</a:t>
            </a:r>
          </a:p>
          <a:p>
            <a:pPr lvl="1"/>
            <a:r>
              <a:rPr lang="en-US" sz="3200" dirty="0" smtClean="0"/>
              <a:t>&lt;body&gt; &lt;</a:t>
            </a:r>
            <a:r>
              <a:rPr lang="en-US" sz="3200" i="1" dirty="0" err="1" smtClean="0"/>
              <a:t>text_level</a:t>
            </a:r>
            <a:r>
              <a:rPr lang="en-US" sz="3200" dirty="0" smtClean="0"/>
              <a:t>&gt; </a:t>
            </a:r>
            <a:r>
              <a:rPr lang="en-US" sz="3200" i="1" dirty="0" smtClean="0"/>
              <a:t>character data </a:t>
            </a:r>
            <a:r>
              <a:rPr lang="en-US" sz="3200" dirty="0" smtClean="0"/>
              <a:t>&lt;/</a:t>
            </a:r>
            <a:r>
              <a:rPr lang="en-US" sz="3200" i="1" dirty="0" err="1" smtClean="0"/>
              <a:t>text_level</a:t>
            </a:r>
            <a:r>
              <a:rPr lang="en-US" sz="3200" dirty="0" smtClean="0"/>
              <a:t>&gt;&lt;/body&gt;</a:t>
            </a:r>
          </a:p>
          <a:p>
            <a:pPr lvl="1"/>
            <a:r>
              <a:rPr lang="en-US" sz="3200" dirty="0" smtClean="0"/>
              <a:t>&lt;</a:t>
            </a:r>
            <a:r>
              <a:rPr lang="en-US" sz="3200" i="1" dirty="0" smtClean="0"/>
              <a:t>block_lbloc_lev.vel</a:t>
            </a:r>
            <a:r>
              <a:rPr lang="en-US" sz="3200" dirty="0" smtClean="0"/>
              <a:t>&gt;&lt;</a:t>
            </a:r>
            <a:r>
              <a:rPr lang="en-US" sz="3200" i="1" dirty="0" err="1" smtClean="0"/>
              <a:t>text_level</a:t>
            </a:r>
            <a:r>
              <a:rPr lang="en-US" sz="3200" dirty="0" smtClean="0"/>
              <a:t>&gt; &lt;</a:t>
            </a:r>
            <a:r>
              <a:rPr lang="en-US" sz="3200" i="1" dirty="0" err="1" smtClean="0"/>
              <a:t>block_level</a:t>
            </a:r>
            <a:r>
              <a:rPr lang="en-US" sz="3200" i="1" dirty="0" smtClean="0"/>
              <a:t>&gt;</a:t>
            </a:r>
            <a:r>
              <a:rPr lang="en-US" sz="3200" dirty="0" smtClean="0"/>
              <a:t> … &lt;/</a:t>
            </a:r>
            <a:r>
              <a:rPr lang="en-US" sz="3200" smtClean="0"/>
              <a:t>block_level&gt;&lt;/</a:t>
            </a:r>
            <a:r>
              <a:rPr lang="en-US" sz="3200" i="1" dirty="0" err="1" smtClean="0"/>
              <a:t>text_level</a:t>
            </a:r>
            <a:r>
              <a:rPr lang="en-US" sz="3200" dirty="0" smtClean="0"/>
              <a:t>&gt;&lt;/</a:t>
            </a:r>
            <a:r>
              <a:rPr lang="en-US" sz="3200" i="1" dirty="0" err="1" smtClean="0"/>
              <a:t>block_level</a:t>
            </a:r>
            <a:r>
              <a:rPr lang="en-US" sz="3200" dirty="0" smtClean="0"/>
              <a:t>&gt;</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5"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the paragraph &lt;p&gt;</a:t>
            </a:r>
          </a:p>
        </p:txBody>
      </p:sp>
      <p:sp>
        <p:nvSpPr>
          <p:cNvPr id="267266" name="Text Box 2"/>
          <p:cNvSpPr txBox="1">
            <a:spLocks noChangeArrowheads="1"/>
          </p:cNvSpPr>
          <p:nvPr/>
        </p:nvSpPr>
        <p:spPr bwMode="auto">
          <a:xfrm>
            <a:off x="457200" y="1600200"/>
            <a:ext cx="8229600" cy="3995738"/>
          </a:xfrm>
          <a:prstGeom prst="rect">
            <a:avLst/>
          </a:prstGeom>
          <a:noFill/>
          <a:ln w="9525">
            <a:noFill/>
            <a:round/>
            <a:headEnd/>
            <a:tailEnd/>
          </a:ln>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latin typeface="Calibri" pitchFamily="34" charset="0"/>
              </a:rPr>
              <a:t>This is a block-level element.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latin typeface="Calibri" pitchFamily="34" charset="0"/>
              </a:rPr>
              <a:t>The &lt;p&gt; element is almost the same as a  &lt;div&gt; but it signals the start and end of a paragraph.</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latin typeface="Calibri" pitchFamily="34" charset="0"/>
              </a:rPr>
              <a:t>The &lt;p&gt; element can not be nested.</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latin typeface="Calibri" pitchFamily="34" charset="0"/>
              </a:rPr>
              <a:t>Some browsers adds extra vertical space around a &lt;p&gt; (compared to the spacing of a &lt;div&gt;).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3"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generic text level element &lt;span&gt; </a:t>
            </a:r>
          </a:p>
        </p:txBody>
      </p:sp>
      <p:sp>
        <p:nvSpPr>
          <p:cNvPr id="269314" name="Text Box 2"/>
          <p:cNvSpPr txBox="1">
            <a:spLocks noChangeArrowheads="1"/>
          </p:cNvSpPr>
          <p:nvPr/>
        </p:nvSpPr>
        <p:spPr bwMode="auto">
          <a:xfrm>
            <a:off x="457200" y="1600200"/>
            <a:ext cx="8229600" cy="3914775"/>
          </a:xfrm>
          <a:prstGeom prst="rect">
            <a:avLst/>
          </a:prstGeom>
          <a:noFill/>
          <a:ln w="9525">
            <a:noFill/>
            <a:round/>
            <a:headEnd/>
            <a:tailEnd/>
          </a:ln>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latin typeface="Calibri" pitchFamily="34" charset="0"/>
              </a:rPr>
              <a:t>This a generic text-level element.</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latin typeface="Calibri" pitchFamily="34" charset="0"/>
              </a:rPr>
              <a:t>Put things in a &lt;span&gt; that belong together in horizontal formatting context. Example</a:t>
            </a:r>
          </a:p>
          <a:p>
            <a:pPr marL="328613" indent="-317500">
              <a:lnSpc>
                <a:spcPts val="2825"/>
              </a:lnSpc>
              <a:spcBef>
                <a:spcPts val="6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latin typeface="Calibri" pitchFamily="34" charset="0"/>
              </a:rPr>
              <a:t>There is a certain &lt;span&gt;je ne sais quoi&lt;/span&gt; about the LIS650 course.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1"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abstraction ends here</a:t>
            </a:r>
          </a:p>
        </p:txBody>
      </p:sp>
      <p:sp>
        <p:nvSpPr>
          <p:cNvPr id="271362" name="Text Box 2"/>
          <p:cNvSpPr txBox="1">
            <a:spLocks noChangeArrowheads="1"/>
          </p:cNvSpPr>
          <p:nvPr/>
        </p:nvSpPr>
        <p:spPr bwMode="auto">
          <a:xfrm>
            <a:off x="457200" y="1600200"/>
            <a:ext cx="8229600" cy="4525963"/>
          </a:xfrm>
          <a:prstGeom prst="rect">
            <a:avLst/>
          </a:prstGeom>
          <a:noFill/>
          <a:ln w="9525">
            <a:noFill/>
            <a:round/>
            <a:headEnd/>
            <a:tailEnd/>
          </a:ln>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Up until now, we have done some abstract elements and attributes that do not achieve much visual impact.</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Instead, they</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point the style sheet to where things are</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create a semantic design</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We now turn to more physical descriptions.</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Try it out while I am talking.</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09"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the line break &lt;br/&gt; </a:t>
            </a:r>
          </a:p>
        </p:txBody>
      </p:sp>
      <p:sp>
        <p:nvSpPr>
          <p:cNvPr id="273410" name="Text Box 2"/>
          <p:cNvSpPr txBox="1">
            <a:spLocks noChangeArrowheads="1"/>
          </p:cNvSpPr>
          <p:nvPr/>
        </p:nvSpPr>
        <p:spPr bwMode="auto">
          <a:xfrm>
            <a:off x="457200" y="1600200"/>
            <a:ext cx="8229600" cy="4953000"/>
          </a:xfrm>
          <a:prstGeom prst="rect">
            <a:avLst/>
          </a:prstGeom>
          <a:noFill/>
          <a:ln w="9525">
            <a:noFill/>
            <a:round/>
            <a:headEnd/>
            <a:tailEnd/>
          </a:ln>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This element used to create a line break.</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Note its emptiness!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If you want to do several line breaks you can do it with &lt;br/&gt;&lt;br/&gt;  but this is horribly ugly!</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&lt;br/&gt; is a text level element.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7"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the anchor: &lt;a&gt; </a:t>
            </a:r>
          </a:p>
        </p:txBody>
      </p:sp>
      <p:sp>
        <p:nvSpPr>
          <p:cNvPr id="275458" name="Text Box 2"/>
          <p:cNvSpPr txBox="1">
            <a:spLocks noChangeArrowheads="1"/>
          </p:cNvSpPr>
          <p:nvPr/>
        </p:nvSpPr>
        <p:spPr bwMode="auto">
          <a:xfrm>
            <a:off x="381000" y="1219200"/>
            <a:ext cx="8229600" cy="5086350"/>
          </a:xfrm>
          <a:prstGeom prst="rect">
            <a:avLst/>
          </a:prstGeom>
          <a:noFill/>
          <a:ln w="9525">
            <a:noFill/>
            <a:round/>
            <a:headEnd/>
            <a:tailEnd/>
          </a:ln>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This is a text-level element that opens a hyperlink.</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contents of element is the anchor.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&lt;a&gt; can have element contents.</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href= attribute has the target URI.</a:t>
            </a:r>
          </a:p>
          <a:p>
            <a:pPr marL="328613" indent="-317500">
              <a:lnSpc>
                <a:spcPct val="9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Example </a:t>
            </a:r>
          </a:p>
          <a:p>
            <a:pPr marL="328613" indent="-317500">
              <a:lnSpc>
                <a:spcPct val="110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   My professor is &lt;a href="http://openlib.org/home/krichel/"&gt;Thomas Krichel&lt;/a&gt;.</a:t>
            </a:r>
          </a:p>
          <a:p>
            <a:pPr marL="328613" indent="-317500">
              <a:lnSpc>
                <a:spcPct val="10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5" name="Text Box 1"/>
          <p:cNvSpPr txBox="1">
            <a:spLocks noChangeArrowheads="1"/>
          </p:cNvSpPr>
          <p:nvPr/>
        </p:nvSpPr>
        <p:spPr bwMode="auto">
          <a:xfrm>
            <a:off x="457200" y="274638"/>
            <a:ext cx="8229600" cy="1143000"/>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linking to other files on wotan</a:t>
            </a:r>
          </a:p>
        </p:txBody>
      </p:sp>
      <p:sp>
        <p:nvSpPr>
          <p:cNvPr id="277506" name="Text Box 2"/>
          <p:cNvSpPr txBox="1">
            <a:spLocks noChangeArrowheads="1"/>
          </p:cNvSpPr>
          <p:nvPr/>
        </p:nvSpPr>
        <p:spPr bwMode="auto">
          <a:xfrm>
            <a:off x="457200" y="1600200"/>
            <a:ext cx="8229600" cy="4525963"/>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If you want to link to a page that you already have in your public_html folder on wotan, you simply quote the name of the file </a:t>
            </a:r>
          </a:p>
          <a:p>
            <a:pPr marL="328613" indent="-317500">
              <a:lnSpc>
                <a:spcPct val="110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   &lt;a href="second_page.html"&gt;second page&lt;/a&gt;</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Please give all the HTML files the ending .html.</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Avoid blanks, as well as other exotic characters in file names. Instead of blanks, use underscores.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3"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images: &lt;img/&gt; </a:t>
            </a:r>
          </a:p>
        </p:txBody>
      </p:sp>
      <p:sp>
        <p:nvSpPr>
          <p:cNvPr id="279554" name="Text Box 2"/>
          <p:cNvSpPr txBox="1">
            <a:spLocks noChangeArrowheads="1"/>
          </p:cNvSpPr>
          <p:nvPr/>
        </p:nvSpPr>
        <p:spPr bwMode="auto">
          <a:xfrm>
            <a:off x="228600" y="1295400"/>
            <a:ext cx="8763000" cy="5248275"/>
          </a:xfrm>
          <a:prstGeom prst="rect">
            <a:avLst/>
          </a:prstGeom>
          <a:noFill/>
          <a:ln w="9525">
            <a:noFill/>
            <a:round/>
            <a:headEnd/>
            <a:tailEnd/>
          </a:ln>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This is a “replaced element”.  It requests a image to be placed when the web page is rendered. It references the image.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required src= attribute says where the image is.</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required alt=  attribute gives a text to show for user agents that do not display image. It may be shown by the user agents as the user highlights the image. It is limited to 1024 characters. alt= can be empty.</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Example: &lt;img src="thomas_krichel.jpg" alt="picture of Thomas Krichel"/&gt;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1"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resizing the  &lt;img/&gt; </a:t>
            </a:r>
          </a:p>
        </p:txBody>
      </p:sp>
      <p:sp>
        <p:nvSpPr>
          <p:cNvPr id="158722" name="Text Box 2"/>
          <p:cNvSpPr txBox="1">
            <a:spLocks noChangeArrowheads="1"/>
          </p:cNvSpPr>
          <p:nvPr/>
        </p:nvSpPr>
        <p:spPr bwMode="auto">
          <a:xfrm>
            <a:off x="381000" y="1143000"/>
            <a:ext cx="8458200" cy="5162550"/>
          </a:xfrm>
          <a:prstGeom prst="rect">
            <a:avLst/>
          </a:prstGeom>
          <a:noFill/>
          <a:ln w="9525">
            <a:noFill/>
            <a:round/>
            <a:headEnd/>
            <a:tailEnd/>
          </a:ln>
          <a:effectLst/>
        </p:spPr>
        <p:txBody>
          <a:bodyPr lIns="90000" tIns="46800" rIns="90000" bIns="46800"/>
          <a:lstStyle/>
          <a:p>
            <a:pPr marL="328613" indent="-317500" fontAlgn="auto">
              <a:lnSpc>
                <a:spcPct val="104000"/>
              </a:lnSpc>
              <a:spcBef>
                <a:spcPts val="700"/>
              </a:spcBef>
              <a:spcAft>
                <a:spcPts val="0"/>
              </a:spcAft>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800" dirty="0">
                <a:solidFill>
                  <a:srgbClr val="FFFFFF"/>
                </a:solidFill>
                <a:latin typeface="+mn-lt"/>
              </a:rPr>
              <a:t>You can have the user agent resize the image</a:t>
            </a:r>
          </a:p>
          <a:p>
            <a:pPr marL="731838" lvl="1" indent="-274638" fontAlgn="auto">
              <a:lnSpc>
                <a:spcPct val="104000"/>
              </a:lnSpc>
              <a:spcBef>
                <a:spcPts val="600"/>
              </a:spcBef>
              <a:spcAft>
                <a:spcPts val="0"/>
              </a:spcAft>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400" dirty="0">
                <a:solidFill>
                  <a:srgbClr val="FFFFFF"/>
                </a:solidFill>
                <a:latin typeface="+mn-lt"/>
              </a:rPr>
              <a:t>width= attribute gives the user agent  a suggestion for the width of the image.</a:t>
            </a:r>
          </a:p>
          <a:p>
            <a:pPr marL="731838" lvl="1" indent="-274638" fontAlgn="auto">
              <a:lnSpc>
                <a:spcPct val="104000"/>
              </a:lnSpc>
              <a:spcBef>
                <a:spcPts val="600"/>
              </a:spcBef>
              <a:spcAft>
                <a:spcPts val="0"/>
              </a:spcAft>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400" dirty="0">
                <a:solidFill>
                  <a:srgbClr val="FFFFFF"/>
                </a:solidFill>
                <a:latin typeface="+mn-lt"/>
              </a:rPr>
              <a:t>height= attribute gives the user agent  a suggestion for the height of the image.</a:t>
            </a:r>
          </a:p>
          <a:p>
            <a:pPr marL="328613" indent="-317500" fontAlgn="auto">
              <a:lnSpc>
                <a:spcPct val="104000"/>
              </a:lnSpc>
              <a:spcBef>
                <a:spcPts val="700"/>
              </a:spcBef>
              <a:spcAft>
                <a:spcPts val="0"/>
              </a:spcAft>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800" dirty="0">
                <a:solidFill>
                  <a:srgbClr val="FFFFFF"/>
                </a:solidFill>
                <a:latin typeface="+mn-lt"/>
              </a:rPr>
              <a:t>Both attributes can be expressed </a:t>
            </a:r>
          </a:p>
          <a:p>
            <a:pPr marL="731838" lvl="1" indent="-274638" fontAlgn="auto">
              <a:lnSpc>
                <a:spcPct val="104000"/>
              </a:lnSpc>
              <a:spcBef>
                <a:spcPts val="600"/>
              </a:spcBef>
              <a:spcAft>
                <a:spcPts val="0"/>
              </a:spcAft>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400" dirty="0">
                <a:solidFill>
                  <a:srgbClr val="FFFFFF"/>
                </a:solidFill>
                <a:latin typeface="+mn-lt"/>
              </a:rPr>
              <a:t>in pixels, as  a number</a:t>
            </a:r>
          </a:p>
          <a:p>
            <a:pPr marL="731838" lvl="1" indent="-274638" fontAlgn="auto">
              <a:lnSpc>
                <a:spcPct val="104000"/>
              </a:lnSpc>
              <a:spcBef>
                <a:spcPts val="600"/>
              </a:spcBef>
              <a:spcAft>
                <a:spcPts val="0"/>
              </a:spcAft>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400" dirty="0">
                <a:solidFill>
                  <a:srgbClr val="FFFFFF"/>
                </a:solidFill>
                <a:latin typeface="+mn-lt"/>
              </a:rPr>
              <a:t>in %age of the current display width</a:t>
            </a:r>
          </a:p>
          <a:p>
            <a:pPr marL="328613" indent="-317500" fontAlgn="auto">
              <a:lnSpc>
                <a:spcPct val="104000"/>
              </a:lnSpc>
              <a:spcBef>
                <a:spcPts val="700"/>
              </a:spcBef>
              <a:spcAft>
                <a:spcPts val="0"/>
              </a:spcAft>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800" dirty="0">
                <a:solidFill>
                  <a:srgbClr val="FFFFFF"/>
                </a:solidFill>
                <a:latin typeface="+mn-lt"/>
              </a:rPr>
              <a:t>Do not resize the image. Instead, use both attributes at the true values to show the browser what space to leave. </a:t>
            </a:r>
          </a:p>
          <a:p>
            <a:pPr fontAlgn="auto">
              <a:lnSpc>
                <a:spcPct val="104000"/>
              </a:lnSpc>
              <a:spcBef>
                <a:spcPts val="600"/>
              </a:spcBef>
              <a:spcAft>
                <a:spcPts val="0"/>
              </a:spcAft>
              <a:buClr>
                <a:srgbClr val="FFFFFF"/>
              </a:buCl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400" dirty="0">
                <a:solidFill>
                  <a:srgbClr val="FFFFFF"/>
                </a:solidFill>
                <a:latin typeface="+mn-lt"/>
              </a:rPr>
              <a:t> </a:t>
            </a:r>
          </a:p>
          <a:p>
            <a:pPr marL="274638" indent="-274638" fontAlgn="auto">
              <a:lnSpc>
                <a:spcPct val="104000"/>
              </a:lnSpc>
              <a:spcBef>
                <a:spcPts val="600"/>
              </a:spcBef>
              <a:spcAft>
                <a:spcPts val="0"/>
              </a:spcAft>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endParaRPr lang="en-US" sz="2400" dirty="0">
              <a:solidFill>
                <a:srgbClr val="FFFFFF"/>
              </a:solidFill>
              <a:latin typeface="+mn-lt"/>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29" name="Title 1"/>
          <p:cNvSpPr>
            <a:spLocks noGrp="1"/>
          </p:cNvSpPr>
          <p:nvPr>
            <p:ph type="title"/>
          </p:nvPr>
        </p:nvSpPr>
        <p:spPr/>
        <p:txBody>
          <a:bodyPr/>
          <a:lstStyle/>
          <a:p>
            <a:r>
              <a:rPr lang="en-US" smtClean="0"/>
              <a:t>special characters in XML</a:t>
            </a:r>
          </a:p>
        </p:txBody>
      </p:sp>
      <p:sp>
        <p:nvSpPr>
          <p:cNvPr id="176130" name="Content Placeholder 2"/>
          <p:cNvSpPr>
            <a:spLocks noGrp="1"/>
          </p:cNvSpPr>
          <p:nvPr>
            <p:ph idx="1"/>
          </p:nvPr>
        </p:nvSpPr>
        <p:spPr/>
        <p:txBody>
          <a:bodyPr/>
          <a:lstStyle/>
          <a:p>
            <a:r>
              <a:rPr lang="en-US" smtClean="0"/>
              <a:t>Certain character have special meaning. If they are used in their ordinary meaning they have to be escaped.</a:t>
            </a:r>
          </a:p>
          <a:p>
            <a:r>
              <a:rPr lang="en-US" smtClean="0"/>
              <a:t>For example, &lt; is a special character in XML. To write “3 &lt; 4” in XML, you have to write “3 &amp;lt; 4”. </a:t>
            </a:r>
          </a:p>
          <a:p>
            <a:r>
              <a:rPr lang="en-US" smtClean="0"/>
              <a:t>The complete list is on the next slide.</a:t>
            </a:r>
          </a:p>
          <a:p>
            <a:endParaRPr lang="en-US" smtClean="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49" name="Text Box 1"/>
          <p:cNvSpPr txBox="1">
            <a:spLocks noChangeArrowheads="1"/>
          </p:cNvSpPr>
          <p:nvPr/>
        </p:nvSpPr>
        <p:spPr bwMode="auto">
          <a:xfrm>
            <a:off x="457200" y="542925"/>
            <a:ext cx="8458200" cy="606425"/>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 header elements and horizontal rule</a:t>
            </a:r>
          </a:p>
        </p:txBody>
      </p:sp>
      <p:sp>
        <p:nvSpPr>
          <p:cNvPr id="283650" name="Text Box 2"/>
          <p:cNvSpPr txBox="1">
            <a:spLocks noChangeArrowheads="1"/>
          </p:cNvSpPr>
          <p:nvPr/>
        </p:nvSpPr>
        <p:spPr bwMode="auto">
          <a:xfrm>
            <a:off x="457200" y="1219200"/>
            <a:ext cx="8229600" cy="5478463"/>
          </a:xfrm>
          <a:prstGeom prst="rect">
            <a:avLst/>
          </a:prstGeom>
          <a:noFill/>
          <a:ln w="9525">
            <a:noFill/>
            <a:round/>
            <a:headEnd/>
            <a:tailEnd/>
          </a:ln>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Headers &lt;h1&gt;  to &lt;h6&gt;</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All are block-level elements.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Text size based on the header’s level.</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Actual size of text of header element is selected by browser. Results can vary significantly between user agents</a:t>
            </a:r>
            <a:r>
              <a:rPr lang="en-US">
                <a:solidFill>
                  <a:srgbClr val="FFFFFF"/>
                </a:solidFill>
                <a:latin typeface="Calibri" pitchFamily="34" charset="0"/>
              </a:rPr>
              <a:t>.</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Horizontal rule &lt;hr/&gt;</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This is a block-level element.</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It creates a horizontal rule.</a:t>
            </a:r>
          </a:p>
          <a:p>
            <a:pPr marL="328613" indent="-317500">
              <a:lnSpc>
                <a:spcPct val="104000"/>
              </a:lnSpc>
              <a:spcBef>
                <a:spcPts val="6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7"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contents-based style elements</a:t>
            </a:r>
          </a:p>
        </p:txBody>
      </p:sp>
      <p:sp>
        <p:nvSpPr>
          <p:cNvPr id="285698" name="Text Box 2"/>
          <p:cNvSpPr txBox="1">
            <a:spLocks noChangeArrowheads="1"/>
          </p:cNvSpPr>
          <p:nvPr/>
        </p:nvSpPr>
        <p:spPr bwMode="auto">
          <a:xfrm>
            <a:off x="304800" y="1219200"/>
            <a:ext cx="8610600" cy="5207000"/>
          </a:xfrm>
          <a:prstGeom prst="rect">
            <a:avLst/>
          </a:prstGeom>
          <a:noFill/>
          <a:ln w="9525">
            <a:noFill/>
            <a:round/>
            <a:headEnd/>
            <a:tailEnd/>
          </a:ln>
        </p:spPr>
        <p:txBody>
          <a:bodyPr lIns="90000" tIns="46800" rIns="90000" bIns="46800"/>
          <a:lstStyle/>
          <a:p>
            <a:pPr marL="328613" indent="-317500">
              <a:lnSpc>
                <a:spcPct val="90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a:solidFill>
                  <a:srgbClr val="FFFFFF"/>
                </a:solidFill>
                <a:latin typeface="Calibri" pitchFamily="34" charset="0"/>
              </a:rPr>
              <a:t>&lt;abbr&gt; 		encloses abbreviations</a:t>
            </a:r>
          </a:p>
          <a:p>
            <a:pPr marL="328613" indent="-317500">
              <a:lnSpc>
                <a:spcPct val="90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a:solidFill>
                  <a:srgbClr val="FFFFFF"/>
                </a:solidFill>
                <a:latin typeface="Calibri" pitchFamily="34" charset="0"/>
              </a:rPr>
              <a:t>&lt;acronym&gt; 	encloses acronyms</a:t>
            </a:r>
          </a:p>
          <a:p>
            <a:pPr marL="328613" indent="-317500">
              <a:lnSpc>
                <a:spcPct val="90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a:solidFill>
                  <a:srgbClr val="FFFFFF"/>
                </a:solidFill>
                <a:latin typeface="Calibri" pitchFamily="34" charset="0"/>
              </a:rPr>
              <a:t>&lt;cite&gt; 		encloses citations</a:t>
            </a:r>
          </a:p>
          <a:p>
            <a:pPr marL="328613" indent="-317500">
              <a:lnSpc>
                <a:spcPct val="90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a:solidFill>
                  <a:srgbClr val="FFFFFF"/>
                </a:solidFill>
                <a:latin typeface="Calibri" pitchFamily="34" charset="0"/>
              </a:rPr>
              <a:t>&lt;code&gt; 	encloses computer code snippets</a:t>
            </a:r>
          </a:p>
          <a:p>
            <a:pPr marL="328613" indent="-317500">
              <a:lnSpc>
                <a:spcPct val="90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a:solidFill>
                  <a:srgbClr val="FFFFFF"/>
                </a:solidFill>
                <a:latin typeface="Calibri" pitchFamily="34" charset="0"/>
              </a:rPr>
              <a:t>&lt;dfn&gt;	encloses things being defined</a:t>
            </a:r>
          </a:p>
          <a:p>
            <a:pPr marL="328613" indent="-317500">
              <a:lnSpc>
                <a:spcPct val="90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a:solidFill>
                  <a:srgbClr val="FFFFFF"/>
                </a:solidFill>
                <a:latin typeface="Calibri" pitchFamily="34" charset="0"/>
              </a:rPr>
              <a:t>&lt;em&gt; 	encloses emphasized text</a:t>
            </a:r>
          </a:p>
          <a:p>
            <a:pPr marL="328613" indent="-317500">
              <a:lnSpc>
                <a:spcPct val="90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a:solidFill>
                  <a:srgbClr val="FFFFFF"/>
                </a:solidFill>
                <a:latin typeface="Calibri" pitchFamily="34" charset="0"/>
              </a:rPr>
              <a:t>&lt;kbd&gt; 	encloses text typed on a keyboard</a:t>
            </a:r>
          </a:p>
          <a:p>
            <a:pPr marL="328613" indent="-317500">
              <a:lnSpc>
                <a:spcPct val="90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a:solidFill>
                  <a:srgbClr val="FFFFFF"/>
                </a:solidFill>
                <a:latin typeface="Calibri" pitchFamily="34" charset="0"/>
              </a:rPr>
              <a:t>&lt;samp&gt;	encloses literal samples</a:t>
            </a:r>
          </a:p>
          <a:p>
            <a:pPr marL="328613" indent="-317500">
              <a:lnSpc>
                <a:spcPct val="90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a:solidFill>
                  <a:srgbClr val="FFFFFF"/>
                </a:solidFill>
                <a:latin typeface="Calibri" pitchFamily="34" charset="0"/>
              </a:rPr>
              <a:t>&lt;strong&gt;	encloses strong text</a:t>
            </a:r>
          </a:p>
          <a:p>
            <a:pPr marL="328613" indent="-317500">
              <a:lnSpc>
                <a:spcPct val="90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a:solidFill>
                  <a:srgbClr val="FFFFFF"/>
                </a:solidFill>
                <a:latin typeface="Calibri" pitchFamily="34" charset="0"/>
              </a:rPr>
              <a:t>&lt;var&gt; 	encloses variables</a:t>
            </a:r>
          </a:p>
          <a:p>
            <a:pPr marL="328613" indent="-317500">
              <a:lnSpc>
                <a:spcPct val="90000"/>
              </a:lnSpc>
              <a:spcBef>
                <a:spcPts val="700"/>
              </a:spcBef>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a:solidFill>
                  <a:srgbClr val="FFFFFF"/>
                </a:solidFill>
                <a:latin typeface="Calibri" pitchFamily="34" charset="0"/>
              </a:rPr>
              <a:t>all are text-level elements.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5"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physical style elements</a:t>
            </a:r>
          </a:p>
        </p:txBody>
      </p:sp>
      <p:sp>
        <p:nvSpPr>
          <p:cNvPr id="287746" name="Text Box 2"/>
          <p:cNvSpPr txBox="1">
            <a:spLocks noChangeArrowheads="1"/>
          </p:cNvSpPr>
          <p:nvPr/>
        </p:nvSpPr>
        <p:spPr bwMode="auto">
          <a:xfrm>
            <a:off x="457200" y="1600200"/>
            <a:ext cx="8229600" cy="4714875"/>
          </a:xfrm>
          <a:prstGeom prst="rect">
            <a:avLst/>
          </a:prstGeom>
          <a:noFill/>
          <a:ln w="9525">
            <a:noFill/>
            <a:round/>
            <a:headEnd/>
            <a:tailEnd/>
          </a:ln>
        </p:spPr>
        <p:txBody>
          <a:bodyPr lIns="90000" tIns="46800" rIns="90000" bIns="46800"/>
          <a:lstStyle/>
          <a:p>
            <a:pPr marL="328613" indent="-317500">
              <a:lnSpc>
                <a:spcPct val="104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a:solidFill>
                  <a:srgbClr val="FFFFFF"/>
                </a:solidFill>
                <a:latin typeface="Calibri" pitchFamily="34" charset="0"/>
              </a:rPr>
              <a:t>&lt;b&gt;	           encloses bold contents</a:t>
            </a:r>
          </a:p>
          <a:p>
            <a:pPr marL="328613" indent="-317500">
              <a:lnSpc>
                <a:spcPct val="104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a:solidFill>
                  <a:srgbClr val="FFFFFF"/>
                </a:solidFill>
                <a:latin typeface="Calibri" pitchFamily="34" charset="0"/>
              </a:rPr>
              <a:t>&lt;big&gt;	encloses big contents</a:t>
            </a:r>
          </a:p>
          <a:p>
            <a:pPr marL="328613" indent="-317500">
              <a:lnSpc>
                <a:spcPct val="104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a:solidFill>
                  <a:srgbClr val="FFFFFF"/>
                </a:solidFill>
                <a:latin typeface="Calibri" pitchFamily="34" charset="0"/>
              </a:rPr>
              <a:t>&lt;small&gt;	encloses small contents</a:t>
            </a:r>
          </a:p>
          <a:p>
            <a:pPr marL="328613" indent="-317500">
              <a:lnSpc>
                <a:spcPct val="104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a:solidFill>
                  <a:srgbClr val="FFFFFF"/>
                </a:solidFill>
                <a:latin typeface="Calibri" pitchFamily="34" charset="0"/>
              </a:rPr>
              <a:t>&lt;i&gt;		encloses italics contents</a:t>
            </a:r>
          </a:p>
          <a:p>
            <a:pPr marL="328613" indent="-317500">
              <a:lnSpc>
                <a:spcPct val="104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a:solidFill>
                  <a:srgbClr val="FFFFFF"/>
                </a:solidFill>
                <a:latin typeface="Calibri" pitchFamily="34" charset="0"/>
              </a:rPr>
              <a:t>&lt;sub&gt;	encloses subscripted contents</a:t>
            </a:r>
          </a:p>
          <a:p>
            <a:pPr marL="328613" indent="-317500">
              <a:lnSpc>
                <a:spcPct val="104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a:solidFill>
                  <a:srgbClr val="FFFFFF"/>
                </a:solidFill>
                <a:latin typeface="Calibri" pitchFamily="34" charset="0"/>
              </a:rPr>
              <a:t>&lt;sup&gt;	encloses superscripted contents</a:t>
            </a:r>
          </a:p>
          <a:p>
            <a:pPr marL="328613" indent="-317500">
              <a:lnSpc>
                <a:spcPct val="104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a:solidFill>
                  <a:srgbClr val="FFFFFF"/>
                </a:solidFill>
                <a:latin typeface="Calibri" pitchFamily="34" charset="0"/>
              </a:rPr>
              <a:t>&lt;tt&gt;	encloses typewriter-style contents</a:t>
            </a:r>
          </a:p>
          <a:p>
            <a:pPr marL="328613" indent="-317500">
              <a:lnSpc>
                <a:spcPct val="104000"/>
              </a:lnSpc>
              <a:spcBef>
                <a:spcPts val="700"/>
              </a:spcBef>
              <a:buClr>
                <a:srgbClr val="FFFFFF"/>
              </a:buClr>
              <a:buFont typeface="Arial" charset="0"/>
              <a:buChar char="•"/>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r>
              <a:rPr lang="en-US" sz="2800">
                <a:solidFill>
                  <a:srgbClr val="FFFFFF"/>
                </a:solidFill>
                <a:latin typeface="Calibri" pitchFamily="34" charset="0"/>
              </a:rPr>
              <a:t>All are text-level elements.</a:t>
            </a:r>
          </a:p>
          <a:p>
            <a:pPr marL="328613" indent="-317500">
              <a:lnSpc>
                <a:spcPct val="104000"/>
              </a:lnSpc>
              <a:spcBef>
                <a:spcPts val="700"/>
              </a:spcBef>
              <a:tabLst>
                <a:tab pos="889000" algn="l"/>
                <a:tab pos="1803400" algn="l"/>
                <a:tab pos="2717800" algn="l"/>
                <a:tab pos="3632200" algn="l"/>
                <a:tab pos="4546600" algn="l"/>
                <a:tab pos="5461000" algn="l"/>
                <a:tab pos="6375400" algn="l"/>
                <a:tab pos="7289800" algn="l"/>
                <a:tab pos="8204200" algn="l"/>
                <a:tab pos="9118600" algn="l"/>
                <a:tab pos="10033000" algn="l"/>
                <a:tab pos="10039350" algn="l"/>
                <a:tab pos="10496550" algn="l"/>
                <a:tab pos="10499725" algn="l"/>
                <a:tab pos="10502900" algn="l"/>
                <a:tab pos="10506075" algn="l"/>
                <a:tab pos="10509250" algn="l"/>
                <a:tab pos="10512425"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3"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“preformatted” contents: &lt;pre&gt;</a:t>
            </a:r>
          </a:p>
        </p:txBody>
      </p:sp>
      <p:sp>
        <p:nvSpPr>
          <p:cNvPr id="289794" name="Text Box 2"/>
          <p:cNvSpPr txBox="1">
            <a:spLocks noChangeArrowheads="1"/>
          </p:cNvSpPr>
          <p:nvPr/>
        </p:nvSpPr>
        <p:spPr bwMode="auto">
          <a:xfrm>
            <a:off x="457200" y="1600200"/>
            <a:ext cx="8229600" cy="4876800"/>
          </a:xfrm>
          <a:prstGeom prst="rect">
            <a:avLst/>
          </a:prstGeom>
          <a:noFill/>
          <a:ln w="9525">
            <a:noFill/>
            <a:round/>
            <a:headEnd/>
            <a:tailEnd/>
          </a:ln>
        </p:spPr>
        <p:txBody>
          <a:bodyPr lIns="90000" tIns="46800" rIns="90000" bIns="4680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Normally, HTML is rendered with newline characters changed to space and multiple whitespace characters collapsed to one.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&lt;pre&gt; encloses contents that is to be rendered with white spaces and line breaks just like in the source text. Monospace font is typically used. Markup is still allowed, but elements that do spacing should not be used, obviously.</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It is a block-level element.</a:t>
            </a:r>
          </a:p>
          <a:p>
            <a:pPr marL="328613" indent="-317500">
              <a:lnSpc>
                <a:spcPct val="110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1"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quoting with &lt;blockquote&gt; and &lt;q&gt; </a:t>
            </a:r>
          </a:p>
        </p:txBody>
      </p:sp>
      <p:sp>
        <p:nvSpPr>
          <p:cNvPr id="291842" name="Text Box 2"/>
          <p:cNvSpPr txBox="1">
            <a:spLocks noChangeArrowheads="1"/>
          </p:cNvSpPr>
          <p:nvPr/>
        </p:nvSpPr>
        <p:spPr bwMode="auto">
          <a:xfrm>
            <a:off x="457200" y="1600200"/>
            <a:ext cx="8229600" cy="3470275"/>
          </a:xfrm>
          <a:prstGeom prst="rect">
            <a:avLst/>
          </a:prstGeom>
          <a:noFill/>
          <a:ln w="9525">
            <a:noFill/>
            <a:round/>
            <a:headEnd/>
            <a:tailEnd/>
          </a:ln>
        </p:spPr>
        <p:txBody>
          <a:bodyPr lIns="90000" tIns="46800" rIns="90000" bIns="4680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&lt;blockquote&gt; quotes a paragraph. It is a block-level element.</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&lt;q&gt; make a short quote inside a paragraph. It is a text-level element.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Both takes a cite= attribute that take the value of a  URL of the source of the quote.</a:t>
            </a:r>
          </a:p>
          <a:p>
            <a:pPr marL="328613" indent="-317500">
              <a:lnSpc>
                <a:spcPct val="110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89"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list elements</a:t>
            </a:r>
          </a:p>
        </p:txBody>
      </p:sp>
      <p:sp>
        <p:nvSpPr>
          <p:cNvPr id="293890" name="Text Box 2"/>
          <p:cNvSpPr txBox="1">
            <a:spLocks noChangeArrowheads="1"/>
          </p:cNvSpPr>
          <p:nvPr/>
        </p:nvSpPr>
        <p:spPr bwMode="auto">
          <a:xfrm>
            <a:off x="457200" y="1600200"/>
            <a:ext cx="8229600" cy="4876800"/>
          </a:xfrm>
          <a:prstGeom prst="rect">
            <a:avLst/>
          </a:prstGeom>
          <a:noFill/>
          <a:ln w="9525">
            <a:noFill/>
            <a:round/>
            <a:headEnd/>
            <a:tailEnd/>
          </a:ln>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&lt;ol&gt; creates an ordered list</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&lt;li&gt; encloses each item</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&lt;ul&gt; unordered list</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&lt;li&gt; encloses each item</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&lt;dl&gt; encloses a definition list</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&lt;dt&gt; encloses the term that is being defined</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&lt;dd&gt; encloses the definition</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All are block level elements.</a:t>
            </a:r>
          </a:p>
          <a:p>
            <a:pPr marL="328613" indent="-317500">
              <a:lnSpc>
                <a:spcPct val="10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937" name="Text Box 1"/>
          <p:cNvSpPr txBox="1">
            <a:spLocks noChangeArrowheads="1"/>
          </p:cNvSpPr>
          <p:nvPr/>
        </p:nvSpPr>
        <p:spPr bwMode="auto">
          <a:xfrm>
            <a:off x="457200" y="274638"/>
            <a:ext cx="8229600" cy="1143000"/>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ordered list example</a:t>
            </a:r>
          </a:p>
        </p:txBody>
      </p:sp>
      <p:sp>
        <p:nvSpPr>
          <p:cNvPr id="295938" name="Text Box 2"/>
          <p:cNvSpPr txBox="1">
            <a:spLocks noChangeArrowheads="1"/>
          </p:cNvSpPr>
          <p:nvPr/>
        </p:nvSpPr>
        <p:spPr bwMode="auto">
          <a:xfrm>
            <a:off x="457200" y="1600200"/>
            <a:ext cx="8229600" cy="4525963"/>
          </a:xfrm>
          <a:prstGeom prst="rect">
            <a:avLst/>
          </a:prstGeom>
          <a:noFill/>
          <a:ln w="9525">
            <a:noFill/>
            <a:round/>
            <a:headEnd/>
            <a:tailEnd/>
          </a:ln>
        </p:spPr>
        <p:txBody>
          <a:bodyPr lIns="0" tIns="0" rIns="0" bIns="0"/>
          <a:lstStyle/>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 largest towns in Saarland are </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&lt;ol&gt;</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  &lt;li&gt;Saarbrücken&lt;/li&gt;</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  &lt;li&gt;Neunkirchen&lt;/li&gt;</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  &lt;li&gt;Völklingen&lt;/li&gt;</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  &lt;li&gt;Saarlouis&lt;/li&gt;</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&lt;/ol&gt;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985" name="Text Box 1"/>
          <p:cNvSpPr txBox="1">
            <a:spLocks noChangeArrowheads="1"/>
          </p:cNvSpPr>
          <p:nvPr/>
        </p:nvSpPr>
        <p:spPr bwMode="auto">
          <a:xfrm>
            <a:off x="457200" y="274638"/>
            <a:ext cx="8229600" cy="1143000"/>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unordered list example</a:t>
            </a:r>
          </a:p>
        </p:txBody>
      </p:sp>
      <p:sp>
        <p:nvSpPr>
          <p:cNvPr id="297986" name="Text Box 2"/>
          <p:cNvSpPr txBox="1">
            <a:spLocks noChangeArrowheads="1"/>
          </p:cNvSpPr>
          <p:nvPr/>
        </p:nvSpPr>
        <p:spPr bwMode="auto">
          <a:xfrm>
            <a:off x="457200" y="1177925"/>
            <a:ext cx="8229600" cy="5638800"/>
          </a:xfrm>
          <a:prstGeom prst="rect">
            <a:avLst/>
          </a:prstGeom>
          <a:noFill/>
          <a:ln w="9525">
            <a:noFill/>
            <a:round/>
            <a:headEnd/>
            <a:tailEnd/>
          </a:ln>
        </p:spPr>
        <p:txBody>
          <a:bodyPr lIns="0" tIns="0" rIns="0" bIns="0"/>
          <a:lstStyle/>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 ingredients for Dibbelabbes are</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&lt;ul&gt;</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  &lt;li&gt;potatoes&lt;/li&gt;</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  &lt;li&gt;onion&lt;/li&gt;</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  &lt;li&gt;lard&lt;/li&gt;</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  &lt;li&gt;eggs&lt;/li&gt;</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  &lt;li&gt;garlic&lt;/li&gt;</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  &lt;li&gt;leeks&lt;/li&gt;</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  &lt;li&gt;oil (for frying)&lt;/li&gt;</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&lt;/ul&gt;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033" name="Text Box 1"/>
          <p:cNvSpPr txBox="1">
            <a:spLocks noChangeArrowheads="1"/>
          </p:cNvSpPr>
          <p:nvPr/>
        </p:nvSpPr>
        <p:spPr bwMode="auto">
          <a:xfrm>
            <a:off x="457200" y="274638"/>
            <a:ext cx="8229600" cy="1143000"/>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definition list example </a:t>
            </a:r>
          </a:p>
        </p:txBody>
      </p:sp>
      <p:sp>
        <p:nvSpPr>
          <p:cNvPr id="300034" name="Text Box 2"/>
          <p:cNvSpPr txBox="1">
            <a:spLocks noChangeArrowheads="1"/>
          </p:cNvSpPr>
          <p:nvPr/>
        </p:nvSpPr>
        <p:spPr bwMode="auto">
          <a:xfrm>
            <a:off x="457200" y="1600200"/>
            <a:ext cx="8229600" cy="4525963"/>
          </a:xfrm>
          <a:prstGeom prst="rect">
            <a:avLst/>
          </a:prstGeom>
          <a:noFill/>
          <a:ln w="9525">
            <a:noFill/>
            <a:round/>
            <a:headEnd/>
            <a:tailEnd/>
          </a:ln>
        </p:spPr>
        <p:txBody>
          <a:bodyPr lIns="0" tIns="0" rIns="0" bIns="0"/>
          <a:lstStyle/>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Here are some derogatory terms in Saarland dialect. &lt;dl&gt;</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 &lt;dt&gt;Traanfunsel&lt;/dt&gt;&lt;dd&gt;a slow person&lt;/dd&gt;</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 &lt;dt&gt;Labedudelae&lt;/dt&gt;&lt;dd&gt;a lazy and badly organized person without accomplishments&lt;/dd&gt;</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 &lt;dt&gt;Schmierpiss&lt;/dt&gt;&lt;dd&gt;a person of poor body hygiene&lt;/dd&gt;</a:t>
            </a:r>
          </a:p>
          <a:p>
            <a:pPr>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&lt;/dl&gt;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081"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HTML checking </a:t>
            </a:r>
          </a:p>
        </p:txBody>
      </p:sp>
      <p:sp>
        <p:nvSpPr>
          <p:cNvPr id="302082" name="Text Box 2"/>
          <p:cNvSpPr txBox="1">
            <a:spLocks noChangeArrowheads="1"/>
          </p:cNvSpPr>
          <p:nvPr/>
        </p:nvSpPr>
        <p:spPr bwMode="auto">
          <a:xfrm>
            <a:off x="547688" y="1160463"/>
            <a:ext cx="8229600" cy="5438775"/>
          </a:xfrm>
          <a:prstGeom prst="rect">
            <a:avLst/>
          </a:prstGeom>
          <a:noFill/>
          <a:ln w="9525">
            <a:noFill/>
            <a:round/>
            <a:headEnd/>
            <a:tailEnd/>
          </a:ln>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validated.html has some code that we can now understand. </a:t>
            </a:r>
          </a:p>
          <a:p>
            <a:pPr marL="328613" indent="-317500">
              <a:lnSpc>
                <a:spcPct val="10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600">
                <a:solidFill>
                  <a:srgbClr val="FFFFFF"/>
                </a:solidFill>
                <a:latin typeface="Calibri" pitchFamily="34" charset="0"/>
              </a:rPr>
              <a:t>&lt;p id="validator"&gt;</a:t>
            </a:r>
          </a:p>
          <a:p>
            <a:pPr marL="328613" indent="-317500">
              <a:lnSpc>
                <a:spcPct val="10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600">
                <a:solidFill>
                  <a:srgbClr val="FFFFFF"/>
                </a:solidFill>
                <a:latin typeface="Calibri" pitchFamily="34" charset="0"/>
              </a:rPr>
              <a:t> &lt;a href="http://validator.w3.org/check?uri=referer"&gt;</a:t>
            </a:r>
          </a:p>
          <a:p>
            <a:pPr marL="328613" indent="-317500">
              <a:lnSpc>
                <a:spcPct val="10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600">
                <a:solidFill>
                  <a:srgbClr val="FFFFFF"/>
                </a:solidFill>
                <a:latin typeface="Calibri" pitchFamily="34" charset="0"/>
              </a:rPr>
              <a:t>  &lt;img style="border: 0pt" </a:t>
            </a:r>
          </a:p>
          <a:p>
            <a:pPr marL="328613" indent="-317500">
              <a:lnSpc>
                <a:spcPct val="10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600">
                <a:solidFill>
                  <a:srgbClr val="FFFFFF"/>
                </a:solidFill>
                <a:latin typeface="Calibri" pitchFamily="34" charset="0"/>
              </a:rPr>
              <a:t>    src="http://wotan.liu.edu/valid-xhtml10.png" </a:t>
            </a:r>
          </a:p>
          <a:p>
            <a:pPr marL="328613" indent="-317500">
              <a:lnSpc>
                <a:spcPct val="10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600">
                <a:solidFill>
                  <a:srgbClr val="FFFFFF"/>
                </a:solidFill>
                <a:latin typeface="Calibri" pitchFamily="34" charset="0"/>
              </a:rPr>
              <a:t>    alt="Valid XHTML 1.0!"  height="31" </a:t>
            </a:r>
          </a:p>
          <a:p>
            <a:pPr marL="328613" indent="-317500">
              <a:lnSpc>
                <a:spcPct val="10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600">
                <a:solidFill>
                  <a:srgbClr val="FFFFFF"/>
                </a:solidFill>
                <a:latin typeface="Calibri" pitchFamily="34" charset="0"/>
              </a:rPr>
              <a:t>    width="88" /&gt;</a:t>
            </a:r>
          </a:p>
          <a:p>
            <a:pPr marL="328613" indent="-317500">
              <a:lnSpc>
                <a:spcPct val="10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600">
                <a:solidFill>
                  <a:srgbClr val="FFFFFF"/>
                </a:solidFill>
                <a:latin typeface="Calibri" pitchFamily="34" charset="0"/>
              </a:rPr>
              <a:t> &lt;/a&gt;&lt;/p&gt;</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click on the icon to validate your code.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3" name="Text Box 1"/>
          <p:cNvSpPr txBox="1">
            <a:spLocks noChangeArrowheads="1"/>
          </p:cNvSpPr>
          <p:nvPr/>
        </p:nvSpPr>
        <p:spPr bwMode="auto">
          <a:xfrm>
            <a:off x="457200" y="274638"/>
            <a:ext cx="8224838" cy="1138237"/>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XML predefined entity references</a:t>
            </a:r>
          </a:p>
        </p:txBody>
      </p:sp>
      <p:sp>
        <p:nvSpPr>
          <p:cNvPr id="177154" name="Text Box 2"/>
          <p:cNvSpPr txBox="1">
            <a:spLocks noChangeArrowheads="1"/>
          </p:cNvSpPr>
          <p:nvPr/>
        </p:nvSpPr>
        <p:spPr bwMode="auto">
          <a:xfrm>
            <a:off x="457200" y="1600200"/>
            <a:ext cx="8229600" cy="4670425"/>
          </a:xfrm>
          <a:prstGeom prst="rect">
            <a:avLst/>
          </a:prstGeom>
          <a:noFill/>
          <a:ln w="9525">
            <a:noFill/>
            <a:round/>
            <a:headEnd/>
            <a:tailEnd/>
          </a:ln>
        </p:spPr>
        <p:txBody>
          <a:bodyPr lIns="0" tIns="0" rIns="0" bIns="0"/>
          <a:lstStyle/>
          <a:p>
            <a:pPr marL="328613" indent="-317500">
              <a:lnSpc>
                <a:spcPct val="105000"/>
              </a:lnSpc>
              <a:spcBef>
                <a:spcPts val="713"/>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a:solidFill>
                  <a:srgbClr val="FFFFFF"/>
                </a:solidFill>
                <a:latin typeface="Calibri" pitchFamily="34" charset="0"/>
              </a:rPr>
              <a:t>These are written as &amp;</a:t>
            </a:r>
            <a:r>
              <a:rPr lang="en-US" sz="3200" i="1">
                <a:solidFill>
                  <a:srgbClr val="FFFFFF"/>
                </a:solidFill>
                <a:latin typeface="Calibri" pitchFamily="34" charset="0"/>
              </a:rPr>
              <a:t>code</a:t>
            </a:r>
            <a:r>
              <a:rPr lang="en-US" sz="3200">
                <a:solidFill>
                  <a:srgbClr val="FFFFFF"/>
                </a:solidFill>
                <a:latin typeface="Calibri" pitchFamily="34" charset="0"/>
              </a:rPr>
              <a:t>; where </a:t>
            </a:r>
            <a:r>
              <a:rPr lang="en-US" sz="3200" i="1">
                <a:solidFill>
                  <a:srgbClr val="FFFFFF"/>
                </a:solidFill>
                <a:latin typeface="Calibri" pitchFamily="34" charset="0"/>
              </a:rPr>
              <a:t>code </a:t>
            </a:r>
            <a:r>
              <a:rPr lang="en-US" sz="3200">
                <a:solidFill>
                  <a:srgbClr val="FFFFFF"/>
                </a:solidFill>
                <a:latin typeface="Calibri" pitchFamily="34" charset="0"/>
              </a:rPr>
              <a:t> is a mnemonic code. In XML there are only five of these defined.</a:t>
            </a: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&amp;quot; 	" 	&amp;#x22;  &amp;#34;    double quote</a:t>
            </a: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&amp;amp; 	     &amp; 	&amp;#x26;  &amp;#38;    ampersand</a:t>
            </a: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&amp;apos; 	' 	&amp;#x27;  &amp;#39;    apostrophe </a:t>
            </a: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&amp;lt; 	          &lt; 	&amp;#x3C;  &amp;#60;    less-than sign</a:t>
            </a: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&amp;gt; 	     &gt; 	&amp;#x3E;  &amp;#62;   greater-than sign</a:t>
            </a:r>
          </a:p>
          <a:p>
            <a:pPr marL="328613" indent="-317500">
              <a:lnSpc>
                <a:spcPts val="2825"/>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3841" name="Text Box 1"/>
          <p:cNvSpPr txBox="1">
            <a:spLocks noChangeArrowheads="1"/>
          </p:cNvSpPr>
          <p:nvPr/>
        </p:nvSpPr>
        <p:spPr bwMode="auto">
          <a:xfrm>
            <a:off x="685800" y="2130425"/>
            <a:ext cx="7772400" cy="1470025"/>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http://openlib.org/home/krichel</a:t>
            </a:r>
          </a:p>
        </p:txBody>
      </p:sp>
      <p:sp>
        <p:nvSpPr>
          <p:cNvPr id="803842" name="Text Box 2"/>
          <p:cNvSpPr txBox="1">
            <a:spLocks noChangeArrowheads="1"/>
          </p:cNvSpPr>
          <p:nvPr/>
        </p:nvSpPr>
        <p:spPr bwMode="auto">
          <a:xfrm>
            <a:off x="1371600" y="3886200"/>
            <a:ext cx="6400800" cy="3048000"/>
          </a:xfrm>
          <a:prstGeom prst="rect">
            <a:avLst/>
          </a:prstGeom>
          <a:noFill/>
          <a:ln w="9525">
            <a:noFill/>
            <a:round/>
            <a:headEnd/>
            <a:tailEnd/>
          </a:ln>
        </p:spPr>
        <p:txBody>
          <a:bodyPr lIns="90000" tIns="46800" rIns="90000" bIns="46800"/>
          <a:lstStyle/>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Please shutdown the computers when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you are done.</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Thank you for your attention!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1"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playing safe with characters</a:t>
            </a:r>
          </a:p>
        </p:txBody>
      </p:sp>
      <p:sp>
        <p:nvSpPr>
          <p:cNvPr id="179202" name="Text Box 2"/>
          <p:cNvSpPr txBox="1">
            <a:spLocks noChangeArrowheads="1"/>
          </p:cNvSpPr>
          <p:nvPr/>
        </p:nvSpPr>
        <p:spPr bwMode="auto">
          <a:xfrm>
            <a:off x="457200" y="1600200"/>
            <a:ext cx="8229600" cy="4572000"/>
          </a:xfrm>
          <a:prstGeom prst="rect">
            <a:avLst/>
          </a:prstGeom>
          <a:noFill/>
          <a:ln w="9525">
            <a:noFill/>
            <a:round/>
            <a:headEnd/>
            <a:tailEnd/>
          </a:ln>
        </p:spPr>
        <p:txBody>
          <a:bodyPr lIns="90000" tIns="46800" rIns="90000" bIns="4680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Only use the characters on the US keyboard, don't insert symbols.</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Save as ASCII or UTF-8. All ASCII files are also UTF-8 files.</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Never save as </a:t>
            </a:r>
            <a:r>
              <a:rPr lang="en-US" sz="2800">
                <a:solidFill>
                  <a:srgbClr val="FFFFFF"/>
                </a:solidFill>
                <a:latin typeface="Calibri" pitchFamily="34" charset="0"/>
              </a:rPr>
              <a:t>“</a:t>
            </a:r>
            <a:r>
              <a:rPr lang="ru-RU" sz="2800">
                <a:solidFill>
                  <a:srgbClr val="FFFFFF"/>
                </a:solidFill>
                <a:latin typeface="Calibri" pitchFamily="34" charset="0"/>
              </a:rPr>
              <a:t>Unicode</a:t>
            </a:r>
            <a:r>
              <a:rPr lang="en-US" sz="2800">
                <a:solidFill>
                  <a:srgbClr val="FFFFFF"/>
                </a:solidFill>
                <a:latin typeface="Calibri" pitchFamily="34" charset="0"/>
              </a:rPr>
              <a:t>”</a:t>
            </a:r>
            <a:r>
              <a:rPr lang="ru-RU" sz="2800">
                <a:solidFill>
                  <a:srgbClr val="FFFFFF"/>
                </a:solidFill>
                <a:latin typeface="Calibri" pitchFamily="34" charset="0"/>
              </a:rPr>
              <a:t> within MS Notepad.</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latin typeface="Calibri" pitchFamily="34" charset="0"/>
              </a:rPr>
              <a:t>If you need to enter non-ASCII characters consult the documentation of your editing tool.</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latin typeface="Calibri" pitchFamily="34" charset="0"/>
              </a:rPr>
              <a:t>You may also find the XML numeric character references useful.</a:t>
            </a:r>
          </a:p>
          <a:p>
            <a:pPr marL="328613" indent="-317500">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ru-RU"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49" name="Text Box 1"/>
          <p:cNvSpPr txBox="1">
            <a:spLocks noChangeArrowheads="1"/>
          </p:cNvSpPr>
          <p:nvPr/>
        </p:nvSpPr>
        <p:spPr bwMode="auto">
          <a:xfrm>
            <a:off x="457200" y="274638"/>
            <a:ext cx="8224838" cy="1138237"/>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numeric character reference</a:t>
            </a:r>
          </a:p>
        </p:txBody>
      </p:sp>
      <p:sp>
        <p:nvSpPr>
          <p:cNvPr id="181250" name="Text Box 2"/>
          <p:cNvSpPr txBox="1">
            <a:spLocks noChangeArrowheads="1"/>
          </p:cNvSpPr>
          <p:nvPr/>
        </p:nvSpPr>
        <p:spPr bwMode="auto">
          <a:xfrm>
            <a:off x="457200" y="1600200"/>
            <a:ext cx="8224838" cy="4521200"/>
          </a:xfrm>
          <a:prstGeom prst="rect">
            <a:avLst/>
          </a:prstGeom>
          <a:noFill/>
          <a:ln w="9525">
            <a:noFill/>
            <a:round/>
            <a:headEnd/>
            <a:tailEnd/>
          </a:ln>
        </p:spPr>
        <p:txBody>
          <a:bodyPr lIns="0" tIns="0" rIns="0" bIns="0"/>
          <a:lstStyle/>
          <a:p>
            <a:pPr marL="328613" indent="-317500">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a:solidFill>
                  <a:srgbClr val="FFFFFF"/>
                </a:solidFill>
                <a:latin typeface="Calibri" pitchFamily="34" charset="0"/>
              </a:rPr>
              <a:t>There are of two forms.</a:t>
            </a:r>
          </a:p>
          <a:p>
            <a:pPr marL="731838" lvl="1" indent="-274638">
              <a:lnSpc>
                <a:spcPct val="9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first is &amp;#</a:t>
            </a:r>
            <a:r>
              <a:rPr lang="en-US" sz="2800" i="1">
                <a:solidFill>
                  <a:srgbClr val="FFFFFF"/>
                </a:solidFill>
                <a:latin typeface="Calibri" pitchFamily="34" charset="0"/>
              </a:rPr>
              <a:t>decimal</a:t>
            </a:r>
            <a:r>
              <a:rPr lang="en-US" sz="2800">
                <a:solidFill>
                  <a:srgbClr val="FFFFFF"/>
                </a:solidFill>
                <a:latin typeface="Calibri" pitchFamily="34" charset="0"/>
              </a:rPr>
              <a:t>; where </a:t>
            </a:r>
            <a:r>
              <a:rPr lang="en-US" sz="2800" i="1">
                <a:solidFill>
                  <a:srgbClr val="FFFFFF"/>
                </a:solidFill>
                <a:latin typeface="Calibri" pitchFamily="34" charset="0"/>
              </a:rPr>
              <a:t>decimal</a:t>
            </a:r>
            <a:r>
              <a:rPr lang="en-US" sz="2800">
                <a:solidFill>
                  <a:srgbClr val="FFFFFF"/>
                </a:solidFill>
                <a:latin typeface="Calibri" pitchFamily="34" charset="0"/>
              </a:rPr>
              <a:t> represents a decimal number. This is the decimal number of the character in the Unicode character set. Example &amp;#32; is the blank</a:t>
            </a:r>
            <a:r>
              <a:rPr lang="en-US">
                <a:solidFill>
                  <a:srgbClr val="FFFFFF"/>
                </a:solidFill>
                <a:latin typeface="Calibri" pitchFamily="34" charset="0"/>
              </a:rPr>
              <a:t>.</a:t>
            </a:r>
          </a:p>
          <a:p>
            <a:pPr marL="731838" lvl="1" indent="-274638">
              <a:lnSpc>
                <a:spcPct val="9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second is &amp;#x</a:t>
            </a:r>
            <a:r>
              <a:rPr lang="en-US" sz="2800" i="1">
                <a:solidFill>
                  <a:srgbClr val="FFFFFF"/>
                </a:solidFill>
                <a:latin typeface="Calibri" pitchFamily="34" charset="0"/>
              </a:rPr>
              <a:t>hexnumber</a:t>
            </a:r>
            <a:r>
              <a:rPr lang="en-US" sz="2800">
                <a:solidFill>
                  <a:srgbClr val="FFFFFF"/>
                </a:solidFill>
                <a:latin typeface="Calibri" pitchFamily="34" charset="0"/>
              </a:rPr>
              <a:t>; where </a:t>
            </a:r>
            <a:r>
              <a:rPr lang="en-US" sz="2800" i="1">
                <a:solidFill>
                  <a:srgbClr val="FFFFFF"/>
                </a:solidFill>
                <a:latin typeface="Calibri" pitchFamily="34" charset="0"/>
              </a:rPr>
              <a:t>hexnumber</a:t>
            </a:r>
            <a:r>
              <a:rPr lang="en-US" sz="2800">
                <a:solidFill>
                  <a:srgbClr val="FFFFFF"/>
                </a:solidFill>
                <a:latin typeface="Calibri" pitchFamily="34" charset="0"/>
              </a:rPr>
              <a:t> represents a hexadecimal number. This is the hexadecimal number of the character in the Unicode character set. Example &amp;#x263A; is the smiley.</a:t>
            </a:r>
          </a:p>
          <a:p>
            <a:pPr marL="731838" lvl="1" indent="-274638">
              <a:lnSpc>
                <a:spcPct val="98000"/>
              </a:lnSpc>
              <a:spcBef>
                <a:spcPts val="600"/>
              </a:spcBef>
              <a:buClr>
                <a:srgbClr val="FFFFFF"/>
              </a:buCl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1724</TotalTime>
  <Words>4118</Words>
  <Application>Microsoft Office PowerPoint</Application>
  <PresentationFormat>On-screen Show (4:3)</PresentationFormat>
  <Paragraphs>417</Paragraphs>
  <Slides>70</Slides>
  <Notes>67</Notes>
  <HiddenSlides>0</HiddenSlides>
  <MMClips>0</MMClips>
  <ScaleCrop>false</ScaleCrop>
  <HeadingPairs>
    <vt:vector size="4" baseType="variant">
      <vt:variant>
        <vt:lpstr>Theme</vt:lpstr>
      </vt:variant>
      <vt:variant>
        <vt:i4>1</vt:i4>
      </vt:variant>
      <vt:variant>
        <vt:lpstr>Slide Titles</vt:lpstr>
      </vt:variant>
      <vt:variant>
        <vt:i4>70</vt:i4>
      </vt:variant>
    </vt:vector>
  </HeadingPairs>
  <TitlesOfParts>
    <vt:vector size="71" baseType="lpstr">
      <vt:lpstr>Office Theme</vt:lpstr>
      <vt:lpstr>Slide 1</vt:lpstr>
      <vt:lpstr>Slide 2</vt:lpstr>
      <vt:lpstr>Slide 3</vt:lpstr>
      <vt:lpstr>Slide 4</vt:lpstr>
      <vt:lpstr>Slide 5</vt:lpstr>
      <vt:lpstr>special characters in XML</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nesting constraints</vt:lpstr>
      <vt:lpstr>invalid examples</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vector>
  </TitlesOfParts>
  <Company>LIU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student</dc:creator>
  <cp:lastModifiedBy>palmer</cp:lastModifiedBy>
  <cp:revision>64</cp:revision>
  <dcterms:created xsi:type="dcterms:W3CDTF">2011-03-03T20:54:23Z</dcterms:created>
  <dcterms:modified xsi:type="dcterms:W3CDTF">2012-08-22T21:48:02Z</dcterms:modified>
</cp:coreProperties>
</file>