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8"/>
  </p:notesMasterIdLst>
  <p:sldIdLst>
    <p:sldId id="419" r:id="rId2"/>
    <p:sldId id="420" r:id="rId3"/>
    <p:sldId id="421" r:id="rId4"/>
    <p:sldId id="422" r:id="rId5"/>
    <p:sldId id="423" r:id="rId6"/>
    <p:sldId id="424" r:id="rId7"/>
    <p:sldId id="425" r:id="rId8"/>
    <p:sldId id="426" r:id="rId9"/>
    <p:sldId id="427" r:id="rId10"/>
    <p:sldId id="428" r:id="rId11"/>
    <p:sldId id="429" r:id="rId12"/>
    <p:sldId id="430" r:id="rId13"/>
    <p:sldId id="431" r:id="rId14"/>
    <p:sldId id="432" r:id="rId15"/>
    <p:sldId id="433" r:id="rId16"/>
    <p:sldId id="434" r:id="rId17"/>
    <p:sldId id="437" r:id="rId18"/>
    <p:sldId id="440" r:id="rId19"/>
    <p:sldId id="443" r:id="rId20"/>
    <p:sldId id="444" r:id="rId21"/>
    <p:sldId id="445" r:id="rId22"/>
    <p:sldId id="446" r:id="rId23"/>
    <p:sldId id="447" r:id="rId24"/>
    <p:sldId id="448" r:id="rId25"/>
    <p:sldId id="451" r:id="rId26"/>
    <p:sldId id="452" r:id="rId27"/>
    <p:sldId id="453" r:id="rId28"/>
    <p:sldId id="454" r:id="rId29"/>
    <p:sldId id="455" r:id="rId30"/>
    <p:sldId id="450" r:id="rId31"/>
    <p:sldId id="457" r:id="rId32"/>
    <p:sldId id="458" r:id="rId33"/>
    <p:sldId id="459" r:id="rId34"/>
    <p:sldId id="460" r:id="rId35"/>
    <p:sldId id="462" r:id="rId36"/>
    <p:sldId id="463" r:id="rId37"/>
    <p:sldId id="464" r:id="rId38"/>
    <p:sldId id="465" r:id="rId39"/>
    <p:sldId id="466" r:id="rId40"/>
    <p:sldId id="467" r:id="rId41"/>
    <p:sldId id="468" r:id="rId42"/>
    <p:sldId id="469" r:id="rId43"/>
    <p:sldId id="470" r:id="rId44"/>
    <p:sldId id="471" r:id="rId45"/>
    <p:sldId id="472" r:id="rId46"/>
    <p:sldId id="473" r:id="rId47"/>
    <p:sldId id="474" r:id="rId48"/>
    <p:sldId id="475" r:id="rId49"/>
    <p:sldId id="476" r:id="rId50"/>
    <p:sldId id="477" r:id="rId51"/>
    <p:sldId id="478" r:id="rId52"/>
    <p:sldId id="479" r:id="rId53"/>
    <p:sldId id="480" r:id="rId54"/>
    <p:sldId id="481" r:id="rId55"/>
    <p:sldId id="482" r:id="rId56"/>
    <p:sldId id="483" r:id="rId57"/>
    <p:sldId id="484" r:id="rId58"/>
    <p:sldId id="485" r:id="rId59"/>
    <p:sldId id="486" r:id="rId60"/>
    <p:sldId id="487" r:id="rId61"/>
    <p:sldId id="488" r:id="rId62"/>
    <p:sldId id="492" r:id="rId63"/>
    <p:sldId id="493" r:id="rId64"/>
    <p:sldId id="494" r:id="rId65"/>
    <p:sldId id="498" r:id="rId66"/>
    <p:sldId id="500" r:id="rId67"/>
    <p:sldId id="501" r:id="rId68"/>
    <p:sldId id="502" r:id="rId69"/>
    <p:sldId id="503" r:id="rId70"/>
    <p:sldId id="504" r:id="rId71"/>
    <p:sldId id="505" r:id="rId72"/>
    <p:sldId id="506" r:id="rId73"/>
    <p:sldId id="507" r:id="rId74"/>
    <p:sldId id="508" r:id="rId75"/>
    <p:sldId id="509" r:id="rId76"/>
    <p:sldId id="755" r:id="rId7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6E465A-073B-44D2-9160-B28BC1EAA107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0696C0-FF6E-4412-945F-9D43C9643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957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366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4438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4643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053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56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76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97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17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8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589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5013" cy="34258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0099D-49D7-47FE-836F-2ABB8B247AB6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03826-EAAC-41FC-A9B9-97CDD3981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B4CAC-B4BD-4045-B055-CD9F5BBCBF8F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56688-F08F-47E4-AAB2-1FA4C0290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981F7-EF8F-4602-9734-1EF3C43D6CFF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32997-0DE0-441A-B640-BD47AB80E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B30ED-CDBC-4F5E-80DF-6AE27FDFDCAD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F7C6B-5809-4B89-812F-2F76B6C2E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40AC2-308C-4843-B4D2-8A53DCFC4984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09CD-5E54-4548-80C9-D244E31CF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572FC-A6E8-4C78-93DB-784D3DD971CD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5AF8F-2907-4FC8-8D54-44A3677DE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35C3-9317-42CF-87A5-32D5C1971536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E7D57-7CA6-4A6F-8040-BD133EB50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EE34E-B520-4A18-A5EA-FCFD0B1E18FA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AB85C-47DF-48E5-95F9-9998779E0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6F6A4-2377-409D-AE22-9BBDFF1081F3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3E3D4-60BD-433E-9EF5-052C77EA57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B3CC4-566E-43CC-977E-85A69966BA47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43357-3963-43BB-9A9B-802B0D6D1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67119-5B69-49FC-9B9A-59B0E928CBD7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21F84-1BA9-452F-A370-6E527FF66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7E625C-021D-4CF9-9BB0-42AA335EC9DD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57F217-F9CC-4939-8E40-4CCF90E5F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524000"/>
            <a:ext cx="7772400" cy="2362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LIS650	part 2</a:t>
            </a:r>
            <a:br>
              <a:rPr lang="en-US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en-US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HTML &lt;head&gt;, CSS, and tables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898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0" algn="l"/>
                <a:tab pos="442913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</a:tabLst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US" sz="2800" dirty="0" smtClean="0">
                <a:solidFill>
                  <a:srgbClr val="FFFFFF"/>
                </a:solidFill>
                <a:latin typeface="Calibri" pitchFamily="34" charset="0"/>
              </a:rPr>
              <a:t>Krichel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0" algn="l"/>
                <a:tab pos="442913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Calibri" pitchFamily="34" charset="0"/>
              </a:rPr>
              <a:t>2012-09-29</a:t>
            </a:r>
            <a:endParaRPr lang="en-US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0" algn="l"/>
                <a:tab pos="442913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</a:tabLst>
            </a:pPr>
            <a:endParaRPr lang="en-US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core attributes: title=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481013" y="1314450"/>
            <a:ext cx="8229600" cy="5327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title= attribute sets a title in use with the element.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There is no prescribed way in with the title is being rendered by a user agent.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Sometimes it is shown as a tool tip, i.e. something that flashes up when the mouse is rolled over it.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&lt;a href="http://wotan.liu.edu/home/krichel" title="Thomas Krichel's homepage at wotan"&gt;Thomas Krichel&lt;/a&gt;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core attributes: style=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94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Use the style= attribute to give style information to a particular element.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will be more discussed when we do the style sheets.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Usually there are better ways to attach style information then writing it onto every element. It is better to place the tag into a class by giving them the same class= attribute, and then give style sheet information for the class.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See validated.html for an example.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&lt;head&gt; element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0075" cy="4821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&lt;head&gt; element is the first child of the &lt;html&gt; element.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are covering it here after the &lt;body&gt; because is more abstract.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&lt;head&gt; and its children do not, generally, take the core and i18 attributes.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&lt;head&gt; takes a profile= attribute that profiles metadata available in its children. This attribute is quite useless and will not be on the quiz.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required: the &lt;title&gt; in &lt;head&gt; 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4582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is a required child of  &lt;head&gt;. It defines the title of the document.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must only contain one character data node.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takes the i18n attributes, but not the core attributes.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Please note that the &lt;title&gt; element is fundamentally different from the title= attribute. The title= attribute has a local scope to the element that it is appear in.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usability concerns with &lt;title&gt;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303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title is used by the user agent in a special manner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as bookmark default title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as the title for a window in which the user agent runs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Search engines use the title as anchor text to your web page.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It is a crucial ad for your page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Google may truncate the title.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Bad ideas for titles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section 1 		– home page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optional: the &lt;meta/&gt; in &lt;head&gt;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625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can be used to include metadata in the header.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an empty element.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has an attribute name= for the property name.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has an attribute content= for the property values.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also takes the i18n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repeatable.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 &lt;meta name="author" content="me"/&gt;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&lt;meta name="description" ... /&gt;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description meta name is the one that I think is being used by Google.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When the query matches a page in a good way, the description appears in the snippet of the result, despite the fact that the description is not visible on the web page.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An example is available by searching Google for “Thomas Krichel”.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optional: the &lt;link/&gt; in &lt;head&gt;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411163" y="1309688"/>
            <a:ext cx="8229600" cy="4803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creates a link between the current page and others. Since it is child of the &lt;head&gt; it is about the whole page.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the href= attribute to say what page is being pointed to.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a rel= attribute for the link type. There is only a limited vocabulary of values to these attributes that is allowed.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&lt;link/&gt; is repeatable.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We use &lt;link/&gt; to bring in the stylesheet.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link example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Here is an example to link to two style sheets. The first is used as the default, the second is the alternate style sheet for special purposes.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&lt;link rel="stylesheet" title="default" type="text/css" href="main.css"/&gt;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&lt;link rel="alternate stylesheet" title="debug" type="text/css" href=“funky.css"/&gt;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title= is one of the core attributes, but its use here has nothing to do with its use in the &lt;body&gt;.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style sheets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507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Style sheets are the officially sanctioned way to add style to your document.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will cover Cascading Style Sheets CSS.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is the default style sheet language.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are discussing level 2.1. This is a W3C recommendation.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can read all about it at http://www.w3.org/TR/CSS21/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today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common attributes in the &lt;body&gt;</a:t>
            </a: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&lt;head&gt;</a:t>
            </a: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introduction to CSS 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introduction to style sheets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how to give style sheet data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basic CSS selectors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color properties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HTML tables</a:t>
            </a: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what is in a style sheet?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A style sheet is a sequence of style rules.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In the sheet, one rule follows the other. There is no nesting of rules.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Therefore the way rules are written in a style sheet is much simpler than the way elements are written in XML.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Remember that in XML we have nesting of elements.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what is a style rule about?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600">
                <a:solidFill>
                  <a:srgbClr val="FFFFFF"/>
                </a:solidFill>
                <a:latin typeface="Calibri" pitchFamily="34" charset="0"/>
              </a:rPr>
              <a:t>It is about two or three things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Where to find what to style?    --&gt; selector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How to style it?</a:t>
            </a:r>
          </a:p>
          <a:p>
            <a:pPr marL="1141413" lvl="2" indent="-227013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Which property to set? 		   --&gt; property name</a:t>
            </a:r>
          </a:p>
          <a:p>
            <a:pPr marL="1141413" lvl="2" indent="-227013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Which value to give to the property? 	               --&gt; property value</a:t>
            </a:r>
          </a:p>
          <a:p>
            <a:pPr marL="330200" indent="-317500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Selectors select elements in a document.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basic style syntax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5564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basic syntax is </a:t>
            </a:r>
          </a:p>
          <a:p>
            <a:pPr marL="733425" lvl="1" indent="-276225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selector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 { </a:t>
            </a: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property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value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}</a:t>
            </a:r>
          </a:p>
          <a:p>
            <a:pPr marL="330200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where</a:t>
            </a:r>
          </a:p>
          <a:p>
            <a:pPr marL="733425" lvl="1" indent="-276225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selector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is the selector (see following slides)‏</a:t>
            </a:r>
          </a:p>
          <a:p>
            <a:pPr marL="733425" lvl="1" indent="-276225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property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is the name of the property</a:t>
            </a:r>
          </a:p>
          <a:p>
            <a:pPr marL="733425" lvl="1" indent="-276225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value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is the value of the property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All names and values are case-insensitive. But I suggest you use lowercase throughout.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Note the use of the colon.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      h1 {color: blue}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setting several properties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selector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  { </a:t>
            </a: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property1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value1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                    property2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value2  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can put as many property-value pairs as you like. Note the use of colon &amp; semicolon.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Examples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h1 { color: grey; text-align: center;}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.paris {color: blue; background-color: red;} 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   /* yes, with a dot */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why are they “cascading”?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have many style sheets in different places. Style sheets come in the form of rules: “at this place, do that”.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Where there are many rules, there is potential for conflict.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CSS comes with a set of rules that regulate such conflicts.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set of rules is known as the cascade.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in-element style</a:t>
            </a:r>
          </a:p>
        </p:txBody>
      </p:sp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62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add a style= attribute to any element that admits the core attributes as in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style="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style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"&gt; .. &lt;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&gt;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where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style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is a style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sheet. There is no selector.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&lt;h1 style="color: blue"&gt;I am so blue&lt;/h1&gt;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Such a declaration only takes effect for the element concerned.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 do not recommend this.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document level style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add a &lt;style&gt; element as child of the &lt;head&gt;. The style sheet is the contents of &lt;style&gt;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&lt;style type="text/css"&gt;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stylesheet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&lt;/style&gt;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&lt;style&gt; takes the core attributes (why?)‏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requires the type= attribute. Set it to "text/css".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the media= attribute for the intended media. This attribute allows you to set write different styles for different media. To be seen later.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linking to an external style sheet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457200" y="1439863"/>
            <a:ext cx="8229600" cy="397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Use the same style sheet file for all the pages in your site, by adding to every pages something like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&lt;link rel="stylesheet" type="text/css" href="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URI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"/&gt;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where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URI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is a URI where the style sheet is to be downloaded from. On wotan, this can just be the file name.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type= and href= are required attributes here.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a really external stylesheet</a:t>
            </a:r>
          </a:p>
        </p:txBody>
      </p:sp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Yes, you can use style sheets from some other web site.  For example, at http://openlib.org/home/krichel/krichel.css, there lives Thomas’ style sheet.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Use it in your code as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&lt;link rel="stylesheet" type="text/css" href=" http://openlib.org/home/krichel/krichel.css"/&gt;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alternate stylesheet</a:t>
            </a:r>
          </a:p>
        </p:txBody>
      </p: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228600" y="1295400"/>
            <a:ext cx="8610600" cy="533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give a page several style sheets and let the user choose which one to choose. Example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&lt;link rel="stylesheet" title="default"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type="text/css" href="main.css" /&gt;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&lt;link rel="alternate stylesheet" title="funky"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type="text/css" href="funky.css" /&gt;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one with no "alternate" will be shown by default. Others have to be selected. You have to give a title so that the browser can create a selection.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common attributes in the &lt;body&gt;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5344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&lt;body&gt; encloses the contents of the page as opposed to its header.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 &lt;body&gt; and all its child elements takes the i18n attributes, as well as some others that we will discuss now.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call the “core attributes”. There are just four.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in our situation…</a:t>
            </a:r>
          </a:p>
        </p:txBody>
      </p:sp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092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&lt;link rel="stylesheet" type="text/css"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		   href="main.css"/&gt;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Then create a file main.css with a simple test rule such as: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h1 {color: blue}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main.css is just an example filename, any file name will do.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Try it out!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comments in the style sheet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can add comments in the style sheet by enclosing the comment between /* and */.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These comments can not be nested.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technique is especially useful if you want to remove code from your style sheet temporarily.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is known as “commenting out”. Recall that in XML, it's done with &lt;!-- and --&gt;.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some selectors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538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Selectors select elements. They don’t select any other XML nodes.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most elementary selector is the name of an HTML element, e.g.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h1 {text-align: center;}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will center all &lt;h1&gt; element contents.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We are looking at two more selector types now.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id selectors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class selectors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We may look at even more selectors later.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id selectors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153400" cy="4992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standard way to style up a single element is to use its id=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  #id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{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property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value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…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will give all the properties and values to the element with the identifier id= attribute set to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id.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</a:t>
            </a:r>
          </a:p>
          <a:p>
            <a:pPr marL="330200" indent="-317500">
              <a:lnSpc>
                <a:spcPct val="104000"/>
              </a:lnSpc>
              <a:spcBef>
                <a:spcPts val="6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#validator {display: none; 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Recall  that in HTML, you can identify an individual element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by giving it an id=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id="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id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"&gt;   ...   &lt;/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class selectors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335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is the standard way to style up a class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  .class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{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property1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value1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;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property2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value2 …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will give all the properties and values to any element in the class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class.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Recall  that in HTML, you can say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class="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class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"&gt;   ...   &lt;/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element&gt;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to place the element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into the class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class.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Note that you can place an element into several classes. Use blanks to separate the different class names.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validating CSS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is at http://jigsaw.w3.org/css-validator/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Check your style sheet there when you wonder why the damn thing does not work.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Note that checking the style sheet will not be part of the assessment of the web site.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colors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183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They follow the RGB color model. 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Expressed as three hex numbers 00 to FF.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 pound sign is written first, then follow the hex numbers. 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      a {background-color: #270F10}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There are color charts on the Web, for example at http://www.webmonkey.com/reference/color_codes/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457200" y="588963"/>
            <a:ext cx="8228013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color names</a:t>
            </a:r>
          </a:p>
        </p:txBody>
      </p:sp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8013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following standard color names are defined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Black 	= #000000		Green  = #00FF00 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Silver 	= #C0C0C0 	Lime    = #008000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Gray	       = #808080 	Olive   = #808000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White     = #FFFFFF 		Yellow	= #FFFF00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Maroon	= #800000 		Navy  	= #000080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Red		= #FF0000		Blue	= #0000FF 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Purple	= #800080		Teal	= #008080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Fuchsia	= #FF00FF	 	Aqua	= #00FFFF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Other names may be supported by individual browsers.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numbers</a:t>
            </a:r>
          </a:p>
        </p:txBody>
      </p:sp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Numbers like 1.2, -3 etc are often valid values.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Percentages are numbers followed by the % sign. Most of the time percentages mean take a percent of the value of something else. What that else is depends on the property.</a:t>
            </a:r>
          </a:p>
          <a:p>
            <a:pPr marL="330200" indent="-317500">
              <a:lnSpc>
                <a:spcPct val="110000"/>
              </a:lnSpc>
              <a:spcBef>
                <a:spcPts val="5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229600" cy="763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lengths </a:t>
            </a:r>
          </a:p>
        </p:txBody>
      </p:sp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457200" y="990600"/>
            <a:ext cx="8382000" cy="4806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relatively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em:   the {font-size} of the relevant font 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ex:	the {x-height} of the relevant font, often 1/2 em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px: 	pixels, relative to the viewing device</a:t>
            </a:r>
          </a:p>
          <a:p>
            <a:pPr marL="330200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absolutely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in: 	inches, one inch is equal to 2.54 centimeters. 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cm: 	centimeters 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mm: millimeters 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pt: 	points, one point is equal to 1/72th of an inch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pc: 	picas, one pica is equal to 12 points</a:t>
            </a:r>
          </a:p>
          <a:p>
            <a:pPr marL="330200" indent="-317500">
              <a:lnSpc>
                <a:spcPct val="110000"/>
              </a:lnSpc>
              <a:spcBef>
                <a:spcPts val="5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marL="330200" indent="-317500">
              <a:lnSpc>
                <a:spcPct val="110000"/>
              </a:lnSpc>
              <a:spcBef>
                <a:spcPts val="5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other common attributes</a:t>
            </a:r>
          </a:p>
        </p:txBody>
      </p:sp>
      <p:sp>
        <p:nvSpPr>
          <p:cNvPr id="175106" name="Text Box 2"/>
          <p:cNvSpPr txBox="1">
            <a:spLocks noChangeArrowheads="1"/>
          </p:cNvSpPr>
          <p:nvPr/>
        </p:nvSpPr>
        <p:spPr bwMode="auto">
          <a:xfrm>
            <a:off x="381000" y="1219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There is a group of attributes that trigger scripts. We will not cover them here as we don't cover scripting pages. This would be done in the user interfaces class.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keywords</a:t>
            </a:r>
          </a:p>
        </p:txBody>
      </p:sp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Keywords are just written as words. Sometimes several keyword can be given, then they are usually separated by a comma.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Most property accept some keyword values, I will just list them here.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uri values</a:t>
            </a:r>
          </a:p>
        </p:txBody>
      </p:sp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URI values give a  URI.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 URI value is written in a styles sheet as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'url(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uri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)' where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uri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is a URI.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surround your URI with option single or double quotes as well as with whitespace.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Note that you have to use url(…) and not uri(…).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inheritance</a:t>
            </a:r>
          </a:p>
        </p:txBody>
      </p:sp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6425" cy="5048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Inheritance is a general principle of properties in CSS.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Some properties are said to “inherit”. This means that the property value set for an element transmits itself as a default value to the element’s children.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Remember properties attach only to elements!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‘inherit’</a:t>
            </a:r>
          </a:p>
        </p:txBody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value ‘inherit’ instructs the style sheet to use the value set on the parent element.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{color: }  </a:t>
            </a:r>
          </a:p>
        </p:txBody>
      </p:sp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3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{color: } sets the foreground color of an element. It takes color values or ‘inherit’.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initial value is set by the browser.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property value is inherited. It means that the {color: } of an element is the {color: } of a parent element, unless you specify something else.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body {color: #FAFAFA;}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{background-color: }</a:t>
            </a:r>
          </a:p>
        </p:txBody>
      </p:sp>
      <p:sp>
        <p:nvSpPr>
          <p:cNvPr id="10445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{background-color: } sets the color of the background.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property takes color values, ‘inherit’ or ‘transparent’.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‘transparent’ is the initial value.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{background-color: } does *not* inherit.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background and foreground</a:t>
            </a:r>
          </a:p>
        </p:txBody>
      </p:sp>
      <p:sp>
        <p:nvSpPr>
          <p:cNvPr id="10649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If you set the foreground, it is recommended to set the background as well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body {color: #FAFAFA;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        background-color:  #0A0A0A;}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avoids a problem when a user has set the foreground color as the default background color of her browser.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{background-image: }</a:t>
            </a:r>
          </a:p>
        </p:txBody>
      </p:sp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6425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{background-image: url(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URL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) } uses a picture found  at a URL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URL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.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will place the picture into the background of the element to which the property is attached. Example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body {background-image:   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         url(http://openlib.org/home/krichel/ToK.gif); 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{background-image: } may also be given the values ‘none’ or ‘inherit’. ‘none’ is the initial value.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{background-image: } does not inherit.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{background-repeat: } </a:t>
            </a:r>
          </a:p>
        </p:txBody>
      </p:sp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{background-repeat: } can take the values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>
                <a:solidFill>
                  <a:srgbClr val="FFFFFF"/>
                </a:solidFill>
                <a:latin typeface="Calibri" pitchFamily="34" charset="0"/>
              </a:rPr>
              <a:t>‘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repeat’ (initial value)‏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‘repeat-x’, 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‘repeat-y’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‘no-repeat’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‘inherit</a:t>
            </a:r>
            <a:r>
              <a:rPr lang="en-US">
                <a:solidFill>
                  <a:srgbClr val="FFFFFF"/>
                </a:solidFill>
                <a:latin typeface="Calibri" pitchFamily="34" charset="0"/>
              </a:rPr>
              <a:t>’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does not inherit. In fact, no background property inherits.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{background-position: }</a:t>
            </a:r>
          </a:p>
        </p:txBody>
      </p:sp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160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{background-position: } property places the background image.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When there is repetition, it places the lead image, which is the first one placed.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property takes two values</a:t>
            </a:r>
          </a:p>
          <a:p>
            <a:pPr marL="733425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first one is for horizontal </a:t>
            </a:r>
          </a:p>
          <a:p>
            <a:pPr marL="733425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second value is for vertical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core attributes: id=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5048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731838" lvl="1" indent="-274638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attribute assigns an identifier to a element. </a:t>
            </a:r>
          </a:p>
          <a:p>
            <a:pPr marL="731838" lvl="1" indent="-274638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identifier must be unique in a document, meaning no two elements can have the same identifier.</a:t>
            </a:r>
          </a:p>
          <a:p>
            <a:pPr marL="731838" lvl="1" indent="-274638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id= attribute has several roles in HTML.</a:t>
            </a:r>
          </a:p>
          <a:p>
            <a:pPr marL="731838" lvl="1" indent="-274638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only use it as a style sheet selector.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{background-position: }</a:t>
            </a:r>
          </a:p>
        </p:txBody>
      </p:sp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160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values '0% 0%'  to '100% 100%'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 '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length length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' to put length of offset from left top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‘left’, ‘right’, ‘center’ for the first value.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‘top’, ‘center’, ‘bottom’ for the second value.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Mixing values from different groups is allowed.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Both values also take the value ‘inherit’.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does not inherit.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{background-attachment: }</a:t>
            </a:r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set whether the background image should scroll with the viewport or it if should stay fixed. It take the values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‘scroll’  (initial value) 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‘fixed’ 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‘inherit’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does not make much sense when the image is repeated.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is not inherited.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what is the background?</a:t>
            </a:r>
          </a:p>
        </p:txBody>
      </p:sp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Every element in HTML generates what is in CSS known as a box.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Basically (this is slightly wrong) the box has the contents of the element.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contents of the element may contain other elements. These other elements can have different background and foreground colors.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tables</a:t>
            </a:r>
          </a:p>
        </p:txBody>
      </p:sp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59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HTML allows to align contents in a tabular form.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Tables may have a caption and/or a summary.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Both describe the table.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The latter is longer than the former.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 rows are aligned vertically.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 columns are aligned horizontally.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Cells are at the intersection between rows and columns.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HTML table design</a:t>
            </a:r>
          </a:p>
        </p:txBody>
      </p:sp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3058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tries to make simple things simple without making sophisticated things impossible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takes account of the fact that the absolute width of the table can not be controlled by the HTML writer but it is the hands of the reader. 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Not all things one would like to do are supported.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Nevertheless, I only cover the more basic features.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basic table</a:t>
            </a:r>
          </a:p>
        </p:txBody>
      </p:sp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 very basic table uses three elements only. 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&lt;table&gt; creates the table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&lt;tr&gt;       creates a row is the table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&lt;td&gt;      creates a cell within a row.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&lt;td&gt; has to be a child of &lt;tr&gt; and &lt;tr&gt; has to be a child of &lt;table&gt;.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Within a table, the distinction between block-level and text level elements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basic table example</a:t>
            </a:r>
          </a:p>
        </p:txBody>
      </p:sp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&lt;table&gt;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&lt;tr&gt; 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&lt;td&gt; row 1  col 1&lt;/td&gt;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&lt;td&gt; row 1  col 2&lt;/td&gt;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&lt;/tr&gt;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&lt;tr&gt; 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&lt;td&gt; row 2  col 1&lt;/td&gt;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&lt;td&gt; row 2  col 2&lt;/td&gt;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&lt;/tr&gt;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&lt;/table&gt;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free layout</a:t>
            </a:r>
          </a:p>
        </p:txBody>
      </p:sp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table is entered row by row.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don't need to give the same number of cells in every row.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As a consequence of your freedom, the browser has to read the entire table, to figure out what the maximum number of cells in a row is, before it can actually set the table.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tables and usabilty</a:t>
            </a:r>
          </a:p>
        </p:txBody>
      </p:sp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077200" cy="494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Tables should not be used to generate visual layout. 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Use of style sheets is recommended when the table has mainly a visual function. But sometimes this is hard. 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Many tables lead to excessive scrolling.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See Thomas’ old homepage http://openlib.org/home/krichel/index.table.html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for a  bad example. </a:t>
            </a: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Text Box 1"/>
          <p:cNvSpPr txBox="1">
            <a:spLocks noChangeArrowheads="1"/>
          </p:cNvSpPr>
          <p:nvPr/>
        </p:nvSpPr>
        <p:spPr bwMode="auto">
          <a:xfrm>
            <a:off x="457200" y="304800"/>
            <a:ext cx="86868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elements &amp; attributes not covered</a:t>
            </a:r>
          </a:p>
        </p:txBody>
      </p:sp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Many points in the table spec of  HTML have one or more of the following attributes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mainly important for non-visual rendering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complicated and/or abstract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little used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mainly a verbosity reduction feature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So I am omitting some of them in the discussion.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core attributes: class=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01650" y="1149350"/>
            <a:ext cx="8229600" cy="558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attributes groups elements together by placing an element into a class, where it joins other elements.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assigns one or more class names to a element.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Class names are separated by blanks, e.g. &lt;p class="limerick funny"&gt;...&lt;/p&gt;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The element may be said to belong to these classes. A class name may be shared by several elements.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class= attribute is most useful as a style sheet selector, when you want to assign style information to a set of elements.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groups, partly not covered here</a:t>
            </a:r>
          </a:p>
        </p:txBody>
      </p:sp>
      <p:sp>
        <p:nvSpPr>
          <p:cNvPr id="135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32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 rows may be grouped into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head section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body section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foot section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 columns may also be grouped into more arbitrary ways in so-called column groups.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 partly cover that cells may contain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header information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table data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&lt;table&gt; element</a:t>
            </a:r>
          </a:p>
        </p:txBody>
      </p:sp>
      <p:sp>
        <p:nvSpPr>
          <p:cNvPr id="137218" name="Text Box 2"/>
          <p:cNvSpPr txBox="1">
            <a:spLocks noChangeArrowheads="1"/>
          </p:cNvSpPr>
          <p:nvPr/>
        </p:nvSpPr>
        <p:spPr bwMode="auto">
          <a:xfrm>
            <a:off x="381000" y="1193800"/>
            <a:ext cx="8229600" cy="535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encloses a table. It takes the core and i18n attributes. It is a block-level element.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a  summary= attribute. That attribute provides a summary of the table's purpose and structure for user agents rendering to non-visual media such as speech and Braille.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a width= attribute.  That attribute specifies the desired width of the entire table.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When the value is a percentage value, the value is relative to the user agent's available horizontal space.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Otherwise it as a pixel value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&lt;caption&gt; element</a:t>
            </a:r>
          </a:p>
        </p:txBody>
      </p:sp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used to give a caption to the table.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the core and i18n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only allowed immediately after the &lt;table&gt; tag start.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There can only be one &lt;caption&gt; in any one &lt;table&gt;.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We will now study the alignment attributes. This is an attribute group widely used in tables. &lt;table&gt; also takes those attributes.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alignment: the valign= attribute</a:t>
            </a:r>
          </a:p>
        </p:txBody>
      </p:sp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457200" y="1189038"/>
            <a:ext cx="8229600" cy="6075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valign= attribute specifies the vertical position of data within a cell. Possible values: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"top" 	 Cell data is flush with the top of the cell.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"middle" Cell data is centered vertically within the cell.  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			 This is the default value.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"bottom" Cell data is flush with the bottom of the cell.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"baseline" All cells in the same row as a cell whose valign attribute has this value should have their textual data positioned so that the first text line occurs on a baseline common to all cells in the row. This constraint does not apply to subsequent text lines in these cells.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alignment: the align= attribute</a:t>
            </a:r>
          </a:p>
        </p:txBody>
      </p:sp>
      <p:sp>
        <p:nvSpPr>
          <p:cNvPr id="14336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4997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align= attribute specifies the alignment of data and the justification of text in a cell. Possible values: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"left"	      left-flush data or left-justify text.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  		This is the default value for table data.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"center"	 center data or center-justify text.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		This is the default value for table headers.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"right"	right-flush data or right-justify text.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"justify"	double-justify text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"char"	align text around a specific character as set 		with a char= attribute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table row &lt;tr&gt; </a:t>
            </a:r>
          </a:p>
        </p:txBody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3114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To build a table, you start by writing out rows with &lt;tr&gt;. Cells are children of the &lt;tr&gt;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&lt;tr&gt; takes the alignment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&lt;tr&gt; takes the i18n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&lt;tr&gt; takes the core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table cell &lt;td&gt;</a:t>
            </a:r>
          </a:p>
        </p:txBody>
      </p:sp>
      <p:sp>
        <p:nvSpPr>
          <p:cNvPr id="147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 encloses a ordinary cell in a table.</a:t>
            </a:r>
          </a:p>
          <a:p>
            <a:pPr eaLnBrk="1" hangingPunct="1"/>
            <a:r>
              <a:rPr lang="en-US" smtClean="0"/>
              <a:t>It admits the alignment, core and i18 attributes.</a:t>
            </a:r>
          </a:p>
          <a:p>
            <a:pPr eaLnBrk="1" hangingPunct="1"/>
            <a:r>
              <a:rPr lang="en-US" smtClean="0"/>
              <a:t> It admits an abbrev= attribute for abbreviated contents.</a:t>
            </a:r>
          </a:p>
          <a:p>
            <a:pPr eaLnBrk="1" hangingPunct="1"/>
            <a:r>
              <a:rPr lang="en-US" smtClean="0"/>
              <a:t>It admits a rowspan= and colspan= attribute, useful when the cell spans more than one row or column.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headers= attribute of &lt;td&gt;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FFFFFF"/>
                </a:solidFill>
              </a:rPr>
              <a:t>&lt;td&gt; admits  headers= attribute specifies the list of header cells that provide header information for the current data cell. The value of this attribute is a space-separated list of header cell id= attribute values.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FFFFFF"/>
                </a:solidFill>
              </a:rPr>
              <a:t>Example: &lt;td headers=‏"protein apples"&gt; assumes that there are header cells &lt;</a:t>
            </a:r>
            <a:r>
              <a:rPr lang="en-US" dirty="0" err="1" smtClean="0">
                <a:solidFill>
                  <a:srgbClr val="FFFFFF"/>
                </a:solidFill>
              </a:rPr>
              <a:t>th</a:t>
            </a:r>
            <a:r>
              <a:rPr lang="en-US" dirty="0" smtClean="0">
                <a:solidFill>
                  <a:srgbClr val="FFFFFF"/>
                </a:solidFill>
              </a:rPr>
              <a:t> id="protein"&gt; and &lt;</a:t>
            </a:r>
            <a:r>
              <a:rPr lang="en-US" dirty="0" err="1" smtClean="0">
                <a:solidFill>
                  <a:srgbClr val="FFFFFF"/>
                </a:solidFill>
              </a:rPr>
              <a:t>th</a:t>
            </a:r>
            <a:r>
              <a:rPr lang="en-US" dirty="0" smtClean="0">
                <a:solidFill>
                  <a:srgbClr val="FFFFFF"/>
                </a:solidFill>
              </a:rPr>
              <a:t> id="apples"&gt;.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FFFFFF"/>
                </a:solidFill>
              </a:rPr>
              <a:t>This helps to render the table for the visually impaired.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header cell &lt;th&gt; </a:t>
            </a:r>
          </a:p>
        </p:txBody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600">
                <a:solidFill>
                  <a:srgbClr val="FFFFFF"/>
                </a:solidFill>
                <a:latin typeface="Calibri" pitchFamily="34" charset="0"/>
              </a:rPr>
              <a:t>It encloses a header cell.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600">
                <a:solidFill>
                  <a:srgbClr val="FFFFFF"/>
                </a:solidFill>
                <a:latin typeface="Calibri" pitchFamily="34" charset="0"/>
              </a:rPr>
              <a:t>It admits the same attributes as &lt;td&gt;, but headers= does make no sense here. 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600">
                <a:solidFill>
                  <a:srgbClr val="FFFFFF"/>
                </a:solidFill>
                <a:latin typeface="Calibri" pitchFamily="34" charset="0"/>
              </a:rPr>
              <a:t>Instead, we have a scope= attribute that specifies the set of data cells for which the current header cell provides header information.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values of scope= in &lt;th&gt; </a:t>
            </a:r>
          </a:p>
        </p:txBody>
      </p:sp>
      <p:sp>
        <p:nvSpPr>
          <p:cNvPr id="151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'row' the header cell provides information about the row it is in.</a:t>
            </a:r>
          </a:p>
          <a:p>
            <a:pPr eaLnBrk="1" hangingPunct="1"/>
            <a:r>
              <a:rPr lang="en-US" smtClean="0"/>
              <a:t>'col' the header cell provides information about the column it is in.</a:t>
            </a:r>
          </a:p>
          <a:p>
            <a:pPr eaLnBrk="1" hangingPunct="1"/>
            <a:r>
              <a:rPr lang="en-US" smtClean="0"/>
              <a:t>'rowgroup' the header cell provides information about the row group it is in.</a:t>
            </a:r>
          </a:p>
          <a:p>
            <a:pPr eaLnBrk="1" hangingPunct="1"/>
            <a:r>
              <a:rPr lang="en-US" smtClean="0"/>
              <a:t>'colgroup' the header cell provides information about the column group it is in.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example for class= and id=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609600" y="1600200"/>
            <a:ext cx="807720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&lt;p class="limerick" id="limerick_1"&gt;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There was a young man from Peru&lt;br/&gt;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Whose limericks stopped at line two.&lt;/p&gt;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&lt;p&gt;OK, that's a stupid limerick. Let us look at another&lt;/p&gt;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&lt;p class="limerick" id="limerick_2"&gt;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There was a young man from Japan&lt;br/&gt;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Whose limericks would never scan&lt;br/&gt;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And when they asked why&lt;br/&gt;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He said "It is because I&lt;br/&gt;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Try to put as many words into the last line as 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I possibly can."&lt;/p&gt;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CSS in tables</a:t>
            </a:r>
          </a:p>
        </p:txBody>
      </p:sp>
      <p:sp>
        <p:nvSpPr>
          <p:cNvPr id="1525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HTML table elements can be given general CSS properties, such as the ones we will discuss in next lectures.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Here I am going to discuss one property that are only used with table elements.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 am leaving the others until later.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{caption-side:}</a:t>
            </a:r>
          </a:p>
        </p:txBody>
      </p:sp>
      <p:sp>
        <p:nvSpPr>
          <p:cNvPr id="1546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440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applies to &lt;caption&gt;.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{caption-side:} says where the caption should go, either ‘top’ or ‘bottom’.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initial value is ‘top’.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 caption is a block box. They can be styled like any other block level element. But this is just the theory. Browser implementation of browser styling appears to be limited.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property name is misleading.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Lesk in HTML/CSS</a:t>
            </a:r>
          </a:p>
        </p:txBody>
      </p:sp>
      <p:sp>
        <p:nvSpPr>
          <p:cNvPr id="15667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 have struggled to reproduce the Lesk tables in the examples area. 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is at doc/examples in the course resources site.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can see a version with CSS and a version without CSS.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example by Lesk (1976)‏</a:t>
            </a:r>
          </a:p>
        </p:txBody>
      </p:sp>
      <p:pic>
        <p:nvPicPr>
          <p:cNvPr id="158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example by Lesk (1976)‏</a:t>
            </a:r>
          </a:p>
        </p:txBody>
      </p:sp>
      <p:pic>
        <p:nvPicPr>
          <p:cNvPr id="160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00200"/>
            <a:ext cx="83058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229600" cy="884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Lesk's most famous</a:t>
            </a:r>
          </a:p>
        </p:txBody>
      </p:sp>
      <p:pic>
        <p:nvPicPr>
          <p:cNvPr id="1628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143000"/>
            <a:ext cx="7620000" cy="541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164866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&lt;span&gt; example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" y="1252538"/>
            <a:ext cx="8610600" cy="5494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&lt;div class="limerick"&gt;A worse poet however was 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J&lt;span class="rhyme_1"&gt;enny&lt;/span&gt;.&lt;br/&gt;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Her limericks weren’t worth a p&lt;span class="rhyme_1"&gt;enny&lt;/span&gt;&lt;br/&gt;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Though the invention was 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s&lt;span class="rhyme_2"&gt;ound&lt;/span&gt;&lt;br/&gt;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She always f&lt;span class="rhyme_2"&gt;ound&lt;/span&gt;&lt;br/&gt;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That, whenever she tried to write &lt;span class="rhyme_1"&gt;any&lt;/span&gt;&lt;br/&gt;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She always had one line to 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m&lt;span class="rhyme_1"&gt;any&lt;/span&gt;&lt;br/&gt;.&lt;/div&gt;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319088"/>
            <a:ext cx="8224838" cy="1049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elements in classes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4838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important to understand that many elements can be in one class and many classes can be on one element.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&lt;div&gt; … &lt;/div&gt;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 class="foo"&gt; … &lt;/div&gt;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 class="bar"&gt; … &lt;/div&gt;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 class="foo bar"&gt; … &lt;/div&gt;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 class="bar foo"&gt; … &lt;/div&gt;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As far as HTML is concerned the last two examples have identical meaning.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1728</TotalTime>
  <Words>4536</Words>
  <Application>Microsoft Office PowerPoint</Application>
  <PresentationFormat>On-screen Show (4:3)</PresentationFormat>
  <Paragraphs>455</Paragraphs>
  <Slides>76</Slides>
  <Notes>73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the table cell &lt;td&gt;</vt:lpstr>
      <vt:lpstr>the headers= attribute of &lt;td&gt;</vt:lpstr>
      <vt:lpstr>Slide 68</vt:lpstr>
      <vt:lpstr>values of scope= in &lt;th&gt; </vt:lpstr>
      <vt:lpstr>Slide 70</vt:lpstr>
      <vt:lpstr>Slide 71</vt:lpstr>
      <vt:lpstr>Slide 72</vt:lpstr>
      <vt:lpstr>Slide 73</vt:lpstr>
      <vt:lpstr>Slide 74</vt:lpstr>
      <vt:lpstr>Slide 75</vt:lpstr>
      <vt:lpstr>Slide 76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64</cp:revision>
  <dcterms:created xsi:type="dcterms:W3CDTF">2011-03-03T20:54:23Z</dcterms:created>
  <dcterms:modified xsi:type="dcterms:W3CDTF">2012-08-22T21:57:51Z</dcterms:modified>
</cp:coreProperties>
</file>