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7"/>
  </p:notesMasterIdLst>
  <p:sldIdLst>
    <p:sldId id="597" r:id="rId2"/>
    <p:sldId id="598" r:id="rId3"/>
    <p:sldId id="599" r:id="rId4"/>
    <p:sldId id="600" r:id="rId5"/>
    <p:sldId id="601" r:id="rId6"/>
    <p:sldId id="602" r:id="rId7"/>
    <p:sldId id="603" r:id="rId8"/>
    <p:sldId id="604" r:id="rId9"/>
    <p:sldId id="605" r:id="rId10"/>
    <p:sldId id="606" r:id="rId11"/>
    <p:sldId id="607" r:id="rId12"/>
    <p:sldId id="608" r:id="rId13"/>
    <p:sldId id="609" r:id="rId14"/>
    <p:sldId id="610" r:id="rId15"/>
    <p:sldId id="611" r:id="rId16"/>
    <p:sldId id="612" r:id="rId17"/>
    <p:sldId id="613" r:id="rId18"/>
    <p:sldId id="614" r:id="rId19"/>
    <p:sldId id="615" r:id="rId20"/>
    <p:sldId id="616" r:id="rId21"/>
    <p:sldId id="617" r:id="rId22"/>
    <p:sldId id="618" r:id="rId23"/>
    <p:sldId id="619" r:id="rId24"/>
    <p:sldId id="620" r:id="rId25"/>
    <p:sldId id="624" r:id="rId26"/>
    <p:sldId id="625" r:id="rId27"/>
    <p:sldId id="626" r:id="rId28"/>
    <p:sldId id="627" r:id="rId29"/>
    <p:sldId id="628" r:id="rId30"/>
    <p:sldId id="629" r:id="rId31"/>
    <p:sldId id="630" r:id="rId32"/>
    <p:sldId id="631" r:id="rId33"/>
    <p:sldId id="632" r:id="rId34"/>
    <p:sldId id="633" r:id="rId35"/>
    <p:sldId id="634" r:id="rId36"/>
    <p:sldId id="635" r:id="rId37"/>
    <p:sldId id="636" r:id="rId38"/>
    <p:sldId id="637" r:id="rId39"/>
    <p:sldId id="638" r:id="rId40"/>
    <p:sldId id="639" r:id="rId41"/>
    <p:sldId id="640" r:id="rId42"/>
    <p:sldId id="641" r:id="rId43"/>
    <p:sldId id="642" r:id="rId44"/>
    <p:sldId id="643" r:id="rId45"/>
    <p:sldId id="644" r:id="rId46"/>
    <p:sldId id="645" r:id="rId47"/>
    <p:sldId id="646" r:id="rId48"/>
    <p:sldId id="647" r:id="rId49"/>
    <p:sldId id="648" r:id="rId50"/>
    <p:sldId id="649" r:id="rId51"/>
    <p:sldId id="650" r:id="rId52"/>
    <p:sldId id="651" r:id="rId53"/>
    <p:sldId id="652" r:id="rId54"/>
    <p:sldId id="653" r:id="rId55"/>
    <p:sldId id="654" r:id="rId56"/>
    <p:sldId id="655" r:id="rId57"/>
    <p:sldId id="656" r:id="rId58"/>
    <p:sldId id="657" r:id="rId59"/>
    <p:sldId id="658" r:id="rId60"/>
    <p:sldId id="659" r:id="rId61"/>
    <p:sldId id="660" r:id="rId62"/>
    <p:sldId id="661" r:id="rId63"/>
    <p:sldId id="662" r:id="rId64"/>
    <p:sldId id="663" r:id="rId65"/>
    <p:sldId id="664" r:id="rId66"/>
    <p:sldId id="665" r:id="rId67"/>
    <p:sldId id="666" r:id="rId68"/>
    <p:sldId id="782" r:id="rId69"/>
    <p:sldId id="668" r:id="rId70"/>
    <p:sldId id="669" r:id="rId71"/>
    <p:sldId id="670" r:id="rId72"/>
    <p:sldId id="671" r:id="rId73"/>
    <p:sldId id="672" r:id="rId74"/>
    <p:sldId id="673" r:id="rId75"/>
    <p:sldId id="674" r:id="rId76"/>
    <p:sldId id="675" r:id="rId77"/>
    <p:sldId id="676" r:id="rId78"/>
    <p:sldId id="677" r:id="rId79"/>
    <p:sldId id="678" r:id="rId80"/>
    <p:sldId id="679" r:id="rId81"/>
    <p:sldId id="680" r:id="rId82"/>
    <p:sldId id="681" r:id="rId83"/>
    <p:sldId id="682" r:id="rId84"/>
    <p:sldId id="683" r:id="rId85"/>
    <p:sldId id="755" r:id="rId8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78" y="-258"/>
      </p:cViewPr>
      <p:guideLst>
        <p:guide orient="horz" pos="2160"/>
        <p:guide pos="2880"/>
      </p:guideLst>
    </p:cSldViewPr>
  </p:slideViewPr>
  <p:notesTextViewPr>
    <p:cViewPr>
      <p:scale>
        <a:sx n="1" d="1"/>
        <a:sy n="1" d="1"/>
      </p:scale>
      <p:origin x="0" y="0"/>
    </p:cViewPr>
  </p:notesTextViewPr>
  <p:sorterViewPr>
    <p:cViewPr>
      <p:scale>
        <a:sx n="100" d="100"/>
        <a:sy n="100" d="100"/>
      </p:scale>
      <p:origin x="0" y="1581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C049F61A-5A5C-4B83-A78A-558A8620DE7E}" type="datetimeFigureOut">
              <a:rPr lang="en-US"/>
              <a:pPr>
                <a:defRPr/>
              </a:pPr>
              <a:t>1/19/2012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2E94BDA8-2192-4A29-877E-EF151994EDA9}" type="slidenum">
              <a:rPr lang="en-US"/>
              <a:pPr>
                <a:defRPr/>
              </a:pPr>
              <a:t>‹#›</a:t>
            </a:fld>
            <a:endParaRPr lang="en-US"/>
          </a:p>
        </p:txBody>
      </p:sp>
    </p:spTree>
    <p:extLst>
      <p:ext uri="{BB962C8B-B14F-4D97-AF65-F5344CB8AC3E}">
        <p14:creationId xmlns:p14="http://schemas.microsoft.com/office/powerpoint/2010/main" val="12219701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3858"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3385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2290"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5229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4338"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5433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6386"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5638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8434"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58435"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0482"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60483"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2530"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6253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4578"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6457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6626"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6662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8674"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68675"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0722"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70723"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5906"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3590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2770"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7277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4818"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7481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6866"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7686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8914"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78915"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0962"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80963"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3010"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8301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5058"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8505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7106"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8710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9154"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89155"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1202"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91203"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7954"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3795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3250"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9325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5298"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9529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7346"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9734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9394"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99395"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1442"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701443"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3490"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70349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5538"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70553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7586"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70758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9634"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0963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1682"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711683"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0002"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40003"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3730"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13731"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5778"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71577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826"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1782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9874"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719875"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1922"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721923"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3970"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72397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6018"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2601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8066"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2806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0114"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3011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2162"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32163"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2050"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42051"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4210"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34211"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6258"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3625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8306"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3830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0354"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4035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2402"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42403"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4450"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44451"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6498"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4649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8546"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4854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0594"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5059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2642"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52643"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4098"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4409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4690"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54691"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6738"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5673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8786"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5878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0834"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6083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2882"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62883"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4930"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64931"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6978"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6697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9026"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6902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2098"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7209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4146"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7414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6146" name="Rectangle 1"/>
          <p:cNvSpPr txBox="1">
            <a:spLocks noGrp="1" noRot="1" noChangeAspect="1" noChangeArrowheads="1"/>
          </p:cNvSpPr>
          <p:nvPr>
            <p:ph type="sldImg"/>
          </p:nvPr>
        </p:nvSpPr>
        <p:spPr bwMode="auto">
          <a:xfrm>
            <a:off x="1144588" y="695325"/>
            <a:ext cx="4567237" cy="3425825"/>
          </a:xfrm>
          <a:solidFill>
            <a:srgbClr val="FFFFFF"/>
          </a:solidFill>
          <a:ln>
            <a:solidFill>
              <a:srgbClr val="000000"/>
            </a:solidFill>
            <a:miter lim="800000"/>
            <a:headEnd/>
            <a:tailEnd/>
          </a:ln>
        </p:spPr>
      </p:sp>
      <p:sp>
        <p:nvSpPr>
          <p:cNvPr id="64614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6194"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7619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8242"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78243"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0290"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80291"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2338"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8233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4386"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8438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6434"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8643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8482"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88483"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0530"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90531"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2578"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9257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4626"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94627"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8194"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48195"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6674"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96675"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22"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798723"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0770" name="Text Box 1"/>
          <p:cNvSpPr txBox="1">
            <a:spLocks noChangeArrowheads="1"/>
          </p:cNvSpPr>
          <p:nvPr/>
        </p:nvSpPr>
        <p:spPr bwMode="auto">
          <a:xfrm>
            <a:off x="1155700" y="685800"/>
            <a:ext cx="4549775"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800771"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2818" name="Text Box 1"/>
          <p:cNvSpPr txBox="1">
            <a:spLocks noChangeArrowheads="1"/>
          </p:cNvSpPr>
          <p:nvPr/>
        </p:nvSpPr>
        <p:spPr bwMode="auto">
          <a:xfrm>
            <a:off x="1155700" y="685800"/>
            <a:ext cx="4549775"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802819" name="Rectangle 2"/>
          <p:cNvSpPr txBox="1">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486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804867" name="Rectangle 2"/>
          <p:cNvSpPr txBox="1">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0242" name="Rectangle 1"/>
          <p:cNvSpPr txBox="1">
            <a:spLocks noGrp="1" noRot="1" noChangeAspect="1" noChangeArrowheads="1"/>
          </p:cNvSpPr>
          <p:nvPr>
            <p:ph type="sldImg"/>
          </p:nvPr>
        </p:nvSpPr>
        <p:spPr bwMode="auto">
          <a:xfrm>
            <a:off x="1144588" y="695325"/>
            <a:ext cx="4568825" cy="3427413"/>
          </a:xfrm>
          <a:solidFill>
            <a:srgbClr val="FFFFFF"/>
          </a:solidFill>
          <a:ln>
            <a:solidFill>
              <a:srgbClr val="000000"/>
            </a:solidFill>
            <a:miter lim="800000"/>
            <a:headEnd/>
            <a:tailEnd/>
          </a:ln>
        </p:spPr>
      </p:sp>
      <p:sp>
        <p:nvSpPr>
          <p:cNvPr id="650243"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B7A542F-AACD-4C1F-A0C6-A5E8ED9E53FC}" type="datetimeFigureOut">
              <a:rPr lang="en-US"/>
              <a:pPr>
                <a:defRPr/>
              </a:pPr>
              <a:t>1/19/2012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FC6B995-7048-4006-BB3B-1DE3FEF65C5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F6A43C0-4B75-4666-87ED-FD90E2B290F5}" type="datetimeFigureOut">
              <a:rPr lang="en-US"/>
              <a:pPr>
                <a:defRPr/>
              </a:pPr>
              <a:t>1/19/2012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4072A6D-1844-40F6-9DD2-3AC56A287EA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936009F-953C-40B6-B6F3-459373354462}" type="datetimeFigureOut">
              <a:rPr lang="en-US"/>
              <a:pPr>
                <a:defRPr/>
              </a:pPr>
              <a:t>1/19/2012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CE0C7BA-566F-482D-AFBC-506FA1C3857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D0EF96F-9BF9-4043-B4ED-2B6AFC18C145}" type="datetimeFigureOut">
              <a:rPr lang="en-US"/>
              <a:pPr>
                <a:defRPr/>
              </a:pPr>
              <a:t>1/19/2012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0841250-63A5-4F0B-8221-2DC16391677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7E8BDFE-DADB-4055-8B29-7BA2428BEC6E}" type="datetimeFigureOut">
              <a:rPr lang="en-US"/>
              <a:pPr>
                <a:defRPr/>
              </a:pPr>
              <a:t>1/19/2012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14D067-62B6-43E3-8F1B-560F7A09C3B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B325865-9F11-496E-A246-5CC4F8EEB808}" type="datetimeFigureOut">
              <a:rPr lang="en-US"/>
              <a:pPr>
                <a:defRPr/>
              </a:pPr>
              <a:t>1/19/2012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0F306AA-101D-4592-BA2F-2C6F92915AD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A04DDBA-C3EE-410A-9345-5C56E9A62C62}" type="datetimeFigureOut">
              <a:rPr lang="en-US"/>
              <a:pPr>
                <a:defRPr/>
              </a:pPr>
              <a:t>1/19/2012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6454297-CF3E-4AA2-99A6-BCD6D0E0AB2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8E94ECC-080D-46EE-83F9-9A503DFD0B48}" type="datetimeFigureOut">
              <a:rPr lang="en-US"/>
              <a:pPr>
                <a:defRPr/>
              </a:pPr>
              <a:t>1/19/2012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C8F5242-453A-42AA-BBEA-54B5A287E32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FA21283-BDE1-43DB-9F00-C7D64BF3650E}" type="datetimeFigureOut">
              <a:rPr lang="en-US"/>
              <a:pPr>
                <a:defRPr/>
              </a:pPr>
              <a:t>1/19/2012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4F3CC7A-9FDB-4B9D-9AC7-20853C3399A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4F3EE16-26D1-4D71-A000-C55A0585FBC8}" type="datetimeFigureOut">
              <a:rPr lang="en-US"/>
              <a:pPr>
                <a:defRPr/>
              </a:pPr>
              <a:t>1/19/2012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C767194-4D2C-4B8E-B968-12FB6688C86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FB7DFBD-48FD-48B8-81D4-3741623396AC}" type="datetimeFigureOut">
              <a:rPr lang="en-US"/>
              <a:pPr>
                <a:defRPr/>
              </a:pPr>
              <a:t>1/19/2012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F989D85-BC2D-4061-8BCC-83DC39FF8DB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D9D30CE5-2538-43C9-BFDB-9C557BD5638C}" type="datetimeFigureOut">
              <a:rPr lang="en-US"/>
              <a:pPr>
                <a:defRPr/>
              </a:pPr>
              <a:t>1/19/2012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24978E24-DB27-4FE4-9FE2-95DD2E932C9B}"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2833" name="Text Box 1"/>
          <p:cNvSpPr txBox="1">
            <a:spLocks noChangeArrowheads="1"/>
          </p:cNvSpPr>
          <p:nvPr/>
        </p:nvSpPr>
        <p:spPr bwMode="auto">
          <a:xfrm>
            <a:off x="685800" y="1600200"/>
            <a:ext cx="7772400" cy="1995488"/>
          </a:xfrm>
          <a:prstGeom prst="rect">
            <a:avLst/>
          </a:prstGeom>
          <a:noFill/>
          <a:ln w="9525">
            <a:noFill/>
            <a:round/>
            <a:headEnd/>
            <a:tailEnd/>
          </a:ln>
        </p:spPr>
        <p:txBody>
          <a:bodyPr lIns="90000" tIns="46800" rIns="90000" bIns="46800"/>
          <a:lstStyle/>
          <a:p>
            <a:pPr algn="ct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latin typeface="Calibri" pitchFamily="34" charset="0"/>
              </a:rPr>
              <a:t>LIS650 part 4</a:t>
            </a:r>
            <a:br>
              <a:rPr lang="en-GB" sz="4000">
                <a:solidFill>
                  <a:srgbClr val="E3EBF1"/>
                </a:solidFill>
                <a:latin typeface="Calibri" pitchFamily="34" charset="0"/>
              </a:rPr>
            </a:br>
            <a:r>
              <a:rPr lang="en-GB" sz="4000">
                <a:solidFill>
                  <a:srgbClr val="E3EBF1"/>
                </a:solidFill>
                <a:latin typeface="Calibri" pitchFamily="34" charset="0"/>
              </a:rPr>
              <a:t>CSS </a:t>
            </a:r>
            <a:r>
              <a:rPr lang="en-US" sz="4000">
                <a:solidFill>
                  <a:srgbClr val="E3EBF1"/>
                </a:solidFill>
                <a:latin typeface="Calibri" pitchFamily="34" charset="0"/>
              </a:rPr>
              <a:t>positioning</a:t>
            </a:r>
            <a:r>
              <a:rPr lang="en-GB" sz="4000">
                <a:solidFill>
                  <a:srgbClr val="E3EBF1"/>
                </a:solidFill>
                <a:latin typeface="Calibri" pitchFamily="34" charset="0"/>
              </a:rPr>
              <a:t> &amp; </a:t>
            </a:r>
            <a:r>
              <a:rPr lang="en-US" sz="4000">
                <a:solidFill>
                  <a:srgbClr val="E3EBF1"/>
                </a:solidFill>
                <a:latin typeface="Calibri" pitchFamily="34" charset="0"/>
              </a:rPr>
              <a:t>site design</a:t>
            </a:r>
          </a:p>
        </p:txBody>
      </p:sp>
      <p:sp>
        <p:nvSpPr>
          <p:cNvPr id="632834" name="Text Box 2"/>
          <p:cNvSpPr txBox="1">
            <a:spLocks noChangeArrowheads="1"/>
          </p:cNvSpPr>
          <p:nvPr/>
        </p:nvSpPr>
        <p:spPr bwMode="auto">
          <a:xfrm>
            <a:off x="1371600" y="3889375"/>
            <a:ext cx="6400800" cy="898525"/>
          </a:xfrm>
          <a:prstGeom prst="rect">
            <a:avLst/>
          </a:prstGeom>
          <a:noFill/>
          <a:ln w="9525">
            <a:noFill/>
            <a:round/>
            <a:headEnd/>
            <a:tailEnd/>
          </a:ln>
        </p:spPr>
        <p:txBody>
          <a:bodyPr lIns="90000" tIns="46800" rIns="90000" bIns="46800"/>
          <a:lstStyle/>
          <a:p>
            <a:pPr algn="ctr">
              <a:lnSpc>
                <a:spcPct val="84000"/>
              </a:lnSpc>
              <a:spcBef>
                <a:spcPts val="7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2800">
                <a:solidFill>
                  <a:srgbClr val="FFFFFF"/>
                </a:solidFill>
                <a:latin typeface="Calibri" pitchFamily="34" charset="0"/>
              </a:rPr>
              <a:t>Thomas Krichel</a:t>
            </a:r>
          </a:p>
          <a:p>
            <a:pPr algn="ctr">
              <a:lnSpc>
                <a:spcPct val="84000"/>
              </a:lnSpc>
              <a:spcBef>
                <a:spcPts val="7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ru-RU"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1265"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{width:}</a:t>
            </a:r>
          </a:p>
        </p:txBody>
      </p:sp>
      <p:sp>
        <p:nvSpPr>
          <p:cNvPr id="651266" name="Text Box 2"/>
          <p:cNvSpPr txBox="1">
            <a:spLocks noChangeArrowheads="1"/>
          </p:cNvSpPr>
          <p:nvPr/>
        </p:nvSpPr>
        <p:spPr bwMode="auto">
          <a:xfrm>
            <a:off x="457200" y="1600200"/>
            <a:ext cx="8226425" cy="4524375"/>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{width:} sets the total width of the box’ contents. The initial value is 'auto'.</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It only applies to block level elements and to replaced elements!</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It takes length values, percentages, ‘inherit’ and ‘auto’.</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Percentage values refer to the width of the containing block.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3313"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{min-width:}</a:t>
            </a:r>
          </a:p>
        </p:txBody>
      </p:sp>
      <p:sp>
        <p:nvSpPr>
          <p:cNvPr id="653314" name="Text Box 2"/>
          <p:cNvSpPr txBox="1">
            <a:spLocks noChangeArrowheads="1"/>
          </p:cNvSpPr>
          <p:nvPr/>
        </p:nvSpPr>
        <p:spPr bwMode="auto">
          <a:xfrm>
            <a:off x="381000" y="1295400"/>
            <a:ext cx="8226425" cy="4953000"/>
          </a:xfrm>
          <a:prstGeom prst="rect">
            <a:avLst/>
          </a:prstGeom>
          <a:noFill/>
          <a:ln w="9525">
            <a:noFill/>
            <a:round/>
            <a:headEnd/>
            <a:tailEnd/>
          </a:ln>
        </p:spPr>
        <p:txBody>
          <a:bodyPr lIns="0" tIns="0" rIns="0" bIns="0"/>
          <a:lstStyle/>
          <a:p>
            <a:pPr marL="330200" indent="-317500">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This sets the desired minimum value of the width.</a:t>
            </a:r>
          </a:p>
          <a:p>
            <a:pPr marL="330200" indent="-317500">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The property is not applicable to non-replaced inline elements and table rows.</a:t>
            </a:r>
          </a:p>
          <a:p>
            <a:pPr marL="330200" indent="-317500">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It takes length values, percentages and ‘inherit’. </a:t>
            </a:r>
          </a:p>
          <a:p>
            <a:pPr marL="330200" indent="-317500">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Percentages refer to the width of the containing block. </a:t>
            </a:r>
          </a:p>
          <a:p>
            <a:pPr marL="330200" indent="-317500">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The initial value is 0.</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61"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{max-width:}</a:t>
            </a:r>
          </a:p>
        </p:txBody>
      </p:sp>
      <p:sp>
        <p:nvSpPr>
          <p:cNvPr id="655362" name="Text Box 2"/>
          <p:cNvSpPr txBox="1">
            <a:spLocks noChangeArrowheads="1"/>
          </p:cNvSpPr>
          <p:nvPr/>
        </p:nvSpPr>
        <p:spPr bwMode="auto">
          <a:xfrm>
            <a:off x="381000" y="1295400"/>
            <a:ext cx="8226425" cy="4953000"/>
          </a:xfrm>
          <a:prstGeom prst="rect">
            <a:avLst/>
          </a:prstGeom>
          <a:noFill/>
          <a:ln w="9525">
            <a:noFill/>
            <a:round/>
            <a:headEnd/>
            <a:tailEnd/>
          </a:ln>
        </p:spPr>
        <p:txBody>
          <a:bodyPr lIns="0" tIns="0" rIns="0" bIns="0"/>
          <a:lstStyle/>
          <a:p>
            <a:pPr marL="330200" indent="-317500">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This sets the desired maximum value of the width.</a:t>
            </a:r>
          </a:p>
          <a:p>
            <a:pPr marL="330200" indent="-317500">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The property is not applicable to non-replaced inline elements and table rows.</a:t>
            </a:r>
          </a:p>
          <a:p>
            <a:pPr marL="330200" indent="-317500">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It takes length values, percentages, ‘none’ and ‘inherit’. </a:t>
            </a:r>
          </a:p>
          <a:p>
            <a:pPr marL="330200" indent="-317500">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Percentages refer to the width  of the containing block. </a:t>
            </a:r>
          </a:p>
          <a:p>
            <a:pPr marL="330200" indent="-317500">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The initial value is ‘none’.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7409"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{height:}</a:t>
            </a:r>
          </a:p>
        </p:txBody>
      </p:sp>
      <p:sp>
        <p:nvSpPr>
          <p:cNvPr id="657410" name="Text Box 2"/>
          <p:cNvSpPr txBox="1">
            <a:spLocks noChangeArrowheads="1"/>
          </p:cNvSpPr>
          <p:nvPr/>
        </p:nvSpPr>
        <p:spPr bwMode="auto">
          <a:xfrm>
            <a:off x="457200" y="1600200"/>
            <a:ext cx="8226425" cy="4524375"/>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latin typeface="Calibri" pitchFamily="34" charset="0"/>
              </a:rPr>
              <a:t>{height:} sets the total height of the box’s contents.</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latin typeface="Calibri" pitchFamily="34" charset="0"/>
              </a:rPr>
              <a:t>It only applies to block level boxes and to replaced elements!</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latin typeface="Calibri" pitchFamily="34" charset="0"/>
              </a:rPr>
              <a:t>It takes length values, percentages, ‘inherit’ and ‘auto’.</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latin typeface="Calibri" pitchFamily="34" charset="0"/>
              </a:rPr>
              <a:t>Percentage values refer to the height of the containing block. </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latin typeface="Calibri" pitchFamily="34" charset="0"/>
              </a:rPr>
              <a:t>The initial value is ‘auto’.</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{height: } is rarely used in normal flow.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9457"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{min-height:}</a:t>
            </a:r>
          </a:p>
        </p:txBody>
      </p:sp>
      <p:sp>
        <p:nvSpPr>
          <p:cNvPr id="659458" name="Text Box 2"/>
          <p:cNvSpPr txBox="1">
            <a:spLocks noChangeArrowheads="1"/>
          </p:cNvSpPr>
          <p:nvPr/>
        </p:nvSpPr>
        <p:spPr bwMode="auto">
          <a:xfrm>
            <a:off x="381000" y="1295400"/>
            <a:ext cx="8226425" cy="4953000"/>
          </a:xfrm>
          <a:prstGeom prst="rect">
            <a:avLst/>
          </a:prstGeom>
          <a:noFill/>
          <a:ln w="9525">
            <a:noFill/>
            <a:round/>
            <a:headEnd/>
            <a:tailEnd/>
          </a:ln>
        </p:spPr>
        <p:txBody>
          <a:bodyPr lIns="0" tIns="0" rIns="0" bIns="0"/>
          <a:lstStyle/>
          <a:p>
            <a:pPr marL="330200" indent="-317500">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This sets the desired minimum value of the height of  a box.</a:t>
            </a:r>
          </a:p>
          <a:p>
            <a:pPr marL="330200" indent="-317500">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The property is not applicable to non-replaced inline elements.</a:t>
            </a:r>
          </a:p>
          <a:p>
            <a:pPr marL="330200" indent="-317500">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It takes length values, percentages, and ‘inherit’. </a:t>
            </a:r>
          </a:p>
          <a:p>
            <a:pPr marL="330200" indent="-317500">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Percentages refer to the height of the containing block. </a:t>
            </a:r>
          </a:p>
          <a:p>
            <a:pPr marL="330200" indent="-317500">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The initial value is 0.</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1505"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{max-height:}</a:t>
            </a:r>
          </a:p>
        </p:txBody>
      </p:sp>
      <p:sp>
        <p:nvSpPr>
          <p:cNvPr id="661506" name="Text Box 2"/>
          <p:cNvSpPr txBox="1">
            <a:spLocks noChangeArrowheads="1"/>
          </p:cNvSpPr>
          <p:nvPr/>
        </p:nvSpPr>
        <p:spPr bwMode="auto">
          <a:xfrm>
            <a:off x="381000" y="1295400"/>
            <a:ext cx="8226425" cy="4953000"/>
          </a:xfrm>
          <a:prstGeom prst="rect">
            <a:avLst/>
          </a:prstGeom>
          <a:noFill/>
          <a:ln w="9525">
            <a:noFill/>
            <a:round/>
            <a:headEnd/>
            <a:tailEnd/>
          </a:ln>
        </p:spPr>
        <p:txBody>
          <a:bodyPr lIns="0" tIns="0" rIns="0" bIns="0"/>
          <a:lstStyle/>
          <a:p>
            <a:pPr marL="330200" indent="-317500">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This sets the desired maximum value of the height of a box. It takes length values and 'none'.</a:t>
            </a:r>
          </a:p>
          <a:p>
            <a:pPr marL="330200" indent="-317500">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The property is not applicable to non-replaced inline elements.</a:t>
            </a:r>
          </a:p>
          <a:p>
            <a:pPr marL="330200" indent="-317500">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It takes length values, percentages, ‘none’ and ‘inherit’. </a:t>
            </a:r>
          </a:p>
          <a:p>
            <a:pPr marL="330200" indent="-317500">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Percentages refer to the height of the containing block. </a:t>
            </a:r>
          </a:p>
          <a:p>
            <a:pPr marL="330200" indent="-317500">
              <a:lnSpc>
                <a:spcPct val="9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The initial value is ‘none’.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3553" name="Text Box 1"/>
          <p:cNvSpPr txBox="1">
            <a:spLocks noChangeArrowheads="1"/>
          </p:cNvSpPr>
          <p:nvPr/>
        </p:nvSpPr>
        <p:spPr bwMode="auto">
          <a:xfrm>
            <a:off x="457200" y="296863"/>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the box model</a:t>
            </a:r>
          </a:p>
        </p:txBody>
      </p:sp>
      <p:sp>
        <p:nvSpPr>
          <p:cNvPr id="663554" name="Text Box 2"/>
          <p:cNvSpPr txBox="1">
            <a:spLocks noChangeArrowheads="1"/>
          </p:cNvSpPr>
          <p:nvPr/>
        </p:nvSpPr>
        <p:spPr bwMode="auto">
          <a:xfrm>
            <a:off x="457200" y="1600200"/>
            <a:ext cx="8229600" cy="4525963"/>
          </a:xfrm>
          <a:prstGeom prst="rect">
            <a:avLst/>
          </a:prstGeom>
          <a:noFill/>
          <a:ln w="9525">
            <a:noFill/>
            <a:round/>
            <a:headEnd/>
            <a:tailEnd/>
          </a:ln>
        </p:spPr>
        <p:txBody>
          <a:bodyPr lIns="90000" tIns="46800" rIns="90000" bIns="46800"/>
          <a:lstStyle/>
          <a:p>
            <a:pPr marL="330200" indent="-317500">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The total width that the box occupies is the sum of</a:t>
            </a:r>
          </a:p>
          <a:p>
            <a:pPr marL="733425" lvl="1" indent="-276225">
              <a:lnSpc>
                <a:spcPct val="9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a:solidFill>
                  <a:srgbClr val="FFFFFF"/>
                </a:solidFill>
                <a:latin typeface="Calibri" pitchFamily="34" charset="0"/>
              </a:rPr>
              <a:t>the left and right margin</a:t>
            </a:r>
          </a:p>
          <a:p>
            <a:pPr marL="733425" lvl="1" indent="-276225">
              <a:lnSpc>
                <a:spcPct val="9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a:solidFill>
                  <a:srgbClr val="FFFFFF"/>
                </a:solidFill>
                <a:latin typeface="Calibri" pitchFamily="34" charset="0"/>
              </a:rPr>
              <a:t>the left and right border width</a:t>
            </a:r>
          </a:p>
          <a:p>
            <a:pPr marL="733425" lvl="1" indent="-276225">
              <a:lnSpc>
                <a:spcPct val="9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a:solidFill>
                  <a:srgbClr val="FFFFFF"/>
                </a:solidFill>
                <a:latin typeface="Calibri" pitchFamily="34" charset="0"/>
              </a:rPr>
              <a:t>the left and right padding</a:t>
            </a:r>
          </a:p>
          <a:p>
            <a:pPr marL="733425" lvl="1" indent="-276225">
              <a:lnSpc>
                <a:spcPct val="9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a:solidFill>
                  <a:srgbClr val="FFFFFF"/>
                </a:solidFill>
                <a:latin typeface="Calibri" pitchFamily="34" charset="0"/>
              </a:rPr>
              <a:t>the width of the box‘s contents</a:t>
            </a:r>
          </a:p>
          <a:p>
            <a:pPr marL="330200" indent="-317500">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The margin concept here is the same as the “spacing” in the tables.</a:t>
            </a:r>
          </a:p>
          <a:p>
            <a:pPr marL="330200" indent="-317500">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A similar reasoning holds for the height that the box occupies.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01" name="Picture 1"/>
          <p:cNvPicPr>
            <a:picLocks noChangeAspect="1" noChangeArrowheads="1"/>
          </p:cNvPicPr>
          <p:nvPr/>
        </p:nvPicPr>
        <p:blipFill>
          <a:blip r:embed="rId3" cstate="print"/>
          <a:srcRect/>
          <a:stretch>
            <a:fillRect/>
          </a:stretch>
        </p:blipFill>
        <p:spPr bwMode="auto">
          <a:xfrm>
            <a:off x="533400" y="381000"/>
            <a:ext cx="8153400" cy="5969000"/>
          </a:xfrm>
          <a:prstGeom prst="rect">
            <a:avLst/>
          </a:prstGeom>
          <a:noFill/>
          <a:ln w="9525">
            <a:noFill/>
            <a:round/>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7649" name="Text Box 1"/>
          <p:cNvSpPr txBox="1">
            <a:spLocks noChangeArrowheads="1"/>
          </p:cNvSpPr>
          <p:nvPr/>
        </p:nvSpPr>
        <p:spPr bwMode="auto">
          <a:xfrm>
            <a:off x="457200" y="304800"/>
            <a:ext cx="8226425" cy="881063"/>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properties for padding</a:t>
            </a:r>
          </a:p>
        </p:txBody>
      </p:sp>
      <p:sp>
        <p:nvSpPr>
          <p:cNvPr id="667650" name="Text Box 2"/>
          <p:cNvSpPr txBox="1">
            <a:spLocks noChangeArrowheads="1"/>
          </p:cNvSpPr>
          <p:nvPr/>
        </p:nvSpPr>
        <p:spPr bwMode="auto">
          <a:xfrm>
            <a:off x="457200" y="1143000"/>
            <a:ext cx="8382000" cy="5410200"/>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{padding-top: }, {padding-right: } {padding-bottom: }, {padding-left:} set padding widths.</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They can be applied to all elements except table rows (and some other table elements we did not cover) </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They take length values, percentage values (of ancestor element width, not height!), and ‘inherit’. </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The initial value is zero.</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9697"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more on padding</a:t>
            </a:r>
          </a:p>
        </p:txBody>
      </p:sp>
      <p:sp>
        <p:nvSpPr>
          <p:cNvPr id="669698" name="Text Box 2"/>
          <p:cNvSpPr txBox="1">
            <a:spLocks noChangeArrowheads="1"/>
          </p:cNvSpPr>
          <p:nvPr/>
        </p:nvSpPr>
        <p:spPr bwMode="auto">
          <a:xfrm>
            <a:off x="457200" y="1600200"/>
            <a:ext cx="8226425" cy="4524375"/>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3200">
                <a:solidFill>
                  <a:srgbClr val="FFFFFF"/>
                </a:solidFill>
                <a:latin typeface="Calibri" pitchFamily="34" charset="0"/>
              </a:rPr>
              <a:t>Padding can never be negative.</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3200">
                <a:solidFill>
                  <a:srgbClr val="FFFFFF"/>
                </a:solidFill>
                <a:latin typeface="Calibri" pitchFamily="34" charset="0"/>
              </a:rPr>
              <a:t>Padded areas become part of the elements’ background. Thus if you set padding, and a background color, the background color will fill the element’s contents as well as its background.</a:t>
            </a:r>
          </a:p>
          <a:p>
            <a:pPr marL="330200" indent="-317500">
              <a:lnSpc>
                <a:spcPct val="108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US" sz="32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81"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today</a:t>
            </a:r>
          </a:p>
        </p:txBody>
      </p:sp>
      <p:sp>
        <p:nvSpPr>
          <p:cNvPr id="634882" name="Text Box 2"/>
          <p:cNvSpPr txBox="1">
            <a:spLocks noChangeArrowheads="1"/>
          </p:cNvSpPr>
          <p:nvPr/>
        </p:nvSpPr>
        <p:spPr bwMode="auto">
          <a:xfrm>
            <a:off x="457200" y="1295400"/>
            <a:ext cx="8226425" cy="5105400"/>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CSS placement </a:t>
            </a:r>
          </a:p>
          <a:p>
            <a:pPr marL="733425" lvl="1" indent="-276225">
              <a:lnSpc>
                <a:spcPct val="108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a:solidFill>
                  <a:srgbClr val="FFFFFF"/>
                </a:solidFill>
                <a:latin typeface="Calibri" pitchFamily="34" charset="0"/>
              </a:rPr>
              <a:t>some definitions</a:t>
            </a:r>
          </a:p>
          <a:p>
            <a:pPr marL="733425" lvl="1" indent="-276225">
              <a:lnSpc>
                <a:spcPct val="108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a:solidFill>
                  <a:srgbClr val="FFFFFF"/>
                </a:solidFill>
                <a:latin typeface="Calibri" pitchFamily="34" charset="0"/>
              </a:rPr>
              <a:t>placement of block-level elements in normal flow</a:t>
            </a:r>
          </a:p>
          <a:p>
            <a:pPr marL="1138238" lvl="2" indent="-223838">
              <a:lnSpc>
                <a:spcPct val="108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000">
                <a:solidFill>
                  <a:srgbClr val="FFFFFF"/>
                </a:solidFill>
                <a:latin typeface="Calibri" pitchFamily="34" charset="0"/>
              </a:rPr>
              <a:t>horizontal placement</a:t>
            </a:r>
          </a:p>
          <a:p>
            <a:pPr marL="1138238" lvl="2" indent="-223838">
              <a:lnSpc>
                <a:spcPct val="108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000">
                <a:solidFill>
                  <a:srgbClr val="FFFFFF"/>
                </a:solidFill>
                <a:latin typeface="Calibri" pitchFamily="34" charset="0"/>
              </a:rPr>
              <a:t>vertical placements</a:t>
            </a:r>
          </a:p>
          <a:p>
            <a:pPr marL="733425" lvl="1" indent="-276225">
              <a:lnSpc>
                <a:spcPct val="108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a:solidFill>
                  <a:srgbClr val="FFFFFF"/>
                </a:solidFill>
                <a:latin typeface="Calibri" pitchFamily="34" charset="0"/>
              </a:rPr>
              <a:t>more definitions</a:t>
            </a:r>
          </a:p>
          <a:p>
            <a:pPr marL="733425" lvl="1" indent="-276225">
              <a:lnSpc>
                <a:spcPct val="108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a:solidFill>
                  <a:srgbClr val="FFFFFF"/>
                </a:solidFill>
                <a:latin typeface="Calibri" pitchFamily="34" charset="0"/>
              </a:rPr>
              <a:t>placement of text-level elements in normal flow</a:t>
            </a:r>
          </a:p>
          <a:p>
            <a:pPr marL="733425" lvl="1" indent="-276225">
              <a:lnSpc>
                <a:spcPct val="108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a:solidFill>
                  <a:srgbClr val="FFFFFF"/>
                </a:solidFill>
                <a:latin typeface="Calibri" pitchFamily="34" charset="0"/>
              </a:rPr>
              <a:t>non-normal flow</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Some other CSS</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Site design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1745" name="Text Box 1"/>
          <p:cNvSpPr txBox="1">
            <a:spLocks noChangeArrowheads="1"/>
          </p:cNvSpPr>
          <p:nvPr/>
        </p:nvSpPr>
        <p:spPr bwMode="auto">
          <a:xfrm>
            <a:off x="457200" y="304800"/>
            <a:ext cx="8226425" cy="881063"/>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properties for margins</a:t>
            </a:r>
          </a:p>
        </p:txBody>
      </p:sp>
      <p:sp>
        <p:nvSpPr>
          <p:cNvPr id="671746" name="Text Box 2"/>
          <p:cNvSpPr txBox="1">
            <a:spLocks noChangeArrowheads="1"/>
          </p:cNvSpPr>
          <p:nvPr/>
        </p:nvSpPr>
        <p:spPr bwMode="auto">
          <a:xfrm>
            <a:off x="457200" y="1143000"/>
            <a:ext cx="8382000" cy="5410200"/>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{margin-top: }, {margin-right: } {margin-bottom: }, {margin-left:} set margin widths.</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They can be applied to all elements, except table cells and rows.</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They take length values, percentage values (of ancestor element width, not height!), ‘auto’ and ‘inherit’. </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'auto' is an interesting value.</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The initial values is zero.</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3793"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more on margins</a:t>
            </a:r>
          </a:p>
        </p:txBody>
      </p:sp>
      <p:sp>
        <p:nvSpPr>
          <p:cNvPr id="673794" name="Text Box 2"/>
          <p:cNvSpPr txBox="1">
            <a:spLocks noChangeArrowheads="1"/>
          </p:cNvSpPr>
          <p:nvPr/>
        </p:nvSpPr>
        <p:spPr bwMode="auto">
          <a:xfrm>
            <a:off x="457200" y="1600200"/>
            <a:ext cx="8226425" cy="4953000"/>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Margins can be negative. </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Margin areas are not part of an element’s background.</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We still need to discuss the special value 'auto'.</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The value 'auto' depends if you place auto on horizontal / vertical margins.</a:t>
            </a:r>
          </a:p>
          <a:p>
            <a:pPr marL="330200" indent="-317500">
              <a:lnSpc>
                <a:spcPct val="108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41"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set horizontal margins to auto</a:t>
            </a:r>
          </a:p>
        </p:txBody>
      </p:sp>
      <p:sp>
        <p:nvSpPr>
          <p:cNvPr id="675842" name="Text Box 2"/>
          <p:cNvSpPr txBox="1">
            <a:spLocks noChangeArrowheads="1"/>
          </p:cNvSpPr>
          <p:nvPr/>
        </p:nvSpPr>
        <p:spPr bwMode="auto">
          <a:xfrm>
            <a:off x="457200" y="1600200"/>
            <a:ext cx="8226425" cy="4524375"/>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If one of {margin-left: }, {margin-right: } or {width: } is set to ‘auto’ and the others are give fixed values, the property that is set to ‘auto’ will adjust to fill the containing box.</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Setting both {margin-left: }, {margin-right: }  to ‘auto’ and the {width: } to a fixed value centers the contents.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7889"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setting vertical margins to 'auto' </a:t>
            </a:r>
          </a:p>
        </p:txBody>
      </p:sp>
      <p:sp>
        <p:nvSpPr>
          <p:cNvPr id="677890" name="Text Box 2"/>
          <p:cNvSpPr txBox="1">
            <a:spLocks noChangeArrowheads="1"/>
          </p:cNvSpPr>
          <p:nvPr/>
        </p:nvSpPr>
        <p:spPr bwMode="auto">
          <a:xfrm>
            <a:off x="457200" y="1600200"/>
            <a:ext cx="8226425" cy="4870450"/>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{margin-top: }, {border-top: }, {padding-top: } and {margin-bottom: }, {border-bottom: }, {padding-bottom: } and {height: } of all children must add up to the containing box’s {height: }.</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{margin-top: }, {margin-bottom: } and {height: } can be set to ‘auto’. But if the margins are set to ‘auto’ they are assumed to be zero.</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Fiddling with vertical positioning is very difficult.</a:t>
            </a:r>
          </a:p>
          <a:p>
            <a:pPr marL="330200" indent="-317500">
              <a:lnSpc>
                <a:spcPct val="108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US" sz="2800">
              <a:solidFill>
                <a:srgbClr val="FFFFFF"/>
              </a:solidFill>
              <a:latin typeface="Calibri" pitchFamily="34" charset="0"/>
            </a:endParaRPr>
          </a:p>
          <a:p>
            <a:pPr marL="330200" indent="-317500">
              <a:lnSpc>
                <a:spcPct val="108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9937"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vertical oddities</a:t>
            </a:r>
          </a:p>
        </p:txBody>
      </p:sp>
      <p:sp>
        <p:nvSpPr>
          <p:cNvPr id="679938" name="Text Box 2"/>
          <p:cNvSpPr txBox="1">
            <a:spLocks noChangeArrowheads="1"/>
          </p:cNvSpPr>
          <p:nvPr/>
        </p:nvSpPr>
        <p:spPr bwMode="auto">
          <a:xfrm>
            <a:off x="457200" y="1295400"/>
            <a:ext cx="8226425" cy="4829175"/>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Courier 10 Pitch"/>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The vertical placement of block-level boxes is further complicated by what I call the two vertical oddies. </a:t>
            </a:r>
          </a:p>
          <a:p>
            <a:pPr marL="330200" indent="-317500">
              <a:lnSpc>
                <a:spcPct val="108000"/>
              </a:lnSpc>
              <a:spcBef>
                <a:spcPts val="700"/>
              </a:spcBef>
              <a:buClr>
                <a:srgbClr val="FFFFFF"/>
              </a:buClr>
              <a:buFont typeface="Courier 10 Pitch"/>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They are</a:t>
            </a:r>
          </a:p>
          <a:p>
            <a:pPr marL="739775" lvl="1" indent="-282575">
              <a:lnSpc>
                <a:spcPct val="108000"/>
              </a:lnSpc>
              <a:spcBef>
                <a:spcPts val="700"/>
              </a:spcBef>
              <a:buClr>
                <a:srgbClr val="FFFFFF"/>
              </a:buClr>
              <a:buFont typeface="Times New Roman" pitchFamily="18"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collapsing vertical margins</a:t>
            </a:r>
          </a:p>
          <a:p>
            <a:pPr marL="739775" lvl="1" indent="-282575">
              <a:lnSpc>
                <a:spcPct val="108000"/>
              </a:lnSpc>
              <a:spcBef>
                <a:spcPts val="700"/>
              </a:spcBef>
              <a:buClr>
                <a:srgbClr val="FFFFFF"/>
              </a:buClr>
              <a:buFont typeface="Times New Roman" pitchFamily="18"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sticking out of vertical margins</a:t>
            </a:r>
          </a:p>
          <a:p>
            <a:pPr marL="330200" indent="-317500">
              <a:lnSpc>
                <a:spcPct val="108000"/>
              </a:lnSpc>
              <a:spcBef>
                <a:spcPts val="700"/>
              </a:spcBef>
              <a:buClr>
                <a:srgbClr val="FFFFFF"/>
              </a:buClr>
              <a:buFont typeface="Courier 10 Pitch"/>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I can show examples if you like. </a:t>
            </a:r>
          </a:p>
          <a:p>
            <a:pPr marL="330200" indent="-317500">
              <a:lnSpc>
                <a:spcPct val="108000"/>
              </a:lnSpc>
              <a:spcBef>
                <a:spcPts val="700"/>
              </a:spcBef>
              <a:buClr>
                <a:srgbClr val="FFFFFF"/>
              </a:buClr>
              <a:buFont typeface="Courier 10 Pitch"/>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Horizontal placement of block-level boxes (as inline-block) is not affected by similar oddities.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1985" name="Text Box 1"/>
          <p:cNvSpPr txBox="1">
            <a:spLocks noChangeArrowheads="1"/>
          </p:cNvSpPr>
          <p:nvPr/>
        </p:nvSpPr>
        <p:spPr bwMode="auto">
          <a:xfrm>
            <a:off x="460375" y="231775"/>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placement of inline boxes </a:t>
            </a:r>
          </a:p>
        </p:txBody>
      </p:sp>
      <p:sp>
        <p:nvSpPr>
          <p:cNvPr id="681986" name="Text Box 2"/>
          <p:cNvSpPr txBox="1">
            <a:spLocks noChangeArrowheads="1"/>
          </p:cNvSpPr>
          <p:nvPr/>
        </p:nvSpPr>
        <p:spPr bwMode="auto">
          <a:xfrm>
            <a:off x="457200" y="1600200"/>
            <a:ext cx="8226425" cy="4524375"/>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To understand horizontal alignment of text-level elements, we have to first review some concepts.</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Inline contents can be replaced elements but most likely it’s non-replaced elements. That’s what we will be concentrating on here.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4033"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anonymous text</a:t>
            </a:r>
          </a:p>
        </p:txBody>
      </p:sp>
      <p:sp>
        <p:nvSpPr>
          <p:cNvPr id="684034" name="Text Box 2"/>
          <p:cNvSpPr txBox="1">
            <a:spLocks noChangeArrowheads="1"/>
          </p:cNvSpPr>
          <p:nvPr/>
        </p:nvSpPr>
        <p:spPr bwMode="auto">
          <a:xfrm>
            <a:off x="457200" y="1600200"/>
            <a:ext cx="8226425" cy="4524375"/>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Text that is a direct contents of a block-level element is called anonymous. </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Example</a:t>
            </a:r>
          </a:p>
          <a:p>
            <a:pPr marL="330200" indent="-317500">
              <a:lnSpc>
                <a:spcPct val="108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   &lt;p&gt;This is anonymous text. &lt;em&gt;This is not.&lt;/em&gt;&lt;/p&gt;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81"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content area</a:t>
            </a:r>
          </a:p>
        </p:txBody>
      </p:sp>
      <p:sp>
        <p:nvSpPr>
          <p:cNvPr id="686082" name="Text Box 2"/>
          <p:cNvSpPr txBox="1">
            <a:spLocks noChangeArrowheads="1"/>
          </p:cNvSpPr>
          <p:nvPr/>
        </p:nvSpPr>
        <p:spPr bwMode="auto">
          <a:xfrm>
            <a:off x="457200" y="1600200"/>
            <a:ext cx="8226425" cy="4524375"/>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In non-replaced elements, the content area of a text-level element is the area occupied by all of its glyphs.</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For a replaced element it is the content of the replaced element plus its borders and margins. </a:t>
            </a:r>
          </a:p>
          <a:p>
            <a:pPr marL="330200" indent="-317500">
              <a:lnSpc>
                <a:spcPct val="108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8129"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em box</a:t>
            </a:r>
          </a:p>
        </p:txBody>
      </p:sp>
      <p:sp>
        <p:nvSpPr>
          <p:cNvPr id="688130" name="Text Box 2"/>
          <p:cNvSpPr txBox="1">
            <a:spLocks noChangeArrowheads="1"/>
          </p:cNvSpPr>
          <p:nvPr/>
        </p:nvSpPr>
        <p:spPr bwMode="auto">
          <a:xfrm>
            <a:off x="457200" y="1600200"/>
            <a:ext cx="8226425" cy="4524375"/>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This is the box that a character fits in. </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It is defined for each font. It is a square box.</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Actually glyphs can be larger or smaller.</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A glyph is a representation of the character in font. </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The height and width of the em box is one em, as defined by the font. It is mainly used as the line height without external leading.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0177" name="Text Box 1"/>
          <p:cNvSpPr txBox="1">
            <a:spLocks noChangeArrowheads="1"/>
          </p:cNvSpPr>
          <p:nvPr/>
        </p:nvSpPr>
        <p:spPr bwMode="auto">
          <a:xfrm>
            <a:off x="457200" y="319088"/>
            <a:ext cx="8226425" cy="10493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{font-size: }</a:t>
            </a:r>
          </a:p>
        </p:txBody>
      </p:sp>
      <p:sp>
        <p:nvSpPr>
          <p:cNvPr id="690178" name="Text Box 2"/>
          <p:cNvSpPr txBox="1">
            <a:spLocks noChangeArrowheads="1"/>
          </p:cNvSpPr>
          <p:nvPr/>
        </p:nvSpPr>
        <p:spPr bwMode="auto">
          <a:xfrm>
            <a:off x="457200" y="1600200"/>
            <a:ext cx="8226425" cy="4435475"/>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This is the size of the font. It is the size of the em box for the font.</a:t>
            </a:r>
            <a:endParaRPr lang="en-US" sz="2800">
              <a:solidFill>
                <a:srgbClr val="FFFFFF"/>
              </a:solidFill>
              <a:latin typeface="Calibri" pitchFamily="34" charset="0"/>
            </a:endParaRP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It can take length and percentage values, and the value ‘medium’. This is the initial value.</a:t>
            </a:r>
            <a:r>
              <a:rPr lang="ru-RU" sz="2800">
                <a:solidFill>
                  <a:srgbClr val="FFFFFF"/>
                </a:solidFill>
                <a:latin typeface="Calibri" pitchFamily="34" charset="0"/>
              </a:rPr>
              <a:t> </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So this is a font property, but it does affect the size of the line.</a:t>
            </a:r>
            <a:endParaRPr lang="en-US" sz="2800">
              <a:solidFill>
                <a:srgbClr val="FFFFFF"/>
              </a:solidFill>
              <a:latin typeface="Calibri" pitchFamily="34" charset="0"/>
            </a:endParaRP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6929" name="Text Box 1"/>
          <p:cNvSpPr txBox="1">
            <a:spLocks noChangeArrowheads="1"/>
          </p:cNvSpPr>
          <p:nvPr/>
        </p:nvSpPr>
        <p:spPr bwMode="auto">
          <a:xfrm>
            <a:off x="457200" y="542925"/>
            <a:ext cx="8229600" cy="6064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the canvas</a:t>
            </a:r>
          </a:p>
        </p:txBody>
      </p:sp>
      <p:sp>
        <p:nvSpPr>
          <p:cNvPr id="636930" name="Text Box 2"/>
          <p:cNvSpPr txBox="1">
            <a:spLocks noChangeArrowheads="1"/>
          </p:cNvSpPr>
          <p:nvPr/>
        </p:nvSpPr>
        <p:spPr bwMode="auto">
          <a:xfrm>
            <a:off x="457200" y="1230313"/>
            <a:ext cx="8229600" cy="2936875"/>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The canvas is the support of the rendering. There may be several canvases on a document.</a:t>
            </a:r>
          </a:p>
          <a:p>
            <a:pPr marL="787400" lvl="1"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On screen, </a:t>
            </a:r>
            <a:r>
              <a:rPr lang="en-US" sz="2800">
                <a:solidFill>
                  <a:srgbClr val="FFFFFF"/>
                </a:solidFill>
                <a:latin typeface="Calibri" pitchFamily="34" charset="0"/>
              </a:rPr>
              <a:t>the</a:t>
            </a:r>
            <a:r>
              <a:rPr lang="ru-RU" sz="2800">
                <a:solidFill>
                  <a:srgbClr val="FFFFFF"/>
                </a:solidFill>
                <a:latin typeface="Calibri" pitchFamily="34" charset="0"/>
              </a:rPr>
              <a:t> canvas is flat and of infinite dimensions.</a:t>
            </a:r>
          </a:p>
          <a:p>
            <a:pPr marL="787400" lvl="1"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On a sheet of paper, the canvas of fixed dimension.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2225"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leading</a:t>
            </a:r>
          </a:p>
        </p:txBody>
      </p:sp>
      <p:sp>
        <p:nvSpPr>
          <p:cNvPr id="692226" name="Text Box 2"/>
          <p:cNvSpPr txBox="1">
            <a:spLocks noChangeArrowheads="1"/>
          </p:cNvSpPr>
          <p:nvPr/>
        </p:nvSpPr>
        <p:spPr bwMode="auto">
          <a:xfrm>
            <a:off x="457200" y="1600200"/>
            <a:ext cx="8226425" cy="4524375"/>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The leading is the difference between the {font-size:} and the {line-height:}</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In vertical placing, half of the leading is added at the top of the box, and the other half is attached at the bottom of the box to make the line height. </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The result is the inline box.</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4273"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inline and line boxes</a:t>
            </a:r>
          </a:p>
        </p:txBody>
      </p:sp>
      <p:sp>
        <p:nvSpPr>
          <p:cNvPr id="694274" name="Text Box 2"/>
          <p:cNvSpPr txBox="1">
            <a:spLocks noChangeArrowheads="1"/>
          </p:cNvSpPr>
          <p:nvPr/>
        </p:nvSpPr>
        <p:spPr bwMode="auto">
          <a:xfrm>
            <a:off x="457200" y="1600200"/>
            <a:ext cx="8226425" cy="4524375"/>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Each inline element in a line generates an inline box. </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The line box is the smallest box that bounds the highest and lowest boxes of all the inline boxes found in a particular line.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21"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{line-height:}</a:t>
            </a:r>
          </a:p>
        </p:txBody>
      </p:sp>
      <p:sp>
        <p:nvSpPr>
          <p:cNvPr id="696322" name="Text Box 2"/>
          <p:cNvSpPr txBox="1">
            <a:spLocks noChangeArrowheads="1"/>
          </p:cNvSpPr>
          <p:nvPr/>
        </p:nvSpPr>
        <p:spPr bwMode="auto">
          <a:xfrm>
            <a:off x="457200" y="1600200"/>
            <a:ext cx="8226425" cy="4524375"/>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The {line-height:} determines the height of the line, at least vaguely. </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Note that the {line-height:} can vary between various text-level elements in the same line.</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Let us consider what is happening for non-replaced elements. The contents on the inline box is determined by the {font-size:}.</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The difference between the {font-size: } and the {line-height:} is the leading.</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8369"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size of the line box</a:t>
            </a:r>
          </a:p>
        </p:txBody>
      </p:sp>
      <p:sp>
        <p:nvSpPr>
          <p:cNvPr id="698370" name="Text Box 2"/>
          <p:cNvSpPr txBox="1">
            <a:spLocks noChangeArrowheads="1"/>
          </p:cNvSpPr>
          <p:nvPr/>
        </p:nvSpPr>
        <p:spPr bwMode="auto">
          <a:xfrm>
            <a:off x="457200" y="1600200"/>
            <a:ext cx="8226425" cy="4870450"/>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How large it is depends on how the characters are aligned. </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Note that normally characters are aligned at the baseline. The baseline is defined for each font, but is not the same for different font. The size of the line box is therefore difficult to predict. </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If you add borders, margins, padding around an inline element, this will not change the way the line is built. It depends on the {line-height:}. </a:t>
            </a:r>
          </a:p>
          <a:p>
            <a:pPr marL="330200" indent="-317500">
              <a:lnSpc>
                <a:spcPct val="108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0417"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setting the {line-height:}</a:t>
            </a:r>
          </a:p>
        </p:txBody>
      </p:sp>
      <p:sp>
        <p:nvSpPr>
          <p:cNvPr id="700418" name="Text Box 2"/>
          <p:cNvSpPr txBox="1">
            <a:spLocks noChangeArrowheads="1"/>
          </p:cNvSpPr>
          <p:nvPr/>
        </p:nvSpPr>
        <p:spPr bwMode="auto">
          <a:xfrm>
            <a:off x="457200" y="1600200"/>
            <a:ext cx="8226425" cy="4524375"/>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The best way to set the {line-height:} is to use a number. Example</a:t>
            </a:r>
          </a:p>
          <a:p>
            <a:pPr marL="330200" indent="-317500">
              <a:lnSpc>
                <a:spcPct val="108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   body {line-height: 1.3}</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This number is passed down to each text level element and used as multiplier to the font-size of that element. </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Note that the discussion up to here has applied to non-replaced elements.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2465"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text-level replaced elements</a:t>
            </a:r>
          </a:p>
        </p:txBody>
      </p:sp>
      <p:sp>
        <p:nvSpPr>
          <p:cNvPr id="702466" name="Text Box 2"/>
          <p:cNvSpPr txBox="1">
            <a:spLocks noChangeArrowheads="1"/>
          </p:cNvSpPr>
          <p:nvPr/>
        </p:nvSpPr>
        <p:spPr bwMode="auto">
          <a:xfrm>
            <a:off x="457200" y="1600200"/>
            <a:ext cx="8226425" cy="4876800"/>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Replaced elements have {height: } and {width: } that is determined by their contents. Setting any of the properties will scale the contents (image scaling, for example). </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If you add padding, borders and margins, they will increase (or decrease with negative margins) the in-line box for the replaced element. Thus the behavior of in-line box building for the replaced element is different from that of a non-replaced element.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4513" name="Text Box 1"/>
          <p:cNvSpPr txBox="1">
            <a:spLocks noChangeArrowheads="1"/>
          </p:cNvSpPr>
          <p:nvPr/>
        </p:nvSpPr>
        <p:spPr bwMode="auto">
          <a:xfrm>
            <a:off x="457200" y="228600"/>
            <a:ext cx="8226425" cy="838200"/>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baseline spacing</a:t>
            </a:r>
          </a:p>
        </p:txBody>
      </p:sp>
      <p:sp>
        <p:nvSpPr>
          <p:cNvPr id="704514" name="Text Box 2"/>
          <p:cNvSpPr txBox="1">
            <a:spLocks noChangeArrowheads="1"/>
          </p:cNvSpPr>
          <p:nvPr/>
        </p:nvSpPr>
        <p:spPr bwMode="auto">
          <a:xfrm>
            <a:off x="457200" y="990600"/>
            <a:ext cx="8229600" cy="5638800"/>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Replaced elements in in-line spacing sit on the baseline. The bottom of the box, plus any padding or spacing, sits on the baseline.</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Sometimes this is not what you want, because this adds space below the replaced element. </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Workarounds</a:t>
            </a:r>
          </a:p>
          <a:p>
            <a:pPr marL="733425" lvl="1" indent="-276225">
              <a:lnSpc>
                <a:spcPct val="108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a:solidFill>
                  <a:srgbClr val="FFFFFF"/>
                </a:solidFill>
                <a:latin typeface="Calibri" pitchFamily="34" charset="0"/>
              </a:rPr>
              <a:t>set the {display: } on the replaced element to ‘block’</a:t>
            </a:r>
          </a:p>
          <a:p>
            <a:pPr marL="733425" lvl="1" indent="-276225">
              <a:lnSpc>
                <a:spcPct val="108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a:solidFill>
                  <a:srgbClr val="FFFFFF"/>
                </a:solidFill>
                <a:latin typeface="Calibri" pitchFamily="34" charset="0"/>
              </a:rPr>
              <a:t>set the {line-height: } and {font-size:} on the ancestor of the replaced element to the exact height of the replaced element. </a:t>
            </a:r>
          </a:p>
          <a:p>
            <a:pPr marL="330200" indent="-317500">
              <a:lnSpc>
                <a:spcPct val="108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US">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61" name="Text Box 1"/>
          <p:cNvSpPr txBox="1">
            <a:spLocks noChangeArrowheads="1"/>
          </p:cNvSpPr>
          <p:nvPr/>
        </p:nvSpPr>
        <p:spPr bwMode="auto">
          <a:xfrm>
            <a:off x="457200" y="319088"/>
            <a:ext cx="8226425" cy="10493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out of normal flow</a:t>
            </a:r>
          </a:p>
        </p:txBody>
      </p:sp>
      <p:sp>
        <p:nvSpPr>
          <p:cNvPr id="706562" name="Text Box 2"/>
          <p:cNvSpPr txBox="1">
            <a:spLocks noChangeArrowheads="1"/>
          </p:cNvSpPr>
          <p:nvPr/>
        </p:nvSpPr>
        <p:spPr bwMode="auto">
          <a:xfrm>
            <a:off x="457200" y="1600200"/>
            <a:ext cx="8226425" cy="4435475"/>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There are some technologies that place elements out of normal flow.</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These are being reviewed now.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8609" name="Text Box 1"/>
          <p:cNvSpPr txBox="1">
            <a:spLocks noChangeArrowheads="1"/>
          </p:cNvSpPr>
          <p:nvPr/>
        </p:nvSpPr>
        <p:spPr bwMode="auto">
          <a:xfrm>
            <a:off x="533400" y="542925"/>
            <a:ext cx="8229600" cy="6064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floating</a:t>
            </a:r>
          </a:p>
        </p:txBody>
      </p:sp>
      <p:sp>
        <p:nvSpPr>
          <p:cNvPr id="708610" name="Text Box 2"/>
          <p:cNvSpPr txBox="1">
            <a:spLocks noChangeArrowheads="1"/>
          </p:cNvSpPr>
          <p:nvPr/>
        </p:nvSpPr>
        <p:spPr bwMode="auto">
          <a:xfrm>
            <a:off x="457200" y="1600200"/>
            <a:ext cx="8229600" cy="4035425"/>
          </a:xfrm>
          <a:prstGeom prst="rect">
            <a:avLst/>
          </a:prstGeom>
          <a:noFill/>
          <a:ln w="9525">
            <a:noFill/>
            <a:round/>
            <a:headEnd/>
            <a:tailEnd/>
          </a:ln>
        </p:spPr>
        <p:txBody>
          <a:bodyPr lIns="90000" tIns="46800" rIns="90000" bIns="46800"/>
          <a:lstStyle/>
          <a:p>
            <a:pPr marL="330200" indent="-317500">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{float: } tells the user agent to float the box. The box is set to float, meaning that text floats around it. I know this is confusing</a:t>
            </a:r>
          </a:p>
          <a:p>
            <a:pPr marL="733425" lvl="1" indent="-276225">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a:solidFill>
                  <a:srgbClr val="FFFFFF"/>
                </a:solidFill>
                <a:latin typeface="Calibri" pitchFamily="34" charset="0"/>
              </a:rPr>
              <a:t>value ‘left’ tells the user agent to put the floating box to the left</a:t>
            </a:r>
          </a:p>
          <a:p>
            <a:pPr marL="733425" lvl="1" indent="-276225">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a:solidFill>
                  <a:srgbClr val="FFFFFF"/>
                </a:solidFill>
                <a:latin typeface="Calibri" pitchFamily="34" charset="0"/>
              </a:rPr>
              <a:t>value ‘right’ tell the user agent to put the floating box to the right. </a:t>
            </a:r>
          </a:p>
          <a:p>
            <a:pPr marL="733425" lvl="1" indent="-276225">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a:solidFill>
                  <a:srgbClr val="FFFFFF"/>
                </a:solidFill>
                <a:latin typeface="Calibri" pitchFamily="34" charset="0"/>
              </a:rPr>
              <a:t>value ‘none’ tells user agent not to float the box.</a:t>
            </a:r>
            <a:r>
              <a:rPr lang="en-US" sz="2400">
                <a:solidFill>
                  <a:srgbClr val="FFFFFF"/>
                </a:solidFill>
                <a:latin typeface="Calibri" pitchFamily="34" charset="0"/>
              </a:rPr>
              <a:t> That is the initial value.</a:t>
            </a:r>
          </a:p>
          <a:p>
            <a:pPr marL="733425" lvl="1" indent="-276225">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a:solidFill>
                  <a:srgbClr val="FFFFFF"/>
                </a:solidFill>
                <a:latin typeface="Calibri" pitchFamily="34" charset="0"/>
              </a:rPr>
              <a:t>Yes, ‘inherit’ is also a valid value.</a:t>
            </a:r>
          </a:p>
          <a:p>
            <a:pPr marL="330200" indent="-317500">
              <a:lnSpc>
                <a:spcPct val="104000"/>
              </a:lnSpc>
              <a:spcBef>
                <a:spcPts val="5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0657"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negative margins on floats</a:t>
            </a:r>
          </a:p>
        </p:txBody>
      </p:sp>
      <p:sp>
        <p:nvSpPr>
          <p:cNvPr id="710658" name="Text Box 2"/>
          <p:cNvSpPr txBox="1">
            <a:spLocks noChangeArrowheads="1"/>
          </p:cNvSpPr>
          <p:nvPr/>
        </p:nvSpPr>
        <p:spPr bwMode="auto">
          <a:xfrm>
            <a:off x="457200" y="1600200"/>
            <a:ext cx="8226425" cy="4524375"/>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You can set negative margins on floats. That will make the float stick out of the containing box. </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But watch out for potential of several floats with negative margins overlapping each other. It is not quite clear what happens in such situations.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8977"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viewport</a:t>
            </a:r>
          </a:p>
        </p:txBody>
      </p:sp>
      <p:sp>
        <p:nvSpPr>
          <p:cNvPr id="638978" name="Text Box 2"/>
          <p:cNvSpPr txBox="1">
            <a:spLocks noChangeArrowheads="1"/>
          </p:cNvSpPr>
          <p:nvPr/>
        </p:nvSpPr>
        <p:spPr bwMode="auto">
          <a:xfrm>
            <a:off x="457200" y="1524000"/>
            <a:ext cx="8226425" cy="4524375"/>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latin typeface="Calibri" pitchFamily="34" charset="0"/>
              </a:rPr>
              <a:t>The viewport is the part of the canvas that is currently visible. </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latin typeface="Calibri" pitchFamily="34" charset="0"/>
              </a:rPr>
              <a:t>There is only one viewport per canvas.</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latin typeface="Calibri" pitchFamily="34" charset="0"/>
              </a:rPr>
              <a:t>Moving the viewport across the canvas is called scrolling.</a:t>
            </a:r>
          </a:p>
          <a:p>
            <a:pPr marL="330200" indent="-317500">
              <a:lnSpc>
                <a:spcPct val="108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GB"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2705" name="Text Box 1"/>
          <p:cNvSpPr txBox="1">
            <a:spLocks noChangeArrowheads="1"/>
          </p:cNvSpPr>
          <p:nvPr/>
        </p:nvSpPr>
        <p:spPr bwMode="auto">
          <a:xfrm>
            <a:off x="457200" y="228600"/>
            <a:ext cx="8229600" cy="6064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clearing</a:t>
            </a:r>
          </a:p>
        </p:txBody>
      </p:sp>
      <p:sp>
        <p:nvSpPr>
          <p:cNvPr id="712706" name="Text Box 2"/>
          <p:cNvSpPr txBox="1">
            <a:spLocks noChangeArrowheads="1"/>
          </p:cNvSpPr>
          <p:nvPr/>
        </p:nvSpPr>
        <p:spPr bwMode="auto">
          <a:xfrm>
            <a:off x="457200" y="914400"/>
            <a:ext cx="8229600" cy="5570538"/>
          </a:xfrm>
          <a:prstGeom prst="rect">
            <a:avLst/>
          </a:prstGeom>
          <a:noFill/>
          <a:ln w="9525">
            <a:noFill/>
            <a:round/>
            <a:headEnd/>
            <a:tailEnd/>
          </a:ln>
        </p:spPr>
        <p:txBody>
          <a:bodyPr lIns="90000" tIns="46800" rIns="90000" bIns="46800"/>
          <a:lstStyle/>
          <a:p>
            <a:pPr marL="330200" indent="-317500">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latin typeface="Calibri" pitchFamily="34" charset="0"/>
              </a:rPr>
              <a:t>{clear: } tells the user agent whether to place the current element next to a floating element or on the next line below it.</a:t>
            </a:r>
          </a:p>
          <a:p>
            <a:pPr marL="733425" lvl="1" indent="-276225">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400">
                <a:solidFill>
                  <a:srgbClr val="FFFFFF"/>
                </a:solidFill>
                <a:latin typeface="Calibri" pitchFamily="34" charset="0"/>
              </a:rPr>
              <a:t>value ‘none’ (default) tells the user agent to put contents on either side of the floating element</a:t>
            </a:r>
          </a:p>
          <a:p>
            <a:pPr marL="733425" lvl="1" indent="-276225">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400">
                <a:solidFill>
                  <a:srgbClr val="FFFFFF"/>
                </a:solidFill>
                <a:latin typeface="Calibri" pitchFamily="34" charset="0"/>
              </a:rPr>
              <a:t>value ‘left’ means to go after all left floats</a:t>
            </a:r>
          </a:p>
          <a:p>
            <a:pPr marL="733425" lvl="1" indent="-276225">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400">
                <a:solidFill>
                  <a:srgbClr val="FFFFFF"/>
                </a:solidFill>
                <a:latin typeface="Calibri" pitchFamily="34" charset="0"/>
              </a:rPr>
              <a:t>value ‘right’ mean placing after all right floats</a:t>
            </a:r>
          </a:p>
          <a:p>
            <a:pPr marL="733425" lvl="1" indent="-276225">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400">
                <a:solidFill>
                  <a:srgbClr val="FFFFFF"/>
                </a:solidFill>
                <a:latin typeface="Calibri" pitchFamily="34" charset="0"/>
              </a:rPr>
              <a:t>value ‘</a:t>
            </a:r>
            <a:r>
              <a:rPr lang="en-US" sz="2400">
                <a:solidFill>
                  <a:srgbClr val="FFFFFF"/>
                </a:solidFill>
                <a:latin typeface="Calibri" pitchFamily="34" charset="0"/>
              </a:rPr>
              <a:t>both</a:t>
            </a:r>
            <a:r>
              <a:rPr lang="en-GB" sz="2400">
                <a:solidFill>
                  <a:srgbClr val="FFFFFF"/>
                </a:solidFill>
                <a:latin typeface="Calibri" pitchFamily="34" charset="0"/>
              </a:rPr>
              <a:t>' means that both sides have to stay clear</a:t>
            </a:r>
          </a:p>
          <a:p>
            <a:pPr marL="330200" indent="-317500">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latin typeface="Calibri" pitchFamily="34" charset="0"/>
              </a:rPr>
              <a:t>{clear: } only applies to block level elements.</a:t>
            </a:r>
          </a:p>
          <a:p>
            <a:pPr marL="330200" indent="-317500">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latin typeface="Calibri" pitchFamily="34" charset="0"/>
              </a:rPr>
              <a:t>It is not inherited.</a:t>
            </a:r>
          </a:p>
          <a:p>
            <a:pPr marL="330200" indent="-317500">
              <a:lnSpc>
                <a:spcPct val="104000"/>
              </a:lnSpc>
              <a:spcBef>
                <a:spcPts val="6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GB"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4753"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{position: }</a:t>
            </a:r>
          </a:p>
        </p:txBody>
      </p:sp>
      <p:sp>
        <p:nvSpPr>
          <p:cNvPr id="714754" name="Text Box 2"/>
          <p:cNvSpPr txBox="1">
            <a:spLocks noChangeArrowheads="1"/>
          </p:cNvSpPr>
          <p:nvPr/>
        </p:nvSpPr>
        <p:spPr bwMode="auto">
          <a:xfrm>
            <a:off x="457200" y="1600200"/>
            <a:ext cx="8226425" cy="4524375"/>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You can take an element out of normal flow with the {position: } property.</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Normal flow corresponds to the value ‘static’ of {position:}. This is the initial value.</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Other values are:</a:t>
            </a:r>
          </a:p>
          <a:p>
            <a:pPr marL="733425" lvl="1" indent="-276225">
              <a:lnSpc>
                <a:spcPct val="108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a:solidFill>
                  <a:srgbClr val="FFFFFF"/>
                </a:solidFill>
                <a:latin typeface="Calibri" pitchFamily="34" charset="0"/>
              </a:rPr>
              <a:t>‘relative’</a:t>
            </a:r>
          </a:p>
          <a:p>
            <a:pPr marL="733425" lvl="1" indent="-276225">
              <a:lnSpc>
                <a:spcPct val="108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a:solidFill>
                  <a:srgbClr val="FFFFFF"/>
                </a:solidFill>
                <a:latin typeface="Calibri" pitchFamily="34" charset="0"/>
              </a:rPr>
              <a:t>‘absolute’</a:t>
            </a:r>
          </a:p>
          <a:p>
            <a:pPr marL="733425" lvl="1" indent="-276225">
              <a:lnSpc>
                <a:spcPct val="108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a:solidFill>
                  <a:srgbClr val="FFFFFF"/>
                </a:solidFill>
                <a:latin typeface="Calibri" pitchFamily="34" charset="0"/>
              </a:rPr>
              <a:t>‘fixed’</a:t>
            </a:r>
          </a:p>
          <a:p>
            <a:pPr marL="733425" lvl="1" indent="-276225">
              <a:lnSpc>
                <a:spcPct val="108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a:solidFill>
                  <a:srgbClr val="FFFFFF"/>
                </a:solidFill>
                <a:latin typeface="Calibri" pitchFamily="34" charset="0"/>
              </a:rPr>
              <a:t>‘inherit’</a:t>
            </a:r>
          </a:p>
          <a:p>
            <a:pPr marL="330200" indent="-317500">
              <a:lnSpc>
                <a:spcPct val="108000"/>
              </a:lnSpc>
              <a:spcBef>
                <a:spcPts val="6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US">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01" name="Text Box 1"/>
          <p:cNvSpPr txBox="1">
            <a:spLocks noChangeArrowheads="1"/>
          </p:cNvSpPr>
          <p:nvPr/>
        </p:nvSpPr>
        <p:spPr bwMode="auto">
          <a:xfrm>
            <a:off x="457200" y="542925"/>
            <a:ext cx="8229600" cy="6064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offset properties</a:t>
            </a:r>
          </a:p>
        </p:txBody>
      </p:sp>
      <p:sp>
        <p:nvSpPr>
          <p:cNvPr id="716802" name="Text Box 2"/>
          <p:cNvSpPr txBox="1">
            <a:spLocks noChangeArrowheads="1"/>
          </p:cNvSpPr>
          <p:nvPr/>
        </p:nvSpPr>
        <p:spPr bwMode="auto">
          <a:xfrm>
            <a:off x="304800" y="1219200"/>
            <a:ext cx="8534400" cy="5273675"/>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{top:}, {right:}, {bottom:}, {left:} set  offsets if positioning is relative, absolute or fixed</a:t>
            </a:r>
            <a:r>
              <a:rPr lang="en-US" sz="2800">
                <a:solidFill>
                  <a:srgbClr val="FFFFFF"/>
                </a:solidFill>
                <a:latin typeface="Calibri" pitchFamily="34" charset="0"/>
              </a:rPr>
              <a:t>, i.e, when the box is positioned. </a:t>
            </a:r>
            <a:r>
              <a:rPr lang="ru-RU" sz="2800">
                <a:solidFill>
                  <a:srgbClr val="FFFFFF"/>
                </a:solidFill>
                <a:latin typeface="Calibri" pitchFamily="34" charset="0"/>
              </a:rPr>
              <a:t>They can take length values, percentages, </a:t>
            </a:r>
            <a:r>
              <a:rPr lang="en-US" sz="2800">
                <a:solidFill>
                  <a:srgbClr val="FFFFFF"/>
                </a:solidFill>
                <a:latin typeface="Calibri" pitchFamily="34" charset="0"/>
              </a:rPr>
              <a:t>‘inherit’, and ‘auto’ (initial)</a:t>
            </a:r>
            <a:r>
              <a:rPr lang="ru-RU" sz="2800">
                <a:solidFill>
                  <a:srgbClr val="FFFFFF"/>
                </a:solidFill>
                <a:latin typeface="Calibri" pitchFamily="34" charset="0"/>
              </a:rPr>
              <a:t>.</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The effect of 'auto' depends on which other properties have been set to 'auto‘.</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Percentages refer to width of containing box for {left:} and {right:} and height of containing box for the other two.</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top: 50%; bottom: 0; left: 50%;  selects the lower quarter of the containing block</a:t>
            </a:r>
          </a:p>
          <a:p>
            <a:pPr marL="330200" indent="-317500">
              <a:lnSpc>
                <a:spcPct val="104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latin typeface="Calibri" pitchFamily="34" charset="0"/>
            </a:endParaRPr>
          </a:p>
          <a:p>
            <a:pPr marL="330200" indent="-317500">
              <a:lnSpc>
                <a:spcPct val="104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8849"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{position: relative}</a:t>
            </a:r>
          </a:p>
        </p:txBody>
      </p:sp>
      <p:sp>
        <p:nvSpPr>
          <p:cNvPr id="718850" name="Text Box 2"/>
          <p:cNvSpPr txBox="1">
            <a:spLocks noChangeArrowheads="1"/>
          </p:cNvSpPr>
          <p:nvPr/>
        </p:nvSpPr>
        <p:spPr bwMode="auto">
          <a:xfrm>
            <a:off x="457200" y="1600200"/>
            <a:ext cx="8226425" cy="4524375"/>
          </a:xfrm>
          <a:prstGeom prst="rect">
            <a:avLst/>
          </a:prstGeom>
          <a:noFill/>
          <a:ln w="9525">
            <a:noFill/>
            <a:round/>
            <a:headEnd/>
            <a:tailEnd/>
          </a:ln>
        </p:spPr>
        <p:txBody>
          <a:bodyPr lIns="0" tIns="0" rIns="0" bIns="0"/>
          <a:lstStyle/>
          <a:p>
            <a:pPr marL="330200" indent="-317500">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latin typeface="Calibri" pitchFamily="34" charset="0"/>
              </a:rPr>
              <a:t>The box's position is calculated according to the normal flow. Then it is offset relative to its normal position. </a:t>
            </a:r>
          </a:p>
          <a:p>
            <a:pPr marL="330200" indent="-317500">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latin typeface="Calibri" pitchFamily="34" charset="0"/>
              </a:rPr>
              <a:t>The position of the following box is not affected.</a:t>
            </a:r>
          </a:p>
          <a:p>
            <a:pPr marL="330200" indent="-317500">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latin typeface="Calibri" pitchFamily="34" charset="0"/>
              </a:rPr>
              <a:t>This is, if you put, say an &lt;img/&gt; box away in relative position, the there is a blank where the image would be in normal flow.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0897"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{position: absolute}</a:t>
            </a:r>
          </a:p>
        </p:txBody>
      </p:sp>
      <p:sp>
        <p:nvSpPr>
          <p:cNvPr id="720898" name="Text Box 2"/>
          <p:cNvSpPr txBox="1">
            <a:spLocks noChangeArrowheads="1"/>
          </p:cNvSpPr>
          <p:nvPr/>
        </p:nvSpPr>
        <p:spPr bwMode="auto">
          <a:xfrm>
            <a:off x="457200" y="1600200"/>
            <a:ext cx="8226425" cy="4524375"/>
          </a:xfrm>
          <a:prstGeom prst="rect">
            <a:avLst/>
          </a:prstGeom>
          <a:noFill/>
          <a:ln w="9525">
            <a:noFill/>
            <a:round/>
            <a:headEnd/>
            <a:tailEnd/>
          </a:ln>
        </p:spPr>
        <p:txBody>
          <a:bodyPr lIns="0" tIns="0" rIns="0" bIns="0"/>
          <a:lstStyle/>
          <a:p>
            <a:pPr marL="330200" indent="-317500">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latin typeface="Calibri" pitchFamily="34" charset="0"/>
              </a:rPr>
              <a:t>The box's position is specified by offsets with respect to the box's containing element. There is no effect on sibling boxes.</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The containing element is the nearest ancestor element that has a position value set to something else than ‘static’. It is common to set a {position: relative} to that element but don’t give any offsets to it.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2945"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{position: fixed}</a:t>
            </a:r>
          </a:p>
        </p:txBody>
      </p:sp>
      <p:sp>
        <p:nvSpPr>
          <p:cNvPr id="722946" name="Text Box 2"/>
          <p:cNvSpPr txBox="1">
            <a:spLocks noChangeArrowheads="1"/>
          </p:cNvSpPr>
          <p:nvPr/>
        </p:nvSpPr>
        <p:spPr bwMode="auto">
          <a:xfrm>
            <a:off x="457200" y="1600200"/>
            <a:ext cx="8226425" cy="4524375"/>
          </a:xfrm>
          <a:prstGeom prst="rect">
            <a:avLst/>
          </a:prstGeom>
          <a:noFill/>
          <a:ln w="9525">
            <a:noFill/>
            <a:round/>
            <a:headEnd/>
            <a:tailEnd/>
          </a:ln>
        </p:spPr>
        <p:txBody>
          <a:bodyPr lIns="0" tIns="0" rIns="0" bIns="0"/>
          <a:lstStyle/>
          <a:p>
            <a:pPr marL="330200" indent="-317500">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3200">
                <a:solidFill>
                  <a:srgbClr val="FFFFFF"/>
                </a:solidFill>
                <a:latin typeface="Calibri" pitchFamily="34" charset="0"/>
              </a:rPr>
              <a:t>The box's position is calculated according to the 'absolute' model, but the reference is not the containing element but:</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latin typeface="Calibri" pitchFamily="34" charset="0"/>
              </a:rPr>
              <a:t>For continuous media, the box is fixed with respect to the viewport</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latin typeface="Calibri" pitchFamily="34" charset="0"/>
              </a:rPr>
              <a:t>For paged media, the box is fixed with respect to the page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4993" name="Text Box 1"/>
          <p:cNvSpPr txBox="1">
            <a:spLocks noChangeArrowheads="1"/>
          </p:cNvSpPr>
          <p:nvPr/>
        </p:nvSpPr>
        <p:spPr bwMode="auto">
          <a:xfrm>
            <a:off x="457200" y="542925"/>
            <a:ext cx="8229600" cy="6064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{z-index:}</a:t>
            </a:r>
          </a:p>
        </p:txBody>
      </p:sp>
      <p:sp>
        <p:nvSpPr>
          <p:cNvPr id="724994" name="Text Box 2"/>
          <p:cNvSpPr txBox="1">
            <a:spLocks noChangeArrowheads="1"/>
          </p:cNvSpPr>
          <p:nvPr/>
        </p:nvSpPr>
        <p:spPr bwMode="auto">
          <a:xfrm>
            <a:off x="457200" y="1143000"/>
            <a:ext cx="8229600" cy="525780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{z-index: } let you set an integer value for a layer on the canvas where the element will appear.</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If element 1 has z-index value 1 and element 2 has z-index value number 2, element 2 lies on top of element 1.</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A negative value means that the element contents is behind its containing block. </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a:t>
            </a:r>
            <a:r>
              <a:rPr lang="ru-RU" sz="2800">
                <a:solidFill>
                  <a:srgbClr val="FFFFFF"/>
                </a:solidFill>
                <a:latin typeface="Calibri" pitchFamily="34" charset="0"/>
              </a:rPr>
              <a:t>he initial value is 'auto'.</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This property only applies to positioned elements, i.e. elements with a position other than ‘static’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41"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3600">
                <a:solidFill>
                  <a:srgbClr val="E3EBF1"/>
                </a:solidFill>
                <a:latin typeface="Calibri" pitchFamily="34" charset="0"/>
              </a:rPr>
              <a:t>general background to foreground order</a:t>
            </a:r>
          </a:p>
        </p:txBody>
      </p:sp>
      <p:sp>
        <p:nvSpPr>
          <p:cNvPr id="727042" name="Text Box 2"/>
          <p:cNvSpPr txBox="1">
            <a:spLocks noChangeArrowheads="1"/>
          </p:cNvSpPr>
          <p:nvPr/>
        </p:nvSpPr>
        <p:spPr bwMode="auto">
          <a:xfrm>
            <a:off x="457200" y="1600200"/>
            <a:ext cx="8229600"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For an element, the order is approximately</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a:solidFill>
                  <a:srgbClr val="FFFFFF"/>
                </a:solidFill>
                <a:latin typeface="Calibri" pitchFamily="34" charset="0"/>
              </a:rPr>
              <a:t>background and borders of element</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a:solidFill>
                  <a:srgbClr val="FFFFFF"/>
                </a:solidFill>
                <a:latin typeface="Calibri" pitchFamily="34" charset="0"/>
              </a:rPr>
              <a:t>children of the element with negative z-index</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a:solidFill>
                  <a:srgbClr val="FFFFFF"/>
                </a:solidFill>
                <a:latin typeface="Calibri" pitchFamily="34" charset="0"/>
              </a:rPr>
              <a:t>non-inline in-flow children </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a:solidFill>
                  <a:srgbClr val="FFFFFF"/>
                </a:solidFill>
                <a:latin typeface="Calibri" pitchFamily="34" charset="0"/>
              </a:rPr>
              <a:t>children that are floats</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a:solidFill>
                  <a:srgbClr val="FFFFFF"/>
                </a:solidFill>
                <a:latin typeface="Calibri" pitchFamily="34" charset="0"/>
              </a:rPr>
              <a:t>children that are in-line in-flow</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a:solidFill>
                  <a:srgbClr val="FFFFFF"/>
                </a:solidFill>
                <a:latin typeface="Calibri" pitchFamily="34" charset="0"/>
              </a:rPr>
              <a:t>children with z-index 0 or better</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i="1">
                <a:solidFill>
                  <a:srgbClr val="FFFFFF"/>
                </a:solidFill>
                <a:latin typeface="Calibri" pitchFamily="34" charset="0"/>
              </a:rPr>
              <a:t>not worth remembering for quiz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089" name="Text Box 1"/>
          <p:cNvSpPr txBox="1">
            <a:spLocks noChangeArrowheads="1"/>
          </p:cNvSpPr>
          <p:nvPr/>
        </p:nvSpPr>
        <p:spPr bwMode="auto">
          <a:xfrm>
            <a:off x="457200" y="542925"/>
            <a:ext cx="8229600" cy="6064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{overflow: }</a:t>
            </a:r>
          </a:p>
        </p:txBody>
      </p:sp>
      <p:sp>
        <p:nvSpPr>
          <p:cNvPr id="729090" name="Text Box 2"/>
          <p:cNvSpPr txBox="1">
            <a:spLocks noChangeArrowheads="1"/>
          </p:cNvSpPr>
          <p:nvPr/>
        </p:nvSpPr>
        <p:spPr bwMode="auto">
          <a:xfrm>
            <a:off x="228600" y="1600200"/>
            <a:ext cx="8686800" cy="3870325"/>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When a box contents is larger than the containing box, it overflows. </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{overflow:} can take the values</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a:solidFill>
                  <a:srgbClr val="FFFFFF"/>
                </a:solidFill>
                <a:latin typeface="Calibri" pitchFamily="34" charset="0"/>
              </a:rPr>
              <a:t>‘</a:t>
            </a:r>
            <a:r>
              <a:rPr lang="ru-RU" sz="2400">
                <a:solidFill>
                  <a:srgbClr val="FFFFFF"/>
                </a:solidFill>
                <a:latin typeface="Calibri" pitchFamily="34" charset="0"/>
              </a:rPr>
              <a:t>visible</a:t>
            </a:r>
            <a:r>
              <a:rPr lang="en-US" sz="2400">
                <a:solidFill>
                  <a:srgbClr val="FFFFFF"/>
                </a:solidFill>
                <a:latin typeface="Calibri" pitchFamily="34" charset="0"/>
              </a:rPr>
              <a:t>’</a:t>
            </a:r>
            <a:r>
              <a:rPr lang="ru-RU" sz="2400">
                <a:solidFill>
                  <a:srgbClr val="FFFFFF"/>
                </a:solidFill>
                <a:latin typeface="Calibri" pitchFamily="34" charset="0"/>
              </a:rPr>
              <a:t> 	contents is allowed to overflow</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a:solidFill>
                  <a:srgbClr val="FFFFFF"/>
                </a:solidFill>
                <a:latin typeface="Calibri" pitchFamily="34" charset="0"/>
              </a:rPr>
              <a:t>‘</a:t>
            </a:r>
            <a:r>
              <a:rPr lang="ru-RU" sz="2400">
                <a:solidFill>
                  <a:srgbClr val="FFFFFF"/>
                </a:solidFill>
                <a:latin typeface="Calibri" pitchFamily="34" charset="0"/>
              </a:rPr>
              <a:t>hidden</a:t>
            </a:r>
            <a:r>
              <a:rPr lang="en-US" sz="2400">
                <a:solidFill>
                  <a:srgbClr val="FFFFFF"/>
                </a:solidFill>
                <a:latin typeface="Calibri" pitchFamily="34" charset="0"/>
              </a:rPr>
              <a:t>’</a:t>
            </a:r>
            <a:r>
              <a:rPr lang="ru-RU" sz="2400">
                <a:solidFill>
                  <a:srgbClr val="FFFFFF"/>
                </a:solidFill>
                <a:latin typeface="Calibri" pitchFamily="34" charset="0"/>
              </a:rPr>
              <a:t>  contents is hidden</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a:solidFill>
                  <a:srgbClr val="FFFFFF"/>
                </a:solidFill>
                <a:latin typeface="Calibri" pitchFamily="34" charset="0"/>
              </a:rPr>
              <a:t>‘</a:t>
            </a:r>
            <a:r>
              <a:rPr lang="ru-RU" sz="2400">
                <a:solidFill>
                  <a:srgbClr val="FFFFFF"/>
                </a:solidFill>
                <a:latin typeface="Calibri" pitchFamily="34" charset="0"/>
              </a:rPr>
              <a:t>scroll</a:t>
            </a:r>
            <a:r>
              <a:rPr lang="en-US" sz="2400">
                <a:solidFill>
                  <a:srgbClr val="FFFFFF"/>
                </a:solidFill>
                <a:latin typeface="Calibri" pitchFamily="34" charset="0"/>
              </a:rPr>
              <a:t>’</a:t>
            </a:r>
            <a:r>
              <a:rPr lang="ru-RU" sz="2400">
                <a:solidFill>
                  <a:srgbClr val="FFFFFF"/>
                </a:solidFill>
                <a:latin typeface="Calibri" pitchFamily="34" charset="0"/>
              </a:rPr>
              <a:t>    UA displays a scroll device at the edge of the box</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400">
                <a:solidFill>
                  <a:srgbClr val="FFFFFF"/>
                </a:solidFill>
                <a:latin typeface="Calibri" pitchFamily="34" charset="0"/>
              </a:rPr>
              <a:t>‘</a:t>
            </a:r>
            <a:r>
              <a:rPr lang="ru-RU" sz="2400">
                <a:solidFill>
                  <a:srgbClr val="FFFFFF"/>
                </a:solidFill>
                <a:latin typeface="Calibri" pitchFamily="34" charset="0"/>
              </a:rPr>
              <a:t>auto</a:t>
            </a:r>
            <a:r>
              <a:rPr lang="en-US" sz="2400">
                <a:solidFill>
                  <a:srgbClr val="FFFFFF"/>
                </a:solidFill>
                <a:latin typeface="Calibri" pitchFamily="34" charset="0"/>
              </a:rPr>
              <a:t>’</a:t>
            </a:r>
            <a:r>
              <a:rPr lang="ru-RU" sz="2400">
                <a:solidFill>
                  <a:srgbClr val="FFFFFF"/>
                </a:solidFill>
                <a:latin typeface="Calibri" pitchFamily="34" charset="0"/>
              </a:rPr>
              <a:t>      leave to the user agent to decide what to do</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Example: lengthy terms and conditions.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1137"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more examples</a:t>
            </a:r>
          </a:p>
        </p:txBody>
      </p:sp>
      <p:sp>
        <p:nvSpPr>
          <p:cNvPr id="731138"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ru-RU" sz="2800">
                <a:solidFill>
                  <a:srgbClr val="FFFFFF"/>
                </a:solidFill>
                <a:latin typeface="Calibri" pitchFamily="34" charset="0"/>
              </a:rPr>
              <a:t>I have made a stolen and simplified example available for three column layout, with flexible middle column, http://wotan.liu.edu/home/krichel/lis650/examples/css_layout/triple_column.html	</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ru-RU" sz="2800">
                <a:solidFill>
                  <a:srgbClr val="FFFFFF"/>
                </a:solidFill>
                <a:latin typeface="Calibri" pitchFamily="34" charset="0"/>
              </a:rPr>
              <a:t>Unfortunately, this example relies a lot on dimensions that are fixed in pixels.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102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normal flow</a:t>
            </a:r>
          </a:p>
        </p:txBody>
      </p:sp>
      <p:sp>
        <p:nvSpPr>
          <p:cNvPr id="641026" name="Text Box 2"/>
          <p:cNvSpPr txBox="1">
            <a:spLocks noChangeArrowheads="1"/>
          </p:cNvSpPr>
          <p:nvPr/>
        </p:nvSpPr>
        <p:spPr bwMode="auto">
          <a:xfrm>
            <a:off x="457200" y="1600200"/>
            <a:ext cx="8229600" cy="3914775"/>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Normal flow is how things show up normally on a web page. </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In normal flow, elements are rendered in the order in which they appear in the HTML document. </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For text-level elements, boxes are set horizontally next to each other. </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For block-level elements, boxes are set vertically next to each other.</a:t>
            </a:r>
          </a:p>
          <a:p>
            <a:pPr marL="330200" indent="-317500">
              <a:lnSpc>
                <a:spcPct val="104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3185"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site design</a:t>
            </a:r>
          </a:p>
        </p:txBody>
      </p:sp>
      <p:sp>
        <p:nvSpPr>
          <p:cNvPr id="733186"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Site design is more difficult than contents or page design.</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There are fewer categorical imperatives</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latin typeface="Calibri" pitchFamily="34" charset="0"/>
              </a:rPr>
              <a:t>It really depends on the site.</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a:solidFill>
                  <a:srgbClr val="FFFFFF"/>
                </a:solidFill>
                <a:latin typeface="Calibri" pitchFamily="34" charset="0"/>
              </a:rPr>
              <a:t>There can be so many sites.</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Nevertheless some think that is even more important to get the site design right.  </a:t>
            </a:r>
          </a:p>
          <a:p>
            <a:pPr marL="330200" indent="-317500">
              <a:lnSpc>
                <a:spcPct val="104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523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site structure</a:t>
            </a:r>
          </a:p>
        </p:txBody>
      </p:sp>
      <p:sp>
        <p:nvSpPr>
          <p:cNvPr id="735234" name="Text Box 2"/>
          <p:cNvSpPr txBox="1">
            <a:spLocks noChangeArrowheads="1"/>
          </p:cNvSpPr>
          <p:nvPr/>
        </p:nvSpPr>
        <p:spPr bwMode="auto">
          <a:xfrm>
            <a:off x="457200" y="1600200"/>
            <a:ext cx="8229600" cy="4525963"/>
          </a:xfrm>
          <a:prstGeom prst="rect">
            <a:avLst/>
          </a:prstGeom>
          <a:noFill/>
          <a:ln w="9525">
            <a:noFill/>
            <a:round/>
            <a:headEnd/>
            <a:tailEnd/>
          </a:ln>
        </p:spPr>
        <p:txBody>
          <a:bodyPr lIns="90000" tIns="46800" rIns="90000" bIns="46800"/>
          <a:lstStyle/>
          <a:p>
            <a:pPr marL="330200" indent="-317500">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To visualize it, you have to have it first. Poor information architecture will lead to bad usability.</a:t>
            </a:r>
          </a:p>
          <a:p>
            <a:pPr marL="330200" indent="-317500">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Some sites have a linear structure.</a:t>
            </a:r>
          </a:p>
          <a:p>
            <a:pPr marL="330200" indent="-317500">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But most sites are hierarchically organized.</a:t>
            </a:r>
          </a:p>
          <a:p>
            <a:pPr marL="330200" indent="-317500">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What ever the structure, it has to reflect the users' tasks, not the providers’ structure.  </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81"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constructing the hierarchy</a:t>
            </a:r>
          </a:p>
        </p:txBody>
      </p:sp>
      <p:sp>
        <p:nvSpPr>
          <p:cNvPr id="737282"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Some information architects suggest a 7±2 rule for the elements in each hierarchy.</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Some suggest not more than four level of depth. </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I am an advocate of Krug’s second law that says “It does not matter how many times users click as long as each click is an unambiguous choice”.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9329"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the home page</a:t>
            </a:r>
          </a:p>
        </p:txBody>
      </p:sp>
      <p:sp>
        <p:nvSpPr>
          <p:cNvPr id="739330" name="Text Box 2"/>
          <p:cNvSpPr txBox="1">
            <a:spLocks noChangeArrowheads="1"/>
          </p:cNvSpPr>
          <p:nvPr/>
        </p:nvSpPr>
        <p:spPr bwMode="auto">
          <a:xfrm>
            <a:off x="457200" y="1600200"/>
            <a:ext cx="8229600" cy="4953000"/>
          </a:xfrm>
          <a:prstGeom prst="rect">
            <a:avLst/>
          </a:prstGeom>
          <a:noFill/>
          <a:ln w="9525">
            <a:noFill/>
            <a:round/>
            <a:headEnd/>
            <a:tailEnd/>
          </a:ln>
        </p:spPr>
        <p:txBody>
          <a:bodyPr lIns="90000" tIns="46800" rIns="90000" bIns="46800"/>
          <a:lstStyle/>
          <a:p>
            <a:pPr marL="330200" indent="-317500">
              <a:lnSpc>
                <a:spcPct val="104000"/>
              </a:lnSpc>
              <a:spcBef>
                <a:spcPts val="700"/>
              </a:spcBef>
              <a:tabLst>
                <a:tab pos="331788" algn="l"/>
                <a:tab pos="788988" algn="l"/>
                <a:tab pos="1246188" algn="l"/>
                <a:tab pos="1703388" algn="l"/>
                <a:tab pos="2160588" algn="l"/>
                <a:tab pos="2617788" algn="l"/>
                <a:tab pos="3074988" algn="l"/>
                <a:tab pos="3532188" algn="l"/>
                <a:tab pos="3989388" algn="l"/>
                <a:tab pos="4446588" algn="l"/>
                <a:tab pos="4903788" algn="l"/>
                <a:tab pos="5360988" algn="l"/>
                <a:tab pos="5818188" algn="l"/>
                <a:tab pos="6275388" algn="l"/>
                <a:tab pos="6732588" algn="l"/>
                <a:tab pos="7189788" algn="l"/>
                <a:tab pos="7646988" algn="l"/>
                <a:tab pos="8104188" algn="l"/>
                <a:tab pos="8561388" algn="l"/>
                <a:tab pos="9018588" algn="l"/>
                <a:tab pos="9475788" algn="l"/>
              </a:tabLst>
            </a:pPr>
            <a:endParaRPr lang="ru-RU" sz="2800">
              <a:solidFill>
                <a:srgbClr val="FFFFFF"/>
              </a:solidFill>
              <a:latin typeface="Calibri" pitchFamily="34" charset="0"/>
            </a:endParaRPr>
          </a:p>
          <a:p>
            <a:pPr marL="330200" indent="-317500">
              <a:lnSpc>
                <a:spcPct val="104000"/>
              </a:lnSpc>
              <a:spcBef>
                <a:spcPts val="700"/>
              </a:spcBef>
              <a:buClr>
                <a:srgbClr val="FFFFFF"/>
              </a:buClr>
              <a:buFont typeface="Arial" charset="0"/>
              <a:buChar char="•"/>
              <a:tabLst>
                <a:tab pos="331788" algn="l"/>
                <a:tab pos="788988" algn="l"/>
                <a:tab pos="1246188" algn="l"/>
                <a:tab pos="1703388" algn="l"/>
                <a:tab pos="2160588" algn="l"/>
                <a:tab pos="2617788" algn="l"/>
                <a:tab pos="3074988" algn="l"/>
                <a:tab pos="3532188" algn="l"/>
                <a:tab pos="3989388" algn="l"/>
                <a:tab pos="4446588" algn="l"/>
                <a:tab pos="4903788" algn="l"/>
                <a:tab pos="5360988" algn="l"/>
                <a:tab pos="5818188" algn="l"/>
                <a:tab pos="6275388" algn="l"/>
                <a:tab pos="6732588" algn="l"/>
                <a:tab pos="7189788" algn="l"/>
                <a:tab pos="7646988" algn="l"/>
                <a:tab pos="8104188" algn="l"/>
                <a:tab pos="8561388" algn="l"/>
                <a:tab pos="9018588" algn="l"/>
                <a:tab pos="9475788" algn="l"/>
              </a:tabLst>
            </a:pPr>
            <a:r>
              <a:rPr lang="ru-RU" sz="2800">
                <a:solidFill>
                  <a:srgbClr val="FFFFFF"/>
                </a:solidFill>
                <a:latin typeface="Calibri" pitchFamily="34" charset="0"/>
              </a:rPr>
              <a:t>It has to be designed differently than other pages.</a:t>
            </a:r>
          </a:p>
          <a:p>
            <a:pPr marL="330200" indent="-317500">
              <a:lnSpc>
                <a:spcPct val="104000"/>
              </a:lnSpc>
              <a:spcBef>
                <a:spcPts val="700"/>
              </a:spcBef>
              <a:buClr>
                <a:srgbClr val="FFFFFF"/>
              </a:buClr>
              <a:buFont typeface="Arial" charset="0"/>
              <a:buChar char="•"/>
              <a:tabLst>
                <a:tab pos="331788" algn="l"/>
                <a:tab pos="788988" algn="l"/>
                <a:tab pos="1246188" algn="l"/>
                <a:tab pos="1703388" algn="l"/>
                <a:tab pos="2160588" algn="l"/>
                <a:tab pos="2617788" algn="l"/>
                <a:tab pos="3074988" algn="l"/>
                <a:tab pos="3532188" algn="l"/>
                <a:tab pos="3989388" algn="l"/>
                <a:tab pos="4446588" algn="l"/>
                <a:tab pos="4903788" algn="l"/>
                <a:tab pos="5360988" algn="l"/>
                <a:tab pos="5818188" algn="l"/>
                <a:tab pos="6275388" algn="l"/>
                <a:tab pos="6732588" algn="l"/>
                <a:tab pos="7189788" algn="l"/>
                <a:tab pos="7646988" algn="l"/>
                <a:tab pos="8104188" algn="l"/>
                <a:tab pos="8561388" algn="l"/>
                <a:tab pos="9018588" algn="l"/>
                <a:tab pos="9475788" algn="l"/>
              </a:tabLst>
            </a:pPr>
            <a:r>
              <a:rPr lang="ru-RU" sz="2800">
                <a:solidFill>
                  <a:srgbClr val="FFFFFF"/>
                </a:solidFill>
                <a:latin typeface="Calibri" pitchFamily="34" charset="0"/>
              </a:rPr>
              <a:t>It must answer the questions</a:t>
            </a:r>
          </a:p>
          <a:p>
            <a:pPr marL="733425" lvl="1" indent="-276225">
              <a:lnSpc>
                <a:spcPct val="104000"/>
              </a:lnSpc>
              <a:spcBef>
                <a:spcPts val="600"/>
              </a:spcBef>
              <a:buClr>
                <a:srgbClr val="FFFFFF"/>
              </a:buClr>
              <a:buFont typeface="Arial" charset="0"/>
              <a:buChar char="–"/>
              <a:tabLst>
                <a:tab pos="331788" algn="l"/>
                <a:tab pos="788988" algn="l"/>
                <a:tab pos="1246188" algn="l"/>
                <a:tab pos="1703388" algn="l"/>
                <a:tab pos="2160588" algn="l"/>
                <a:tab pos="2617788" algn="l"/>
                <a:tab pos="3074988" algn="l"/>
                <a:tab pos="3532188" algn="l"/>
                <a:tab pos="3989388" algn="l"/>
                <a:tab pos="4446588" algn="l"/>
                <a:tab pos="4903788" algn="l"/>
                <a:tab pos="5360988" algn="l"/>
                <a:tab pos="5818188" algn="l"/>
                <a:tab pos="6275388" algn="l"/>
                <a:tab pos="6732588" algn="l"/>
                <a:tab pos="7189788" algn="l"/>
                <a:tab pos="7646988" algn="l"/>
                <a:tab pos="8104188" algn="l"/>
                <a:tab pos="8561388" algn="l"/>
                <a:tab pos="9018588" algn="l"/>
                <a:tab pos="9475788" algn="l"/>
              </a:tabLst>
            </a:pPr>
            <a:r>
              <a:rPr lang="ru-RU">
                <a:solidFill>
                  <a:srgbClr val="FFFFFF"/>
                </a:solidFill>
                <a:latin typeface="Calibri" pitchFamily="34" charset="0"/>
              </a:rPr>
              <a:t>where am I?</a:t>
            </a:r>
          </a:p>
          <a:p>
            <a:pPr marL="733425" lvl="1" indent="-276225">
              <a:lnSpc>
                <a:spcPct val="104000"/>
              </a:lnSpc>
              <a:spcBef>
                <a:spcPts val="600"/>
              </a:spcBef>
              <a:buClr>
                <a:srgbClr val="FFFFFF"/>
              </a:buClr>
              <a:buFont typeface="Arial" charset="0"/>
              <a:buChar char="–"/>
              <a:tabLst>
                <a:tab pos="331788" algn="l"/>
                <a:tab pos="788988" algn="l"/>
                <a:tab pos="1246188" algn="l"/>
                <a:tab pos="1703388" algn="l"/>
                <a:tab pos="2160588" algn="l"/>
                <a:tab pos="2617788" algn="l"/>
                <a:tab pos="3074988" algn="l"/>
                <a:tab pos="3532188" algn="l"/>
                <a:tab pos="3989388" algn="l"/>
                <a:tab pos="4446588" algn="l"/>
                <a:tab pos="4903788" algn="l"/>
                <a:tab pos="5360988" algn="l"/>
                <a:tab pos="5818188" algn="l"/>
                <a:tab pos="6275388" algn="l"/>
                <a:tab pos="6732588" algn="l"/>
                <a:tab pos="7189788" algn="l"/>
                <a:tab pos="7646988" algn="l"/>
                <a:tab pos="8104188" algn="l"/>
                <a:tab pos="8561388" algn="l"/>
                <a:tab pos="9018588" algn="l"/>
                <a:tab pos="9475788" algn="l"/>
              </a:tabLst>
            </a:pPr>
            <a:r>
              <a:rPr lang="ru-RU">
                <a:solidFill>
                  <a:srgbClr val="FFFFFF"/>
                </a:solidFill>
                <a:latin typeface="Calibri" pitchFamily="34" charset="0"/>
              </a:rPr>
              <a:t>what does this site do?</a:t>
            </a:r>
          </a:p>
          <a:p>
            <a:pPr marL="330200" indent="-317500">
              <a:lnSpc>
                <a:spcPct val="104000"/>
              </a:lnSpc>
              <a:spcBef>
                <a:spcPts val="700"/>
              </a:spcBef>
              <a:buClr>
                <a:srgbClr val="FFFFFF"/>
              </a:buClr>
              <a:buFont typeface="Arial" charset="0"/>
              <a:buChar char="•"/>
              <a:tabLst>
                <a:tab pos="331788" algn="l"/>
                <a:tab pos="788988" algn="l"/>
                <a:tab pos="1246188" algn="l"/>
                <a:tab pos="1703388" algn="l"/>
                <a:tab pos="2160588" algn="l"/>
                <a:tab pos="2617788" algn="l"/>
                <a:tab pos="3074988" algn="l"/>
                <a:tab pos="3532188" algn="l"/>
                <a:tab pos="3989388" algn="l"/>
                <a:tab pos="4446588" algn="l"/>
                <a:tab pos="4903788" algn="l"/>
                <a:tab pos="5360988" algn="l"/>
                <a:tab pos="5818188" algn="l"/>
                <a:tab pos="6275388" algn="l"/>
                <a:tab pos="6732588" algn="l"/>
                <a:tab pos="7189788" algn="l"/>
                <a:tab pos="7646988" algn="l"/>
                <a:tab pos="8104188" algn="l"/>
                <a:tab pos="8561388" algn="l"/>
                <a:tab pos="9018588" algn="l"/>
                <a:tab pos="9475788" algn="l"/>
              </a:tabLst>
            </a:pPr>
            <a:r>
              <a:rPr lang="ru-RU" sz="2800">
                <a:solidFill>
                  <a:srgbClr val="FFFFFF"/>
                </a:solidFill>
                <a:latin typeface="Calibri" pitchFamily="34" charset="0"/>
              </a:rPr>
              <a:t>It needs at least an intuitive summary of the site purpose.</a:t>
            </a:r>
          </a:p>
          <a:p>
            <a:pPr marL="330200" indent="-317500">
              <a:lnSpc>
                <a:spcPct val="104000"/>
              </a:lnSpc>
              <a:spcBef>
                <a:spcPts val="700"/>
              </a:spcBef>
              <a:tabLst>
                <a:tab pos="331788" algn="l"/>
                <a:tab pos="788988" algn="l"/>
                <a:tab pos="1246188" algn="l"/>
                <a:tab pos="1703388" algn="l"/>
                <a:tab pos="2160588" algn="l"/>
                <a:tab pos="2617788" algn="l"/>
                <a:tab pos="3074988" algn="l"/>
                <a:tab pos="3532188" algn="l"/>
                <a:tab pos="3989388" algn="l"/>
                <a:tab pos="4446588" algn="l"/>
                <a:tab pos="4903788" algn="l"/>
                <a:tab pos="5360988" algn="l"/>
                <a:tab pos="5818188" algn="l"/>
                <a:tab pos="6275388" algn="l"/>
                <a:tab pos="6732588" algn="l"/>
                <a:tab pos="7189788" algn="l"/>
                <a:tab pos="7646988" algn="l"/>
                <a:tab pos="8104188" algn="l"/>
                <a:tab pos="8561388" algn="l"/>
                <a:tab pos="9018588" algn="l"/>
                <a:tab pos="9475788" algn="l"/>
              </a:tabLst>
            </a:pPr>
            <a:endParaRPr lang="ru-RU" sz="2800">
              <a:solidFill>
                <a:srgbClr val="FFFFFF"/>
              </a:solidFill>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1377"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other things on the homepage</a:t>
            </a:r>
          </a:p>
        </p:txBody>
      </p:sp>
      <p:sp>
        <p:nvSpPr>
          <p:cNvPr id="741378"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It need a directory of main area.</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A principal search feature may be included.</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Otherwise a link to a search page will do</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You may want to put news, but not prominently.</a:t>
            </a:r>
          </a:p>
          <a:p>
            <a:pPr marL="330200" indent="-317500">
              <a:lnSpc>
                <a:spcPct val="104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latin typeface="Calibri" pitchFamily="34" charset="0"/>
            </a:endParaRPr>
          </a:p>
          <a:p>
            <a:pPr marL="330200" indent="-317500">
              <a:lnSpc>
                <a:spcPct val="104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3425"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Nielsen’s guideline for corporate homepages 1–5</a:t>
            </a:r>
          </a:p>
        </p:txBody>
      </p:sp>
      <p:sp>
        <p:nvSpPr>
          <p:cNvPr id="743426"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Include a one-sentence tagline</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Write a page title with good visibility in search engines and bookmark lists</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Group all corporate information in one distinct area</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Emphasize the site's top high-priority tasks</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Include a search input box</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5473"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Nielsen’s guideline for corporate homepages 6–10</a:t>
            </a:r>
          </a:p>
        </p:txBody>
      </p:sp>
      <p:sp>
        <p:nvSpPr>
          <p:cNvPr id="745474"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Show examples of real site content.</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Begin link names with the most important keyword.</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Offer easy access to recent past features.</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Don't over-format critical content, such as navigation areas.</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Use meaningful graphics.</a:t>
            </a:r>
          </a:p>
          <a:p>
            <a:pPr marL="330200" indent="-317500">
              <a:lnSpc>
                <a:spcPct val="104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2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home page and rest of site</a:t>
            </a:r>
          </a:p>
        </p:txBody>
      </p:sp>
      <p:sp>
        <p:nvSpPr>
          <p:cNvPr id="747522" name="Text Box 2"/>
          <p:cNvSpPr txBox="1">
            <a:spLocks noChangeArrowheads="1"/>
          </p:cNvSpPr>
          <p:nvPr/>
        </p:nvSpPr>
        <p:spPr bwMode="auto">
          <a:xfrm>
            <a:off x="457200" y="1295400"/>
            <a:ext cx="8229600" cy="5183188"/>
          </a:xfrm>
          <a:prstGeom prst="rect">
            <a:avLst/>
          </a:prstGeom>
          <a:noFill/>
          <a:ln w="9525">
            <a:noFill/>
            <a:round/>
            <a:headEnd/>
            <a:tailEnd/>
          </a:ln>
        </p:spPr>
        <p:txBody>
          <a:bodyPr lIns="90000" tIns="46800" rIns="90000" bIns="46800"/>
          <a:lstStyle/>
          <a:p>
            <a:pPr marL="330200" indent="-317500">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The name of the site should be very prominent on the home page, more so than on interior pages, where it should also be named.</a:t>
            </a:r>
          </a:p>
          <a:p>
            <a:pPr marL="330200" indent="-317500">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There should be a link to the homepage from all interior pages, maybe in the logo.</a:t>
            </a:r>
          </a:p>
          <a:p>
            <a:pPr marL="330200" indent="-317500">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The less famous a site, the more it has to have information about the site on interior pages. Your users are not likely to come through the home page.</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9569"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navigating web sites</a:t>
            </a:r>
          </a:p>
        </p:txBody>
      </p:sp>
      <p:sp>
        <p:nvSpPr>
          <p:cNvPr id="749570" name="Text Box 2"/>
          <p:cNvSpPr txBox="1">
            <a:spLocks noChangeArrowheads="1"/>
          </p:cNvSpPr>
          <p:nvPr/>
        </p:nvSpPr>
        <p:spPr bwMode="auto">
          <a:xfrm>
            <a:off x="457200" y="1295400"/>
            <a:ext cx="8229600" cy="4954588"/>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600">
                <a:solidFill>
                  <a:srgbClr val="FFFFFF"/>
                </a:solidFill>
                <a:latin typeface="Calibri" pitchFamily="34" charset="0"/>
              </a:rPr>
              <a:t>People are usually trying to find something.</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600">
                <a:solidFill>
                  <a:srgbClr val="FFFFFF"/>
                </a:solidFill>
                <a:latin typeface="Calibri" pitchFamily="34" charset="0"/>
              </a:rPr>
              <a:t>It is more difficult than in a shop or on the street</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200">
                <a:solidFill>
                  <a:srgbClr val="FFFFFF"/>
                </a:solidFill>
                <a:latin typeface="Calibri" pitchFamily="34" charset="0"/>
              </a:rPr>
              <a:t>no sense of scale</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200">
                <a:solidFill>
                  <a:srgbClr val="FFFFFF"/>
                </a:solidFill>
                <a:latin typeface="Calibri" pitchFamily="34" charset="0"/>
              </a:rPr>
              <a:t>no sense of direction</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200">
                <a:solidFill>
                  <a:srgbClr val="FFFFFF"/>
                </a:solidFill>
                <a:latin typeface="Calibri" pitchFamily="34" charset="0"/>
              </a:rPr>
              <a:t>no sense of location</a:t>
            </a:r>
          </a:p>
          <a:p>
            <a:pPr marL="330200" indent="-317500">
              <a:lnSpc>
                <a:spcPct val="104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a:solidFill>
                <a:srgbClr val="FFFFFF"/>
              </a:solidFill>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1617"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purpose of navigation</a:t>
            </a:r>
          </a:p>
        </p:txBody>
      </p:sp>
      <p:sp>
        <p:nvSpPr>
          <p:cNvPr id="751618"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200">
                <a:solidFill>
                  <a:srgbClr val="FFFFFF"/>
                </a:solidFill>
                <a:latin typeface="Calibri" pitchFamily="34" charset="0"/>
              </a:rPr>
              <a:t>Navigation can</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give users something to hold on to</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tell users what is here</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explain users how to use the site</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give confidence in the site builder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3"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box</a:t>
            </a:r>
          </a:p>
        </p:txBody>
      </p:sp>
      <p:sp>
        <p:nvSpPr>
          <p:cNvPr id="643074" name="Text Box 2"/>
          <p:cNvSpPr txBox="1">
            <a:spLocks noChangeArrowheads="1"/>
          </p:cNvSpPr>
          <p:nvPr/>
        </p:nvSpPr>
        <p:spPr bwMode="auto">
          <a:xfrm>
            <a:off x="457200" y="1600200"/>
            <a:ext cx="8226425" cy="4524375"/>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When visual rendering of HTML takes place, every HMTL element that requires visualization is put into a box.</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Thus the box is a place where something is visually rendered into. It is always a rectangular shape.</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Parent elements are created from the boxes of their children.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366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questions addressed by navigation</a:t>
            </a:r>
            <a:endParaRPr lang="ru-RU" sz="4000">
              <a:solidFill>
                <a:srgbClr val="E3EBF1"/>
              </a:solidFill>
              <a:latin typeface="Calibri" pitchFamily="34" charset="0"/>
            </a:endParaRPr>
          </a:p>
        </p:txBody>
      </p:sp>
      <p:sp>
        <p:nvSpPr>
          <p:cNvPr id="753666" name="Text Box 2"/>
          <p:cNvSpPr txBox="1">
            <a:spLocks noChangeArrowheads="1"/>
          </p:cNvSpPr>
          <p:nvPr/>
        </p:nvSpPr>
        <p:spPr bwMode="auto">
          <a:xfrm>
            <a:off x="228600" y="1295400"/>
            <a:ext cx="8686800" cy="5335588"/>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  </a:t>
            </a:r>
            <a:r>
              <a:rPr lang="ru-RU" sz="2800">
                <a:solidFill>
                  <a:srgbClr val="FFFFFF"/>
                </a:solidFill>
                <a:latin typeface="Calibri" pitchFamily="34" charset="0"/>
              </a:rPr>
              <a:t>where am I?</a:t>
            </a:r>
          </a:p>
          <a:p>
            <a:pPr marL="1138238" lvl="2" indent="-223838">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relative to the whole web</a:t>
            </a:r>
          </a:p>
          <a:p>
            <a:pPr marL="1138238" lvl="2" indent="-223838">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relative to the site </a:t>
            </a:r>
          </a:p>
          <a:p>
            <a:pPr marL="1138238" lvl="2" indent="-223838">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the former dominates, as users only click through 4 to 5 pages on a site</a:t>
            </a:r>
            <a:endParaRPr lang="en-US" sz="2800">
              <a:solidFill>
                <a:srgbClr val="FFFFFF"/>
              </a:solidFill>
              <a:latin typeface="Calibri" pitchFamily="34" charset="0"/>
            </a:endParaRPr>
          </a:p>
          <a:p>
            <a:pPr marL="681038" lvl="1" indent="-223838">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where have I been?</a:t>
            </a:r>
          </a:p>
          <a:p>
            <a:pPr marL="1138238" lvl="2" indent="-223838">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but this is mainly the job of the browser esp. if links colors are not tempered with</a:t>
            </a:r>
            <a:endParaRPr lang="en-US" sz="2800">
              <a:solidFill>
                <a:srgbClr val="FFFFFF"/>
              </a:solidFill>
              <a:latin typeface="Calibri" pitchFamily="34" charset="0"/>
            </a:endParaRPr>
          </a:p>
          <a:p>
            <a:pPr marL="681038" lvl="1" indent="-223838">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where can I go?</a:t>
            </a:r>
          </a:p>
          <a:p>
            <a:pPr marL="1138238" lvl="2" indent="-223838">
              <a:lnSpc>
                <a:spcPct val="104000"/>
              </a:lnSpc>
              <a:spcBef>
                <a:spcPts val="5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this is a matter for site structure</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571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navigation elements</a:t>
            </a:r>
          </a:p>
        </p:txBody>
      </p:sp>
      <p:sp>
        <p:nvSpPr>
          <p:cNvPr id="755714" name="Text Box 2"/>
          <p:cNvSpPr txBox="1">
            <a:spLocks noChangeArrowheads="1"/>
          </p:cNvSpPr>
          <p:nvPr/>
        </p:nvSpPr>
        <p:spPr bwMode="auto">
          <a:xfrm>
            <a:off x="457200" y="1600200"/>
            <a:ext cx="8229600" cy="504825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200">
                <a:solidFill>
                  <a:srgbClr val="FFFFFF"/>
                </a:solidFill>
                <a:latin typeface="Calibri" pitchFamily="34" charset="0"/>
              </a:rPr>
              <a:t>Site ID / logo linking to home page</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200">
                <a:solidFill>
                  <a:srgbClr val="FFFFFF"/>
                </a:solidFill>
                <a:latin typeface="Calibri" pitchFamily="34" charset="0"/>
              </a:rPr>
              <a:t>Sections of items</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200">
                <a:solidFill>
                  <a:srgbClr val="FFFFFF"/>
                </a:solidFill>
                <a:latin typeface="Calibri" pitchFamily="34" charset="0"/>
              </a:rPr>
              <a:t>Utilities</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link to home page if no logo</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link to search page </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separate instructions sheet</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200">
                <a:solidFill>
                  <a:srgbClr val="FFFFFF"/>
                </a:solidFill>
                <a:latin typeface="Calibri" pitchFamily="34" charset="0"/>
              </a:rPr>
              <a:t>If you have a menu that includes the current position, it has to be highlighted.</a:t>
            </a:r>
          </a:p>
          <a:p>
            <a:pPr marL="330200" indent="-317500">
              <a:lnSpc>
                <a:spcPct val="104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3200">
              <a:solidFill>
                <a:srgbClr val="FFFFFF"/>
              </a:solidFill>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6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navigational elements on the page</a:t>
            </a:r>
          </a:p>
        </p:txBody>
      </p:sp>
      <p:sp>
        <p:nvSpPr>
          <p:cNvPr id="757762" name="Text Box 2"/>
          <p:cNvSpPr txBox="1">
            <a:spLocks noChangeArrowheads="1"/>
          </p:cNvSpPr>
          <p:nvPr/>
        </p:nvSpPr>
        <p:spPr bwMode="auto">
          <a:xfrm>
            <a:off x="457200" y="1417638"/>
            <a:ext cx="8229600" cy="4221162"/>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600">
                <a:solidFill>
                  <a:srgbClr val="FFFFFF"/>
                </a:solidFill>
                <a:latin typeface="Calibri" pitchFamily="34" charset="0"/>
              </a:rPr>
              <a:t>All pages except should have navigation except perhaps</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200">
                <a:solidFill>
                  <a:srgbClr val="FFFFFF"/>
                </a:solidFill>
                <a:latin typeface="Calibri" pitchFamily="34" charset="0"/>
              </a:rPr>
              <a:t>home page</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200">
                <a:solidFill>
                  <a:srgbClr val="FFFFFF"/>
                </a:solidFill>
                <a:latin typeface="Calibri" pitchFamily="34" charset="0"/>
              </a:rPr>
              <a:t>search page</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200">
                <a:solidFill>
                  <a:srgbClr val="FFFFFF"/>
                </a:solidFill>
                <a:latin typeface="Calibri" pitchFamily="34" charset="0"/>
              </a:rPr>
              <a:t>instructions pages</a:t>
            </a:r>
            <a:endParaRPr lang="en-US" sz="3200">
              <a:solidFill>
                <a:srgbClr val="FFFFFF"/>
              </a:solidFill>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9809"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breath vs depth in navigation</a:t>
            </a:r>
          </a:p>
        </p:txBody>
      </p:sp>
      <p:sp>
        <p:nvSpPr>
          <p:cNvPr id="759810" name="Text Box 2"/>
          <p:cNvSpPr txBox="1">
            <a:spLocks noChangeArrowheads="1"/>
          </p:cNvSpPr>
          <p:nvPr/>
        </p:nvSpPr>
        <p:spPr bwMode="auto">
          <a:xfrm>
            <a:off x="457200" y="1295400"/>
            <a:ext cx="8458200" cy="5357813"/>
          </a:xfrm>
          <a:prstGeom prst="rect">
            <a:avLst/>
          </a:prstGeom>
          <a:noFill/>
          <a:ln w="9525">
            <a:noFill/>
            <a:round/>
            <a:headEnd/>
            <a:tailEnd/>
          </a:ln>
        </p:spPr>
        <p:txBody>
          <a:bodyPr lIns="90000" tIns="46800" rIns="90000" bIns="46800"/>
          <a:lstStyle/>
          <a:p>
            <a:pPr marL="330200" indent="-317500">
              <a:lnSpc>
                <a:spcPct val="110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200">
                <a:solidFill>
                  <a:srgbClr val="FFFFFF"/>
                </a:solidFill>
                <a:latin typeface="Calibri" pitchFamily="34" charset="0"/>
              </a:rPr>
              <a:t>Some sites list all the top categories on the side</a:t>
            </a:r>
            <a:endParaRPr lang="en-US" sz="3200">
              <a:solidFill>
                <a:srgbClr val="FFFFFF"/>
              </a:solidFill>
              <a:latin typeface="Calibri" pitchFamily="34" charset="0"/>
            </a:endParaRPr>
          </a:p>
          <a:p>
            <a:pPr marL="330200" indent="-317500">
              <a:lnSpc>
                <a:spcPct val="110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3200">
                <a:solidFill>
                  <a:srgbClr val="FFFFFF"/>
                </a:solidFill>
                <a:latin typeface="Calibri" pitchFamily="34" charset="0"/>
              </a:rPr>
              <a:t>Users are reminded of all that the site has to offer</a:t>
            </a:r>
          </a:p>
          <a:p>
            <a:pPr marL="330200" indent="-317500">
              <a:lnSpc>
                <a:spcPct val="110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3200">
                <a:solidFill>
                  <a:srgbClr val="FFFFFF"/>
                </a:solidFill>
                <a:latin typeface="Calibri" pitchFamily="34" charset="0"/>
              </a:rPr>
              <a:t>Stripe can brand a site through a distinctive look</a:t>
            </a:r>
          </a:p>
          <a:p>
            <a:pPr marL="330200" indent="-317500">
              <a:lnSpc>
                <a:spcPct val="110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3200">
                <a:solidFill>
                  <a:srgbClr val="FFFFFF"/>
                </a:solidFill>
                <a:latin typeface="Calibri" pitchFamily="34" charset="0"/>
              </a:rPr>
              <a:t>It is better to have it on the right rather than the left</a:t>
            </a:r>
          </a:p>
          <a:p>
            <a:pPr marL="330200" indent="-317500">
              <a:lnSpc>
                <a:spcPct val="110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3200">
                <a:solidFill>
                  <a:srgbClr val="FFFFFF"/>
                </a:solidFill>
                <a:latin typeface="Calibri" pitchFamily="34" charset="0"/>
              </a:rPr>
              <a:t>It takes scrolling user less mouse movement.</a:t>
            </a:r>
          </a:p>
          <a:p>
            <a:pPr marL="330200" indent="-317500">
              <a:lnSpc>
                <a:spcPct val="110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3200">
                <a:solidFill>
                  <a:srgbClr val="FFFFFF"/>
                </a:solidFill>
                <a:latin typeface="Calibri" pitchFamily="34" charset="0"/>
              </a:rPr>
              <a:t>It saves reading users the effort to skip over.</a:t>
            </a:r>
          </a:p>
          <a:p>
            <a:pPr marL="330200" indent="-317500">
              <a:lnSpc>
                <a:spcPct val="110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US" sz="3200">
              <a:solidFill>
                <a:srgbClr val="FFFFFF"/>
              </a:solidFill>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1857"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more navigation</a:t>
            </a:r>
          </a:p>
        </p:txBody>
      </p:sp>
      <p:sp>
        <p:nvSpPr>
          <p:cNvPr id="761858"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10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200">
                <a:solidFill>
                  <a:srgbClr val="FFFFFF"/>
                </a:solidFill>
                <a:latin typeface="Calibri" pitchFamily="34" charset="0"/>
              </a:rPr>
              <a:t>Some sites have the navigation as a top line.</a:t>
            </a:r>
          </a:p>
          <a:p>
            <a:pPr marL="330200" indent="-317500">
              <a:lnSpc>
                <a:spcPct val="110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200">
                <a:solidFill>
                  <a:srgbClr val="FFFFFF"/>
                </a:solidFill>
                <a:latin typeface="Calibri" pitchFamily="34" charset="0"/>
              </a:rPr>
              <a:t>Combining both side and top navigation is possible</a:t>
            </a:r>
            <a:r>
              <a:rPr lang="ru-RU" sz="2800">
                <a:solidFill>
                  <a:srgbClr val="FFFFFF"/>
                </a:solidFill>
                <a:latin typeface="Calibri" pitchFamily="34" charset="0"/>
              </a:rPr>
              <a:t>. </a:t>
            </a:r>
          </a:p>
          <a:p>
            <a:pPr marL="733425" lvl="1" indent="-276225">
              <a:lnSpc>
                <a:spcPct val="110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It can be done as an L shape.</a:t>
            </a:r>
          </a:p>
          <a:p>
            <a:pPr marL="733425" lvl="1" indent="-276225">
              <a:lnSpc>
                <a:spcPct val="110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But it takes up a lot of space.</a:t>
            </a:r>
          </a:p>
          <a:p>
            <a:pPr marL="733425" lvl="1" indent="-276225">
              <a:lnSpc>
                <a:spcPct val="110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This is recommended for large sites (10k+ pages) with heterogeneous contents.</a:t>
            </a:r>
          </a:p>
          <a:p>
            <a:pPr marL="330200" indent="-317500">
              <a:lnSpc>
                <a:spcPct val="104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3905"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navigation through breadcrumbs</a:t>
            </a:r>
          </a:p>
        </p:txBody>
      </p:sp>
      <p:sp>
        <p:nvSpPr>
          <p:cNvPr id="763906"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10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An alternative is to list the hierarchical path to the position that the user is in, through the use of breadcrumbs</a:t>
            </a:r>
          </a:p>
          <a:p>
            <a:pPr marL="330200" indent="-317500">
              <a:lnSpc>
                <a:spcPct val="110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It can be done as a one liner</a:t>
            </a:r>
          </a:p>
          <a:p>
            <a:pPr marL="330200" indent="-317500">
              <a:lnSpc>
                <a:spcPct val="104000"/>
              </a:lnSpc>
              <a:spcBef>
                <a:spcPts val="6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“store &gt; fruit &amp; veg &gt; tomato”</a:t>
            </a:r>
          </a:p>
          <a:p>
            <a:pPr marL="330200" indent="-317500">
              <a:lnSpc>
                <a:spcPct val="110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latin typeface="Calibri" pitchFamily="34" charset="0"/>
            </a:endParaRPr>
          </a:p>
          <a:p>
            <a:pPr marL="330200" indent="-317500">
              <a:lnSpc>
                <a:spcPct val="104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5953"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navigation through tabs</a:t>
            </a:r>
          </a:p>
        </p:txBody>
      </p:sp>
      <p:sp>
        <p:nvSpPr>
          <p:cNvPr id="765954" name="Text Box 2"/>
          <p:cNvSpPr txBox="1">
            <a:spLocks noChangeArrowheads="1"/>
          </p:cNvSpPr>
          <p:nvPr/>
        </p:nvSpPr>
        <p:spPr bwMode="auto">
          <a:xfrm>
            <a:off x="457200" y="1600200"/>
            <a:ext cx="8228013" cy="3289300"/>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Amazon.com and other commercial sites have them.</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They look cute, but are not very easy to implement, I think. </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According to a recent Nielsen report, he does not think that Amazon is an example worth following as far as e-commerce sites go.</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01"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navigation through pulldown menus</a:t>
            </a:r>
          </a:p>
        </p:txBody>
      </p:sp>
      <p:sp>
        <p:nvSpPr>
          <p:cNvPr id="768002"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These are mostly done with javascript.</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They do make sense in principle</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 But there are problems with inconsistent implementation in Javascript.</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If they don't work well, they discredit the site creator.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0049" name="Title 1"/>
          <p:cNvSpPr>
            <a:spLocks noGrp="1"/>
          </p:cNvSpPr>
          <p:nvPr>
            <p:ph type="title"/>
          </p:nvPr>
        </p:nvSpPr>
        <p:spPr/>
        <p:txBody>
          <a:bodyPr/>
          <a:lstStyle/>
          <a:p>
            <a:r>
              <a:rPr lang="en-US" smtClean="0"/>
              <a:t>reducing navigational clutter</a:t>
            </a:r>
          </a:p>
        </p:txBody>
      </p:sp>
      <p:sp>
        <p:nvSpPr>
          <p:cNvPr id="770050" name="Content Placeholder 2"/>
          <p:cNvSpPr>
            <a:spLocks noGrp="1"/>
          </p:cNvSpPr>
          <p:nvPr>
            <p:ph idx="1"/>
          </p:nvPr>
        </p:nvSpPr>
        <p:spPr/>
        <p:txBody>
          <a:bodyPr/>
          <a:lstStyle/>
          <a:p>
            <a:r>
              <a:rPr lang="en-US" smtClean="0"/>
              <a:t>“Summarization” represents large amounts of data by a smaller amount.</a:t>
            </a:r>
          </a:p>
          <a:p>
            <a:r>
              <a:rPr lang="en-US" smtClean="0"/>
              <a:t>“Filtering” is throwing out information that we don't need.</a:t>
            </a:r>
          </a:p>
          <a:p>
            <a:r>
              <a:rPr lang="en-US" smtClean="0"/>
              <a:t>“Truncation” is having a "more" link on a page.</a:t>
            </a:r>
          </a:p>
          <a:p>
            <a:r>
              <a:rPr lang="en-US" smtClean="0"/>
              <a:t>“Example-based presentation” is just having a few examples.</a:t>
            </a:r>
          </a:p>
          <a:p>
            <a:endParaRPr lang="en-US" smtClean="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1073"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the FAQ page</a:t>
            </a:r>
          </a:p>
        </p:txBody>
      </p:sp>
      <p:sp>
        <p:nvSpPr>
          <p:cNvPr id="771074"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FAQ pages are good, provided that the questions are really frequently asked.</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Often, the FAQ contains questions that the providers would like the users to ask. </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Sites loose credibility as a consequence.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21"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anonymous box</a:t>
            </a:r>
          </a:p>
        </p:txBody>
      </p:sp>
      <p:sp>
        <p:nvSpPr>
          <p:cNvPr id="645122" name="Text Box 2"/>
          <p:cNvSpPr txBox="1">
            <a:spLocks noChangeArrowheads="1"/>
          </p:cNvSpPr>
          <p:nvPr/>
        </p:nvSpPr>
        <p:spPr bwMode="auto">
          <a:xfrm>
            <a:off x="457200" y="1600200"/>
            <a:ext cx="8224838" cy="4522788"/>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Sometimes, text has to be rendered in a box but there is no element for it. Example</a:t>
            </a:r>
          </a:p>
          <a:p>
            <a:pPr marL="330200" indent="-317500">
              <a:lnSpc>
                <a:spcPct val="108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   &lt;div&gt; Some text &lt;p&gt;More text &lt;/p&gt;&lt;/div&gt;</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Here “ Some text ” does not have its own element surrounding it but it is treated as if an anonymous element would be there. Properties of the anonymous box’ parent apply to the anonymous box.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search and link behavior</a:t>
            </a:r>
          </a:p>
        </p:txBody>
      </p:sp>
      <p:sp>
        <p:nvSpPr>
          <p:cNvPr id="773122" name="Text Box 2"/>
          <p:cNvSpPr txBox="1">
            <a:spLocks noChangeArrowheads="1"/>
          </p:cNvSpPr>
          <p:nvPr/>
        </p:nvSpPr>
        <p:spPr bwMode="auto">
          <a:xfrm>
            <a:off x="457200" y="1295400"/>
            <a:ext cx="8229600" cy="483235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600">
                <a:solidFill>
                  <a:srgbClr val="FFFFFF"/>
                </a:solidFill>
                <a:latin typeface="Calibri" pitchFamily="34" charset="0"/>
              </a:rPr>
              <a:t>Nielsen in 2000 says that </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Slightly more than 50% of users are search-dominant, they go straight to the search.</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One in five users is link-dominant. They will only use the search after extensive looking around the site through links</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The rest have mixed behaviour.</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600">
                <a:solidFill>
                  <a:srgbClr val="FFFFFF"/>
                </a:solidFill>
                <a:latin typeface="Calibri" pitchFamily="34" charset="0"/>
              </a:rPr>
              <a:t>I doubt these numbers. </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69"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search as escape</a:t>
            </a:r>
          </a:p>
        </p:txBody>
      </p:sp>
      <p:sp>
        <p:nvSpPr>
          <p:cNvPr id="775170" name="Text Box 2"/>
          <p:cNvSpPr txBox="1">
            <a:spLocks noChangeArrowheads="1"/>
          </p:cNvSpPr>
          <p:nvPr/>
        </p:nvSpPr>
        <p:spPr bwMode="auto">
          <a:xfrm>
            <a:off x="457200" y="1600200"/>
            <a:ext cx="8228013" cy="4953000"/>
          </a:xfrm>
          <a:prstGeom prst="rect">
            <a:avLst/>
          </a:prstGeom>
          <a:noFill/>
          <a:ln w="9525">
            <a:noFill/>
            <a:round/>
            <a:headEnd/>
            <a:tailEnd/>
          </a:ln>
        </p:spPr>
        <p:txBody>
          <a:bodyPr lIns="0" tIns="0" rIns="0" bIns="0"/>
          <a:lstStyle/>
          <a:p>
            <a:pPr marL="330200" indent="-317500">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Search is often used as an escape hatch for users.</a:t>
            </a:r>
          </a:p>
          <a:p>
            <a:pPr marL="330200" indent="-317500">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If you have it, put a simple box on every page. </a:t>
            </a:r>
          </a:p>
          <a:p>
            <a:pPr marL="330200" indent="-317500">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We know that people don’t use or only badly use advanced search features.</a:t>
            </a:r>
          </a:p>
          <a:p>
            <a:pPr marL="330200" indent="-317500">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Average query length is two words.</a:t>
            </a:r>
          </a:p>
          <a:p>
            <a:pPr marL="330200" indent="-317500">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Users rarely look beyond first result screen.</a:t>
            </a:r>
          </a:p>
          <a:p>
            <a:pPr marL="330200" indent="-317500">
              <a:lnSpc>
                <a:spcPct val="9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Don’t bother with Boolean searches.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721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help the user search</a:t>
            </a:r>
          </a:p>
        </p:txBody>
      </p:sp>
      <p:sp>
        <p:nvSpPr>
          <p:cNvPr id="777218" name="Text Box 2"/>
          <p:cNvSpPr txBox="1">
            <a:spLocks noChangeArrowheads="1"/>
          </p:cNvSpPr>
          <p:nvPr/>
        </p:nvSpPr>
        <p:spPr bwMode="auto">
          <a:xfrm>
            <a:off x="457200" y="1600200"/>
            <a:ext cx="8229600" cy="4525963"/>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Nielsen in 2000 says that computers are good at remembering synonyms, checking spelling etc, so they should evaluate the query and make suggestions on how to improve it.</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I am not aware of systems that do this “out of the box”, that we could install. </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9265"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encourage long queries</a:t>
            </a:r>
          </a:p>
        </p:txBody>
      </p:sp>
      <p:sp>
        <p:nvSpPr>
          <p:cNvPr id="779266"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One trivial way to encourage long queries to use a wide box. </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Information retrieval research has shown that users tend  to enter more words in a wider box.</a:t>
            </a:r>
          </a:p>
          <a:p>
            <a:pPr marL="330200" indent="-317500">
              <a:lnSpc>
                <a:spcPct val="104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131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the results page</a:t>
            </a:r>
          </a:p>
        </p:txBody>
      </p:sp>
      <p:sp>
        <p:nvSpPr>
          <p:cNvPr id="781314" name="Text Box 2"/>
          <p:cNvSpPr txBox="1">
            <a:spLocks noChangeArrowheads="1"/>
          </p:cNvSpPr>
          <p:nvPr/>
        </p:nvSpPr>
        <p:spPr bwMode="auto">
          <a:xfrm>
            <a:off x="457200" y="1371600"/>
            <a:ext cx="8534400" cy="518160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URLs pointing to the same page should be consolidated.</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Computed relevance scores are useless for the user.</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Search may use quality evaluation. say, if the query matches the FAQ, the FAQ should give higher ranking. A search feature via Google may help there, because it does have page rank calculations built it in. </a:t>
            </a:r>
          </a:p>
          <a:p>
            <a:pPr marL="330200" indent="-317500">
              <a:lnSpc>
                <a:spcPct val="104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336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search destination design</a:t>
            </a:r>
          </a:p>
        </p:txBody>
      </p:sp>
      <p:sp>
        <p:nvSpPr>
          <p:cNvPr id="783362" name="Text Box 2"/>
          <p:cNvSpPr txBox="1">
            <a:spLocks noChangeArrowheads="1"/>
          </p:cNvSpPr>
          <p:nvPr/>
        </p:nvSpPr>
        <p:spPr bwMode="auto">
          <a:xfrm>
            <a:off x="457200" y="1600200"/>
            <a:ext cx="8229600" cy="4525963"/>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600">
                <a:solidFill>
                  <a:srgbClr val="FFFFFF"/>
                </a:solidFill>
                <a:latin typeface="Calibri" pitchFamily="34" charset="0"/>
              </a:rPr>
              <a:t>When the user follows a link from search to a page, the page should be presented in context of the user's search.</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600">
                <a:solidFill>
                  <a:srgbClr val="FFFFFF"/>
                </a:solidFill>
                <a:latin typeface="Calibri" pitchFamily="34" charset="0"/>
              </a:rPr>
              <a:t>The most common way is to highlight all the occurrences of the search terms. </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This helps scanning the destination page.</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Helps understanding why the user reached this result.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5409"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URL design</a:t>
            </a:r>
          </a:p>
        </p:txBody>
      </p:sp>
      <p:sp>
        <p:nvSpPr>
          <p:cNvPr id="785410" name="Text Box 2"/>
          <p:cNvSpPr txBox="1">
            <a:spLocks noChangeArrowheads="1"/>
          </p:cNvSpPr>
          <p:nvPr/>
        </p:nvSpPr>
        <p:spPr bwMode="auto">
          <a:xfrm>
            <a:off x="457200" y="1600200"/>
            <a:ext cx="8229600" cy="4525963"/>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URLs should not be part of design, but in practice, they are.</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Leave out the "http://" when referring to your web page. </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You need a good domain name that is easy to remember. </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7457" name="Text Box 1"/>
          <p:cNvSpPr txBox="1">
            <a:spLocks noChangeArrowheads="1"/>
          </p:cNvSpPr>
          <p:nvPr/>
        </p:nvSpPr>
        <p:spPr bwMode="auto">
          <a:xfrm>
            <a:off x="457200" y="0"/>
            <a:ext cx="8229600" cy="992188"/>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understandable URLs</a:t>
            </a:r>
          </a:p>
        </p:txBody>
      </p:sp>
      <p:sp>
        <p:nvSpPr>
          <p:cNvPr id="787458" name="Text Box 2"/>
          <p:cNvSpPr txBox="1">
            <a:spLocks noChangeArrowheads="1"/>
          </p:cNvSpPr>
          <p:nvPr/>
        </p:nvSpPr>
        <p:spPr bwMode="auto">
          <a:xfrm>
            <a:off x="457200" y="1066800"/>
            <a:ext cx="8382000" cy="4954588"/>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600">
                <a:solidFill>
                  <a:srgbClr val="FFFFFF"/>
                </a:solidFill>
                <a:latin typeface="Calibri" pitchFamily="34" charset="0"/>
              </a:rPr>
              <a:t>Users rely on reading URLs when getting an idea about where they are on the web site.</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a:solidFill>
                  <a:srgbClr val="FFFFFF"/>
                </a:solidFill>
                <a:latin typeface="Calibri" pitchFamily="34" charset="0"/>
              </a:rPr>
              <a:t>all directory names must be human-readable</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a:solidFill>
                  <a:srgbClr val="FFFFFF"/>
                </a:solidFill>
                <a:latin typeface="Calibri" pitchFamily="34" charset="0"/>
              </a:rPr>
              <a:t>they must be words or compound words</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600">
                <a:solidFill>
                  <a:srgbClr val="FFFFFF"/>
                </a:solidFill>
                <a:latin typeface="Calibri" pitchFamily="34" charset="0"/>
              </a:rPr>
              <a:t>A site must support URL butchering where users remove the trailing part after a slash.</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9505"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other advice on URLs</a:t>
            </a:r>
          </a:p>
        </p:txBody>
      </p:sp>
      <p:sp>
        <p:nvSpPr>
          <p:cNvPr id="789506"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Make URLs as short as possible</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Use lowercase letters throughout</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Avoid special chars i.e. anything but letters or digits, and simple punctuation.</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Stick to one visual word separator, i.e. either hyphen or underscore.</a:t>
            </a:r>
          </a:p>
          <a:p>
            <a:pPr marL="330200" indent="-317500">
              <a:lnSpc>
                <a:spcPct val="104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155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archival URL</a:t>
            </a:r>
          </a:p>
        </p:txBody>
      </p:sp>
      <p:sp>
        <p:nvSpPr>
          <p:cNvPr id="791554" name="Text Box 2"/>
          <p:cNvSpPr txBox="1">
            <a:spLocks noChangeArrowheads="1"/>
          </p:cNvSpPr>
          <p:nvPr/>
        </p:nvSpPr>
        <p:spPr bwMode="auto">
          <a:xfrm>
            <a:off x="457200" y="1371600"/>
            <a:ext cx="8229600" cy="518160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After search engines and email recommendations, links are the third most common way for people to come across a web site.</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Incoming links must not be discouraged by changing site structures.</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7169"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replaced elements</a:t>
            </a:r>
          </a:p>
        </p:txBody>
      </p:sp>
      <p:sp>
        <p:nvSpPr>
          <p:cNvPr id="647170" name="Text Box 2"/>
          <p:cNvSpPr txBox="1">
            <a:spLocks noChangeArrowheads="1"/>
          </p:cNvSpPr>
          <p:nvPr/>
        </p:nvSpPr>
        <p:spPr bwMode="auto">
          <a:xfrm>
            <a:off x="457200" y="1600200"/>
            <a:ext cx="8226425" cy="4524375"/>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Replaced elements are elements that receive contents from outside the document.</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In XHTML, as we study it here, there is only one replaced element, the &lt;img/&gt;.  </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Some form elements are also replaced elements, but we don’t cover them here.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360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3600">
                <a:solidFill>
                  <a:srgbClr val="E3EBF1"/>
                </a:solidFill>
                <a:latin typeface="Calibri" pitchFamily="34" charset="0"/>
              </a:rPr>
              <a:t>dealing with yesterday current contents </a:t>
            </a:r>
          </a:p>
        </p:txBody>
      </p:sp>
      <p:sp>
        <p:nvSpPr>
          <p:cNvPr id="793602" name="Text Box 2"/>
          <p:cNvSpPr txBox="1">
            <a:spLocks noChangeArrowheads="1"/>
          </p:cNvSpPr>
          <p:nvPr/>
        </p:nvSpPr>
        <p:spPr bwMode="auto">
          <a:xfrm>
            <a:off x="457200" y="1295400"/>
            <a:ext cx="8458200" cy="5183188"/>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Sometimes it is necessary to have two URLs for the same contents:</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a:solidFill>
                  <a:srgbClr val="FFFFFF"/>
                </a:solidFill>
                <a:latin typeface="Calibri" pitchFamily="34" charset="0"/>
              </a:rPr>
              <a:t>"todays_news" …</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400">
                <a:solidFill>
                  <a:srgbClr val="FFFFFF"/>
                </a:solidFill>
                <a:latin typeface="Calibri" pitchFamily="34" charset="0"/>
              </a:rPr>
              <a:t>"feature_2004-09-12"</a:t>
            </a:r>
          </a:p>
          <a:p>
            <a:pPr marL="330200" indent="-317500">
              <a:lnSpc>
                <a:spcPct val="104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    some may wish to link to the former, others to the latter</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In this case advertise the URL at which the contents is archived (immediately) an hope that link providers will link to it there.</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5649"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supporting old URLs</a:t>
            </a:r>
          </a:p>
        </p:txBody>
      </p:sp>
      <p:sp>
        <p:nvSpPr>
          <p:cNvPr id="795650" name="Text Box 2"/>
          <p:cNvSpPr txBox="1">
            <a:spLocks noChangeArrowheads="1"/>
          </p:cNvSpPr>
          <p:nvPr/>
        </p:nvSpPr>
        <p:spPr bwMode="auto">
          <a:xfrm>
            <a:off x="457200" y="1600200"/>
            <a:ext cx="8229600" cy="4525963"/>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200">
                <a:solidFill>
                  <a:srgbClr val="FFFFFF"/>
                </a:solidFill>
                <a:latin typeface="Calibri" pitchFamily="34" charset="0"/>
              </a:rPr>
              <a:t>Old URLs should be kept alive for as long as possible. </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200">
                <a:solidFill>
                  <a:srgbClr val="FFFFFF"/>
                </a:solidFill>
                <a:latin typeface="Calibri" pitchFamily="34" charset="0"/>
              </a:rPr>
              <a:t>Best way to deal with them is to set up a http redirect 301</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good browsers will update bookmarks</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search engines will delete old URLs</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3200">
                <a:solidFill>
                  <a:srgbClr val="FFFFFF"/>
                </a:solidFill>
                <a:latin typeface="Calibri" pitchFamily="34" charset="0"/>
              </a:rPr>
              <a:t>There is also a 302 temporary redirect.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769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refresh header</a:t>
            </a:r>
          </a:p>
        </p:txBody>
      </p:sp>
      <p:sp>
        <p:nvSpPr>
          <p:cNvPr id="797698" name="Text Box 2"/>
          <p:cNvSpPr txBox="1">
            <a:spLocks noChangeArrowheads="1"/>
          </p:cNvSpPr>
          <p:nvPr/>
        </p:nvSpPr>
        <p:spPr bwMode="auto">
          <a:xfrm>
            <a:off x="457200" y="1600200"/>
            <a:ext cx="8229600" cy="4916488"/>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latin typeface="Calibri" pitchFamily="34" charset="0"/>
              </a:rPr>
              <a:t>&lt;head&gt;&lt;meta http-equiv="refresh" content="0; </a:t>
            </a:r>
          </a:p>
          <a:p>
            <a:pPr marL="330200" indent="-317500">
              <a:lnSpc>
                <a:spcPct val="104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latin typeface="Calibri" pitchFamily="34" charset="0"/>
              </a:rPr>
              <a:t>    url</a:t>
            </a:r>
            <a:r>
              <a:rPr lang="en-GB" sz="2800" i="1">
                <a:solidFill>
                  <a:srgbClr val="FFFFFF"/>
                </a:solidFill>
                <a:latin typeface="Calibri" pitchFamily="34" charset="0"/>
              </a:rPr>
              <a:t>=new_url</a:t>
            </a:r>
            <a:r>
              <a:rPr lang="en-GB" sz="2800">
                <a:solidFill>
                  <a:srgbClr val="FFFFFF"/>
                </a:solidFill>
                <a:latin typeface="Calibri" pitchFamily="34" charset="0"/>
              </a:rPr>
              <a:t>“</a:t>
            </a:r>
            <a:r>
              <a:rPr lang="en-US" sz="2800">
                <a:solidFill>
                  <a:srgbClr val="FFFFFF"/>
                </a:solidFill>
                <a:latin typeface="Calibri" pitchFamily="34" charset="0"/>
              </a:rPr>
              <a:t>/</a:t>
            </a:r>
            <a:r>
              <a:rPr lang="en-GB" sz="2800">
                <a:solidFill>
                  <a:srgbClr val="FFFFFF"/>
                </a:solidFill>
                <a:latin typeface="Calibri" pitchFamily="34" charset="0"/>
              </a:rPr>
              <a:t>&gt;</a:t>
            </a:r>
            <a:r>
              <a:rPr lang="en-GB" sz="2800" i="1">
                <a:solidFill>
                  <a:srgbClr val="FFFFFF"/>
                </a:solidFill>
                <a:latin typeface="Calibri" pitchFamily="34" charset="0"/>
              </a:rPr>
              <a:t> </a:t>
            </a:r>
            <a:r>
              <a:rPr lang="en-GB" sz="2800">
                <a:solidFill>
                  <a:srgbClr val="FFFFFF"/>
                </a:solidFill>
                <a:latin typeface="Calibri" pitchFamily="34" charset="0"/>
              </a:rPr>
              <a:t>&lt;/head&gt;</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GB" sz="2800">
                <a:solidFill>
                  <a:srgbClr val="FFFFFF"/>
                </a:solidFill>
                <a:latin typeface="Calibri" pitchFamily="34" charset="0"/>
              </a:rPr>
              <a:t>This method has a bad reputation because it is used by search engine spammers. They create pages with useful keywords, and then the user is redirect to a page with spam contents. </a:t>
            </a:r>
          </a:p>
          <a:p>
            <a:pPr marL="330200" indent="-317500">
              <a:lnSpc>
                <a:spcPct val="104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GB" sz="2800">
              <a:solidFill>
                <a:srgbClr val="FFFFFF"/>
              </a:solidFill>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974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.htaccess</a:t>
            </a:r>
          </a:p>
        </p:txBody>
      </p:sp>
      <p:sp>
        <p:nvSpPr>
          <p:cNvPr id="799746" name="Text Box 2"/>
          <p:cNvSpPr txBox="1">
            <a:spLocks noChangeArrowheads="1"/>
          </p:cNvSpPr>
          <p:nvPr/>
        </p:nvSpPr>
        <p:spPr bwMode="auto">
          <a:xfrm>
            <a:off x="457200" y="1600200"/>
            <a:ext cx="8229600" cy="457200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If you use Apache, you can create a file .htaccess (note the dot!) with a  line</a:t>
            </a:r>
          </a:p>
          <a:p>
            <a:pPr marL="330200" indent="-317500">
              <a:lnSpc>
                <a:spcPct val="104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   redirect 301 </a:t>
            </a:r>
            <a:r>
              <a:rPr lang="ru-RU" sz="2800" i="1">
                <a:solidFill>
                  <a:srgbClr val="FFFFFF"/>
                </a:solidFill>
                <a:latin typeface="Calibri" pitchFamily="34" charset="0"/>
              </a:rPr>
              <a:t>old_url new_url</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i="1">
                <a:solidFill>
                  <a:srgbClr val="FFFFFF"/>
                </a:solidFill>
                <a:latin typeface="Calibri" pitchFamily="34" charset="0"/>
              </a:rPr>
              <a:t>old_url </a:t>
            </a:r>
            <a:r>
              <a:rPr lang="ru-RU" sz="2800">
                <a:solidFill>
                  <a:srgbClr val="FFFFFF"/>
                </a:solidFill>
                <a:latin typeface="Calibri" pitchFamily="34" charset="0"/>
              </a:rPr>
              <a:t> must be a relative path from the top of your site</a:t>
            </a:r>
          </a:p>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i="1">
                <a:solidFill>
                  <a:srgbClr val="FFFFFF"/>
                </a:solidFill>
                <a:latin typeface="Calibri" pitchFamily="34" charset="0"/>
              </a:rPr>
              <a:t>new_url </a:t>
            </a:r>
            <a:r>
              <a:rPr lang="ru-RU" sz="2800">
                <a:solidFill>
                  <a:srgbClr val="FFFFFF"/>
                </a:solidFill>
                <a:latin typeface="Calibri" pitchFamily="34" charset="0"/>
              </a:rPr>
              <a:t>can be any URL, even outside your site </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1793" name="Text Box 1"/>
          <p:cNvSpPr txBox="1">
            <a:spLocks noChangeArrowheads="1"/>
          </p:cNvSpPr>
          <p:nvPr/>
        </p:nvSpPr>
        <p:spPr bwMode="auto">
          <a:xfrm>
            <a:off x="457200" y="588963"/>
            <a:ext cx="8228013" cy="51276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latin typeface="Calibri" pitchFamily="34" charset="0"/>
              </a:rPr>
              <a:t>on apache at wotan</a:t>
            </a:r>
          </a:p>
        </p:txBody>
      </p:sp>
      <p:sp>
        <p:nvSpPr>
          <p:cNvPr id="801794"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4000">
                <a:solidFill>
                  <a:srgbClr val="FFFFFF"/>
                </a:solidFill>
                <a:latin typeface="Calibri" pitchFamily="34" charset="0"/>
              </a:rPr>
              <a:t>This works on wotan by virtue of configuration set for apache for your home directory. Examples</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redirect 301 /~krichel http://openlib.org/home/krichel</a:t>
            </a:r>
          </a:p>
          <a:p>
            <a:pPr marL="733425" lvl="1" indent="-276225">
              <a:lnSpc>
                <a:spcPct val="104000"/>
              </a:lnSpc>
              <a:spcBef>
                <a:spcPts val="6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ru-RU" sz="2800">
                <a:solidFill>
                  <a:srgbClr val="FFFFFF"/>
                </a:solidFill>
                <a:latin typeface="Calibri" pitchFamily="34" charset="0"/>
              </a:rPr>
              <a:t>redirect 301 Cantcook.jpg http://www.foodtv.com</a:t>
            </a:r>
          </a:p>
          <a:p>
            <a:pPr marL="330200" indent="-317500">
              <a:lnSpc>
                <a:spcPct val="104000"/>
              </a:lnSpc>
              <a:spcBef>
                <a:spcPts val="700"/>
              </a:spcBef>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ru-RU"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3841"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803842"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7"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containing block</a:t>
            </a:r>
          </a:p>
        </p:txBody>
      </p:sp>
      <p:sp>
        <p:nvSpPr>
          <p:cNvPr id="649218" name="Text Box 2"/>
          <p:cNvSpPr txBox="1">
            <a:spLocks noChangeArrowheads="1"/>
          </p:cNvSpPr>
          <p:nvPr/>
        </p:nvSpPr>
        <p:spPr bwMode="auto">
          <a:xfrm>
            <a:off x="457200" y="1600200"/>
            <a:ext cx="8226425" cy="4524375"/>
          </a:xfrm>
          <a:prstGeom prst="rect">
            <a:avLst/>
          </a:prstGeom>
          <a:noFill/>
          <a:ln w="9525">
            <a:noFill/>
            <a:round/>
            <a:headEnd/>
            <a:tailEnd/>
          </a:ln>
        </p:spPr>
        <p:txBody>
          <a:bodyPr lIns="0" tIns="0" rIns="0" bIns="0"/>
          <a:lstStyle/>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Each element is being placed with respect to its containing block.</a:t>
            </a:r>
          </a:p>
          <a:p>
            <a:pPr marL="330200" indent="-317500">
              <a:lnSpc>
                <a:spcPct val="108000"/>
              </a:lnSpc>
              <a:spcBef>
                <a:spcPts val="700"/>
              </a:spcBef>
              <a:buClr>
                <a:srgbClr val="FFFFFF"/>
              </a:buClr>
              <a:buFont typeface="Arial" charset="0"/>
              <a:buChar char="•"/>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r>
              <a:rPr lang="en-US" sz="2800">
                <a:solidFill>
                  <a:srgbClr val="FFFFFF"/>
                </a:solidFill>
                <a:latin typeface="Calibri" pitchFamily="34" charset="0"/>
              </a:rPr>
              <a:t>The containing block is formed by the space filled by the nearest block-level, table cell or text-level ancestor element.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1557</TotalTime>
  <Words>4548</Words>
  <Application>Microsoft Office PowerPoint</Application>
  <PresentationFormat>On-screen Show (4:3)</PresentationFormat>
  <Paragraphs>426</Paragraphs>
  <Slides>85</Slides>
  <Notes>84</Notes>
  <HiddenSlides>0</HiddenSlides>
  <MMClips>0</MMClips>
  <ScaleCrop>false</ScaleCrop>
  <HeadingPairs>
    <vt:vector size="4" baseType="variant">
      <vt:variant>
        <vt:lpstr>Theme</vt:lpstr>
      </vt:variant>
      <vt:variant>
        <vt:i4>1</vt:i4>
      </vt:variant>
      <vt:variant>
        <vt:lpstr>Slide Titles</vt:lpstr>
      </vt:variant>
      <vt:variant>
        <vt:i4>85</vt:i4>
      </vt:variant>
    </vt:vector>
  </HeadingPairs>
  <TitlesOfParts>
    <vt:vector size="8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reducing navigational clutter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LIU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PHD Lab</cp:lastModifiedBy>
  <cp:revision>59</cp:revision>
  <dcterms:created xsi:type="dcterms:W3CDTF">2011-03-03T20:54:23Z</dcterms:created>
  <dcterms:modified xsi:type="dcterms:W3CDTF">2012-01-19T21:15:56Z</dcterms:modified>
</cp:coreProperties>
</file>