
<file path=[Content_Types].xml><?xml version="1.0" encoding="utf-8"?>
<Types xmlns="http://schemas.openxmlformats.org/package/2006/content-types">
  <Override PartName="/ppt/slides/slide47.xml" ContentType="application/vnd.openxmlformats-officedocument.presentationml.slide+xml"/>
  <Override PartName="/ppt/slides/slide58.xml" ContentType="application/vnd.openxmlformats-officedocument.presentationml.slide+xml"/>
  <Override PartName="/ppt/notesSlides/notesSlide2.xml" ContentType="application/vnd.openxmlformats-officedocument.presentationml.notesSlide+xml"/>
  <Override PartName="/ppt/slides/slide36.xml" ContentType="application/vnd.openxmlformats-officedocument.presentationml.slide+xml"/>
  <Override PartName="/ppt/slides/slide83.xml" ContentType="application/vnd.openxmlformats-officedocument.presentationml.slide+xml"/>
  <Override PartName="/ppt/notesSlides/notesSlide38.xml" ContentType="application/vnd.openxmlformats-officedocument.presentationml.notesSlide+xml"/>
  <Override PartName="/ppt/notesSlides/notesSlide49.xml" ContentType="application/vnd.openxmlformats-officedocument.presentationml.notesSlide+xml"/>
  <Override PartName="/ppt/notesSlides/notesSlide85.xml" ContentType="application/vnd.openxmlformats-officedocument.presentationml.notesSlide+xml"/>
  <Override PartName="/ppt/slides/slide25.xml" ContentType="application/vnd.openxmlformats-officedocument.presentationml.slide+xml"/>
  <Override PartName="/ppt/slides/slide72.xml" ContentType="application/vnd.openxmlformats-officedocument.presentationml.slid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74.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notesSlides/notesSlide63.xml" ContentType="application/vnd.openxmlformats-officedocument.presentationml.notesSlide+xml"/>
  <Override PartName="/ppt/notesSlides/notesSlide81.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41.xml" ContentType="application/vnd.openxmlformats-officedocument.presentationml.notesSlide+xml"/>
  <Override PartName="/ppt/notesSlides/notesSlide52.xml" ContentType="application/vnd.openxmlformats-officedocument.presentationml.notesSlide+xml"/>
  <Override PartName="/ppt/notesSlides/notesSlide70.xml" ContentType="application/vnd.openxmlformats-officedocument.presentationml.notesSlide+xml"/>
  <Override PartName="/ppt/notesSlides/notesSlide12.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slides/slide9.xml" ContentType="application/vnd.openxmlformats-officedocument.presentationml.slide+xml"/>
  <Override PartName="/ppt/slides/slide59.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Override PartName="/ppt/notesSlides/notesSlide3.xml" ContentType="application/vnd.openxmlformats-officedocument.presentationml.notesSlide+xml"/>
  <Override PartName="/ppt/notesSlides/notesSlide68.xml" ContentType="application/vnd.openxmlformats-officedocument.presentationml.notesSlide+xml"/>
  <Override PartName="/ppt/notesSlides/notesSlide79.xml" ContentType="application/vnd.openxmlformats-officedocument.presentationml.notesSlide+xml"/>
  <Default Extension="png" ContentType="image/png"/>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notesSlides/notesSlide39.xml" ContentType="application/vnd.openxmlformats-officedocument.presentationml.notesSlide+xml"/>
  <Override PartName="/ppt/notesSlides/notesSlide57.xml" ContentType="application/vnd.openxmlformats-officedocument.presentationml.notesSlide+xml"/>
  <Override PartName="/ppt/notesSlides/notesSlide86.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s/slide62.xml" ContentType="application/vnd.openxmlformats-officedocument.presentationml.slide+xml"/>
  <Override PartName="/ppt/slides/slide80.xml" ContentType="application/vnd.openxmlformats-officedocument.presentationml.slide+xml"/>
  <Override PartName="/ppt/slides/slide91.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46.xml" ContentType="application/vnd.openxmlformats-officedocument.presentationml.notesSlide+xml"/>
  <Override PartName="/ppt/notesSlides/notesSlide64.xml" ContentType="application/vnd.openxmlformats-officedocument.presentationml.notesSlide+xml"/>
  <Override PartName="/ppt/notesSlides/notesSlide75.xml" ContentType="application/vnd.openxmlformats-officedocument.presentationml.notesSlide+xml"/>
  <Override PartName="/ppt/presentation.xml" ContentType="application/vnd.openxmlformats-officedocument.presentationml.presentation.main+xml"/>
  <Override PartName="/ppt/slides/slide22.xml" ContentType="application/vnd.openxmlformats-officedocument.presentationml.slide+xml"/>
  <Override PartName="/ppt/slides/slide51.xml" ContentType="application/vnd.openxmlformats-officedocument.presentationml.slide+xml"/>
  <Override PartName="/ppt/notesSlides/notesSlide24.xml" ContentType="application/vnd.openxmlformats-officedocument.presentationml.notesSlide+xml"/>
  <Override PartName="/ppt/notesSlides/notesSlide35.xml" ContentType="application/vnd.openxmlformats-officedocument.presentationml.notesSlide+xml"/>
  <Override PartName="/ppt/notesSlides/notesSlide53.xml" ContentType="application/vnd.openxmlformats-officedocument.presentationml.notesSlide+xml"/>
  <Override PartName="/ppt/notesSlides/notesSlide71.xml" ContentType="application/vnd.openxmlformats-officedocument.presentationml.notesSlide+xml"/>
  <Override PartName="/ppt/notesSlides/notesSlide82.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42.xml" ContentType="application/vnd.openxmlformats-officedocument.presentationml.notesSlide+xml"/>
  <Override PartName="/ppt/notesSlides/notesSlide60.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slides/slide89.xml" ContentType="application/vnd.openxmlformats-officedocument.presentationml.slide+xml"/>
  <Override PartName="/ppt/slides/slide49.xml" ContentType="application/vnd.openxmlformats-officedocument.presentationml.slide+xml"/>
  <Override PartName="/ppt/slides/slide7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Layouts/slideLayout8.xml" ContentType="application/vnd.openxmlformats-officedocument.presentationml.slideLayout+xml"/>
  <Override PartName="/ppt/notesSlides/notesSlide69.xml" ContentType="application/vnd.openxmlformats-officedocument.presentationml.notesSlide+xml"/>
  <Override PartName="/ppt/notesSlides/notesSlide87.xml" ContentType="application/vnd.openxmlformats-officedocument.presentationml.notesSlide+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Override PartName="/ppt/notesSlides/notesSlide47.xml" ContentType="application/vnd.openxmlformats-officedocument.presentationml.notesSlide+xml"/>
  <Override PartName="/ppt/notesSlides/notesSlide58.xml" ContentType="application/vnd.openxmlformats-officedocument.presentationml.notesSlide+xml"/>
  <Override PartName="/ppt/notesSlides/notesSlide76.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Override PartName="/ppt/notesSlides/notesSlide65.xml" ContentType="application/vnd.openxmlformats-officedocument.presentationml.notesSlide+xml"/>
  <Override PartName="/ppt/notesSlides/notesSlide83.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notesSlides/notesSlide54.xml" ContentType="application/vnd.openxmlformats-officedocument.presentationml.notesSlide+xml"/>
  <Override PartName="/ppt/notesSlides/notesSlide72.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notesSlides/notesSlide61.xml" ContentType="application/vnd.openxmlformats-officedocument.presentationml.notesSlide+xml"/>
  <Override PartName="/ppt/notesSlides/notesSlide9.xml" ContentType="application/vnd.openxmlformats-officedocument.presentationml.notesSlide+xml"/>
  <Override PartName="/ppt/notesSlides/notesSlide21.xml" ContentType="application/vnd.openxmlformats-officedocument.presentationml.notesSlide+xml"/>
  <Override PartName="/ppt/notesSlides/notesSlide50.xml" ContentType="application/vnd.openxmlformats-officedocument.presentationml.notesSlide+xml"/>
  <Override PartName="/ppt/slides/slide79.xml" ContentType="application/vnd.openxmlformats-officedocument.presentationml.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68.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notesSlides/notesSlide1.xml" ContentType="application/vnd.openxmlformats-officedocument.presentationml.notesSlide+xml"/>
  <Override PartName="/ppt/notesSlides/notesSlide59.xml" ContentType="application/vnd.openxmlformats-officedocument.presentationml.notesSlide+xml"/>
  <Override PartName="/ppt/notesSlides/notesSlide88.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Layouts/slideLayout5.xml" ContentType="application/vnd.openxmlformats-officedocument.presentationml.slideLayout+xml"/>
  <Override PartName="/ppt/notesSlides/notesSlide19.xml" ContentType="application/vnd.openxmlformats-officedocument.presentationml.notesSlide+xml"/>
  <Override PartName="/ppt/notesSlides/notesSlide48.xml" ContentType="application/vnd.openxmlformats-officedocument.presentationml.notesSlide+xml"/>
  <Override PartName="/ppt/notesSlides/notesSlide66.xml" ContentType="application/vnd.openxmlformats-officedocument.presentationml.notesSlide+xml"/>
  <Override PartName="/ppt/notesSlides/notesSlide77.xml" ContentType="application/vnd.openxmlformats-officedocument.presentationml.notesSlide+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s/slide71.xml" ContentType="application/vnd.openxmlformats-officedocument.presentationml.slide+xml"/>
  <Override PartName="/ppt/slides/slide82.xml" ContentType="application/vnd.openxmlformats-officedocument.presentationml.slide+xml"/>
  <Override PartName="/ppt/notesSlides/notesSlide37.xml" ContentType="application/vnd.openxmlformats-officedocument.presentationml.notesSlide+xml"/>
  <Override PartName="/ppt/notesSlides/notesSlide55.xml" ContentType="application/vnd.openxmlformats-officedocument.presentationml.notesSlide+xml"/>
  <Override PartName="/ppt/notesSlides/notesSlide84.xml" ContentType="application/vnd.openxmlformats-officedocument.presentationml.notesSlide+xml"/>
  <Default Extension="jpeg" ContentType="image/jpeg"/>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6.xml" ContentType="application/vnd.openxmlformats-officedocument.presentationml.notesSlide+xml"/>
  <Override PartName="/ppt/notesSlides/notesSlide44.xml" ContentType="application/vnd.openxmlformats-officedocument.presentationml.notesSlide+xml"/>
  <Override PartName="/ppt/notesSlides/notesSlide62.xml" ContentType="application/vnd.openxmlformats-officedocument.presentationml.notesSlide+xml"/>
  <Override PartName="/ppt/notesSlides/notesSlide73.xml" ContentType="application/vnd.openxmlformats-officedocument.presentationml.notesSlide+xml"/>
  <Override PartName="/ppt/slides/slide20.xml" ContentType="application/vnd.openxmlformats-officedocument.presentationml.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51.xml" ContentType="application/vnd.openxmlformats-officedocument.presentationml.notesSlide+xml"/>
  <Override PartName="/ppt/notesSlides/notesSlide80.xml" ContentType="application/vnd.openxmlformats-officedocument.presentationml.notesSlide+xml"/>
  <Override PartName="/ppt/notesSlides/notesSlide1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69.xml" ContentType="application/vnd.openxmlformats-officedocument.presentationml.slide+xml"/>
  <Override PartName="/ppt/slides/slide87.xml" ContentType="application/vnd.openxmlformats-officedocument.presentationml.slide+xml"/>
  <Override PartName="/ppt/notesSlides/notesSlide89.xml" ContentType="application/vnd.openxmlformats-officedocument.presentationml.notesSlide+xml"/>
  <Override PartName="/ppt/slides/slide29.xml" ContentType="application/vnd.openxmlformats-officedocument.presentationml.slide+xml"/>
  <Override PartName="/ppt/slides/slide76.xml" ContentType="application/vnd.openxmlformats-officedocument.presentationml.slide+xml"/>
  <Override PartName="/ppt/notesSlides/notesSlide78.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6.xml" ContentType="application/vnd.openxmlformats-officedocument.presentationml.slideLayout+xml"/>
  <Override PartName="/ppt/notesSlides/notesSlide67.xml" ContentType="application/vnd.openxmlformats-officedocument.presentationml.notesSlide+xml"/>
  <Override PartName="/ppt/slides/slide43.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notesSlides/notesSlide45.xml" ContentType="application/vnd.openxmlformats-officedocument.presentationml.notesSlide+xml"/>
  <Override PartName="/ppt/notesSlides/notesSlide56.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4"/>
  </p:notesMasterIdLst>
  <p:sldIdLst>
    <p:sldId id="424" r:id="rId2"/>
    <p:sldId id="425" r:id="rId3"/>
    <p:sldId id="428" r:id="rId4"/>
    <p:sldId id="427" r:id="rId5"/>
    <p:sldId id="429" r:id="rId6"/>
    <p:sldId id="430" r:id="rId7"/>
    <p:sldId id="431" r:id="rId8"/>
    <p:sldId id="432" r:id="rId9"/>
    <p:sldId id="433" r:id="rId10"/>
    <p:sldId id="434" r:id="rId11"/>
    <p:sldId id="435" r:id="rId12"/>
    <p:sldId id="437" r:id="rId13"/>
    <p:sldId id="438" r:id="rId14"/>
    <p:sldId id="439" r:id="rId15"/>
    <p:sldId id="440" r:id="rId16"/>
    <p:sldId id="441" r:id="rId17"/>
    <p:sldId id="442" r:id="rId18"/>
    <p:sldId id="443" r:id="rId19"/>
    <p:sldId id="444" r:id="rId20"/>
    <p:sldId id="445" r:id="rId21"/>
    <p:sldId id="446" r:id="rId22"/>
    <p:sldId id="447" r:id="rId23"/>
    <p:sldId id="448" r:id="rId24"/>
    <p:sldId id="449" r:id="rId25"/>
    <p:sldId id="450" r:id="rId26"/>
    <p:sldId id="451" r:id="rId27"/>
    <p:sldId id="454" r:id="rId28"/>
    <p:sldId id="520" r:id="rId29"/>
    <p:sldId id="521" r:id="rId30"/>
    <p:sldId id="452" r:id="rId31"/>
    <p:sldId id="453" r:id="rId32"/>
    <p:sldId id="455" r:id="rId33"/>
    <p:sldId id="456" r:id="rId34"/>
    <p:sldId id="457" r:id="rId35"/>
    <p:sldId id="458" r:id="rId36"/>
    <p:sldId id="459" r:id="rId37"/>
    <p:sldId id="460" r:id="rId38"/>
    <p:sldId id="461" r:id="rId39"/>
    <p:sldId id="464" r:id="rId40"/>
    <p:sldId id="465" r:id="rId41"/>
    <p:sldId id="466" r:id="rId42"/>
    <p:sldId id="467" r:id="rId43"/>
    <p:sldId id="468" r:id="rId44"/>
    <p:sldId id="469" r:id="rId45"/>
    <p:sldId id="470" r:id="rId46"/>
    <p:sldId id="471" r:id="rId47"/>
    <p:sldId id="472" r:id="rId48"/>
    <p:sldId id="473" r:id="rId49"/>
    <p:sldId id="474" r:id="rId50"/>
    <p:sldId id="475" r:id="rId51"/>
    <p:sldId id="476" r:id="rId52"/>
    <p:sldId id="477" r:id="rId53"/>
    <p:sldId id="478" r:id="rId54"/>
    <p:sldId id="479" r:id="rId55"/>
    <p:sldId id="480" r:id="rId56"/>
    <p:sldId id="481" r:id="rId57"/>
    <p:sldId id="482" r:id="rId58"/>
    <p:sldId id="483" r:id="rId59"/>
    <p:sldId id="484" r:id="rId60"/>
    <p:sldId id="485" r:id="rId61"/>
    <p:sldId id="486" r:id="rId62"/>
    <p:sldId id="487" r:id="rId63"/>
    <p:sldId id="488" r:id="rId64"/>
    <p:sldId id="489" r:id="rId65"/>
    <p:sldId id="490" r:id="rId66"/>
    <p:sldId id="491" r:id="rId67"/>
    <p:sldId id="492" r:id="rId68"/>
    <p:sldId id="493" r:id="rId69"/>
    <p:sldId id="494" r:id="rId70"/>
    <p:sldId id="495" r:id="rId71"/>
    <p:sldId id="496" r:id="rId72"/>
    <p:sldId id="497" r:id="rId73"/>
    <p:sldId id="498" r:id="rId74"/>
    <p:sldId id="499" r:id="rId75"/>
    <p:sldId id="500" r:id="rId76"/>
    <p:sldId id="501" r:id="rId77"/>
    <p:sldId id="502" r:id="rId78"/>
    <p:sldId id="503" r:id="rId79"/>
    <p:sldId id="504" r:id="rId80"/>
    <p:sldId id="505" r:id="rId81"/>
    <p:sldId id="506" r:id="rId82"/>
    <p:sldId id="516" r:id="rId83"/>
    <p:sldId id="517" r:id="rId84"/>
    <p:sldId id="507" r:id="rId85"/>
    <p:sldId id="519" r:id="rId86"/>
    <p:sldId id="508" r:id="rId87"/>
    <p:sldId id="509" r:id="rId88"/>
    <p:sldId id="510" r:id="rId89"/>
    <p:sldId id="511" r:id="rId90"/>
    <p:sldId id="512" r:id="rId91"/>
    <p:sldId id="513" r:id="rId92"/>
    <p:sldId id="514" r:id="rId9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108"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slide" Target="slides/slide88.xml"/><Relationship Id="rId97"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presProps" Target="pres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4017F05-FF5C-4C40-BB0B-58A213EAD0A7}" type="datetimeFigureOut">
              <a:rPr lang="en-US" smtClean="0"/>
              <a:pPr/>
              <a:t>9/28/2010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117691F-8183-4E5A-8934-CEF1C2811768}"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90177"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690178"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00417"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00418"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01441"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01442"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03489" name="Rectangle 1"/>
          <p:cNvSpPr txBox="1">
            <a:spLocks noGrp="1" noRot="1" noChangeAspect="1" noChangeArrowheads="1"/>
          </p:cNvSpPr>
          <p:nvPr>
            <p:ph type="sldImg"/>
          </p:nvPr>
        </p:nvSpPr>
        <p:spPr bwMode="auto">
          <a:xfrm>
            <a:off x="1143000" y="695325"/>
            <a:ext cx="4567238" cy="3424238"/>
          </a:xfrm>
          <a:prstGeom prst="rect">
            <a:avLst/>
          </a:prstGeom>
          <a:solidFill>
            <a:srgbClr val="FFFFFF"/>
          </a:solidFill>
          <a:ln>
            <a:solidFill>
              <a:srgbClr val="000000"/>
            </a:solidFill>
            <a:miter lim="800000"/>
            <a:headEnd/>
            <a:tailEnd/>
          </a:ln>
        </p:spPr>
      </p:sp>
      <p:sp>
        <p:nvSpPr>
          <p:cNvPr id="703490"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04513"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04514"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05537"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05538"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06561"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06562"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07585"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07586"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08609"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08610"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09633"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09634"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10657"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10658"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91201" name="Rectangle 1"/>
          <p:cNvSpPr txBox="1">
            <a:spLocks noGrp="1" noRot="1" noChangeAspect="1" noChangeArrowheads="1"/>
          </p:cNvSpPr>
          <p:nvPr>
            <p:ph type="sldImg"/>
          </p:nvPr>
        </p:nvSpPr>
        <p:spPr bwMode="auto">
          <a:xfrm>
            <a:off x="1143000" y="695325"/>
            <a:ext cx="4567238" cy="3424238"/>
          </a:xfrm>
          <a:prstGeom prst="rect">
            <a:avLst/>
          </a:prstGeom>
          <a:solidFill>
            <a:srgbClr val="FFFFFF"/>
          </a:solidFill>
          <a:ln>
            <a:solidFill>
              <a:srgbClr val="000000"/>
            </a:solidFill>
            <a:miter lim="800000"/>
            <a:headEnd/>
            <a:tailEnd/>
          </a:ln>
        </p:spPr>
      </p:sp>
      <p:sp>
        <p:nvSpPr>
          <p:cNvPr id="691202"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11681" name="Text Box 1"/>
          <p:cNvSpPr txBox="1">
            <a:spLocks noChangeArrowheads="1"/>
          </p:cNvSpPr>
          <p:nvPr/>
        </p:nvSpPr>
        <p:spPr bwMode="auto">
          <a:xfrm>
            <a:off x="1155700" y="685800"/>
            <a:ext cx="4548188" cy="3430588"/>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11682"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12705"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12706"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13729" name="Text Box 1"/>
          <p:cNvSpPr txBox="1">
            <a:spLocks noChangeArrowheads="1"/>
          </p:cNvSpPr>
          <p:nvPr/>
        </p:nvSpPr>
        <p:spPr bwMode="auto">
          <a:xfrm>
            <a:off x="1155700" y="695325"/>
            <a:ext cx="4546600" cy="3427413"/>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13730"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14753"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14754"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15777" name="Text Box 1"/>
          <p:cNvSpPr txBox="1">
            <a:spLocks noChangeArrowheads="1"/>
          </p:cNvSpPr>
          <p:nvPr/>
        </p:nvSpPr>
        <p:spPr bwMode="auto">
          <a:xfrm>
            <a:off x="1155700" y="685800"/>
            <a:ext cx="4548188" cy="3430588"/>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15778"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16801"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16802"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17825"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17826"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20897"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20898"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29089"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29090"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30113"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30114"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94273"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694274"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18849"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18850"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19873" name="Text Box 1"/>
          <p:cNvSpPr txBox="1">
            <a:spLocks noChangeArrowheads="1"/>
          </p:cNvSpPr>
          <p:nvPr/>
        </p:nvSpPr>
        <p:spPr bwMode="auto">
          <a:xfrm>
            <a:off x="1143000" y="695325"/>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19874"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21921"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21922"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22945"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22946"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23969"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23970"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24993"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24994"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26017" name="Text Box 1"/>
          <p:cNvSpPr txBox="1">
            <a:spLocks noChangeArrowheads="1"/>
          </p:cNvSpPr>
          <p:nvPr/>
        </p:nvSpPr>
        <p:spPr bwMode="auto">
          <a:xfrm>
            <a:off x="1143000" y="695325"/>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26018"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27041" name="Text Box 1"/>
          <p:cNvSpPr txBox="1">
            <a:spLocks noChangeArrowheads="1"/>
          </p:cNvSpPr>
          <p:nvPr/>
        </p:nvSpPr>
        <p:spPr bwMode="auto">
          <a:xfrm>
            <a:off x="1143000" y="695325"/>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27042"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28065" name="Rectangle 1"/>
          <p:cNvSpPr txBox="1">
            <a:spLocks noGrp="1" noRot="1" noChangeAspect="1" noChangeArrowheads="1"/>
          </p:cNvSpPr>
          <p:nvPr>
            <p:ph type="sldImg"/>
          </p:nvPr>
        </p:nvSpPr>
        <p:spPr bwMode="auto">
          <a:xfrm>
            <a:off x="1143000" y="695325"/>
            <a:ext cx="4567238" cy="3424238"/>
          </a:xfrm>
          <a:prstGeom prst="rect">
            <a:avLst/>
          </a:prstGeom>
          <a:solidFill>
            <a:srgbClr val="FFFFFF"/>
          </a:solidFill>
          <a:ln>
            <a:solidFill>
              <a:srgbClr val="000000"/>
            </a:solidFill>
            <a:miter lim="800000"/>
            <a:headEnd/>
            <a:tailEnd/>
          </a:ln>
        </p:spPr>
      </p:sp>
      <p:sp>
        <p:nvSpPr>
          <p:cNvPr id="728066"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31137"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31138"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93249" name="Rectangle 1"/>
          <p:cNvSpPr txBox="1">
            <a:spLocks noGrp="1" noRot="1" noChangeAspect="1" noChangeArrowheads="1"/>
          </p:cNvSpPr>
          <p:nvPr>
            <p:ph type="sldImg"/>
          </p:nvPr>
        </p:nvSpPr>
        <p:spPr bwMode="auto">
          <a:xfrm>
            <a:off x="1143000" y="695325"/>
            <a:ext cx="4567238" cy="3424238"/>
          </a:xfrm>
          <a:prstGeom prst="rect">
            <a:avLst/>
          </a:prstGeom>
          <a:solidFill>
            <a:srgbClr val="FFFFFF"/>
          </a:solidFill>
          <a:ln>
            <a:solidFill>
              <a:srgbClr val="000000"/>
            </a:solidFill>
            <a:miter lim="800000"/>
            <a:headEnd/>
            <a:tailEnd/>
          </a:ln>
        </p:spPr>
      </p:sp>
      <p:sp>
        <p:nvSpPr>
          <p:cNvPr id="693250"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32161"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32162"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33185"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33186"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34209"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34210"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35233" name="Rectangle 1"/>
          <p:cNvSpPr txBox="1">
            <a:spLocks noGrp="1" noRot="1" noChangeAspect="1" noChangeArrowheads="1"/>
          </p:cNvSpPr>
          <p:nvPr>
            <p:ph type="sldImg"/>
          </p:nvPr>
        </p:nvSpPr>
        <p:spPr bwMode="auto">
          <a:xfrm>
            <a:off x="1143000" y="695325"/>
            <a:ext cx="4567238" cy="3424238"/>
          </a:xfrm>
          <a:prstGeom prst="rect">
            <a:avLst/>
          </a:prstGeom>
          <a:solidFill>
            <a:srgbClr val="FFFFFF"/>
          </a:solidFill>
          <a:ln>
            <a:solidFill>
              <a:srgbClr val="000000"/>
            </a:solidFill>
            <a:miter lim="800000"/>
            <a:headEnd/>
            <a:tailEnd/>
          </a:ln>
        </p:spPr>
      </p:sp>
      <p:sp>
        <p:nvSpPr>
          <p:cNvPr id="735234"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36257"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36258"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37281"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37282"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38305"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38306"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39329" name="Text Box 1"/>
          <p:cNvSpPr txBox="1">
            <a:spLocks noChangeArrowheads="1"/>
          </p:cNvSpPr>
          <p:nvPr/>
        </p:nvSpPr>
        <p:spPr bwMode="auto">
          <a:xfrm>
            <a:off x="1143000" y="695325"/>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39330"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40353"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40354"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41377" name="Text Box 1"/>
          <p:cNvSpPr txBox="1">
            <a:spLocks noChangeArrowheads="1"/>
          </p:cNvSpPr>
          <p:nvPr/>
        </p:nvSpPr>
        <p:spPr bwMode="auto">
          <a:xfrm>
            <a:off x="1143000" y="695325"/>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41378"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95297"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695298"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42401" name="Rectangle 1"/>
          <p:cNvSpPr txBox="1">
            <a:spLocks noGrp="1" noRot="1" noChangeAspect="1" noChangeArrowheads="1"/>
          </p:cNvSpPr>
          <p:nvPr>
            <p:ph type="sldImg"/>
          </p:nvPr>
        </p:nvSpPr>
        <p:spPr bwMode="auto">
          <a:xfrm>
            <a:off x="1143000" y="695325"/>
            <a:ext cx="4567238" cy="3424238"/>
          </a:xfrm>
          <a:prstGeom prst="rect">
            <a:avLst/>
          </a:prstGeom>
          <a:solidFill>
            <a:srgbClr val="FFFFFF"/>
          </a:solidFill>
          <a:ln>
            <a:solidFill>
              <a:srgbClr val="000000"/>
            </a:solidFill>
            <a:miter lim="800000"/>
            <a:headEnd/>
            <a:tailEnd/>
          </a:ln>
        </p:spPr>
      </p:sp>
      <p:sp>
        <p:nvSpPr>
          <p:cNvPr id="742402"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43425" name="Text Box 1"/>
          <p:cNvSpPr txBox="1">
            <a:spLocks noChangeArrowheads="1"/>
          </p:cNvSpPr>
          <p:nvPr/>
        </p:nvSpPr>
        <p:spPr bwMode="auto">
          <a:xfrm>
            <a:off x="1143000" y="695325"/>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43426"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44449" name="Rectangle 1"/>
          <p:cNvSpPr txBox="1">
            <a:spLocks noGrp="1" noRot="1" noChangeAspect="1" noChangeArrowheads="1"/>
          </p:cNvSpPr>
          <p:nvPr>
            <p:ph type="sldImg"/>
          </p:nvPr>
        </p:nvSpPr>
        <p:spPr bwMode="auto">
          <a:xfrm>
            <a:off x="1143000" y="695325"/>
            <a:ext cx="4567238" cy="3424238"/>
          </a:xfrm>
          <a:prstGeom prst="rect">
            <a:avLst/>
          </a:prstGeom>
          <a:solidFill>
            <a:srgbClr val="FFFFFF"/>
          </a:solidFill>
          <a:ln>
            <a:solidFill>
              <a:srgbClr val="000000"/>
            </a:solidFill>
            <a:miter lim="800000"/>
            <a:headEnd/>
            <a:tailEnd/>
          </a:ln>
        </p:spPr>
      </p:sp>
      <p:sp>
        <p:nvSpPr>
          <p:cNvPr id="744450"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45473"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45474"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46497" name="Rectangle 1"/>
          <p:cNvSpPr txBox="1">
            <a:spLocks noGrp="1" noRot="1" noChangeAspect="1" noChangeArrowheads="1"/>
          </p:cNvSpPr>
          <p:nvPr>
            <p:ph type="sldImg"/>
          </p:nvPr>
        </p:nvSpPr>
        <p:spPr bwMode="auto">
          <a:xfrm>
            <a:off x="1143000" y="695325"/>
            <a:ext cx="4567238" cy="3424238"/>
          </a:xfrm>
          <a:prstGeom prst="rect">
            <a:avLst/>
          </a:prstGeom>
          <a:solidFill>
            <a:srgbClr val="FFFFFF"/>
          </a:solidFill>
          <a:ln>
            <a:solidFill>
              <a:srgbClr val="000000"/>
            </a:solidFill>
            <a:miter lim="800000"/>
            <a:headEnd/>
            <a:tailEnd/>
          </a:ln>
        </p:spPr>
      </p:sp>
      <p:sp>
        <p:nvSpPr>
          <p:cNvPr id="746498"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47521" name="Rectangle 1"/>
          <p:cNvSpPr txBox="1">
            <a:spLocks noGrp="1" noRot="1" noChangeAspect="1" noChangeArrowheads="1"/>
          </p:cNvSpPr>
          <p:nvPr>
            <p:ph type="sldImg"/>
          </p:nvPr>
        </p:nvSpPr>
        <p:spPr bwMode="auto">
          <a:xfrm>
            <a:off x="1143000" y="695325"/>
            <a:ext cx="4567238" cy="3424238"/>
          </a:xfrm>
          <a:prstGeom prst="rect">
            <a:avLst/>
          </a:prstGeom>
          <a:solidFill>
            <a:srgbClr val="FFFFFF"/>
          </a:solidFill>
          <a:ln>
            <a:solidFill>
              <a:srgbClr val="000000"/>
            </a:solidFill>
            <a:miter lim="800000"/>
            <a:headEnd/>
            <a:tailEnd/>
          </a:ln>
        </p:spPr>
      </p:sp>
      <p:sp>
        <p:nvSpPr>
          <p:cNvPr id="747522"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48545" name="Text Box 1"/>
          <p:cNvSpPr txBox="1">
            <a:spLocks noChangeArrowheads="1"/>
          </p:cNvSpPr>
          <p:nvPr/>
        </p:nvSpPr>
        <p:spPr bwMode="auto">
          <a:xfrm>
            <a:off x="1143000" y="695325"/>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48546"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49569" name="Text Box 1"/>
          <p:cNvSpPr txBox="1">
            <a:spLocks noChangeArrowheads="1"/>
          </p:cNvSpPr>
          <p:nvPr/>
        </p:nvSpPr>
        <p:spPr bwMode="auto">
          <a:xfrm>
            <a:off x="1143000" y="695325"/>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49570"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50593"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50594"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51617"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51618"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96321"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696322"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52641" name="Rectangle 1"/>
          <p:cNvSpPr txBox="1">
            <a:spLocks noGrp="1" noRot="1" noChangeAspect="1" noChangeArrowheads="1"/>
          </p:cNvSpPr>
          <p:nvPr>
            <p:ph type="sldImg"/>
          </p:nvPr>
        </p:nvSpPr>
        <p:spPr bwMode="auto">
          <a:xfrm>
            <a:off x="1143000" y="695325"/>
            <a:ext cx="4567238" cy="3424238"/>
          </a:xfrm>
          <a:prstGeom prst="rect">
            <a:avLst/>
          </a:prstGeom>
          <a:solidFill>
            <a:srgbClr val="FFFFFF"/>
          </a:solidFill>
          <a:ln>
            <a:solidFill>
              <a:srgbClr val="000000"/>
            </a:solidFill>
            <a:miter lim="800000"/>
            <a:headEnd/>
            <a:tailEnd/>
          </a:ln>
        </p:spPr>
      </p:sp>
      <p:sp>
        <p:nvSpPr>
          <p:cNvPr id="752642"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53665" name="Rectangle 1"/>
          <p:cNvSpPr txBox="1">
            <a:spLocks noGrp="1" noRot="1" noChangeAspect="1" noChangeArrowheads="1"/>
          </p:cNvSpPr>
          <p:nvPr>
            <p:ph type="sldImg"/>
          </p:nvPr>
        </p:nvSpPr>
        <p:spPr bwMode="auto">
          <a:xfrm>
            <a:off x="1143000" y="695325"/>
            <a:ext cx="4567238" cy="3424238"/>
          </a:xfrm>
          <a:prstGeom prst="rect">
            <a:avLst/>
          </a:prstGeom>
          <a:solidFill>
            <a:srgbClr val="FFFFFF"/>
          </a:solidFill>
          <a:ln>
            <a:solidFill>
              <a:srgbClr val="000000"/>
            </a:solidFill>
            <a:miter lim="800000"/>
            <a:headEnd/>
            <a:tailEnd/>
          </a:ln>
        </p:spPr>
      </p:sp>
      <p:sp>
        <p:nvSpPr>
          <p:cNvPr id="753666"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54689"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54690"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55713"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55714"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56737" name="Rectangle 1"/>
          <p:cNvSpPr txBox="1">
            <a:spLocks noGrp="1" noRot="1" noChangeAspect="1" noChangeArrowheads="1"/>
          </p:cNvSpPr>
          <p:nvPr>
            <p:ph type="sldImg"/>
          </p:nvPr>
        </p:nvSpPr>
        <p:spPr bwMode="auto">
          <a:xfrm>
            <a:off x="1143000" y="695325"/>
            <a:ext cx="4567238" cy="3424238"/>
          </a:xfrm>
          <a:prstGeom prst="rect">
            <a:avLst/>
          </a:prstGeom>
          <a:solidFill>
            <a:srgbClr val="FFFFFF"/>
          </a:solidFill>
          <a:ln>
            <a:solidFill>
              <a:srgbClr val="000000"/>
            </a:solidFill>
            <a:miter lim="800000"/>
            <a:headEnd/>
            <a:tailEnd/>
          </a:ln>
        </p:spPr>
      </p:sp>
      <p:sp>
        <p:nvSpPr>
          <p:cNvPr id="756738"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57761" name="Rectangle 1"/>
          <p:cNvSpPr txBox="1">
            <a:spLocks noGrp="1" noRot="1" noChangeAspect="1" noChangeArrowheads="1"/>
          </p:cNvSpPr>
          <p:nvPr>
            <p:ph type="sldImg"/>
          </p:nvPr>
        </p:nvSpPr>
        <p:spPr bwMode="auto">
          <a:xfrm>
            <a:off x="1143000" y="695325"/>
            <a:ext cx="4567238" cy="3424238"/>
          </a:xfrm>
          <a:prstGeom prst="rect">
            <a:avLst/>
          </a:prstGeom>
          <a:solidFill>
            <a:srgbClr val="FFFFFF"/>
          </a:solidFill>
          <a:ln>
            <a:solidFill>
              <a:srgbClr val="000000"/>
            </a:solidFill>
            <a:miter lim="800000"/>
            <a:headEnd/>
            <a:tailEnd/>
          </a:ln>
        </p:spPr>
      </p:sp>
      <p:sp>
        <p:nvSpPr>
          <p:cNvPr id="757762"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58785" name="Rectangle 1"/>
          <p:cNvSpPr txBox="1">
            <a:spLocks noGrp="1" noRot="1" noChangeAspect="1" noChangeArrowheads="1"/>
          </p:cNvSpPr>
          <p:nvPr>
            <p:ph type="sldImg"/>
          </p:nvPr>
        </p:nvSpPr>
        <p:spPr bwMode="auto">
          <a:xfrm>
            <a:off x="1143000" y="695325"/>
            <a:ext cx="4567238" cy="3424238"/>
          </a:xfrm>
          <a:prstGeom prst="rect">
            <a:avLst/>
          </a:prstGeom>
          <a:solidFill>
            <a:srgbClr val="FFFFFF"/>
          </a:solidFill>
          <a:ln>
            <a:solidFill>
              <a:srgbClr val="000000"/>
            </a:solidFill>
            <a:miter lim="800000"/>
            <a:headEnd/>
            <a:tailEnd/>
          </a:ln>
        </p:spPr>
      </p:sp>
      <p:sp>
        <p:nvSpPr>
          <p:cNvPr id="758786"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59809" name="Text Box 1"/>
          <p:cNvSpPr txBox="1">
            <a:spLocks noChangeArrowheads="1"/>
          </p:cNvSpPr>
          <p:nvPr/>
        </p:nvSpPr>
        <p:spPr bwMode="auto">
          <a:xfrm>
            <a:off x="1155700" y="695325"/>
            <a:ext cx="4546600" cy="3427413"/>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59810"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60833"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60834"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61857"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61858"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97345"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697346"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62881"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62882"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63905"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63906"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64929"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64930"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65953"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65954"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66977"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66978"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68001"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68002"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69025"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69026"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70049"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70050"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71073"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71074"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72097"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72098"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98369"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698370"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73121"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73122"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74145"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74146"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75169"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75170"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76193" name="Rectangle 1"/>
          <p:cNvSpPr txBox="1">
            <a:spLocks noGrp="1" noRot="1" noChangeAspect="1" noChangeArrowheads="1"/>
          </p:cNvSpPr>
          <p:nvPr>
            <p:ph type="sldImg"/>
          </p:nvPr>
        </p:nvSpPr>
        <p:spPr bwMode="auto">
          <a:xfrm>
            <a:off x="1143000" y="695325"/>
            <a:ext cx="4567238" cy="3424238"/>
          </a:xfrm>
          <a:prstGeom prst="rect">
            <a:avLst/>
          </a:prstGeom>
          <a:solidFill>
            <a:srgbClr val="FFFFFF"/>
          </a:solidFill>
          <a:ln>
            <a:solidFill>
              <a:srgbClr val="000000"/>
            </a:solidFill>
            <a:miter lim="800000"/>
            <a:headEnd/>
            <a:tailEnd/>
          </a:ln>
        </p:spPr>
      </p:sp>
      <p:sp>
        <p:nvSpPr>
          <p:cNvPr id="776194"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77217"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77218" name="Rectangle 2"/>
          <p:cNvSpPr txBox="1">
            <a:spLocks noGrp="1" noChangeArrowheads="1"/>
          </p:cNvSpPr>
          <p:nvPr>
            <p:ph type="body"/>
          </p:nvPr>
        </p:nvSpPr>
        <p:spPr bwMode="auto">
          <a:xfrm>
            <a:off x="914400" y="4344988"/>
            <a:ext cx="5021263" cy="410527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78241"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78242" name="Rectangle 2"/>
          <p:cNvSpPr txBox="1">
            <a:spLocks noGrp="1" noChangeArrowheads="1"/>
          </p:cNvSpPr>
          <p:nvPr>
            <p:ph type="body"/>
          </p:nvPr>
        </p:nvSpPr>
        <p:spPr bwMode="auto">
          <a:xfrm>
            <a:off x="914400" y="4344988"/>
            <a:ext cx="5021263" cy="410527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79265"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79266"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80289"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80290"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81313"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81314"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82337"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82338"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99393" name="Text Box 1"/>
          <p:cNvSpPr txBox="1">
            <a:spLocks noChangeArrowheads="1"/>
          </p:cNvSpPr>
          <p:nvPr/>
        </p:nvSpPr>
        <p:spPr bwMode="auto">
          <a:xfrm>
            <a:off x="1155700" y="695325"/>
            <a:ext cx="4545013" cy="3425825"/>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699394"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70390E0-9C1A-4F3B-86D8-ED471CC62558}" type="datetimeFigureOut">
              <a:rPr lang="en-US" smtClean="0"/>
              <a:pPr/>
              <a:t>9/28/2010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D7EC7-CB20-4F47-9747-A168D75C057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70390E0-9C1A-4F3B-86D8-ED471CC62558}" type="datetimeFigureOut">
              <a:rPr lang="en-US" smtClean="0"/>
              <a:pPr/>
              <a:t>9/28/2010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D7EC7-CB20-4F47-9747-A168D75C057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70390E0-9C1A-4F3B-86D8-ED471CC62558}" type="datetimeFigureOut">
              <a:rPr lang="en-US" smtClean="0"/>
              <a:pPr/>
              <a:t>9/28/2010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D7EC7-CB20-4F47-9747-A168D75C057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70390E0-9C1A-4F3B-86D8-ED471CC62558}" type="datetimeFigureOut">
              <a:rPr lang="en-US" smtClean="0"/>
              <a:pPr/>
              <a:t>9/28/2010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D7EC7-CB20-4F47-9747-A168D75C057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70390E0-9C1A-4F3B-86D8-ED471CC62558}" type="datetimeFigureOut">
              <a:rPr lang="en-US" smtClean="0"/>
              <a:pPr/>
              <a:t>9/28/2010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D7EC7-CB20-4F47-9747-A168D75C057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70390E0-9C1A-4F3B-86D8-ED471CC62558}" type="datetimeFigureOut">
              <a:rPr lang="en-US" smtClean="0"/>
              <a:pPr/>
              <a:t>9/28/2010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D7EC7-CB20-4F47-9747-A168D75C057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70390E0-9C1A-4F3B-86D8-ED471CC62558}" type="datetimeFigureOut">
              <a:rPr lang="en-US" smtClean="0"/>
              <a:pPr/>
              <a:t>9/28/2010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E3D7EC7-CB20-4F47-9747-A168D75C057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70390E0-9C1A-4F3B-86D8-ED471CC62558}" type="datetimeFigureOut">
              <a:rPr lang="en-US" smtClean="0"/>
              <a:pPr/>
              <a:t>9/28/2010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E3D7EC7-CB20-4F47-9747-A168D75C057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70390E0-9C1A-4F3B-86D8-ED471CC62558}" type="datetimeFigureOut">
              <a:rPr lang="en-US" smtClean="0"/>
              <a:pPr/>
              <a:t>9/28/2010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E3D7EC7-CB20-4F47-9747-A168D75C057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70390E0-9C1A-4F3B-86D8-ED471CC62558}" type="datetimeFigureOut">
              <a:rPr lang="en-US" smtClean="0"/>
              <a:pPr/>
              <a:t>9/28/2010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D7EC7-CB20-4F47-9747-A168D75C057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70390E0-9C1A-4F3B-86D8-ED471CC62558}" type="datetimeFigureOut">
              <a:rPr lang="en-US" smtClean="0"/>
              <a:pPr/>
              <a:t>9/28/2010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D7EC7-CB20-4F47-9747-A168D75C057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70390E0-9C1A-4F3B-86D8-ED471CC62558}" type="datetimeFigureOut">
              <a:rPr lang="en-US" smtClean="0"/>
              <a:pPr/>
              <a:t>9/28/2010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3D7EC7-CB20-4F47-9747-A168D75C0572}"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7.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7.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7.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7.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7.xml"/></Relationships>
</file>

<file path=ppt/slides/_rels/slide8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6.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9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7.xml"/><Relationship Id="rId1" Type="http://schemas.openxmlformats.org/officeDocument/2006/relationships/slideLayout" Target="../slideLayouts/slideLayout7.xml"/></Relationships>
</file>

<file path=ppt/slides/_rels/slide9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8.xml"/><Relationship Id="rId1" Type="http://schemas.openxmlformats.org/officeDocument/2006/relationships/slideLayout" Target="../slideLayouts/slideLayout7.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3" name="Text Box 1"/>
          <p:cNvSpPr txBox="1">
            <a:spLocks noChangeArrowheads="1"/>
          </p:cNvSpPr>
          <p:nvPr/>
        </p:nvSpPr>
        <p:spPr bwMode="auto">
          <a:xfrm>
            <a:off x="685800" y="1524000"/>
            <a:ext cx="7772400" cy="2362200"/>
          </a:xfrm>
          <a:prstGeom prst="rect">
            <a:avLst/>
          </a:prstGeom>
          <a:noFill/>
          <a:ln w="9525">
            <a:noFill/>
            <a:round/>
            <a:headEnd/>
            <a:tailEnd/>
          </a:ln>
          <a:effectLst/>
        </p:spPr>
        <p:txBody>
          <a:bodyPr lIns="90000" tIns="46800" rIns="90000" bIns="46800"/>
          <a:lstStyle/>
          <a:p>
            <a:pPr algn="ctr" eaLnBrk="1" hangingPunct="1">
              <a:lnSpc>
                <a:spcPct val="8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 pos="10515600" algn="l"/>
              </a:tabLst>
            </a:pPr>
            <a:r>
              <a:rPr lang="en-US" sz="4000">
                <a:solidFill>
                  <a:srgbClr val="E3EBF1"/>
                </a:solidFill>
              </a:rPr>
              <a:t>LIS650	part 2</a:t>
            </a:r>
            <a:br>
              <a:rPr lang="en-US" sz="4000">
                <a:solidFill>
                  <a:srgbClr val="E3EBF1"/>
                </a:solidFill>
              </a:rPr>
            </a:br>
            <a:r>
              <a:rPr lang="en-US" sz="4000">
                <a:solidFill>
                  <a:srgbClr val="E3EBF1"/>
                </a:solidFill>
              </a:rPr>
              <a:t/>
            </a:r>
            <a:br>
              <a:rPr lang="en-US" sz="4000">
                <a:solidFill>
                  <a:srgbClr val="E3EBF1"/>
                </a:solidFill>
              </a:rPr>
            </a:br>
            <a:r>
              <a:rPr lang="en-US" sz="4000">
                <a:solidFill>
                  <a:srgbClr val="E3EBF1"/>
                </a:solidFill>
              </a:rPr>
              <a:t>the HTML &lt;head&gt;, CSS, and tables</a:t>
            </a:r>
          </a:p>
        </p:txBody>
      </p:sp>
      <p:sp>
        <p:nvSpPr>
          <p:cNvPr id="172034" name="Text Box 2"/>
          <p:cNvSpPr txBox="1">
            <a:spLocks noChangeArrowheads="1"/>
          </p:cNvSpPr>
          <p:nvPr/>
        </p:nvSpPr>
        <p:spPr bwMode="auto">
          <a:xfrm>
            <a:off x="1371600" y="4648200"/>
            <a:ext cx="6400800" cy="898525"/>
          </a:xfrm>
          <a:prstGeom prst="rect">
            <a:avLst/>
          </a:prstGeom>
          <a:noFill/>
          <a:ln w="9525">
            <a:noFill/>
            <a:round/>
            <a:headEnd/>
            <a:tailEnd/>
          </a:ln>
          <a:effectLst/>
        </p:spPr>
        <p:txBody>
          <a:bodyPr lIns="90000" tIns="46800" rIns="90000" bIns="46800"/>
          <a:lstStyle/>
          <a:p>
            <a:pPr algn="ctr">
              <a:lnSpc>
                <a:spcPct val="84000"/>
              </a:lnSpc>
              <a:spcBef>
                <a:spcPts val="700"/>
              </a:spcBef>
              <a:tabLst>
                <a:tab pos="0" algn="l"/>
                <a:tab pos="442913"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Lst>
            </a:pPr>
            <a:r>
              <a:rPr lang="en-US" sz="2800" dirty="0">
                <a:solidFill>
                  <a:srgbClr val="FFFFFF"/>
                </a:solidFill>
              </a:rPr>
              <a:t>Thomas </a:t>
            </a:r>
            <a:r>
              <a:rPr lang="en-US" sz="2800" smtClean="0">
                <a:solidFill>
                  <a:srgbClr val="FFFFFF"/>
                </a:solidFill>
              </a:rPr>
              <a:t>Krichel</a:t>
            </a:r>
            <a:endParaRPr lang="en-US" sz="2800">
              <a:solidFill>
                <a:srgbClr val="FFFFFF"/>
              </a:solidFill>
            </a:endParaRPr>
          </a:p>
          <a:p>
            <a:pPr algn="ctr">
              <a:lnSpc>
                <a:spcPct val="84000"/>
              </a:lnSpc>
              <a:spcBef>
                <a:spcPts val="700"/>
              </a:spcBef>
              <a:tabLst>
                <a:tab pos="0" algn="l"/>
                <a:tab pos="442913"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Lst>
            </a:pPr>
            <a:endParaRPr lang="en-US" sz="2800" dirty="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3"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core attributes: title=</a:t>
            </a:r>
          </a:p>
        </p:txBody>
      </p:sp>
      <p:sp>
        <p:nvSpPr>
          <p:cNvPr id="182274" name="Text Box 2"/>
          <p:cNvSpPr txBox="1">
            <a:spLocks noChangeArrowheads="1"/>
          </p:cNvSpPr>
          <p:nvPr/>
        </p:nvSpPr>
        <p:spPr bwMode="auto">
          <a:xfrm>
            <a:off x="481013" y="1314450"/>
            <a:ext cx="8229600" cy="5327650"/>
          </a:xfrm>
          <a:prstGeom prst="rect">
            <a:avLst/>
          </a:prstGeom>
          <a:noFill/>
          <a:ln w="9525">
            <a:noFill/>
            <a:round/>
            <a:headEnd/>
            <a:tailEnd/>
          </a:ln>
          <a:effectLst/>
        </p:spPr>
        <p:txBody>
          <a:bodyPr lIns="90000" tIns="46800" rIns="90000" bIns="46800"/>
          <a:lstStyle/>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The title= attribute sets a title in use with the element. </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There is no prescribed way in with the title is being rendered by a user agent. </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Sometimes it is shown as a tool tip, i.e. something that flashes up when the mouse is rolled over it.</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Example: </a:t>
            </a:r>
          </a:p>
          <a:p>
            <a:pPr marL="328613" indent="-317500">
              <a:lnSpc>
                <a:spcPct val="104000"/>
              </a:lnSpc>
              <a:spcBef>
                <a:spcPts val="7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    &lt;a href="http://wotan.liu.edu/home/krichel" title="Thomas Krichel's homepage at wotan"&gt;Thomas Krichel&lt;/a&gt;</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7"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core attributes: style=</a:t>
            </a:r>
          </a:p>
        </p:txBody>
      </p:sp>
      <p:sp>
        <p:nvSpPr>
          <p:cNvPr id="183298" name="Text Box 2"/>
          <p:cNvSpPr txBox="1">
            <a:spLocks noChangeArrowheads="1"/>
          </p:cNvSpPr>
          <p:nvPr/>
        </p:nvSpPr>
        <p:spPr bwMode="auto">
          <a:xfrm>
            <a:off x="457200" y="1600200"/>
            <a:ext cx="8229600" cy="4794250"/>
          </a:xfrm>
          <a:prstGeom prst="rect">
            <a:avLst/>
          </a:prstGeom>
          <a:noFill/>
          <a:ln w="9525">
            <a:noFill/>
            <a:round/>
            <a:headEnd/>
            <a:tailEnd/>
          </a:ln>
          <a:effectLst/>
        </p:spPr>
        <p:txBody>
          <a:bodyPr lIns="90000" tIns="46800" rIns="90000" bIns="46800"/>
          <a:lstStyle/>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Use the style= attribute to give style information to a particular element. </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This will be more discussed when we do the style sheets.</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Usually there are better ways to attach style information then writing it onto every element. It is better to place the tag into a class by giving them the same class= attribute, and then give style sheet information for the class.</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See validated.html for an example.</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5" name="Text Box 1"/>
          <p:cNvSpPr txBox="1">
            <a:spLocks noChangeArrowheads="1"/>
          </p:cNvSpPr>
          <p:nvPr/>
        </p:nvSpPr>
        <p:spPr bwMode="auto">
          <a:xfrm>
            <a:off x="457200" y="274638"/>
            <a:ext cx="8220075" cy="1133475"/>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dirty="0">
                <a:solidFill>
                  <a:srgbClr val="E3EBF1"/>
                </a:solidFill>
              </a:rPr>
              <a:t>the &lt;head&gt; element</a:t>
            </a:r>
          </a:p>
        </p:txBody>
      </p:sp>
      <p:sp>
        <p:nvSpPr>
          <p:cNvPr id="185346" name="Text Box 2"/>
          <p:cNvSpPr txBox="1">
            <a:spLocks noChangeArrowheads="1"/>
          </p:cNvSpPr>
          <p:nvPr/>
        </p:nvSpPr>
        <p:spPr bwMode="auto">
          <a:xfrm>
            <a:off x="457200" y="1295400"/>
            <a:ext cx="8220075" cy="4821238"/>
          </a:xfrm>
          <a:prstGeom prst="rect">
            <a:avLst/>
          </a:prstGeom>
          <a:noFill/>
          <a:ln w="9525">
            <a:noFill/>
            <a:round/>
            <a:headEnd/>
            <a:tailEnd/>
          </a:ln>
          <a:effectLst/>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dirty="0">
                <a:solidFill>
                  <a:srgbClr val="FFFFFF"/>
                </a:solidFill>
              </a:rPr>
              <a:t>The &lt;head&gt; element is the first child of the &lt;html&gt; element. </a:t>
            </a:r>
            <a:endParaRPr lang="en-US" sz="3200" dirty="0" smtClean="0">
              <a:solidFill>
                <a:srgbClr val="FFFFFF"/>
              </a:solidFill>
            </a:endParaRP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dirty="0" smtClean="0">
                <a:solidFill>
                  <a:srgbClr val="FFFFFF"/>
                </a:solidFill>
              </a:rPr>
              <a:t>We </a:t>
            </a:r>
            <a:r>
              <a:rPr lang="en-US" sz="3200" dirty="0">
                <a:solidFill>
                  <a:srgbClr val="FFFFFF"/>
                </a:solidFill>
              </a:rPr>
              <a:t>are covering it here after the &lt;body&gt; because is more abstract. </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dirty="0">
                <a:solidFill>
                  <a:srgbClr val="FFFFFF"/>
                </a:solidFill>
              </a:rPr>
              <a:t>The &lt;head&gt; and its children </a:t>
            </a:r>
            <a:r>
              <a:rPr lang="en-US" sz="3200" dirty="0" smtClean="0">
                <a:solidFill>
                  <a:srgbClr val="FFFFFF"/>
                </a:solidFill>
              </a:rPr>
              <a:t>do not, generally, </a:t>
            </a:r>
            <a:r>
              <a:rPr lang="en-US" sz="3200" dirty="0">
                <a:solidFill>
                  <a:srgbClr val="FFFFFF"/>
                </a:solidFill>
              </a:rPr>
              <a:t>take the core and i18 </a:t>
            </a:r>
            <a:r>
              <a:rPr lang="en-US" sz="3200" dirty="0" smtClean="0">
                <a:solidFill>
                  <a:srgbClr val="FFFFFF"/>
                </a:solidFill>
              </a:rPr>
              <a:t>attributes</a:t>
            </a:r>
            <a:r>
              <a:rPr lang="en-US" sz="3200" dirty="0" smtClean="0">
                <a:solidFill>
                  <a:srgbClr val="FFFFFF"/>
                </a:solidFill>
              </a:rPr>
              <a:t>. </a:t>
            </a:r>
            <a:endParaRPr lang="en-US" sz="3200" dirty="0">
              <a:solidFill>
                <a:srgbClr val="FFFFFF"/>
              </a:solidFill>
            </a:endParaRP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dirty="0">
                <a:solidFill>
                  <a:srgbClr val="FFFFFF"/>
                </a:solidFill>
              </a:rPr>
              <a:t>&lt;head&gt; </a:t>
            </a:r>
            <a:r>
              <a:rPr lang="en-US" sz="3200" dirty="0" smtClean="0">
                <a:solidFill>
                  <a:srgbClr val="FFFFFF"/>
                </a:solidFill>
              </a:rPr>
              <a:t>takes a </a:t>
            </a:r>
            <a:r>
              <a:rPr lang="en-US" sz="3200" dirty="0">
                <a:solidFill>
                  <a:srgbClr val="FFFFFF"/>
                </a:solidFill>
              </a:rPr>
              <a:t>profile= attribute that profiles metadata available in its children. This attribute is quite useless and will not be on the quiz.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69"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required: the &lt;title&gt; in &lt;head&gt; </a:t>
            </a:r>
          </a:p>
        </p:txBody>
      </p:sp>
      <p:sp>
        <p:nvSpPr>
          <p:cNvPr id="186370" name="Text Box 2"/>
          <p:cNvSpPr txBox="1">
            <a:spLocks noChangeArrowheads="1"/>
          </p:cNvSpPr>
          <p:nvPr/>
        </p:nvSpPr>
        <p:spPr bwMode="auto">
          <a:xfrm>
            <a:off x="381000" y="1371600"/>
            <a:ext cx="8458200" cy="5257800"/>
          </a:xfrm>
          <a:prstGeom prst="rect">
            <a:avLst/>
          </a:prstGeom>
          <a:noFill/>
          <a:ln w="9525">
            <a:noFill/>
            <a:round/>
            <a:headEnd/>
            <a:tailEnd/>
          </a:ln>
          <a:effectLst/>
        </p:spPr>
        <p:txBody>
          <a:bodyPr lIns="90000" tIns="46800" rIns="90000" bIns="4680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dirty="0">
                <a:solidFill>
                  <a:srgbClr val="FFFFFF"/>
                </a:solidFill>
              </a:rPr>
              <a:t>This is a required child of  &lt;head&gt;. It defines the title of the document.</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dirty="0">
                <a:solidFill>
                  <a:srgbClr val="FFFFFF"/>
                </a:solidFill>
              </a:rPr>
              <a:t>It must only contain one character data node.</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dirty="0">
                <a:solidFill>
                  <a:srgbClr val="FFFFFF"/>
                </a:solidFill>
              </a:rPr>
              <a:t>It takes the i18n attributes, but not the core attributes.</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dirty="0">
                <a:solidFill>
                  <a:srgbClr val="FFFFFF"/>
                </a:solidFill>
              </a:rPr>
              <a:t>Please note that the &lt;title&gt; element is fundamentally different from the title= attribute. The title= attribute has a local scope to the element that it is appear in. </a:t>
            </a:r>
          </a:p>
          <a:p>
            <a:pPr marL="328613" indent="-317500">
              <a:lnSpc>
                <a:spcPct val="110000"/>
              </a:lnSpc>
              <a:spcBef>
                <a:spcPts val="700"/>
              </a:spcBef>
              <a:buClr>
                <a:srgbClr val="FFFFFF"/>
              </a:buClr>
              <a:buFont typeface="Arial" charset="0"/>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3200" dirty="0">
              <a:solidFill>
                <a:srgbClr val="FFFFFF"/>
              </a:solidFill>
            </a:endParaRPr>
          </a:p>
          <a:p>
            <a:pPr marL="328613" indent="-317500">
              <a:lnSpc>
                <a:spcPct val="110000"/>
              </a:lnSpc>
              <a:spcBef>
                <a:spcPts val="700"/>
              </a:spcBef>
              <a:buClr>
                <a:srgbClr val="FFFFFF"/>
              </a:buClr>
              <a:buFont typeface="Arial" charset="0"/>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3200" dirty="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3"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usability concerns with &lt;title&gt;</a:t>
            </a:r>
          </a:p>
        </p:txBody>
      </p:sp>
      <p:sp>
        <p:nvSpPr>
          <p:cNvPr id="187394" name="Text Box 2"/>
          <p:cNvSpPr txBox="1">
            <a:spLocks noChangeArrowheads="1"/>
          </p:cNvSpPr>
          <p:nvPr/>
        </p:nvSpPr>
        <p:spPr bwMode="auto">
          <a:xfrm>
            <a:off x="457200" y="1295400"/>
            <a:ext cx="8229600" cy="5303838"/>
          </a:xfrm>
          <a:prstGeom prst="rect">
            <a:avLst/>
          </a:prstGeom>
          <a:noFill/>
          <a:ln w="9525">
            <a:noFill/>
            <a:round/>
            <a:headEnd/>
            <a:tailEnd/>
          </a:ln>
          <a:effectLst/>
        </p:spPr>
        <p:txBody>
          <a:bodyPr lIns="90000" tIns="46800" rIns="90000" bIns="46800"/>
          <a:lstStyle/>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The title is used by the user agent in a special manner</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as bookmark default title</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as the title for a window in which the user agent runs</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Search engines use the title as anchor text to your web page. </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It is a crucial ad for your page</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Google may truncate the title.</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Bad ideas for titles</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section 1 		– home page </a:t>
            </a:r>
          </a:p>
          <a:p>
            <a:pPr marL="328613" indent="-317500">
              <a:lnSpc>
                <a:spcPct val="104000"/>
              </a:lnSpc>
              <a:spcBef>
                <a:spcPts val="7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800" dirty="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7"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optional: the &lt;meta/&gt; in &lt;head&gt;</a:t>
            </a:r>
          </a:p>
        </p:txBody>
      </p:sp>
      <p:sp>
        <p:nvSpPr>
          <p:cNvPr id="188418" name="Text Box 2"/>
          <p:cNvSpPr txBox="1">
            <a:spLocks noChangeArrowheads="1"/>
          </p:cNvSpPr>
          <p:nvPr/>
        </p:nvSpPr>
        <p:spPr bwMode="auto">
          <a:xfrm>
            <a:off x="457200" y="1600200"/>
            <a:ext cx="8229600" cy="4625975"/>
          </a:xfrm>
          <a:prstGeom prst="rect">
            <a:avLst/>
          </a:prstGeom>
          <a:noFill/>
          <a:ln w="9525">
            <a:noFill/>
            <a:round/>
            <a:headEnd/>
            <a:tailEnd/>
          </a:ln>
          <a:effectLst/>
        </p:spPr>
        <p:txBody>
          <a:bodyPr lIns="90000" tIns="46800" rIns="90000" bIns="46800"/>
          <a:lstStyle/>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This can be used to include metadata in the header. </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It is an empty element.</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It has an attribute name= for the property name.</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It has an attribute content= for the property values.</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It also takes the i18n attributes.</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It is repeatable. </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Example: &lt;meta name="author" content="me"/&gt;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1"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&lt;meta name="description" ... /&gt;</a:t>
            </a:r>
          </a:p>
        </p:txBody>
      </p:sp>
      <p:sp>
        <p:nvSpPr>
          <p:cNvPr id="189442" name="Text Box 2"/>
          <p:cNvSpPr txBox="1">
            <a:spLocks noChangeArrowheads="1"/>
          </p:cNvSpPr>
          <p:nvPr/>
        </p:nvSpPr>
        <p:spPr bwMode="auto">
          <a:xfrm>
            <a:off x="457200" y="1600200"/>
            <a:ext cx="8229600" cy="4525963"/>
          </a:xfrm>
          <a:prstGeom prst="rect">
            <a:avLst/>
          </a:prstGeom>
          <a:noFill/>
          <a:ln w="9525">
            <a:noFill/>
            <a:round/>
            <a:headEnd/>
            <a:tailEnd/>
          </a:ln>
          <a:effectLst/>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The description meta name is the one that I think is being used by Google.</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When the query matches a page in a good way, the description appears in the snippet of the result, despite the fact that the description is not visible on the web page.</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An example is available by searching Google for “Thomas Krichel”.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5"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the http-equiv= attribute to &lt;meta/&gt; </a:t>
            </a:r>
          </a:p>
        </p:txBody>
      </p:sp>
      <p:sp>
        <p:nvSpPr>
          <p:cNvPr id="190466" name="Text Box 2"/>
          <p:cNvSpPr txBox="1">
            <a:spLocks noChangeArrowheads="1"/>
          </p:cNvSpPr>
          <p:nvPr/>
        </p:nvSpPr>
        <p:spPr bwMode="auto">
          <a:xfrm>
            <a:off x="457200" y="1600200"/>
            <a:ext cx="8229600" cy="4959350"/>
          </a:xfrm>
          <a:prstGeom prst="rect">
            <a:avLst/>
          </a:prstGeom>
          <a:noFill/>
          <a:ln w="9525">
            <a:noFill/>
            <a:round/>
            <a:headEnd/>
            <a:tailEnd/>
          </a:ln>
          <a:effectLst/>
        </p:spPr>
        <p:txBody>
          <a:bodyPr lIns="90000" tIns="46800" rIns="90000" bIns="46800"/>
          <a:lstStyle/>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The http-equiv= tells the client to behave as if a http header had been received. </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Example:</a:t>
            </a:r>
          </a:p>
          <a:p>
            <a:pPr marL="328613" indent="-317500">
              <a:lnSpc>
                <a:spcPct val="104000"/>
              </a:lnSpc>
              <a:spcBef>
                <a:spcPts val="7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   &lt;meta http-equiv="content-type" content="text/html; charset=shift_jis"/&gt; </a:t>
            </a:r>
          </a:p>
          <a:p>
            <a:pPr marL="328613" indent="-317500">
              <a:lnSpc>
                <a:spcPct val="104000"/>
              </a:lnSpc>
              <a:spcBef>
                <a:spcPts val="7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   will tell the server to tell the browser that the page is written in HTML with shift_jis encoding.</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This is useful when your page is read without http headers, for example from your local disk.</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489"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scheme= attribute of &lt;meta/&gt;</a:t>
            </a:r>
          </a:p>
        </p:txBody>
      </p:sp>
      <p:sp>
        <p:nvSpPr>
          <p:cNvPr id="191490" name="Text Box 2"/>
          <p:cNvSpPr txBox="1">
            <a:spLocks noChangeArrowheads="1"/>
          </p:cNvSpPr>
          <p:nvPr/>
        </p:nvSpPr>
        <p:spPr bwMode="auto">
          <a:xfrm>
            <a:off x="457200" y="1600200"/>
            <a:ext cx="8229600" cy="4343400"/>
          </a:xfrm>
          <a:prstGeom prst="rect">
            <a:avLst/>
          </a:prstGeom>
          <a:noFill/>
          <a:ln w="9525">
            <a:noFill/>
            <a:round/>
            <a:headEnd/>
            <a:tailEnd/>
          </a:ln>
          <a:effectLst/>
        </p:spPr>
        <p:txBody>
          <a:bodyPr lIns="90000" tIns="46800" rIns="90000" bIns="46800"/>
          <a:lstStyle/>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dirty="0">
                <a:solidFill>
                  <a:srgbClr val="FFFFFF"/>
                </a:solidFill>
              </a:rPr>
              <a:t>You can give a scheme </a:t>
            </a:r>
            <a:r>
              <a:rPr lang="en-US" sz="3200" dirty="0" smtClean="0">
                <a:solidFill>
                  <a:srgbClr val="FFFFFF"/>
                </a:solidFill>
              </a:rPr>
              <a:t>attribute </a:t>
            </a:r>
            <a:r>
              <a:rPr lang="en-US" sz="3200" dirty="0">
                <a:solidFill>
                  <a:srgbClr val="FFFFFF"/>
                </a:solidFill>
              </a:rPr>
              <a:t>to &lt;meta/&gt;.</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dirty="0">
                <a:solidFill>
                  <a:srgbClr val="FFFFFF"/>
                </a:solidFill>
              </a:rPr>
              <a:t>Its content can be a name string, that the user agent may be able to do something with.</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dirty="0">
                <a:solidFill>
                  <a:srgbClr val="FFFFFF"/>
                </a:solidFill>
              </a:rPr>
              <a:t>Or it can be a URI, where the user agent may find something to do.</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dirty="0">
                <a:solidFill>
                  <a:srgbClr val="FFFFFF"/>
                </a:solidFill>
              </a:rPr>
              <a:t>But there is no standard way to do things.</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3"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optional: the &lt;link/&gt; in &lt;head&gt;</a:t>
            </a:r>
          </a:p>
        </p:txBody>
      </p:sp>
      <p:sp>
        <p:nvSpPr>
          <p:cNvPr id="192514" name="Text Box 2"/>
          <p:cNvSpPr txBox="1">
            <a:spLocks noChangeArrowheads="1"/>
          </p:cNvSpPr>
          <p:nvPr/>
        </p:nvSpPr>
        <p:spPr bwMode="auto">
          <a:xfrm>
            <a:off x="411163" y="1309688"/>
            <a:ext cx="8229600" cy="4803775"/>
          </a:xfrm>
          <a:prstGeom prst="rect">
            <a:avLst/>
          </a:prstGeom>
          <a:noFill/>
          <a:ln w="9525">
            <a:noFill/>
            <a:round/>
            <a:headEnd/>
            <a:tailEnd/>
          </a:ln>
          <a:effectLst/>
        </p:spPr>
        <p:txBody>
          <a:bodyPr lIns="90000" tIns="46800" rIns="90000" bIns="46800"/>
          <a:lstStyle/>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It creates a link between the current page and others. Since it is child of the &lt;head&gt; it is about the whole page. </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It takes the </a:t>
            </a:r>
            <a:r>
              <a:rPr lang="en-US" sz="2800" dirty="0" err="1">
                <a:solidFill>
                  <a:srgbClr val="FFFFFF"/>
                </a:solidFill>
              </a:rPr>
              <a:t>href</a:t>
            </a:r>
            <a:r>
              <a:rPr lang="en-US" sz="2800" dirty="0">
                <a:solidFill>
                  <a:srgbClr val="FFFFFF"/>
                </a:solidFill>
              </a:rPr>
              <a:t>= attribute to say what page is being pointed to.</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It takes a </a:t>
            </a:r>
            <a:r>
              <a:rPr lang="en-US" sz="2800" dirty="0" err="1">
                <a:solidFill>
                  <a:srgbClr val="FFFFFF"/>
                </a:solidFill>
              </a:rPr>
              <a:t>rel</a:t>
            </a:r>
            <a:r>
              <a:rPr lang="en-US" sz="2800" dirty="0">
                <a:solidFill>
                  <a:srgbClr val="FFFFFF"/>
                </a:solidFill>
              </a:rPr>
              <a:t>= attribute for forward link and rev= for the reverse link. There is only a limited vocabulary of values to these attributes that is allowed.</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&lt;link/&gt; is repeatable.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7" name="Text Box 1"/>
          <p:cNvSpPr txBox="1">
            <a:spLocks noChangeArrowheads="1"/>
          </p:cNvSpPr>
          <p:nvPr/>
        </p:nvSpPr>
        <p:spPr bwMode="auto">
          <a:xfrm>
            <a:off x="457200" y="274638"/>
            <a:ext cx="8220075" cy="1133475"/>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today</a:t>
            </a:r>
          </a:p>
        </p:txBody>
      </p:sp>
      <p:sp>
        <p:nvSpPr>
          <p:cNvPr id="173058" name="Text Box 2"/>
          <p:cNvSpPr txBox="1">
            <a:spLocks noChangeArrowheads="1"/>
          </p:cNvSpPr>
          <p:nvPr/>
        </p:nvSpPr>
        <p:spPr bwMode="auto">
          <a:xfrm>
            <a:off x="457200" y="1600200"/>
            <a:ext cx="8220075" cy="4516438"/>
          </a:xfrm>
          <a:prstGeom prst="rect">
            <a:avLst/>
          </a:prstGeom>
          <a:noFill/>
          <a:ln w="9525">
            <a:noFill/>
            <a:round/>
            <a:headEnd/>
            <a:tailEnd/>
          </a:ln>
          <a:effectLst/>
        </p:spPr>
        <p:txBody>
          <a:bodyPr lIns="0" tIns="0" rIns="0" bIns="0"/>
          <a:lstStyle/>
          <a:p>
            <a:pPr marL="328613" indent="-317500">
              <a:lnSpc>
                <a:spcPts val="2825"/>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common attributes in the &lt;body&gt;</a:t>
            </a:r>
          </a:p>
          <a:p>
            <a:pPr marL="328613" indent="-317500">
              <a:lnSpc>
                <a:spcPts val="2825"/>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the &lt;head&gt;</a:t>
            </a:r>
          </a:p>
          <a:p>
            <a:pPr marL="328613" indent="-317500">
              <a:lnSpc>
                <a:spcPts val="2825"/>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introduction to CSS </a:t>
            </a:r>
          </a:p>
          <a:p>
            <a:pPr marL="733425" lvl="1" indent="-276225">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introduction to style sheets</a:t>
            </a:r>
          </a:p>
          <a:p>
            <a:pPr marL="733425" lvl="1" indent="-276225">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how to give style sheet data</a:t>
            </a:r>
          </a:p>
          <a:p>
            <a:pPr marL="733425" lvl="1" indent="-276225">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basic </a:t>
            </a:r>
            <a:r>
              <a:rPr lang="en-US" sz="2400" dirty="0" smtClean="0">
                <a:solidFill>
                  <a:srgbClr val="FFFFFF"/>
                </a:solidFill>
              </a:rPr>
              <a:t>CSS </a:t>
            </a:r>
            <a:r>
              <a:rPr lang="en-US" sz="2400" dirty="0">
                <a:solidFill>
                  <a:srgbClr val="FFFFFF"/>
                </a:solidFill>
              </a:rPr>
              <a:t>selectors</a:t>
            </a:r>
          </a:p>
          <a:p>
            <a:pPr marL="733425" lvl="1" indent="-276225">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color properties</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HTML tables</a:t>
            </a:r>
          </a:p>
          <a:p>
            <a:pPr marL="328613" indent="-317500">
              <a:lnSpc>
                <a:spcPts val="2825"/>
              </a:lnSpc>
              <a:spcBef>
                <a:spcPts val="700"/>
              </a:spcBef>
              <a:buClr>
                <a:srgbClr val="FFFFFF"/>
              </a:buClr>
              <a:buFont typeface="Arial" charset="0"/>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800" dirty="0">
              <a:solidFill>
                <a:srgbClr val="FFFFFF"/>
              </a:solidFill>
            </a:endParaRPr>
          </a:p>
          <a:p>
            <a:pPr marL="328613" indent="-317500">
              <a:lnSpc>
                <a:spcPts val="2825"/>
              </a:lnSpc>
              <a:spcBef>
                <a:spcPts val="700"/>
              </a:spcBef>
              <a:buClr>
                <a:srgbClr val="FFFFFF"/>
              </a:buClr>
              <a:buFont typeface="Arial" charset="0"/>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800" dirty="0">
              <a:solidFill>
                <a:srgbClr val="FFFFFF"/>
              </a:solidFill>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7" name="Text Box 1"/>
          <p:cNvSpPr txBox="1">
            <a:spLocks noChangeArrowheads="1"/>
          </p:cNvSpPr>
          <p:nvPr/>
        </p:nvSpPr>
        <p:spPr bwMode="auto">
          <a:xfrm>
            <a:off x="457200" y="274638"/>
            <a:ext cx="8228013" cy="1141412"/>
          </a:xfrm>
          <a:prstGeom prst="rect">
            <a:avLst/>
          </a:prstGeom>
          <a:noFill/>
          <a:ln w="9525">
            <a:noFill/>
            <a:round/>
            <a:headEnd/>
            <a:tailEnd/>
          </a:ln>
          <a:effectLst/>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rel= and rev=</a:t>
            </a:r>
          </a:p>
        </p:txBody>
      </p:sp>
      <p:sp>
        <p:nvSpPr>
          <p:cNvPr id="193538" name="Text Box 2"/>
          <p:cNvSpPr txBox="1">
            <a:spLocks noChangeArrowheads="1"/>
          </p:cNvSpPr>
          <p:nvPr/>
        </p:nvSpPr>
        <p:spPr bwMode="auto">
          <a:xfrm>
            <a:off x="457200" y="1600200"/>
            <a:ext cx="8228013" cy="4525963"/>
          </a:xfrm>
          <a:prstGeom prst="rect">
            <a:avLst/>
          </a:prstGeom>
          <a:noFill/>
          <a:ln w="9525">
            <a:noFill/>
            <a:round/>
            <a:headEnd/>
            <a:tailEnd/>
          </a:ln>
          <a:effectLst/>
        </p:spPr>
        <p:txBody>
          <a:bodyPr lIns="0" tIns="0" rIns="0" bIns="0"/>
          <a:lstStyle/>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err="1">
                <a:solidFill>
                  <a:srgbClr val="FFFFFF"/>
                </a:solidFill>
              </a:rPr>
              <a:t>rel</a:t>
            </a:r>
            <a:r>
              <a:rPr lang="en-US" sz="2800" dirty="0">
                <a:solidFill>
                  <a:srgbClr val="FFFFFF"/>
                </a:solidFill>
              </a:rPr>
              <a:t> has the relation of the pages named in </a:t>
            </a:r>
            <a:r>
              <a:rPr lang="en-US" sz="2800" dirty="0" err="1">
                <a:solidFill>
                  <a:srgbClr val="FFFFFF"/>
                </a:solidFill>
              </a:rPr>
              <a:t>href</a:t>
            </a:r>
            <a:r>
              <a:rPr lang="en-US" sz="2800" dirty="0">
                <a:solidFill>
                  <a:srgbClr val="FFFFFF"/>
                </a:solidFill>
              </a:rPr>
              <a:t>= with the current page.</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rev has the relation of the current page with the page named in the </a:t>
            </a:r>
            <a:r>
              <a:rPr lang="en-US" sz="2800" dirty="0" err="1">
                <a:solidFill>
                  <a:srgbClr val="FFFFFF"/>
                </a:solidFill>
              </a:rPr>
              <a:t>href</a:t>
            </a:r>
            <a:r>
              <a:rPr lang="en-US" sz="2800" dirty="0">
                <a:solidFill>
                  <a:srgbClr val="FFFFFF"/>
                </a:solidFill>
              </a:rPr>
              <a:t>= attribute. </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Example:</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Consider two documents A and B.</a:t>
            </a:r>
          </a:p>
          <a:p>
            <a:pPr marL="1141413" lvl="2" indent="-227013">
              <a:lnSpc>
                <a:spcPct val="104000"/>
              </a:lnSpc>
              <a:spcBef>
                <a:spcPts val="5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Document A: &lt;link </a:t>
            </a:r>
            <a:r>
              <a:rPr lang="en-US" sz="2400" dirty="0" err="1">
                <a:solidFill>
                  <a:srgbClr val="FFFFFF"/>
                </a:solidFill>
              </a:rPr>
              <a:t>href</a:t>
            </a:r>
            <a:r>
              <a:rPr lang="en-US" sz="2400" dirty="0">
                <a:solidFill>
                  <a:srgbClr val="FFFFFF"/>
                </a:solidFill>
              </a:rPr>
              <a:t>="</a:t>
            </a:r>
            <a:r>
              <a:rPr lang="en-US" sz="2400" dirty="0" err="1">
                <a:solidFill>
                  <a:srgbClr val="FFFFFF"/>
                </a:solidFill>
              </a:rPr>
              <a:t>docB</a:t>
            </a:r>
            <a:r>
              <a:rPr lang="en-US" sz="2400" dirty="0">
                <a:solidFill>
                  <a:srgbClr val="FFFFFF"/>
                </a:solidFill>
              </a:rPr>
              <a:t>" </a:t>
            </a:r>
            <a:r>
              <a:rPr lang="en-US" sz="2400" dirty="0" err="1">
                <a:solidFill>
                  <a:srgbClr val="FFFFFF"/>
                </a:solidFill>
              </a:rPr>
              <a:t>rel</a:t>
            </a:r>
            <a:r>
              <a:rPr lang="en-US" sz="2400" dirty="0">
                <a:solidFill>
                  <a:srgbClr val="FFFFFF"/>
                </a:solidFill>
              </a:rPr>
              <a:t>="</a:t>
            </a:r>
            <a:r>
              <a:rPr lang="en-US" sz="2400" dirty="0" err="1">
                <a:solidFill>
                  <a:srgbClr val="FFFFFF"/>
                </a:solidFill>
              </a:rPr>
              <a:t>foo</a:t>
            </a:r>
            <a:r>
              <a:rPr lang="en-US" sz="2400" dirty="0">
                <a:solidFill>
                  <a:srgbClr val="FFFFFF"/>
                </a:solidFill>
              </a:rPr>
              <a:t>"/&gt;</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Has exactly the same meaning as:</a:t>
            </a:r>
          </a:p>
          <a:p>
            <a:pPr marL="1141413" lvl="2" indent="-227013">
              <a:lnSpc>
                <a:spcPct val="104000"/>
              </a:lnSpc>
              <a:spcBef>
                <a:spcPts val="5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Document B: &lt;link </a:t>
            </a:r>
            <a:r>
              <a:rPr lang="en-US" sz="2400" dirty="0" err="1">
                <a:solidFill>
                  <a:srgbClr val="FFFFFF"/>
                </a:solidFill>
              </a:rPr>
              <a:t>href</a:t>
            </a:r>
            <a:r>
              <a:rPr lang="en-US" sz="2400" dirty="0">
                <a:solidFill>
                  <a:srgbClr val="FFFFFF"/>
                </a:solidFill>
              </a:rPr>
              <a:t>="</a:t>
            </a:r>
            <a:r>
              <a:rPr lang="en-US" sz="2400" dirty="0" err="1">
                <a:solidFill>
                  <a:srgbClr val="FFFFFF"/>
                </a:solidFill>
              </a:rPr>
              <a:t>docA</a:t>
            </a:r>
            <a:r>
              <a:rPr lang="en-US" sz="2400" dirty="0">
                <a:solidFill>
                  <a:srgbClr val="FFFFFF"/>
                </a:solidFill>
              </a:rPr>
              <a:t>" rev="</a:t>
            </a:r>
            <a:r>
              <a:rPr lang="en-US" sz="2400" dirty="0" err="1">
                <a:solidFill>
                  <a:srgbClr val="FFFFFF"/>
                </a:solidFill>
              </a:rPr>
              <a:t>foo</a:t>
            </a:r>
            <a:r>
              <a:rPr lang="en-US" sz="2400" dirty="0">
                <a:solidFill>
                  <a:srgbClr val="FFFFFF"/>
                </a:solidFill>
              </a:rPr>
              <a:t>"/&gt;</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1"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other attributes to &lt;link/&gt;</a:t>
            </a:r>
          </a:p>
        </p:txBody>
      </p:sp>
      <p:sp>
        <p:nvSpPr>
          <p:cNvPr id="194562" name="Text Box 2"/>
          <p:cNvSpPr txBox="1">
            <a:spLocks noChangeArrowheads="1"/>
          </p:cNvSpPr>
          <p:nvPr/>
        </p:nvSpPr>
        <p:spPr bwMode="auto">
          <a:xfrm>
            <a:off x="457200" y="1371600"/>
            <a:ext cx="8229600" cy="5121275"/>
          </a:xfrm>
          <a:prstGeom prst="rect">
            <a:avLst/>
          </a:prstGeom>
          <a:noFill/>
          <a:ln w="9525">
            <a:noFill/>
            <a:round/>
            <a:headEnd/>
            <a:tailEnd/>
          </a:ln>
          <a:effectLst/>
        </p:spPr>
        <p:txBody>
          <a:bodyPr lIns="90000" tIns="46800" rIns="90000" bIns="46800"/>
          <a:lstStyle/>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It takes the type= attribute for the MIME type of the page linked to. </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It takes the </a:t>
            </a:r>
            <a:r>
              <a:rPr lang="en-US" sz="2800" dirty="0" err="1">
                <a:solidFill>
                  <a:srgbClr val="FFFFFF"/>
                </a:solidFill>
              </a:rPr>
              <a:t>hreflang</a:t>
            </a:r>
            <a:r>
              <a:rPr lang="en-US" sz="2800" dirty="0">
                <a:solidFill>
                  <a:srgbClr val="FFFFFF"/>
                </a:solidFill>
              </a:rPr>
              <a:t>= attribute to give the language of the page linked to.</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It takes the </a:t>
            </a:r>
            <a:r>
              <a:rPr lang="en-US" sz="2800" dirty="0" err="1">
                <a:solidFill>
                  <a:srgbClr val="FFFFFF"/>
                </a:solidFill>
              </a:rPr>
              <a:t>charset</a:t>
            </a:r>
            <a:r>
              <a:rPr lang="en-US" sz="2800" dirty="0">
                <a:solidFill>
                  <a:srgbClr val="FFFFFF"/>
                </a:solidFill>
              </a:rPr>
              <a:t>= attribute to give the character set of the page being linked to.</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It takes the media= attribute to give the media for the page being linked to. Use the CSS media types, covered </a:t>
            </a:r>
            <a:r>
              <a:rPr lang="en-US" sz="2800" dirty="0" smtClean="0">
                <a:solidFill>
                  <a:srgbClr val="FFFFFF"/>
                </a:solidFill>
              </a:rPr>
              <a:t>later.</a:t>
            </a:r>
            <a:endParaRPr lang="en-US" sz="2800" dirty="0">
              <a:solidFill>
                <a:srgbClr val="FFFFFF"/>
              </a:solidFill>
            </a:endParaRP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smtClean="0">
                <a:solidFill>
                  <a:srgbClr val="FFFFFF"/>
                </a:solidFill>
              </a:rPr>
              <a:t>This element takes the </a:t>
            </a:r>
            <a:r>
              <a:rPr lang="en-US" sz="2800" dirty="0" smtClean="0">
                <a:solidFill>
                  <a:srgbClr val="FFFFFF"/>
                </a:solidFill>
              </a:rPr>
              <a:t>core attributes!</a:t>
            </a:r>
            <a:endParaRPr lang="en-US" sz="2800" dirty="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5" name="Text Box 1"/>
          <p:cNvSpPr txBox="1">
            <a:spLocks noChangeArrowheads="1"/>
          </p:cNvSpPr>
          <p:nvPr/>
        </p:nvSpPr>
        <p:spPr bwMode="auto">
          <a:xfrm>
            <a:off x="457200" y="274638"/>
            <a:ext cx="8226425" cy="1139825"/>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link example</a:t>
            </a:r>
          </a:p>
        </p:txBody>
      </p:sp>
      <p:sp>
        <p:nvSpPr>
          <p:cNvPr id="195586" name="Text Box 2"/>
          <p:cNvSpPr txBox="1">
            <a:spLocks noChangeArrowheads="1"/>
          </p:cNvSpPr>
          <p:nvPr/>
        </p:nvSpPr>
        <p:spPr bwMode="auto">
          <a:xfrm>
            <a:off x="457200" y="1600200"/>
            <a:ext cx="8226425" cy="4524375"/>
          </a:xfrm>
          <a:prstGeom prst="rect">
            <a:avLst/>
          </a:prstGeom>
          <a:noFill/>
          <a:ln w="9525">
            <a:noFill/>
            <a:round/>
            <a:headEnd/>
            <a:tailEnd/>
          </a:ln>
          <a:effectLst/>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Here is an example to link to two style sheets. The first is used as the default, the second is the alternate style sheet for special purposes.</a:t>
            </a:r>
          </a:p>
          <a:p>
            <a:pPr marL="328613" indent="-317500">
              <a:lnSpc>
                <a:spcPct val="110000"/>
              </a:lnSpc>
              <a:spcBef>
                <a:spcPts val="7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  &lt;link rel="stylesheet" title="default" type="text/css" href="main.css"/&gt; </a:t>
            </a:r>
          </a:p>
          <a:p>
            <a:pPr marL="328613" indent="-317500">
              <a:lnSpc>
                <a:spcPct val="110000"/>
              </a:lnSpc>
              <a:spcBef>
                <a:spcPts val="7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  &lt;link rel="alternate stylesheet" title="debug" type="text/css" href="debug.css"/&gt; </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title= is one of the core attributes.</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09"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&lt;link/&gt; and search engines</a:t>
            </a:r>
          </a:p>
        </p:txBody>
      </p:sp>
      <p:sp>
        <p:nvSpPr>
          <p:cNvPr id="196610" name="Text Box 2"/>
          <p:cNvSpPr txBox="1">
            <a:spLocks noChangeArrowheads="1"/>
          </p:cNvSpPr>
          <p:nvPr/>
        </p:nvSpPr>
        <p:spPr bwMode="auto">
          <a:xfrm>
            <a:off x="423863" y="1600200"/>
            <a:ext cx="8229600" cy="4933950"/>
          </a:xfrm>
          <a:prstGeom prst="rect">
            <a:avLst/>
          </a:prstGeom>
          <a:noFill/>
          <a:ln w="9525">
            <a:noFill/>
            <a:round/>
            <a:headEnd/>
            <a:tailEnd/>
          </a:ln>
          <a:effectLst/>
        </p:spPr>
        <p:txBody>
          <a:bodyPr lIns="90000" tIns="46800" rIns="90000" bIns="46800"/>
          <a:lstStyle/>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dirty="0">
                <a:solidFill>
                  <a:srgbClr val="FFFFFF"/>
                </a:solidFill>
              </a:rPr>
              <a:t>Using &lt;link/&gt; you can give search engine things like</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Links to alternate versions of a document, written in another human language. </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Links to alternate versions of a document, designed for different media, for instance a version especially suited for printing. </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Links to the starting page of a collection of documents. </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dirty="0">
                <a:solidFill>
                  <a:srgbClr val="FFFFFF"/>
                </a:solidFill>
              </a:rPr>
              <a:t>I am not sure if current engines use this.</a:t>
            </a:r>
          </a:p>
          <a:p>
            <a:pPr marL="328613" indent="-317500">
              <a:lnSpc>
                <a:spcPct val="104000"/>
              </a:lnSpc>
              <a:spcBef>
                <a:spcPts val="7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3200" dirty="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33" name="Text Box 1"/>
          <p:cNvSpPr txBox="1">
            <a:spLocks noChangeArrowheads="1"/>
          </p:cNvSpPr>
          <p:nvPr/>
        </p:nvSpPr>
        <p:spPr bwMode="auto">
          <a:xfrm>
            <a:off x="457200" y="274638"/>
            <a:ext cx="8228013" cy="1141412"/>
          </a:xfrm>
          <a:prstGeom prst="rect">
            <a:avLst/>
          </a:prstGeom>
          <a:noFill/>
          <a:ln w="9525">
            <a:noFill/>
            <a:round/>
            <a:headEnd/>
            <a:tailEnd/>
          </a:ln>
          <a:effectLst/>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Opera navigation toolbar</a:t>
            </a:r>
          </a:p>
        </p:txBody>
      </p:sp>
      <p:sp>
        <p:nvSpPr>
          <p:cNvPr id="197634" name="Text Box 2"/>
          <p:cNvSpPr txBox="1">
            <a:spLocks noChangeArrowheads="1"/>
          </p:cNvSpPr>
          <p:nvPr/>
        </p:nvSpPr>
        <p:spPr bwMode="auto">
          <a:xfrm>
            <a:off x="457200" y="1600200"/>
            <a:ext cx="8228013" cy="4525963"/>
          </a:xfrm>
          <a:prstGeom prst="rect">
            <a:avLst/>
          </a:prstGeom>
          <a:noFill/>
          <a:ln w="9525">
            <a:noFill/>
            <a:round/>
            <a:headEnd/>
            <a:tailEnd/>
          </a:ln>
          <a:effectLst/>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dirty="0">
                <a:solidFill>
                  <a:srgbClr val="FFFFFF"/>
                </a:solidFill>
              </a:rPr>
              <a:t>There is an Opera toolbar that will implement relationships using &lt;link/&gt;.</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dirty="0">
                <a:solidFill>
                  <a:srgbClr val="FFFFFF"/>
                </a:solidFill>
              </a:rPr>
              <a:t>In Opera activate with view/toolbar/navigation bar.</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dirty="0">
                <a:solidFill>
                  <a:srgbClr val="FFFFFF"/>
                </a:solidFill>
              </a:rPr>
              <a:t>If this more widely spread you could see, say, a button in the browser that takes you to the homepage of the site, rather than having to search this on every page.</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657"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style sheets</a:t>
            </a:r>
          </a:p>
        </p:txBody>
      </p:sp>
      <p:sp>
        <p:nvSpPr>
          <p:cNvPr id="198658" name="Text Box 2"/>
          <p:cNvSpPr txBox="1">
            <a:spLocks noChangeArrowheads="1"/>
          </p:cNvSpPr>
          <p:nvPr/>
        </p:nvSpPr>
        <p:spPr bwMode="auto">
          <a:xfrm>
            <a:off x="457200" y="1600200"/>
            <a:ext cx="8229600" cy="5070475"/>
          </a:xfrm>
          <a:prstGeom prst="rect">
            <a:avLst/>
          </a:prstGeom>
          <a:noFill/>
          <a:ln w="9525">
            <a:noFill/>
            <a:round/>
            <a:headEnd/>
            <a:tailEnd/>
          </a:ln>
          <a:effectLst/>
        </p:spPr>
        <p:txBody>
          <a:bodyPr lIns="90000" tIns="46800" rIns="90000" bIns="4680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3200" dirty="0">
                <a:solidFill>
                  <a:srgbClr val="FFFFFF"/>
                </a:solidFill>
              </a:rPr>
              <a:t>Style sheets are the officially sanctioned way to add style to your document.</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3200" dirty="0">
                <a:solidFill>
                  <a:srgbClr val="FFFFFF"/>
                </a:solidFill>
              </a:rPr>
              <a:t>We will cover Cascading Style Sheets CSS.</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3200" dirty="0">
                <a:solidFill>
                  <a:srgbClr val="FFFFFF"/>
                </a:solidFill>
              </a:rPr>
              <a:t>This is the default style sheet language.</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3200" dirty="0">
                <a:solidFill>
                  <a:srgbClr val="FFFFFF"/>
                </a:solidFill>
              </a:rPr>
              <a:t>We are discussing level 2.1. This is not yet a W3C recommendation, but it is in last call.</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3200" dirty="0">
                <a:solidFill>
                  <a:srgbClr val="FFFFFF"/>
                </a:solidFill>
              </a:rPr>
              <a:t>You can read all about it at http://www.w3.org/TR/CSS21</a:t>
            </a:r>
            <a:r>
              <a:rPr lang="en-US" sz="3200" dirty="0" smtClean="0">
                <a:solidFill>
                  <a:srgbClr val="FFFFFF"/>
                </a:solidFill>
              </a:rPr>
              <a:t>/</a:t>
            </a:r>
            <a:endParaRPr lang="en-US" sz="3200" dirty="0">
              <a:solidFill>
                <a:srgbClr val="FFFFFF"/>
              </a:solidFill>
            </a:endParaRPr>
          </a:p>
          <a:p>
            <a:pPr marL="330200" indent="-317500">
              <a:lnSpc>
                <a:spcPct val="104000"/>
              </a:lnSpc>
              <a:spcBef>
                <a:spcPts val="700"/>
              </a:spcBef>
              <a:buClrTx/>
              <a:buSzTx/>
              <a:buFontTx/>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3200" dirty="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681"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what is in a style sheet?</a:t>
            </a:r>
          </a:p>
        </p:txBody>
      </p:sp>
      <p:sp>
        <p:nvSpPr>
          <p:cNvPr id="199682" name="Text Box 2"/>
          <p:cNvSpPr txBox="1">
            <a:spLocks noChangeArrowheads="1"/>
          </p:cNvSpPr>
          <p:nvPr/>
        </p:nvSpPr>
        <p:spPr bwMode="auto">
          <a:xfrm>
            <a:off x="457200" y="1600200"/>
            <a:ext cx="8229600" cy="4525963"/>
          </a:xfrm>
          <a:prstGeom prst="rect">
            <a:avLst/>
          </a:prstGeom>
          <a:noFill/>
          <a:ln w="9525">
            <a:noFill/>
            <a:round/>
            <a:headEnd/>
            <a:tailEnd/>
          </a:ln>
          <a:effectLst/>
        </p:spPr>
        <p:txBody>
          <a:bodyPr lIns="0" tIns="0" rIns="0" bIns="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3200" dirty="0">
                <a:solidFill>
                  <a:srgbClr val="FFFFFF"/>
                </a:solidFill>
              </a:rPr>
              <a:t>A style sheet is a sequence of style rules. </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3200" dirty="0">
                <a:solidFill>
                  <a:srgbClr val="FFFFFF"/>
                </a:solidFill>
              </a:rPr>
              <a:t>In the sheet, one rule follows the other. There is no nesting of rules.</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3200" dirty="0">
                <a:solidFill>
                  <a:srgbClr val="FFFFFF"/>
                </a:solidFill>
              </a:rPr>
              <a:t>Therefore the way rules are written in a style sheet is much simpler than the way elements are written in XML. </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3200" dirty="0">
                <a:solidFill>
                  <a:srgbClr val="FFFFFF"/>
                </a:solidFill>
              </a:rPr>
              <a:t>Remember that in XML we have nesting of elements.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753"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what is a style rule about?</a:t>
            </a:r>
          </a:p>
        </p:txBody>
      </p:sp>
      <p:sp>
        <p:nvSpPr>
          <p:cNvPr id="202754" name="Text Box 2"/>
          <p:cNvSpPr txBox="1">
            <a:spLocks noChangeArrowheads="1"/>
          </p:cNvSpPr>
          <p:nvPr/>
        </p:nvSpPr>
        <p:spPr bwMode="auto">
          <a:xfrm>
            <a:off x="457200" y="1143000"/>
            <a:ext cx="8229600" cy="4953000"/>
          </a:xfrm>
          <a:prstGeom prst="rect">
            <a:avLst/>
          </a:prstGeom>
          <a:noFill/>
          <a:ln w="9525">
            <a:noFill/>
            <a:round/>
            <a:headEnd/>
            <a:tailEnd/>
          </a:ln>
          <a:effectLst/>
        </p:spPr>
        <p:txBody>
          <a:bodyPr lIns="90000" tIns="46800" rIns="90000" bIns="46800"/>
          <a:lstStyle/>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3600" dirty="0">
                <a:solidFill>
                  <a:srgbClr val="FFFFFF"/>
                </a:solidFill>
              </a:rPr>
              <a:t>It is about two or three things</a:t>
            </a:r>
          </a:p>
          <a:p>
            <a:pPr marL="733425" lvl="1" indent="-276225">
              <a:lnSpc>
                <a:spcPct val="110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3200" dirty="0">
                <a:solidFill>
                  <a:srgbClr val="FFFFFF"/>
                </a:solidFill>
              </a:rPr>
              <a:t>Where to find what to style? </a:t>
            </a:r>
            <a:r>
              <a:rPr lang="en-US" sz="3200" dirty="0">
                <a:solidFill>
                  <a:srgbClr val="FFFFFF"/>
                </a:solidFill>
              </a:rPr>
              <a:t> </a:t>
            </a:r>
            <a:r>
              <a:rPr lang="en-US" sz="3200" dirty="0" smtClean="0">
                <a:solidFill>
                  <a:srgbClr val="FFFFFF"/>
                </a:solidFill>
              </a:rPr>
              <a:t>  </a:t>
            </a:r>
            <a:r>
              <a:rPr lang="en-US" sz="3200" dirty="0" smtClean="0">
                <a:solidFill>
                  <a:srgbClr val="FFFFFF"/>
                </a:solidFill>
              </a:rPr>
              <a:t>--&gt; </a:t>
            </a:r>
            <a:r>
              <a:rPr lang="en-US" sz="3200" dirty="0">
                <a:solidFill>
                  <a:srgbClr val="FFFFFF"/>
                </a:solidFill>
              </a:rPr>
              <a:t>selector</a:t>
            </a:r>
          </a:p>
          <a:p>
            <a:pPr marL="733425" lvl="1" indent="-276225">
              <a:lnSpc>
                <a:spcPct val="110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3200" dirty="0">
                <a:solidFill>
                  <a:srgbClr val="FFFFFF"/>
                </a:solidFill>
              </a:rPr>
              <a:t>How to style it?</a:t>
            </a:r>
          </a:p>
          <a:p>
            <a:pPr marL="1141413" lvl="2" indent="-227013">
              <a:lnSpc>
                <a:spcPct val="110000"/>
              </a:lnSpc>
              <a:spcBef>
                <a:spcPts val="5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Which property to set? 		   </a:t>
            </a:r>
            <a:r>
              <a:rPr lang="en-US" sz="2800" dirty="0" smtClean="0">
                <a:solidFill>
                  <a:srgbClr val="FFFFFF"/>
                </a:solidFill>
              </a:rPr>
              <a:t>--&gt; </a:t>
            </a:r>
            <a:r>
              <a:rPr lang="en-US" sz="2800" dirty="0">
                <a:solidFill>
                  <a:srgbClr val="FFFFFF"/>
                </a:solidFill>
              </a:rPr>
              <a:t>property name</a:t>
            </a:r>
          </a:p>
          <a:p>
            <a:pPr marL="1141413" lvl="2" indent="-227013">
              <a:lnSpc>
                <a:spcPct val="110000"/>
              </a:lnSpc>
              <a:spcBef>
                <a:spcPts val="5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Which value to give to the property? 	</a:t>
            </a:r>
            <a:r>
              <a:rPr lang="en-US" sz="2800" dirty="0" smtClean="0">
                <a:solidFill>
                  <a:srgbClr val="FFFFFF"/>
                </a:solidFill>
              </a:rPr>
              <a:t>               --&gt; </a:t>
            </a:r>
            <a:r>
              <a:rPr lang="en-US" sz="2800" dirty="0">
                <a:solidFill>
                  <a:srgbClr val="FFFFFF"/>
                </a:solidFill>
              </a:rPr>
              <a:t>property </a:t>
            </a:r>
            <a:r>
              <a:rPr lang="en-US" sz="2800" dirty="0" smtClean="0">
                <a:solidFill>
                  <a:srgbClr val="FFFFFF"/>
                </a:solidFill>
              </a:rPr>
              <a:t>value</a:t>
            </a:r>
            <a:endParaRPr lang="en-US" sz="2800" dirty="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945"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basic style syntax</a:t>
            </a:r>
          </a:p>
        </p:txBody>
      </p:sp>
      <p:sp>
        <p:nvSpPr>
          <p:cNvPr id="210946" name="Text Box 2"/>
          <p:cNvSpPr txBox="1">
            <a:spLocks noChangeArrowheads="1"/>
          </p:cNvSpPr>
          <p:nvPr/>
        </p:nvSpPr>
        <p:spPr bwMode="auto">
          <a:xfrm>
            <a:off x="457200" y="1219200"/>
            <a:ext cx="8229600" cy="5564188"/>
          </a:xfrm>
          <a:prstGeom prst="rect">
            <a:avLst/>
          </a:prstGeom>
          <a:noFill/>
          <a:ln w="9525">
            <a:noFill/>
            <a:round/>
            <a:headEnd/>
            <a:tailEnd/>
          </a:ln>
          <a:effectLst/>
        </p:spPr>
        <p:txBody>
          <a:bodyPr lIns="90000" tIns="46800" rIns="90000" bIns="4680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The basic syntax is </a:t>
            </a:r>
          </a:p>
          <a:p>
            <a:pPr marL="733425" lvl="1" indent="-276225">
              <a:lnSpc>
                <a:spcPct val="108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i="1" dirty="0">
                <a:solidFill>
                  <a:srgbClr val="FFFFFF"/>
                </a:solidFill>
              </a:rPr>
              <a:t>selector</a:t>
            </a:r>
            <a:r>
              <a:rPr lang="en-US" sz="2400" dirty="0">
                <a:solidFill>
                  <a:srgbClr val="FFFFFF"/>
                </a:solidFill>
              </a:rPr>
              <a:t>  { </a:t>
            </a:r>
            <a:r>
              <a:rPr lang="en-US" sz="2400" i="1" dirty="0">
                <a:solidFill>
                  <a:srgbClr val="FFFFFF"/>
                </a:solidFill>
              </a:rPr>
              <a:t>property</a:t>
            </a:r>
            <a:r>
              <a:rPr lang="en-US" sz="2400" dirty="0">
                <a:solidFill>
                  <a:srgbClr val="FFFFFF"/>
                </a:solidFill>
              </a:rPr>
              <a:t>: </a:t>
            </a:r>
            <a:r>
              <a:rPr lang="en-US" sz="2400" i="1" dirty="0">
                <a:solidFill>
                  <a:srgbClr val="FFFFFF"/>
                </a:solidFill>
              </a:rPr>
              <a:t>value </a:t>
            </a:r>
            <a:r>
              <a:rPr lang="en-US" sz="2400" dirty="0">
                <a:solidFill>
                  <a:srgbClr val="FFFFFF"/>
                </a:solidFill>
              </a:rPr>
              <a:t>}</a:t>
            </a:r>
          </a:p>
          <a:p>
            <a:pPr marL="330200" indent="-317500">
              <a:lnSpc>
                <a:spcPts val="2825"/>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where</a:t>
            </a:r>
          </a:p>
          <a:p>
            <a:pPr marL="733425" lvl="1" indent="-276225">
              <a:lnSpc>
                <a:spcPct val="108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i="1" dirty="0">
                <a:solidFill>
                  <a:srgbClr val="FFFFFF"/>
                </a:solidFill>
              </a:rPr>
              <a:t>selector</a:t>
            </a:r>
            <a:r>
              <a:rPr lang="en-US" sz="2400" dirty="0">
                <a:solidFill>
                  <a:srgbClr val="FFFFFF"/>
                </a:solidFill>
              </a:rPr>
              <a:t> is the selector (see following slides)‏</a:t>
            </a:r>
          </a:p>
          <a:p>
            <a:pPr marL="733425" lvl="1" indent="-276225">
              <a:lnSpc>
                <a:spcPct val="108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i="1" dirty="0">
                <a:solidFill>
                  <a:srgbClr val="FFFFFF"/>
                </a:solidFill>
              </a:rPr>
              <a:t>property</a:t>
            </a:r>
            <a:r>
              <a:rPr lang="en-US" sz="2400" dirty="0">
                <a:solidFill>
                  <a:srgbClr val="FFFFFF"/>
                </a:solidFill>
              </a:rPr>
              <a:t> is the name of the property</a:t>
            </a:r>
          </a:p>
          <a:p>
            <a:pPr marL="733425" lvl="1" indent="-276225">
              <a:lnSpc>
                <a:spcPct val="108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i="1" dirty="0">
                <a:solidFill>
                  <a:srgbClr val="FFFFFF"/>
                </a:solidFill>
              </a:rPr>
              <a:t>value </a:t>
            </a:r>
            <a:r>
              <a:rPr lang="en-US" sz="2400" dirty="0">
                <a:solidFill>
                  <a:srgbClr val="FFFFFF"/>
                </a:solidFill>
              </a:rPr>
              <a:t>is the value of the property</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All names and values are case-insensitive. But I suggest you use lowercase throughout. </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Note the use of the colon.</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Example: </a:t>
            </a:r>
            <a:r>
              <a:rPr lang="en-US" sz="2800" dirty="0" smtClean="0">
                <a:solidFill>
                  <a:srgbClr val="FFFFFF"/>
                </a:solidFill>
              </a:rPr>
              <a:t>     h1 </a:t>
            </a:r>
            <a:r>
              <a:rPr lang="en-US" sz="2800" dirty="0">
                <a:solidFill>
                  <a:srgbClr val="FFFFFF"/>
                </a:solidFill>
              </a:rPr>
              <a:t>{color: blue}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969" name="Text Box 1"/>
          <p:cNvSpPr txBox="1">
            <a:spLocks noChangeArrowheads="1"/>
          </p:cNvSpPr>
          <p:nvPr/>
        </p:nvSpPr>
        <p:spPr bwMode="auto">
          <a:xfrm>
            <a:off x="457200" y="542925"/>
            <a:ext cx="8229600" cy="606425"/>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dirty="0">
                <a:solidFill>
                  <a:srgbClr val="E3EBF1"/>
                </a:solidFill>
              </a:rPr>
              <a:t>setting several properties</a:t>
            </a:r>
          </a:p>
        </p:txBody>
      </p:sp>
      <p:sp>
        <p:nvSpPr>
          <p:cNvPr id="211970" name="Text Box 2"/>
          <p:cNvSpPr txBox="1">
            <a:spLocks noChangeArrowheads="1"/>
          </p:cNvSpPr>
          <p:nvPr/>
        </p:nvSpPr>
        <p:spPr bwMode="auto">
          <a:xfrm>
            <a:off x="457200" y="1219200"/>
            <a:ext cx="8229600" cy="5029200"/>
          </a:xfrm>
          <a:prstGeom prst="rect">
            <a:avLst/>
          </a:prstGeom>
          <a:noFill/>
          <a:ln w="9525">
            <a:noFill/>
            <a:round/>
            <a:headEnd/>
            <a:tailEnd/>
          </a:ln>
          <a:effectLst/>
        </p:spPr>
        <p:txBody>
          <a:bodyPr lIns="90000" tIns="46800" rIns="90000" bIns="4680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3200" i="1" dirty="0">
                <a:solidFill>
                  <a:srgbClr val="FFFFFF"/>
                </a:solidFill>
              </a:rPr>
              <a:t>selector</a:t>
            </a:r>
            <a:r>
              <a:rPr lang="en-US" sz="3200" dirty="0">
                <a:solidFill>
                  <a:srgbClr val="FFFFFF"/>
                </a:solidFill>
              </a:rPr>
              <a:t>  { </a:t>
            </a:r>
            <a:r>
              <a:rPr lang="en-US" sz="3200" i="1" dirty="0">
                <a:solidFill>
                  <a:srgbClr val="FFFFFF"/>
                </a:solidFill>
              </a:rPr>
              <a:t>property1</a:t>
            </a:r>
            <a:r>
              <a:rPr lang="en-US" sz="3200" dirty="0">
                <a:solidFill>
                  <a:srgbClr val="FFFFFF"/>
                </a:solidFill>
              </a:rPr>
              <a:t>: </a:t>
            </a:r>
            <a:r>
              <a:rPr lang="en-US" sz="3200" i="1" dirty="0">
                <a:solidFill>
                  <a:srgbClr val="FFFFFF"/>
                </a:solidFill>
              </a:rPr>
              <a:t>value1</a:t>
            </a:r>
            <a:r>
              <a:rPr lang="en-US" sz="3200" dirty="0">
                <a:solidFill>
                  <a:srgbClr val="FFFFFF"/>
                </a:solidFill>
              </a:rPr>
              <a:t>;</a:t>
            </a:r>
          </a:p>
          <a:p>
            <a:pPr marL="330200" indent="-317500">
              <a:lnSpc>
                <a:spcPct val="104000"/>
              </a:lnSpc>
              <a:spcBef>
                <a:spcPts val="700"/>
              </a:spcBef>
              <a:buClrTx/>
              <a:buSzTx/>
              <a:buFontTx/>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3200" i="1" dirty="0">
                <a:solidFill>
                  <a:srgbClr val="FFFFFF"/>
                </a:solidFill>
              </a:rPr>
              <a:t>                    property2</a:t>
            </a:r>
            <a:r>
              <a:rPr lang="en-US" sz="3200" dirty="0">
                <a:solidFill>
                  <a:srgbClr val="FFFFFF"/>
                </a:solidFill>
              </a:rPr>
              <a:t>: </a:t>
            </a:r>
            <a:r>
              <a:rPr lang="en-US" sz="3200" i="1" dirty="0">
                <a:solidFill>
                  <a:srgbClr val="FFFFFF"/>
                </a:solidFill>
              </a:rPr>
              <a:t>value2  </a:t>
            </a:r>
            <a:r>
              <a:rPr lang="en-US" sz="3200" dirty="0">
                <a:solidFill>
                  <a:srgbClr val="FFFFFF"/>
                </a:solidFill>
              </a:rPr>
              <a:t>}</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3200" dirty="0">
                <a:solidFill>
                  <a:srgbClr val="FFFFFF"/>
                </a:solidFill>
              </a:rPr>
              <a:t>You can put as many property-value pairs as you like. Note the use of colon &amp; semicolon.</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3200" dirty="0">
                <a:solidFill>
                  <a:srgbClr val="FFFFFF"/>
                </a:solidFill>
              </a:rPr>
              <a:t>Examples</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h1 { color: grey; text-align: center;}</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a:t>
            </a:r>
            <a:r>
              <a:rPr lang="en-US" sz="2800" dirty="0" err="1">
                <a:solidFill>
                  <a:srgbClr val="FFFFFF"/>
                </a:solidFill>
              </a:rPr>
              <a:t>paris</a:t>
            </a:r>
            <a:r>
              <a:rPr lang="en-US" sz="2800" dirty="0">
                <a:solidFill>
                  <a:srgbClr val="FFFFFF"/>
                </a:solidFill>
              </a:rPr>
              <a:t> {color: blue; background-color: red;}  </a:t>
            </a:r>
          </a:p>
          <a:p>
            <a:pPr marL="330200" indent="-317500">
              <a:lnSpc>
                <a:spcPct val="104000"/>
              </a:lnSpc>
              <a:spcBef>
                <a:spcPts val="700"/>
              </a:spcBef>
              <a:buClrTx/>
              <a:buSzTx/>
              <a:buFontTx/>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        /* yes, with a dot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29"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dirty="0" smtClean="0">
                <a:solidFill>
                  <a:srgbClr val="E3EBF1"/>
                </a:solidFill>
              </a:rPr>
              <a:t>common </a:t>
            </a:r>
            <a:r>
              <a:rPr lang="en-US" sz="4000" dirty="0">
                <a:solidFill>
                  <a:srgbClr val="E3EBF1"/>
                </a:solidFill>
              </a:rPr>
              <a:t>attributes in the &lt;body&gt;</a:t>
            </a:r>
          </a:p>
        </p:txBody>
      </p:sp>
      <p:sp>
        <p:nvSpPr>
          <p:cNvPr id="176130" name="Text Box 2"/>
          <p:cNvSpPr txBox="1">
            <a:spLocks noChangeArrowheads="1"/>
          </p:cNvSpPr>
          <p:nvPr/>
        </p:nvSpPr>
        <p:spPr bwMode="auto">
          <a:xfrm>
            <a:off x="457200" y="1371600"/>
            <a:ext cx="8534400" cy="5029200"/>
          </a:xfrm>
          <a:prstGeom prst="rect">
            <a:avLst/>
          </a:prstGeom>
          <a:noFill/>
          <a:ln w="9525">
            <a:noFill/>
            <a:round/>
            <a:headEnd/>
            <a:tailEnd/>
          </a:ln>
          <a:effectLst/>
        </p:spPr>
        <p:txBody>
          <a:bodyPr lIns="90000" tIns="46800" rIns="90000" bIns="46800"/>
          <a:lstStyle/>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dirty="0">
                <a:solidFill>
                  <a:srgbClr val="FFFFFF"/>
                </a:solidFill>
              </a:rPr>
              <a:t>The &lt;body&gt; encloses the contents of the page as opposed to its header.</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dirty="0">
                <a:solidFill>
                  <a:srgbClr val="FFFFFF"/>
                </a:solidFill>
              </a:rPr>
              <a:t> &lt;body&gt; and all its child elements takes the i18n attributes, as well as some others that we will discuss now. </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dirty="0">
                <a:solidFill>
                  <a:srgbClr val="FFFFFF"/>
                </a:solidFill>
              </a:rPr>
              <a:t>We call the “core attributes”. There are just four. </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dirty="0">
                <a:solidFill>
                  <a:srgbClr val="FFFFFF"/>
                </a:solidFill>
              </a:rPr>
              <a:t>The &lt;body&gt; and its children also accepts the event attributes. We don’t study these attributes.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705"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why are they “cascading”?</a:t>
            </a:r>
          </a:p>
        </p:txBody>
      </p:sp>
      <p:sp>
        <p:nvSpPr>
          <p:cNvPr id="200706" name="Text Box 2"/>
          <p:cNvSpPr txBox="1">
            <a:spLocks noChangeArrowheads="1"/>
          </p:cNvSpPr>
          <p:nvPr/>
        </p:nvSpPr>
        <p:spPr bwMode="auto">
          <a:xfrm>
            <a:off x="457200" y="1600200"/>
            <a:ext cx="8229600" cy="4114800"/>
          </a:xfrm>
          <a:prstGeom prst="rect">
            <a:avLst/>
          </a:prstGeom>
          <a:noFill/>
          <a:ln w="9525">
            <a:noFill/>
            <a:round/>
            <a:headEnd/>
            <a:tailEnd/>
          </a:ln>
          <a:effectLst/>
        </p:spPr>
        <p:txBody>
          <a:bodyPr lIns="90000" tIns="46800" rIns="90000" bIns="46800"/>
          <a:lstStyle/>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You can have many style sheets in different places. Style sheets come in the form of rules: “at this place, do that”. </a:t>
            </a:r>
          </a:p>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Where there are many rules, there is potential for conflict. </a:t>
            </a:r>
          </a:p>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CSS comes with a set of rules that regulate such conflicts.</a:t>
            </a:r>
          </a:p>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This set of rules is known as the cascade.</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729" name="Text Box 1"/>
          <p:cNvSpPr txBox="1">
            <a:spLocks noChangeArrowheads="1"/>
          </p:cNvSpPr>
          <p:nvPr/>
        </p:nvSpPr>
        <p:spPr bwMode="auto">
          <a:xfrm>
            <a:off x="457200" y="274638"/>
            <a:ext cx="8224838" cy="1138237"/>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basic cascade rule 0</a:t>
            </a:r>
          </a:p>
        </p:txBody>
      </p:sp>
      <p:sp>
        <p:nvSpPr>
          <p:cNvPr id="201730" name="Text Box 2"/>
          <p:cNvSpPr txBox="1">
            <a:spLocks noChangeArrowheads="1"/>
          </p:cNvSpPr>
          <p:nvPr/>
        </p:nvSpPr>
        <p:spPr bwMode="auto">
          <a:xfrm>
            <a:off x="457200" y="1600200"/>
            <a:ext cx="8224838" cy="4521200"/>
          </a:xfrm>
          <a:prstGeom prst="rect">
            <a:avLst/>
          </a:prstGeom>
          <a:noFill/>
          <a:ln w="9525">
            <a:noFill/>
            <a:round/>
            <a:headEnd/>
            <a:tailEnd/>
          </a:ln>
          <a:effectLst/>
        </p:spPr>
        <p:txBody>
          <a:bodyPr lIns="0" tIns="0" rIns="0" bIns="0"/>
          <a:lstStyle/>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3200" dirty="0">
                <a:solidFill>
                  <a:srgbClr val="FFFFFF"/>
                </a:solidFill>
              </a:rPr>
              <a:t>We do not need to know details about the cascade. But note the following</a:t>
            </a:r>
          </a:p>
          <a:p>
            <a:pPr marL="733425" lvl="1" indent="-276225">
              <a:lnSpc>
                <a:spcPct val="110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Some rules concern more specific elements than others. The rules for specific elements override general rules.</a:t>
            </a:r>
          </a:p>
          <a:p>
            <a:pPr marL="733425" lvl="1" indent="-276225">
              <a:lnSpc>
                <a:spcPct val="110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Some rules are read after others other. Later rules override earlier rules.</a:t>
            </a:r>
          </a:p>
          <a:p>
            <a:pPr marL="330200" indent="-317500">
              <a:lnSpc>
                <a:spcPct val="110000"/>
              </a:lnSpc>
              <a:spcBef>
                <a:spcPts val="600"/>
              </a:spcBef>
              <a:buClrTx/>
              <a:buSzTx/>
              <a:buFontTx/>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2800" dirty="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7"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in our situation…</a:t>
            </a:r>
          </a:p>
        </p:txBody>
      </p:sp>
      <p:sp>
        <p:nvSpPr>
          <p:cNvPr id="203778" name="Text Box 2"/>
          <p:cNvSpPr txBox="1">
            <a:spLocks noChangeArrowheads="1"/>
          </p:cNvSpPr>
          <p:nvPr/>
        </p:nvSpPr>
        <p:spPr bwMode="auto">
          <a:xfrm>
            <a:off x="457200" y="1600200"/>
            <a:ext cx="8229600" cy="4092575"/>
          </a:xfrm>
          <a:prstGeom prst="rect">
            <a:avLst/>
          </a:prstGeom>
          <a:noFill/>
          <a:ln w="9525">
            <a:noFill/>
            <a:round/>
            <a:headEnd/>
            <a:tailEnd/>
          </a:ln>
          <a:effectLst/>
        </p:spPr>
        <p:txBody>
          <a:bodyPr lIns="90000" tIns="46800" rIns="90000" bIns="4680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&lt;link rel="stylesheet" type="text/css"</a:t>
            </a:r>
          </a:p>
          <a:p>
            <a:pPr marL="330200" indent="-317500">
              <a:lnSpc>
                <a:spcPct val="104000"/>
              </a:lnSpc>
              <a:spcBef>
                <a:spcPts val="700"/>
              </a:spcBef>
              <a:buClrTx/>
              <a:buSzTx/>
              <a:buFontTx/>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		   href="main.css"/&gt;</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Then create a file main.css with a simple test rule such as:</a:t>
            </a:r>
          </a:p>
          <a:p>
            <a:pPr marL="330200" indent="-317500">
              <a:lnSpc>
                <a:spcPct val="104000"/>
              </a:lnSpc>
              <a:spcBef>
                <a:spcPts val="700"/>
              </a:spcBef>
              <a:buClrTx/>
              <a:buSzTx/>
              <a:buFontTx/>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    h1 {color: blue}</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main.css is just an example filename, any file name will do. </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Try it out!</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01"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in-element style</a:t>
            </a:r>
          </a:p>
        </p:txBody>
      </p:sp>
      <p:sp>
        <p:nvSpPr>
          <p:cNvPr id="204802" name="Text Box 2"/>
          <p:cNvSpPr txBox="1">
            <a:spLocks noChangeArrowheads="1"/>
          </p:cNvSpPr>
          <p:nvPr/>
        </p:nvSpPr>
        <p:spPr bwMode="auto">
          <a:xfrm>
            <a:off x="457200" y="1600200"/>
            <a:ext cx="8229600" cy="4622800"/>
          </a:xfrm>
          <a:prstGeom prst="rect">
            <a:avLst/>
          </a:prstGeom>
          <a:noFill/>
          <a:ln w="9525">
            <a:noFill/>
            <a:round/>
            <a:headEnd/>
            <a:tailEnd/>
          </a:ln>
          <a:effectLst/>
        </p:spPr>
        <p:txBody>
          <a:bodyPr lIns="90000" tIns="46800" rIns="90000" bIns="4680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You can add a style= attribute to any element that admits the core attributes as in</a:t>
            </a:r>
          </a:p>
          <a:p>
            <a:pPr marL="330200" indent="-317500">
              <a:lnSpc>
                <a:spcPct val="104000"/>
              </a:lnSpc>
              <a:spcBef>
                <a:spcPts val="700"/>
              </a:spcBef>
              <a:buClrTx/>
              <a:buSzTx/>
              <a:buFontTx/>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   &lt;</a:t>
            </a:r>
            <a:r>
              <a:rPr lang="en-US" sz="2800" i="1">
                <a:solidFill>
                  <a:srgbClr val="FFFFFF"/>
                </a:solidFill>
              </a:rPr>
              <a:t>element </a:t>
            </a:r>
            <a:r>
              <a:rPr lang="en-US" sz="2800">
                <a:solidFill>
                  <a:srgbClr val="FFFFFF"/>
                </a:solidFill>
              </a:rPr>
              <a:t>style="</a:t>
            </a:r>
            <a:r>
              <a:rPr lang="en-US" sz="2800" i="1">
                <a:solidFill>
                  <a:srgbClr val="FFFFFF"/>
                </a:solidFill>
              </a:rPr>
              <a:t>style</a:t>
            </a:r>
            <a:r>
              <a:rPr lang="en-US" sz="2800">
                <a:solidFill>
                  <a:srgbClr val="FFFFFF"/>
                </a:solidFill>
              </a:rPr>
              <a:t>"&gt; .. &lt;</a:t>
            </a:r>
            <a:r>
              <a:rPr lang="en-US" sz="2800" i="1">
                <a:solidFill>
                  <a:srgbClr val="FFFFFF"/>
                </a:solidFill>
              </a:rPr>
              <a:t>element</a:t>
            </a:r>
            <a:r>
              <a:rPr lang="en-US" sz="2800">
                <a:solidFill>
                  <a:srgbClr val="FFFFFF"/>
                </a:solidFill>
              </a:rPr>
              <a:t>&gt;</a:t>
            </a:r>
          </a:p>
          <a:p>
            <a:pPr marL="330200" indent="-317500">
              <a:lnSpc>
                <a:spcPct val="104000"/>
              </a:lnSpc>
              <a:spcBef>
                <a:spcPts val="700"/>
              </a:spcBef>
              <a:buClrTx/>
              <a:buSzTx/>
              <a:buFontTx/>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   where </a:t>
            </a:r>
            <a:r>
              <a:rPr lang="en-US" sz="2800" i="1">
                <a:solidFill>
                  <a:srgbClr val="FFFFFF"/>
                </a:solidFill>
              </a:rPr>
              <a:t>style</a:t>
            </a:r>
            <a:r>
              <a:rPr lang="en-US" sz="2800">
                <a:solidFill>
                  <a:srgbClr val="FFFFFF"/>
                </a:solidFill>
              </a:rPr>
              <a:t> is a style</a:t>
            </a:r>
            <a:r>
              <a:rPr lang="en-US" sz="2800" i="1">
                <a:solidFill>
                  <a:srgbClr val="FFFFFF"/>
                </a:solidFill>
              </a:rPr>
              <a:t> </a:t>
            </a:r>
            <a:r>
              <a:rPr lang="en-US" sz="2800">
                <a:solidFill>
                  <a:srgbClr val="FFFFFF"/>
                </a:solidFill>
              </a:rPr>
              <a:t>sheet. There is no selector.</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Example:</a:t>
            </a:r>
          </a:p>
          <a:p>
            <a:pPr marL="330200" indent="-317500">
              <a:lnSpc>
                <a:spcPct val="104000"/>
              </a:lnSpc>
              <a:spcBef>
                <a:spcPts val="700"/>
              </a:spcBef>
              <a:buClrTx/>
              <a:buSzTx/>
              <a:buFontTx/>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   &lt;h1 style="color: blue"&gt;I am so blue&lt;/h1&gt;</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Such a declaration only takes effect for the element concerned. </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I do not recommend this.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25"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document level style</a:t>
            </a:r>
          </a:p>
        </p:txBody>
      </p:sp>
      <p:sp>
        <p:nvSpPr>
          <p:cNvPr id="205826" name="Text Box 2"/>
          <p:cNvSpPr txBox="1">
            <a:spLocks noChangeArrowheads="1"/>
          </p:cNvSpPr>
          <p:nvPr/>
        </p:nvSpPr>
        <p:spPr bwMode="auto">
          <a:xfrm>
            <a:off x="457200" y="1295400"/>
            <a:ext cx="8229600" cy="5029200"/>
          </a:xfrm>
          <a:prstGeom prst="rect">
            <a:avLst/>
          </a:prstGeom>
          <a:noFill/>
          <a:ln w="9525">
            <a:noFill/>
            <a:round/>
            <a:headEnd/>
            <a:tailEnd/>
          </a:ln>
          <a:effectLst/>
        </p:spPr>
        <p:txBody>
          <a:bodyPr lIns="90000" tIns="46800" rIns="90000" bIns="46800"/>
          <a:lstStyle/>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You can add a &lt;style&gt; element as child of the &lt;head&gt;. The style sheet is the contents of &lt;style&gt;</a:t>
            </a:r>
          </a:p>
          <a:p>
            <a:pPr marL="330200" indent="-317500">
              <a:lnSpc>
                <a:spcPct val="110000"/>
              </a:lnSpc>
              <a:spcBef>
                <a:spcPts val="700"/>
              </a:spcBef>
              <a:buClrTx/>
              <a:buSzTx/>
              <a:buFontTx/>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   &lt;style type="text/css"&gt; </a:t>
            </a:r>
            <a:r>
              <a:rPr lang="en-US" sz="2800" i="1">
                <a:solidFill>
                  <a:srgbClr val="FFFFFF"/>
                </a:solidFill>
              </a:rPr>
              <a:t>stylesheet </a:t>
            </a:r>
            <a:r>
              <a:rPr lang="en-US" sz="2800">
                <a:solidFill>
                  <a:srgbClr val="FFFFFF"/>
                </a:solidFill>
              </a:rPr>
              <a:t>&lt;/style&gt;</a:t>
            </a:r>
          </a:p>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&lt;style&gt; takes the core attributes (why?)‏</a:t>
            </a:r>
          </a:p>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It requires the type= attribute. Set it to "text/css".</a:t>
            </a:r>
          </a:p>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It takes the media= attribute for the intended media. This attribute allows you to set write different styles for different media. To be seen later.</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849"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linking to an external style sheet</a:t>
            </a:r>
          </a:p>
        </p:txBody>
      </p:sp>
      <p:sp>
        <p:nvSpPr>
          <p:cNvPr id="206850" name="Text Box 2"/>
          <p:cNvSpPr txBox="1">
            <a:spLocks noChangeArrowheads="1"/>
          </p:cNvSpPr>
          <p:nvPr/>
        </p:nvSpPr>
        <p:spPr bwMode="auto">
          <a:xfrm>
            <a:off x="457200" y="1439863"/>
            <a:ext cx="8229600" cy="3973512"/>
          </a:xfrm>
          <a:prstGeom prst="rect">
            <a:avLst/>
          </a:prstGeom>
          <a:noFill/>
          <a:ln w="9525">
            <a:noFill/>
            <a:round/>
            <a:headEnd/>
            <a:tailEnd/>
          </a:ln>
          <a:effectLst/>
        </p:spPr>
        <p:txBody>
          <a:bodyPr lIns="90000" tIns="46800" rIns="90000" bIns="46800"/>
          <a:lstStyle/>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Use the same style sheet file for all the pages in your site, by adding to every pages something like</a:t>
            </a:r>
          </a:p>
          <a:p>
            <a:pPr marL="330200" indent="-317500">
              <a:lnSpc>
                <a:spcPct val="110000"/>
              </a:lnSpc>
              <a:spcBef>
                <a:spcPts val="700"/>
              </a:spcBef>
              <a:buClrTx/>
              <a:buSzTx/>
              <a:buFontTx/>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    &lt;link rel="stylesheet" type="text/css" href="</a:t>
            </a:r>
            <a:r>
              <a:rPr lang="en-US" sz="2800" i="1">
                <a:solidFill>
                  <a:srgbClr val="FFFFFF"/>
                </a:solidFill>
              </a:rPr>
              <a:t>URI</a:t>
            </a:r>
            <a:r>
              <a:rPr lang="en-US" sz="2800">
                <a:solidFill>
                  <a:srgbClr val="FFFFFF"/>
                </a:solidFill>
              </a:rPr>
              <a:t>"/&gt;</a:t>
            </a:r>
          </a:p>
          <a:p>
            <a:pPr marL="330200" indent="-317500">
              <a:lnSpc>
                <a:spcPct val="110000"/>
              </a:lnSpc>
              <a:spcBef>
                <a:spcPts val="700"/>
              </a:spcBef>
              <a:buClrTx/>
              <a:buSzTx/>
              <a:buFontTx/>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    where </a:t>
            </a:r>
            <a:r>
              <a:rPr lang="en-US" sz="2800" i="1">
                <a:solidFill>
                  <a:srgbClr val="FFFFFF"/>
                </a:solidFill>
              </a:rPr>
              <a:t>URI </a:t>
            </a:r>
            <a:r>
              <a:rPr lang="en-US" sz="2800">
                <a:solidFill>
                  <a:srgbClr val="FFFFFF"/>
                </a:solidFill>
              </a:rPr>
              <a:t>is a URI where the style sheet is to be downloaded from. On wotan, this can just be the file name.</a:t>
            </a:r>
          </a:p>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type= and href= are required attributes here.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3" name="Text Box 1"/>
          <p:cNvSpPr txBox="1">
            <a:spLocks noChangeArrowheads="1"/>
          </p:cNvSpPr>
          <p:nvPr/>
        </p:nvSpPr>
        <p:spPr bwMode="auto">
          <a:xfrm>
            <a:off x="457200" y="274638"/>
            <a:ext cx="8224838" cy="1138237"/>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a really external stylesheet</a:t>
            </a:r>
          </a:p>
        </p:txBody>
      </p:sp>
      <p:sp>
        <p:nvSpPr>
          <p:cNvPr id="207874" name="Text Box 2"/>
          <p:cNvSpPr txBox="1">
            <a:spLocks noChangeArrowheads="1"/>
          </p:cNvSpPr>
          <p:nvPr/>
        </p:nvSpPr>
        <p:spPr bwMode="auto">
          <a:xfrm>
            <a:off x="457200" y="1600200"/>
            <a:ext cx="8224838" cy="4876800"/>
          </a:xfrm>
          <a:prstGeom prst="rect">
            <a:avLst/>
          </a:prstGeom>
          <a:noFill/>
          <a:ln w="9525">
            <a:noFill/>
            <a:round/>
            <a:headEnd/>
            <a:tailEnd/>
          </a:ln>
          <a:effectLst/>
        </p:spPr>
        <p:txBody>
          <a:bodyPr lIns="0" tIns="0" rIns="0" bIns="0"/>
          <a:lstStyle/>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Yes, you can use style sheets from some other web site.  For example, at http://openlib.org/home/krichel/krichel.css, there lives Thomas’ style sheet.</a:t>
            </a:r>
          </a:p>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Use it in your code as</a:t>
            </a:r>
          </a:p>
          <a:p>
            <a:pPr marL="330200" indent="-317500">
              <a:lnSpc>
                <a:spcPct val="110000"/>
              </a:lnSpc>
              <a:spcBef>
                <a:spcPts val="700"/>
              </a:spcBef>
              <a:buClrTx/>
              <a:buSzTx/>
              <a:buFontTx/>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   &lt;link rel="stylesheet" type="text/css" href=" http://openlib.org/home/krichel/krichel.css"/&gt;</a:t>
            </a:r>
          </a:p>
          <a:p>
            <a:pPr marL="330200" indent="-317500">
              <a:lnSpc>
                <a:spcPct val="110000"/>
              </a:lnSpc>
              <a:spcBef>
                <a:spcPts val="700"/>
              </a:spcBef>
              <a:buClrTx/>
              <a:buSzTx/>
              <a:buFontTx/>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2800">
              <a:solidFill>
                <a:srgbClr val="FFFFFF"/>
              </a:solidFill>
            </a:endParaRPr>
          </a:p>
          <a:p>
            <a:pPr marL="330200" indent="-317500">
              <a:lnSpc>
                <a:spcPct val="110000"/>
              </a:lnSpc>
              <a:spcBef>
                <a:spcPts val="700"/>
              </a:spcBef>
              <a:buClrTx/>
              <a:buSzTx/>
              <a:buFontTx/>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280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897" name="Text Box 1"/>
          <p:cNvSpPr txBox="1">
            <a:spLocks noChangeArrowheads="1"/>
          </p:cNvSpPr>
          <p:nvPr/>
        </p:nvSpPr>
        <p:spPr bwMode="auto">
          <a:xfrm>
            <a:off x="457200" y="274638"/>
            <a:ext cx="8224838" cy="1138237"/>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alternate stylesheet</a:t>
            </a:r>
          </a:p>
        </p:txBody>
      </p:sp>
      <p:sp>
        <p:nvSpPr>
          <p:cNvPr id="208898" name="Text Box 2"/>
          <p:cNvSpPr txBox="1">
            <a:spLocks noChangeArrowheads="1"/>
          </p:cNvSpPr>
          <p:nvPr/>
        </p:nvSpPr>
        <p:spPr bwMode="auto">
          <a:xfrm>
            <a:off x="228600" y="1295400"/>
            <a:ext cx="8610600" cy="5334000"/>
          </a:xfrm>
          <a:prstGeom prst="rect">
            <a:avLst/>
          </a:prstGeom>
          <a:noFill/>
          <a:ln w="9525">
            <a:noFill/>
            <a:round/>
            <a:headEnd/>
            <a:tailEnd/>
          </a:ln>
          <a:effectLst/>
        </p:spPr>
        <p:txBody>
          <a:bodyPr lIns="0" tIns="0" rIns="0" bIns="0"/>
          <a:lstStyle/>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You can give a page several style sheets and let the user choose which one to choose. Example</a:t>
            </a:r>
          </a:p>
          <a:p>
            <a:pPr marL="330200" indent="-317500">
              <a:lnSpc>
                <a:spcPct val="110000"/>
              </a:lnSpc>
              <a:spcBef>
                <a:spcPts val="700"/>
              </a:spcBef>
              <a:buClrTx/>
              <a:buSzTx/>
              <a:buFontTx/>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   &lt;link rel="stylesheet" title="default" </a:t>
            </a:r>
          </a:p>
          <a:p>
            <a:pPr marL="330200" indent="-317500">
              <a:lnSpc>
                <a:spcPct val="110000"/>
              </a:lnSpc>
              <a:spcBef>
                <a:spcPts val="700"/>
              </a:spcBef>
              <a:buClrTx/>
              <a:buSzTx/>
              <a:buFontTx/>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     type="text/css" href="main.css" /&gt;</a:t>
            </a:r>
          </a:p>
          <a:p>
            <a:pPr marL="330200" indent="-317500">
              <a:lnSpc>
                <a:spcPct val="110000"/>
              </a:lnSpc>
              <a:spcBef>
                <a:spcPts val="700"/>
              </a:spcBef>
              <a:buClrTx/>
              <a:buSzTx/>
              <a:buFontTx/>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   &lt;link rel="alternate stylesheet" title="funky" </a:t>
            </a:r>
          </a:p>
          <a:p>
            <a:pPr marL="330200" indent="-317500">
              <a:lnSpc>
                <a:spcPct val="110000"/>
              </a:lnSpc>
              <a:spcBef>
                <a:spcPts val="700"/>
              </a:spcBef>
              <a:buClrTx/>
              <a:buSzTx/>
              <a:buFontTx/>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     type="text/css" href="funky.css" /&gt;</a:t>
            </a:r>
          </a:p>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The one with no "alternate" will be shown by default. Others have to be selected. title= is required.</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921" name="Text Box 1"/>
          <p:cNvSpPr txBox="1">
            <a:spLocks noChangeArrowheads="1"/>
          </p:cNvSpPr>
          <p:nvPr/>
        </p:nvSpPr>
        <p:spPr bwMode="auto">
          <a:xfrm>
            <a:off x="457200" y="274638"/>
            <a:ext cx="8220075" cy="1133475"/>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basic cascade rule I</a:t>
            </a:r>
          </a:p>
        </p:txBody>
      </p:sp>
      <p:sp>
        <p:nvSpPr>
          <p:cNvPr id="209922" name="Text Box 2"/>
          <p:cNvSpPr txBox="1">
            <a:spLocks noChangeArrowheads="1"/>
          </p:cNvSpPr>
          <p:nvPr/>
        </p:nvSpPr>
        <p:spPr bwMode="auto">
          <a:xfrm>
            <a:off x="457200" y="1600200"/>
            <a:ext cx="8220075" cy="4516438"/>
          </a:xfrm>
          <a:prstGeom prst="rect">
            <a:avLst/>
          </a:prstGeom>
          <a:noFill/>
          <a:ln w="9525">
            <a:noFill/>
            <a:round/>
            <a:headEnd/>
            <a:tailEnd/>
          </a:ln>
          <a:effectLst/>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dirty="0">
                <a:solidFill>
                  <a:srgbClr val="FFFFFF"/>
                </a:solidFill>
              </a:rPr>
              <a:t>Here is the basic order of style information</a:t>
            </a:r>
          </a:p>
          <a:p>
            <a:pPr marL="731838" lvl="1" indent="-274638">
              <a:lnSpc>
                <a:spcPct val="110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browser defaults</a:t>
            </a:r>
          </a:p>
          <a:p>
            <a:pPr marL="731838" lvl="1" indent="-274638">
              <a:lnSpc>
                <a:spcPct val="110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external style</a:t>
            </a:r>
          </a:p>
          <a:p>
            <a:pPr marL="731838" lvl="1" indent="-274638">
              <a:lnSpc>
                <a:spcPct val="110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page-level style</a:t>
            </a:r>
          </a:p>
          <a:p>
            <a:pPr marL="731838" lvl="1" indent="-274638">
              <a:lnSpc>
                <a:spcPct val="110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smtClean="0">
                <a:solidFill>
                  <a:srgbClr val="FFFFFF"/>
                </a:solidFill>
              </a:rPr>
              <a:t>element-level </a:t>
            </a:r>
            <a:r>
              <a:rPr lang="en-US" sz="2800" dirty="0">
                <a:solidFill>
                  <a:srgbClr val="FFFFFF"/>
                </a:solidFill>
              </a:rPr>
              <a:t>style</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dirty="0">
                <a:solidFill>
                  <a:srgbClr val="FFFFFF"/>
                </a:solidFill>
              </a:rPr>
              <a:t>The latter overwrite the former.</a:t>
            </a:r>
          </a:p>
          <a:p>
            <a:pPr marL="328613" indent="-317500">
              <a:lnSpc>
                <a:spcPct val="110000"/>
              </a:lnSpc>
              <a:spcBef>
                <a:spcPts val="7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3200" dirty="0">
              <a:solidFill>
                <a:srgbClr val="FFFFFF"/>
              </a:solidFill>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2993"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comments in the style sheet</a:t>
            </a:r>
          </a:p>
        </p:txBody>
      </p:sp>
      <p:sp>
        <p:nvSpPr>
          <p:cNvPr id="212994" name="Text Box 2"/>
          <p:cNvSpPr txBox="1">
            <a:spLocks noChangeArrowheads="1"/>
          </p:cNvSpPr>
          <p:nvPr/>
        </p:nvSpPr>
        <p:spPr bwMode="auto">
          <a:xfrm>
            <a:off x="457200" y="1295400"/>
            <a:ext cx="8229600" cy="4830763"/>
          </a:xfrm>
          <a:prstGeom prst="rect">
            <a:avLst/>
          </a:prstGeom>
          <a:noFill/>
          <a:ln w="9525">
            <a:noFill/>
            <a:round/>
            <a:headEnd/>
            <a:tailEnd/>
          </a:ln>
          <a:effectLst/>
        </p:spPr>
        <p:txBody>
          <a:bodyPr lIns="90000" tIns="46800" rIns="90000" bIns="46800"/>
          <a:lstStyle/>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3200" dirty="0">
                <a:solidFill>
                  <a:srgbClr val="FFFFFF"/>
                </a:solidFill>
              </a:rPr>
              <a:t>You can add comments in the style sheet by enclosing the comment between /* and */.</a:t>
            </a:r>
          </a:p>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3200" dirty="0">
                <a:solidFill>
                  <a:srgbClr val="FFFFFF"/>
                </a:solidFill>
              </a:rPr>
              <a:t>This comment syntax comes from the C programming language.</a:t>
            </a:r>
          </a:p>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3200" dirty="0">
                <a:solidFill>
                  <a:srgbClr val="FFFFFF"/>
                </a:solidFill>
              </a:rPr>
              <a:t>This technique is especially useful if you want to remove code from your style sheet temporarily. </a:t>
            </a:r>
          </a:p>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3200" dirty="0">
                <a:solidFill>
                  <a:srgbClr val="FFFFFF"/>
                </a:solidFill>
              </a:rPr>
              <a:t>This is known as “commenting out”. Recall that in XML, it's done with &lt;!-- and --&gt;.</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5" name="Text Box 1"/>
          <p:cNvSpPr txBox="1">
            <a:spLocks noChangeArrowheads="1"/>
          </p:cNvSpPr>
          <p:nvPr/>
        </p:nvSpPr>
        <p:spPr bwMode="auto">
          <a:xfrm>
            <a:off x="457200" y="274638"/>
            <a:ext cx="8220075" cy="1133475"/>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more common attributes</a:t>
            </a:r>
          </a:p>
        </p:txBody>
      </p:sp>
      <p:sp>
        <p:nvSpPr>
          <p:cNvPr id="175106" name="Text Box 2"/>
          <p:cNvSpPr txBox="1">
            <a:spLocks noChangeArrowheads="1"/>
          </p:cNvSpPr>
          <p:nvPr/>
        </p:nvSpPr>
        <p:spPr bwMode="auto">
          <a:xfrm>
            <a:off x="381000" y="1219200"/>
            <a:ext cx="8220075" cy="4516438"/>
          </a:xfrm>
          <a:prstGeom prst="rect">
            <a:avLst/>
          </a:prstGeom>
          <a:noFill/>
          <a:ln w="9525">
            <a:noFill/>
            <a:round/>
            <a:headEnd/>
            <a:tailEnd/>
          </a:ln>
          <a:effectLst/>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dirty="0">
                <a:solidFill>
                  <a:srgbClr val="FFFFFF"/>
                </a:solidFill>
              </a:rPr>
              <a:t>There is a group of attributes that trigger scripts. We will not cover them here as we don't cover scripting pages. This would be done in the user interfaces class.</a:t>
            </a:r>
          </a:p>
          <a:p>
            <a:pPr marL="342900" lvl="0" indent="-342900">
              <a:spcBef>
                <a:spcPct val="20000"/>
              </a:spcBef>
              <a:buFont typeface="Arial" pitchFamily="34" charset="0"/>
              <a:buChar char="•"/>
            </a:pPr>
            <a:r>
              <a:rPr lang="en-US" sz="3200" dirty="0" smtClean="0">
                <a:solidFill>
                  <a:prstClr val="white"/>
                </a:solidFill>
              </a:rPr>
              <a:t>We have seen two </a:t>
            </a:r>
            <a:r>
              <a:rPr lang="en-US" sz="3200" dirty="0" smtClean="0">
                <a:solidFill>
                  <a:prstClr val="white"/>
                </a:solidFill>
              </a:rPr>
              <a:t>other common attributes</a:t>
            </a:r>
          </a:p>
          <a:p>
            <a:pPr marL="800100" lvl="1" indent="-342900">
              <a:spcBef>
                <a:spcPct val="20000"/>
              </a:spcBef>
              <a:buFont typeface="Arial" pitchFamily="34" charset="0"/>
              <a:buChar char="•"/>
            </a:pPr>
            <a:r>
              <a:rPr lang="en-US" sz="2800" dirty="0" smtClean="0">
                <a:solidFill>
                  <a:prstClr val="white"/>
                </a:solidFill>
              </a:rPr>
              <a:t>dir=</a:t>
            </a:r>
          </a:p>
          <a:p>
            <a:pPr marL="800100" lvl="1" indent="-342900">
              <a:spcBef>
                <a:spcPct val="20000"/>
              </a:spcBef>
              <a:buFont typeface="Arial" pitchFamily="34" charset="0"/>
              <a:buChar char="•"/>
            </a:pPr>
            <a:r>
              <a:rPr lang="en-US" sz="2800" dirty="0" err="1" smtClean="0">
                <a:solidFill>
                  <a:prstClr val="white"/>
                </a:solidFill>
              </a:rPr>
              <a:t>lang</a:t>
            </a:r>
            <a:r>
              <a:rPr lang="en-US" sz="2800" dirty="0" smtClean="0">
                <a:solidFill>
                  <a:prstClr val="white"/>
                </a:solidFill>
              </a:rPr>
              <a:t>=</a:t>
            </a:r>
          </a:p>
          <a:p>
            <a:pPr marL="342900" lvl="0" indent="-342900">
              <a:spcBef>
                <a:spcPct val="20000"/>
              </a:spcBef>
              <a:buFont typeface="Arial" pitchFamily="34" charset="0"/>
              <a:buChar char="•"/>
            </a:pPr>
            <a:r>
              <a:rPr lang="en-US" sz="3200" dirty="0" smtClean="0">
                <a:solidFill>
                  <a:prstClr val="white"/>
                </a:solidFill>
              </a:rPr>
              <a:t>They care called the internationalization (i18n) attributes.</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3200" dirty="0">
              <a:solidFill>
                <a:srgbClr val="FFFFFF"/>
              </a:solidFill>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017"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some selectors</a:t>
            </a:r>
          </a:p>
        </p:txBody>
      </p:sp>
      <p:sp>
        <p:nvSpPr>
          <p:cNvPr id="214018" name="Text Box 2"/>
          <p:cNvSpPr txBox="1">
            <a:spLocks noChangeArrowheads="1"/>
          </p:cNvSpPr>
          <p:nvPr/>
        </p:nvSpPr>
        <p:spPr bwMode="auto">
          <a:xfrm>
            <a:off x="457200" y="1219200"/>
            <a:ext cx="8229600" cy="5384800"/>
          </a:xfrm>
          <a:prstGeom prst="rect">
            <a:avLst/>
          </a:prstGeom>
          <a:noFill/>
          <a:ln w="9525">
            <a:noFill/>
            <a:round/>
            <a:headEnd/>
            <a:tailEnd/>
          </a:ln>
          <a:effectLst/>
        </p:spPr>
        <p:txBody>
          <a:bodyPr lIns="90000" tIns="46800" rIns="90000" bIns="4680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Selectors select elements. They don’t select any other XML nodes. </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The most elementary selector is the name of an HTML element, e.g.</a:t>
            </a:r>
          </a:p>
          <a:p>
            <a:pPr marL="330200" indent="-317500">
              <a:lnSpc>
                <a:spcPct val="104000"/>
              </a:lnSpc>
              <a:spcBef>
                <a:spcPts val="700"/>
              </a:spcBef>
              <a:buClrTx/>
              <a:buSzTx/>
              <a:buFontTx/>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   h1 {text-align: center;}</a:t>
            </a:r>
          </a:p>
          <a:p>
            <a:pPr marL="330200" indent="-317500">
              <a:lnSpc>
                <a:spcPct val="104000"/>
              </a:lnSpc>
              <a:spcBef>
                <a:spcPts val="700"/>
              </a:spcBef>
              <a:buClrTx/>
              <a:buSzTx/>
              <a:buFontTx/>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   will center all &lt;h1&gt; element contents.</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We are looking at two more selector types now.</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a:solidFill>
                  <a:srgbClr val="FFFFFF"/>
                </a:solidFill>
              </a:rPr>
              <a:t>id selectors</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a:solidFill>
                  <a:srgbClr val="FFFFFF"/>
                </a:solidFill>
              </a:rPr>
              <a:t>class selectors</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We will look at even more selectors later.</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41"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id selectors</a:t>
            </a:r>
          </a:p>
        </p:txBody>
      </p:sp>
      <p:sp>
        <p:nvSpPr>
          <p:cNvPr id="215042" name="Text Box 2"/>
          <p:cNvSpPr txBox="1">
            <a:spLocks noChangeArrowheads="1"/>
          </p:cNvSpPr>
          <p:nvPr/>
        </p:nvSpPr>
        <p:spPr bwMode="auto">
          <a:xfrm>
            <a:off x="457200" y="1143000"/>
            <a:ext cx="8153400" cy="4992688"/>
          </a:xfrm>
          <a:prstGeom prst="rect">
            <a:avLst/>
          </a:prstGeom>
          <a:noFill/>
          <a:ln w="9525">
            <a:noFill/>
            <a:round/>
            <a:headEnd/>
            <a:tailEnd/>
          </a:ln>
          <a:effectLst/>
        </p:spPr>
        <p:txBody>
          <a:bodyPr lIns="90000" tIns="46800" rIns="90000" bIns="4680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The standard way to style up a single element is to use its id=</a:t>
            </a:r>
          </a:p>
          <a:p>
            <a:pPr marL="330200" indent="-317500">
              <a:lnSpc>
                <a:spcPct val="104000"/>
              </a:lnSpc>
              <a:spcBef>
                <a:spcPts val="700"/>
              </a:spcBef>
              <a:buClrTx/>
              <a:buSzTx/>
              <a:buFontTx/>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i="1">
                <a:solidFill>
                  <a:srgbClr val="FFFFFF"/>
                </a:solidFill>
              </a:rPr>
              <a:t>   #id</a:t>
            </a:r>
            <a:r>
              <a:rPr lang="en-US" sz="2800">
                <a:solidFill>
                  <a:srgbClr val="FFFFFF"/>
                </a:solidFill>
              </a:rPr>
              <a:t>  { </a:t>
            </a:r>
            <a:r>
              <a:rPr lang="en-US" sz="2800" i="1">
                <a:solidFill>
                  <a:srgbClr val="FFFFFF"/>
                </a:solidFill>
              </a:rPr>
              <a:t>property</a:t>
            </a:r>
            <a:r>
              <a:rPr lang="en-US" sz="2800">
                <a:solidFill>
                  <a:srgbClr val="FFFFFF"/>
                </a:solidFill>
              </a:rPr>
              <a:t>: </a:t>
            </a:r>
            <a:r>
              <a:rPr lang="en-US" sz="2800" i="1">
                <a:solidFill>
                  <a:srgbClr val="FFFFFF"/>
                </a:solidFill>
              </a:rPr>
              <a:t>value</a:t>
            </a:r>
            <a:r>
              <a:rPr lang="en-US" sz="2800">
                <a:solidFill>
                  <a:srgbClr val="FFFFFF"/>
                </a:solidFill>
              </a:rPr>
              <a:t>;</a:t>
            </a:r>
            <a:r>
              <a:rPr lang="en-US" sz="2800" i="1">
                <a:solidFill>
                  <a:srgbClr val="FFFFFF"/>
                </a:solidFill>
              </a:rPr>
              <a:t> …</a:t>
            </a:r>
            <a:r>
              <a:rPr lang="en-US" sz="2800">
                <a:solidFill>
                  <a:srgbClr val="FFFFFF"/>
                </a:solidFill>
              </a:rPr>
              <a:t>}</a:t>
            </a:r>
          </a:p>
          <a:p>
            <a:pPr marL="330200" indent="-317500">
              <a:lnSpc>
                <a:spcPct val="104000"/>
              </a:lnSpc>
              <a:spcBef>
                <a:spcPts val="700"/>
              </a:spcBef>
              <a:buClrTx/>
              <a:buSzTx/>
              <a:buFontTx/>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   will give all the properties and values to the element with the identifier id= attribute set to </a:t>
            </a:r>
            <a:r>
              <a:rPr lang="en-US" sz="2800" i="1">
                <a:solidFill>
                  <a:srgbClr val="FFFFFF"/>
                </a:solidFill>
              </a:rPr>
              <a:t>id.</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Example:</a:t>
            </a:r>
          </a:p>
          <a:p>
            <a:pPr marL="330200" indent="-317500">
              <a:lnSpc>
                <a:spcPct val="104000"/>
              </a:lnSpc>
              <a:spcBef>
                <a:spcPts val="600"/>
              </a:spcBef>
              <a:buClrTx/>
              <a:buSzTx/>
              <a:buFontTx/>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 #validator {display: none; }</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Recall  that in HTML, you can identify an individual element </a:t>
            </a:r>
            <a:r>
              <a:rPr lang="en-US" sz="2800" i="1">
                <a:solidFill>
                  <a:srgbClr val="FFFFFF"/>
                </a:solidFill>
              </a:rPr>
              <a:t>element </a:t>
            </a:r>
            <a:r>
              <a:rPr lang="en-US" sz="2800">
                <a:solidFill>
                  <a:srgbClr val="FFFFFF"/>
                </a:solidFill>
              </a:rPr>
              <a:t>by giving it an id=</a:t>
            </a:r>
          </a:p>
          <a:p>
            <a:pPr marL="330200" indent="-317500">
              <a:lnSpc>
                <a:spcPct val="104000"/>
              </a:lnSpc>
              <a:spcBef>
                <a:spcPts val="700"/>
              </a:spcBef>
              <a:buClrTx/>
              <a:buSzTx/>
              <a:buFontTx/>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   &lt;</a:t>
            </a:r>
            <a:r>
              <a:rPr lang="en-US" sz="2800" i="1">
                <a:solidFill>
                  <a:srgbClr val="FFFFFF"/>
                </a:solidFill>
              </a:rPr>
              <a:t>element </a:t>
            </a:r>
            <a:r>
              <a:rPr lang="en-US" sz="2800">
                <a:solidFill>
                  <a:srgbClr val="FFFFFF"/>
                </a:solidFill>
              </a:rPr>
              <a:t>id="</a:t>
            </a:r>
            <a:r>
              <a:rPr lang="en-US" sz="2800" i="1">
                <a:solidFill>
                  <a:srgbClr val="FFFFFF"/>
                </a:solidFill>
              </a:rPr>
              <a:t>id</a:t>
            </a:r>
            <a:r>
              <a:rPr lang="en-US" sz="2800">
                <a:solidFill>
                  <a:srgbClr val="FFFFFF"/>
                </a:solidFill>
              </a:rPr>
              <a:t>"&gt;   ...   &lt;/</a:t>
            </a:r>
            <a:r>
              <a:rPr lang="en-US" sz="2800" i="1">
                <a:solidFill>
                  <a:srgbClr val="FFFFFF"/>
                </a:solidFill>
              </a:rPr>
              <a:t>element&gt;</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065"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class selectors</a:t>
            </a:r>
          </a:p>
        </p:txBody>
      </p:sp>
      <p:sp>
        <p:nvSpPr>
          <p:cNvPr id="216066" name="Text Box 2"/>
          <p:cNvSpPr txBox="1">
            <a:spLocks noChangeArrowheads="1"/>
          </p:cNvSpPr>
          <p:nvPr/>
        </p:nvSpPr>
        <p:spPr bwMode="auto">
          <a:xfrm>
            <a:off x="457200" y="1295400"/>
            <a:ext cx="8229600" cy="5335588"/>
          </a:xfrm>
          <a:prstGeom prst="rect">
            <a:avLst/>
          </a:prstGeom>
          <a:noFill/>
          <a:ln w="9525">
            <a:noFill/>
            <a:round/>
            <a:headEnd/>
            <a:tailEnd/>
          </a:ln>
          <a:effectLst/>
        </p:spPr>
        <p:txBody>
          <a:bodyPr lIns="90000" tIns="46800" rIns="90000" bIns="4680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The is the standard way to style up a class</a:t>
            </a:r>
          </a:p>
          <a:p>
            <a:pPr marL="330200" indent="-317500">
              <a:lnSpc>
                <a:spcPct val="104000"/>
              </a:lnSpc>
              <a:spcBef>
                <a:spcPts val="700"/>
              </a:spcBef>
              <a:buClrTx/>
              <a:buSzTx/>
              <a:buFontTx/>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i="1">
                <a:solidFill>
                  <a:srgbClr val="FFFFFF"/>
                </a:solidFill>
              </a:rPr>
              <a:t>   .class</a:t>
            </a:r>
            <a:r>
              <a:rPr lang="en-US" sz="2800">
                <a:solidFill>
                  <a:srgbClr val="FFFFFF"/>
                </a:solidFill>
              </a:rPr>
              <a:t>  { </a:t>
            </a:r>
            <a:r>
              <a:rPr lang="en-US" sz="2800" i="1">
                <a:solidFill>
                  <a:srgbClr val="FFFFFF"/>
                </a:solidFill>
              </a:rPr>
              <a:t>property1</a:t>
            </a:r>
            <a:r>
              <a:rPr lang="en-US" sz="2800">
                <a:solidFill>
                  <a:srgbClr val="FFFFFF"/>
                </a:solidFill>
              </a:rPr>
              <a:t>: </a:t>
            </a:r>
            <a:r>
              <a:rPr lang="en-US" sz="2800" i="1">
                <a:solidFill>
                  <a:srgbClr val="FFFFFF"/>
                </a:solidFill>
              </a:rPr>
              <a:t>value1</a:t>
            </a:r>
            <a:r>
              <a:rPr lang="en-US" sz="2800">
                <a:solidFill>
                  <a:srgbClr val="FFFFFF"/>
                </a:solidFill>
              </a:rPr>
              <a:t>; </a:t>
            </a:r>
            <a:r>
              <a:rPr lang="en-US" sz="2800" i="1">
                <a:solidFill>
                  <a:srgbClr val="FFFFFF"/>
                </a:solidFill>
              </a:rPr>
              <a:t>property2</a:t>
            </a:r>
            <a:r>
              <a:rPr lang="en-US" sz="2800">
                <a:solidFill>
                  <a:srgbClr val="FFFFFF"/>
                </a:solidFill>
              </a:rPr>
              <a:t>: </a:t>
            </a:r>
            <a:r>
              <a:rPr lang="en-US" sz="2800" i="1">
                <a:solidFill>
                  <a:srgbClr val="FFFFFF"/>
                </a:solidFill>
              </a:rPr>
              <a:t>value2 …</a:t>
            </a:r>
            <a:r>
              <a:rPr lang="en-US" sz="2800">
                <a:solidFill>
                  <a:srgbClr val="FFFFFF"/>
                </a:solidFill>
              </a:rPr>
              <a:t>}</a:t>
            </a:r>
          </a:p>
          <a:p>
            <a:pPr marL="330200" indent="-317500">
              <a:lnSpc>
                <a:spcPct val="104000"/>
              </a:lnSpc>
              <a:spcBef>
                <a:spcPts val="700"/>
              </a:spcBef>
              <a:buClrTx/>
              <a:buSzTx/>
              <a:buFontTx/>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    will give all the properties and values to any element in the class </a:t>
            </a:r>
            <a:r>
              <a:rPr lang="en-US" sz="2800" i="1">
                <a:solidFill>
                  <a:srgbClr val="FFFFFF"/>
                </a:solidFill>
              </a:rPr>
              <a:t>class.</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Recall  that in HTML, you can say</a:t>
            </a:r>
          </a:p>
          <a:p>
            <a:pPr marL="330200" indent="-317500">
              <a:lnSpc>
                <a:spcPct val="104000"/>
              </a:lnSpc>
              <a:spcBef>
                <a:spcPts val="700"/>
              </a:spcBef>
              <a:buClrTx/>
              <a:buSzTx/>
              <a:buFontTx/>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   &lt;</a:t>
            </a:r>
            <a:r>
              <a:rPr lang="en-US" sz="2800" i="1">
                <a:solidFill>
                  <a:srgbClr val="FFFFFF"/>
                </a:solidFill>
              </a:rPr>
              <a:t>element </a:t>
            </a:r>
            <a:r>
              <a:rPr lang="en-US" sz="2800">
                <a:solidFill>
                  <a:srgbClr val="FFFFFF"/>
                </a:solidFill>
              </a:rPr>
              <a:t>class="</a:t>
            </a:r>
            <a:r>
              <a:rPr lang="en-US" sz="2800" i="1">
                <a:solidFill>
                  <a:srgbClr val="FFFFFF"/>
                </a:solidFill>
              </a:rPr>
              <a:t>class</a:t>
            </a:r>
            <a:r>
              <a:rPr lang="en-US" sz="2800">
                <a:solidFill>
                  <a:srgbClr val="FFFFFF"/>
                </a:solidFill>
              </a:rPr>
              <a:t>"&gt;   ...   &lt;/</a:t>
            </a:r>
            <a:r>
              <a:rPr lang="en-US" sz="2800" i="1">
                <a:solidFill>
                  <a:srgbClr val="FFFFFF"/>
                </a:solidFill>
              </a:rPr>
              <a:t>element&gt;</a:t>
            </a:r>
          </a:p>
          <a:p>
            <a:pPr marL="330200" indent="-317500">
              <a:lnSpc>
                <a:spcPct val="104000"/>
              </a:lnSpc>
              <a:spcBef>
                <a:spcPts val="700"/>
              </a:spcBef>
              <a:buClrTx/>
              <a:buSzTx/>
              <a:buFontTx/>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   to place the element </a:t>
            </a:r>
            <a:r>
              <a:rPr lang="en-US" sz="2800" i="1">
                <a:solidFill>
                  <a:srgbClr val="FFFFFF"/>
                </a:solidFill>
              </a:rPr>
              <a:t>element </a:t>
            </a:r>
            <a:r>
              <a:rPr lang="en-US" sz="2800">
                <a:solidFill>
                  <a:srgbClr val="FFFFFF"/>
                </a:solidFill>
              </a:rPr>
              <a:t>into the class </a:t>
            </a:r>
            <a:r>
              <a:rPr lang="en-US" sz="2800" i="1">
                <a:solidFill>
                  <a:srgbClr val="FFFFFF"/>
                </a:solidFill>
              </a:rPr>
              <a:t>class. </a:t>
            </a:r>
            <a:r>
              <a:rPr lang="en-US" sz="2800">
                <a:solidFill>
                  <a:srgbClr val="FFFFFF"/>
                </a:solidFill>
              </a:rPr>
              <a:t>Note that you can place an element into several classes. Use blanks to separate the different class names.</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89" name="Text Box 1"/>
          <p:cNvSpPr txBox="1">
            <a:spLocks noChangeArrowheads="1"/>
          </p:cNvSpPr>
          <p:nvPr/>
        </p:nvSpPr>
        <p:spPr bwMode="auto">
          <a:xfrm>
            <a:off x="457200" y="274638"/>
            <a:ext cx="8220075" cy="1133475"/>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basic cascade rule II</a:t>
            </a:r>
          </a:p>
        </p:txBody>
      </p:sp>
      <p:sp>
        <p:nvSpPr>
          <p:cNvPr id="217090" name="Text Box 2"/>
          <p:cNvSpPr txBox="1">
            <a:spLocks noChangeArrowheads="1"/>
          </p:cNvSpPr>
          <p:nvPr/>
        </p:nvSpPr>
        <p:spPr bwMode="auto">
          <a:xfrm>
            <a:off x="457200" y="1600200"/>
            <a:ext cx="8220075" cy="4516438"/>
          </a:xfrm>
          <a:prstGeom prst="rect">
            <a:avLst/>
          </a:prstGeom>
          <a:noFill/>
          <a:ln w="9525">
            <a:noFill/>
            <a:round/>
            <a:headEnd/>
            <a:tailEnd/>
          </a:ln>
          <a:effectLst/>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When we are having different selectors the following is the priority order</a:t>
            </a:r>
          </a:p>
          <a:p>
            <a:pPr marL="731838" lvl="1" indent="-274638">
              <a:lnSpc>
                <a:spcPct val="110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smtClean="0">
                <a:solidFill>
                  <a:srgbClr val="FFFFFF"/>
                </a:solidFill>
              </a:rPr>
              <a:t>element name selector</a:t>
            </a:r>
            <a:endParaRPr lang="en-US" sz="2400" dirty="0">
              <a:solidFill>
                <a:srgbClr val="FFFFFF"/>
              </a:solidFill>
            </a:endParaRPr>
          </a:p>
          <a:p>
            <a:pPr marL="731838" lvl="1" indent="-274638">
              <a:lnSpc>
                <a:spcPct val="110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class selector</a:t>
            </a:r>
          </a:p>
          <a:p>
            <a:pPr marL="731838" lvl="1" indent="-274638">
              <a:lnSpc>
                <a:spcPct val="110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id selector</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Meaning if there is a conflict between the selectors, the later will win.</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In a complicated selector, id counts * 100, class counts * 10, and names count * 1.</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113"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validating CSS</a:t>
            </a:r>
          </a:p>
        </p:txBody>
      </p:sp>
      <p:sp>
        <p:nvSpPr>
          <p:cNvPr id="218114" name="Text Box 2"/>
          <p:cNvSpPr txBox="1">
            <a:spLocks noChangeArrowheads="1"/>
          </p:cNvSpPr>
          <p:nvPr/>
        </p:nvSpPr>
        <p:spPr bwMode="auto">
          <a:xfrm>
            <a:off x="457200" y="1600200"/>
            <a:ext cx="8229600" cy="4525963"/>
          </a:xfrm>
          <a:prstGeom prst="rect">
            <a:avLst/>
          </a:prstGeom>
          <a:noFill/>
          <a:ln w="9525">
            <a:noFill/>
            <a:round/>
            <a:headEnd/>
            <a:tailEnd/>
          </a:ln>
          <a:effectLst/>
        </p:spPr>
        <p:txBody>
          <a:bodyPr lIns="90000" tIns="46800" rIns="90000" bIns="46800"/>
          <a:lstStyle/>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3200" dirty="0">
                <a:solidFill>
                  <a:srgbClr val="FFFFFF"/>
                </a:solidFill>
              </a:rPr>
              <a:t>It is at http://jigsaw.w3.org/css-validator/</a:t>
            </a:r>
          </a:p>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3200" dirty="0">
                <a:solidFill>
                  <a:srgbClr val="FFFFFF"/>
                </a:solidFill>
              </a:rPr>
              <a:t>Check your style sheet there when you wonder why the damn thing does not work.</a:t>
            </a:r>
          </a:p>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3200" dirty="0">
                <a:solidFill>
                  <a:srgbClr val="FFFFFF"/>
                </a:solidFill>
              </a:rPr>
              <a:t>Note that checking the style sheet will not be part of the assessment of the web site.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137"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property values: colors</a:t>
            </a:r>
          </a:p>
        </p:txBody>
      </p:sp>
      <p:sp>
        <p:nvSpPr>
          <p:cNvPr id="219138" name="Text Box 2"/>
          <p:cNvSpPr txBox="1">
            <a:spLocks noChangeArrowheads="1"/>
          </p:cNvSpPr>
          <p:nvPr/>
        </p:nvSpPr>
        <p:spPr bwMode="auto">
          <a:xfrm>
            <a:off x="457200" y="1295400"/>
            <a:ext cx="8229600" cy="5183188"/>
          </a:xfrm>
          <a:prstGeom prst="rect">
            <a:avLst/>
          </a:prstGeom>
          <a:noFill/>
          <a:ln w="9525">
            <a:noFill/>
            <a:round/>
            <a:headEnd/>
            <a:tailEnd/>
          </a:ln>
          <a:effectLst/>
        </p:spPr>
        <p:txBody>
          <a:bodyPr lIns="90000" tIns="46800" rIns="90000" bIns="46800"/>
          <a:lstStyle/>
          <a:p>
            <a:pPr marL="330200" indent="-317500">
              <a:lnSpc>
                <a:spcPct val="9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They follow the RGB color model. </a:t>
            </a:r>
          </a:p>
          <a:p>
            <a:pPr marL="330200" indent="-317500">
              <a:lnSpc>
                <a:spcPct val="9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Expressed as three hex numbers 00 to FF.</a:t>
            </a:r>
          </a:p>
          <a:p>
            <a:pPr marL="330200" indent="-317500">
              <a:lnSpc>
                <a:spcPct val="9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A pound sign is written first, then follow the hex numbers. </a:t>
            </a:r>
          </a:p>
          <a:p>
            <a:pPr marL="330200" indent="-317500">
              <a:lnSpc>
                <a:spcPct val="9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smtClean="0">
                <a:solidFill>
                  <a:srgbClr val="FFFFFF"/>
                </a:solidFill>
              </a:rPr>
              <a:t>Example:      a </a:t>
            </a:r>
            <a:r>
              <a:rPr lang="en-US" sz="2800" dirty="0">
                <a:solidFill>
                  <a:srgbClr val="FFFFFF"/>
                </a:solidFill>
              </a:rPr>
              <a:t>{background-color: #270F10}</a:t>
            </a:r>
          </a:p>
          <a:p>
            <a:pPr marL="330200" indent="-317500">
              <a:lnSpc>
                <a:spcPct val="9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There </a:t>
            </a:r>
            <a:r>
              <a:rPr lang="en-US" sz="2800" dirty="0" smtClean="0">
                <a:solidFill>
                  <a:srgbClr val="FFFFFF"/>
                </a:solidFill>
              </a:rPr>
              <a:t>are </a:t>
            </a:r>
            <a:r>
              <a:rPr lang="en-US" sz="2800" dirty="0">
                <a:solidFill>
                  <a:srgbClr val="FFFFFF"/>
                </a:solidFill>
              </a:rPr>
              <a:t>color charts on the Web, for example at http://</a:t>
            </a:r>
            <a:r>
              <a:rPr lang="en-US" sz="2800" dirty="0" smtClean="0">
                <a:solidFill>
                  <a:srgbClr val="FFFFFF"/>
                </a:solidFill>
              </a:rPr>
              <a:t>www.webmonkey.com/reference/color_codes/</a:t>
            </a:r>
            <a:endParaRPr lang="en-US" sz="2800" dirty="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1" name="Text Box 1"/>
          <p:cNvSpPr txBox="1">
            <a:spLocks noChangeArrowheads="1"/>
          </p:cNvSpPr>
          <p:nvPr/>
        </p:nvSpPr>
        <p:spPr bwMode="auto">
          <a:xfrm>
            <a:off x="457200" y="588963"/>
            <a:ext cx="8228013" cy="512762"/>
          </a:xfrm>
          <a:prstGeom prst="rect">
            <a:avLst/>
          </a:prstGeom>
          <a:noFill/>
          <a:ln w="9525">
            <a:noFill/>
            <a:round/>
            <a:headEnd/>
            <a:tailEnd/>
          </a:ln>
          <a:effectLst/>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property values: color names</a:t>
            </a:r>
          </a:p>
        </p:txBody>
      </p:sp>
      <p:sp>
        <p:nvSpPr>
          <p:cNvPr id="220162" name="Text Box 2"/>
          <p:cNvSpPr txBox="1">
            <a:spLocks noChangeArrowheads="1"/>
          </p:cNvSpPr>
          <p:nvPr/>
        </p:nvSpPr>
        <p:spPr bwMode="auto">
          <a:xfrm>
            <a:off x="457200" y="1600200"/>
            <a:ext cx="8228013" cy="4525963"/>
          </a:xfrm>
          <a:prstGeom prst="rect">
            <a:avLst/>
          </a:prstGeom>
          <a:noFill/>
          <a:ln w="9525">
            <a:noFill/>
            <a:round/>
            <a:headEnd/>
            <a:tailEnd/>
          </a:ln>
          <a:effectLst/>
        </p:spPr>
        <p:txBody>
          <a:bodyPr lIns="0" tIns="0" rIns="0" bIns="0"/>
          <a:lstStyle/>
          <a:p>
            <a:pPr marL="330200" indent="-317500">
              <a:lnSpc>
                <a:spcPct val="9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The following standard color names are defined</a:t>
            </a:r>
          </a:p>
          <a:p>
            <a:pPr marL="733425" lvl="1" indent="-276225">
              <a:lnSpc>
                <a:spcPct val="90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a:solidFill>
                  <a:srgbClr val="FFFFFF"/>
                </a:solidFill>
              </a:rPr>
              <a:t>Black 	= #000000		</a:t>
            </a:r>
            <a:r>
              <a:rPr lang="en-US" sz="2400" dirty="0" smtClean="0">
                <a:solidFill>
                  <a:srgbClr val="FFFFFF"/>
                </a:solidFill>
              </a:rPr>
              <a:t>Green  = </a:t>
            </a:r>
            <a:r>
              <a:rPr lang="en-US" sz="2400" dirty="0">
                <a:solidFill>
                  <a:srgbClr val="FFFFFF"/>
                </a:solidFill>
              </a:rPr>
              <a:t>#00FF00 </a:t>
            </a:r>
          </a:p>
          <a:p>
            <a:pPr marL="733425" lvl="1" indent="-276225">
              <a:lnSpc>
                <a:spcPct val="90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a:solidFill>
                  <a:srgbClr val="FFFFFF"/>
                </a:solidFill>
              </a:rPr>
              <a:t>Silver 	= #C0C0C0 	</a:t>
            </a:r>
            <a:r>
              <a:rPr lang="en-US" sz="2400" dirty="0" smtClean="0">
                <a:solidFill>
                  <a:srgbClr val="FFFFFF"/>
                </a:solidFill>
              </a:rPr>
              <a:t>Lime    = </a:t>
            </a:r>
            <a:r>
              <a:rPr lang="en-US" sz="2400" dirty="0">
                <a:solidFill>
                  <a:srgbClr val="FFFFFF"/>
                </a:solidFill>
              </a:rPr>
              <a:t>#008000</a:t>
            </a:r>
          </a:p>
          <a:p>
            <a:pPr marL="733425" lvl="1" indent="-276225">
              <a:lnSpc>
                <a:spcPct val="90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a:solidFill>
                  <a:srgbClr val="FFFFFF"/>
                </a:solidFill>
              </a:rPr>
              <a:t>Gray	</a:t>
            </a:r>
            <a:r>
              <a:rPr lang="en-US" sz="2400" dirty="0" smtClean="0">
                <a:solidFill>
                  <a:srgbClr val="FFFFFF"/>
                </a:solidFill>
              </a:rPr>
              <a:t>       = </a:t>
            </a:r>
            <a:r>
              <a:rPr lang="en-US" sz="2400" dirty="0">
                <a:solidFill>
                  <a:srgbClr val="FFFFFF"/>
                </a:solidFill>
              </a:rPr>
              <a:t>#808080 	</a:t>
            </a:r>
            <a:r>
              <a:rPr lang="en-US" sz="2400" dirty="0" smtClean="0">
                <a:solidFill>
                  <a:srgbClr val="FFFFFF"/>
                </a:solidFill>
              </a:rPr>
              <a:t>Olive  </a:t>
            </a:r>
            <a:r>
              <a:rPr lang="en-US" sz="2400" dirty="0">
                <a:solidFill>
                  <a:srgbClr val="FFFFFF"/>
                </a:solidFill>
              </a:rPr>
              <a:t> </a:t>
            </a:r>
            <a:r>
              <a:rPr lang="en-US" sz="2400" dirty="0" smtClean="0">
                <a:solidFill>
                  <a:srgbClr val="FFFFFF"/>
                </a:solidFill>
              </a:rPr>
              <a:t>= </a:t>
            </a:r>
            <a:r>
              <a:rPr lang="en-US" sz="2400" dirty="0">
                <a:solidFill>
                  <a:srgbClr val="FFFFFF"/>
                </a:solidFill>
              </a:rPr>
              <a:t>#808000</a:t>
            </a:r>
          </a:p>
          <a:p>
            <a:pPr marL="733425" lvl="1" indent="-276225">
              <a:lnSpc>
                <a:spcPct val="90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a:solidFill>
                  <a:srgbClr val="FFFFFF"/>
                </a:solidFill>
              </a:rPr>
              <a:t>White    </a:t>
            </a:r>
            <a:r>
              <a:rPr lang="en-US" sz="2400" dirty="0" smtClean="0">
                <a:solidFill>
                  <a:srgbClr val="FFFFFF"/>
                </a:solidFill>
              </a:rPr>
              <a:t> = </a:t>
            </a:r>
            <a:r>
              <a:rPr lang="en-US" sz="2400" dirty="0">
                <a:solidFill>
                  <a:srgbClr val="FFFFFF"/>
                </a:solidFill>
              </a:rPr>
              <a:t>#FFFFFF 		Yellow	= #FFFF00</a:t>
            </a:r>
          </a:p>
          <a:p>
            <a:pPr marL="733425" lvl="1" indent="-276225">
              <a:lnSpc>
                <a:spcPct val="90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a:solidFill>
                  <a:srgbClr val="FFFFFF"/>
                </a:solidFill>
              </a:rPr>
              <a:t>Maroon	= #800000 		Navy  	= #000080</a:t>
            </a:r>
          </a:p>
          <a:p>
            <a:pPr marL="733425" lvl="1" indent="-276225">
              <a:lnSpc>
                <a:spcPct val="90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a:solidFill>
                  <a:srgbClr val="FFFFFF"/>
                </a:solidFill>
              </a:rPr>
              <a:t>Red		= #FF0000		Blue	= #0000FF </a:t>
            </a:r>
          </a:p>
          <a:p>
            <a:pPr marL="733425" lvl="1" indent="-276225">
              <a:lnSpc>
                <a:spcPct val="90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a:solidFill>
                  <a:srgbClr val="FFFFFF"/>
                </a:solidFill>
              </a:rPr>
              <a:t>Purple	= #800080		Teal	= #008080</a:t>
            </a:r>
          </a:p>
          <a:p>
            <a:pPr marL="733425" lvl="1" indent="-276225">
              <a:lnSpc>
                <a:spcPct val="90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a:solidFill>
                  <a:srgbClr val="FFFFFF"/>
                </a:solidFill>
              </a:rPr>
              <a:t>Fuchsia	= #FF00FF	 	Aqua	= #00FFFF</a:t>
            </a:r>
          </a:p>
          <a:p>
            <a:pPr marL="330200" indent="-317500">
              <a:lnSpc>
                <a:spcPct val="9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 Other names may be supported by individual browsers.</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185" name="Text Box 1"/>
          <p:cNvSpPr txBox="1">
            <a:spLocks noChangeArrowheads="1"/>
          </p:cNvSpPr>
          <p:nvPr/>
        </p:nvSpPr>
        <p:spPr bwMode="auto">
          <a:xfrm>
            <a:off x="457200" y="274638"/>
            <a:ext cx="8224838" cy="1138237"/>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property values: numbers</a:t>
            </a:r>
          </a:p>
        </p:txBody>
      </p:sp>
      <p:sp>
        <p:nvSpPr>
          <p:cNvPr id="221186" name="Text Box 2"/>
          <p:cNvSpPr txBox="1">
            <a:spLocks noChangeArrowheads="1"/>
          </p:cNvSpPr>
          <p:nvPr/>
        </p:nvSpPr>
        <p:spPr bwMode="auto">
          <a:xfrm>
            <a:off x="457200" y="1600200"/>
            <a:ext cx="8224838" cy="4521200"/>
          </a:xfrm>
          <a:prstGeom prst="rect">
            <a:avLst/>
          </a:prstGeom>
          <a:noFill/>
          <a:ln w="9525">
            <a:noFill/>
            <a:round/>
            <a:headEnd/>
            <a:tailEnd/>
          </a:ln>
          <a:effectLst/>
        </p:spPr>
        <p:txBody>
          <a:bodyPr lIns="0" tIns="0" rIns="0" bIns="0"/>
          <a:lstStyle/>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3200">
                <a:solidFill>
                  <a:srgbClr val="FFFFFF"/>
                </a:solidFill>
              </a:rPr>
              <a:t>Numbers like 1.2, -3 etc are often valid values.</a:t>
            </a:r>
          </a:p>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3200">
                <a:solidFill>
                  <a:srgbClr val="FFFFFF"/>
                </a:solidFill>
              </a:rPr>
              <a:t>Percentages are numbers followed by the % sign. Most of the time percentages mean take a percent of the value of something else. What that else is depends on the property.</a:t>
            </a:r>
          </a:p>
          <a:p>
            <a:pPr marL="330200" indent="-317500">
              <a:lnSpc>
                <a:spcPct val="110000"/>
              </a:lnSpc>
              <a:spcBef>
                <a:spcPts val="500"/>
              </a:spcBef>
              <a:buClrTx/>
              <a:buSzTx/>
              <a:buFontTx/>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320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2209" name="Text Box 1"/>
          <p:cNvSpPr txBox="1">
            <a:spLocks noChangeArrowheads="1"/>
          </p:cNvSpPr>
          <p:nvPr/>
        </p:nvSpPr>
        <p:spPr bwMode="auto">
          <a:xfrm>
            <a:off x="381000" y="228600"/>
            <a:ext cx="8229600" cy="763588"/>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property values: lengths </a:t>
            </a:r>
          </a:p>
        </p:txBody>
      </p:sp>
      <p:sp>
        <p:nvSpPr>
          <p:cNvPr id="222210" name="Text Box 2"/>
          <p:cNvSpPr txBox="1">
            <a:spLocks noChangeArrowheads="1"/>
          </p:cNvSpPr>
          <p:nvPr/>
        </p:nvSpPr>
        <p:spPr bwMode="auto">
          <a:xfrm>
            <a:off x="457200" y="990600"/>
            <a:ext cx="8382000" cy="4806950"/>
          </a:xfrm>
          <a:prstGeom prst="rect">
            <a:avLst/>
          </a:prstGeom>
          <a:noFill/>
          <a:ln w="9525">
            <a:noFill/>
            <a:round/>
            <a:headEnd/>
            <a:tailEnd/>
          </a:ln>
          <a:effectLst/>
        </p:spPr>
        <p:txBody>
          <a:bodyPr lIns="90000" tIns="46800" rIns="90000" bIns="46800"/>
          <a:lstStyle/>
          <a:p>
            <a:pPr marL="330200" indent="-317500">
              <a:lnSpc>
                <a:spcPct val="110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dirty="0">
                <a:solidFill>
                  <a:srgbClr val="FFFFFF"/>
                </a:solidFill>
              </a:rPr>
              <a:t> </a:t>
            </a:r>
            <a:r>
              <a:rPr lang="en-US" sz="2800" dirty="0">
                <a:solidFill>
                  <a:srgbClr val="FFFFFF"/>
                </a:solidFill>
              </a:rPr>
              <a:t>relatively</a:t>
            </a:r>
          </a:p>
          <a:p>
            <a:pPr marL="733425" lvl="1" indent="-276225">
              <a:lnSpc>
                <a:spcPct val="110000"/>
              </a:lnSpc>
              <a:spcBef>
                <a:spcPts val="5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err="1">
                <a:solidFill>
                  <a:srgbClr val="FFFFFF"/>
                </a:solidFill>
              </a:rPr>
              <a:t>em</a:t>
            </a:r>
            <a:r>
              <a:rPr lang="en-US" sz="2400" dirty="0">
                <a:solidFill>
                  <a:srgbClr val="FFFFFF"/>
                </a:solidFill>
              </a:rPr>
              <a:t>: </a:t>
            </a:r>
            <a:r>
              <a:rPr lang="en-US" sz="2400" dirty="0" smtClean="0">
                <a:solidFill>
                  <a:srgbClr val="FFFFFF"/>
                </a:solidFill>
              </a:rPr>
              <a:t>  the </a:t>
            </a:r>
            <a:r>
              <a:rPr lang="en-US" sz="2400" dirty="0">
                <a:solidFill>
                  <a:srgbClr val="FFFFFF"/>
                </a:solidFill>
              </a:rPr>
              <a:t>{font-size} of the relevant font </a:t>
            </a:r>
          </a:p>
          <a:p>
            <a:pPr marL="733425" lvl="1" indent="-276225">
              <a:lnSpc>
                <a:spcPct val="110000"/>
              </a:lnSpc>
              <a:spcBef>
                <a:spcPts val="5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a:solidFill>
                  <a:srgbClr val="FFFFFF"/>
                </a:solidFill>
              </a:rPr>
              <a:t>ex:	the {x-height} of the relevant font, often 1/2 </a:t>
            </a:r>
            <a:r>
              <a:rPr lang="en-US" sz="2400" dirty="0" err="1">
                <a:solidFill>
                  <a:srgbClr val="FFFFFF"/>
                </a:solidFill>
              </a:rPr>
              <a:t>em</a:t>
            </a:r>
            <a:endParaRPr lang="en-US" sz="2400" dirty="0">
              <a:solidFill>
                <a:srgbClr val="FFFFFF"/>
              </a:solidFill>
            </a:endParaRPr>
          </a:p>
          <a:p>
            <a:pPr marL="733425" lvl="1" indent="-276225">
              <a:lnSpc>
                <a:spcPct val="110000"/>
              </a:lnSpc>
              <a:spcBef>
                <a:spcPts val="5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err="1">
                <a:solidFill>
                  <a:srgbClr val="FFFFFF"/>
                </a:solidFill>
              </a:rPr>
              <a:t>px</a:t>
            </a:r>
            <a:r>
              <a:rPr lang="en-US" sz="2400" dirty="0">
                <a:solidFill>
                  <a:srgbClr val="FFFFFF"/>
                </a:solidFill>
              </a:rPr>
              <a:t>: 	pixels, relative to the viewing device</a:t>
            </a:r>
          </a:p>
          <a:p>
            <a:pPr marL="330200" indent="-317500">
              <a:lnSpc>
                <a:spcPct val="110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absolutely</a:t>
            </a:r>
          </a:p>
          <a:p>
            <a:pPr marL="733425" lvl="1" indent="-276225">
              <a:lnSpc>
                <a:spcPct val="110000"/>
              </a:lnSpc>
              <a:spcBef>
                <a:spcPts val="5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a:solidFill>
                  <a:srgbClr val="FFFFFF"/>
                </a:solidFill>
              </a:rPr>
              <a:t>in: 	inches, one inch is equal to 2.54 centimeters. </a:t>
            </a:r>
          </a:p>
          <a:p>
            <a:pPr marL="733425" lvl="1" indent="-276225">
              <a:lnSpc>
                <a:spcPct val="110000"/>
              </a:lnSpc>
              <a:spcBef>
                <a:spcPts val="5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a:solidFill>
                  <a:srgbClr val="FFFFFF"/>
                </a:solidFill>
              </a:rPr>
              <a:t>cm: 	centimeters </a:t>
            </a:r>
          </a:p>
          <a:p>
            <a:pPr marL="733425" lvl="1" indent="-276225">
              <a:lnSpc>
                <a:spcPct val="110000"/>
              </a:lnSpc>
              <a:spcBef>
                <a:spcPts val="5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a:solidFill>
                  <a:srgbClr val="FFFFFF"/>
                </a:solidFill>
              </a:rPr>
              <a:t>mm: millimeters </a:t>
            </a:r>
          </a:p>
          <a:p>
            <a:pPr marL="733425" lvl="1" indent="-276225">
              <a:lnSpc>
                <a:spcPct val="110000"/>
              </a:lnSpc>
              <a:spcBef>
                <a:spcPts val="5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a:solidFill>
                  <a:srgbClr val="FFFFFF"/>
                </a:solidFill>
              </a:rPr>
              <a:t>pt: 	points, one point is equal to 1/72th of an inch</a:t>
            </a:r>
          </a:p>
          <a:p>
            <a:pPr marL="733425" lvl="1" indent="-276225">
              <a:lnSpc>
                <a:spcPct val="110000"/>
              </a:lnSpc>
              <a:spcBef>
                <a:spcPts val="5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a:solidFill>
                  <a:srgbClr val="FFFFFF"/>
                </a:solidFill>
              </a:rPr>
              <a:t>pc: 	picas, one pica is equal to 12 points</a:t>
            </a:r>
          </a:p>
          <a:p>
            <a:pPr marL="330200" indent="-317500">
              <a:lnSpc>
                <a:spcPct val="110000"/>
              </a:lnSpc>
              <a:spcBef>
                <a:spcPts val="500"/>
              </a:spcBef>
              <a:buClrTx/>
              <a:buSzTx/>
              <a:buFontTx/>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2800" dirty="0">
              <a:solidFill>
                <a:srgbClr val="FFFFFF"/>
              </a:solidFill>
            </a:endParaRPr>
          </a:p>
          <a:p>
            <a:pPr marL="330200" indent="-317500">
              <a:lnSpc>
                <a:spcPct val="110000"/>
              </a:lnSpc>
              <a:spcBef>
                <a:spcPts val="500"/>
              </a:spcBef>
              <a:buClrTx/>
              <a:buSzTx/>
              <a:buFontTx/>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2800" dirty="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3233" name="Text Box 1"/>
          <p:cNvSpPr txBox="1">
            <a:spLocks noChangeArrowheads="1"/>
          </p:cNvSpPr>
          <p:nvPr/>
        </p:nvSpPr>
        <p:spPr bwMode="auto">
          <a:xfrm>
            <a:off x="457200" y="274638"/>
            <a:ext cx="8224838" cy="1138237"/>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property values: keywords</a:t>
            </a:r>
          </a:p>
        </p:txBody>
      </p:sp>
      <p:sp>
        <p:nvSpPr>
          <p:cNvPr id="223234" name="Text Box 2"/>
          <p:cNvSpPr txBox="1">
            <a:spLocks noChangeArrowheads="1"/>
          </p:cNvSpPr>
          <p:nvPr/>
        </p:nvSpPr>
        <p:spPr bwMode="auto">
          <a:xfrm>
            <a:off x="457200" y="1600200"/>
            <a:ext cx="8224838" cy="4521200"/>
          </a:xfrm>
          <a:prstGeom prst="rect">
            <a:avLst/>
          </a:prstGeom>
          <a:noFill/>
          <a:ln w="9525">
            <a:noFill/>
            <a:round/>
            <a:headEnd/>
            <a:tailEnd/>
          </a:ln>
          <a:effectLst/>
        </p:spPr>
        <p:txBody>
          <a:bodyPr lIns="0" tIns="0" rIns="0" bIns="0"/>
          <a:lstStyle/>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Keywords are just written as words. Sometimes several keyword can be given, then they are usually separated by a comma.</a:t>
            </a:r>
          </a:p>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Most property accept some keyword values, I will just list them here.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3"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core attributes: id=</a:t>
            </a:r>
          </a:p>
        </p:txBody>
      </p:sp>
      <p:sp>
        <p:nvSpPr>
          <p:cNvPr id="177154" name="Text Box 2"/>
          <p:cNvSpPr txBox="1">
            <a:spLocks noChangeArrowheads="1"/>
          </p:cNvSpPr>
          <p:nvPr/>
        </p:nvSpPr>
        <p:spPr bwMode="auto">
          <a:xfrm>
            <a:off x="457200" y="1600200"/>
            <a:ext cx="8229600" cy="5048250"/>
          </a:xfrm>
          <a:prstGeom prst="rect">
            <a:avLst/>
          </a:prstGeom>
          <a:noFill/>
          <a:ln w="9525">
            <a:noFill/>
            <a:round/>
            <a:headEnd/>
            <a:tailEnd/>
          </a:ln>
          <a:effectLst/>
        </p:spPr>
        <p:txBody>
          <a:bodyPr lIns="90000" tIns="46800" rIns="90000" bIns="46800"/>
          <a:lstStyle/>
          <a:p>
            <a:pPr marL="731838" lvl="1" indent="-274638">
              <a:lnSpc>
                <a:spcPct val="104000"/>
              </a:lnSpc>
              <a:spcBef>
                <a:spcPts val="700"/>
              </a:spcBef>
              <a:buClr>
                <a:srgbClr val="FFFFFF"/>
              </a:buClr>
              <a:buFont typeface="Arial" charset="0"/>
              <a:buChar char="•"/>
              <a:tabLst>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 pos="9598025" algn="l"/>
              </a:tabLst>
            </a:pPr>
            <a:r>
              <a:rPr lang="en-US" sz="2800" dirty="0">
                <a:solidFill>
                  <a:srgbClr val="FFFFFF"/>
                </a:solidFill>
              </a:rPr>
              <a:t>This attribute assigns an identifier to a element. </a:t>
            </a:r>
          </a:p>
          <a:p>
            <a:pPr marL="731838" lvl="1" indent="-274638">
              <a:lnSpc>
                <a:spcPct val="104000"/>
              </a:lnSpc>
              <a:spcBef>
                <a:spcPts val="700"/>
              </a:spcBef>
              <a:buClr>
                <a:srgbClr val="FFFFFF"/>
              </a:buClr>
              <a:buFont typeface="Arial" charset="0"/>
              <a:buChar char="•"/>
              <a:tabLst>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 pos="9598025" algn="l"/>
              </a:tabLst>
            </a:pPr>
            <a:r>
              <a:rPr lang="en-US" sz="2800" dirty="0">
                <a:solidFill>
                  <a:srgbClr val="FFFFFF"/>
                </a:solidFill>
              </a:rPr>
              <a:t>This identifier must be unique in a document, meaning no two elements can have the same identifier.</a:t>
            </a:r>
          </a:p>
          <a:p>
            <a:pPr marL="731838" lvl="1" indent="-274638">
              <a:lnSpc>
                <a:spcPct val="104000"/>
              </a:lnSpc>
              <a:spcBef>
                <a:spcPts val="700"/>
              </a:spcBef>
              <a:buClr>
                <a:srgbClr val="FFFFFF"/>
              </a:buClr>
              <a:buFont typeface="Arial" charset="0"/>
              <a:buChar char="•"/>
              <a:tabLst>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 pos="9598025" algn="l"/>
              </a:tabLst>
            </a:pPr>
            <a:r>
              <a:rPr lang="en-US" sz="2800" dirty="0">
                <a:solidFill>
                  <a:srgbClr val="FFFFFF"/>
                </a:solidFill>
              </a:rPr>
              <a:t>The id= attribute has several roles in HTML, including</a:t>
            </a:r>
          </a:p>
          <a:p>
            <a:pPr marL="1141413" lvl="2" indent="-227013">
              <a:lnSpc>
                <a:spcPct val="104000"/>
              </a:lnSpc>
              <a:spcBef>
                <a:spcPts val="700"/>
              </a:spcBef>
              <a:buClr>
                <a:srgbClr val="FFFFFF"/>
              </a:buClr>
              <a:buFont typeface="Arial" charset="0"/>
              <a:buChar char="•"/>
              <a:tabLst>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 pos="9598025" algn="l"/>
              </a:tabLst>
            </a:pPr>
            <a:r>
              <a:rPr lang="en-US" sz="2400" dirty="0">
                <a:solidFill>
                  <a:srgbClr val="FFFFFF"/>
                </a:solidFill>
              </a:rPr>
              <a:t>As a style sheet selector</a:t>
            </a:r>
          </a:p>
          <a:p>
            <a:pPr marL="1141413" lvl="2" indent="-227013">
              <a:lnSpc>
                <a:spcPct val="104000"/>
              </a:lnSpc>
              <a:spcBef>
                <a:spcPts val="700"/>
              </a:spcBef>
              <a:buClr>
                <a:srgbClr val="FFFFFF"/>
              </a:buClr>
              <a:buFont typeface="Arial" charset="0"/>
              <a:buChar char="•"/>
              <a:tabLst>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 pos="9598025" algn="l"/>
              </a:tabLst>
            </a:pPr>
            <a:r>
              <a:rPr lang="en-US" sz="2400" dirty="0">
                <a:solidFill>
                  <a:srgbClr val="FFFFFF"/>
                </a:solidFill>
              </a:rPr>
              <a:t>As a target anchor for hypertext links</a:t>
            </a:r>
          </a:p>
          <a:p>
            <a:pPr>
              <a:lnSpc>
                <a:spcPct val="104000"/>
              </a:lnSpc>
              <a:spcBef>
                <a:spcPts val="700"/>
              </a:spcBef>
              <a:buClrTx/>
              <a:buSzTx/>
              <a:buFontTx/>
              <a:buNone/>
              <a:tabLst>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 pos="9598025" algn="l"/>
              </a:tabLst>
            </a:pPr>
            <a:endParaRPr lang="en-US" sz="2800" dirty="0">
              <a:solidFill>
                <a:srgbClr val="FFFFFF"/>
              </a:solidFill>
            </a:endParaRPr>
          </a:p>
          <a:p>
            <a:pPr>
              <a:lnSpc>
                <a:spcPct val="104000"/>
              </a:lnSpc>
              <a:spcBef>
                <a:spcPts val="700"/>
              </a:spcBef>
              <a:buClrTx/>
              <a:buSzTx/>
              <a:buFontTx/>
              <a:buNone/>
              <a:tabLst>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 pos="9598025" algn="l"/>
              </a:tabLst>
            </a:pPr>
            <a:endParaRPr lang="en-US" sz="2800" dirty="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7" name="Text Box 1"/>
          <p:cNvSpPr txBox="1">
            <a:spLocks noChangeArrowheads="1"/>
          </p:cNvSpPr>
          <p:nvPr/>
        </p:nvSpPr>
        <p:spPr bwMode="auto">
          <a:xfrm>
            <a:off x="457200" y="274638"/>
            <a:ext cx="8220075" cy="1133475"/>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property values: uri values</a:t>
            </a:r>
          </a:p>
        </p:txBody>
      </p:sp>
      <p:sp>
        <p:nvSpPr>
          <p:cNvPr id="224258" name="Text Box 2"/>
          <p:cNvSpPr txBox="1">
            <a:spLocks noChangeArrowheads="1"/>
          </p:cNvSpPr>
          <p:nvPr/>
        </p:nvSpPr>
        <p:spPr bwMode="auto">
          <a:xfrm>
            <a:off x="457200" y="1600200"/>
            <a:ext cx="8220075" cy="4516438"/>
          </a:xfrm>
          <a:prstGeom prst="rect">
            <a:avLst/>
          </a:prstGeom>
          <a:noFill/>
          <a:ln w="9525">
            <a:noFill/>
            <a:round/>
            <a:headEnd/>
            <a:tailEnd/>
          </a:ln>
          <a:effectLst/>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URI values give a  URI.</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A URI value is written in a styles sheet as </a:t>
            </a:r>
          </a:p>
          <a:p>
            <a:pPr marL="328613" indent="-317500">
              <a:lnSpc>
                <a:spcPct val="110000"/>
              </a:lnSpc>
              <a:spcBef>
                <a:spcPts val="7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    'url( </a:t>
            </a:r>
            <a:r>
              <a:rPr lang="en-US" sz="2800" i="1">
                <a:solidFill>
                  <a:srgbClr val="FFFFFF"/>
                </a:solidFill>
              </a:rPr>
              <a:t>uri </a:t>
            </a:r>
            <a:r>
              <a:rPr lang="en-US" sz="2800">
                <a:solidFill>
                  <a:srgbClr val="FFFFFF"/>
                </a:solidFill>
              </a:rPr>
              <a:t>)' where </a:t>
            </a:r>
            <a:r>
              <a:rPr lang="en-US" sz="2800" i="1">
                <a:solidFill>
                  <a:srgbClr val="FFFFFF"/>
                </a:solidFill>
              </a:rPr>
              <a:t>uri </a:t>
            </a:r>
            <a:r>
              <a:rPr lang="en-US" sz="2800">
                <a:solidFill>
                  <a:srgbClr val="FFFFFF"/>
                </a:solidFill>
              </a:rPr>
              <a:t>is a URI.</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You can surround your URI with option single or double quotes as well as with whitespace. </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Note that you have to use url(…) and not uri(…).</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81" name="Text Box 1"/>
          <p:cNvSpPr txBox="1">
            <a:spLocks noChangeArrowheads="1"/>
          </p:cNvSpPr>
          <p:nvPr/>
        </p:nvSpPr>
        <p:spPr bwMode="auto">
          <a:xfrm>
            <a:off x="457200" y="274638"/>
            <a:ext cx="8224838" cy="1138237"/>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inheritance</a:t>
            </a:r>
          </a:p>
        </p:txBody>
      </p:sp>
      <p:sp>
        <p:nvSpPr>
          <p:cNvPr id="225282" name="Text Box 2"/>
          <p:cNvSpPr txBox="1">
            <a:spLocks noChangeArrowheads="1"/>
          </p:cNvSpPr>
          <p:nvPr/>
        </p:nvSpPr>
        <p:spPr bwMode="auto">
          <a:xfrm>
            <a:off x="457200" y="1295400"/>
            <a:ext cx="8226425" cy="5048250"/>
          </a:xfrm>
          <a:prstGeom prst="rect">
            <a:avLst/>
          </a:prstGeom>
          <a:noFill/>
          <a:ln w="9525">
            <a:noFill/>
            <a:round/>
            <a:headEnd/>
            <a:tailEnd/>
          </a:ln>
          <a:effectLst/>
        </p:spPr>
        <p:txBody>
          <a:bodyPr lIns="0" tIns="0" rIns="0" bIns="0"/>
          <a:lstStyle/>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3200" dirty="0">
                <a:solidFill>
                  <a:srgbClr val="FFFFFF"/>
                </a:solidFill>
              </a:rPr>
              <a:t>Inheritance is a general principle of properties in CSS.</a:t>
            </a:r>
          </a:p>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3200" dirty="0">
                <a:solidFill>
                  <a:srgbClr val="FFFFFF"/>
                </a:solidFill>
              </a:rPr>
              <a:t>Some properties are said to “inherit”. This means that the property value set for an element transmits itself as a default value to the element’s children.</a:t>
            </a:r>
          </a:p>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3200" dirty="0">
                <a:solidFill>
                  <a:srgbClr val="FFFFFF"/>
                </a:solidFill>
              </a:rPr>
              <a:t>Remember properties attach only to elements!</a:t>
            </a:r>
          </a:p>
          <a:p>
            <a:pPr marL="330200" indent="-317500">
              <a:lnSpc>
                <a:spcPct val="110000"/>
              </a:lnSpc>
              <a:spcBef>
                <a:spcPts val="700"/>
              </a:spcBef>
              <a:buClrTx/>
              <a:buSzTx/>
              <a:buFontTx/>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3200" dirty="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6305" name="Text Box 1"/>
          <p:cNvSpPr txBox="1">
            <a:spLocks noChangeArrowheads="1"/>
          </p:cNvSpPr>
          <p:nvPr/>
        </p:nvSpPr>
        <p:spPr bwMode="auto">
          <a:xfrm>
            <a:off x="457200" y="274638"/>
            <a:ext cx="8220075" cy="1133475"/>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property values: ‘inherit’</a:t>
            </a:r>
          </a:p>
        </p:txBody>
      </p:sp>
      <p:sp>
        <p:nvSpPr>
          <p:cNvPr id="226306" name="Text Box 2"/>
          <p:cNvSpPr txBox="1">
            <a:spLocks noChangeArrowheads="1"/>
          </p:cNvSpPr>
          <p:nvPr/>
        </p:nvSpPr>
        <p:spPr bwMode="auto">
          <a:xfrm>
            <a:off x="457200" y="1600200"/>
            <a:ext cx="8220075" cy="4516438"/>
          </a:xfrm>
          <a:prstGeom prst="rect">
            <a:avLst/>
          </a:prstGeom>
          <a:noFill/>
          <a:ln w="9525">
            <a:noFill/>
            <a:round/>
            <a:headEnd/>
            <a:tailEnd/>
          </a:ln>
          <a:effectLst/>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The value ‘inherit’ instructs the style sheet to use the value set on the parent element.</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7329" name="Text Box 1"/>
          <p:cNvSpPr txBox="1">
            <a:spLocks noChangeArrowheads="1"/>
          </p:cNvSpPr>
          <p:nvPr/>
        </p:nvSpPr>
        <p:spPr bwMode="auto">
          <a:xfrm>
            <a:off x="457200" y="542925"/>
            <a:ext cx="8229600" cy="606425"/>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{color: }  </a:t>
            </a:r>
          </a:p>
        </p:txBody>
      </p:sp>
      <p:sp>
        <p:nvSpPr>
          <p:cNvPr id="227330" name="Text Box 2"/>
          <p:cNvSpPr txBox="1">
            <a:spLocks noChangeArrowheads="1"/>
          </p:cNvSpPr>
          <p:nvPr/>
        </p:nvSpPr>
        <p:spPr bwMode="auto">
          <a:xfrm>
            <a:off x="457200" y="1600200"/>
            <a:ext cx="8229600" cy="4537075"/>
          </a:xfrm>
          <a:prstGeom prst="rect">
            <a:avLst/>
          </a:prstGeom>
          <a:noFill/>
          <a:ln w="9525">
            <a:noFill/>
            <a:round/>
            <a:headEnd/>
            <a:tailEnd/>
          </a:ln>
          <a:effectLst/>
        </p:spPr>
        <p:txBody>
          <a:bodyPr lIns="90000" tIns="46800" rIns="90000" bIns="4680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{color: } sets the foreground color of an element. It takes color values or ‘inherit’. </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The initial value is set by the browser. </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The property value is inherited. It means that the {color: } of an element is the {color: } of a parent element, unless you specify something else. </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Example</a:t>
            </a:r>
          </a:p>
          <a:p>
            <a:pPr marL="330200" indent="-317500">
              <a:lnSpc>
                <a:spcPct val="104000"/>
              </a:lnSpc>
              <a:spcBef>
                <a:spcPts val="700"/>
              </a:spcBef>
              <a:buClrTx/>
              <a:buSzTx/>
              <a:buFontTx/>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   body {color: #FAFAFA;}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353" name="Text Box 1"/>
          <p:cNvSpPr txBox="1">
            <a:spLocks noChangeArrowheads="1"/>
          </p:cNvSpPr>
          <p:nvPr/>
        </p:nvSpPr>
        <p:spPr bwMode="auto">
          <a:xfrm>
            <a:off x="457200" y="274638"/>
            <a:ext cx="8220075" cy="1133475"/>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{background-color: }</a:t>
            </a:r>
          </a:p>
        </p:txBody>
      </p:sp>
      <p:sp>
        <p:nvSpPr>
          <p:cNvPr id="228354" name="Text Box 2"/>
          <p:cNvSpPr txBox="1">
            <a:spLocks noChangeArrowheads="1"/>
          </p:cNvSpPr>
          <p:nvPr/>
        </p:nvSpPr>
        <p:spPr bwMode="auto">
          <a:xfrm>
            <a:off x="457200" y="1600200"/>
            <a:ext cx="8220075" cy="4516438"/>
          </a:xfrm>
          <a:prstGeom prst="rect">
            <a:avLst/>
          </a:prstGeom>
          <a:noFill/>
          <a:ln w="9525">
            <a:noFill/>
            <a:round/>
            <a:headEnd/>
            <a:tailEnd/>
          </a:ln>
          <a:effectLst/>
        </p:spPr>
        <p:txBody>
          <a:bodyPr lIns="0" tIns="0" rIns="0" bIns="0"/>
          <a:lstStyle/>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{background-color: } sets the color of the background</a:t>
            </a:r>
            <a:r>
              <a:rPr lang="en-US" sz="2800" dirty="0" smtClean="0">
                <a:solidFill>
                  <a:srgbClr val="FFFFFF"/>
                </a:solidFill>
              </a:rPr>
              <a:t>.</a:t>
            </a:r>
          </a:p>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smtClean="0">
                <a:solidFill>
                  <a:srgbClr val="FFFFFF"/>
                </a:solidFill>
              </a:rPr>
              <a:t>The property takes color values, </a:t>
            </a:r>
            <a:r>
              <a:rPr lang="en-US" sz="2800" dirty="0">
                <a:solidFill>
                  <a:srgbClr val="FFFFFF"/>
                </a:solidFill>
              </a:rPr>
              <a:t>‘inherit’ or ‘transparent’. </a:t>
            </a:r>
          </a:p>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‘transparent’ is the initial value.</a:t>
            </a:r>
          </a:p>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{background-color: } does </a:t>
            </a:r>
            <a:r>
              <a:rPr lang="en-US" sz="2800" dirty="0" smtClean="0">
                <a:solidFill>
                  <a:srgbClr val="FFFFFF"/>
                </a:solidFill>
              </a:rPr>
              <a:t>*not* </a:t>
            </a:r>
            <a:r>
              <a:rPr lang="en-US" sz="2800" dirty="0">
                <a:solidFill>
                  <a:srgbClr val="FFFFFF"/>
                </a:solidFill>
              </a:rPr>
              <a:t>inherit</a:t>
            </a:r>
            <a:r>
              <a:rPr lang="en-US" sz="2800" dirty="0" smtClean="0">
                <a:solidFill>
                  <a:srgbClr val="FFFFFF"/>
                </a:solidFill>
              </a:rPr>
              <a:t>.  </a:t>
            </a:r>
            <a:endParaRPr lang="en-US" sz="2800" dirty="0">
              <a:solidFill>
                <a:srgbClr val="FFFFFF"/>
              </a:solidFill>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9377" name="Text Box 1"/>
          <p:cNvSpPr txBox="1">
            <a:spLocks noChangeArrowheads="1"/>
          </p:cNvSpPr>
          <p:nvPr/>
        </p:nvSpPr>
        <p:spPr bwMode="auto">
          <a:xfrm>
            <a:off x="457200" y="274638"/>
            <a:ext cx="8220075" cy="1133475"/>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background and foreground</a:t>
            </a:r>
          </a:p>
        </p:txBody>
      </p:sp>
      <p:sp>
        <p:nvSpPr>
          <p:cNvPr id="229378" name="Text Box 2"/>
          <p:cNvSpPr txBox="1">
            <a:spLocks noChangeArrowheads="1"/>
          </p:cNvSpPr>
          <p:nvPr/>
        </p:nvSpPr>
        <p:spPr bwMode="auto">
          <a:xfrm>
            <a:off x="457200" y="1600200"/>
            <a:ext cx="8220075" cy="4516438"/>
          </a:xfrm>
          <a:prstGeom prst="rect">
            <a:avLst/>
          </a:prstGeom>
          <a:noFill/>
          <a:ln w="9525">
            <a:noFill/>
            <a:round/>
            <a:headEnd/>
            <a:tailEnd/>
          </a:ln>
          <a:effectLst/>
        </p:spPr>
        <p:txBody>
          <a:bodyPr lIns="0" tIns="0" rIns="0" bIns="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If you set the foreground, it is recommended to set the background as well</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Example</a:t>
            </a:r>
          </a:p>
          <a:p>
            <a:pPr marL="330200" indent="-317500">
              <a:lnSpc>
                <a:spcPct val="104000"/>
              </a:lnSpc>
              <a:spcBef>
                <a:spcPts val="700"/>
              </a:spcBef>
              <a:buClrTx/>
              <a:buSzTx/>
              <a:buFontTx/>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   body {color: #FAFAFA; </a:t>
            </a:r>
          </a:p>
          <a:p>
            <a:pPr marL="330200" indent="-317500">
              <a:lnSpc>
                <a:spcPct val="104000"/>
              </a:lnSpc>
              <a:spcBef>
                <a:spcPts val="700"/>
              </a:spcBef>
              <a:buClrTx/>
              <a:buSzTx/>
              <a:buFontTx/>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             background-color:  #0A0A0A;}</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This avoids a problem when a user has set the foreground color as the default background color of her browser.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401" name="Text Box 1"/>
          <p:cNvSpPr txBox="1">
            <a:spLocks noChangeArrowheads="1"/>
          </p:cNvSpPr>
          <p:nvPr/>
        </p:nvSpPr>
        <p:spPr bwMode="auto">
          <a:xfrm>
            <a:off x="457200" y="274638"/>
            <a:ext cx="8224838" cy="1138237"/>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{background-image: }</a:t>
            </a:r>
          </a:p>
        </p:txBody>
      </p:sp>
      <p:sp>
        <p:nvSpPr>
          <p:cNvPr id="230402" name="Text Box 2"/>
          <p:cNvSpPr txBox="1">
            <a:spLocks noChangeArrowheads="1"/>
          </p:cNvSpPr>
          <p:nvPr/>
        </p:nvSpPr>
        <p:spPr bwMode="auto">
          <a:xfrm>
            <a:off x="457200" y="1219200"/>
            <a:ext cx="8226425" cy="5257800"/>
          </a:xfrm>
          <a:prstGeom prst="rect">
            <a:avLst/>
          </a:prstGeom>
          <a:noFill/>
          <a:ln w="9525">
            <a:noFill/>
            <a:round/>
            <a:headEnd/>
            <a:tailEnd/>
          </a:ln>
          <a:effectLst/>
        </p:spPr>
        <p:txBody>
          <a:bodyPr lIns="0" tIns="0" rIns="0" bIns="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{background-image: </a:t>
            </a:r>
            <a:r>
              <a:rPr lang="en-US" sz="2800" dirty="0" err="1">
                <a:solidFill>
                  <a:srgbClr val="FFFFFF"/>
                </a:solidFill>
              </a:rPr>
              <a:t>url</a:t>
            </a:r>
            <a:r>
              <a:rPr lang="en-US" sz="2800" dirty="0">
                <a:solidFill>
                  <a:srgbClr val="FFFFFF"/>
                </a:solidFill>
              </a:rPr>
              <a:t>(</a:t>
            </a:r>
            <a:r>
              <a:rPr lang="en-US" sz="2800" i="1" dirty="0">
                <a:solidFill>
                  <a:srgbClr val="FFFFFF"/>
                </a:solidFill>
              </a:rPr>
              <a:t>URL</a:t>
            </a:r>
            <a:r>
              <a:rPr lang="en-US" sz="2800" dirty="0">
                <a:solidFill>
                  <a:srgbClr val="FFFFFF"/>
                </a:solidFill>
              </a:rPr>
              <a:t>) } uses a picture found  at a URL </a:t>
            </a:r>
            <a:r>
              <a:rPr lang="en-US" sz="2800" i="1" dirty="0" err="1">
                <a:solidFill>
                  <a:srgbClr val="FFFFFF"/>
                </a:solidFill>
              </a:rPr>
              <a:t>URL</a:t>
            </a:r>
            <a:r>
              <a:rPr lang="en-US" sz="2800" dirty="0">
                <a:solidFill>
                  <a:srgbClr val="FFFFFF"/>
                </a:solidFill>
              </a:rPr>
              <a:t>.</a:t>
            </a:r>
            <a:r>
              <a:rPr lang="en-US" sz="2800" i="1" dirty="0">
                <a:solidFill>
                  <a:srgbClr val="FFFFFF"/>
                </a:solidFill>
              </a:rPr>
              <a:t> </a:t>
            </a:r>
            <a:r>
              <a:rPr lang="en-US" sz="2800" dirty="0">
                <a:solidFill>
                  <a:srgbClr val="FFFFFF"/>
                </a:solidFill>
              </a:rPr>
              <a:t>This will place the picture into the background of the element to which the property is attached. Example </a:t>
            </a:r>
          </a:p>
          <a:p>
            <a:pPr marL="330200" indent="-317500">
              <a:lnSpc>
                <a:spcPct val="104000"/>
              </a:lnSpc>
              <a:spcBef>
                <a:spcPts val="700"/>
              </a:spcBef>
              <a:buClrTx/>
              <a:buSzTx/>
              <a:buFontTx/>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    body {background-image:    </a:t>
            </a:r>
          </a:p>
          <a:p>
            <a:pPr marL="330200" indent="-317500">
              <a:lnSpc>
                <a:spcPct val="104000"/>
              </a:lnSpc>
              <a:spcBef>
                <a:spcPts val="700"/>
              </a:spcBef>
              <a:buClrTx/>
              <a:buSzTx/>
              <a:buFontTx/>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              </a:t>
            </a:r>
            <a:r>
              <a:rPr lang="en-US" sz="2800" dirty="0" err="1">
                <a:solidFill>
                  <a:srgbClr val="FFFFFF"/>
                </a:solidFill>
              </a:rPr>
              <a:t>url</a:t>
            </a:r>
            <a:r>
              <a:rPr lang="en-US" sz="2800" dirty="0">
                <a:solidFill>
                  <a:srgbClr val="FFFFFF"/>
                </a:solidFill>
              </a:rPr>
              <a:t>(http://openlib.org/home/krichel/ToK.gif); }</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{background-image: } may also be given the values ‘none’ or ‘inherit’. ‘none’ is the initial value. </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{background-image: } does not inherit.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425" name="Text Box 1"/>
          <p:cNvSpPr txBox="1">
            <a:spLocks noChangeArrowheads="1"/>
          </p:cNvSpPr>
          <p:nvPr/>
        </p:nvSpPr>
        <p:spPr bwMode="auto">
          <a:xfrm>
            <a:off x="457200" y="274638"/>
            <a:ext cx="8224838" cy="1138237"/>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{background-repeat: } </a:t>
            </a:r>
          </a:p>
        </p:txBody>
      </p:sp>
      <p:sp>
        <p:nvSpPr>
          <p:cNvPr id="231426" name="Text Box 2"/>
          <p:cNvSpPr txBox="1">
            <a:spLocks noChangeArrowheads="1"/>
          </p:cNvSpPr>
          <p:nvPr/>
        </p:nvSpPr>
        <p:spPr bwMode="auto">
          <a:xfrm>
            <a:off x="457200" y="1600200"/>
            <a:ext cx="8224838" cy="4521200"/>
          </a:xfrm>
          <a:prstGeom prst="rect">
            <a:avLst/>
          </a:prstGeom>
          <a:noFill/>
          <a:ln w="9525">
            <a:noFill/>
            <a:round/>
            <a:headEnd/>
            <a:tailEnd/>
          </a:ln>
          <a:effectLst/>
        </p:spPr>
        <p:txBody>
          <a:bodyPr lIns="0" tIns="0" rIns="0" bIns="0"/>
          <a:lstStyle/>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{background-repeat: } can take the values</a:t>
            </a:r>
          </a:p>
          <a:p>
            <a:pPr marL="733425" lvl="1" indent="-276225">
              <a:lnSpc>
                <a:spcPct val="110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dirty="0">
                <a:solidFill>
                  <a:srgbClr val="FFFFFF"/>
                </a:solidFill>
              </a:rPr>
              <a:t>‘</a:t>
            </a:r>
            <a:r>
              <a:rPr lang="en-US" sz="2400" dirty="0">
                <a:solidFill>
                  <a:srgbClr val="FFFFFF"/>
                </a:solidFill>
              </a:rPr>
              <a:t>repeat’ (initial value)‏</a:t>
            </a:r>
          </a:p>
          <a:p>
            <a:pPr marL="733425" lvl="1" indent="-276225">
              <a:lnSpc>
                <a:spcPct val="110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a:solidFill>
                  <a:srgbClr val="FFFFFF"/>
                </a:solidFill>
              </a:rPr>
              <a:t>‘repeat-x’, </a:t>
            </a:r>
          </a:p>
          <a:p>
            <a:pPr marL="733425" lvl="1" indent="-276225">
              <a:lnSpc>
                <a:spcPct val="110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a:solidFill>
                  <a:srgbClr val="FFFFFF"/>
                </a:solidFill>
              </a:rPr>
              <a:t>‘repeat-y’</a:t>
            </a:r>
          </a:p>
          <a:p>
            <a:pPr marL="733425" lvl="1" indent="-276225">
              <a:lnSpc>
                <a:spcPct val="110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a:solidFill>
                  <a:srgbClr val="FFFFFF"/>
                </a:solidFill>
              </a:rPr>
              <a:t>‘no-repeat’</a:t>
            </a:r>
          </a:p>
          <a:p>
            <a:pPr marL="733425" lvl="1" indent="-276225">
              <a:lnSpc>
                <a:spcPct val="110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a:solidFill>
                  <a:srgbClr val="FFFFFF"/>
                </a:solidFill>
              </a:rPr>
              <a:t>‘inherit</a:t>
            </a:r>
            <a:r>
              <a:rPr lang="en-US" dirty="0">
                <a:solidFill>
                  <a:srgbClr val="FFFFFF"/>
                </a:solidFill>
              </a:rPr>
              <a:t>’</a:t>
            </a:r>
          </a:p>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This property does not inherit. In fact, no background property inherits. </a:t>
            </a:r>
          </a:p>
          <a:p>
            <a:pPr marL="330200" indent="-317500">
              <a:lnSpc>
                <a:spcPct val="110000"/>
              </a:lnSpc>
              <a:spcBef>
                <a:spcPts val="700"/>
              </a:spcBef>
              <a:buClrTx/>
              <a:buSzTx/>
              <a:buFontTx/>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2800" dirty="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2449" name="Text Box 1"/>
          <p:cNvSpPr txBox="1">
            <a:spLocks noChangeArrowheads="1"/>
          </p:cNvSpPr>
          <p:nvPr/>
        </p:nvSpPr>
        <p:spPr bwMode="auto">
          <a:xfrm>
            <a:off x="457200" y="542925"/>
            <a:ext cx="8229600" cy="606425"/>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{background-position: }</a:t>
            </a:r>
          </a:p>
        </p:txBody>
      </p:sp>
      <p:sp>
        <p:nvSpPr>
          <p:cNvPr id="232450" name="Text Box 2"/>
          <p:cNvSpPr txBox="1">
            <a:spLocks noChangeArrowheads="1"/>
          </p:cNvSpPr>
          <p:nvPr/>
        </p:nvSpPr>
        <p:spPr bwMode="auto">
          <a:xfrm>
            <a:off x="457200" y="1600200"/>
            <a:ext cx="8229600" cy="4160838"/>
          </a:xfrm>
          <a:prstGeom prst="rect">
            <a:avLst/>
          </a:prstGeom>
          <a:noFill/>
          <a:ln w="9525">
            <a:noFill/>
            <a:round/>
            <a:headEnd/>
            <a:tailEnd/>
          </a:ln>
          <a:effectLst/>
        </p:spPr>
        <p:txBody>
          <a:bodyPr lIns="90000" tIns="46800" rIns="90000" bIns="4680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{background-position: } property places the background image. </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When there is repetition, it places the lead image, which is the first one placed.</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The property takes two values</a:t>
            </a:r>
          </a:p>
          <a:p>
            <a:pPr marL="733425" lvl="1" indent="-274638">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a:solidFill>
                  <a:srgbClr val="FFFFFF"/>
                </a:solidFill>
              </a:rPr>
              <a:t>first one is for horizontal </a:t>
            </a:r>
          </a:p>
          <a:p>
            <a:pPr marL="733425" lvl="1" indent="-274638">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a:solidFill>
                  <a:srgbClr val="FFFFFF"/>
                </a:solidFill>
              </a:rPr>
              <a:t>second value is for vertical</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3473" name="Text Box 1"/>
          <p:cNvSpPr txBox="1">
            <a:spLocks noChangeArrowheads="1"/>
          </p:cNvSpPr>
          <p:nvPr/>
        </p:nvSpPr>
        <p:spPr bwMode="auto">
          <a:xfrm>
            <a:off x="457200" y="542925"/>
            <a:ext cx="8229600" cy="606425"/>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{background-position: }</a:t>
            </a:r>
          </a:p>
        </p:txBody>
      </p:sp>
      <p:sp>
        <p:nvSpPr>
          <p:cNvPr id="233474" name="Text Box 2"/>
          <p:cNvSpPr txBox="1">
            <a:spLocks noChangeArrowheads="1"/>
          </p:cNvSpPr>
          <p:nvPr/>
        </p:nvSpPr>
        <p:spPr bwMode="auto">
          <a:xfrm>
            <a:off x="457200" y="1600200"/>
            <a:ext cx="8229600" cy="4160838"/>
          </a:xfrm>
          <a:prstGeom prst="rect">
            <a:avLst/>
          </a:prstGeom>
          <a:noFill/>
          <a:ln w="9525">
            <a:noFill/>
            <a:round/>
            <a:headEnd/>
            <a:tailEnd/>
          </a:ln>
          <a:effectLst/>
        </p:spPr>
        <p:txBody>
          <a:bodyPr lIns="90000" tIns="46800" rIns="90000" bIns="4680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It takes values '0% 0%'  to '100% 100%'</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It takes  '</a:t>
            </a:r>
            <a:r>
              <a:rPr lang="en-US" sz="2800" i="1" dirty="0">
                <a:solidFill>
                  <a:srgbClr val="FFFFFF"/>
                </a:solidFill>
              </a:rPr>
              <a:t>length </a:t>
            </a:r>
            <a:r>
              <a:rPr lang="en-US" sz="2800" i="1" dirty="0" err="1">
                <a:solidFill>
                  <a:srgbClr val="FFFFFF"/>
                </a:solidFill>
              </a:rPr>
              <a:t>length</a:t>
            </a:r>
            <a:r>
              <a:rPr lang="en-US" sz="2800" dirty="0">
                <a:solidFill>
                  <a:srgbClr val="FFFFFF"/>
                </a:solidFill>
              </a:rPr>
              <a:t>' to put length of offset from left top</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It takes ‘left’, ‘right’, ‘center’ for the first value.</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It takes ‘top’, ‘center’, ‘bottom’ for the second value. </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Mixing values from different groups is allowed.</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Both values also take the value ‘inherit’. </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This property </a:t>
            </a:r>
            <a:r>
              <a:rPr lang="en-US" sz="2800" dirty="0" smtClean="0">
                <a:solidFill>
                  <a:srgbClr val="FFFFFF"/>
                </a:solidFill>
              </a:rPr>
              <a:t>does not inherit.</a:t>
            </a:r>
            <a:endParaRPr lang="en-US" sz="2800" dirty="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7"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core attributes: class=</a:t>
            </a:r>
          </a:p>
        </p:txBody>
      </p:sp>
      <p:sp>
        <p:nvSpPr>
          <p:cNvPr id="178178" name="Text Box 2"/>
          <p:cNvSpPr txBox="1">
            <a:spLocks noChangeArrowheads="1"/>
          </p:cNvSpPr>
          <p:nvPr/>
        </p:nvSpPr>
        <p:spPr bwMode="auto">
          <a:xfrm>
            <a:off x="501650" y="1149350"/>
            <a:ext cx="8229600" cy="5580063"/>
          </a:xfrm>
          <a:prstGeom prst="rect">
            <a:avLst/>
          </a:prstGeom>
          <a:noFill/>
          <a:ln w="9525">
            <a:noFill/>
            <a:round/>
            <a:headEnd/>
            <a:tailEnd/>
          </a:ln>
          <a:effectLst/>
        </p:spPr>
        <p:txBody>
          <a:bodyPr lIns="90000" tIns="46800" rIns="90000" bIns="46800"/>
          <a:lstStyle/>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This attributes groups elements together by placing an element into a class, where it joins other elements. </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It assigns one or more class names to a element. </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Class names are separated by blanks, e.g. &lt;p class="limerick funny"&gt;...&lt;/p&gt; </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 The element may be said to belong to these classes. A class name may be shared by several elements.</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The class= attribute is most useful as a style sheet selector, when you want to assign style information to a set of elements. </a:t>
            </a:r>
          </a:p>
          <a:p>
            <a:pPr marL="328613" indent="-317500">
              <a:lnSpc>
                <a:spcPct val="104000"/>
              </a:lnSpc>
              <a:spcBef>
                <a:spcPts val="7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800" dirty="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4497" name="Text Box 1"/>
          <p:cNvSpPr txBox="1">
            <a:spLocks noChangeArrowheads="1"/>
          </p:cNvSpPr>
          <p:nvPr/>
        </p:nvSpPr>
        <p:spPr bwMode="auto">
          <a:xfrm>
            <a:off x="457200" y="274638"/>
            <a:ext cx="8220075" cy="1133475"/>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{background-attachment: }</a:t>
            </a:r>
          </a:p>
        </p:txBody>
      </p:sp>
      <p:sp>
        <p:nvSpPr>
          <p:cNvPr id="234498" name="Text Box 2"/>
          <p:cNvSpPr txBox="1">
            <a:spLocks noChangeArrowheads="1"/>
          </p:cNvSpPr>
          <p:nvPr/>
        </p:nvSpPr>
        <p:spPr bwMode="auto">
          <a:xfrm>
            <a:off x="457200" y="1600200"/>
            <a:ext cx="8220075" cy="4516438"/>
          </a:xfrm>
          <a:prstGeom prst="rect">
            <a:avLst/>
          </a:prstGeom>
          <a:noFill/>
          <a:ln w="9525">
            <a:noFill/>
            <a:round/>
            <a:headEnd/>
            <a:tailEnd/>
          </a:ln>
          <a:effectLst/>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This property set whether the background image should scroll with the viewport or it if should stay fixed. It take the values</a:t>
            </a:r>
          </a:p>
          <a:p>
            <a:pPr marL="731838" lvl="1" indent="-274638">
              <a:lnSpc>
                <a:spcPct val="110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‘scroll’  (initial value) </a:t>
            </a:r>
          </a:p>
          <a:p>
            <a:pPr marL="731838" lvl="1" indent="-274638">
              <a:lnSpc>
                <a:spcPct val="110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‘fixed’ </a:t>
            </a:r>
          </a:p>
          <a:p>
            <a:pPr marL="731838" lvl="1" indent="-274638">
              <a:lnSpc>
                <a:spcPct val="110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‘inherit’</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This property does not make much sense when the image is repeated.</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This property is not inherited.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21" name="Text Box 1"/>
          <p:cNvSpPr txBox="1">
            <a:spLocks noChangeArrowheads="1"/>
          </p:cNvSpPr>
          <p:nvPr/>
        </p:nvSpPr>
        <p:spPr bwMode="auto">
          <a:xfrm>
            <a:off x="457200" y="274638"/>
            <a:ext cx="8220075" cy="1133475"/>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what is the background?</a:t>
            </a:r>
          </a:p>
        </p:txBody>
      </p:sp>
      <p:sp>
        <p:nvSpPr>
          <p:cNvPr id="235522" name="Text Box 2"/>
          <p:cNvSpPr txBox="1">
            <a:spLocks noChangeArrowheads="1"/>
          </p:cNvSpPr>
          <p:nvPr/>
        </p:nvSpPr>
        <p:spPr bwMode="auto">
          <a:xfrm>
            <a:off x="457200" y="1600200"/>
            <a:ext cx="8220075" cy="4516438"/>
          </a:xfrm>
          <a:prstGeom prst="rect">
            <a:avLst/>
          </a:prstGeom>
          <a:noFill/>
          <a:ln w="9525">
            <a:noFill/>
            <a:round/>
            <a:headEnd/>
            <a:tailEnd/>
          </a:ln>
          <a:effectLst/>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Every element in HTML generates what is in CSS known as a box.</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Basically (this is slightly wrong) the box has the contents of the element. </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The contents of the element may contain other elements. These other elements can have different background and foreground colors.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6545"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tables</a:t>
            </a:r>
          </a:p>
        </p:txBody>
      </p:sp>
      <p:sp>
        <p:nvSpPr>
          <p:cNvPr id="236546" name="Text Box 2"/>
          <p:cNvSpPr txBox="1">
            <a:spLocks noChangeArrowheads="1"/>
          </p:cNvSpPr>
          <p:nvPr/>
        </p:nvSpPr>
        <p:spPr bwMode="auto">
          <a:xfrm>
            <a:off x="457200" y="1600200"/>
            <a:ext cx="8229600" cy="4559300"/>
          </a:xfrm>
          <a:prstGeom prst="rect">
            <a:avLst/>
          </a:prstGeom>
          <a:noFill/>
          <a:ln w="9525">
            <a:noFill/>
            <a:round/>
            <a:headEnd/>
            <a:tailEnd/>
          </a:ln>
          <a:effectLst/>
        </p:spPr>
        <p:txBody>
          <a:bodyPr lIns="90000" tIns="46800" rIns="90000" bIns="46800"/>
          <a:lstStyle/>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HTML allows to align contents in a tabular form.</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Tables may have a caption and/or a summary.</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Both describe the table.</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The latter is longer than the former.</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Table rows are aligned vertically.</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Table columns are aligned horizontally.</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Cells are at the intersection between rows and columns.</a:t>
            </a:r>
          </a:p>
          <a:p>
            <a:pPr marL="328613" indent="-317500">
              <a:lnSpc>
                <a:spcPct val="104000"/>
              </a:lnSpc>
              <a:spcBef>
                <a:spcPts val="7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800" dirty="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7569"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HTML table design</a:t>
            </a:r>
          </a:p>
        </p:txBody>
      </p:sp>
      <p:sp>
        <p:nvSpPr>
          <p:cNvPr id="237570" name="Text Box 2"/>
          <p:cNvSpPr txBox="1">
            <a:spLocks noChangeArrowheads="1"/>
          </p:cNvSpPr>
          <p:nvPr/>
        </p:nvSpPr>
        <p:spPr bwMode="auto">
          <a:xfrm>
            <a:off x="457200" y="1600200"/>
            <a:ext cx="8305800" cy="5029200"/>
          </a:xfrm>
          <a:prstGeom prst="rect">
            <a:avLst/>
          </a:prstGeom>
          <a:noFill/>
          <a:ln w="9525">
            <a:noFill/>
            <a:round/>
            <a:headEnd/>
            <a:tailEnd/>
          </a:ln>
          <a:effectLst/>
        </p:spPr>
        <p:txBody>
          <a:bodyPr lIns="90000" tIns="46800" rIns="90000" bIns="46800"/>
          <a:lstStyle/>
          <a:p>
            <a:pPr marL="328613" indent="-317500">
              <a:lnSpc>
                <a:spcPct val="110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dirty="0">
                <a:solidFill>
                  <a:srgbClr val="FFFFFF"/>
                </a:solidFill>
              </a:rPr>
              <a:t>It tries to make simple things simple without making sophisticated things impossible</a:t>
            </a:r>
          </a:p>
          <a:p>
            <a:pPr marL="328613" indent="-317500">
              <a:lnSpc>
                <a:spcPct val="110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dirty="0">
                <a:solidFill>
                  <a:srgbClr val="FFFFFF"/>
                </a:solidFill>
              </a:rPr>
              <a:t>It takes account of the fact that the absolute width of the table can not be controlled by the HTML writer but it is the hands of the reader. </a:t>
            </a:r>
          </a:p>
          <a:p>
            <a:pPr marL="328613" indent="-317500">
              <a:lnSpc>
                <a:spcPct val="110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dirty="0">
                <a:solidFill>
                  <a:srgbClr val="FFFFFF"/>
                </a:solidFill>
              </a:rPr>
              <a:t>Not all things one would like to do are supported.</a:t>
            </a:r>
          </a:p>
          <a:p>
            <a:pPr marL="328613" indent="-317500">
              <a:lnSpc>
                <a:spcPct val="110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dirty="0">
                <a:solidFill>
                  <a:srgbClr val="FFFFFF"/>
                </a:solidFill>
              </a:rPr>
              <a:t>Nevertheless, I only cover the more basic </a:t>
            </a:r>
            <a:r>
              <a:rPr lang="en-US" sz="3200" dirty="0" smtClean="0">
                <a:solidFill>
                  <a:srgbClr val="FFFFFF"/>
                </a:solidFill>
              </a:rPr>
              <a:t>features.</a:t>
            </a:r>
            <a:endParaRPr lang="en-US" sz="3200" dirty="0">
              <a:solidFill>
                <a:srgbClr val="FFFFFF"/>
              </a:solidFill>
            </a:endParaRPr>
          </a:p>
          <a:p>
            <a:pPr marL="328613" indent="-317500">
              <a:lnSpc>
                <a:spcPct val="110000"/>
              </a:lnSpc>
              <a:spcBef>
                <a:spcPts val="600"/>
              </a:spcBef>
              <a:buClr>
                <a:srgbClr val="FFFFFF"/>
              </a:buClr>
              <a:buFont typeface="Arial" charset="0"/>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3200" dirty="0">
              <a:solidFill>
                <a:srgbClr val="FFFFFF"/>
              </a:solidFill>
            </a:endParaRPr>
          </a:p>
          <a:p>
            <a:pPr marL="328613" indent="-317500">
              <a:lnSpc>
                <a:spcPct val="110000"/>
              </a:lnSpc>
              <a:spcBef>
                <a:spcPts val="600"/>
              </a:spcBef>
              <a:buClr>
                <a:srgbClr val="FFFFFF"/>
              </a:buClr>
              <a:buFont typeface="Arial" charset="0"/>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3200" dirty="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593" name="Text Box 1"/>
          <p:cNvSpPr txBox="1">
            <a:spLocks noChangeArrowheads="1"/>
          </p:cNvSpPr>
          <p:nvPr/>
        </p:nvSpPr>
        <p:spPr bwMode="auto">
          <a:xfrm>
            <a:off x="457200" y="274638"/>
            <a:ext cx="8220075" cy="1133475"/>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basic table</a:t>
            </a:r>
          </a:p>
        </p:txBody>
      </p:sp>
      <p:sp>
        <p:nvSpPr>
          <p:cNvPr id="238594" name="Text Box 2"/>
          <p:cNvSpPr txBox="1">
            <a:spLocks noChangeArrowheads="1"/>
          </p:cNvSpPr>
          <p:nvPr/>
        </p:nvSpPr>
        <p:spPr bwMode="auto">
          <a:xfrm>
            <a:off x="457200" y="1600200"/>
            <a:ext cx="8220075" cy="4516438"/>
          </a:xfrm>
          <a:prstGeom prst="rect">
            <a:avLst/>
          </a:prstGeom>
          <a:noFill/>
          <a:ln w="9525">
            <a:noFill/>
            <a:round/>
            <a:headEnd/>
            <a:tailEnd/>
          </a:ln>
          <a:effectLst/>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A very basic table uses three elements only. </a:t>
            </a:r>
          </a:p>
          <a:p>
            <a:pPr marL="731838" lvl="1" indent="-274638">
              <a:lnSpc>
                <a:spcPct val="110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&lt;table&gt; creates the table</a:t>
            </a:r>
          </a:p>
          <a:p>
            <a:pPr marL="731838" lvl="1" indent="-274638">
              <a:lnSpc>
                <a:spcPct val="110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&lt;</a:t>
            </a:r>
            <a:r>
              <a:rPr lang="en-US" sz="2400" dirty="0" err="1">
                <a:solidFill>
                  <a:srgbClr val="FFFFFF"/>
                </a:solidFill>
              </a:rPr>
              <a:t>tr</a:t>
            </a:r>
            <a:r>
              <a:rPr lang="en-US" sz="2400" dirty="0">
                <a:solidFill>
                  <a:srgbClr val="FFFFFF"/>
                </a:solidFill>
              </a:rPr>
              <a:t>&gt;       creates a row is the table</a:t>
            </a:r>
          </a:p>
          <a:p>
            <a:pPr marL="731838" lvl="1" indent="-274638">
              <a:lnSpc>
                <a:spcPct val="110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&lt;td&gt;      creates a cell within a row.</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&lt;td&gt; has to be a child of &lt;</a:t>
            </a:r>
            <a:r>
              <a:rPr lang="en-US" sz="2800" dirty="0" err="1">
                <a:solidFill>
                  <a:srgbClr val="FFFFFF"/>
                </a:solidFill>
              </a:rPr>
              <a:t>tr</a:t>
            </a:r>
            <a:r>
              <a:rPr lang="en-US" sz="2800" dirty="0">
                <a:solidFill>
                  <a:srgbClr val="FFFFFF"/>
                </a:solidFill>
              </a:rPr>
              <a:t>&gt; and &lt;</a:t>
            </a:r>
            <a:r>
              <a:rPr lang="en-US" sz="2800" dirty="0" err="1">
                <a:solidFill>
                  <a:srgbClr val="FFFFFF"/>
                </a:solidFill>
              </a:rPr>
              <a:t>tr</a:t>
            </a:r>
            <a:r>
              <a:rPr lang="en-US" sz="2800" dirty="0">
                <a:solidFill>
                  <a:srgbClr val="FFFFFF"/>
                </a:solidFill>
              </a:rPr>
              <a:t>&gt; has to be a child of </a:t>
            </a:r>
            <a:r>
              <a:rPr lang="en-US" sz="2800" dirty="0" smtClean="0">
                <a:solidFill>
                  <a:srgbClr val="FFFFFF"/>
                </a:solidFill>
              </a:rPr>
              <a:t>&lt;table&gt;. </a:t>
            </a:r>
            <a:endParaRPr lang="en-US" sz="2800" dirty="0">
              <a:solidFill>
                <a:srgbClr val="FFFFFF"/>
              </a:solidFill>
            </a:endParaRP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Within a table, the distinction between block-level and text level elements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9617" name="Text Box 1"/>
          <p:cNvSpPr txBox="1">
            <a:spLocks noChangeArrowheads="1"/>
          </p:cNvSpPr>
          <p:nvPr/>
        </p:nvSpPr>
        <p:spPr bwMode="auto">
          <a:xfrm>
            <a:off x="457200" y="274638"/>
            <a:ext cx="8220075" cy="1133475"/>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basic table example</a:t>
            </a:r>
          </a:p>
        </p:txBody>
      </p:sp>
      <p:sp>
        <p:nvSpPr>
          <p:cNvPr id="239618" name="Text Box 2"/>
          <p:cNvSpPr txBox="1">
            <a:spLocks noChangeArrowheads="1"/>
          </p:cNvSpPr>
          <p:nvPr/>
        </p:nvSpPr>
        <p:spPr bwMode="auto">
          <a:xfrm>
            <a:off x="457200" y="1600200"/>
            <a:ext cx="8220075" cy="4516438"/>
          </a:xfrm>
          <a:prstGeom prst="rect">
            <a:avLst/>
          </a:prstGeom>
          <a:noFill/>
          <a:ln w="9525">
            <a:noFill/>
            <a:round/>
            <a:headEnd/>
            <a:tailEnd/>
          </a:ln>
          <a:effectLst/>
        </p:spPr>
        <p:txBody>
          <a:bodyPr lIns="0" tIns="0" rIns="0" bIns="0"/>
          <a:lstStyle/>
          <a:p>
            <a:pPr>
              <a:lnSpc>
                <a:spcPts val="2825"/>
              </a:lnSpc>
              <a:spcBef>
                <a:spcPts val="700"/>
              </a:spcBef>
              <a:tabLst>
                <a:tab pos="652463" algn="l"/>
                <a:tab pos="1109663" algn="l"/>
                <a:tab pos="1566863" algn="l"/>
                <a:tab pos="2024063" algn="l"/>
                <a:tab pos="2481263" algn="l"/>
                <a:tab pos="2938463" algn="l"/>
                <a:tab pos="3395663" algn="l"/>
                <a:tab pos="3852863" algn="l"/>
                <a:tab pos="4310063" algn="l"/>
                <a:tab pos="4767263" algn="l"/>
                <a:tab pos="5224463" algn="l"/>
                <a:tab pos="5681663" algn="l"/>
                <a:tab pos="6138863" algn="l"/>
                <a:tab pos="6596063" algn="l"/>
                <a:tab pos="7053263" algn="l"/>
                <a:tab pos="7510463" algn="l"/>
                <a:tab pos="7967663" algn="l"/>
                <a:tab pos="8424863" algn="l"/>
                <a:tab pos="8882063" algn="l"/>
                <a:tab pos="9339263" algn="l"/>
              </a:tabLst>
            </a:pPr>
            <a:r>
              <a:rPr lang="en-US" sz="2800">
                <a:solidFill>
                  <a:srgbClr val="FFFFFF"/>
                </a:solidFill>
              </a:rPr>
              <a:t>&lt;table&gt;</a:t>
            </a:r>
          </a:p>
          <a:p>
            <a:pPr>
              <a:lnSpc>
                <a:spcPts val="2825"/>
              </a:lnSpc>
              <a:spcBef>
                <a:spcPts val="700"/>
              </a:spcBef>
              <a:tabLst>
                <a:tab pos="652463" algn="l"/>
                <a:tab pos="1109663" algn="l"/>
                <a:tab pos="1566863" algn="l"/>
                <a:tab pos="2024063" algn="l"/>
                <a:tab pos="2481263" algn="l"/>
                <a:tab pos="2938463" algn="l"/>
                <a:tab pos="3395663" algn="l"/>
                <a:tab pos="3852863" algn="l"/>
                <a:tab pos="4310063" algn="l"/>
                <a:tab pos="4767263" algn="l"/>
                <a:tab pos="5224463" algn="l"/>
                <a:tab pos="5681663" algn="l"/>
                <a:tab pos="6138863" algn="l"/>
                <a:tab pos="6596063" algn="l"/>
                <a:tab pos="7053263" algn="l"/>
                <a:tab pos="7510463" algn="l"/>
                <a:tab pos="7967663" algn="l"/>
                <a:tab pos="8424863" algn="l"/>
                <a:tab pos="8882063" algn="l"/>
                <a:tab pos="9339263" algn="l"/>
              </a:tabLst>
            </a:pPr>
            <a:r>
              <a:rPr lang="en-US" sz="2800">
                <a:solidFill>
                  <a:srgbClr val="FFFFFF"/>
                </a:solidFill>
              </a:rPr>
              <a:t>  &lt;tr&gt; </a:t>
            </a:r>
          </a:p>
          <a:p>
            <a:pPr>
              <a:lnSpc>
                <a:spcPts val="2825"/>
              </a:lnSpc>
              <a:spcBef>
                <a:spcPts val="700"/>
              </a:spcBef>
              <a:tabLst>
                <a:tab pos="652463" algn="l"/>
                <a:tab pos="1109663" algn="l"/>
                <a:tab pos="1566863" algn="l"/>
                <a:tab pos="2024063" algn="l"/>
                <a:tab pos="2481263" algn="l"/>
                <a:tab pos="2938463" algn="l"/>
                <a:tab pos="3395663" algn="l"/>
                <a:tab pos="3852863" algn="l"/>
                <a:tab pos="4310063" algn="l"/>
                <a:tab pos="4767263" algn="l"/>
                <a:tab pos="5224463" algn="l"/>
                <a:tab pos="5681663" algn="l"/>
                <a:tab pos="6138863" algn="l"/>
                <a:tab pos="6596063" algn="l"/>
                <a:tab pos="7053263" algn="l"/>
                <a:tab pos="7510463" algn="l"/>
                <a:tab pos="7967663" algn="l"/>
                <a:tab pos="8424863" algn="l"/>
                <a:tab pos="8882063" algn="l"/>
                <a:tab pos="9339263" algn="l"/>
              </a:tabLst>
            </a:pPr>
            <a:r>
              <a:rPr lang="en-US" sz="2800">
                <a:solidFill>
                  <a:srgbClr val="FFFFFF"/>
                </a:solidFill>
              </a:rPr>
              <a:t>    &lt;td&gt; row 1  col 1&lt;/td&gt;</a:t>
            </a:r>
          </a:p>
          <a:p>
            <a:pPr>
              <a:lnSpc>
                <a:spcPts val="2825"/>
              </a:lnSpc>
              <a:spcBef>
                <a:spcPts val="700"/>
              </a:spcBef>
              <a:tabLst>
                <a:tab pos="652463" algn="l"/>
                <a:tab pos="1109663" algn="l"/>
                <a:tab pos="1566863" algn="l"/>
                <a:tab pos="2024063" algn="l"/>
                <a:tab pos="2481263" algn="l"/>
                <a:tab pos="2938463" algn="l"/>
                <a:tab pos="3395663" algn="l"/>
                <a:tab pos="3852863" algn="l"/>
                <a:tab pos="4310063" algn="l"/>
                <a:tab pos="4767263" algn="l"/>
                <a:tab pos="5224463" algn="l"/>
                <a:tab pos="5681663" algn="l"/>
                <a:tab pos="6138863" algn="l"/>
                <a:tab pos="6596063" algn="l"/>
                <a:tab pos="7053263" algn="l"/>
                <a:tab pos="7510463" algn="l"/>
                <a:tab pos="7967663" algn="l"/>
                <a:tab pos="8424863" algn="l"/>
                <a:tab pos="8882063" algn="l"/>
                <a:tab pos="9339263" algn="l"/>
              </a:tabLst>
            </a:pPr>
            <a:r>
              <a:rPr lang="en-US" sz="2800">
                <a:solidFill>
                  <a:srgbClr val="FFFFFF"/>
                </a:solidFill>
              </a:rPr>
              <a:t>    &lt;td&gt; row 1  col 2&lt;/td&gt;</a:t>
            </a:r>
          </a:p>
          <a:p>
            <a:pPr>
              <a:lnSpc>
                <a:spcPts val="2825"/>
              </a:lnSpc>
              <a:spcBef>
                <a:spcPts val="700"/>
              </a:spcBef>
              <a:tabLst>
                <a:tab pos="652463" algn="l"/>
                <a:tab pos="1109663" algn="l"/>
                <a:tab pos="1566863" algn="l"/>
                <a:tab pos="2024063" algn="l"/>
                <a:tab pos="2481263" algn="l"/>
                <a:tab pos="2938463" algn="l"/>
                <a:tab pos="3395663" algn="l"/>
                <a:tab pos="3852863" algn="l"/>
                <a:tab pos="4310063" algn="l"/>
                <a:tab pos="4767263" algn="l"/>
                <a:tab pos="5224463" algn="l"/>
                <a:tab pos="5681663" algn="l"/>
                <a:tab pos="6138863" algn="l"/>
                <a:tab pos="6596063" algn="l"/>
                <a:tab pos="7053263" algn="l"/>
                <a:tab pos="7510463" algn="l"/>
                <a:tab pos="7967663" algn="l"/>
                <a:tab pos="8424863" algn="l"/>
                <a:tab pos="8882063" algn="l"/>
                <a:tab pos="9339263" algn="l"/>
              </a:tabLst>
            </a:pPr>
            <a:r>
              <a:rPr lang="en-US" sz="2800">
                <a:solidFill>
                  <a:srgbClr val="FFFFFF"/>
                </a:solidFill>
              </a:rPr>
              <a:t>  &lt;/tr&gt;</a:t>
            </a:r>
          </a:p>
          <a:p>
            <a:pPr>
              <a:lnSpc>
                <a:spcPts val="2825"/>
              </a:lnSpc>
              <a:spcBef>
                <a:spcPts val="700"/>
              </a:spcBef>
              <a:tabLst>
                <a:tab pos="652463" algn="l"/>
                <a:tab pos="1109663" algn="l"/>
                <a:tab pos="1566863" algn="l"/>
                <a:tab pos="2024063" algn="l"/>
                <a:tab pos="2481263" algn="l"/>
                <a:tab pos="2938463" algn="l"/>
                <a:tab pos="3395663" algn="l"/>
                <a:tab pos="3852863" algn="l"/>
                <a:tab pos="4310063" algn="l"/>
                <a:tab pos="4767263" algn="l"/>
                <a:tab pos="5224463" algn="l"/>
                <a:tab pos="5681663" algn="l"/>
                <a:tab pos="6138863" algn="l"/>
                <a:tab pos="6596063" algn="l"/>
                <a:tab pos="7053263" algn="l"/>
                <a:tab pos="7510463" algn="l"/>
                <a:tab pos="7967663" algn="l"/>
                <a:tab pos="8424863" algn="l"/>
                <a:tab pos="8882063" algn="l"/>
                <a:tab pos="9339263" algn="l"/>
              </a:tabLst>
            </a:pPr>
            <a:r>
              <a:rPr lang="en-US" sz="2800">
                <a:solidFill>
                  <a:srgbClr val="FFFFFF"/>
                </a:solidFill>
              </a:rPr>
              <a:t>  &lt;tr&gt; </a:t>
            </a:r>
          </a:p>
          <a:p>
            <a:pPr>
              <a:lnSpc>
                <a:spcPts val="2825"/>
              </a:lnSpc>
              <a:spcBef>
                <a:spcPts val="700"/>
              </a:spcBef>
              <a:tabLst>
                <a:tab pos="652463" algn="l"/>
                <a:tab pos="1109663" algn="l"/>
                <a:tab pos="1566863" algn="l"/>
                <a:tab pos="2024063" algn="l"/>
                <a:tab pos="2481263" algn="l"/>
                <a:tab pos="2938463" algn="l"/>
                <a:tab pos="3395663" algn="l"/>
                <a:tab pos="3852863" algn="l"/>
                <a:tab pos="4310063" algn="l"/>
                <a:tab pos="4767263" algn="l"/>
                <a:tab pos="5224463" algn="l"/>
                <a:tab pos="5681663" algn="l"/>
                <a:tab pos="6138863" algn="l"/>
                <a:tab pos="6596063" algn="l"/>
                <a:tab pos="7053263" algn="l"/>
                <a:tab pos="7510463" algn="l"/>
                <a:tab pos="7967663" algn="l"/>
                <a:tab pos="8424863" algn="l"/>
                <a:tab pos="8882063" algn="l"/>
                <a:tab pos="9339263" algn="l"/>
              </a:tabLst>
            </a:pPr>
            <a:r>
              <a:rPr lang="en-US" sz="2800">
                <a:solidFill>
                  <a:srgbClr val="FFFFFF"/>
                </a:solidFill>
              </a:rPr>
              <a:t>    &lt;td&gt; row 2  col 1&lt;/td&gt;</a:t>
            </a:r>
          </a:p>
          <a:p>
            <a:pPr>
              <a:lnSpc>
                <a:spcPts val="2825"/>
              </a:lnSpc>
              <a:spcBef>
                <a:spcPts val="700"/>
              </a:spcBef>
              <a:tabLst>
                <a:tab pos="652463" algn="l"/>
                <a:tab pos="1109663" algn="l"/>
                <a:tab pos="1566863" algn="l"/>
                <a:tab pos="2024063" algn="l"/>
                <a:tab pos="2481263" algn="l"/>
                <a:tab pos="2938463" algn="l"/>
                <a:tab pos="3395663" algn="l"/>
                <a:tab pos="3852863" algn="l"/>
                <a:tab pos="4310063" algn="l"/>
                <a:tab pos="4767263" algn="l"/>
                <a:tab pos="5224463" algn="l"/>
                <a:tab pos="5681663" algn="l"/>
                <a:tab pos="6138863" algn="l"/>
                <a:tab pos="6596063" algn="l"/>
                <a:tab pos="7053263" algn="l"/>
                <a:tab pos="7510463" algn="l"/>
                <a:tab pos="7967663" algn="l"/>
                <a:tab pos="8424863" algn="l"/>
                <a:tab pos="8882063" algn="l"/>
                <a:tab pos="9339263" algn="l"/>
              </a:tabLst>
            </a:pPr>
            <a:r>
              <a:rPr lang="en-US" sz="2800">
                <a:solidFill>
                  <a:srgbClr val="FFFFFF"/>
                </a:solidFill>
              </a:rPr>
              <a:t>    &lt;td&gt; row 2  col 2&lt;/td&gt;</a:t>
            </a:r>
          </a:p>
          <a:p>
            <a:pPr>
              <a:lnSpc>
                <a:spcPts val="2825"/>
              </a:lnSpc>
              <a:spcBef>
                <a:spcPts val="700"/>
              </a:spcBef>
              <a:tabLst>
                <a:tab pos="652463" algn="l"/>
                <a:tab pos="1109663" algn="l"/>
                <a:tab pos="1566863" algn="l"/>
                <a:tab pos="2024063" algn="l"/>
                <a:tab pos="2481263" algn="l"/>
                <a:tab pos="2938463" algn="l"/>
                <a:tab pos="3395663" algn="l"/>
                <a:tab pos="3852863" algn="l"/>
                <a:tab pos="4310063" algn="l"/>
                <a:tab pos="4767263" algn="l"/>
                <a:tab pos="5224463" algn="l"/>
                <a:tab pos="5681663" algn="l"/>
                <a:tab pos="6138863" algn="l"/>
                <a:tab pos="6596063" algn="l"/>
                <a:tab pos="7053263" algn="l"/>
                <a:tab pos="7510463" algn="l"/>
                <a:tab pos="7967663" algn="l"/>
                <a:tab pos="8424863" algn="l"/>
                <a:tab pos="8882063" algn="l"/>
                <a:tab pos="9339263" algn="l"/>
              </a:tabLst>
            </a:pPr>
            <a:r>
              <a:rPr lang="en-US" sz="2800">
                <a:solidFill>
                  <a:srgbClr val="FFFFFF"/>
                </a:solidFill>
              </a:rPr>
              <a:t>  &lt;/tr&gt;</a:t>
            </a:r>
          </a:p>
          <a:p>
            <a:pPr>
              <a:lnSpc>
                <a:spcPts val="2825"/>
              </a:lnSpc>
              <a:spcBef>
                <a:spcPts val="700"/>
              </a:spcBef>
              <a:tabLst>
                <a:tab pos="652463" algn="l"/>
                <a:tab pos="1109663" algn="l"/>
                <a:tab pos="1566863" algn="l"/>
                <a:tab pos="2024063" algn="l"/>
                <a:tab pos="2481263" algn="l"/>
                <a:tab pos="2938463" algn="l"/>
                <a:tab pos="3395663" algn="l"/>
                <a:tab pos="3852863" algn="l"/>
                <a:tab pos="4310063" algn="l"/>
                <a:tab pos="4767263" algn="l"/>
                <a:tab pos="5224463" algn="l"/>
                <a:tab pos="5681663" algn="l"/>
                <a:tab pos="6138863" algn="l"/>
                <a:tab pos="6596063" algn="l"/>
                <a:tab pos="7053263" algn="l"/>
                <a:tab pos="7510463" algn="l"/>
                <a:tab pos="7967663" algn="l"/>
                <a:tab pos="8424863" algn="l"/>
                <a:tab pos="8882063" algn="l"/>
                <a:tab pos="9339263" algn="l"/>
              </a:tabLst>
            </a:pPr>
            <a:r>
              <a:rPr lang="en-US" sz="2800">
                <a:solidFill>
                  <a:srgbClr val="FFFFFF"/>
                </a:solidFill>
              </a:rPr>
              <a:t>&lt;/table&gt;</a:t>
            </a:r>
          </a:p>
          <a:p>
            <a:pPr>
              <a:lnSpc>
                <a:spcPts val="2825"/>
              </a:lnSpc>
              <a:spcBef>
                <a:spcPts val="700"/>
              </a:spcBef>
              <a:tabLst>
                <a:tab pos="652463" algn="l"/>
                <a:tab pos="1109663" algn="l"/>
                <a:tab pos="1566863" algn="l"/>
                <a:tab pos="2024063" algn="l"/>
                <a:tab pos="2481263" algn="l"/>
                <a:tab pos="2938463" algn="l"/>
                <a:tab pos="3395663" algn="l"/>
                <a:tab pos="3852863" algn="l"/>
                <a:tab pos="4310063" algn="l"/>
                <a:tab pos="4767263" algn="l"/>
                <a:tab pos="5224463" algn="l"/>
                <a:tab pos="5681663" algn="l"/>
                <a:tab pos="6138863" algn="l"/>
                <a:tab pos="6596063" algn="l"/>
                <a:tab pos="7053263" algn="l"/>
                <a:tab pos="7510463" algn="l"/>
                <a:tab pos="7967663" algn="l"/>
                <a:tab pos="8424863" algn="l"/>
                <a:tab pos="8882063" algn="l"/>
                <a:tab pos="9339263" algn="l"/>
              </a:tabLst>
            </a:pPr>
            <a:endParaRPr lang="en-US" sz="2800">
              <a:solidFill>
                <a:srgbClr val="FFFFFF"/>
              </a:solidFill>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641" name="Text Box 1"/>
          <p:cNvSpPr txBox="1">
            <a:spLocks noChangeArrowheads="1"/>
          </p:cNvSpPr>
          <p:nvPr/>
        </p:nvSpPr>
        <p:spPr bwMode="auto">
          <a:xfrm>
            <a:off x="457200" y="274638"/>
            <a:ext cx="8220075" cy="1133475"/>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free layout</a:t>
            </a:r>
          </a:p>
        </p:txBody>
      </p:sp>
      <p:sp>
        <p:nvSpPr>
          <p:cNvPr id="240642" name="Text Box 2"/>
          <p:cNvSpPr txBox="1">
            <a:spLocks noChangeArrowheads="1"/>
          </p:cNvSpPr>
          <p:nvPr/>
        </p:nvSpPr>
        <p:spPr bwMode="auto">
          <a:xfrm>
            <a:off x="457200" y="1600200"/>
            <a:ext cx="8220075" cy="4516438"/>
          </a:xfrm>
          <a:prstGeom prst="rect">
            <a:avLst/>
          </a:prstGeom>
          <a:noFill/>
          <a:ln w="9525">
            <a:noFill/>
            <a:round/>
            <a:headEnd/>
            <a:tailEnd/>
          </a:ln>
          <a:effectLst/>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dirty="0">
                <a:solidFill>
                  <a:srgbClr val="FFFFFF"/>
                </a:solidFill>
              </a:rPr>
              <a:t>The table is entered row by row.</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dirty="0">
                <a:solidFill>
                  <a:srgbClr val="FFFFFF"/>
                </a:solidFill>
              </a:rPr>
              <a:t>You don't need to give the same number of cells in every row.</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dirty="0">
                <a:solidFill>
                  <a:srgbClr val="FFFFFF"/>
                </a:solidFill>
              </a:rPr>
              <a:t>As a consequence of your freedom, the browser has to read the entire table, to figure out what the maximum number of cells in a row is, before it can actually set the table.</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1665" name="Text Box 1"/>
          <p:cNvSpPr txBox="1">
            <a:spLocks noChangeArrowheads="1"/>
          </p:cNvSpPr>
          <p:nvPr/>
        </p:nvSpPr>
        <p:spPr bwMode="auto">
          <a:xfrm>
            <a:off x="457200" y="274638"/>
            <a:ext cx="8226425" cy="1139825"/>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tables and usabilty</a:t>
            </a:r>
          </a:p>
        </p:txBody>
      </p:sp>
      <p:sp>
        <p:nvSpPr>
          <p:cNvPr id="241666" name="Text Box 2"/>
          <p:cNvSpPr txBox="1">
            <a:spLocks noChangeArrowheads="1"/>
          </p:cNvSpPr>
          <p:nvPr/>
        </p:nvSpPr>
        <p:spPr bwMode="auto">
          <a:xfrm>
            <a:off x="457200" y="1600200"/>
            <a:ext cx="8077200" cy="4949825"/>
          </a:xfrm>
          <a:prstGeom prst="rect">
            <a:avLst/>
          </a:prstGeom>
          <a:noFill/>
          <a:ln w="9525">
            <a:noFill/>
            <a:round/>
            <a:headEnd/>
            <a:tailEnd/>
          </a:ln>
          <a:effectLst/>
        </p:spPr>
        <p:txBody>
          <a:bodyPr lIns="0" tIns="0" rIns="0" bIns="0"/>
          <a:lstStyle/>
          <a:p>
            <a:pPr marL="328613" indent="-317500">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Tables should not be used to generate visual layout. </a:t>
            </a:r>
          </a:p>
          <a:p>
            <a:pPr marL="328613" indent="-317500">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Use of style sheets is recommended when the table has mainly a visual function. But sometimes this is hard. </a:t>
            </a:r>
          </a:p>
          <a:p>
            <a:pPr marL="328613" indent="-317500">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Many tables lead to excessive scrolling.</a:t>
            </a:r>
          </a:p>
          <a:p>
            <a:pPr marL="328613" indent="-317500">
              <a:lnSpc>
                <a:spcPct val="104000"/>
              </a:lnSpc>
              <a:spcBef>
                <a:spcPts val="6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   See Thomas’ old homepage http://openlib.org/home/krichel/index.table.html</a:t>
            </a:r>
          </a:p>
          <a:p>
            <a:pPr marL="328613" indent="-317500">
              <a:lnSpc>
                <a:spcPct val="104000"/>
              </a:lnSpc>
              <a:spcBef>
                <a:spcPts val="6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   for a  bad example. </a:t>
            </a:r>
          </a:p>
          <a:p>
            <a:pPr marL="328613" indent="-317500">
              <a:lnSpc>
                <a:spcPts val="2825"/>
              </a:lnSpc>
              <a:spcBef>
                <a:spcPts val="7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800">
              <a:solidFill>
                <a:srgbClr val="FFFFFF"/>
              </a:solidFill>
            </a:endParaRPr>
          </a:p>
          <a:p>
            <a:pPr marL="328613" indent="-317500">
              <a:lnSpc>
                <a:spcPts val="2825"/>
              </a:lnSpc>
              <a:spcBef>
                <a:spcPts val="7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80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689" name="Text Box 1"/>
          <p:cNvSpPr txBox="1">
            <a:spLocks noChangeArrowheads="1"/>
          </p:cNvSpPr>
          <p:nvPr/>
        </p:nvSpPr>
        <p:spPr bwMode="auto">
          <a:xfrm>
            <a:off x="457200" y="304800"/>
            <a:ext cx="86868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elements &amp; attributes not covered</a:t>
            </a:r>
          </a:p>
        </p:txBody>
      </p:sp>
      <p:sp>
        <p:nvSpPr>
          <p:cNvPr id="242690" name="Text Box 2"/>
          <p:cNvSpPr txBox="1">
            <a:spLocks noChangeArrowheads="1"/>
          </p:cNvSpPr>
          <p:nvPr/>
        </p:nvSpPr>
        <p:spPr bwMode="auto">
          <a:xfrm>
            <a:off x="457200" y="1600200"/>
            <a:ext cx="8229600" cy="4953000"/>
          </a:xfrm>
          <a:prstGeom prst="rect">
            <a:avLst/>
          </a:prstGeom>
          <a:noFill/>
          <a:ln w="9525">
            <a:noFill/>
            <a:round/>
            <a:headEnd/>
            <a:tailEnd/>
          </a:ln>
          <a:effectLst/>
        </p:spPr>
        <p:txBody>
          <a:bodyPr lIns="90000" tIns="46800" rIns="90000" bIns="46800"/>
          <a:lstStyle/>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dirty="0">
                <a:solidFill>
                  <a:srgbClr val="FFFFFF"/>
                </a:solidFill>
              </a:rPr>
              <a:t>Many points in the table spec of  HTML have one or more of the following attributes</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mainly important for non-visual rendering</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complicated and/or abstract</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little used</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mainly a verbosity reduction feature</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dirty="0">
                <a:solidFill>
                  <a:srgbClr val="FFFFFF"/>
                </a:solidFill>
              </a:rPr>
              <a:t>So I am omitting some of them in the discussion.</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713" name="Text Box 1"/>
          <p:cNvSpPr txBox="1">
            <a:spLocks noChangeArrowheads="1"/>
          </p:cNvSpPr>
          <p:nvPr/>
        </p:nvSpPr>
        <p:spPr bwMode="auto">
          <a:xfrm>
            <a:off x="457200" y="228600"/>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groups, partly not covered here</a:t>
            </a:r>
          </a:p>
        </p:txBody>
      </p:sp>
      <p:sp>
        <p:nvSpPr>
          <p:cNvPr id="243714" name="Text Box 2"/>
          <p:cNvSpPr txBox="1">
            <a:spLocks noChangeArrowheads="1"/>
          </p:cNvSpPr>
          <p:nvPr/>
        </p:nvSpPr>
        <p:spPr bwMode="auto">
          <a:xfrm>
            <a:off x="457200" y="1600200"/>
            <a:ext cx="8229600" cy="4325938"/>
          </a:xfrm>
          <a:prstGeom prst="rect">
            <a:avLst/>
          </a:prstGeom>
          <a:noFill/>
          <a:ln w="9525">
            <a:noFill/>
            <a:round/>
            <a:headEnd/>
            <a:tailEnd/>
          </a:ln>
          <a:effectLst/>
        </p:spPr>
        <p:txBody>
          <a:bodyPr lIns="90000" tIns="46800" rIns="90000" bIns="46800"/>
          <a:lstStyle/>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Table rows may be grouped into</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head section</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body section</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foot section</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Table columns may also be grouped into more arbitrary ways in so-called column groups. </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I partly cover that cells may contain</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header information</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table data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1"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example for class= and id=</a:t>
            </a:r>
          </a:p>
        </p:txBody>
      </p:sp>
      <p:sp>
        <p:nvSpPr>
          <p:cNvPr id="179202" name="Text Box 2"/>
          <p:cNvSpPr txBox="1">
            <a:spLocks noChangeArrowheads="1"/>
          </p:cNvSpPr>
          <p:nvPr/>
        </p:nvSpPr>
        <p:spPr bwMode="auto">
          <a:xfrm>
            <a:off x="609600" y="1600200"/>
            <a:ext cx="8077200" cy="4800600"/>
          </a:xfrm>
          <a:prstGeom prst="rect">
            <a:avLst/>
          </a:prstGeom>
          <a:noFill/>
          <a:ln w="9525">
            <a:noFill/>
            <a:round/>
            <a:headEnd/>
            <a:tailEnd/>
          </a:ln>
          <a:effectLst/>
        </p:spPr>
        <p:txBody>
          <a:bodyPr lIns="90000" tIns="46800" rIns="90000" bIns="46800"/>
          <a:lstStyle/>
          <a:p>
            <a:pPr>
              <a:lnSpc>
                <a:spcPct val="94000"/>
              </a:lnSpc>
              <a:spcBef>
                <a:spcPts val="600"/>
              </a:spcBef>
              <a:tabLst>
                <a:tab pos="458788" algn="l"/>
                <a:tab pos="915988" algn="l"/>
                <a:tab pos="1373188" algn="l"/>
                <a:tab pos="1830388" algn="l"/>
                <a:tab pos="2287588" algn="l"/>
                <a:tab pos="2744788" algn="l"/>
                <a:tab pos="3201988" algn="l"/>
                <a:tab pos="3659188" algn="l"/>
                <a:tab pos="4116388" algn="l"/>
                <a:tab pos="4573588" algn="l"/>
                <a:tab pos="5030788" algn="l"/>
                <a:tab pos="5487988" algn="l"/>
                <a:tab pos="5945188" algn="l"/>
                <a:tab pos="6402388" algn="l"/>
                <a:tab pos="6859588" algn="l"/>
                <a:tab pos="7316788" algn="l"/>
                <a:tab pos="7773988" algn="l"/>
                <a:tab pos="8231188" algn="l"/>
                <a:tab pos="8688388" algn="l"/>
                <a:tab pos="9145588" algn="l"/>
              </a:tabLst>
            </a:pPr>
            <a:r>
              <a:rPr lang="en-US" sz="2400" dirty="0">
                <a:solidFill>
                  <a:srgbClr val="FFFFFF"/>
                </a:solidFill>
              </a:rPr>
              <a:t>&lt;p class="limerick" id="limerick_1"&gt;</a:t>
            </a:r>
          </a:p>
          <a:p>
            <a:pPr>
              <a:lnSpc>
                <a:spcPct val="94000"/>
              </a:lnSpc>
              <a:spcBef>
                <a:spcPts val="600"/>
              </a:spcBef>
              <a:tabLst>
                <a:tab pos="458788" algn="l"/>
                <a:tab pos="915988" algn="l"/>
                <a:tab pos="1373188" algn="l"/>
                <a:tab pos="1830388" algn="l"/>
                <a:tab pos="2287588" algn="l"/>
                <a:tab pos="2744788" algn="l"/>
                <a:tab pos="3201988" algn="l"/>
                <a:tab pos="3659188" algn="l"/>
                <a:tab pos="4116388" algn="l"/>
                <a:tab pos="4573588" algn="l"/>
                <a:tab pos="5030788" algn="l"/>
                <a:tab pos="5487988" algn="l"/>
                <a:tab pos="5945188" algn="l"/>
                <a:tab pos="6402388" algn="l"/>
                <a:tab pos="6859588" algn="l"/>
                <a:tab pos="7316788" algn="l"/>
                <a:tab pos="7773988" algn="l"/>
                <a:tab pos="8231188" algn="l"/>
                <a:tab pos="8688388" algn="l"/>
                <a:tab pos="9145588" algn="l"/>
              </a:tabLst>
            </a:pPr>
            <a:r>
              <a:rPr lang="en-US" sz="2400" dirty="0">
                <a:solidFill>
                  <a:srgbClr val="FFFFFF"/>
                </a:solidFill>
              </a:rPr>
              <a:t> There was a young man from Peru&lt;</a:t>
            </a:r>
            <a:r>
              <a:rPr lang="en-US" sz="2400" dirty="0" err="1">
                <a:solidFill>
                  <a:srgbClr val="FFFFFF"/>
                </a:solidFill>
              </a:rPr>
              <a:t>br</a:t>
            </a:r>
            <a:r>
              <a:rPr lang="en-US" sz="2400" dirty="0">
                <a:solidFill>
                  <a:srgbClr val="FFFFFF"/>
                </a:solidFill>
              </a:rPr>
              <a:t>/&gt;</a:t>
            </a:r>
          </a:p>
          <a:p>
            <a:pPr>
              <a:lnSpc>
                <a:spcPct val="94000"/>
              </a:lnSpc>
              <a:spcBef>
                <a:spcPts val="600"/>
              </a:spcBef>
              <a:tabLst>
                <a:tab pos="458788" algn="l"/>
                <a:tab pos="915988" algn="l"/>
                <a:tab pos="1373188" algn="l"/>
                <a:tab pos="1830388" algn="l"/>
                <a:tab pos="2287588" algn="l"/>
                <a:tab pos="2744788" algn="l"/>
                <a:tab pos="3201988" algn="l"/>
                <a:tab pos="3659188" algn="l"/>
                <a:tab pos="4116388" algn="l"/>
                <a:tab pos="4573588" algn="l"/>
                <a:tab pos="5030788" algn="l"/>
                <a:tab pos="5487988" algn="l"/>
                <a:tab pos="5945188" algn="l"/>
                <a:tab pos="6402388" algn="l"/>
                <a:tab pos="6859588" algn="l"/>
                <a:tab pos="7316788" algn="l"/>
                <a:tab pos="7773988" algn="l"/>
                <a:tab pos="8231188" algn="l"/>
                <a:tab pos="8688388" algn="l"/>
                <a:tab pos="9145588" algn="l"/>
              </a:tabLst>
            </a:pPr>
            <a:r>
              <a:rPr lang="en-US" sz="2400" dirty="0">
                <a:solidFill>
                  <a:srgbClr val="FFFFFF"/>
                </a:solidFill>
              </a:rPr>
              <a:t> Whose limericks stopped at line two.&lt;/p&gt;</a:t>
            </a:r>
          </a:p>
          <a:p>
            <a:pPr>
              <a:lnSpc>
                <a:spcPct val="94000"/>
              </a:lnSpc>
              <a:spcBef>
                <a:spcPts val="600"/>
              </a:spcBef>
              <a:tabLst>
                <a:tab pos="458788" algn="l"/>
                <a:tab pos="915988" algn="l"/>
                <a:tab pos="1373188" algn="l"/>
                <a:tab pos="1830388" algn="l"/>
                <a:tab pos="2287588" algn="l"/>
                <a:tab pos="2744788" algn="l"/>
                <a:tab pos="3201988" algn="l"/>
                <a:tab pos="3659188" algn="l"/>
                <a:tab pos="4116388" algn="l"/>
                <a:tab pos="4573588" algn="l"/>
                <a:tab pos="5030788" algn="l"/>
                <a:tab pos="5487988" algn="l"/>
                <a:tab pos="5945188" algn="l"/>
                <a:tab pos="6402388" algn="l"/>
                <a:tab pos="6859588" algn="l"/>
                <a:tab pos="7316788" algn="l"/>
                <a:tab pos="7773988" algn="l"/>
                <a:tab pos="8231188" algn="l"/>
                <a:tab pos="8688388" algn="l"/>
                <a:tab pos="9145588" algn="l"/>
              </a:tabLst>
            </a:pPr>
            <a:r>
              <a:rPr lang="en-US" sz="2400" dirty="0">
                <a:solidFill>
                  <a:srgbClr val="FFFFFF"/>
                </a:solidFill>
              </a:rPr>
              <a:t>&lt;p&gt;OK, that's a stupid limerick. Let us look at another&lt;/p&gt;</a:t>
            </a:r>
          </a:p>
          <a:p>
            <a:pPr>
              <a:lnSpc>
                <a:spcPct val="94000"/>
              </a:lnSpc>
              <a:spcBef>
                <a:spcPts val="600"/>
              </a:spcBef>
              <a:tabLst>
                <a:tab pos="458788" algn="l"/>
                <a:tab pos="915988" algn="l"/>
                <a:tab pos="1373188" algn="l"/>
                <a:tab pos="1830388" algn="l"/>
                <a:tab pos="2287588" algn="l"/>
                <a:tab pos="2744788" algn="l"/>
                <a:tab pos="3201988" algn="l"/>
                <a:tab pos="3659188" algn="l"/>
                <a:tab pos="4116388" algn="l"/>
                <a:tab pos="4573588" algn="l"/>
                <a:tab pos="5030788" algn="l"/>
                <a:tab pos="5487988" algn="l"/>
                <a:tab pos="5945188" algn="l"/>
                <a:tab pos="6402388" algn="l"/>
                <a:tab pos="6859588" algn="l"/>
                <a:tab pos="7316788" algn="l"/>
                <a:tab pos="7773988" algn="l"/>
                <a:tab pos="8231188" algn="l"/>
                <a:tab pos="8688388" algn="l"/>
                <a:tab pos="9145588" algn="l"/>
              </a:tabLst>
            </a:pPr>
            <a:r>
              <a:rPr lang="en-US" sz="2400" dirty="0">
                <a:solidFill>
                  <a:srgbClr val="FFFFFF"/>
                </a:solidFill>
              </a:rPr>
              <a:t>&lt;p class="limerick" id="limerick_2"&gt;</a:t>
            </a:r>
          </a:p>
          <a:p>
            <a:pPr>
              <a:lnSpc>
                <a:spcPct val="94000"/>
              </a:lnSpc>
              <a:spcBef>
                <a:spcPts val="600"/>
              </a:spcBef>
              <a:tabLst>
                <a:tab pos="458788" algn="l"/>
                <a:tab pos="915988" algn="l"/>
                <a:tab pos="1373188" algn="l"/>
                <a:tab pos="1830388" algn="l"/>
                <a:tab pos="2287588" algn="l"/>
                <a:tab pos="2744788" algn="l"/>
                <a:tab pos="3201988" algn="l"/>
                <a:tab pos="3659188" algn="l"/>
                <a:tab pos="4116388" algn="l"/>
                <a:tab pos="4573588" algn="l"/>
                <a:tab pos="5030788" algn="l"/>
                <a:tab pos="5487988" algn="l"/>
                <a:tab pos="5945188" algn="l"/>
                <a:tab pos="6402388" algn="l"/>
                <a:tab pos="6859588" algn="l"/>
                <a:tab pos="7316788" algn="l"/>
                <a:tab pos="7773988" algn="l"/>
                <a:tab pos="8231188" algn="l"/>
                <a:tab pos="8688388" algn="l"/>
                <a:tab pos="9145588" algn="l"/>
              </a:tabLst>
            </a:pPr>
            <a:r>
              <a:rPr lang="en-US" sz="2400" dirty="0">
                <a:solidFill>
                  <a:srgbClr val="FFFFFF"/>
                </a:solidFill>
              </a:rPr>
              <a:t> There was a young man from Japan&lt;</a:t>
            </a:r>
            <a:r>
              <a:rPr lang="en-US" sz="2400" dirty="0" err="1">
                <a:solidFill>
                  <a:srgbClr val="FFFFFF"/>
                </a:solidFill>
              </a:rPr>
              <a:t>br</a:t>
            </a:r>
            <a:r>
              <a:rPr lang="en-US" sz="2400" dirty="0">
                <a:solidFill>
                  <a:srgbClr val="FFFFFF"/>
                </a:solidFill>
              </a:rPr>
              <a:t>/&gt;</a:t>
            </a:r>
          </a:p>
          <a:p>
            <a:pPr>
              <a:lnSpc>
                <a:spcPct val="94000"/>
              </a:lnSpc>
              <a:spcBef>
                <a:spcPts val="600"/>
              </a:spcBef>
              <a:tabLst>
                <a:tab pos="458788" algn="l"/>
                <a:tab pos="915988" algn="l"/>
                <a:tab pos="1373188" algn="l"/>
                <a:tab pos="1830388" algn="l"/>
                <a:tab pos="2287588" algn="l"/>
                <a:tab pos="2744788" algn="l"/>
                <a:tab pos="3201988" algn="l"/>
                <a:tab pos="3659188" algn="l"/>
                <a:tab pos="4116388" algn="l"/>
                <a:tab pos="4573588" algn="l"/>
                <a:tab pos="5030788" algn="l"/>
                <a:tab pos="5487988" algn="l"/>
                <a:tab pos="5945188" algn="l"/>
                <a:tab pos="6402388" algn="l"/>
                <a:tab pos="6859588" algn="l"/>
                <a:tab pos="7316788" algn="l"/>
                <a:tab pos="7773988" algn="l"/>
                <a:tab pos="8231188" algn="l"/>
                <a:tab pos="8688388" algn="l"/>
                <a:tab pos="9145588" algn="l"/>
              </a:tabLst>
            </a:pPr>
            <a:r>
              <a:rPr lang="en-US" sz="2400" dirty="0">
                <a:solidFill>
                  <a:srgbClr val="FFFFFF"/>
                </a:solidFill>
              </a:rPr>
              <a:t> Whose limericks would never scan&lt;</a:t>
            </a:r>
            <a:r>
              <a:rPr lang="en-US" sz="2400" dirty="0" err="1">
                <a:solidFill>
                  <a:srgbClr val="FFFFFF"/>
                </a:solidFill>
              </a:rPr>
              <a:t>br</a:t>
            </a:r>
            <a:r>
              <a:rPr lang="en-US" sz="2400" dirty="0">
                <a:solidFill>
                  <a:srgbClr val="FFFFFF"/>
                </a:solidFill>
              </a:rPr>
              <a:t>/&gt;</a:t>
            </a:r>
          </a:p>
          <a:p>
            <a:pPr>
              <a:lnSpc>
                <a:spcPct val="94000"/>
              </a:lnSpc>
              <a:spcBef>
                <a:spcPts val="600"/>
              </a:spcBef>
              <a:tabLst>
                <a:tab pos="458788" algn="l"/>
                <a:tab pos="915988" algn="l"/>
                <a:tab pos="1373188" algn="l"/>
                <a:tab pos="1830388" algn="l"/>
                <a:tab pos="2287588" algn="l"/>
                <a:tab pos="2744788" algn="l"/>
                <a:tab pos="3201988" algn="l"/>
                <a:tab pos="3659188" algn="l"/>
                <a:tab pos="4116388" algn="l"/>
                <a:tab pos="4573588" algn="l"/>
                <a:tab pos="5030788" algn="l"/>
                <a:tab pos="5487988" algn="l"/>
                <a:tab pos="5945188" algn="l"/>
                <a:tab pos="6402388" algn="l"/>
                <a:tab pos="6859588" algn="l"/>
                <a:tab pos="7316788" algn="l"/>
                <a:tab pos="7773988" algn="l"/>
                <a:tab pos="8231188" algn="l"/>
                <a:tab pos="8688388" algn="l"/>
                <a:tab pos="9145588" algn="l"/>
              </a:tabLst>
            </a:pPr>
            <a:r>
              <a:rPr lang="en-US" sz="2400" dirty="0">
                <a:solidFill>
                  <a:srgbClr val="FFFFFF"/>
                </a:solidFill>
              </a:rPr>
              <a:t> And when they asked why&lt;</a:t>
            </a:r>
            <a:r>
              <a:rPr lang="en-US" sz="2400" dirty="0" err="1">
                <a:solidFill>
                  <a:srgbClr val="FFFFFF"/>
                </a:solidFill>
              </a:rPr>
              <a:t>br</a:t>
            </a:r>
            <a:r>
              <a:rPr lang="en-US" sz="2400" dirty="0">
                <a:solidFill>
                  <a:srgbClr val="FFFFFF"/>
                </a:solidFill>
              </a:rPr>
              <a:t>/&gt;</a:t>
            </a:r>
          </a:p>
          <a:p>
            <a:pPr>
              <a:lnSpc>
                <a:spcPct val="94000"/>
              </a:lnSpc>
              <a:spcBef>
                <a:spcPts val="600"/>
              </a:spcBef>
              <a:tabLst>
                <a:tab pos="458788" algn="l"/>
                <a:tab pos="915988" algn="l"/>
                <a:tab pos="1373188" algn="l"/>
                <a:tab pos="1830388" algn="l"/>
                <a:tab pos="2287588" algn="l"/>
                <a:tab pos="2744788" algn="l"/>
                <a:tab pos="3201988" algn="l"/>
                <a:tab pos="3659188" algn="l"/>
                <a:tab pos="4116388" algn="l"/>
                <a:tab pos="4573588" algn="l"/>
                <a:tab pos="5030788" algn="l"/>
                <a:tab pos="5487988" algn="l"/>
                <a:tab pos="5945188" algn="l"/>
                <a:tab pos="6402388" algn="l"/>
                <a:tab pos="6859588" algn="l"/>
                <a:tab pos="7316788" algn="l"/>
                <a:tab pos="7773988" algn="l"/>
                <a:tab pos="8231188" algn="l"/>
                <a:tab pos="8688388" algn="l"/>
                <a:tab pos="9145588" algn="l"/>
              </a:tabLst>
            </a:pPr>
            <a:r>
              <a:rPr lang="en-US" sz="2400" dirty="0">
                <a:solidFill>
                  <a:srgbClr val="FFFFFF"/>
                </a:solidFill>
              </a:rPr>
              <a:t> He said "It is because I&lt;</a:t>
            </a:r>
            <a:r>
              <a:rPr lang="en-US" sz="2400" dirty="0" err="1">
                <a:solidFill>
                  <a:srgbClr val="FFFFFF"/>
                </a:solidFill>
              </a:rPr>
              <a:t>br</a:t>
            </a:r>
            <a:r>
              <a:rPr lang="en-US" sz="2400" dirty="0">
                <a:solidFill>
                  <a:srgbClr val="FFFFFF"/>
                </a:solidFill>
              </a:rPr>
              <a:t>/&gt;</a:t>
            </a:r>
          </a:p>
          <a:p>
            <a:pPr>
              <a:lnSpc>
                <a:spcPct val="94000"/>
              </a:lnSpc>
              <a:spcBef>
                <a:spcPts val="600"/>
              </a:spcBef>
              <a:tabLst>
                <a:tab pos="458788" algn="l"/>
                <a:tab pos="915988" algn="l"/>
                <a:tab pos="1373188" algn="l"/>
                <a:tab pos="1830388" algn="l"/>
                <a:tab pos="2287588" algn="l"/>
                <a:tab pos="2744788" algn="l"/>
                <a:tab pos="3201988" algn="l"/>
                <a:tab pos="3659188" algn="l"/>
                <a:tab pos="4116388" algn="l"/>
                <a:tab pos="4573588" algn="l"/>
                <a:tab pos="5030788" algn="l"/>
                <a:tab pos="5487988" algn="l"/>
                <a:tab pos="5945188" algn="l"/>
                <a:tab pos="6402388" algn="l"/>
                <a:tab pos="6859588" algn="l"/>
                <a:tab pos="7316788" algn="l"/>
                <a:tab pos="7773988" algn="l"/>
                <a:tab pos="8231188" algn="l"/>
                <a:tab pos="8688388" algn="l"/>
                <a:tab pos="9145588" algn="l"/>
              </a:tabLst>
            </a:pPr>
            <a:r>
              <a:rPr lang="en-US" sz="2400" dirty="0">
                <a:solidFill>
                  <a:srgbClr val="FFFFFF"/>
                </a:solidFill>
              </a:rPr>
              <a:t> Try to put as many words into the last line as </a:t>
            </a:r>
          </a:p>
          <a:p>
            <a:pPr>
              <a:lnSpc>
                <a:spcPct val="94000"/>
              </a:lnSpc>
              <a:spcBef>
                <a:spcPts val="600"/>
              </a:spcBef>
              <a:tabLst>
                <a:tab pos="458788" algn="l"/>
                <a:tab pos="915988" algn="l"/>
                <a:tab pos="1373188" algn="l"/>
                <a:tab pos="1830388" algn="l"/>
                <a:tab pos="2287588" algn="l"/>
                <a:tab pos="2744788" algn="l"/>
                <a:tab pos="3201988" algn="l"/>
                <a:tab pos="3659188" algn="l"/>
                <a:tab pos="4116388" algn="l"/>
                <a:tab pos="4573588" algn="l"/>
                <a:tab pos="5030788" algn="l"/>
                <a:tab pos="5487988" algn="l"/>
                <a:tab pos="5945188" algn="l"/>
                <a:tab pos="6402388" algn="l"/>
                <a:tab pos="6859588" algn="l"/>
                <a:tab pos="7316788" algn="l"/>
                <a:tab pos="7773988" algn="l"/>
                <a:tab pos="8231188" algn="l"/>
                <a:tab pos="8688388" algn="l"/>
                <a:tab pos="9145588" algn="l"/>
              </a:tabLst>
            </a:pPr>
            <a:r>
              <a:rPr lang="en-US" sz="2400" dirty="0">
                <a:solidFill>
                  <a:srgbClr val="FFFFFF"/>
                </a:solidFill>
              </a:rPr>
              <a:t> I possibly can."&lt;/p&gt;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4737"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the &lt;table&gt; element</a:t>
            </a:r>
          </a:p>
        </p:txBody>
      </p:sp>
      <p:sp>
        <p:nvSpPr>
          <p:cNvPr id="244738" name="Text Box 2"/>
          <p:cNvSpPr txBox="1">
            <a:spLocks noChangeArrowheads="1"/>
          </p:cNvSpPr>
          <p:nvPr/>
        </p:nvSpPr>
        <p:spPr bwMode="auto">
          <a:xfrm>
            <a:off x="381000" y="1193800"/>
            <a:ext cx="8229600" cy="5359400"/>
          </a:xfrm>
          <a:prstGeom prst="rect">
            <a:avLst/>
          </a:prstGeom>
          <a:noFill/>
          <a:ln w="9525">
            <a:noFill/>
            <a:round/>
            <a:headEnd/>
            <a:tailEnd/>
          </a:ln>
          <a:effectLst/>
        </p:spPr>
        <p:txBody>
          <a:bodyPr lIns="90000" tIns="46800" rIns="90000" bIns="46800"/>
          <a:lstStyle/>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It encloses a table. It takes the core and i18n attributes. It is a block-level element.</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It takes a  summary= attribute. That attribute provides a summary of the table's purpose and structure for user agents rendering to non-visual media such as speech and Braille.</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It takes a width= attribute.  That attribute specifies the desired width of the entire table.</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When the value is a percentage value, the value is relative to the user agent's available horizontal space.</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Otherwise it as a pixel value</a:t>
            </a:r>
          </a:p>
          <a:p>
            <a:pPr marL="328613" indent="-317500">
              <a:lnSpc>
                <a:spcPct val="104000"/>
              </a:lnSpc>
              <a:spcBef>
                <a:spcPts val="7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800" dirty="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61"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the frame= attribute of &lt;table&gt;</a:t>
            </a:r>
          </a:p>
        </p:txBody>
      </p:sp>
      <p:sp>
        <p:nvSpPr>
          <p:cNvPr id="245762" name="Text Box 2"/>
          <p:cNvSpPr txBox="1">
            <a:spLocks noChangeArrowheads="1"/>
          </p:cNvSpPr>
          <p:nvPr/>
        </p:nvSpPr>
        <p:spPr bwMode="auto">
          <a:xfrm>
            <a:off x="457200" y="1600200"/>
            <a:ext cx="8229600" cy="4953000"/>
          </a:xfrm>
          <a:prstGeom prst="rect">
            <a:avLst/>
          </a:prstGeom>
          <a:noFill/>
          <a:ln w="9525">
            <a:noFill/>
            <a:round/>
            <a:headEnd/>
            <a:tailEnd/>
          </a:ln>
          <a:effectLst/>
        </p:spPr>
        <p:txBody>
          <a:bodyPr lIns="90000" tIns="46800" rIns="90000" bIns="46800"/>
          <a:lstStyle/>
          <a:p>
            <a:pPr marL="328613" indent="-317500">
              <a:lnSpc>
                <a:spcPct val="9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This attribute specifies which sides of the frame surrounding a table will be visible. Possible values: </a:t>
            </a:r>
          </a:p>
          <a:p>
            <a:pPr marL="731838" lvl="1" indent="-274638">
              <a:lnSpc>
                <a:spcPct val="90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"void" 	  no sides. This is the default value. </a:t>
            </a:r>
          </a:p>
          <a:p>
            <a:pPr marL="731838" lvl="1" indent="-274638">
              <a:lnSpc>
                <a:spcPct val="90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"above"	  the top side only </a:t>
            </a:r>
          </a:p>
          <a:p>
            <a:pPr marL="731838" lvl="1" indent="-274638">
              <a:lnSpc>
                <a:spcPct val="90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"below"	  the bottom side only </a:t>
            </a:r>
          </a:p>
          <a:p>
            <a:pPr marL="731838" lvl="1" indent="-274638">
              <a:lnSpc>
                <a:spcPct val="90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a:t>
            </a:r>
            <a:r>
              <a:rPr lang="en-US" sz="2400" dirty="0" err="1">
                <a:solidFill>
                  <a:srgbClr val="FFFFFF"/>
                </a:solidFill>
              </a:rPr>
              <a:t>hsides</a:t>
            </a:r>
            <a:r>
              <a:rPr lang="en-US" sz="2400" dirty="0">
                <a:solidFill>
                  <a:srgbClr val="FFFFFF"/>
                </a:solidFill>
              </a:rPr>
              <a:t>"  the top and bottom sides only </a:t>
            </a:r>
          </a:p>
          <a:p>
            <a:pPr marL="731838" lvl="1" indent="-274638">
              <a:lnSpc>
                <a:spcPct val="90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a:t>
            </a:r>
            <a:r>
              <a:rPr lang="en-US" sz="2400" dirty="0" err="1">
                <a:solidFill>
                  <a:srgbClr val="FFFFFF"/>
                </a:solidFill>
              </a:rPr>
              <a:t>vsides</a:t>
            </a:r>
            <a:r>
              <a:rPr lang="en-US" sz="2400" dirty="0">
                <a:solidFill>
                  <a:srgbClr val="FFFFFF"/>
                </a:solidFill>
              </a:rPr>
              <a:t>"  the right and left sides only </a:t>
            </a:r>
          </a:p>
          <a:p>
            <a:pPr marL="731838" lvl="1" indent="-274638">
              <a:lnSpc>
                <a:spcPct val="90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"lhs"	  	  the left-hand side only</a:t>
            </a:r>
          </a:p>
          <a:p>
            <a:pPr marL="731838" lvl="1" indent="-274638">
              <a:lnSpc>
                <a:spcPct val="90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a:t>
            </a:r>
            <a:r>
              <a:rPr lang="en-US" sz="2400" dirty="0" err="1">
                <a:solidFill>
                  <a:srgbClr val="FFFFFF"/>
                </a:solidFill>
              </a:rPr>
              <a:t>rhs</a:t>
            </a:r>
            <a:r>
              <a:rPr lang="en-US" sz="2400" dirty="0">
                <a:solidFill>
                  <a:srgbClr val="FFFFFF"/>
                </a:solidFill>
              </a:rPr>
              <a:t>"	  the right-hand side only </a:t>
            </a:r>
          </a:p>
          <a:p>
            <a:pPr marL="731838" lvl="1" indent="-274638">
              <a:lnSpc>
                <a:spcPct val="90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"box"	  all four sides</a:t>
            </a:r>
          </a:p>
          <a:p>
            <a:pPr marL="731838" lvl="1" indent="-274638">
              <a:lnSpc>
                <a:spcPct val="90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"border"  all four sides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6785"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the rules= attribute of &lt;table&gt;</a:t>
            </a:r>
          </a:p>
        </p:txBody>
      </p:sp>
      <p:sp>
        <p:nvSpPr>
          <p:cNvPr id="246786" name="Text Box 2"/>
          <p:cNvSpPr txBox="1">
            <a:spLocks noChangeArrowheads="1"/>
          </p:cNvSpPr>
          <p:nvPr/>
        </p:nvSpPr>
        <p:spPr bwMode="auto">
          <a:xfrm>
            <a:off x="457200" y="1600200"/>
            <a:ext cx="8229600" cy="5029200"/>
          </a:xfrm>
          <a:prstGeom prst="rect">
            <a:avLst/>
          </a:prstGeom>
          <a:noFill/>
          <a:ln w="9525">
            <a:noFill/>
            <a:round/>
            <a:headEnd/>
            <a:tailEnd/>
          </a:ln>
          <a:effectLst/>
        </p:spPr>
        <p:txBody>
          <a:bodyPr lIns="90000" tIns="46800" rIns="90000" bIns="46800"/>
          <a:lstStyle/>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dirty="0">
                <a:solidFill>
                  <a:srgbClr val="FFFFFF"/>
                </a:solidFill>
              </a:rPr>
              <a:t>This attribute specifies which rules will appear between cells within a table. Possible values </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"none"	   no rules. This is the default. </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"groups"  </a:t>
            </a:r>
            <a:r>
              <a:rPr lang="en-US" sz="2800" dirty="0" smtClean="0">
                <a:solidFill>
                  <a:srgbClr val="FFFFFF"/>
                </a:solidFill>
              </a:rPr>
              <a:t> rules </a:t>
            </a:r>
            <a:r>
              <a:rPr lang="en-US" sz="2800" dirty="0">
                <a:solidFill>
                  <a:srgbClr val="FFFFFF"/>
                </a:solidFill>
              </a:rPr>
              <a:t>between row groups only. </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"rows"	   rules between rows only. </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"cols"	   rules between columns only. </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"all"	   </a:t>
            </a:r>
            <a:r>
              <a:rPr lang="en-US" sz="2800" dirty="0" smtClean="0">
                <a:solidFill>
                  <a:srgbClr val="FFFFFF"/>
                </a:solidFill>
              </a:rPr>
              <a:t>       rules </a:t>
            </a:r>
            <a:r>
              <a:rPr lang="en-US" sz="2800" dirty="0">
                <a:solidFill>
                  <a:srgbClr val="FFFFFF"/>
                </a:solidFill>
              </a:rPr>
              <a:t>between all rows and columns</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7809"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the border= attribute of &lt;table&gt;</a:t>
            </a:r>
          </a:p>
        </p:txBody>
      </p:sp>
      <p:sp>
        <p:nvSpPr>
          <p:cNvPr id="247810" name="Text Box 2"/>
          <p:cNvSpPr txBox="1">
            <a:spLocks noChangeArrowheads="1"/>
          </p:cNvSpPr>
          <p:nvPr/>
        </p:nvSpPr>
        <p:spPr bwMode="auto">
          <a:xfrm>
            <a:off x="457200" y="1600200"/>
            <a:ext cx="8229600" cy="4616450"/>
          </a:xfrm>
          <a:prstGeom prst="rect">
            <a:avLst/>
          </a:prstGeom>
          <a:noFill/>
          <a:ln w="9525">
            <a:noFill/>
            <a:round/>
            <a:headEnd/>
            <a:tailEnd/>
          </a:ln>
          <a:effectLst/>
        </p:spPr>
        <p:txBody>
          <a:bodyPr lIns="90000" tIns="46800" rIns="90000" bIns="46800"/>
          <a:lstStyle/>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This attribute sets the width of the frame of a table, if it is set to be visible. The value can only be a pixel number. </a:t>
            </a:r>
          </a:p>
          <a:p>
            <a:pPr marL="328613" indent="-317500">
              <a:lnSpc>
                <a:spcPct val="104000"/>
              </a:lnSpc>
              <a:spcBef>
                <a:spcPts val="7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800">
              <a:solidFill>
                <a:srgbClr val="FFFFFF"/>
              </a:solidFill>
            </a:endParaRPr>
          </a:p>
          <a:p>
            <a:pPr marL="328613" indent="-317500">
              <a:lnSpc>
                <a:spcPct val="104000"/>
              </a:lnSpc>
              <a:spcBef>
                <a:spcPts val="7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800">
              <a:solidFill>
                <a:srgbClr val="FFFFFF"/>
              </a:solidFill>
            </a:endParaRP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Rules and frames can make for visual noise. </a:t>
            </a:r>
          </a:p>
          <a:p>
            <a:pPr marL="328613" indent="-317500">
              <a:lnSpc>
                <a:spcPct val="104000"/>
              </a:lnSpc>
              <a:spcBef>
                <a:spcPts val="7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800">
              <a:solidFill>
                <a:srgbClr val="FFFFFF"/>
              </a:solidFill>
            </a:endParaRPr>
          </a:p>
          <a:p>
            <a:pPr marL="328613" indent="-317500">
              <a:lnSpc>
                <a:spcPct val="104000"/>
              </a:lnSpc>
              <a:spcBef>
                <a:spcPts val="7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800">
              <a:solidFill>
                <a:srgbClr val="FFFFFF"/>
              </a:solidFill>
            </a:endParaRPr>
          </a:p>
          <a:p>
            <a:pPr marL="328613" indent="-317500">
              <a:lnSpc>
                <a:spcPct val="104000"/>
              </a:lnSpc>
              <a:spcBef>
                <a:spcPts val="7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80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8833"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the &lt;caption&gt; element</a:t>
            </a:r>
          </a:p>
        </p:txBody>
      </p:sp>
      <p:sp>
        <p:nvSpPr>
          <p:cNvPr id="248834" name="Text Box 2"/>
          <p:cNvSpPr txBox="1">
            <a:spLocks noChangeArrowheads="1"/>
          </p:cNvSpPr>
          <p:nvPr/>
        </p:nvSpPr>
        <p:spPr bwMode="auto">
          <a:xfrm>
            <a:off x="457200" y="1371600"/>
            <a:ext cx="8229600" cy="4953000"/>
          </a:xfrm>
          <a:prstGeom prst="rect">
            <a:avLst/>
          </a:prstGeom>
          <a:noFill/>
          <a:ln w="9525">
            <a:noFill/>
            <a:round/>
            <a:headEnd/>
            <a:tailEnd/>
          </a:ln>
          <a:effectLst/>
        </p:spPr>
        <p:txBody>
          <a:bodyPr lIns="90000" tIns="46800" rIns="90000" bIns="46800"/>
          <a:lstStyle/>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It is used to give a caption to the table. </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It takes the core and i18n attributes.</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It is only allowed immediately after the &lt;table&gt; tag start.</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There can only be one &lt;caption&gt; in any one &lt;table&gt;.</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We will now study the alignment attributes. This is an attribute group widely used in tables. &lt;table&gt; also takes those attributes.</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9857"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alignment: the valign= attribute</a:t>
            </a:r>
          </a:p>
        </p:txBody>
      </p:sp>
      <p:sp>
        <p:nvSpPr>
          <p:cNvPr id="249858" name="Text Box 2"/>
          <p:cNvSpPr txBox="1">
            <a:spLocks noChangeArrowheads="1"/>
          </p:cNvSpPr>
          <p:nvPr/>
        </p:nvSpPr>
        <p:spPr bwMode="auto">
          <a:xfrm>
            <a:off x="457200" y="1189038"/>
            <a:ext cx="8229600" cy="6075362"/>
          </a:xfrm>
          <a:prstGeom prst="rect">
            <a:avLst/>
          </a:prstGeom>
          <a:noFill/>
          <a:ln w="9525">
            <a:noFill/>
            <a:round/>
            <a:headEnd/>
            <a:tailEnd/>
          </a:ln>
          <a:effectLst/>
        </p:spPr>
        <p:txBody>
          <a:bodyPr lIns="90000" tIns="46800" rIns="90000" bIns="46800"/>
          <a:lstStyle/>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The </a:t>
            </a:r>
            <a:r>
              <a:rPr lang="en-US" sz="2800" dirty="0" err="1">
                <a:solidFill>
                  <a:srgbClr val="FFFFFF"/>
                </a:solidFill>
              </a:rPr>
              <a:t>valign</a:t>
            </a:r>
            <a:r>
              <a:rPr lang="en-US" sz="2800" dirty="0">
                <a:solidFill>
                  <a:srgbClr val="FFFFFF"/>
                </a:solidFill>
              </a:rPr>
              <a:t>= attribute specifies the vertical position of data within a cell. Possible values: </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"top" 	 Cell data is flush with the top of the cell. </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"middle" Cell data is centered vertically within the cell.  </a:t>
            </a:r>
          </a:p>
          <a:p>
            <a:pPr marL="328613" indent="-317500">
              <a:lnSpc>
                <a:spcPct val="104000"/>
              </a:lnSpc>
              <a:spcBef>
                <a:spcPts val="6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			 This is the default value. </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"bottom" Cell data is flush with the bottom of the cell. </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"baseline" All cells in the same row as a cell whose </a:t>
            </a:r>
            <a:r>
              <a:rPr lang="en-US" sz="2400" dirty="0" err="1">
                <a:solidFill>
                  <a:srgbClr val="FFFFFF"/>
                </a:solidFill>
              </a:rPr>
              <a:t>valign</a:t>
            </a:r>
            <a:r>
              <a:rPr lang="en-US" sz="2400" dirty="0">
                <a:solidFill>
                  <a:srgbClr val="FFFFFF"/>
                </a:solidFill>
              </a:rPr>
              <a:t> attribute has this value should have their textual data positioned so that the first text line occurs on a baseline common to all cells in the row. This constraint does not apply to subsequent text lines in these cells. </a:t>
            </a:r>
          </a:p>
          <a:p>
            <a:pPr marL="328613" indent="-317500">
              <a:lnSpc>
                <a:spcPct val="104000"/>
              </a:lnSpc>
              <a:spcBef>
                <a:spcPts val="7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800" dirty="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0881"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alignment: the align= attribute</a:t>
            </a:r>
          </a:p>
        </p:txBody>
      </p:sp>
      <p:sp>
        <p:nvSpPr>
          <p:cNvPr id="250882" name="Text Box 2"/>
          <p:cNvSpPr txBox="1">
            <a:spLocks noChangeArrowheads="1"/>
          </p:cNvSpPr>
          <p:nvPr/>
        </p:nvSpPr>
        <p:spPr bwMode="auto">
          <a:xfrm>
            <a:off x="457200" y="1295400"/>
            <a:ext cx="8229600" cy="4997450"/>
          </a:xfrm>
          <a:prstGeom prst="rect">
            <a:avLst/>
          </a:prstGeom>
          <a:noFill/>
          <a:ln w="9525">
            <a:noFill/>
            <a:round/>
            <a:headEnd/>
            <a:tailEnd/>
          </a:ln>
          <a:effectLst/>
        </p:spPr>
        <p:txBody>
          <a:bodyPr lIns="90000" tIns="46800" rIns="90000" bIns="46800"/>
          <a:lstStyle/>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The align= attribute specifies the alignment of data and the justification of text in a cell. Possible values: </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"left"	      left-flush data or left-justify text.</a:t>
            </a:r>
          </a:p>
          <a:p>
            <a:pPr marL="328613" indent="-317500">
              <a:lnSpc>
                <a:spcPct val="104000"/>
              </a:lnSpc>
              <a:spcBef>
                <a:spcPts val="6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   		This is the default value for table data. </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"center"	 center data or center-justify text.</a:t>
            </a:r>
          </a:p>
          <a:p>
            <a:pPr marL="328613" indent="-317500">
              <a:lnSpc>
                <a:spcPct val="104000"/>
              </a:lnSpc>
              <a:spcBef>
                <a:spcPts val="6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		This is the default value for table headers. </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"right"	right-flush data or right-justify text. </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"justify"	double-justify text</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"char"	align text around a specific character as set 		with a char= attribute</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1905"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alignment: char= and charoff=</a:t>
            </a:r>
          </a:p>
        </p:txBody>
      </p:sp>
      <p:sp>
        <p:nvSpPr>
          <p:cNvPr id="251906" name="Text Box 2"/>
          <p:cNvSpPr txBox="1">
            <a:spLocks noChangeArrowheads="1"/>
          </p:cNvSpPr>
          <p:nvPr/>
        </p:nvSpPr>
        <p:spPr bwMode="auto">
          <a:xfrm>
            <a:off x="228600" y="1295400"/>
            <a:ext cx="8763000" cy="5105400"/>
          </a:xfrm>
          <a:prstGeom prst="rect">
            <a:avLst/>
          </a:prstGeom>
          <a:noFill/>
          <a:ln w="9525">
            <a:noFill/>
            <a:round/>
            <a:headEnd/>
            <a:tailEnd/>
          </a:ln>
          <a:effectLst/>
        </p:spPr>
        <p:txBody>
          <a:bodyPr lIns="90000" tIns="46800" rIns="90000" bIns="46800"/>
          <a:lstStyle/>
          <a:p>
            <a:pPr marL="328613" indent="-317500">
              <a:lnSpc>
                <a:spcPct val="105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The char= attribute specifies a single character within a text fragment to act as an axis for alignment. The default value for this attribute is the decimal point character for the current language as set by the lang= attribute.</a:t>
            </a:r>
          </a:p>
          <a:p>
            <a:pPr marL="328613" indent="-317500">
              <a:lnSpc>
                <a:spcPct val="105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The charoff= attribute specifies the offset to the first occurrence of the alignment character on each line. If a line doesn't include the alignment character, it should be horizontally shifted to end at the alignment position. The direction of offset is determined by the current text direction, as set by the dir= attribute.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2929"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alignment: cellspacing=</a:t>
            </a:r>
          </a:p>
        </p:txBody>
      </p:sp>
      <p:sp>
        <p:nvSpPr>
          <p:cNvPr id="252930" name="Text Box 2"/>
          <p:cNvSpPr txBox="1">
            <a:spLocks noChangeArrowheads="1"/>
          </p:cNvSpPr>
          <p:nvPr/>
        </p:nvSpPr>
        <p:spPr bwMode="auto">
          <a:xfrm>
            <a:off x="457200" y="1600200"/>
            <a:ext cx="8229600" cy="5018088"/>
          </a:xfrm>
          <a:prstGeom prst="rect">
            <a:avLst/>
          </a:prstGeom>
          <a:noFill/>
          <a:ln w="9525">
            <a:noFill/>
            <a:round/>
            <a:headEnd/>
            <a:tailEnd/>
          </a:ln>
          <a:effectLst/>
        </p:spPr>
        <p:txBody>
          <a:bodyPr lIns="90000" tIns="46800" rIns="90000" bIns="46800"/>
          <a:lstStyle/>
          <a:p>
            <a:pPr marL="328613" indent="-317500">
              <a:lnSpc>
                <a:spcPct val="9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The </a:t>
            </a:r>
            <a:r>
              <a:rPr lang="en-US" sz="2800" dirty="0" err="1">
                <a:solidFill>
                  <a:srgbClr val="FFFFFF"/>
                </a:solidFill>
              </a:rPr>
              <a:t>cellspacing</a:t>
            </a:r>
            <a:r>
              <a:rPr lang="en-US" sz="2800" dirty="0">
                <a:solidFill>
                  <a:srgbClr val="FFFFFF"/>
                </a:solidFill>
              </a:rPr>
              <a:t>= attribute specifies how much space the user agent should leave </a:t>
            </a:r>
          </a:p>
          <a:p>
            <a:pPr marL="731838" lvl="1" indent="-274638">
              <a:lnSpc>
                <a:spcPct val="90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between the left side of the table and the left-hand side of the leftmost column</a:t>
            </a:r>
          </a:p>
          <a:p>
            <a:pPr marL="731838" lvl="1" indent="-274638">
              <a:lnSpc>
                <a:spcPct val="90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between the top of the table and the top side of the top row,</a:t>
            </a:r>
          </a:p>
          <a:p>
            <a:pPr marL="731838" lvl="1" indent="-274638">
              <a:lnSpc>
                <a:spcPct val="90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between the right side of the table and the right-hand side of the right most column</a:t>
            </a:r>
          </a:p>
          <a:p>
            <a:pPr marL="731838" lvl="1" indent="-274638">
              <a:lnSpc>
                <a:spcPct val="90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between the bottom of the table and the bottom side of the last row</a:t>
            </a:r>
          </a:p>
          <a:p>
            <a:pPr marL="731838" lvl="1" indent="-274638">
              <a:lnSpc>
                <a:spcPct val="90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The attribute also specifies the amount of space to leave between cells. </a:t>
            </a:r>
          </a:p>
          <a:p>
            <a:pPr marL="328613" indent="-317500">
              <a:lnSpc>
                <a:spcPct val="90000"/>
              </a:lnSpc>
              <a:spcBef>
                <a:spcPts val="7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400" dirty="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3953"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alignment attributes: cellpadding=</a:t>
            </a:r>
          </a:p>
        </p:txBody>
      </p:sp>
      <p:sp>
        <p:nvSpPr>
          <p:cNvPr id="253954" name="Text Box 2"/>
          <p:cNvSpPr txBox="1">
            <a:spLocks noChangeArrowheads="1"/>
          </p:cNvSpPr>
          <p:nvPr/>
        </p:nvSpPr>
        <p:spPr bwMode="auto">
          <a:xfrm>
            <a:off x="457200" y="1600200"/>
            <a:ext cx="8229600" cy="4452938"/>
          </a:xfrm>
          <a:prstGeom prst="rect">
            <a:avLst/>
          </a:prstGeom>
          <a:noFill/>
          <a:ln w="9525">
            <a:noFill/>
            <a:round/>
            <a:headEnd/>
            <a:tailEnd/>
          </a:ln>
          <a:effectLst/>
        </p:spPr>
        <p:txBody>
          <a:bodyPr lIns="90000" tIns="46800" rIns="90000" bIns="46800"/>
          <a:lstStyle/>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Does the same as </a:t>
            </a:r>
            <a:r>
              <a:rPr lang="en-US" sz="2800" dirty="0" err="1">
                <a:solidFill>
                  <a:srgbClr val="FFFFFF"/>
                </a:solidFill>
              </a:rPr>
              <a:t>cellspacing</a:t>
            </a:r>
            <a:r>
              <a:rPr lang="en-US" sz="2800" dirty="0">
                <a:solidFill>
                  <a:srgbClr val="FFFFFF"/>
                </a:solidFill>
              </a:rPr>
              <a:t>, but gives the distance between the border of the cell and the and the contents. </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Note that </a:t>
            </a:r>
            <a:r>
              <a:rPr lang="en-US" sz="2800" dirty="0" err="1">
                <a:solidFill>
                  <a:srgbClr val="FFFFFF"/>
                </a:solidFill>
              </a:rPr>
              <a:t>cellpadding</a:t>
            </a:r>
            <a:r>
              <a:rPr lang="en-US" sz="2800" dirty="0">
                <a:solidFill>
                  <a:srgbClr val="FFFFFF"/>
                </a:solidFill>
              </a:rPr>
              <a:t>= and </a:t>
            </a:r>
            <a:r>
              <a:rPr lang="en-US" sz="2800" dirty="0" err="1">
                <a:solidFill>
                  <a:srgbClr val="FFFFFF"/>
                </a:solidFill>
              </a:rPr>
              <a:t>cellspacing</a:t>
            </a:r>
            <a:r>
              <a:rPr lang="en-US" sz="2800" dirty="0">
                <a:solidFill>
                  <a:srgbClr val="FFFFFF"/>
                </a:solidFill>
              </a:rPr>
              <a:t>= can only one length. </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If it is pixel, horizontal and vertical dimensions are the some</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If it is a percentage, horizontal and vertical space are different as the percentage is applied to the width of the table.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5"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&lt;span&gt; example</a:t>
            </a:r>
          </a:p>
        </p:txBody>
      </p:sp>
      <p:sp>
        <p:nvSpPr>
          <p:cNvPr id="180226" name="Text Box 2"/>
          <p:cNvSpPr txBox="1">
            <a:spLocks noChangeArrowheads="1"/>
          </p:cNvSpPr>
          <p:nvPr/>
        </p:nvSpPr>
        <p:spPr bwMode="auto">
          <a:xfrm>
            <a:off x="152400" y="1252538"/>
            <a:ext cx="8610600" cy="5494337"/>
          </a:xfrm>
          <a:prstGeom prst="rect">
            <a:avLst/>
          </a:prstGeom>
          <a:noFill/>
          <a:ln w="9525">
            <a:noFill/>
            <a:round/>
            <a:headEnd/>
            <a:tailEnd/>
          </a:ln>
          <a:effectLst/>
        </p:spPr>
        <p:txBody>
          <a:bodyPr lIns="90000" tIns="46800" rIns="90000" bIns="46800"/>
          <a:lstStyle/>
          <a:p>
            <a:pPr>
              <a:lnSpc>
                <a:spcPct val="104000"/>
              </a:lnSpc>
              <a:spcBef>
                <a:spcPts val="600"/>
              </a:spcBef>
              <a:tabLst>
                <a:tab pos="458788" algn="l"/>
                <a:tab pos="915988" algn="l"/>
                <a:tab pos="1373188" algn="l"/>
                <a:tab pos="1830388" algn="l"/>
                <a:tab pos="2287588" algn="l"/>
                <a:tab pos="2744788" algn="l"/>
                <a:tab pos="3201988" algn="l"/>
                <a:tab pos="3659188" algn="l"/>
                <a:tab pos="4116388" algn="l"/>
                <a:tab pos="4573588" algn="l"/>
                <a:tab pos="5030788" algn="l"/>
                <a:tab pos="5487988" algn="l"/>
                <a:tab pos="5945188" algn="l"/>
                <a:tab pos="6402388" algn="l"/>
                <a:tab pos="6859588" algn="l"/>
                <a:tab pos="7316788" algn="l"/>
                <a:tab pos="7773988" algn="l"/>
                <a:tab pos="8231188" algn="l"/>
                <a:tab pos="8688388" algn="l"/>
                <a:tab pos="9145588" algn="l"/>
              </a:tabLst>
            </a:pPr>
            <a:r>
              <a:rPr lang="en-US" sz="2600">
                <a:solidFill>
                  <a:srgbClr val="FFFFFF"/>
                </a:solidFill>
              </a:rPr>
              <a:t>&lt;div class="limerick"&gt;A worse poet however was </a:t>
            </a:r>
          </a:p>
          <a:p>
            <a:pPr>
              <a:lnSpc>
                <a:spcPct val="104000"/>
              </a:lnSpc>
              <a:spcBef>
                <a:spcPts val="600"/>
              </a:spcBef>
              <a:tabLst>
                <a:tab pos="458788" algn="l"/>
                <a:tab pos="915988" algn="l"/>
                <a:tab pos="1373188" algn="l"/>
                <a:tab pos="1830388" algn="l"/>
                <a:tab pos="2287588" algn="l"/>
                <a:tab pos="2744788" algn="l"/>
                <a:tab pos="3201988" algn="l"/>
                <a:tab pos="3659188" algn="l"/>
                <a:tab pos="4116388" algn="l"/>
                <a:tab pos="4573588" algn="l"/>
                <a:tab pos="5030788" algn="l"/>
                <a:tab pos="5487988" algn="l"/>
                <a:tab pos="5945188" algn="l"/>
                <a:tab pos="6402388" algn="l"/>
                <a:tab pos="6859588" algn="l"/>
                <a:tab pos="7316788" algn="l"/>
                <a:tab pos="7773988" algn="l"/>
                <a:tab pos="8231188" algn="l"/>
                <a:tab pos="8688388" algn="l"/>
                <a:tab pos="9145588" algn="l"/>
              </a:tabLst>
            </a:pPr>
            <a:r>
              <a:rPr lang="en-US" sz="2600">
                <a:solidFill>
                  <a:srgbClr val="FFFFFF"/>
                </a:solidFill>
              </a:rPr>
              <a:t>J&lt;span class="rhyme_1"&gt;enny&lt;/span&gt;.&lt;br/&gt;</a:t>
            </a:r>
          </a:p>
          <a:p>
            <a:pPr>
              <a:lnSpc>
                <a:spcPct val="104000"/>
              </a:lnSpc>
              <a:spcBef>
                <a:spcPts val="600"/>
              </a:spcBef>
              <a:tabLst>
                <a:tab pos="458788" algn="l"/>
                <a:tab pos="915988" algn="l"/>
                <a:tab pos="1373188" algn="l"/>
                <a:tab pos="1830388" algn="l"/>
                <a:tab pos="2287588" algn="l"/>
                <a:tab pos="2744788" algn="l"/>
                <a:tab pos="3201988" algn="l"/>
                <a:tab pos="3659188" algn="l"/>
                <a:tab pos="4116388" algn="l"/>
                <a:tab pos="4573588" algn="l"/>
                <a:tab pos="5030788" algn="l"/>
                <a:tab pos="5487988" algn="l"/>
                <a:tab pos="5945188" algn="l"/>
                <a:tab pos="6402388" algn="l"/>
                <a:tab pos="6859588" algn="l"/>
                <a:tab pos="7316788" algn="l"/>
                <a:tab pos="7773988" algn="l"/>
                <a:tab pos="8231188" algn="l"/>
                <a:tab pos="8688388" algn="l"/>
                <a:tab pos="9145588" algn="l"/>
              </a:tabLst>
            </a:pPr>
            <a:r>
              <a:rPr lang="en-US" sz="2600">
                <a:solidFill>
                  <a:srgbClr val="FFFFFF"/>
                </a:solidFill>
              </a:rPr>
              <a:t>Her limericks weren’t worth a p&lt;span class="rhyme_1"&gt;enny&lt;/span&gt;&lt;br/&gt;</a:t>
            </a:r>
          </a:p>
          <a:p>
            <a:pPr>
              <a:lnSpc>
                <a:spcPct val="104000"/>
              </a:lnSpc>
              <a:spcBef>
                <a:spcPts val="600"/>
              </a:spcBef>
              <a:tabLst>
                <a:tab pos="458788" algn="l"/>
                <a:tab pos="915988" algn="l"/>
                <a:tab pos="1373188" algn="l"/>
                <a:tab pos="1830388" algn="l"/>
                <a:tab pos="2287588" algn="l"/>
                <a:tab pos="2744788" algn="l"/>
                <a:tab pos="3201988" algn="l"/>
                <a:tab pos="3659188" algn="l"/>
                <a:tab pos="4116388" algn="l"/>
                <a:tab pos="4573588" algn="l"/>
                <a:tab pos="5030788" algn="l"/>
                <a:tab pos="5487988" algn="l"/>
                <a:tab pos="5945188" algn="l"/>
                <a:tab pos="6402388" algn="l"/>
                <a:tab pos="6859588" algn="l"/>
                <a:tab pos="7316788" algn="l"/>
                <a:tab pos="7773988" algn="l"/>
                <a:tab pos="8231188" algn="l"/>
                <a:tab pos="8688388" algn="l"/>
                <a:tab pos="9145588" algn="l"/>
              </a:tabLst>
            </a:pPr>
            <a:r>
              <a:rPr lang="en-US" sz="2600">
                <a:solidFill>
                  <a:srgbClr val="FFFFFF"/>
                </a:solidFill>
              </a:rPr>
              <a:t>Though the invention was </a:t>
            </a:r>
          </a:p>
          <a:p>
            <a:pPr>
              <a:lnSpc>
                <a:spcPct val="104000"/>
              </a:lnSpc>
              <a:spcBef>
                <a:spcPts val="600"/>
              </a:spcBef>
              <a:tabLst>
                <a:tab pos="458788" algn="l"/>
                <a:tab pos="915988" algn="l"/>
                <a:tab pos="1373188" algn="l"/>
                <a:tab pos="1830388" algn="l"/>
                <a:tab pos="2287588" algn="l"/>
                <a:tab pos="2744788" algn="l"/>
                <a:tab pos="3201988" algn="l"/>
                <a:tab pos="3659188" algn="l"/>
                <a:tab pos="4116388" algn="l"/>
                <a:tab pos="4573588" algn="l"/>
                <a:tab pos="5030788" algn="l"/>
                <a:tab pos="5487988" algn="l"/>
                <a:tab pos="5945188" algn="l"/>
                <a:tab pos="6402388" algn="l"/>
                <a:tab pos="6859588" algn="l"/>
                <a:tab pos="7316788" algn="l"/>
                <a:tab pos="7773988" algn="l"/>
                <a:tab pos="8231188" algn="l"/>
                <a:tab pos="8688388" algn="l"/>
                <a:tab pos="9145588" algn="l"/>
              </a:tabLst>
            </a:pPr>
            <a:r>
              <a:rPr lang="en-US" sz="2600">
                <a:solidFill>
                  <a:srgbClr val="FFFFFF"/>
                </a:solidFill>
              </a:rPr>
              <a:t>s&lt;span class="rhyme_2"&gt;ound&lt;/span&gt;&lt;br/&gt;</a:t>
            </a:r>
          </a:p>
          <a:p>
            <a:pPr>
              <a:lnSpc>
                <a:spcPct val="104000"/>
              </a:lnSpc>
              <a:spcBef>
                <a:spcPts val="600"/>
              </a:spcBef>
              <a:tabLst>
                <a:tab pos="458788" algn="l"/>
                <a:tab pos="915988" algn="l"/>
                <a:tab pos="1373188" algn="l"/>
                <a:tab pos="1830388" algn="l"/>
                <a:tab pos="2287588" algn="l"/>
                <a:tab pos="2744788" algn="l"/>
                <a:tab pos="3201988" algn="l"/>
                <a:tab pos="3659188" algn="l"/>
                <a:tab pos="4116388" algn="l"/>
                <a:tab pos="4573588" algn="l"/>
                <a:tab pos="5030788" algn="l"/>
                <a:tab pos="5487988" algn="l"/>
                <a:tab pos="5945188" algn="l"/>
                <a:tab pos="6402388" algn="l"/>
                <a:tab pos="6859588" algn="l"/>
                <a:tab pos="7316788" algn="l"/>
                <a:tab pos="7773988" algn="l"/>
                <a:tab pos="8231188" algn="l"/>
                <a:tab pos="8688388" algn="l"/>
                <a:tab pos="9145588" algn="l"/>
              </a:tabLst>
            </a:pPr>
            <a:r>
              <a:rPr lang="en-US" sz="2600">
                <a:solidFill>
                  <a:srgbClr val="FFFFFF"/>
                </a:solidFill>
              </a:rPr>
              <a:t>She always f&lt;span class="rhyme_2"&gt;ound&lt;/span&gt;&lt;br/&gt;</a:t>
            </a:r>
          </a:p>
          <a:p>
            <a:pPr>
              <a:lnSpc>
                <a:spcPct val="104000"/>
              </a:lnSpc>
              <a:spcBef>
                <a:spcPts val="600"/>
              </a:spcBef>
              <a:tabLst>
                <a:tab pos="458788" algn="l"/>
                <a:tab pos="915988" algn="l"/>
                <a:tab pos="1373188" algn="l"/>
                <a:tab pos="1830388" algn="l"/>
                <a:tab pos="2287588" algn="l"/>
                <a:tab pos="2744788" algn="l"/>
                <a:tab pos="3201988" algn="l"/>
                <a:tab pos="3659188" algn="l"/>
                <a:tab pos="4116388" algn="l"/>
                <a:tab pos="4573588" algn="l"/>
                <a:tab pos="5030788" algn="l"/>
                <a:tab pos="5487988" algn="l"/>
                <a:tab pos="5945188" algn="l"/>
                <a:tab pos="6402388" algn="l"/>
                <a:tab pos="6859588" algn="l"/>
                <a:tab pos="7316788" algn="l"/>
                <a:tab pos="7773988" algn="l"/>
                <a:tab pos="8231188" algn="l"/>
                <a:tab pos="8688388" algn="l"/>
                <a:tab pos="9145588" algn="l"/>
              </a:tabLst>
            </a:pPr>
            <a:r>
              <a:rPr lang="en-US" sz="2600">
                <a:solidFill>
                  <a:srgbClr val="FFFFFF"/>
                </a:solidFill>
              </a:rPr>
              <a:t>That, whenever she tried to write &lt;span class="rhyme_1"&gt;any&lt;/span&gt;&lt;br/&gt;</a:t>
            </a:r>
          </a:p>
          <a:p>
            <a:pPr>
              <a:lnSpc>
                <a:spcPct val="104000"/>
              </a:lnSpc>
              <a:spcBef>
                <a:spcPts val="600"/>
              </a:spcBef>
              <a:tabLst>
                <a:tab pos="458788" algn="l"/>
                <a:tab pos="915988" algn="l"/>
                <a:tab pos="1373188" algn="l"/>
                <a:tab pos="1830388" algn="l"/>
                <a:tab pos="2287588" algn="l"/>
                <a:tab pos="2744788" algn="l"/>
                <a:tab pos="3201988" algn="l"/>
                <a:tab pos="3659188" algn="l"/>
                <a:tab pos="4116388" algn="l"/>
                <a:tab pos="4573588" algn="l"/>
                <a:tab pos="5030788" algn="l"/>
                <a:tab pos="5487988" algn="l"/>
                <a:tab pos="5945188" algn="l"/>
                <a:tab pos="6402388" algn="l"/>
                <a:tab pos="6859588" algn="l"/>
                <a:tab pos="7316788" algn="l"/>
                <a:tab pos="7773988" algn="l"/>
                <a:tab pos="8231188" algn="l"/>
                <a:tab pos="8688388" algn="l"/>
                <a:tab pos="9145588" algn="l"/>
              </a:tabLst>
            </a:pPr>
            <a:r>
              <a:rPr lang="en-US" sz="2600">
                <a:solidFill>
                  <a:srgbClr val="FFFFFF"/>
                </a:solidFill>
              </a:rPr>
              <a:t>She always had one line to </a:t>
            </a:r>
          </a:p>
          <a:p>
            <a:pPr>
              <a:lnSpc>
                <a:spcPct val="104000"/>
              </a:lnSpc>
              <a:spcBef>
                <a:spcPts val="600"/>
              </a:spcBef>
              <a:tabLst>
                <a:tab pos="458788" algn="l"/>
                <a:tab pos="915988" algn="l"/>
                <a:tab pos="1373188" algn="l"/>
                <a:tab pos="1830388" algn="l"/>
                <a:tab pos="2287588" algn="l"/>
                <a:tab pos="2744788" algn="l"/>
                <a:tab pos="3201988" algn="l"/>
                <a:tab pos="3659188" algn="l"/>
                <a:tab pos="4116388" algn="l"/>
                <a:tab pos="4573588" algn="l"/>
                <a:tab pos="5030788" algn="l"/>
                <a:tab pos="5487988" algn="l"/>
                <a:tab pos="5945188" algn="l"/>
                <a:tab pos="6402388" algn="l"/>
                <a:tab pos="6859588" algn="l"/>
                <a:tab pos="7316788" algn="l"/>
                <a:tab pos="7773988" algn="l"/>
                <a:tab pos="8231188" algn="l"/>
                <a:tab pos="8688388" algn="l"/>
                <a:tab pos="9145588" algn="l"/>
              </a:tabLst>
            </a:pPr>
            <a:r>
              <a:rPr lang="en-US" sz="2600">
                <a:solidFill>
                  <a:srgbClr val="FFFFFF"/>
                </a:solidFill>
              </a:rPr>
              <a:t>m&lt;span class="rhyme_1"&gt;any&lt;/span&gt;&lt;br/&gt;.&lt;/div&gt;</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4977" name="Text Box 1"/>
          <p:cNvSpPr txBox="1">
            <a:spLocks noChangeArrowheads="1"/>
          </p:cNvSpPr>
          <p:nvPr/>
        </p:nvSpPr>
        <p:spPr bwMode="auto">
          <a:xfrm>
            <a:off x="457200" y="542925"/>
            <a:ext cx="8229600" cy="606425"/>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the table row &lt;tr&gt; </a:t>
            </a:r>
          </a:p>
        </p:txBody>
      </p:sp>
      <p:sp>
        <p:nvSpPr>
          <p:cNvPr id="254978" name="Text Box 2"/>
          <p:cNvSpPr txBox="1">
            <a:spLocks noChangeArrowheads="1"/>
          </p:cNvSpPr>
          <p:nvPr/>
        </p:nvSpPr>
        <p:spPr bwMode="auto">
          <a:xfrm>
            <a:off x="457200" y="1600200"/>
            <a:ext cx="8229600" cy="3114675"/>
          </a:xfrm>
          <a:prstGeom prst="rect">
            <a:avLst/>
          </a:prstGeom>
          <a:noFill/>
          <a:ln w="9525">
            <a:noFill/>
            <a:round/>
            <a:headEnd/>
            <a:tailEnd/>
          </a:ln>
          <a:effectLst/>
        </p:spPr>
        <p:txBody>
          <a:bodyPr lIns="90000" tIns="46800" rIns="90000" bIns="46800"/>
          <a:lstStyle/>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To build a table, you start by writing out rows with &lt;tr&gt;. Cells are children of the &lt;tr&gt;</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&lt;tr&gt; takes the alignment attributes.</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&lt;tr&gt; takes the i18n attributes.</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&lt;tr&gt; takes the core attributes.</a:t>
            </a:r>
          </a:p>
          <a:p>
            <a:pPr marL="328613" indent="-317500">
              <a:lnSpc>
                <a:spcPct val="104000"/>
              </a:lnSpc>
              <a:spcBef>
                <a:spcPts val="7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80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1"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the table cell &lt;td&gt; </a:t>
            </a:r>
          </a:p>
        </p:txBody>
      </p:sp>
      <p:sp>
        <p:nvSpPr>
          <p:cNvPr id="256002" name="Text Box 2"/>
          <p:cNvSpPr txBox="1">
            <a:spLocks noChangeArrowheads="1"/>
          </p:cNvSpPr>
          <p:nvPr/>
        </p:nvSpPr>
        <p:spPr bwMode="auto">
          <a:xfrm>
            <a:off x="457200" y="1295400"/>
            <a:ext cx="8458200" cy="5526088"/>
          </a:xfrm>
          <a:prstGeom prst="rect">
            <a:avLst/>
          </a:prstGeom>
          <a:noFill/>
          <a:ln w="9525">
            <a:noFill/>
            <a:round/>
            <a:headEnd/>
            <a:tailEnd/>
          </a:ln>
          <a:effectLst/>
        </p:spPr>
        <p:txBody>
          <a:bodyPr lIns="90000" tIns="46800" rIns="90000" bIns="46800"/>
          <a:lstStyle/>
          <a:p>
            <a:pPr>
              <a:lnSpc>
                <a:spcPct val="110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It encloses a cell in a table that is not a header cell.</a:t>
            </a:r>
          </a:p>
          <a:p>
            <a:pPr>
              <a:lnSpc>
                <a:spcPct val="110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It admits the alignment, core and i18n attributes</a:t>
            </a:r>
          </a:p>
          <a:p>
            <a:pPr>
              <a:lnSpc>
                <a:spcPct val="110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It </a:t>
            </a:r>
            <a:r>
              <a:rPr lang="en-US" sz="2800" dirty="0" smtClean="0">
                <a:solidFill>
                  <a:srgbClr val="FFFFFF"/>
                </a:solidFill>
              </a:rPr>
              <a:t>has </a:t>
            </a:r>
            <a:r>
              <a:rPr lang="en-US" sz="2800" dirty="0">
                <a:solidFill>
                  <a:srgbClr val="FFFFFF"/>
                </a:solidFill>
              </a:rPr>
              <a:t>an </a:t>
            </a:r>
            <a:r>
              <a:rPr lang="en-US" sz="2800" dirty="0" err="1">
                <a:solidFill>
                  <a:srgbClr val="FFFFFF"/>
                </a:solidFill>
              </a:rPr>
              <a:t>abbr</a:t>
            </a:r>
            <a:r>
              <a:rPr lang="en-US" sz="2800" dirty="0">
                <a:solidFill>
                  <a:srgbClr val="FFFFFF"/>
                </a:solidFill>
              </a:rPr>
              <a:t>= attribute for abbreviated contents.</a:t>
            </a:r>
          </a:p>
          <a:p>
            <a:pPr>
              <a:lnSpc>
                <a:spcPct val="110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Its </a:t>
            </a:r>
            <a:r>
              <a:rPr lang="en-US" sz="2800" dirty="0" err="1">
                <a:solidFill>
                  <a:srgbClr val="FFFFFF"/>
                </a:solidFill>
              </a:rPr>
              <a:t>rowspan</a:t>
            </a:r>
            <a:r>
              <a:rPr lang="en-US" sz="2800" dirty="0">
                <a:solidFill>
                  <a:srgbClr val="FFFFFF"/>
                </a:solidFill>
              </a:rPr>
              <a:t>= and </a:t>
            </a:r>
            <a:r>
              <a:rPr lang="en-US" sz="2800" dirty="0" err="1">
                <a:solidFill>
                  <a:srgbClr val="FFFFFF"/>
                </a:solidFill>
              </a:rPr>
              <a:t>colspan</a:t>
            </a:r>
            <a:r>
              <a:rPr lang="en-US" sz="2800" dirty="0">
                <a:solidFill>
                  <a:srgbClr val="FFFFFF"/>
                </a:solidFill>
              </a:rPr>
              <a:t>= attributes say how many rows or columns the cell spans. </a:t>
            </a:r>
          </a:p>
          <a:p>
            <a:pPr>
              <a:lnSpc>
                <a:spcPct val="110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It has a headers= attribute specifies the list of header cells that provide header information for the current data cell. The value of this attribute is a space-separated list of header cell id= attribute values.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table cell &lt;td&gt;</a:t>
            </a:r>
            <a:endParaRPr lang="en-US" dirty="0"/>
          </a:p>
        </p:txBody>
      </p:sp>
      <p:sp>
        <p:nvSpPr>
          <p:cNvPr id="3" name="Content Placeholder 2"/>
          <p:cNvSpPr>
            <a:spLocks noGrp="1"/>
          </p:cNvSpPr>
          <p:nvPr>
            <p:ph idx="1"/>
          </p:nvPr>
        </p:nvSpPr>
        <p:spPr/>
        <p:txBody>
          <a:bodyPr/>
          <a:lstStyle/>
          <a:p>
            <a:r>
              <a:rPr lang="en-US" dirty="0" smtClean="0"/>
              <a:t>It encloses a ordinary cell in a table.</a:t>
            </a:r>
          </a:p>
          <a:p>
            <a:r>
              <a:rPr lang="en-US" dirty="0" smtClean="0"/>
              <a:t>It admits the alignment, core and i18 attributes.</a:t>
            </a:r>
          </a:p>
          <a:p>
            <a:r>
              <a:rPr lang="en-US" dirty="0" smtClean="0"/>
              <a:t> It admits an abbrev= attribute for abbreviated contents.</a:t>
            </a:r>
          </a:p>
          <a:p>
            <a:r>
              <a:rPr lang="en-US" dirty="0" smtClean="0"/>
              <a:t>It admits a </a:t>
            </a:r>
            <a:r>
              <a:rPr lang="en-US" dirty="0" err="1" smtClean="0"/>
              <a:t>rowspan</a:t>
            </a:r>
            <a:r>
              <a:rPr lang="en-US" dirty="0" smtClean="0"/>
              <a:t>= and </a:t>
            </a:r>
            <a:r>
              <a:rPr lang="en-US" dirty="0" err="1" smtClean="0"/>
              <a:t>colspan</a:t>
            </a:r>
            <a:r>
              <a:rPr lang="en-US" dirty="0" smtClean="0"/>
              <a:t>= attribute, useful when the cell spans more than one row or column.</a:t>
            </a:r>
            <a:endParaRPr lang="en-US" dirty="0"/>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headers= attribute of &lt;td&gt;</a:t>
            </a:r>
            <a:endParaRPr lang="en-US" dirty="0"/>
          </a:p>
        </p:txBody>
      </p:sp>
      <p:sp>
        <p:nvSpPr>
          <p:cNvPr id="3" name="Content Placeholder 2"/>
          <p:cNvSpPr>
            <a:spLocks noGrp="1"/>
          </p:cNvSpPr>
          <p:nvPr>
            <p:ph idx="1"/>
          </p:nvPr>
        </p:nvSpPr>
        <p:spPr>
          <a:xfrm>
            <a:off x="457200" y="1600200"/>
            <a:ext cx="8229600" cy="4876800"/>
          </a:xfrm>
        </p:spPr>
        <p:txBody>
          <a:bodyPr>
            <a:normAutofit lnSpcReduction="10000"/>
          </a:bodyPr>
          <a:lstStyle/>
          <a:p>
            <a:r>
              <a:rPr lang="en-US" dirty="0" smtClean="0">
                <a:solidFill>
                  <a:srgbClr val="FFFFFF"/>
                </a:solidFill>
              </a:rPr>
              <a:t>&lt;td&gt; admits  headers= attribute specifies the list of header cells that provide header information for the current data cell. The value of this attribute is a space-separated list of header cell id= attribute values. </a:t>
            </a:r>
          </a:p>
          <a:p>
            <a:r>
              <a:rPr lang="en-US" dirty="0" smtClean="0">
                <a:solidFill>
                  <a:srgbClr val="FFFFFF"/>
                </a:solidFill>
              </a:rPr>
              <a:t>Example: &lt;td headers=‏"</a:t>
            </a:r>
            <a:r>
              <a:rPr lang="en-US" dirty="0" smtClean="0">
                <a:solidFill>
                  <a:srgbClr val="FFFFFF"/>
                </a:solidFill>
              </a:rPr>
              <a:t>protein apples</a:t>
            </a:r>
            <a:r>
              <a:rPr lang="en-US" dirty="0" smtClean="0">
                <a:solidFill>
                  <a:srgbClr val="FFFFFF"/>
                </a:solidFill>
              </a:rPr>
              <a:t>"&gt; assumes that there are header cells &lt;</a:t>
            </a:r>
            <a:r>
              <a:rPr lang="en-US" dirty="0" err="1" smtClean="0">
                <a:solidFill>
                  <a:srgbClr val="FFFFFF"/>
                </a:solidFill>
              </a:rPr>
              <a:t>th</a:t>
            </a:r>
            <a:r>
              <a:rPr lang="en-US" dirty="0" smtClean="0">
                <a:solidFill>
                  <a:srgbClr val="FFFFFF"/>
                </a:solidFill>
              </a:rPr>
              <a:t> id="protein"&gt; and &lt;</a:t>
            </a:r>
            <a:r>
              <a:rPr lang="en-US" dirty="0" err="1" smtClean="0">
                <a:solidFill>
                  <a:srgbClr val="FFFFFF"/>
                </a:solidFill>
              </a:rPr>
              <a:t>th</a:t>
            </a:r>
            <a:r>
              <a:rPr lang="en-US" dirty="0" smtClean="0">
                <a:solidFill>
                  <a:srgbClr val="FFFFFF"/>
                </a:solidFill>
              </a:rPr>
              <a:t> id="apples"&gt;.</a:t>
            </a:r>
          </a:p>
          <a:p>
            <a:r>
              <a:rPr lang="en-US" dirty="0" smtClean="0">
                <a:solidFill>
                  <a:srgbClr val="FFFFFF"/>
                </a:solidFill>
              </a:rPr>
              <a:t>This helps to render the table for the visually impaired.</a:t>
            </a:r>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7025"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the header cell &lt;th&gt; </a:t>
            </a:r>
          </a:p>
        </p:txBody>
      </p:sp>
      <p:sp>
        <p:nvSpPr>
          <p:cNvPr id="257026" name="Text Box 2"/>
          <p:cNvSpPr txBox="1">
            <a:spLocks noChangeArrowheads="1"/>
          </p:cNvSpPr>
          <p:nvPr/>
        </p:nvSpPr>
        <p:spPr bwMode="auto">
          <a:xfrm>
            <a:off x="457200" y="1219200"/>
            <a:ext cx="8458200" cy="5486400"/>
          </a:xfrm>
          <a:prstGeom prst="rect">
            <a:avLst/>
          </a:prstGeom>
          <a:noFill/>
          <a:ln w="9525">
            <a:noFill/>
            <a:round/>
            <a:headEnd/>
            <a:tailEnd/>
          </a:ln>
          <a:effectLst/>
        </p:spPr>
        <p:txBody>
          <a:bodyPr lIns="90000" tIns="46800" rIns="90000" bIns="46800"/>
          <a:lstStyle/>
          <a:p>
            <a:pPr marL="328613" indent="-317500">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600" dirty="0">
                <a:solidFill>
                  <a:srgbClr val="FFFFFF"/>
                </a:solidFill>
              </a:rPr>
              <a:t>It encloses a header cell.</a:t>
            </a:r>
          </a:p>
          <a:p>
            <a:pPr marL="328613" indent="-317500">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600" dirty="0">
                <a:solidFill>
                  <a:srgbClr val="FFFFFF"/>
                </a:solidFill>
              </a:rPr>
              <a:t>It admits the same attributes as &lt;td&gt;, but headers= does make no sense here. </a:t>
            </a:r>
          </a:p>
          <a:p>
            <a:pPr marL="328613" indent="-317500">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600" dirty="0">
                <a:solidFill>
                  <a:srgbClr val="FFFFFF"/>
                </a:solidFill>
              </a:rPr>
              <a:t>Instead, we have a scope= attribute that specifies the set of data cells for which the current header cell provides header information.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values of scope= in &lt;</a:t>
            </a:r>
            <a:r>
              <a:rPr lang="en-US" dirty="0" err="1" smtClean="0"/>
              <a:t>th</a:t>
            </a:r>
            <a:r>
              <a:rPr lang="en-US" dirty="0" smtClean="0"/>
              <a:t>&gt; </a:t>
            </a:r>
            <a:endParaRPr lang="en-US" dirty="0"/>
          </a:p>
        </p:txBody>
      </p:sp>
      <p:sp>
        <p:nvSpPr>
          <p:cNvPr id="3" name="Content Placeholder 2"/>
          <p:cNvSpPr>
            <a:spLocks noGrp="1"/>
          </p:cNvSpPr>
          <p:nvPr>
            <p:ph idx="1"/>
          </p:nvPr>
        </p:nvSpPr>
        <p:spPr/>
        <p:txBody>
          <a:bodyPr/>
          <a:lstStyle/>
          <a:p>
            <a:r>
              <a:rPr lang="en-US" dirty="0" smtClean="0"/>
              <a:t>'row' the header cell provides information about the row it is in.</a:t>
            </a:r>
          </a:p>
          <a:p>
            <a:r>
              <a:rPr lang="en-US" dirty="0" smtClean="0"/>
              <a:t>'</a:t>
            </a:r>
            <a:r>
              <a:rPr lang="en-US" dirty="0" err="1" smtClean="0"/>
              <a:t>col</a:t>
            </a:r>
            <a:r>
              <a:rPr lang="en-US" dirty="0" smtClean="0"/>
              <a:t>' the header cell provides information about the column it is in.</a:t>
            </a:r>
          </a:p>
          <a:p>
            <a:r>
              <a:rPr lang="en-US" dirty="0" smtClean="0"/>
              <a:t>'</a:t>
            </a:r>
            <a:r>
              <a:rPr lang="en-US" dirty="0" err="1" smtClean="0"/>
              <a:t>rowgroup</a:t>
            </a:r>
            <a:r>
              <a:rPr lang="en-US" dirty="0" smtClean="0"/>
              <a:t>' the header cell provides information about the row group it is in.</a:t>
            </a:r>
          </a:p>
          <a:p>
            <a:r>
              <a:rPr lang="en-US" dirty="0" smtClean="0"/>
              <a:t>'</a:t>
            </a:r>
            <a:r>
              <a:rPr lang="en-US" dirty="0" err="1" smtClean="0"/>
              <a:t>colgroup</a:t>
            </a:r>
            <a:r>
              <a:rPr lang="en-US" dirty="0" smtClean="0"/>
              <a:t>' the header cell provides information about the column group it is in.</a:t>
            </a:r>
          </a:p>
          <a:p>
            <a:endParaRPr lang="en-US" dirty="0"/>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8049" name="Text Box 1"/>
          <p:cNvSpPr txBox="1">
            <a:spLocks noChangeArrowheads="1"/>
          </p:cNvSpPr>
          <p:nvPr/>
        </p:nvSpPr>
        <p:spPr bwMode="auto">
          <a:xfrm>
            <a:off x="457200" y="274638"/>
            <a:ext cx="8220075" cy="1133475"/>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CSS in tables</a:t>
            </a:r>
          </a:p>
        </p:txBody>
      </p:sp>
      <p:sp>
        <p:nvSpPr>
          <p:cNvPr id="258050" name="Text Box 2"/>
          <p:cNvSpPr txBox="1">
            <a:spLocks noChangeArrowheads="1"/>
          </p:cNvSpPr>
          <p:nvPr/>
        </p:nvSpPr>
        <p:spPr bwMode="auto">
          <a:xfrm>
            <a:off x="457200" y="1600200"/>
            <a:ext cx="8220075" cy="4516438"/>
          </a:xfrm>
          <a:prstGeom prst="rect">
            <a:avLst/>
          </a:prstGeom>
          <a:noFill/>
          <a:ln w="9525">
            <a:noFill/>
            <a:round/>
            <a:headEnd/>
            <a:tailEnd/>
          </a:ln>
          <a:effectLst/>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dirty="0">
                <a:solidFill>
                  <a:srgbClr val="FFFFFF"/>
                </a:solidFill>
              </a:rPr>
              <a:t>HTML table elements can be given general CSS properties, such as the ones we will discuss in next lectures.</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dirty="0">
                <a:solidFill>
                  <a:srgbClr val="FFFFFF"/>
                </a:solidFill>
              </a:rPr>
              <a:t>Here I am going to discuss one property that are only used with table elements.</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dirty="0">
                <a:solidFill>
                  <a:srgbClr val="FFFFFF"/>
                </a:solidFill>
              </a:rPr>
              <a:t>I am leaving the others </a:t>
            </a:r>
            <a:r>
              <a:rPr lang="en-US" sz="3200">
                <a:solidFill>
                  <a:srgbClr val="FFFFFF"/>
                </a:solidFill>
              </a:rPr>
              <a:t>until </a:t>
            </a:r>
            <a:r>
              <a:rPr lang="en-US" sz="3200" smtClean="0">
                <a:solidFill>
                  <a:srgbClr val="FFFFFF"/>
                </a:solidFill>
              </a:rPr>
              <a:t>later.</a:t>
            </a:r>
            <a:endParaRPr lang="en-US" sz="3200" dirty="0">
              <a:solidFill>
                <a:srgbClr val="FFFFFF"/>
              </a:solidFill>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9073" name="Text Box 1"/>
          <p:cNvSpPr txBox="1">
            <a:spLocks noChangeArrowheads="1"/>
          </p:cNvSpPr>
          <p:nvPr/>
        </p:nvSpPr>
        <p:spPr bwMode="auto">
          <a:xfrm>
            <a:off x="457200" y="542925"/>
            <a:ext cx="8229600" cy="606425"/>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{caption-side:}</a:t>
            </a:r>
          </a:p>
        </p:txBody>
      </p:sp>
      <p:sp>
        <p:nvSpPr>
          <p:cNvPr id="259074" name="Text Box 2"/>
          <p:cNvSpPr txBox="1">
            <a:spLocks noChangeArrowheads="1"/>
          </p:cNvSpPr>
          <p:nvPr/>
        </p:nvSpPr>
        <p:spPr bwMode="auto">
          <a:xfrm>
            <a:off x="457200" y="1600200"/>
            <a:ext cx="8229600" cy="4440238"/>
          </a:xfrm>
          <a:prstGeom prst="rect">
            <a:avLst/>
          </a:prstGeom>
          <a:noFill/>
          <a:ln w="9525">
            <a:noFill/>
            <a:round/>
            <a:headEnd/>
            <a:tailEnd/>
          </a:ln>
          <a:effectLst/>
        </p:spPr>
        <p:txBody>
          <a:bodyPr lIns="90000" tIns="46800" rIns="90000" bIns="46800"/>
          <a:lstStyle/>
          <a:p>
            <a:pPr marL="325438" indent="-317500">
              <a:lnSpc>
                <a:spcPct val="104000"/>
              </a:lnSpc>
              <a:spcBef>
                <a:spcPts val="700"/>
              </a:spcBef>
              <a:buClr>
                <a:srgbClr val="FFFFFF"/>
              </a:buClr>
              <a:buFont typeface="Arial" charset="0"/>
              <a:buChar char="•"/>
              <a:tabLst>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pPr>
            <a:r>
              <a:rPr lang="en-US" sz="2800">
                <a:solidFill>
                  <a:srgbClr val="FFFFFF"/>
                </a:solidFill>
              </a:rPr>
              <a:t>This property applies to &lt;caption&gt;.</a:t>
            </a:r>
          </a:p>
          <a:p>
            <a:pPr marL="325438" indent="-317500">
              <a:lnSpc>
                <a:spcPct val="104000"/>
              </a:lnSpc>
              <a:spcBef>
                <a:spcPts val="700"/>
              </a:spcBef>
              <a:buClr>
                <a:srgbClr val="FFFFFF"/>
              </a:buClr>
              <a:buFont typeface="Arial" charset="0"/>
              <a:buChar char="•"/>
              <a:tabLst>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pPr>
            <a:r>
              <a:rPr lang="en-US" sz="2800">
                <a:solidFill>
                  <a:srgbClr val="FFFFFF"/>
                </a:solidFill>
              </a:rPr>
              <a:t>{caption-side:} says where the caption should go, either ‘top’ or ‘bottom’.</a:t>
            </a:r>
          </a:p>
          <a:p>
            <a:pPr marL="325438" indent="-317500">
              <a:lnSpc>
                <a:spcPct val="104000"/>
              </a:lnSpc>
              <a:spcBef>
                <a:spcPts val="700"/>
              </a:spcBef>
              <a:buClr>
                <a:srgbClr val="FFFFFF"/>
              </a:buClr>
              <a:buFont typeface="Arial" charset="0"/>
              <a:buChar char="•"/>
              <a:tabLst>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pPr>
            <a:r>
              <a:rPr lang="en-US" sz="2800">
                <a:solidFill>
                  <a:srgbClr val="FFFFFF"/>
                </a:solidFill>
              </a:rPr>
              <a:t>The initial value is ‘top’.</a:t>
            </a:r>
          </a:p>
          <a:p>
            <a:pPr marL="325438" indent="-317500">
              <a:lnSpc>
                <a:spcPct val="104000"/>
              </a:lnSpc>
              <a:spcBef>
                <a:spcPts val="700"/>
              </a:spcBef>
              <a:buClr>
                <a:srgbClr val="FFFFFF"/>
              </a:buClr>
              <a:buFont typeface="Arial" charset="0"/>
              <a:buChar char="•"/>
              <a:tabLst>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pPr>
            <a:r>
              <a:rPr lang="en-US" sz="2800">
                <a:solidFill>
                  <a:srgbClr val="FFFFFF"/>
                </a:solidFill>
              </a:rPr>
              <a:t>A caption is a block box. They can be styled like any other block level element. But this is just the theory. Browser implementation of browser styling appears to be limited.</a:t>
            </a:r>
          </a:p>
          <a:p>
            <a:pPr marL="325438" indent="-317500">
              <a:lnSpc>
                <a:spcPct val="104000"/>
              </a:lnSpc>
              <a:spcBef>
                <a:spcPts val="700"/>
              </a:spcBef>
              <a:buClr>
                <a:srgbClr val="FFFFFF"/>
              </a:buClr>
              <a:buFont typeface="Arial" charset="0"/>
              <a:buChar char="•"/>
              <a:tabLst>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pPr>
            <a:r>
              <a:rPr lang="en-US" sz="2800">
                <a:solidFill>
                  <a:srgbClr val="FFFFFF"/>
                </a:solidFill>
              </a:rPr>
              <a:t>The property name is misleading.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0097"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Lesk in HTML/CSS</a:t>
            </a:r>
          </a:p>
        </p:txBody>
      </p:sp>
      <p:sp>
        <p:nvSpPr>
          <p:cNvPr id="260098" name="Text Box 2"/>
          <p:cNvSpPr txBox="1">
            <a:spLocks noChangeArrowheads="1"/>
          </p:cNvSpPr>
          <p:nvPr/>
        </p:nvSpPr>
        <p:spPr bwMode="auto">
          <a:xfrm>
            <a:off x="457200" y="1600200"/>
            <a:ext cx="8229600" cy="4525963"/>
          </a:xfrm>
          <a:prstGeom prst="rect">
            <a:avLst/>
          </a:prstGeom>
          <a:noFill/>
          <a:ln w="9525">
            <a:noFill/>
            <a:round/>
            <a:headEnd/>
            <a:tailEnd/>
          </a:ln>
          <a:effectLst/>
        </p:spPr>
        <p:txBody>
          <a:bodyPr lIns="0" tIns="0" rIns="0" bIns="0"/>
          <a:lstStyle/>
          <a:p>
            <a:pPr marL="325438" indent="-317500">
              <a:lnSpc>
                <a:spcPct val="104000"/>
              </a:lnSpc>
              <a:spcBef>
                <a:spcPts val="700"/>
              </a:spcBef>
              <a:buClr>
                <a:srgbClr val="FFFFFF"/>
              </a:buClr>
              <a:buFont typeface="Arial" charset="0"/>
              <a:buChar char="•"/>
              <a:tabLst>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pPr>
            <a:r>
              <a:rPr lang="en-US" sz="3200" dirty="0">
                <a:solidFill>
                  <a:srgbClr val="FFFFFF"/>
                </a:solidFill>
              </a:rPr>
              <a:t>I have struggled to reproduce the </a:t>
            </a:r>
            <a:r>
              <a:rPr lang="en-US" sz="3200" dirty="0" err="1">
                <a:solidFill>
                  <a:srgbClr val="FFFFFF"/>
                </a:solidFill>
              </a:rPr>
              <a:t>Lesk</a:t>
            </a:r>
            <a:r>
              <a:rPr lang="en-US" sz="3200" dirty="0">
                <a:solidFill>
                  <a:srgbClr val="FFFFFF"/>
                </a:solidFill>
              </a:rPr>
              <a:t> tables in the examples area. </a:t>
            </a:r>
          </a:p>
          <a:p>
            <a:pPr marL="325438" indent="-317500">
              <a:lnSpc>
                <a:spcPct val="104000"/>
              </a:lnSpc>
              <a:spcBef>
                <a:spcPts val="700"/>
              </a:spcBef>
              <a:buClr>
                <a:srgbClr val="FFFFFF"/>
              </a:buClr>
              <a:buFont typeface="Arial" charset="0"/>
              <a:buChar char="•"/>
              <a:tabLst>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pPr>
            <a:r>
              <a:rPr lang="en-US" sz="3200" dirty="0">
                <a:solidFill>
                  <a:srgbClr val="FFFFFF"/>
                </a:solidFill>
              </a:rPr>
              <a:t>It is at doc/examples in the course resources site.</a:t>
            </a:r>
          </a:p>
          <a:p>
            <a:pPr marL="325438" indent="-317500">
              <a:lnSpc>
                <a:spcPct val="104000"/>
              </a:lnSpc>
              <a:spcBef>
                <a:spcPts val="700"/>
              </a:spcBef>
              <a:buClr>
                <a:srgbClr val="FFFFFF"/>
              </a:buClr>
              <a:buFont typeface="Arial" charset="0"/>
              <a:buChar char="•"/>
              <a:tabLst>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pPr>
            <a:r>
              <a:rPr lang="en-US" sz="3200" dirty="0">
                <a:solidFill>
                  <a:srgbClr val="FFFFFF"/>
                </a:solidFill>
              </a:rPr>
              <a:t>You can see a version with CSS and a version without CSS.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1121"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example by Lesk (1976)‏</a:t>
            </a:r>
          </a:p>
        </p:txBody>
      </p:sp>
      <p:pic>
        <p:nvPicPr>
          <p:cNvPr id="261122" name="Picture 2"/>
          <p:cNvPicPr>
            <a:picLocks noChangeAspect="1" noChangeArrowheads="1"/>
          </p:cNvPicPr>
          <p:nvPr/>
        </p:nvPicPr>
        <p:blipFill>
          <a:blip r:embed="rId3" cstate="print"/>
          <a:srcRect/>
          <a:stretch>
            <a:fillRect/>
          </a:stretch>
        </p:blipFill>
        <p:spPr bwMode="auto">
          <a:xfrm>
            <a:off x="457200" y="1600200"/>
            <a:ext cx="8229600" cy="4525963"/>
          </a:xfrm>
          <a:prstGeom prst="rect">
            <a:avLst/>
          </a:prstGeom>
          <a:noFill/>
          <a:ln w="9525">
            <a:noFill/>
            <a:round/>
            <a:headEnd/>
            <a:tailEnd/>
          </a:ln>
          <a:effectLst/>
        </p:spPr>
      </p:pic>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49" name="Text Box 1"/>
          <p:cNvSpPr txBox="1">
            <a:spLocks noChangeArrowheads="1"/>
          </p:cNvSpPr>
          <p:nvPr/>
        </p:nvSpPr>
        <p:spPr bwMode="auto">
          <a:xfrm>
            <a:off x="457200" y="319088"/>
            <a:ext cx="8224838" cy="1049337"/>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elements in classes</a:t>
            </a:r>
          </a:p>
        </p:txBody>
      </p:sp>
      <p:sp>
        <p:nvSpPr>
          <p:cNvPr id="181250" name="Text Box 2"/>
          <p:cNvSpPr txBox="1">
            <a:spLocks noChangeArrowheads="1"/>
          </p:cNvSpPr>
          <p:nvPr/>
        </p:nvSpPr>
        <p:spPr bwMode="auto">
          <a:xfrm>
            <a:off x="457200" y="1371600"/>
            <a:ext cx="8224838" cy="5029200"/>
          </a:xfrm>
          <a:prstGeom prst="rect">
            <a:avLst/>
          </a:prstGeom>
          <a:noFill/>
          <a:ln w="9525">
            <a:noFill/>
            <a:round/>
            <a:headEnd/>
            <a:tailEnd/>
          </a:ln>
          <a:effectLst/>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It is important to understand that many elements can be in one class and many classes can be on one element.</a:t>
            </a:r>
          </a:p>
          <a:p>
            <a:pPr marL="328613" indent="-317500">
              <a:lnSpc>
                <a:spcPct val="110000"/>
              </a:lnSpc>
              <a:spcBef>
                <a:spcPts val="6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 &lt;div&gt; … &lt;/div&gt;</a:t>
            </a:r>
          </a:p>
          <a:p>
            <a:pPr marL="328613" indent="-317500">
              <a:lnSpc>
                <a:spcPct val="110000"/>
              </a:lnSpc>
              <a:spcBef>
                <a:spcPts val="6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 &lt;div class="foo"&gt; … &lt;/div&gt;</a:t>
            </a:r>
          </a:p>
          <a:p>
            <a:pPr marL="328613" indent="-317500">
              <a:lnSpc>
                <a:spcPct val="110000"/>
              </a:lnSpc>
              <a:spcBef>
                <a:spcPts val="6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 &lt;div class="bar"&gt; … &lt;/div&gt;</a:t>
            </a:r>
          </a:p>
          <a:p>
            <a:pPr marL="328613" indent="-317500">
              <a:lnSpc>
                <a:spcPct val="110000"/>
              </a:lnSpc>
              <a:spcBef>
                <a:spcPts val="6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 &lt;div class="foo bar"&gt; … &lt;/div&gt;</a:t>
            </a:r>
          </a:p>
          <a:p>
            <a:pPr marL="328613" indent="-317500">
              <a:lnSpc>
                <a:spcPct val="110000"/>
              </a:lnSpc>
              <a:spcBef>
                <a:spcPts val="6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 &lt;div class="bar foo"&gt; … &lt;/div&gt;</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As far as HTML is concerned the last two examples have identical meaning.</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2145"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example by Lesk (1976)‏</a:t>
            </a:r>
          </a:p>
        </p:txBody>
      </p:sp>
      <p:pic>
        <p:nvPicPr>
          <p:cNvPr id="262146" name="Picture 2"/>
          <p:cNvPicPr>
            <a:picLocks noChangeAspect="1" noChangeArrowheads="1"/>
          </p:cNvPicPr>
          <p:nvPr/>
        </p:nvPicPr>
        <p:blipFill>
          <a:blip r:embed="rId3" cstate="print"/>
          <a:srcRect/>
          <a:stretch>
            <a:fillRect/>
          </a:stretch>
        </p:blipFill>
        <p:spPr bwMode="auto">
          <a:xfrm>
            <a:off x="457200" y="1600200"/>
            <a:ext cx="8305800" cy="4876800"/>
          </a:xfrm>
          <a:prstGeom prst="rect">
            <a:avLst/>
          </a:prstGeom>
          <a:noFill/>
          <a:ln w="9525">
            <a:noFill/>
            <a:round/>
            <a:headEnd/>
            <a:tailEnd/>
          </a:ln>
          <a:effectLst/>
        </p:spPr>
      </p:pic>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3169" name="Text Box 1"/>
          <p:cNvSpPr txBox="1">
            <a:spLocks noChangeArrowheads="1"/>
          </p:cNvSpPr>
          <p:nvPr/>
        </p:nvSpPr>
        <p:spPr bwMode="auto">
          <a:xfrm>
            <a:off x="533400" y="228600"/>
            <a:ext cx="8229600" cy="884238"/>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Lesk's most famous</a:t>
            </a:r>
          </a:p>
        </p:txBody>
      </p:sp>
      <p:pic>
        <p:nvPicPr>
          <p:cNvPr id="263170" name="Picture 2"/>
          <p:cNvPicPr>
            <a:picLocks noChangeAspect="1" noChangeArrowheads="1"/>
          </p:cNvPicPr>
          <p:nvPr/>
        </p:nvPicPr>
        <p:blipFill>
          <a:blip r:embed="rId3" cstate="print"/>
          <a:srcRect/>
          <a:stretch>
            <a:fillRect/>
          </a:stretch>
        </p:blipFill>
        <p:spPr bwMode="auto">
          <a:xfrm>
            <a:off x="838200" y="1143000"/>
            <a:ext cx="7620000" cy="5410200"/>
          </a:xfrm>
          <a:prstGeom prst="rect">
            <a:avLst/>
          </a:prstGeom>
          <a:noFill/>
          <a:ln w="9525">
            <a:noFill/>
            <a:round/>
            <a:headEnd/>
            <a:tailEnd/>
          </a:ln>
          <a:effectLst/>
        </p:spPr>
      </p:pic>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4193" name="Text Box 1"/>
          <p:cNvSpPr txBox="1">
            <a:spLocks noChangeArrowheads="1"/>
          </p:cNvSpPr>
          <p:nvPr/>
        </p:nvSpPr>
        <p:spPr bwMode="auto">
          <a:xfrm>
            <a:off x="685800" y="2130425"/>
            <a:ext cx="7772400" cy="1470025"/>
          </a:xfrm>
          <a:prstGeom prst="rect">
            <a:avLst/>
          </a:prstGeom>
          <a:noFill/>
          <a:ln w="9525">
            <a:noFill/>
            <a:round/>
            <a:headEnd/>
            <a:tailEnd/>
          </a:ln>
          <a:effectLst/>
        </p:spPr>
        <p:txBody>
          <a:bodyPr lIns="90000" tIns="46800" rIns="90000" bIns="46800" anchor="ctr"/>
          <a:lstStyle/>
          <a:p>
            <a:pPr algn="ctr" eaLnBrk="1" hangingPunct="1">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http://openlib.org/home/krichel</a:t>
            </a:r>
          </a:p>
        </p:txBody>
      </p:sp>
      <p:sp>
        <p:nvSpPr>
          <p:cNvPr id="264194" name="Text Box 2"/>
          <p:cNvSpPr txBox="1">
            <a:spLocks noChangeArrowheads="1"/>
          </p:cNvSpPr>
          <p:nvPr/>
        </p:nvSpPr>
        <p:spPr bwMode="auto">
          <a:xfrm>
            <a:off x="1371600" y="3886200"/>
            <a:ext cx="6400800" cy="1752600"/>
          </a:xfrm>
          <a:prstGeom prst="rect">
            <a:avLst/>
          </a:prstGeom>
          <a:noFill/>
          <a:ln w="9525">
            <a:noFill/>
            <a:round/>
            <a:headEnd/>
            <a:tailEnd/>
          </a:ln>
          <a:effectLst/>
        </p:spPr>
        <p:txBody>
          <a:bodyPr lIns="90000" tIns="46800" rIns="90000" bIns="46800"/>
          <a:lstStyle/>
          <a:p>
            <a:pPr algn="ctr">
              <a:lnSpc>
                <a:spcPct val="84000"/>
              </a:lnSpc>
              <a:spcBef>
                <a:spcPts val="700"/>
              </a:spcBef>
              <a:tabLst>
                <a:tab pos="0" algn="l"/>
                <a:tab pos="442913"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Lst>
            </a:pPr>
            <a:r>
              <a:rPr lang="en-US" sz="2800">
                <a:solidFill>
                  <a:srgbClr val="FFFFFF"/>
                </a:solidFill>
              </a:rPr>
              <a:t>Please switch off computers when done.</a:t>
            </a:r>
          </a:p>
          <a:p>
            <a:pPr algn="ctr">
              <a:lnSpc>
                <a:spcPct val="84000"/>
              </a:lnSpc>
              <a:spcBef>
                <a:spcPts val="700"/>
              </a:spcBef>
              <a:tabLst>
                <a:tab pos="0" algn="l"/>
                <a:tab pos="442913"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Lst>
            </a:pPr>
            <a:endParaRPr lang="en-US" sz="2800">
              <a:solidFill>
                <a:srgbClr val="FFFFFF"/>
              </a:solidFill>
            </a:endParaRPr>
          </a:p>
          <a:p>
            <a:pPr algn="ctr">
              <a:lnSpc>
                <a:spcPct val="84000"/>
              </a:lnSpc>
              <a:spcBef>
                <a:spcPts val="700"/>
              </a:spcBef>
              <a:tabLst>
                <a:tab pos="0" algn="l"/>
                <a:tab pos="442913"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Lst>
            </a:pPr>
            <a:r>
              <a:rPr lang="en-US" sz="2800">
                <a:solidFill>
                  <a:srgbClr val="FFFFFF"/>
                </a:solidFill>
              </a:rPr>
              <a:t>Thank you for your attention!</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871</TotalTime>
  <Words>5611</Words>
  <Application>Microsoft Office PowerPoint</Application>
  <PresentationFormat>On-screen Show (4:3)</PresentationFormat>
  <Paragraphs>555</Paragraphs>
  <Slides>92</Slides>
  <Notes>89</Notes>
  <HiddenSlides>0</HiddenSlides>
  <MMClips>0</MMClips>
  <ScaleCrop>false</ScaleCrop>
  <HeadingPairs>
    <vt:vector size="4" baseType="variant">
      <vt:variant>
        <vt:lpstr>Theme</vt:lpstr>
      </vt:variant>
      <vt:variant>
        <vt:i4>1</vt:i4>
      </vt:variant>
      <vt:variant>
        <vt:lpstr>Slide Titles</vt:lpstr>
      </vt:variant>
      <vt:variant>
        <vt:i4>92</vt:i4>
      </vt:variant>
    </vt:vector>
  </HeadingPairs>
  <TitlesOfParts>
    <vt:vector size="93"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lpstr>Slide 44</vt:lpstr>
      <vt:lpstr>Slide 45</vt:lpstr>
      <vt:lpstr>Slide 46</vt:lpstr>
      <vt:lpstr>Slide 47</vt:lpstr>
      <vt:lpstr>Slide 48</vt:lpstr>
      <vt:lpstr>Slide 49</vt:lpstr>
      <vt:lpstr>Slide 50</vt:lpstr>
      <vt:lpstr>Slide 51</vt:lpstr>
      <vt:lpstr>Slide 52</vt:lpstr>
      <vt:lpstr>Slide 53</vt:lpstr>
      <vt:lpstr>Slide 54</vt:lpstr>
      <vt:lpstr>Slide 55</vt:lpstr>
      <vt:lpstr>Slide 56</vt:lpstr>
      <vt:lpstr>Slide 57</vt:lpstr>
      <vt:lpstr>Slide 58</vt:lpstr>
      <vt:lpstr>Slide 59</vt:lpstr>
      <vt:lpstr>Slide 60</vt:lpstr>
      <vt:lpstr>Slide 61</vt:lpstr>
      <vt:lpstr>Slide 62</vt:lpstr>
      <vt:lpstr>Slide 63</vt:lpstr>
      <vt:lpstr>Slide 64</vt:lpstr>
      <vt:lpstr>Slide 65</vt:lpstr>
      <vt:lpstr>Slide 66</vt:lpstr>
      <vt:lpstr>Slide 67</vt:lpstr>
      <vt:lpstr>Slide 68</vt:lpstr>
      <vt:lpstr>Slide 69</vt:lpstr>
      <vt:lpstr>Slide 70</vt:lpstr>
      <vt:lpstr>Slide 71</vt:lpstr>
      <vt:lpstr>Slide 72</vt:lpstr>
      <vt:lpstr>Slide 73</vt:lpstr>
      <vt:lpstr>Slide 74</vt:lpstr>
      <vt:lpstr>Slide 75</vt:lpstr>
      <vt:lpstr>Slide 76</vt:lpstr>
      <vt:lpstr>Slide 77</vt:lpstr>
      <vt:lpstr>Slide 78</vt:lpstr>
      <vt:lpstr>Slide 79</vt:lpstr>
      <vt:lpstr>Slide 80</vt:lpstr>
      <vt:lpstr>Slide 81</vt:lpstr>
      <vt:lpstr>the table cell &lt;td&gt;</vt:lpstr>
      <vt:lpstr>the headers= attribute of &lt;td&gt;</vt:lpstr>
      <vt:lpstr>Slide 84</vt:lpstr>
      <vt:lpstr>values of scope= in &lt;th&gt; </vt:lpstr>
      <vt:lpstr>Slide 86</vt:lpstr>
      <vt:lpstr>Slide 87</vt:lpstr>
      <vt:lpstr>Slide 88</vt:lpstr>
      <vt:lpstr>Slide 89</vt:lpstr>
      <vt:lpstr>Slide 90</vt:lpstr>
      <vt:lpstr>Slide 91</vt:lpstr>
      <vt:lpstr>Slide 92</vt:lpstr>
    </vt:vector>
  </TitlesOfParts>
  <Company>LIU</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student</dc:creator>
  <cp:lastModifiedBy> </cp:lastModifiedBy>
  <cp:revision>95</cp:revision>
  <dcterms:created xsi:type="dcterms:W3CDTF">2010-01-27T21:33:58Z</dcterms:created>
  <dcterms:modified xsi:type="dcterms:W3CDTF">2010-09-28T20:56:18Z</dcterms:modified>
</cp:coreProperties>
</file>