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68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5"/>
  </p:notesMasterIdLst>
  <p:sldIdLst>
    <p:sldId id="692" r:id="rId2"/>
    <p:sldId id="693" r:id="rId3"/>
    <p:sldId id="694" r:id="rId4"/>
    <p:sldId id="695" r:id="rId5"/>
    <p:sldId id="696" r:id="rId6"/>
    <p:sldId id="697" r:id="rId7"/>
    <p:sldId id="698" r:id="rId8"/>
    <p:sldId id="699" r:id="rId9"/>
    <p:sldId id="700" r:id="rId10"/>
    <p:sldId id="701" r:id="rId11"/>
    <p:sldId id="702" r:id="rId12"/>
    <p:sldId id="703" r:id="rId13"/>
    <p:sldId id="704" r:id="rId14"/>
    <p:sldId id="705" r:id="rId15"/>
    <p:sldId id="706" r:id="rId16"/>
    <p:sldId id="707" r:id="rId17"/>
    <p:sldId id="708" r:id="rId18"/>
    <p:sldId id="709" r:id="rId19"/>
    <p:sldId id="710" r:id="rId20"/>
    <p:sldId id="711" r:id="rId21"/>
    <p:sldId id="712" r:id="rId22"/>
    <p:sldId id="713" r:id="rId23"/>
    <p:sldId id="714" r:id="rId24"/>
    <p:sldId id="715" r:id="rId25"/>
    <p:sldId id="716" r:id="rId26"/>
    <p:sldId id="717" r:id="rId27"/>
    <p:sldId id="718" r:id="rId28"/>
    <p:sldId id="719" r:id="rId29"/>
    <p:sldId id="720" r:id="rId30"/>
    <p:sldId id="721" r:id="rId31"/>
    <p:sldId id="722" r:id="rId32"/>
    <p:sldId id="723" r:id="rId33"/>
    <p:sldId id="724" r:id="rId34"/>
    <p:sldId id="725" r:id="rId35"/>
    <p:sldId id="726" r:id="rId36"/>
    <p:sldId id="727" r:id="rId37"/>
    <p:sldId id="728" r:id="rId38"/>
    <p:sldId id="729" r:id="rId39"/>
    <p:sldId id="730" r:id="rId40"/>
    <p:sldId id="731" r:id="rId41"/>
    <p:sldId id="732" r:id="rId42"/>
    <p:sldId id="733" r:id="rId43"/>
    <p:sldId id="734" r:id="rId44"/>
    <p:sldId id="735" r:id="rId45"/>
    <p:sldId id="736" r:id="rId46"/>
    <p:sldId id="737" r:id="rId47"/>
    <p:sldId id="738" r:id="rId48"/>
    <p:sldId id="739" r:id="rId49"/>
    <p:sldId id="740" r:id="rId50"/>
    <p:sldId id="741" r:id="rId51"/>
    <p:sldId id="742" r:id="rId52"/>
    <p:sldId id="743" r:id="rId53"/>
    <p:sldId id="744" r:id="rId54"/>
    <p:sldId id="745" r:id="rId55"/>
    <p:sldId id="746" r:id="rId56"/>
    <p:sldId id="747" r:id="rId57"/>
    <p:sldId id="748" r:id="rId58"/>
    <p:sldId id="749" r:id="rId59"/>
    <p:sldId id="750" r:id="rId60"/>
    <p:sldId id="751" r:id="rId61"/>
    <p:sldId id="752" r:id="rId62"/>
    <p:sldId id="753" r:id="rId63"/>
    <p:sldId id="754" r:id="rId64"/>
    <p:sldId id="755" r:id="rId65"/>
    <p:sldId id="756" r:id="rId66"/>
    <p:sldId id="757" r:id="rId67"/>
    <p:sldId id="758" r:id="rId68"/>
    <p:sldId id="759" r:id="rId69"/>
    <p:sldId id="760" r:id="rId70"/>
    <p:sldId id="761" r:id="rId71"/>
    <p:sldId id="762" r:id="rId72"/>
    <p:sldId id="763" r:id="rId73"/>
    <p:sldId id="764" r:id="rId7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017F05-FF5C-4C40-BB0B-58A213EAD0A7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7691F-8183-4E5A-8934-CEF1C28117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609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4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825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6600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3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1263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84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4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1263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873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6600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5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1263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897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6600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6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1263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921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6600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79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1263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945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6600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89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1263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969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6600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99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1263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993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3425" cy="34242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0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1263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017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6600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20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1263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4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0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1263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33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6600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5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065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30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40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089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50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113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61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137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71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161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81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185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91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209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30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02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233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12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257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22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81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2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65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6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305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43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329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53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353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63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377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73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401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84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425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94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449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04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473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6600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14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497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24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21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6600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5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68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5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6600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45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569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55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593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65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617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76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641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86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6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96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89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30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06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7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17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7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27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70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7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47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8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58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8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68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8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78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88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9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99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9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09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9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19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9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29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729" name="Text Box 1"/>
          <p:cNvSpPr txBox="1">
            <a:spLocks noChangeArrowheads="1"/>
          </p:cNvSpPr>
          <p:nvPr/>
        </p:nvSpPr>
        <p:spPr bwMode="auto">
          <a:xfrm>
            <a:off x="1154113" y="685800"/>
            <a:ext cx="4548187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50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0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60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0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70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0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80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1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91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0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1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1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21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3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07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2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52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2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62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3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95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73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337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83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777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6600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1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1263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0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2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1263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0E0-9C1A-4F3B-86D8-ED471CC62558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7EC7-CB20-4F47-9747-A168D75C0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0E0-9C1A-4F3B-86D8-ED471CC62558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7EC7-CB20-4F47-9747-A168D75C0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0E0-9C1A-4F3B-86D8-ED471CC62558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7EC7-CB20-4F47-9747-A168D75C0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0E0-9C1A-4F3B-86D8-ED471CC62558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7EC7-CB20-4F47-9747-A168D75C0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0E0-9C1A-4F3B-86D8-ED471CC62558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7EC7-CB20-4F47-9747-A168D75C0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0E0-9C1A-4F3B-86D8-ED471CC62558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7EC7-CB20-4F47-9747-A168D75C0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0E0-9C1A-4F3B-86D8-ED471CC62558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7EC7-CB20-4F47-9747-A168D75C0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0E0-9C1A-4F3B-86D8-ED471CC62558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7EC7-CB20-4F47-9747-A168D75C0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0E0-9C1A-4F3B-86D8-ED471CC62558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7EC7-CB20-4F47-9747-A168D75C0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0E0-9C1A-4F3B-86D8-ED471CC62558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7EC7-CB20-4F47-9747-A168D75C0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0E0-9C1A-4F3B-86D8-ED471CC62558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7EC7-CB20-4F47-9747-A168D75C0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390E0-9C1A-4F3B-86D8-ED471CC62558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D7EC7-CB20-4F47-9747-A168D75C0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5" name="Text Box 1"/>
          <p:cNvSpPr txBox="1">
            <a:spLocks noChangeArrowheads="1"/>
          </p:cNvSpPr>
          <p:nvPr/>
        </p:nvSpPr>
        <p:spPr bwMode="auto">
          <a:xfrm>
            <a:off x="685800" y="2133600"/>
            <a:ext cx="7772400" cy="198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 eaLnBrk="1" hangingPunct="1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LIS650 part 5</a:t>
            </a:r>
            <a:br>
              <a:rPr lang="en-US" sz="4000">
                <a:solidFill>
                  <a:srgbClr val="E3EBF1"/>
                </a:solidFill>
              </a:rPr>
            </a:br>
            <a:r>
              <a:rPr lang="en-US" sz="4000">
                <a:solidFill>
                  <a:srgbClr val="E3EBF1"/>
                </a:solidFill>
              </a:rPr>
              <a:t>Minor CSS, accessibility </a:t>
            </a:r>
          </a:p>
        </p:txBody>
      </p:sp>
      <p:sp>
        <p:nvSpPr>
          <p:cNvPr id="446466" name="Text Box 2"/>
          <p:cNvSpPr txBox="1">
            <a:spLocks noChangeArrowheads="1"/>
          </p:cNvSpPr>
          <p:nvPr/>
        </p:nvSpPr>
        <p:spPr bwMode="auto">
          <a:xfrm>
            <a:off x="1371600" y="4527550"/>
            <a:ext cx="6400800" cy="898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</a:rPr>
              <a:t>Thomas Krichel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{border-collapse: }</a:t>
            </a:r>
          </a:p>
        </p:txBody>
      </p:sp>
      <p:sp>
        <p:nvSpPr>
          <p:cNvPr id="455682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26425" cy="533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5438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{border-collapse: } allows to choose the fundamental table model. </a:t>
            </a:r>
          </a:p>
          <a:p>
            <a:pPr marL="325438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It can take three values</a:t>
            </a:r>
          </a:p>
          <a:p>
            <a:pPr marL="728663" lvl="1" indent="-271463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'separate' implies that each cell has its own box. This is the initial value.  </a:t>
            </a:r>
          </a:p>
          <a:p>
            <a:pPr marL="728663" lvl="1" indent="-271463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'collapse' implies that adjacent cells share the same border</a:t>
            </a:r>
          </a:p>
          <a:p>
            <a:pPr marL="728663" lvl="1" indent="-271463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‘inherit’</a:t>
            </a:r>
          </a:p>
          <a:p>
            <a:pPr marL="325438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If {border-collapse: } is ‘separated’ you can set both {border-spacing: } and {empty-cells: 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5" name="Text Box 1"/>
          <p:cNvSpPr txBox="1">
            <a:spLocks noChangeArrowheads="1"/>
          </p:cNvSpPr>
          <p:nvPr/>
        </p:nvSpPr>
        <p:spPr bwMode="auto">
          <a:xfrm>
            <a:off x="457200" y="573088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{border-spacing: }</a:t>
            </a:r>
          </a:p>
        </p:txBody>
      </p:sp>
      <p:sp>
        <p:nvSpPr>
          <p:cNvPr id="456706" name="Text Box 2"/>
          <p:cNvSpPr txBox="1">
            <a:spLocks noChangeArrowheads="1"/>
          </p:cNvSpPr>
          <p:nvPr/>
        </p:nvSpPr>
        <p:spPr bwMode="auto">
          <a:xfrm>
            <a:off x="457200" y="1570038"/>
            <a:ext cx="8229600" cy="4378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5438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This property is only useful if {border-collapse: } is ‘separate’. </a:t>
            </a:r>
          </a:p>
          <a:p>
            <a:pPr marL="325438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It applies to &lt;table&gt; only.</a:t>
            </a:r>
          </a:p>
          <a:p>
            <a:pPr marL="325438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{border-spacing:} takes two distances to specify different horizontal and vertical values. The horizontal value comes first. Example</a:t>
            </a:r>
          </a:p>
          <a:p>
            <a:pPr marL="325438" indent="-317500" eaLnBrk="1" hangingPunct="1">
              <a:lnSpc>
                <a:spcPct val="9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   table {border-spacing: 1px 3px;}</a:t>
            </a:r>
          </a:p>
          <a:p>
            <a:pPr marL="325438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It’s more powerful than the cellspacing= attribute of &lt;table&gt;.</a:t>
            </a:r>
          </a:p>
          <a:p>
            <a:pPr marL="325438" indent="-317500" eaLnBrk="1" hangingPunct="1">
              <a:lnSpc>
                <a:spcPct val="9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endParaRPr lang="en-US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29" name="Text Box 1"/>
          <p:cNvSpPr txBox="1">
            <a:spLocks noChangeArrowheads="1"/>
          </p:cNvSpPr>
          <p:nvPr/>
        </p:nvSpPr>
        <p:spPr bwMode="auto">
          <a:xfrm>
            <a:off x="457200" y="304800"/>
            <a:ext cx="8226425" cy="804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{empty-cells: }</a:t>
            </a:r>
          </a:p>
        </p:txBody>
      </p:sp>
      <p:sp>
        <p:nvSpPr>
          <p:cNvPr id="457730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26425" cy="525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5438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This property is only useful if {border-collapse: } is ‘separate’. </a:t>
            </a:r>
          </a:p>
          <a:p>
            <a:pPr marL="325438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{empty-cells:} can be set to</a:t>
            </a:r>
          </a:p>
          <a:p>
            <a:pPr marL="728663" lvl="1" indent="-271463" eaLnBrk="1" hangingPunct="1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'show' shows empty cells with their border. This is the initial value. </a:t>
            </a:r>
          </a:p>
          <a:p>
            <a:pPr marL="728663" lvl="1" indent="-271463" eaLnBrk="1" hangingPunct="1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'hide' does not show the border around an empty cell</a:t>
            </a:r>
          </a:p>
          <a:p>
            <a:pPr marL="325438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In order to really be hidden, the cell has to be really empty. &lt;td&gt;&amp;</a:t>
            </a:r>
            <a:r>
              <a:rPr lang="en-US" sz="2800" dirty="0" err="1">
                <a:solidFill>
                  <a:srgbClr val="FFFFFF"/>
                </a:solidFill>
              </a:rPr>
              <a:t>nbsp</a:t>
            </a:r>
            <a:r>
              <a:rPr lang="en-US" sz="2800" dirty="0">
                <a:solidFill>
                  <a:srgbClr val="FFFFFF"/>
                </a:solidFill>
              </a:rPr>
              <a:t>;&lt;/td&gt; will not do. You are save with &lt;td&gt;&lt;/td&gt;.</a:t>
            </a:r>
          </a:p>
          <a:p>
            <a:pPr marL="325438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If all cells in a row are empty and the {empty-cell:} is ‘hide’ the &lt;</a:t>
            </a:r>
            <a:r>
              <a:rPr lang="en-US" sz="2800" dirty="0" err="1">
                <a:solidFill>
                  <a:srgbClr val="FFFFFF"/>
                </a:solidFill>
              </a:rPr>
              <a:t>tr</a:t>
            </a:r>
            <a:r>
              <a:rPr lang="en-US" sz="2800" dirty="0">
                <a:solidFill>
                  <a:srgbClr val="FFFFFF"/>
                </a:solidFill>
              </a:rPr>
              <a:t>&gt; will be dealt with as if it had a {display: } set to ‘none’.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the collapsing table model</a:t>
            </a:r>
          </a:p>
        </p:txBody>
      </p:sp>
      <p:sp>
        <p:nvSpPr>
          <p:cNvPr id="45875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5438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When table cells collapse &lt;table&gt; can not have a padding, it can only take margins.</a:t>
            </a:r>
          </a:p>
          <a:p>
            <a:pPr marL="325438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Borders between cells collapse into each others where they adjoin. The most “interesting” border is shown. There is a set of rules to determine what that border is. We don’t give a $#*@ how that border is determined. </a:t>
            </a:r>
          </a:p>
          <a:p>
            <a:pPr marL="325438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The “interesting” border is centered between the adjacent cells.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row primacy</a:t>
            </a:r>
          </a:p>
        </p:txBody>
      </p:sp>
      <p:sp>
        <p:nvSpPr>
          <p:cNvPr id="459778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6425" cy="5181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5438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Borders can be set for columns and column groups only if  {border-collapse:} is set to ‘collapse’.</a:t>
            </a:r>
          </a:p>
          <a:p>
            <a:pPr marL="325438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The background of a column or column group will be visible only of the background of the cell and its row is transparent. </a:t>
            </a:r>
          </a:p>
          <a:p>
            <a:pPr marL="325438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The {width:} of a column or column group give the minimum width only. </a:t>
            </a:r>
          </a:p>
          <a:p>
            <a:pPr marL="325438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If the {visibility:} of a column or column group is ‘collapse’ none of its cells are rendered.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{table-layout:}</a:t>
            </a:r>
          </a:p>
        </p:txBody>
      </p:sp>
      <p:sp>
        <p:nvSpPr>
          <p:cNvPr id="46080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5438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This property can only be applied to &lt;table&gt;.</a:t>
            </a:r>
          </a:p>
          <a:p>
            <a:pPr marL="325438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It takes the values</a:t>
            </a:r>
          </a:p>
          <a:p>
            <a:pPr marL="728663" lvl="1" indent="-271463" eaLnBrk="1" hangingPunct="1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dirty="0">
                <a:solidFill>
                  <a:srgbClr val="FFFFFF"/>
                </a:solidFill>
              </a:rPr>
              <a:t>‘</a:t>
            </a:r>
            <a:r>
              <a:rPr lang="en-US" sz="2400" dirty="0">
                <a:solidFill>
                  <a:srgbClr val="FFFFFF"/>
                </a:solidFill>
              </a:rPr>
              <a:t>auto’ the table takes up as much space as its contents. This is the initial value. </a:t>
            </a:r>
          </a:p>
          <a:p>
            <a:pPr marL="728663" lvl="1" indent="-271463" eaLnBrk="1" hangingPunct="1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‘fixed’ the table is given a fixed width.</a:t>
            </a:r>
          </a:p>
          <a:p>
            <a:pPr marL="728663" lvl="1" indent="-271463" eaLnBrk="1" hangingPunct="1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‘inherit’</a:t>
            </a:r>
          </a:p>
          <a:p>
            <a:pPr marL="325438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Fixed layout is faster, because the UA does not have to read the entire table before starting to render it.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width when {table-layout: fixed}</a:t>
            </a:r>
          </a:p>
        </p:txBody>
      </p:sp>
      <p:sp>
        <p:nvSpPr>
          <p:cNvPr id="461826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26425" cy="502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5438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With fixed layout, any column with a {width:} other than ‘auto’ sets the width for that column.</a:t>
            </a:r>
          </a:p>
          <a:p>
            <a:pPr marL="325438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If the column has {width:} set to ‘auto’, the width is taken from the first cell of the column that has a {width:} other than ‘auto’.</a:t>
            </a:r>
          </a:p>
          <a:p>
            <a:pPr marL="325438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Any columns that are still auto sized are spaced equally between them. </a:t>
            </a:r>
          </a:p>
          <a:p>
            <a:pPr marL="325438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The width of the table is the {width:} of &lt;table&gt; or the sum of {width:}s of the column, whatever greater.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49" name="Text Box 1"/>
          <p:cNvSpPr txBox="1">
            <a:spLocks noChangeArrowheads="1"/>
          </p:cNvSpPr>
          <p:nvPr/>
        </p:nvSpPr>
        <p:spPr bwMode="auto">
          <a:xfrm>
            <a:off x="457200" y="319088"/>
            <a:ext cx="8218488" cy="1041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example {table-layout: fixed} </a:t>
            </a:r>
          </a:p>
        </p:txBody>
      </p:sp>
      <p:sp>
        <p:nvSpPr>
          <p:cNvPr id="462850" name="Text Box 2"/>
          <p:cNvSpPr txBox="1">
            <a:spLocks noChangeArrowheads="1"/>
          </p:cNvSpPr>
          <p:nvPr/>
        </p:nvSpPr>
        <p:spPr bwMode="auto">
          <a:xfrm>
            <a:off x="533400" y="1219200"/>
            <a:ext cx="8223250" cy="4781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5438" indent="-317500" eaLnBrk="1" hangingPunct="1">
              <a:lnSpc>
                <a:spcPct val="12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The course listings page http://</a:t>
            </a:r>
            <a:r>
              <a:rPr lang="en-US" sz="2800" dirty="0" smtClean="0">
                <a:solidFill>
                  <a:srgbClr val="FFFFFF"/>
                </a:solidFill>
              </a:rPr>
              <a:t>wotan.liu.edu/home/krichel/courses</a:t>
            </a:r>
            <a:r>
              <a:rPr lang="en-US" sz="2800" dirty="0">
                <a:solidFill>
                  <a:srgbClr val="FFFFFF"/>
                </a:solidFill>
              </a:rPr>
              <a:t>/ has fixed width.</a:t>
            </a:r>
          </a:p>
          <a:p>
            <a:pPr marL="325438" indent="-317500" eaLnBrk="1" hangingPunct="1">
              <a:lnSpc>
                <a:spcPct val="12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Each course column has the same width. The width is fixed in the columns, set in a &lt;</a:t>
            </a:r>
            <a:r>
              <a:rPr lang="en-US" sz="2800" dirty="0" err="1">
                <a:solidFill>
                  <a:srgbClr val="FFFFFF"/>
                </a:solidFill>
              </a:rPr>
              <a:t>colgroup</a:t>
            </a:r>
            <a:r>
              <a:rPr lang="en-US" sz="2800" dirty="0">
                <a:solidFill>
                  <a:srgbClr val="FFFFFF"/>
                </a:solidFill>
              </a:rPr>
              <a:t>&gt; at the start of the table.  Each &lt;</a:t>
            </a:r>
            <a:r>
              <a:rPr lang="en-US" sz="2800" dirty="0" err="1">
                <a:solidFill>
                  <a:srgbClr val="FFFFFF"/>
                </a:solidFill>
              </a:rPr>
              <a:t>col</a:t>
            </a:r>
            <a:r>
              <a:rPr lang="en-US" sz="2800" dirty="0">
                <a:solidFill>
                  <a:srgbClr val="FFFFFF"/>
                </a:solidFill>
              </a:rPr>
              <a:t>&gt; element defines a column that is then used for subsequent &lt;td&gt; elements. </a:t>
            </a:r>
          </a:p>
          <a:p>
            <a:pPr marL="325438" indent="-317500" eaLnBrk="1" hangingPunct="1">
              <a:lnSpc>
                <a:spcPct val="12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Critique: it wastes a bit of space and has the whiff of control-freakiness. But how much more tidy than the travel schedule.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{table-layout: auto}</a:t>
            </a:r>
          </a:p>
        </p:txBody>
      </p:sp>
      <p:sp>
        <p:nvSpPr>
          <p:cNvPr id="46387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472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5438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This is the default rendering. It is relatively complicated.</a:t>
            </a:r>
          </a:p>
          <a:p>
            <a:pPr marL="325438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In many current browsers, auto layout may be applied if the &lt;table&gt; has a {width:} of ‘auto’ even though the {table-layout:} on it may be set to ‘fixed’.</a:t>
            </a:r>
          </a:p>
          <a:p>
            <a:pPr marL="325438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auto rendering is complicated, therefore slow. It is the normal way tables are rendered, when authors have not been bothered to give other instructions.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Lesk in HTML/CSS</a:t>
            </a:r>
          </a:p>
        </p:txBody>
      </p:sp>
      <p:sp>
        <p:nvSpPr>
          <p:cNvPr id="46489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5438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I have struggled to reproduce the Lesk tables in the examples area. </a:t>
            </a:r>
          </a:p>
          <a:p>
            <a:pPr marL="325438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It is at doc/examples in the course resources site.</a:t>
            </a:r>
          </a:p>
          <a:p>
            <a:pPr marL="325438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You can see a version with CSS and a version without CSS.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8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today</a:t>
            </a:r>
          </a:p>
        </p:txBody>
      </p:sp>
      <p:sp>
        <p:nvSpPr>
          <p:cNvPr id="447490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6425" cy="525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More on CSS</a:t>
            </a:r>
          </a:p>
          <a:p>
            <a:pPr marL="731838" lvl="1" indent="-274638" eaLnBrk="1" hangingPunct="1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>
                <a:solidFill>
                  <a:srgbClr val="FFFFFF"/>
                </a:solidFill>
              </a:rPr>
              <a:t>advice for cheaters</a:t>
            </a:r>
          </a:p>
          <a:p>
            <a:pPr marL="731838" lvl="1" indent="-274638" eaLnBrk="1" hangingPunct="1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>
                <a:solidFill>
                  <a:srgbClr val="FFFFFF"/>
                </a:solidFill>
              </a:rPr>
              <a:t>table properties</a:t>
            </a:r>
          </a:p>
          <a:p>
            <a:pPr marL="731838" lvl="1" indent="-274638" eaLnBrk="1" hangingPunct="1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>
                <a:solidFill>
                  <a:srgbClr val="FFFFFF"/>
                </a:solidFill>
              </a:rPr>
              <a:t>media types and media dependent styles</a:t>
            </a:r>
          </a:p>
          <a:p>
            <a:pPr marL="731838" lvl="1" indent="-274638" eaLnBrk="1" hangingPunct="1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>
                <a:solidFill>
                  <a:srgbClr val="FFFFFF"/>
                </a:solidFill>
              </a:rPr>
              <a:t>advanced CSS selectors</a:t>
            </a:r>
          </a:p>
          <a:p>
            <a:pPr marL="731838" lvl="1" indent="-274638" eaLnBrk="1" hangingPunct="1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>
                <a:solidFill>
                  <a:srgbClr val="FFFFFF"/>
                </a:solidFill>
              </a:rPr>
              <a:t>user interface properties</a:t>
            </a:r>
          </a:p>
          <a:p>
            <a:pPr marL="731838" lvl="1" indent="-274638" eaLnBrk="1" hangingPunct="1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>
                <a:solidFill>
                  <a:srgbClr val="FFFFFF"/>
                </a:solidFill>
              </a:rPr>
              <a:t>generated content properties</a:t>
            </a:r>
          </a:p>
          <a:p>
            <a:pPr marL="731838" lvl="1" indent="-274638" eaLnBrk="1" hangingPunct="1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>
                <a:solidFill>
                  <a:srgbClr val="FFFFFF"/>
                </a:solidFill>
              </a:rPr>
              <a:t>printed media support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HTML advice for accessibility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32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more on selectors</a:t>
            </a:r>
          </a:p>
        </p:txBody>
      </p:sp>
      <p:sp>
        <p:nvSpPr>
          <p:cNvPr id="46592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8013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We have seen three types of simple selectors.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Here we are discussing some more advanced selectors. Most, but not all, of the selections that they achieve could also be done by appropriate class= use.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CSS can be applied to any XML document, including, but not limited to XHTML documents.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Remember that all selectors select elements in the XHTML or XML document.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ORing selectors</a:t>
            </a:r>
          </a:p>
        </p:txBody>
      </p:sp>
      <p:sp>
        <p:nvSpPr>
          <p:cNvPr id="46694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When we </a:t>
            </a:r>
            <a:r>
              <a:rPr lang="en-US" sz="2800">
                <a:solidFill>
                  <a:srgbClr val="FFFFFF"/>
                </a:solidFill>
              </a:rPr>
              <a:t>write </a:t>
            </a:r>
            <a:r>
              <a:rPr lang="en-US" sz="2800" smtClean="0">
                <a:solidFill>
                  <a:srgbClr val="FFFFFF"/>
                </a:solidFill>
              </a:rPr>
              <a:t>several </a:t>
            </a:r>
            <a:r>
              <a:rPr lang="en-US" sz="2800" dirty="0">
                <a:solidFill>
                  <a:srgbClr val="FFFFFF"/>
                </a:solidFill>
              </a:rPr>
              <a:t>selectors separated by commas, we refer </a:t>
            </a:r>
            <a:r>
              <a:rPr lang="en-US" sz="2800">
                <a:solidFill>
                  <a:srgbClr val="FFFFFF"/>
                </a:solidFill>
              </a:rPr>
              <a:t>to </a:t>
            </a:r>
            <a:r>
              <a:rPr lang="en-US" sz="2800" smtClean="0">
                <a:solidFill>
                  <a:srgbClr val="FFFFFF"/>
                </a:solidFill>
              </a:rPr>
              <a:t>any </a:t>
            </a:r>
            <a:r>
              <a:rPr lang="en-US" sz="2800" dirty="0">
                <a:solidFill>
                  <a:srgbClr val="FFFFFF"/>
                </a:solidFill>
              </a:rPr>
              <a:t>of them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Example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   h1, .heading {text-align: center}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   will center all &lt;h1&gt; and all elements that are that are in the “heading” class.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6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more selectors</a:t>
            </a:r>
          </a:p>
        </p:txBody>
      </p:sp>
      <p:sp>
        <p:nvSpPr>
          <p:cNvPr id="467970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335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* selects any element.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 dirty="0">
                <a:solidFill>
                  <a:srgbClr val="FFFFFF"/>
                </a:solidFill>
              </a:rPr>
              <a:t>E </a:t>
            </a:r>
            <a:r>
              <a:rPr lang="en-US" sz="2800" dirty="0">
                <a:solidFill>
                  <a:srgbClr val="FFFFFF"/>
                </a:solidFill>
              </a:rPr>
              <a:t>selects any element called &lt;</a:t>
            </a:r>
            <a:r>
              <a:rPr lang="en-US" sz="2800" i="1" dirty="0">
                <a:solidFill>
                  <a:srgbClr val="FFFFFF"/>
                </a:solidFill>
              </a:rPr>
              <a:t>E&gt;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 dirty="0">
                <a:solidFill>
                  <a:srgbClr val="FFFFFF"/>
                </a:solidFill>
              </a:rPr>
              <a:t>E F</a:t>
            </a:r>
            <a:r>
              <a:rPr lang="en-US" sz="2800" dirty="0">
                <a:solidFill>
                  <a:srgbClr val="FFFFFF"/>
                </a:solidFill>
              </a:rPr>
              <a:t> selects any &lt;</a:t>
            </a:r>
            <a:r>
              <a:rPr lang="en-US" sz="2800" i="1" dirty="0">
                <a:solidFill>
                  <a:srgbClr val="FFFFFF"/>
                </a:solidFill>
              </a:rPr>
              <a:t>F&gt;</a:t>
            </a:r>
            <a:r>
              <a:rPr lang="en-US" sz="2800" dirty="0">
                <a:solidFill>
                  <a:srgbClr val="FFFFFF"/>
                </a:solidFill>
              </a:rPr>
              <a:t> element that is in the contents of an &lt;</a:t>
            </a:r>
            <a:r>
              <a:rPr lang="en-US" sz="2800" i="1" dirty="0">
                <a:solidFill>
                  <a:srgbClr val="FFFFFF"/>
                </a:solidFill>
              </a:rPr>
              <a:t>E&gt;</a:t>
            </a:r>
            <a:r>
              <a:rPr lang="en-US" sz="2800" dirty="0">
                <a:solidFill>
                  <a:srgbClr val="FFFFFF"/>
                </a:solidFill>
              </a:rPr>
              <a:t> element, as a child, grand-child etc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 dirty="0">
                <a:solidFill>
                  <a:srgbClr val="FFFFFF"/>
                </a:solidFill>
              </a:rPr>
              <a:t>E</a:t>
            </a:r>
            <a:r>
              <a:rPr lang="en-US" sz="2800" dirty="0">
                <a:solidFill>
                  <a:srgbClr val="FFFFFF"/>
                </a:solidFill>
              </a:rPr>
              <a:t> &gt;</a:t>
            </a:r>
            <a:r>
              <a:rPr lang="en-US" sz="2800" i="1" dirty="0">
                <a:solidFill>
                  <a:srgbClr val="FFFFFF"/>
                </a:solidFill>
              </a:rPr>
              <a:t> F </a:t>
            </a:r>
            <a:r>
              <a:rPr lang="en-US" sz="2800" dirty="0">
                <a:solidFill>
                  <a:srgbClr val="FFFFFF"/>
                </a:solidFill>
              </a:rPr>
              <a:t>selects any</a:t>
            </a:r>
            <a:r>
              <a:rPr lang="en-US" sz="2800" i="1" dirty="0">
                <a:solidFill>
                  <a:srgbClr val="FFFFFF"/>
                </a:solidFill>
              </a:rPr>
              <a:t> &lt;F&gt;</a:t>
            </a:r>
            <a:r>
              <a:rPr lang="en-US" sz="2800" dirty="0">
                <a:solidFill>
                  <a:srgbClr val="FFFFFF"/>
                </a:solidFill>
              </a:rPr>
              <a:t> element</a:t>
            </a:r>
            <a:r>
              <a:rPr lang="en-US" sz="2800" i="1" dirty="0">
                <a:solidFill>
                  <a:srgbClr val="FFFFFF"/>
                </a:solidFill>
              </a:rPr>
              <a:t> </a:t>
            </a:r>
            <a:r>
              <a:rPr lang="en-US" sz="2800" dirty="0">
                <a:solidFill>
                  <a:srgbClr val="FFFFFF"/>
                </a:solidFill>
              </a:rPr>
              <a:t> that is a direct child of an &lt;</a:t>
            </a:r>
            <a:r>
              <a:rPr lang="en-US" sz="2800" i="1" dirty="0">
                <a:solidFill>
                  <a:srgbClr val="FFFFFF"/>
                </a:solidFill>
              </a:rPr>
              <a:t>E&gt;</a:t>
            </a:r>
            <a:r>
              <a:rPr lang="en-US" sz="2800" dirty="0">
                <a:solidFill>
                  <a:srgbClr val="FFFFFF"/>
                </a:solidFill>
              </a:rPr>
              <a:t> element. This is more restrictive than the previous selector.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 dirty="0">
                <a:solidFill>
                  <a:srgbClr val="FFFFFF"/>
                </a:solidFill>
              </a:rPr>
              <a:t>E</a:t>
            </a:r>
            <a:r>
              <a:rPr lang="en-US" sz="2800" dirty="0">
                <a:solidFill>
                  <a:srgbClr val="FFFFFF"/>
                </a:solidFill>
              </a:rPr>
              <a:t> + </a:t>
            </a:r>
            <a:r>
              <a:rPr lang="en-US" sz="2800" i="1" dirty="0">
                <a:solidFill>
                  <a:srgbClr val="FFFFFF"/>
                </a:solidFill>
              </a:rPr>
              <a:t>F</a:t>
            </a:r>
            <a:r>
              <a:rPr lang="en-US" sz="2800" dirty="0">
                <a:solidFill>
                  <a:srgbClr val="FFFFFF"/>
                </a:solidFill>
              </a:rPr>
              <a:t> selects any &lt;</a:t>
            </a:r>
            <a:r>
              <a:rPr lang="en-US" sz="2800" i="1" dirty="0">
                <a:solidFill>
                  <a:srgbClr val="FFFFFF"/>
                </a:solidFill>
              </a:rPr>
              <a:t>F&gt;</a:t>
            </a:r>
            <a:r>
              <a:rPr lang="en-US" sz="2800" dirty="0">
                <a:solidFill>
                  <a:srgbClr val="FFFFFF"/>
                </a:solidFill>
              </a:rPr>
              <a:t> element immediately preceded by a sibling element &lt;</a:t>
            </a:r>
            <a:r>
              <a:rPr lang="en-US" sz="2800" i="1" dirty="0">
                <a:solidFill>
                  <a:srgbClr val="FFFFFF"/>
                </a:solidFill>
              </a:rPr>
              <a:t>E&gt;</a:t>
            </a:r>
            <a:r>
              <a:rPr lang="en-US" sz="2800" dirty="0">
                <a:solidFill>
                  <a:srgbClr val="FFFFFF"/>
                </a:solidFill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more selectors</a:t>
            </a:r>
          </a:p>
        </p:txBody>
      </p:sp>
      <p:sp>
        <p:nvSpPr>
          <p:cNvPr id="46899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738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>
                <a:solidFill>
                  <a:srgbClr val="FFFFFF"/>
                </a:solidFill>
              </a:rPr>
              <a:t>E</a:t>
            </a:r>
            <a:r>
              <a:rPr lang="en-US" sz="2800">
                <a:solidFill>
                  <a:srgbClr val="FFFFFF"/>
                </a:solidFill>
              </a:rPr>
              <a:t>[</a:t>
            </a:r>
            <a:r>
              <a:rPr lang="en-US" sz="2800" i="1">
                <a:solidFill>
                  <a:srgbClr val="FFFFFF"/>
                </a:solidFill>
              </a:rPr>
              <a:t>a</a:t>
            </a:r>
            <a:r>
              <a:rPr lang="en-US" sz="2800">
                <a:solidFill>
                  <a:srgbClr val="FFFFFF"/>
                </a:solidFill>
              </a:rPr>
              <a:t>] selects any &lt;</a:t>
            </a:r>
            <a:r>
              <a:rPr lang="en-US" sz="2800" i="1">
                <a:solidFill>
                  <a:srgbClr val="FFFFFF"/>
                </a:solidFill>
              </a:rPr>
              <a:t>E&gt;</a:t>
            </a:r>
            <a:r>
              <a:rPr lang="en-US" sz="2800">
                <a:solidFill>
                  <a:srgbClr val="FFFFFF"/>
                </a:solidFill>
              </a:rPr>
              <a:t> element with an attribute </a:t>
            </a:r>
            <a:r>
              <a:rPr lang="en-US" sz="2800" i="1">
                <a:solidFill>
                  <a:srgbClr val="FFFFFF"/>
                </a:solidFill>
              </a:rPr>
              <a:t>a</a:t>
            </a:r>
            <a:r>
              <a:rPr lang="en-US" sz="2800">
                <a:solidFill>
                  <a:srgbClr val="FFFFFF"/>
                </a:solidFill>
              </a:rPr>
              <a:t>=, whatever the value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>
                <a:solidFill>
                  <a:srgbClr val="FFFFFF"/>
                </a:solidFill>
              </a:rPr>
              <a:t>E</a:t>
            </a:r>
            <a:r>
              <a:rPr lang="en-US" sz="2800">
                <a:solidFill>
                  <a:srgbClr val="FFFFFF"/>
                </a:solidFill>
              </a:rPr>
              <a:t>[</a:t>
            </a:r>
            <a:r>
              <a:rPr lang="en-US" sz="2800" i="1">
                <a:solidFill>
                  <a:srgbClr val="FFFFFF"/>
                </a:solidFill>
              </a:rPr>
              <a:t>a</a:t>
            </a:r>
            <a:r>
              <a:rPr lang="en-US" sz="2800">
                <a:solidFill>
                  <a:srgbClr val="FFFFFF"/>
                </a:solidFill>
              </a:rPr>
              <a:t>="</a:t>
            </a:r>
            <a:r>
              <a:rPr lang="en-US" sz="2800" i="1">
                <a:solidFill>
                  <a:srgbClr val="FFFFFF"/>
                </a:solidFill>
              </a:rPr>
              <a:t>v</a:t>
            </a:r>
            <a:r>
              <a:rPr lang="en-US" sz="2800">
                <a:solidFill>
                  <a:srgbClr val="FFFFFF"/>
                </a:solidFill>
              </a:rPr>
              <a:t>"] select any </a:t>
            </a:r>
            <a:r>
              <a:rPr lang="en-US" sz="2800" i="1">
                <a:solidFill>
                  <a:srgbClr val="FFFFFF"/>
                </a:solidFill>
              </a:rPr>
              <a:t>E</a:t>
            </a:r>
            <a:r>
              <a:rPr lang="en-US" sz="2800">
                <a:solidFill>
                  <a:srgbClr val="FFFFFF"/>
                </a:solidFill>
              </a:rPr>
              <a:t> element whose </a:t>
            </a:r>
            <a:r>
              <a:rPr lang="en-US" sz="2800" i="1">
                <a:solidFill>
                  <a:srgbClr val="FFFFFF"/>
                </a:solidFill>
              </a:rPr>
              <a:t>a</a:t>
            </a:r>
            <a:r>
              <a:rPr lang="en-US" sz="2800">
                <a:solidFill>
                  <a:srgbClr val="FFFFFF"/>
                </a:solidFill>
              </a:rPr>
              <a:t>= attribute value is exactly equal to "</a:t>
            </a:r>
            <a:r>
              <a:rPr lang="en-US" sz="2800" i="1">
                <a:solidFill>
                  <a:srgbClr val="FFFFFF"/>
                </a:solidFill>
              </a:rPr>
              <a:t>v</a:t>
            </a:r>
            <a:r>
              <a:rPr lang="en-US" sz="2800">
                <a:solidFill>
                  <a:srgbClr val="FFFFFF"/>
                </a:solidFill>
              </a:rPr>
              <a:t>".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>
                <a:solidFill>
                  <a:srgbClr val="FFFFFF"/>
                </a:solidFill>
              </a:rPr>
              <a:t>E</a:t>
            </a:r>
            <a:r>
              <a:rPr lang="en-US" sz="2800">
                <a:solidFill>
                  <a:srgbClr val="FFFFFF"/>
                </a:solidFill>
              </a:rPr>
              <a:t>[</a:t>
            </a:r>
            <a:r>
              <a:rPr lang="en-US" sz="2800" i="1">
                <a:solidFill>
                  <a:srgbClr val="FFFFFF"/>
                </a:solidFill>
              </a:rPr>
              <a:t>a</a:t>
            </a:r>
            <a:r>
              <a:rPr lang="en-US" sz="2800">
                <a:solidFill>
                  <a:srgbClr val="FFFFFF"/>
                </a:solidFill>
              </a:rPr>
              <a:t>~="</a:t>
            </a:r>
            <a:r>
              <a:rPr lang="en-US" sz="2800" i="1">
                <a:solidFill>
                  <a:srgbClr val="FFFFFF"/>
                </a:solidFill>
              </a:rPr>
              <a:t>v</a:t>
            </a:r>
            <a:r>
              <a:rPr lang="en-US" sz="2800">
                <a:solidFill>
                  <a:srgbClr val="FFFFFF"/>
                </a:solidFill>
              </a:rPr>
              <a:t>"] selects any element </a:t>
            </a:r>
            <a:r>
              <a:rPr lang="en-US" sz="2800" i="1">
                <a:solidFill>
                  <a:srgbClr val="FFFFFF"/>
                </a:solidFill>
              </a:rPr>
              <a:t>E</a:t>
            </a:r>
            <a:r>
              <a:rPr lang="en-US" sz="2800">
                <a:solidFill>
                  <a:srgbClr val="FFFFFF"/>
                </a:solidFill>
              </a:rPr>
              <a:t>  whose </a:t>
            </a:r>
            <a:r>
              <a:rPr lang="en-US" sz="2800" i="1">
                <a:solidFill>
                  <a:srgbClr val="FFFFFF"/>
                </a:solidFill>
              </a:rPr>
              <a:t>a</a:t>
            </a:r>
            <a:r>
              <a:rPr lang="en-US" sz="2800">
                <a:solidFill>
                  <a:srgbClr val="FFFFFF"/>
                </a:solidFill>
              </a:rPr>
              <a:t>= attribute value is a list of space-separated values, one of which is exactly equal to "</a:t>
            </a:r>
            <a:r>
              <a:rPr lang="en-US" sz="2800" i="1">
                <a:solidFill>
                  <a:srgbClr val="FFFFFF"/>
                </a:solidFill>
              </a:rPr>
              <a:t>v</a:t>
            </a:r>
            <a:r>
              <a:rPr lang="en-US" sz="2800">
                <a:solidFill>
                  <a:srgbClr val="FFFFFF"/>
                </a:solidFill>
              </a:rPr>
              <a:t>"</a:t>
            </a:r>
            <a:r>
              <a:rPr lang="en-US" sz="2800" i="1">
                <a:solidFill>
                  <a:srgbClr val="FFFFFF"/>
                </a:solidFill>
              </a:rPr>
              <a:t>.</a:t>
            </a:r>
            <a:r>
              <a:rPr lang="en-US" sz="2800">
                <a:solidFill>
                  <a:srgbClr val="FFFFFF"/>
                </a:solidFill>
              </a:rPr>
              <a:t> Useful for classes, because you can put an element into several classes, separated by blanks.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more selectors</a:t>
            </a:r>
          </a:p>
        </p:txBody>
      </p:sp>
      <p:sp>
        <p:nvSpPr>
          <p:cNvPr id="47001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878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>
                <a:solidFill>
                  <a:srgbClr val="FFFFFF"/>
                </a:solidFill>
              </a:rPr>
              <a:t>E</a:t>
            </a:r>
            <a:r>
              <a:rPr lang="en-US" sz="2800">
                <a:solidFill>
                  <a:srgbClr val="FFFFFF"/>
                </a:solidFill>
              </a:rPr>
              <a:t>:lang(</a:t>
            </a:r>
            <a:r>
              <a:rPr lang="en-US" sz="2800" i="1">
                <a:solidFill>
                  <a:srgbClr val="FFFFFF"/>
                </a:solidFill>
              </a:rPr>
              <a:t>c</a:t>
            </a:r>
            <a:r>
              <a:rPr lang="en-US" sz="2800">
                <a:solidFill>
                  <a:srgbClr val="FFFFFF"/>
                </a:solidFill>
              </a:rPr>
              <a:t>) selects element &lt;</a:t>
            </a:r>
            <a:r>
              <a:rPr lang="en-US" sz="2800" i="1">
                <a:solidFill>
                  <a:srgbClr val="FFFFFF"/>
                </a:solidFill>
              </a:rPr>
              <a:t>E&gt;</a:t>
            </a:r>
            <a:r>
              <a:rPr lang="en-US" sz="2800">
                <a:solidFill>
                  <a:srgbClr val="FFFFFF"/>
                </a:solidFill>
              </a:rPr>
              <a:t> if it is in the human language </a:t>
            </a:r>
            <a:r>
              <a:rPr lang="en-US" sz="2800" i="1">
                <a:solidFill>
                  <a:srgbClr val="FFFFFF"/>
                </a:solidFill>
              </a:rPr>
              <a:t>c.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>
                <a:solidFill>
                  <a:srgbClr val="FFFFFF"/>
                </a:solidFill>
              </a:rPr>
              <a:t>E</a:t>
            </a:r>
            <a:r>
              <a:rPr lang="en-US" sz="2800">
                <a:solidFill>
                  <a:srgbClr val="FFFFFF"/>
                </a:solidFill>
              </a:rPr>
              <a:t>[lang|="en"] selects any &lt;</a:t>
            </a:r>
            <a:r>
              <a:rPr lang="en-US" sz="2800" i="1">
                <a:solidFill>
                  <a:srgbClr val="FFFFFF"/>
                </a:solidFill>
              </a:rPr>
              <a:t>E&gt;</a:t>
            </a:r>
            <a:r>
              <a:rPr lang="en-US" sz="2800">
                <a:solidFill>
                  <a:srgbClr val="FFFFFF"/>
                </a:solidFill>
              </a:rPr>
              <a:t> element whose lang= attribute has a hyphen-separated list of values beginning (from the left) with `en’. This would select all en languages, be they en-us or en-gb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1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user actions</a:t>
            </a:r>
          </a:p>
        </p:txBody>
      </p:sp>
      <p:sp>
        <p:nvSpPr>
          <p:cNvPr id="471042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29600" cy="4941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 dirty="0">
                <a:solidFill>
                  <a:srgbClr val="FFFFFF"/>
                </a:solidFill>
              </a:rPr>
              <a:t>E</a:t>
            </a:r>
            <a:r>
              <a:rPr lang="en-US" sz="2800" dirty="0">
                <a:solidFill>
                  <a:srgbClr val="FFFFFF"/>
                </a:solidFill>
              </a:rPr>
              <a:t>:link selects an &lt;</a:t>
            </a:r>
            <a:r>
              <a:rPr lang="en-US" sz="2800" i="1" dirty="0">
                <a:solidFill>
                  <a:srgbClr val="FFFFFF"/>
                </a:solidFill>
              </a:rPr>
              <a:t>E&gt;</a:t>
            </a:r>
            <a:r>
              <a:rPr lang="en-US" sz="2800" dirty="0">
                <a:solidFill>
                  <a:srgbClr val="FFFFFF"/>
                </a:solidFill>
              </a:rPr>
              <a:t> element if it is a link. In HTML only the &lt;a&gt; is a link.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 dirty="0">
                <a:solidFill>
                  <a:srgbClr val="FFFFFF"/>
                </a:solidFill>
              </a:rPr>
              <a:t>E</a:t>
            </a:r>
            <a:r>
              <a:rPr lang="en-US" sz="2800" dirty="0">
                <a:solidFill>
                  <a:srgbClr val="FFFFFF"/>
                </a:solidFill>
              </a:rPr>
              <a:t>:visited selects element &lt;</a:t>
            </a:r>
            <a:r>
              <a:rPr lang="en-US" sz="2800" i="1" dirty="0">
                <a:solidFill>
                  <a:srgbClr val="FFFFFF"/>
                </a:solidFill>
              </a:rPr>
              <a:t>E&gt;</a:t>
            </a:r>
            <a:r>
              <a:rPr lang="en-US" sz="2800" dirty="0">
                <a:solidFill>
                  <a:srgbClr val="FFFFFF"/>
                </a:solidFill>
              </a:rPr>
              <a:t> if &lt;</a:t>
            </a:r>
            <a:r>
              <a:rPr lang="en-US" sz="2800" i="1" dirty="0">
                <a:solidFill>
                  <a:srgbClr val="FFFFFF"/>
                </a:solidFill>
              </a:rPr>
              <a:t>E&gt;</a:t>
            </a:r>
            <a:r>
              <a:rPr lang="en-US" sz="2800" dirty="0">
                <a:solidFill>
                  <a:srgbClr val="FFFFFF"/>
                </a:solidFill>
              </a:rPr>
              <a:t> if it is in the contents of a link and the link has been visited.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 dirty="0">
                <a:solidFill>
                  <a:srgbClr val="FFFFFF"/>
                </a:solidFill>
              </a:rPr>
              <a:t>E</a:t>
            </a:r>
            <a:r>
              <a:rPr lang="en-US" sz="2800" dirty="0">
                <a:solidFill>
                  <a:srgbClr val="FFFFFF"/>
                </a:solidFill>
              </a:rPr>
              <a:t>:active, </a:t>
            </a:r>
            <a:r>
              <a:rPr lang="en-US" sz="2800" i="1" dirty="0">
                <a:solidFill>
                  <a:srgbClr val="FFFFFF"/>
                </a:solidFill>
              </a:rPr>
              <a:t>E</a:t>
            </a:r>
            <a:r>
              <a:rPr lang="en-US" sz="2800" dirty="0">
                <a:solidFill>
                  <a:srgbClr val="FFFFFF"/>
                </a:solidFill>
              </a:rPr>
              <a:t>:hover, </a:t>
            </a:r>
            <a:r>
              <a:rPr lang="en-US" sz="2800" i="1" dirty="0">
                <a:solidFill>
                  <a:srgbClr val="FFFFFF"/>
                </a:solidFill>
              </a:rPr>
              <a:t>E</a:t>
            </a:r>
            <a:r>
              <a:rPr lang="en-US" sz="2800" dirty="0">
                <a:solidFill>
                  <a:srgbClr val="FFFFFF"/>
                </a:solidFill>
              </a:rPr>
              <a:t>:focus selects element &lt;</a:t>
            </a:r>
            <a:r>
              <a:rPr lang="en-US" sz="2800" i="1" dirty="0">
                <a:solidFill>
                  <a:srgbClr val="FFFFFF"/>
                </a:solidFill>
              </a:rPr>
              <a:t>E&gt; </a:t>
            </a:r>
            <a:r>
              <a:rPr lang="en-US" sz="2800" dirty="0">
                <a:solidFill>
                  <a:srgbClr val="FFFFFF"/>
                </a:solidFill>
              </a:rPr>
              <a:t>during certain user actions with the mouse.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active is when the element is active, e.g. between the times that you press and release the mouse button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hover is when you move a pointing device over it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focus is when an element accepts keyboard input. This mainly happens with form elements.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5" name="Text Box 1"/>
          <p:cNvSpPr txBox="1">
            <a:spLocks noChangeArrowheads="1"/>
          </p:cNvSpPr>
          <p:nvPr/>
        </p:nvSpPr>
        <p:spPr bwMode="auto">
          <a:xfrm>
            <a:off x="457200" y="588963"/>
            <a:ext cx="8228013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positional pseudoclasses</a:t>
            </a:r>
          </a:p>
        </p:txBody>
      </p:sp>
      <p:sp>
        <p:nvSpPr>
          <p:cNvPr id="47206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8013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>
                <a:solidFill>
                  <a:srgbClr val="FFFFFF"/>
                </a:solidFill>
              </a:rPr>
              <a:t>E</a:t>
            </a:r>
            <a:r>
              <a:rPr lang="en-US" sz="2800">
                <a:solidFill>
                  <a:srgbClr val="FFFFFF"/>
                </a:solidFill>
              </a:rPr>
              <a:t>:first-child selects &lt;</a:t>
            </a:r>
            <a:r>
              <a:rPr lang="en-US" sz="2800" i="1">
                <a:solidFill>
                  <a:srgbClr val="FFFFFF"/>
                </a:solidFill>
              </a:rPr>
              <a:t>E&gt;</a:t>
            </a:r>
            <a:r>
              <a:rPr lang="en-US" sz="2800">
                <a:solidFill>
                  <a:srgbClr val="FFFFFF"/>
                </a:solidFill>
              </a:rPr>
              <a:t> when &lt;</a:t>
            </a:r>
            <a:r>
              <a:rPr lang="en-US" sz="2800" i="1">
                <a:solidFill>
                  <a:srgbClr val="FFFFFF"/>
                </a:solidFill>
              </a:rPr>
              <a:t>E&gt;</a:t>
            </a:r>
            <a:r>
              <a:rPr lang="en-US" sz="2800">
                <a:solidFill>
                  <a:srgbClr val="FFFFFF"/>
                </a:solidFill>
              </a:rPr>
              <a:t> is the first child of its enclosing element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>
                <a:solidFill>
                  <a:srgbClr val="FFFFFF"/>
                </a:solidFill>
              </a:rPr>
              <a:t>E</a:t>
            </a:r>
            <a:r>
              <a:rPr lang="en-US" sz="2800">
                <a:solidFill>
                  <a:srgbClr val="FFFFFF"/>
                </a:solidFill>
              </a:rPr>
              <a:t>:first-letter selects the first letter in the content of element &lt;</a:t>
            </a:r>
            <a:r>
              <a:rPr lang="en-US" sz="2800" i="1">
                <a:solidFill>
                  <a:srgbClr val="FFFFFF"/>
                </a:solidFill>
              </a:rPr>
              <a:t>E&gt;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>
                <a:solidFill>
                  <a:srgbClr val="FFFFFF"/>
                </a:solidFill>
              </a:rPr>
              <a:t>E</a:t>
            </a:r>
            <a:r>
              <a:rPr lang="en-US" sz="2800">
                <a:solidFill>
                  <a:srgbClr val="FFFFFF"/>
                </a:solidFill>
              </a:rPr>
              <a:t>:first-word selects the first word in the contents of element &lt;</a:t>
            </a:r>
            <a:r>
              <a:rPr lang="en-US" sz="2800" i="1">
                <a:solidFill>
                  <a:srgbClr val="FFFFFF"/>
                </a:solidFill>
              </a:rPr>
              <a:t>E&gt;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 i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8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i="1">
                <a:solidFill>
                  <a:srgbClr val="E3EBF1"/>
                </a:solidFill>
              </a:rPr>
              <a:t>E</a:t>
            </a:r>
            <a:r>
              <a:rPr lang="en-US" sz="4000">
                <a:solidFill>
                  <a:srgbClr val="E3EBF1"/>
                </a:solidFill>
              </a:rPr>
              <a:t>:before and </a:t>
            </a:r>
            <a:r>
              <a:rPr lang="en-US" sz="4000" i="1">
                <a:solidFill>
                  <a:srgbClr val="E3EBF1"/>
                </a:solidFill>
              </a:rPr>
              <a:t>E</a:t>
            </a:r>
            <a:r>
              <a:rPr lang="en-US" sz="4000">
                <a:solidFill>
                  <a:srgbClr val="E3EBF1"/>
                </a:solidFill>
              </a:rPr>
              <a:t>:after</a:t>
            </a:r>
          </a:p>
        </p:txBody>
      </p:sp>
      <p:sp>
        <p:nvSpPr>
          <p:cNvPr id="47309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>
                <a:solidFill>
                  <a:srgbClr val="FFFFFF"/>
                </a:solidFill>
              </a:rPr>
              <a:t>E</a:t>
            </a:r>
            <a:r>
              <a:rPr lang="en-US" sz="2800">
                <a:solidFill>
                  <a:srgbClr val="FFFFFF"/>
                </a:solidFill>
              </a:rPr>
              <a:t>:before or </a:t>
            </a:r>
            <a:r>
              <a:rPr lang="en-US" sz="2800" i="1">
                <a:solidFill>
                  <a:srgbClr val="FFFFFF"/>
                </a:solidFill>
              </a:rPr>
              <a:t>E</a:t>
            </a:r>
            <a:r>
              <a:rPr lang="en-US" sz="2800">
                <a:solidFill>
                  <a:srgbClr val="FFFFFF"/>
                </a:solidFill>
              </a:rPr>
              <a:t>:after can be used to add contents before or after a element &lt;</a:t>
            </a:r>
            <a:r>
              <a:rPr lang="en-US" sz="2800" i="1">
                <a:solidFill>
                  <a:srgbClr val="FFFFFF"/>
                </a:solidFill>
              </a:rPr>
              <a:t>E&gt;</a:t>
            </a:r>
            <a:r>
              <a:rPr lang="en-US" sz="2800">
                <a:solidFill>
                  <a:srgbClr val="FFFFFF"/>
                </a:solidFill>
              </a:rPr>
              <a:t>.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We will deal come to these when we discuss generated contents properties.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This will be coming up after the examples for selectors that we will discuss now.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convenient shorthand</a:t>
            </a:r>
          </a:p>
        </p:txBody>
      </p:sp>
      <p:sp>
        <p:nvSpPr>
          <p:cNvPr id="47411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We have already seen some.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>
                <a:solidFill>
                  <a:srgbClr val="FFFFFF"/>
                </a:solidFill>
              </a:rPr>
              <a:t>E.m</a:t>
            </a:r>
            <a:r>
              <a:rPr lang="en-US" sz="2800">
                <a:solidFill>
                  <a:srgbClr val="FFFFFF"/>
                </a:solidFill>
              </a:rPr>
              <a:t> </a:t>
            </a:r>
            <a:r>
              <a:rPr lang="en-US" sz="2800" i="1">
                <a:solidFill>
                  <a:srgbClr val="FFFFFF"/>
                </a:solidFill>
              </a:rPr>
              <a:t> is a </a:t>
            </a:r>
            <a:r>
              <a:rPr lang="en-US" sz="2800">
                <a:solidFill>
                  <a:srgbClr val="FFFFFF"/>
                </a:solidFill>
              </a:rPr>
              <a:t>convenient shorthand for </a:t>
            </a:r>
            <a:r>
              <a:rPr lang="en-US" sz="2800" i="1">
                <a:solidFill>
                  <a:srgbClr val="FFFFFF"/>
                </a:solidFill>
              </a:rPr>
              <a:t>E</a:t>
            </a:r>
            <a:r>
              <a:rPr lang="en-US" sz="2800">
                <a:solidFill>
                  <a:srgbClr val="FFFFFF"/>
                </a:solidFill>
              </a:rPr>
              <a:t>[class</a:t>
            </a:r>
            <a:r>
              <a:rPr lang="en-US" sz="2800" i="1">
                <a:solidFill>
                  <a:srgbClr val="FFFFFF"/>
                </a:solidFill>
              </a:rPr>
              <a:t>~=</a:t>
            </a:r>
            <a:r>
              <a:rPr lang="en-US" sz="2800">
                <a:solidFill>
                  <a:srgbClr val="FFFFFF"/>
                </a:solidFill>
              </a:rPr>
              <a:t>"</a:t>
            </a:r>
            <a:r>
              <a:rPr lang="en-US" sz="2800" i="1">
                <a:solidFill>
                  <a:srgbClr val="FFFFFF"/>
                </a:solidFill>
              </a:rPr>
              <a:t>m</a:t>
            </a:r>
            <a:r>
              <a:rPr lang="en-US" sz="2800">
                <a:solidFill>
                  <a:srgbClr val="FFFFFF"/>
                </a:solidFill>
              </a:rPr>
              <a:t>"]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>
                <a:solidFill>
                  <a:srgbClr val="FFFFFF"/>
                </a:solidFill>
              </a:rPr>
              <a:t>E#myid</a:t>
            </a:r>
            <a:r>
              <a:rPr lang="en-US" sz="2800">
                <a:solidFill>
                  <a:srgbClr val="FFFFFF"/>
                </a:solidFill>
              </a:rPr>
              <a:t> is a convenient shorthand for  </a:t>
            </a:r>
            <a:r>
              <a:rPr lang="en-US" sz="2800" i="1">
                <a:solidFill>
                  <a:srgbClr val="FFFFFF"/>
                </a:solidFill>
              </a:rPr>
              <a:t>E</a:t>
            </a:r>
            <a:r>
              <a:rPr lang="en-US" sz="2800">
                <a:solidFill>
                  <a:srgbClr val="FFFFFF"/>
                </a:solidFill>
              </a:rPr>
              <a:t>[id="</a:t>
            </a:r>
            <a:r>
              <a:rPr lang="en-US" sz="2800" i="1">
                <a:solidFill>
                  <a:srgbClr val="FFFFFF"/>
                </a:solidFill>
              </a:rPr>
              <a:t>myid</a:t>
            </a:r>
            <a:r>
              <a:rPr lang="en-US" sz="2800">
                <a:solidFill>
                  <a:srgbClr val="FFFFFF"/>
                </a:solidFill>
              </a:rPr>
              <a:t>"]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>
                <a:solidFill>
                  <a:srgbClr val="FFFFFF"/>
                </a:solidFill>
              </a:rPr>
              <a:t>.m</a:t>
            </a:r>
            <a:r>
              <a:rPr lang="en-US" sz="2800">
                <a:solidFill>
                  <a:srgbClr val="FFFFFF"/>
                </a:solidFill>
              </a:rPr>
              <a:t> </a:t>
            </a:r>
            <a:r>
              <a:rPr lang="en-US" sz="2800" i="1">
                <a:solidFill>
                  <a:srgbClr val="FFFFFF"/>
                </a:solidFill>
              </a:rPr>
              <a:t> is a </a:t>
            </a:r>
            <a:r>
              <a:rPr lang="en-US" sz="2800">
                <a:solidFill>
                  <a:srgbClr val="FFFFFF"/>
                </a:solidFill>
              </a:rPr>
              <a:t>convenient shorthand for </a:t>
            </a:r>
            <a:r>
              <a:rPr lang="en-US" sz="2800" i="1">
                <a:solidFill>
                  <a:srgbClr val="FFFFFF"/>
                </a:solidFill>
              </a:rPr>
              <a:t>*.m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examples</a:t>
            </a:r>
          </a:p>
        </p:txBody>
      </p:sp>
      <p:sp>
        <p:nvSpPr>
          <p:cNvPr id="47513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h1, h2, h3 { font-family: sans-serif }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h1 { color: red }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   em { color: red }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   h1 em { color: blue }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p *[href] {font-family: monospace}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body &gt; p { line-height: 1.3 }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ol &gt; li {color: black}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h1 + p {text-indent: 0}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advice for cheaters</a:t>
            </a:r>
          </a:p>
        </p:txBody>
      </p:sp>
      <p:sp>
        <p:nvSpPr>
          <p:cNvPr id="448514" name="Text Box 2"/>
          <p:cNvSpPr txBox="1">
            <a:spLocks noChangeArrowheads="1"/>
          </p:cNvSpPr>
          <p:nvPr/>
        </p:nvSpPr>
        <p:spPr bwMode="auto">
          <a:xfrm>
            <a:off x="0" y="1676400"/>
            <a:ext cx="9144000" cy="498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Within a style sheet, for example the contents of a &lt;style&gt; element, you can import another file using the @import command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  @import url(http://openlib.org/home/krichel/krichel.css);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or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   @import "http://openlib.org/home/krichel/krichel.css";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These two ways appear to be equivalent.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They can be used to split your instructions into several file.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more example</a:t>
            </a:r>
          </a:p>
        </p:txBody>
      </p:sp>
      <p:sp>
        <p:nvSpPr>
          <p:cNvPr id="47616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458200" cy="525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h1 + h2 {margin-top: -5mm} 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h1.opener + h2 {margin-top: -5mm}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h1[title] {color: blue} 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span[class~="example"] {color: blue } 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a[href="index.html"][title="Thomas"] { color: blue} 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a[rel="copyright"] {color: red}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a[href="http://www.w3.org/"] {background-color: grey}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*[lang="fr"] {display: none}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more examples</a:t>
            </a:r>
          </a:p>
        </p:txBody>
      </p:sp>
      <p:sp>
        <p:nvSpPr>
          <p:cNvPr id="47718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*[lang|="en"] {color : red }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.dialog .romeo {voice-family: "Lawrence Olivier", charles, male}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a:link {color: red} 		/* unvisited links */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a:visited {color: blue} 	/* visited links */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a:hover {color: yellow} 	/* user hovers */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a:active {color: lime} 	          /* active links */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a.external:visited {color: blue}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more examples</a:t>
            </a:r>
          </a:p>
        </p:txBody>
      </p:sp>
      <p:sp>
        <p:nvSpPr>
          <p:cNvPr id="478210" name="Text Box 2"/>
          <p:cNvSpPr txBox="1">
            <a:spLocks noChangeArrowheads="1"/>
          </p:cNvSpPr>
          <p:nvPr/>
        </p:nvSpPr>
        <p:spPr bwMode="auto">
          <a:xfrm>
            <a:off x="381000" y="15240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a[href="http://openlib.org/home/krichel"] {display: none}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div &gt; p:first-child {text-decoration: underline}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a:focus:hover {color: red}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div &gt; * &gt; div {font-family: sans-serif}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img[class~="ny"][title="Albany town map"] {border-style: solid}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E3EBF1"/>
                </a:solidFill>
              </a:rPr>
              <a:t>example: drop caps with uppercase</a:t>
            </a:r>
          </a:p>
        </p:txBody>
      </p:sp>
      <p:sp>
        <p:nvSpPr>
          <p:cNvPr id="479234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CSS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p { font-size: 12pt; line-height: 12pt }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p:first-letter { font-size: 200%; font-style: italic; font-weight: bold; float: left }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span { text-transform: uppercase }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HTML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&lt;p&gt;&lt;span&gt;The first&lt;/span&gt; few words of an article in The Economist.&lt;/p&gt;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7" name="Text Box 1"/>
          <p:cNvSpPr txBox="1">
            <a:spLocks noChangeArrowheads="1"/>
          </p:cNvSpPr>
          <p:nvPr/>
        </p:nvSpPr>
        <p:spPr bwMode="auto">
          <a:xfrm>
            <a:off x="457200" y="1143000"/>
            <a:ext cx="8229600" cy="5829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3850" indent="-315913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{cursor:} changes the shape of the cursor. It takes the following values</a:t>
            </a:r>
          </a:p>
          <a:p>
            <a:pPr marL="727075" lvl="1" indent="-269875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'auto'  – 'crosshair'	– 'default'</a:t>
            </a:r>
          </a:p>
          <a:p>
            <a:pPr marL="727075" lvl="1" indent="-269875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'pointer' (something suggesting a link)‏</a:t>
            </a:r>
          </a:p>
          <a:p>
            <a:pPr marL="727075" lvl="1" indent="-269875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'e-resize' –'ne-resize' – '</a:t>
            </a:r>
            <a:r>
              <a:rPr lang="en-US" sz="2400" dirty="0" err="1">
                <a:solidFill>
                  <a:srgbClr val="FFFFFF"/>
                </a:solidFill>
              </a:rPr>
              <a:t>nw</a:t>
            </a:r>
            <a:r>
              <a:rPr lang="en-US" sz="2400" dirty="0">
                <a:solidFill>
                  <a:srgbClr val="FFFFFF"/>
                </a:solidFill>
              </a:rPr>
              <a:t>-resize' –'n-resize' </a:t>
            </a:r>
          </a:p>
          <a:p>
            <a:pPr marL="727075" lvl="1" indent="-269875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'se-resize – '</a:t>
            </a:r>
            <a:r>
              <a:rPr lang="en-US" sz="2400" dirty="0" err="1">
                <a:solidFill>
                  <a:srgbClr val="FFFFFF"/>
                </a:solidFill>
              </a:rPr>
              <a:t>sw</a:t>
            </a:r>
            <a:r>
              <a:rPr lang="en-US" sz="2400" dirty="0">
                <a:solidFill>
                  <a:srgbClr val="FFFFFF"/>
                </a:solidFill>
              </a:rPr>
              <a:t>-resize, – 's-resize –w-resize (Indicate that some edge is to be moved)‏</a:t>
            </a:r>
          </a:p>
          <a:p>
            <a:pPr marL="727075" lvl="1" indent="-269875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'text' (usually as an I)  – 'wait' (watch or hourglass)‏</a:t>
            </a:r>
          </a:p>
          <a:p>
            <a:pPr marL="727075" lvl="1" indent="-269875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'help' (question mark or balloon)‏</a:t>
            </a:r>
          </a:p>
          <a:p>
            <a:pPr marL="727075" lvl="1" indent="-269875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'</a:t>
            </a:r>
            <a:r>
              <a:rPr lang="en-US" sz="2400" dirty="0" err="1">
                <a:solidFill>
                  <a:srgbClr val="FFFFFF"/>
                </a:solidFill>
              </a:rPr>
              <a:t>url</a:t>
            </a:r>
            <a:r>
              <a:rPr lang="en-US" sz="2400" dirty="0">
                <a:solidFill>
                  <a:srgbClr val="FFFFFF"/>
                </a:solidFill>
              </a:rPr>
              <a:t>(</a:t>
            </a:r>
            <a:r>
              <a:rPr lang="en-US" sz="2400" i="1" dirty="0" err="1">
                <a:solidFill>
                  <a:srgbClr val="FFFFFF"/>
                </a:solidFill>
              </a:rPr>
              <a:t>url</a:t>
            </a:r>
            <a:r>
              <a:rPr lang="en-US" sz="2400" dirty="0">
                <a:solidFill>
                  <a:srgbClr val="FFFFFF"/>
                </a:solidFill>
              </a:rPr>
              <a:t>) (with a </a:t>
            </a:r>
            <a:r>
              <a:rPr lang="en-US" sz="2400" dirty="0" err="1">
                <a:solidFill>
                  <a:srgbClr val="FFFFFF"/>
                </a:solidFill>
              </a:rPr>
              <a:t>url</a:t>
            </a:r>
            <a:r>
              <a:rPr lang="en-US" sz="2400" dirty="0">
                <a:solidFill>
                  <a:srgbClr val="FFFFFF"/>
                </a:solidFill>
              </a:rPr>
              <a:t> </a:t>
            </a:r>
            <a:r>
              <a:rPr lang="en-US" sz="2400" i="1" dirty="0" err="1">
                <a:solidFill>
                  <a:srgbClr val="FFFFFF"/>
                </a:solidFill>
              </a:rPr>
              <a:t>url</a:t>
            </a:r>
            <a:r>
              <a:rPr lang="en-US" sz="2400" i="1" dirty="0">
                <a:solidFill>
                  <a:srgbClr val="FFFFFF"/>
                </a:solidFill>
              </a:rPr>
              <a:t> </a:t>
            </a:r>
            <a:r>
              <a:rPr lang="en-US" sz="2400" dirty="0">
                <a:solidFill>
                  <a:srgbClr val="FFFFFF"/>
                </a:solidFill>
              </a:rPr>
              <a:t>to </a:t>
            </a:r>
            <a:r>
              <a:rPr lang="en-US" sz="2400" dirty="0" err="1">
                <a:solidFill>
                  <a:srgbClr val="FFFFFF"/>
                </a:solidFill>
              </a:rPr>
              <a:t>svg</a:t>
            </a:r>
            <a:r>
              <a:rPr lang="en-US" sz="2400" dirty="0">
                <a:solidFill>
                  <a:srgbClr val="FFFFFF"/>
                </a:solidFill>
              </a:rPr>
              <a:t> file, that has the graphic to show)‏</a:t>
            </a:r>
          </a:p>
          <a:p>
            <a:pPr marL="323850" indent="-315913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use these to totally confuse your users</a:t>
            </a:r>
          </a:p>
        </p:txBody>
      </p:sp>
      <p:sp>
        <p:nvSpPr>
          <p:cNvPr id="480258" name="Text Box 2"/>
          <p:cNvSpPr txBox="1">
            <a:spLocks noChangeArrowheads="1"/>
          </p:cNvSpPr>
          <p:nvPr/>
        </p:nvSpPr>
        <p:spPr bwMode="auto">
          <a:xfrm>
            <a:off x="457200" y="588963"/>
            <a:ext cx="8229600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{cursor:}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1" name="Text Box 1"/>
          <p:cNvSpPr txBox="1">
            <a:spLocks noChangeArrowheads="1"/>
          </p:cNvSpPr>
          <p:nvPr/>
        </p:nvSpPr>
        <p:spPr bwMode="auto">
          <a:xfrm>
            <a:off x="457200" y="573088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generated contents </a:t>
            </a:r>
          </a:p>
        </p:txBody>
      </p:sp>
      <p:sp>
        <p:nvSpPr>
          <p:cNvPr id="481282" name="Text Box 2"/>
          <p:cNvSpPr txBox="1">
            <a:spLocks noChangeArrowheads="1"/>
          </p:cNvSpPr>
          <p:nvPr/>
        </p:nvSpPr>
        <p:spPr bwMode="auto">
          <a:xfrm>
            <a:off x="457200" y="1676400"/>
            <a:ext cx="8229600" cy="4803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Generated contents is, for example, the bullet appearing in front of a list item.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Generated contents is quite rare in CSS because the contents is all in HTML.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In fact it is considered bad if CSS changes a web page to such an extents that its meaning is changed.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Nevertheless, there is some contents that can be given with the pseudoclasses :before and :after.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5" name="Text Box 1"/>
          <p:cNvSpPr txBox="1">
            <a:spLocks noChangeArrowheads="1"/>
          </p:cNvSpPr>
          <p:nvPr/>
        </p:nvSpPr>
        <p:spPr bwMode="auto">
          <a:xfrm>
            <a:off x="457200" y="573088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{content: }</a:t>
            </a:r>
          </a:p>
        </p:txBody>
      </p:sp>
      <p:sp>
        <p:nvSpPr>
          <p:cNvPr id="482306" name="Text Box 2"/>
          <p:cNvSpPr txBox="1">
            <a:spLocks noChangeArrowheads="1"/>
          </p:cNvSpPr>
          <p:nvPr/>
        </p:nvSpPr>
        <p:spPr bwMode="auto">
          <a:xfrm>
            <a:off x="457200" y="1217613"/>
            <a:ext cx="8229600" cy="5086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{content:} can be used with the :before and :after selectors</a:t>
            </a:r>
            <a:r>
              <a:rPr lang="en-US" sz="2800" dirty="0" smtClean="0">
                <a:solidFill>
                  <a:srgbClr val="FFFFFF"/>
                </a:solidFill>
              </a:rPr>
              <a:t>. The </a:t>
            </a:r>
            <a:r>
              <a:rPr lang="en-US" sz="2800" dirty="0">
                <a:solidFill>
                  <a:srgbClr val="FFFFFF"/>
                </a:solidFill>
              </a:rPr>
              <a:t>content can be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a text string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a </a:t>
            </a:r>
            <a:r>
              <a:rPr lang="en-US" sz="2400" dirty="0" err="1">
                <a:solidFill>
                  <a:srgbClr val="FFFFFF"/>
                </a:solidFill>
              </a:rPr>
              <a:t>url</a:t>
            </a:r>
            <a:r>
              <a:rPr lang="en-US" sz="2400" dirty="0">
                <a:solidFill>
                  <a:srgbClr val="FFFFFF"/>
                </a:solidFill>
              </a:rPr>
              <a:t>(</a:t>
            </a:r>
            <a:r>
              <a:rPr lang="en-US" sz="2400" i="1" dirty="0">
                <a:solidFill>
                  <a:srgbClr val="FFFFFF"/>
                </a:solidFill>
              </a:rPr>
              <a:t>URL)</a:t>
            </a:r>
            <a:r>
              <a:rPr lang="en-US" sz="2400" dirty="0">
                <a:solidFill>
                  <a:srgbClr val="FFFFFF"/>
                </a:solidFill>
              </a:rPr>
              <a:t> where the contents is to be found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a </a:t>
            </a:r>
            <a:r>
              <a:rPr lang="en-US" sz="2400" dirty="0" err="1">
                <a:solidFill>
                  <a:srgbClr val="FFFFFF"/>
                </a:solidFill>
              </a:rPr>
              <a:t>attr</a:t>
            </a:r>
            <a:r>
              <a:rPr lang="en-US" sz="2400" dirty="0">
                <a:solidFill>
                  <a:srgbClr val="FFFFFF"/>
                </a:solidFill>
              </a:rPr>
              <a:t>(</a:t>
            </a:r>
            <a:r>
              <a:rPr lang="en-US" sz="2400" i="1" dirty="0" err="1">
                <a:solidFill>
                  <a:srgbClr val="FFFFFF"/>
                </a:solidFill>
              </a:rPr>
              <a:t>att</a:t>
            </a:r>
            <a:r>
              <a:rPr lang="en-US" sz="2400" dirty="0">
                <a:solidFill>
                  <a:srgbClr val="FFFFFF"/>
                </a:solidFill>
              </a:rPr>
              <a:t>) where </a:t>
            </a:r>
            <a:r>
              <a:rPr lang="en-US" sz="2400" i="1" dirty="0" err="1">
                <a:solidFill>
                  <a:srgbClr val="FFFFFF"/>
                </a:solidFill>
              </a:rPr>
              <a:t>att</a:t>
            </a:r>
            <a:r>
              <a:rPr lang="en-US" sz="2400" i="1" dirty="0">
                <a:solidFill>
                  <a:srgbClr val="FFFFFF"/>
                </a:solidFill>
              </a:rPr>
              <a:t> </a:t>
            </a:r>
            <a:r>
              <a:rPr lang="en-US" sz="2400" dirty="0">
                <a:solidFill>
                  <a:srgbClr val="FFFFFF"/>
                </a:solidFill>
              </a:rPr>
              <a:t>is the name of the attribute, the content of which is being inserted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open-quote we open a quote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close-quote we close a quote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no-open-quote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no-close-quot</a:t>
            </a:r>
            <a:r>
              <a:rPr lang="en-US" dirty="0">
                <a:solidFill>
                  <a:srgbClr val="FFFFFF"/>
                </a:solidFill>
              </a:rPr>
              <a:t>e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2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a simple example</a:t>
            </a:r>
          </a:p>
        </p:txBody>
      </p:sp>
      <p:sp>
        <p:nvSpPr>
          <p:cNvPr id="48333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Example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  p.note:before {content: "note"}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  will insert the string “note” before any paragraph in the class 'note'.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Internet Explorer does not support this.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3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counter properties</a:t>
            </a:r>
          </a:p>
        </p:txBody>
      </p:sp>
      <p:sp>
        <p:nvSpPr>
          <p:cNvPr id="48435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467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800">
              <a:solidFill>
                <a:srgbClr val="FFFFFF"/>
              </a:solidFill>
            </a:endParaRP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</a:rPr>
              <a:t>{counter-reset: </a:t>
            </a:r>
            <a:r>
              <a:rPr lang="en-US" sz="2800" i="1">
                <a:solidFill>
                  <a:srgbClr val="FFFFFF"/>
                </a:solidFill>
              </a:rPr>
              <a:t>counter</a:t>
            </a:r>
            <a:r>
              <a:rPr lang="en-US" sz="2800">
                <a:solidFill>
                  <a:srgbClr val="FFFFFF"/>
                </a:solidFill>
              </a:rPr>
              <a:t>} resets a counter </a:t>
            </a:r>
            <a:r>
              <a:rPr lang="en-US" sz="2800" i="1">
                <a:solidFill>
                  <a:srgbClr val="FFFFFF"/>
                </a:solidFill>
              </a:rPr>
              <a:t>counter. </a:t>
            </a:r>
            <a:r>
              <a:rPr lang="en-US" sz="2800">
                <a:solidFill>
                  <a:srgbClr val="FFFFFF"/>
                </a:solidFill>
              </a:rPr>
              <a:t>It also creates it, implictly.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</a:rPr>
              <a:t>{counter-increment: </a:t>
            </a:r>
            <a:r>
              <a:rPr lang="en-US" sz="2800" i="1">
                <a:solidFill>
                  <a:srgbClr val="FFFFFF"/>
                </a:solidFill>
              </a:rPr>
              <a:t>counter</a:t>
            </a:r>
            <a:r>
              <a:rPr lang="en-US" sz="2800">
                <a:solidFill>
                  <a:srgbClr val="FFFFFF"/>
                </a:solidFill>
              </a:rPr>
              <a:t>} increments a counter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</a:rPr>
              <a:t>{counter(</a:t>
            </a:r>
            <a:r>
              <a:rPr lang="en-US" sz="2800" i="1">
                <a:solidFill>
                  <a:srgbClr val="FFFFFF"/>
                </a:solidFill>
              </a:rPr>
              <a:t>counter</a:t>
            </a:r>
            <a:r>
              <a:rPr lang="en-US" sz="2800">
                <a:solidFill>
                  <a:srgbClr val="FFFFFF"/>
                </a:solidFill>
              </a:rPr>
              <a:t>)} uses the counter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</a:rPr>
              <a:t>A counter can just be a string. In programming terms, it becomes a variable. 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800">
              <a:solidFill>
                <a:srgbClr val="FFFFFF"/>
              </a:solidFill>
            </a:endParaRP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counter example</a:t>
            </a:r>
          </a:p>
        </p:txBody>
      </p:sp>
      <p:sp>
        <p:nvSpPr>
          <p:cNvPr id="48537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Here is an example for counters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h1:before {counter-increment: chapter_counter;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counter-reset: section_counter;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content: "Chapter " counter(chapter_counter) ":"}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	and then we can use h2 for the sections, of course!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http://wotan.liu.edu/home/krichel/courses/lis650/examples/css_layout/compound_lists.html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7" name="Text Box 1"/>
          <p:cNvSpPr txBox="1">
            <a:spLocks noChangeArrowheads="1"/>
          </p:cNvSpPr>
          <p:nvPr/>
        </p:nvSpPr>
        <p:spPr bwMode="auto">
          <a:xfrm>
            <a:off x="457200" y="588963"/>
            <a:ext cx="8229600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CSS media types</a:t>
            </a:r>
          </a:p>
        </p:txBody>
      </p:sp>
      <p:sp>
        <p:nvSpPr>
          <p:cNvPr id="44953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678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Different media, different style.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CSS has a controlled vocabulary of media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‘projection’ 			– ‘handheld’ 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‘print’ 				– ‘</a:t>
            </a:r>
            <a:r>
              <a:rPr lang="en-US" sz="2400" dirty="0" err="1">
                <a:solidFill>
                  <a:srgbClr val="FFFFFF"/>
                </a:solidFill>
              </a:rPr>
              <a:t>braille</a:t>
            </a:r>
            <a:r>
              <a:rPr lang="en-US" sz="2400" dirty="0">
                <a:solidFill>
                  <a:srgbClr val="FFFFFF"/>
                </a:solidFill>
              </a:rPr>
              <a:t>’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‘screen’ (default) 	– ‘</a:t>
            </a:r>
            <a:r>
              <a:rPr lang="en-US" sz="2400" dirty="0" err="1">
                <a:solidFill>
                  <a:srgbClr val="FFFFFF"/>
                </a:solidFill>
              </a:rPr>
              <a:t>tty</a:t>
            </a:r>
            <a:r>
              <a:rPr lang="en-US" sz="2400" dirty="0">
                <a:solidFill>
                  <a:srgbClr val="FFFFFF"/>
                </a:solidFill>
              </a:rPr>
              <a:t>’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‘embossed’			– ‘aural’ 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‘all’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Note that style sheet media are not the same as the MIME types. MIME types are a controlled vocabulary for file types.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{quotes:}</a:t>
            </a:r>
          </a:p>
        </p:txBody>
      </p:sp>
      <p:sp>
        <p:nvSpPr>
          <p:cNvPr id="48640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This property sets the quotes around &lt;q&gt;.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It takes two characters, enclosed by double quotes, for opening and closing quote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Example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   q {quotes: "“","”" 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quotes and language</a:t>
            </a:r>
          </a:p>
        </p:txBody>
      </p:sp>
      <p:sp>
        <p:nvSpPr>
          <p:cNvPr id="48742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It is tempting to write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html:lang(fr) { quotes: '« ' ' »' } 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html:lang(de) { quotes: '„' ‘”'}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But the quotation style depends on the surrounding language, not the language of the quote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*:lang(fr) &gt; q { quotes: '« ' ' »' } 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*:lang(de) &gt; q { quotes: '„' ‘”'}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49" name="Text Box 1"/>
          <p:cNvSpPr txBox="1">
            <a:spLocks noChangeArrowheads="1"/>
          </p:cNvSpPr>
          <p:nvPr/>
        </p:nvSpPr>
        <p:spPr bwMode="auto">
          <a:xfrm>
            <a:off x="457200" y="57467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@page </a:t>
            </a:r>
          </a:p>
        </p:txBody>
      </p:sp>
      <p:sp>
        <p:nvSpPr>
          <p:cNvPr id="488450" name="Text Box 2"/>
          <p:cNvSpPr txBox="1">
            <a:spLocks noChangeArrowheads="1"/>
          </p:cNvSpPr>
          <p:nvPr/>
        </p:nvSpPr>
        <p:spPr bwMode="auto">
          <a:xfrm>
            <a:off x="457200" y="1447800"/>
            <a:ext cx="8229600" cy="3559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CSS has the concept of a page box in which paged output should be placed into.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@page is used to work with pages.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You can set margins. Example: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  @page {margin-top: 1in}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  but the margins will be added or subtracted to the default margins of the printer!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3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page pseudoclasses</a:t>
            </a:r>
          </a:p>
        </p:txBody>
      </p:sp>
      <p:sp>
        <p:nvSpPr>
          <p:cNvPr id="48947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3414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You can use three </a:t>
            </a:r>
            <a:r>
              <a:rPr lang="en-US" sz="2800" dirty="0" err="1">
                <a:solidFill>
                  <a:srgbClr val="FFFFFF"/>
                </a:solidFill>
              </a:rPr>
              <a:t>pseudoclasses</a:t>
            </a:r>
            <a:r>
              <a:rPr lang="en-US" sz="2800" dirty="0">
                <a:solidFill>
                  <a:srgbClr val="FFFFFF"/>
                </a:solidFill>
              </a:rPr>
              <a:t> to specify special cases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:first for the first page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:left for any left page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:right for any right page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Example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   @page :first {margin-top: 3in}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7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page breaking</a:t>
            </a:r>
          </a:p>
        </p:txBody>
      </p:sp>
      <p:sp>
        <p:nvSpPr>
          <p:cNvPr id="49049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3768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Pages will break if the page is full. 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You can take some control with the {page-break-before: } and {page-break-after: } properties. They  take the values</a:t>
            </a:r>
          </a:p>
          <a:p>
            <a:pPr marL="731838" lvl="1" indent="-274638" eaLnBrk="1" hangingPunct="1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‘auto’		– ‘always’	 	– ‘avoid’</a:t>
            </a:r>
          </a:p>
          <a:p>
            <a:pPr marL="731838" lvl="1" indent="-274638" eaLnBrk="1" hangingPunct="1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‘left’			– ‘right’		– ‘inherit’</a:t>
            </a:r>
          </a:p>
          <a:p>
            <a:pPr marL="328613" indent="-317500" eaLnBrk="1" hangingPunct="1">
              <a:lnSpc>
                <a:spcPct val="9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   The latter two make sure that the element is on a left or right page. Sometimes this will require two page breaks.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accessibilty</a:t>
            </a:r>
          </a:p>
        </p:txBody>
      </p:sp>
      <p:sp>
        <p:nvSpPr>
          <p:cNvPr id="491522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16900" cy="502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It generally refers to making web contents available to people with some form of disability.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There are three components</a:t>
            </a:r>
          </a:p>
          <a:p>
            <a:pPr marL="731838" lvl="1" indent="-274638" eaLnBrk="1" hangingPunct="1">
              <a:lnSpc>
                <a:spcPct val="9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Authoring Tool Accessibility Guidelines (</a:t>
            </a:r>
            <a:r>
              <a:rPr lang="en-US" sz="2400" dirty="0" smtClean="0">
                <a:solidFill>
                  <a:srgbClr val="FFFFFF"/>
                </a:solidFill>
              </a:rPr>
              <a:t>ATAG</a:t>
            </a:r>
            <a:r>
              <a:rPr lang="en-US" sz="2400" dirty="0" smtClean="0">
                <a:solidFill>
                  <a:srgbClr val="CCCCFF"/>
                </a:solidFill>
              </a:rPr>
              <a:t>)</a:t>
            </a:r>
            <a:r>
              <a:rPr lang="en-US" sz="2400" dirty="0">
                <a:solidFill>
                  <a:srgbClr val="FFFFFF"/>
                </a:solidFill>
              </a:rPr>
              <a:t> </a:t>
            </a:r>
            <a:r>
              <a:rPr lang="en-US" sz="2400" dirty="0" smtClean="0">
                <a:solidFill>
                  <a:srgbClr val="FFFFFF"/>
                </a:solidFill>
              </a:rPr>
              <a:t>addresses </a:t>
            </a:r>
            <a:r>
              <a:rPr lang="en-US" sz="2400" dirty="0">
                <a:solidFill>
                  <a:srgbClr val="FFFFFF"/>
                </a:solidFill>
              </a:rPr>
              <a:t>authoring tools</a:t>
            </a:r>
          </a:p>
          <a:p>
            <a:pPr marL="731838" lvl="1" indent="-274638" eaLnBrk="1" hangingPunct="1">
              <a:lnSpc>
                <a:spcPct val="9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User Agent Accessibility Guidelines (UAAG) addresses Web browsers and media players, including some aspects of assistive technologies </a:t>
            </a:r>
          </a:p>
          <a:p>
            <a:pPr marL="731838" lvl="1" indent="-274638" eaLnBrk="1" hangingPunct="1">
              <a:lnSpc>
                <a:spcPct val="9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Web Content Accessibility Guidelines (WCAG) addresses Web content, and is used by developers, authoring tools, and accessibility evaluation tools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We are only interested in the last component.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WCAG</a:t>
            </a:r>
          </a:p>
        </p:txBody>
      </p:sp>
      <p:sp>
        <p:nvSpPr>
          <p:cNvPr id="492546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28013" cy="5410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There are two versions of the Web Contents Accessibility Guideline (WCAG) published by the W3C.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Version 1 had 14 guidelines and each guideline has 1 or more checkpoints. It is stable.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Version 2 is supposed to be 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easier to understand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easier to implement</a:t>
            </a:r>
          </a:p>
          <a:p>
            <a:pPr marL="731838" lvl="1" indent="-274638" eaLnBrk="1" hangingPunct="1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easier to test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It came out 2008-12-11.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6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benefit for the masses</a:t>
            </a:r>
          </a:p>
        </p:txBody>
      </p:sp>
      <p:sp>
        <p:nvSpPr>
          <p:cNvPr id="49357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16900" cy="4514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All I have been outlining here on standard compliance is also mirrored in the WCAG.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Generally accessible web site are also more usable. 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There is no choice between the two.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WCAG 1: G1 to G3</a:t>
            </a:r>
          </a:p>
        </p:txBody>
      </p:sp>
      <p:sp>
        <p:nvSpPr>
          <p:cNvPr id="494594" name="Text Box 2"/>
          <p:cNvSpPr txBox="1">
            <a:spLocks noChangeArrowheads="1"/>
          </p:cNvSpPr>
          <p:nvPr/>
        </p:nvSpPr>
        <p:spPr bwMode="auto">
          <a:xfrm>
            <a:off x="228600" y="1371600"/>
            <a:ext cx="8610600" cy="525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1. Provide equivalent alternatives to auditory and visual content. Provide content that, when presented to the user, conveys essentially the same function or purpose as auditory or visual content.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2. Don't rely on color alone. Ensure that text and graphics are understandable when viewed without color.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3. Use markup and style sheets and do so properly. Mark up documents with the proper structural elements. Control presentation with style sheets rather than with presentation elements and attributes.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WCAG 1: G4 to G6</a:t>
            </a:r>
          </a:p>
        </p:txBody>
      </p:sp>
      <p:sp>
        <p:nvSpPr>
          <p:cNvPr id="49561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16900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4. Clarify natural language usage Use markup that facilitates pronunciation or interpretation of abbreviated or foreign text.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5. Create tables that transform gracefully. Ensure that tables have necessary markup to be transformed by accessible browsers and other user agents.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6. Ensure that pages featuring new technologies transform gracefully. Ensure that pages are accessible even when newer technologies are not supported or are turned off.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media dependent styles</a:t>
            </a:r>
          </a:p>
        </p:txBody>
      </p:sp>
      <p:sp>
        <p:nvSpPr>
          <p:cNvPr id="45056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4092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800" dirty="0">
              <a:solidFill>
                <a:srgbClr val="FFFFFF"/>
              </a:solidFill>
            </a:endParaRP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Using @import, you can import different types for different media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    @import "</a:t>
            </a:r>
            <a:r>
              <a:rPr lang="en-US" sz="2800" i="1" dirty="0">
                <a:solidFill>
                  <a:srgbClr val="FFFFFF"/>
                </a:solidFill>
              </a:rPr>
              <a:t>URI</a:t>
            </a:r>
            <a:r>
              <a:rPr lang="en-US" sz="2800" dirty="0">
                <a:solidFill>
                  <a:srgbClr val="FFFFFF"/>
                </a:solidFill>
              </a:rPr>
              <a:t>"</a:t>
            </a:r>
            <a:r>
              <a:rPr lang="en-US" sz="2800" i="1" dirty="0">
                <a:solidFill>
                  <a:srgbClr val="FFFFFF"/>
                </a:solidFill>
              </a:rPr>
              <a:t> </a:t>
            </a:r>
            <a:r>
              <a:rPr lang="en-US" sz="2800" i="1" dirty="0" err="1">
                <a:solidFill>
                  <a:srgbClr val="FFFFFF"/>
                </a:solidFill>
              </a:rPr>
              <a:t>medialist</a:t>
            </a:r>
            <a:endParaRPr lang="en-US" sz="2800" i="1" dirty="0">
              <a:solidFill>
                <a:srgbClr val="FFFFFF"/>
              </a:solidFill>
            </a:endParaRP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 i="1" dirty="0">
                <a:solidFill>
                  <a:srgbClr val="FFFFFF"/>
                </a:solidFill>
              </a:rPr>
              <a:t>    </a:t>
            </a:r>
            <a:r>
              <a:rPr lang="en-US" sz="2800" dirty="0">
                <a:solidFill>
                  <a:srgbClr val="FFFFFF"/>
                </a:solidFill>
              </a:rPr>
              <a:t>where </a:t>
            </a:r>
            <a:r>
              <a:rPr lang="en-US" sz="2800" i="1" dirty="0" err="1">
                <a:solidFill>
                  <a:srgbClr val="FFFFFF"/>
                </a:solidFill>
              </a:rPr>
              <a:t>medialist</a:t>
            </a:r>
            <a:r>
              <a:rPr lang="en-US" sz="2800" i="1" dirty="0">
                <a:solidFill>
                  <a:srgbClr val="FFFFFF"/>
                </a:solidFill>
              </a:rPr>
              <a:t> </a:t>
            </a:r>
            <a:r>
              <a:rPr lang="en-US" sz="2800" dirty="0">
                <a:solidFill>
                  <a:srgbClr val="FFFFFF"/>
                </a:solidFill>
              </a:rPr>
              <a:t>is a list of one or more media, separated by comma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Example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   @import "challenged.css" </a:t>
            </a:r>
            <a:r>
              <a:rPr lang="en-US" sz="2800" dirty="0" err="1">
                <a:solidFill>
                  <a:srgbClr val="FFFFFF"/>
                </a:solidFill>
              </a:rPr>
              <a:t>braille</a:t>
            </a:r>
            <a:r>
              <a:rPr lang="en-US" sz="2800" dirty="0">
                <a:solidFill>
                  <a:srgbClr val="FFFFFF"/>
                </a:solidFill>
              </a:rPr>
              <a:t>, handheld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1" name="Text Box 1"/>
          <p:cNvSpPr txBox="1">
            <a:spLocks noChangeArrowheads="1"/>
          </p:cNvSpPr>
          <p:nvPr/>
        </p:nvSpPr>
        <p:spPr bwMode="auto">
          <a:xfrm>
            <a:off x="457200" y="228600"/>
            <a:ext cx="8216900" cy="102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WCAG 1: G7 to G9</a:t>
            </a:r>
          </a:p>
        </p:txBody>
      </p:sp>
      <p:sp>
        <p:nvSpPr>
          <p:cNvPr id="496642" name="Text Box 2"/>
          <p:cNvSpPr txBox="1">
            <a:spLocks noChangeArrowheads="1"/>
          </p:cNvSpPr>
          <p:nvPr/>
        </p:nvSpPr>
        <p:spPr bwMode="auto">
          <a:xfrm>
            <a:off x="228600" y="1143000"/>
            <a:ext cx="8763000" cy="6205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7. Ensure user control of time-sensitive content changes.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Ensure that moving, blinking, scrolling, or auto-updating objects or pages may be paused or stopped.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8. Ensure direct accessibility of embedded user interfaces. Ensure that the user interface follows principles of accessible design: device-independent access to functionality, keyboard operability, self-voicing, etc.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9. Design for device-independence. Use features that enable activation of page elements via a variety of input devices.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WCAG 1: G10 to G14</a:t>
            </a:r>
          </a:p>
        </p:txBody>
      </p:sp>
      <p:sp>
        <p:nvSpPr>
          <p:cNvPr id="497666" name="Text Box 2"/>
          <p:cNvSpPr txBox="1">
            <a:spLocks noChangeArrowheads="1"/>
          </p:cNvSpPr>
          <p:nvPr/>
        </p:nvSpPr>
        <p:spPr bwMode="auto">
          <a:xfrm>
            <a:off x="228600" y="1371600"/>
            <a:ext cx="8445500" cy="5181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10. Use interim solutions. Use interim accessibility solutions so that assistive technologies and older browsers will operate correctly.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11. Use W3C technologies and guidelines.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12. Provide context and orientation information. Provide context and orientation information to help users understand complex pages or elements.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13. Provide clear navigation mechanisms.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14. Ensure that documents are clear and simple. Ensure that documents are clear and simple so they may be more easily under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8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WCAG version 2</a:t>
            </a:r>
          </a:p>
        </p:txBody>
      </p:sp>
      <p:sp>
        <p:nvSpPr>
          <p:cNvPr id="49869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16900" cy="4514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The guidelines combine objectives with means to achieve the objectives.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For each objectives there is a list of </a:t>
            </a:r>
          </a:p>
          <a:p>
            <a:pPr marL="731838" lvl="1" indent="-274638" eaLnBrk="1" hangingPunct="1">
              <a:lnSpc>
                <a:spcPct val="9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"sufficient techniques". When you have used them, you can claim to have done enough</a:t>
            </a:r>
          </a:p>
          <a:p>
            <a:pPr marL="731838" lvl="1" indent="-274638" eaLnBrk="1" hangingPunct="1">
              <a:lnSpc>
                <a:spcPct val="9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"advisory techniques". They are for you to use if you want to go the extra mile.</a:t>
            </a:r>
          </a:p>
          <a:p>
            <a:pPr marL="731838" lvl="1" indent="-274638" eaLnBrk="1" hangingPunct="1">
              <a:lnSpc>
                <a:spcPct val="9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"failures". This is what should not happen</a:t>
            </a:r>
            <a:r>
              <a:rPr lang="en-US" dirty="0">
                <a:solidFill>
                  <a:srgbClr val="FFFFFF"/>
                </a:solidFill>
              </a:rPr>
              <a:t>.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How to link objectives and techniques in detail can not be covered here.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Guideline group 1</a:t>
            </a:r>
          </a:p>
        </p:txBody>
      </p:sp>
      <p:sp>
        <p:nvSpPr>
          <p:cNvPr id="499714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16900" cy="5487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1.1 Text Alternatives: Provide text alternatives for any non-text content so that it can be changed into other forms people need, such as large print, </a:t>
            </a:r>
            <a:r>
              <a:rPr lang="en-US" sz="2400" dirty="0" err="1">
                <a:solidFill>
                  <a:srgbClr val="FFFFFF"/>
                </a:solidFill>
              </a:rPr>
              <a:t>braille</a:t>
            </a:r>
            <a:r>
              <a:rPr lang="en-US" sz="2400" dirty="0">
                <a:solidFill>
                  <a:srgbClr val="FFFFFF"/>
                </a:solidFill>
              </a:rPr>
              <a:t>, speech, symbols or simpler language.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1.2 Time-based Media: Provide alternatives for time-based media.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1.3 Adaptable: Create content that can be presented in different ways (for example simpler layout ) without losing information or structure.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1.4 Distinguishable: Make it easier for users to see and hear content including separating foreground from background.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Guideline group 2</a:t>
            </a:r>
          </a:p>
        </p:txBody>
      </p:sp>
      <p:sp>
        <p:nvSpPr>
          <p:cNvPr id="50073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16900" cy="4514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tabLst>
                <a:tab pos="330200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  <a:tab pos="9142413" algn="l"/>
                <a:tab pos="9599613" algn="l"/>
                <a:tab pos="10056813" algn="l"/>
                <a:tab pos="10514013" algn="l"/>
              </a:tabLst>
            </a:pPr>
            <a:r>
              <a:rPr lang="en-US" sz="2800">
                <a:solidFill>
                  <a:srgbClr val="FFFFFF"/>
                </a:solidFill>
              </a:rPr>
              <a:t>	2.1 Keyboard Accessible: Make all functionality available from a keyboard.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30200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  <a:tab pos="9142413" algn="l"/>
                <a:tab pos="9599613" algn="l"/>
                <a:tab pos="10056813" algn="l"/>
                <a:tab pos="10514013" algn="l"/>
              </a:tabLst>
            </a:pPr>
            <a:r>
              <a:rPr lang="en-US" sz="2800">
                <a:solidFill>
                  <a:srgbClr val="FFFFFF"/>
                </a:solidFill>
              </a:rPr>
              <a:t>2.2 Enough Time: Provide users enough time to read and use content.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30200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  <a:tab pos="9142413" algn="l"/>
                <a:tab pos="9599613" algn="l"/>
                <a:tab pos="10056813" algn="l"/>
                <a:tab pos="10514013" algn="l"/>
              </a:tabLst>
            </a:pPr>
            <a:r>
              <a:rPr lang="en-US" sz="2800">
                <a:solidFill>
                  <a:srgbClr val="FFFFFF"/>
                </a:solidFill>
              </a:rPr>
              <a:t>2.3 Seizures: Do not design content in a way that is known to cause seizures.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30200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  <a:tab pos="9142413" algn="l"/>
                <a:tab pos="9599613" algn="l"/>
                <a:tab pos="10056813" algn="l"/>
                <a:tab pos="10514013" algn="l"/>
              </a:tabLst>
            </a:pPr>
            <a:r>
              <a:rPr lang="en-US" sz="2800">
                <a:solidFill>
                  <a:srgbClr val="FFFFFF"/>
                </a:solidFill>
              </a:rPr>
              <a:t> 2.4 Navigable: Provide ways to help users navigate, find content and determine where they are.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Guideline group 3</a:t>
            </a:r>
          </a:p>
        </p:txBody>
      </p:sp>
      <p:sp>
        <p:nvSpPr>
          <p:cNvPr id="50176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16900" cy="4514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3.1 Readable: Make text content readable and understandable.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3.2 Predictable: Make Web pages appear and operate in predictable ways.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3.3 Input Assistance: Help users avoid and correct mistakes.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Guideline group 4</a:t>
            </a:r>
          </a:p>
        </p:txBody>
      </p:sp>
      <p:sp>
        <p:nvSpPr>
          <p:cNvPr id="50278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16900" cy="4514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4.1 Compatible: Maximize compatibility with current and future user agents, including assistive technologies.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HTML 0 techniques</a:t>
            </a:r>
          </a:p>
        </p:txBody>
      </p:sp>
      <p:sp>
        <p:nvSpPr>
          <p:cNvPr id="50381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16900" cy="4514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H02: Combining adjacent image and text links for the same resource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H04: Creating a logical tab order through links, form controls, and objects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H2 HTML techniques</a:t>
            </a:r>
          </a:p>
        </p:txBody>
      </p:sp>
      <p:sp>
        <p:nvSpPr>
          <p:cNvPr id="504834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16900" cy="525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H24: Providing text alternatives for the area elements of image maps [not covered here]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H25: Providing a title using the title element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H27: Providing text and non-text alternatives for objects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H28: Providing definitions for abbreviations by using the &lt;abbr&gt; and &lt;acronym&gt; elements 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H3 HTML techniques</a:t>
            </a:r>
          </a:p>
        </p:txBody>
      </p:sp>
      <p:sp>
        <p:nvSpPr>
          <p:cNvPr id="505858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16900" cy="525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H30: Providing link text that describes the purpose of a link for anchor elements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H32: Providing submit buttons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H33: Supplementing link text with the title attribute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H34: Using a Unicode right-to-left mark (RLM) or left-to-right mark (LRM) to mix text direction inline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H35: Providing text alternatives on applet elements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H36: Using alt= attributes on images used as submit buttons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H37: Using alt= attributes on &lt;</a:t>
            </a:r>
            <a:r>
              <a:rPr lang="en-US" sz="2400" dirty="0" err="1">
                <a:solidFill>
                  <a:srgbClr val="FFFFFF"/>
                </a:solidFill>
              </a:rPr>
              <a:t>img</a:t>
            </a:r>
            <a:r>
              <a:rPr lang="en-US" sz="2400" dirty="0">
                <a:solidFill>
                  <a:srgbClr val="FFFFFF"/>
                </a:solidFill>
              </a:rPr>
              <a:t>/&gt; elements</a:t>
            </a:r>
          </a:p>
          <a:p>
            <a:pPr marL="328613" indent="-317500" eaLnBrk="1" hangingPunct="1">
              <a:lnSpc>
                <a:spcPct val="98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H39: Using caption elements to associate data table captions with data tables 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the @media instruction</a:t>
            </a:r>
          </a:p>
        </p:txBody>
      </p:sp>
      <p:sp>
        <p:nvSpPr>
          <p:cNvPr id="451586" name="Text Box 2"/>
          <p:cNvSpPr txBox="1">
            <a:spLocks noChangeArrowheads="1"/>
          </p:cNvSpPr>
          <p:nvPr/>
        </p:nvSpPr>
        <p:spPr bwMode="auto">
          <a:xfrm>
            <a:off x="381000" y="1447800"/>
            <a:ext cx="84582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You can say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  @media </a:t>
            </a:r>
            <a:r>
              <a:rPr lang="en-US" sz="2800" i="1">
                <a:solidFill>
                  <a:srgbClr val="FFFFFF"/>
                </a:solidFill>
              </a:rPr>
              <a:t>media </a:t>
            </a:r>
            <a:r>
              <a:rPr lang="en-US" sz="2800">
                <a:solidFill>
                  <a:srgbClr val="FFFFFF"/>
                </a:solidFill>
              </a:rPr>
              <a:t>{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      </a:t>
            </a:r>
            <a:r>
              <a:rPr lang="en-US" sz="2800" i="1">
                <a:solidFill>
                  <a:srgbClr val="FFFFFF"/>
                </a:solidFill>
              </a:rPr>
              <a:t>style 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  }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to apply the style </a:t>
            </a:r>
            <a:r>
              <a:rPr lang="en-US" sz="2800" i="1">
                <a:solidFill>
                  <a:srgbClr val="FFFFFF"/>
                </a:solidFill>
              </a:rPr>
              <a:t>style </a:t>
            </a:r>
            <a:r>
              <a:rPr lang="en-US" sz="2800">
                <a:solidFill>
                  <a:srgbClr val="FFFFFF"/>
                </a:solidFill>
              </a:rPr>
              <a:t>only to media </a:t>
            </a:r>
            <a:r>
              <a:rPr lang="en-US" sz="2800" i="1">
                <a:solidFill>
                  <a:srgbClr val="FFFFFF"/>
                </a:solidFill>
              </a:rPr>
              <a:t>media.</a:t>
            </a:r>
            <a:r>
              <a:rPr lang="en-US" sz="2800">
                <a:solidFill>
                  <a:srgbClr val="FFFFFF"/>
                </a:solidFill>
              </a:rPr>
              <a:t> Example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  @media print {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      a {text-decoration: none; color: black}</a:t>
            </a:r>
          </a:p>
          <a:p>
            <a:pPr marL="328613" indent="-317500" eaLnBrk="1" hangingPunct="1">
              <a:lnSpc>
                <a:spcPct val="104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    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H4 HTML techniques</a:t>
            </a:r>
          </a:p>
        </p:txBody>
      </p:sp>
      <p:sp>
        <p:nvSpPr>
          <p:cNvPr id="50688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16900" cy="544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H40: Using definition lists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H42: Using &lt;h1&gt; to &lt;h6&gt; to identify headings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H43: Using id= and headers= attributes to associate data cells with header cells in data tables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H44: Using &lt;label&gt; to associate text labels with form controls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H45: Using </a:t>
            </a:r>
            <a:r>
              <a:rPr lang="en-US" sz="2400" dirty="0" err="1">
                <a:solidFill>
                  <a:srgbClr val="FFFFFF"/>
                </a:solidFill>
              </a:rPr>
              <a:t>longdesc</a:t>
            </a:r>
            <a:r>
              <a:rPr lang="en-US" sz="2400" dirty="0">
                <a:solidFill>
                  <a:srgbClr val="FFFFFF"/>
                </a:solidFill>
              </a:rPr>
              <a:t>=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H46: Using </a:t>
            </a:r>
            <a:r>
              <a:rPr lang="en-US" sz="2400" dirty="0" err="1">
                <a:solidFill>
                  <a:srgbClr val="FFFFFF"/>
                </a:solidFill>
              </a:rPr>
              <a:t>noembed</a:t>
            </a:r>
            <a:r>
              <a:rPr lang="en-US" sz="2400" dirty="0">
                <a:solidFill>
                  <a:srgbClr val="FFFFFF"/>
                </a:solidFill>
              </a:rPr>
              <a:t>= with &lt;embed&gt;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H48: Using &lt;</a:t>
            </a:r>
            <a:r>
              <a:rPr lang="en-US" sz="2400" dirty="0" err="1">
                <a:solidFill>
                  <a:srgbClr val="FFFFFF"/>
                </a:solidFill>
              </a:rPr>
              <a:t>ol</a:t>
            </a:r>
            <a:r>
              <a:rPr lang="en-US" sz="2400" dirty="0">
                <a:solidFill>
                  <a:srgbClr val="FFFFFF"/>
                </a:solidFill>
              </a:rPr>
              <a:t>&gt;, &lt;</a:t>
            </a:r>
            <a:r>
              <a:rPr lang="en-US" sz="2400" dirty="0" err="1">
                <a:solidFill>
                  <a:srgbClr val="FFFFFF"/>
                </a:solidFill>
              </a:rPr>
              <a:t>ul</a:t>
            </a:r>
            <a:r>
              <a:rPr lang="en-US" sz="2400" dirty="0">
                <a:solidFill>
                  <a:srgbClr val="FFFFFF"/>
                </a:solidFill>
              </a:rPr>
              <a:t>&gt; and &lt;dl&gt; for lists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H49: Using semantic markup to mark emphasized or special text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H5 HTML techniques</a:t>
            </a:r>
          </a:p>
        </p:txBody>
      </p:sp>
      <p:sp>
        <p:nvSpPr>
          <p:cNvPr id="507906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16900" cy="533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H50: Using structural elements to group links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H51: Using table markup to present tabular information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H53: Using the body of the object element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H54: Using the &lt;</a:t>
            </a:r>
            <a:r>
              <a:rPr lang="en-US" sz="2400" dirty="0" err="1">
                <a:solidFill>
                  <a:srgbClr val="FFFFFF"/>
                </a:solidFill>
              </a:rPr>
              <a:t>dfn</a:t>
            </a:r>
            <a:r>
              <a:rPr lang="en-US" sz="2400" dirty="0">
                <a:solidFill>
                  <a:srgbClr val="FFFFFF"/>
                </a:solidFill>
              </a:rPr>
              <a:t>&gt; element to identify the defining instance of a word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H56: Using the dir= on an inline element to resolve problems with nested directional runs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H57: Using language attributes on the html element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H58: Using language attributes to identify changes in the human language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H59: Using the link element and navigation tools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2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H6 HTML techniques</a:t>
            </a:r>
          </a:p>
        </p:txBody>
      </p:sp>
      <p:sp>
        <p:nvSpPr>
          <p:cNvPr id="508930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16900" cy="5270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H60: Using the link element to link to a glossary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H62: Using the ruby element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H63: Using the scope attribute to associate header cells and data cells in data tables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H64: Using the title attribute of the frame and </a:t>
            </a:r>
            <a:r>
              <a:rPr lang="en-US" sz="2400" dirty="0" err="1">
                <a:solidFill>
                  <a:srgbClr val="FFFFFF"/>
                </a:solidFill>
              </a:rPr>
              <a:t>iframe</a:t>
            </a:r>
            <a:r>
              <a:rPr lang="en-US" sz="2400" dirty="0">
                <a:solidFill>
                  <a:srgbClr val="FFFFFF"/>
                </a:solidFill>
              </a:rPr>
              <a:t> elements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H65: Using the title attribute to identify form controls when the label element cannot be used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H67: Using null alt= text and no title attribute on &lt;</a:t>
            </a:r>
            <a:r>
              <a:rPr lang="en-US" sz="2400" dirty="0" err="1">
                <a:solidFill>
                  <a:srgbClr val="FFFFFF"/>
                </a:solidFill>
              </a:rPr>
              <a:t>img</a:t>
            </a:r>
            <a:r>
              <a:rPr lang="en-US" sz="2400" dirty="0">
                <a:solidFill>
                  <a:srgbClr val="FFFFFF"/>
                </a:solidFill>
              </a:rPr>
              <a:t>&gt; for images that adaptive technologies should ignore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H69: Providing heading elements at the beginning of each section of content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H7 HTML techniques</a:t>
            </a:r>
          </a:p>
        </p:txBody>
      </p:sp>
      <p:sp>
        <p:nvSpPr>
          <p:cNvPr id="509954" name="Text Box 2"/>
          <p:cNvSpPr txBox="1">
            <a:spLocks noChangeArrowheads="1"/>
          </p:cNvSpPr>
          <p:nvPr/>
        </p:nvSpPr>
        <p:spPr bwMode="auto">
          <a:xfrm>
            <a:off x="152400" y="1219200"/>
            <a:ext cx="8763000" cy="525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H70: Using frame elements to group blocks of repeated material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H71: Providing a description for groups of form controls using &lt;fieldset&gt; and &lt;legend&gt; elements [not covered here]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H73: Using the summary attribute of the table element to give an overview of data tables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H74: Ensuring that opening and closing tags are used according to specification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7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H7 HTML techniques</a:t>
            </a:r>
          </a:p>
        </p:txBody>
      </p:sp>
      <p:sp>
        <p:nvSpPr>
          <p:cNvPr id="51097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16900" cy="5270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H75: Ensuring that Web pages are well-formed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H76: Using meta refresh to create an instant client-side redirect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H77: Identifying the purpose of a link using link text combined with its enclosing list item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H78: Identifying the purpose of a link using link text combined with its enclosing paragraph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H79: Identifying the purpose of a link using link text combined with its enclosing table cell and associated table headings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400" dirty="0">
              <a:solidFill>
                <a:srgbClr val="FFFFFF"/>
              </a:solidFill>
            </a:endParaRP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H8 HTML techniques</a:t>
            </a:r>
          </a:p>
        </p:txBody>
      </p:sp>
      <p:sp>
        <p:nvSpPr>
          <p:cNvPr id="512002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16900" cy="5410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H80: Identifying the purpose of a link using link text combined with the preceding heading element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H81: Identifying the purpose of a link in a nested list using link text combined with the parent list item under which the list is nested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H83: Using the target= attribute to open a new window on user request and indicating this in link text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H84: Using a button with a select element to perform an action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H8 HTML techniques</a:t>
            </a:r>
          </a:p>
        </p:txBody>
      </p:sp>
      <p:sp>
        <p:nvSpPr>
          <p:cNvPr id="51302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16900" cy="5048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H85: Using &lt;optgroup&gt; to  group &lt;option&gt; elements inside a &lt;select&gt;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H86: Providing text alternatives for ASCII art, emoticons, and leetspeak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H87: Not interfering with the user agent's reflow of text as the viewing window is narrowed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H88: Using HTML according to spec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H89: Using the title attribute to provide context-sensitive help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4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H9 HTML techniques</a:t>
            </a:r>
          </a:p>
        </p:txBody>
      </p:sp>
      <p:sp>
        <p:nvSpPr>
          <p:cNvPr id="51405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16900" cy="4514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H90: Indicating required form controls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H91: Using HTML form controls and links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</a:endParaRP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C0 CSS techniques</a:t>
            </a:r>
          </a:p>
        </p:txBody>
      </p:sp>
      <p:sp>
        <p:nvSpPr>
          <p:cNvPr id="51507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16900" cy="4514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C06: Positioning content based on structural markup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C07: Using CSS to hide a portion of the link text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C08: Using CSS letter-spacing to control spacing within a word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C09: Using CSS to include decorative images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7" name="Text Box 1"/>
          <p:cNvSpPr txBox="1">
            <a:spLocks noChangeArrowheads="1"/>
          </p:cNvSpPr>
          <p:nvPr/>
        </p:nvSpPr>
        <p:spPr bwMode="auto">
          <a:xfrm>
            <a:off x="457200" y="228600"/>
            <a:ext cx="8216900" cy="102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C1 CSS techniques </a:t>
            </a:r>
          </a:p>
        </p:txBody>
      </p:sp>
      <p:sp>
        <p:nvSpPr>
          <p:cNvPr id="516098" name="Text Box 2"/>
          <p:cNvSpPr txBox="1">
            <a:spLocks noChangeArrowheads="1"/>
          </p:cNvSpPr>
          <p:nvPr/>
        </p:nvSpPr>
        <p:spPr bwMode="auto">
          <a:xfrm>
            <a:off x="228600" y="1219200"/>
            <a:ext cx="8610600" cy="548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C12: Using percent for font sizes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C13: Using named font sizes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C14: Using </a:t>
            </a:r>
            <a:r>
              <a:rPr lang="en-US" sz="2400" dirty="0" err="1">
                <a:solidFill>
                  <a:srgbClr val="FFFFFF"/>
                </a:solidFill>
              </a:rPr>
              <a:t>em</a:t>
            </a:r>
            <a:r>
              <a:rPr lang="en-US" sz="2400" dirty="0">
                <a:solidFill>
                  <a:srgbClr val="FFFFFF"/>
                </a:solidFill>
              </a:rPr>
              <a:t> units for font sizes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C15: Using CSS to change the presentation of a user interface component when it receives focus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C17: Scaling form elements which contain text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C18: Using CSS margin and padding rules instead of spacer images for layout design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C19: Specifying alignment either to the left OR right in CSS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C30: Using CSS to replace text with images of text and providing user interface controls to switch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CSS in tables</a:t>
            </a:r>
          </a:p>
        </p:txBody>
      </p:sp>
      <p:sp>
        <p:nvSpPr>
          <p:cNvPr id="45261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HTML table elements can be given general CSS properties, such as the ones we will discuss in next lecture.</a:t>
            </a:r>
          </a:p>
          <a:p>
            <a:pPr marL="328613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Here I am going to discuss some properties that are only used with table elements.</a:t>
            </a:r>
          </a:p>
          <a:p>
            <a:pPr marL="328613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I am leaving out constraints on the effect of general properties on table elements.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C2 CSS techniques</a:t>
            </a:r>
          </a:p>
        </p:txBody>
      </p:sp>
      <p:sp>
        <p:nvSpPr>
          <p:cNvPr id="51712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16900" cy="5270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C20: Using relative measurements to set column widths so that lines can average 80 characters or less when the browser is resized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C21: Specifying line spacing in CSS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C22: Using CSS to control visual presentation of text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C23: Specifying text and background colors of secondary content such as banners, features and navigation in CSS while not specifying text and background colors of the main content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C24: Using percentage values in CSS for container sizes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400" dirty="0">
              <a:solidFill>
                <a:srgbClr val="FFFFFF"/>
              </a:solidFill>
            </a:endParaRP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C2 CSS techniques</a:t>
            </a:r>
          </a:p>
        </p:txBody>
      </p:sp>
      <p:sp>
        <p:nvSpPr>
          <p:cNvPr id="51814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16900" cy="4514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C25: Specifying borders and layout in CSS to delineate areas of a Web page while not specifying text and text-background colors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C26: Providing options within the content to switch to a layout that does not require the user to scroll horizontally to read a line of text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C27: Making the DOM order match the visual order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C28: Specifying the size of text containers using </a:t>
            </a:r>
            <a:r>
              <a:rPr lang="en-US" sz="2400" dirty="0" err="1">
                <a:solidFill>
                  <a:srgbClr val="FFFFFF"/>
                </a:solidFill>
              </a:rPr>
              <a:t>em</a:t>
            </a:r>
            <a:r>
              <a:rPr lang="en-US" sz="2400" dirty="0">
                <a:solidFill>
                  <a:srgbClr val="FFFFFF"/>
                </a:solidFill>
              </a:rPr>
              <a:t> units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C29: Using a style switcher to provide a conforming alternate version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6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other techniques types</a:t>
            </a:r>
          </a:p>
        </p:txBody>
      </p:sp>
      <p:sp>
        <p:nvSpPr>
          <p:cNvPr id="51917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16900" cy="4514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Client scripting techniques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Server scripting techniques</a:t>
            </a:r>
          </a:p>
          <a:p>
            <a:pPr marL="328613" indent="-317500" eaLnBrk="1" hangingPunct="1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</a:rPr>
              <a:t>SMIL techniques. SMIL is a language similar to XHTML to author multimedia.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3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http://openlib.org/home/krichel</a:t>
            </a:r>
          </a:p>
        </p:txBody>
      </p:sp>
      <p:sp>
        <p:nvSpPr>
          <p:cNvPr id="520194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</a:rPr>
              <a:t>Please shutdown the computers when</a:t>
            </a: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</a:rPr>
              <a:t>you are done.</a:t>
            </a: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</a:rPr>
              <a:t>Thank you for your attention!</a:t>
            </a: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row primacy</a:t>
            </a:r>
          </a:p>
        </p:txBody>
      </p:sp>
      <p:sp>
        <p:nvSpPr>
          <p:cNvPr id="45363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5438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The  CSS table model, just like the HTML table model, has “row primacy”. It (roughly) means that rows are given first, then columns.</a:t>
            </a:r>
          </a:p>
          <a:p>
            <a:pPr marL="325438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Columns and columns groups can only be applied four groups of properties</a:t>
            </a:r>
          </a:p>
          <a:p>
            <a:pPr marL="728663" lvl="1" indent="-271463" eaLnBrk="1" hangingPunct="1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>
                <a:solidFill>
                  <a:srgbClr val="FFFFFF"/>
                </a:solidFill>
              </a:rPr>
              <a:t>border		– background </a:t>
            </a:r>
          </a:p>
          <a:p>
            <a:pPr marL="728663" lvl="1" indent="-271463" eaLnBrk="1" hangingPunct="1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>
                <a:solidFill>
                  <a:srgbClr val="FFFFFF"/>
                </a:solidFill>
              </a:rPr>
              <a:t>width 		– visibility</a:t>
            </a:r>
          </a:p>
          <a:p>
            <a:pPr marL="325438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but for them there are special rules. We review some of them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7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{caption-side:}</a:t>
            </a:r>
          </a:p>
        </p:txBody>
      </p:sp>
      <p:sp>
        <p:nvSpPr>
          <p:cNvPr id="45465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440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5438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This property applies to &lt;caption&gt;.</a:t>
            </a:r>
          </a:p>
          <a:p>
            <a:pPr marL="325438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{caption-side:} says where the caption should go, either ‘top’ or ‘bottom’.</a:t>
            </a:r>
          </a:p>
          <a:p>
            <a:pPr marL="325438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The initial value is ‘top’.</a:t>
            </a:r>
          </a:p>
          <a:p>
            <a:pPr marL="325438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A caption is a block box. They can be styled like any other block level element. But this is just the theory. Browser implementation of browser styling appears to be limited.</a:t>
            </a:r>
          </a:p>
          <a:p>
            <a:pPr marL="325438" indent="-317500" eaLnBrk="1" hangingPunct="1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</a:rPr>
              <a:t>The property name is misleading.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4500</Words>
  <Application>Microsoft Office PowerPoint</Application>
  <PresentationFormat>On-screen Show (4:3)</PresentationFormat>
  <Paragraphs>434</Paragraphs>
  <Slides>73</Slides>
  <Notes>73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student</dc:creator>
  <cp:lastModifiedBy>palmer</cp:lastModifiedBy>
  <cp:revision>79</cp:revision>
  <dcterms:created xsi:type="dcterms:W3CDTF">2010-01-27T21:33:58Z</dcterms:created>
  <dcterms:modified xsi:type="dcterms:W3CDTF">2010-09-10T20:17:28Z</dcterms:modified>
</cp:coreProperties>
</file>