
<file path=[Content_Types].xml><?xml version="1.0" encoding="utf-8"?>
<Types xmlns="http://schemas.openxmlformats.org/package/2006/content-types">
  <Override PartName="/ppt/slides/slide94.xml" ContentType="application/vnd.openxmlformats-officedocument.presentationml.slide+xml"/>
  <Override PartName="/ppt/slides/slide142.xml" ContentType="application/vnd.openxmlformats-officedocument.presentationml.slide+xml"/>
  <Override PartName="/ppt/slides/slide473.xml" ContentType="application/vnd.openxmlformats-officedocument.presentationml.slide+xml"/>
  <Override PartName="/ppt/notesSlides/notesSlide286.xml" ContentType="application/vnd.openxmlformats-officedocument.presentationml.notesSlide+xml"/>
  <Override PartName="/ppt/notesSlides/notesSlide302.xml" ContentType="application/vnd.openxmlformats-officedocument.presentationml.notesSlide+xml"/>
  <Override PartName="/ppt/slides/slide218.xml" ContentType="application/vnd.openxmlformats-officedocument.presentationml.slide+xml"/>
  <Override PartName="/ppt/notesSlides/notesSlide85.xml" ContentType="application/vnd.openxmlformats-officedocument.presentationml.notesSlide+xml"/>
  <Override PartName="/ppt/notesSlides/notesSlide141.xml" ContentType="application/vnd.openxmlformats-officedocument.presentationml.notesSlide+xml"/>
  <Override PartName="/ppt/notesSlides/notesSlide472.xml" ContentType="application/vnd.openxmlformats-officedocument.presentationml.notesSlide+xml"/>
  <Override PartName="/ppt/slides/slide25.xml" ContentType="application/vnd.openxmlformats-officedocument.presentationml.slide+xml"/>
  <Override PartName="/ppt/slides/slide388.xml" ContentType="application/vnd.openxmlformats-officedocument.presentationml.slide+xml"/>
  <Override PartName="/ppt/slides/slide404.xml" ContentType="application/vnd.openxmlformats-officedocument.presentationml.slide+xml"/>
  <Override PartName="/ppt/slideLayouts/slideLayout2.xml" ContentType="application/vnd.openxmlformats-officedocument.presentationml.slideLayout+xml"/>
  <Override PartName="/ppt/notesSlides/notesSlide217.xml" ContentType="application/vnd.openxmlformats-officedocument.presentationml.notesSlide+xml"/>
  <Override PartName="/ppt/notesSlides/notesSlide403.xml" ContentType="application/vnd.openxmlformats-officedocument.presentationml.notesSlide+xml"/>
  <Default Extension="xml" ContentType="application/xml"/>
  <Override PartName="/ppt/slides/slide50.xml" ContentType="application/vnd.openxmlformats-officedocument.presentationml.slide+xml"/>
  <Override PartName="/ppt/slides/slide243.xml" ContentType="application/vnd.openxmlformats-officedocument.presentationml.slide+xml"/>
  <Override PartName="/ppt/notesSlides/notesSlide16.xml" ContentType="application/vnd.openxmlformats-officedocument.presentationml.notesSlide+xml"/>
  <Override PartName="/ppt/notesSlides/notesSlide242.xml" ContentType="application/vnd.openxmlformats-officedocument.presentationml.notesSlide+xml"/>
  <Override PartName="/ppt/notesSlides/notesSlide387.xml" ContentType="application/vnd.openxmlformats-officedocument.presentationml.notesSlide+xml"/>
  <Override PartName="/ppt/slides/slide319.xml" ContentType="application/vnd.openxmlformats-officedocument.presentationml.slide+xml"/>
  <Override PartName="/ppt/notesSlides/notesSlide41.xml" ContentType="application/vnd.openxmlformats-officedocument.presentationml.notesSlide+xml"/>
  <Override PartName="/ppt/slides/slide158.xml" ContentType="application/vnd.openxmlformats-officedocument.presentationml.slide+xml"/>
  <Override PartName="/ppt/slides/slide344.xml" ContentType="application/vnd.openxmlformats-officedocument.presentationml.slide+xml"/>
  <Override PartName="/ppt/slides/slide489.xml" ContentType="application/vnd.openxmlformats-officedocument.presentationml.slide+xml"/>
  <Override PartName="/ppt/notesSlides/notesSlide318.xml" ContentType="application/vnd.openxmlformats-officedocument.presentationml.notesSlide+xml"/>
  <Override PartName="/ppt/slides/slide183.xml" ContentType="application/vnd.openxmlformats-officedocument.presentationml.slide+xml"/>
  <Override PartName="/ppt/notesSlides/notesSlide7.xml" ContentType="application/vnd.openxmlformats-officedocument.presentationml.notesSlide+xml"/>
  <Override PartName="/ppt/notesSlides/notesSlide157.xml" ContentType="application/vnd.openxmlformats-officedocument.presentationml.notesSlide+xml"/>
  <Override PartName="/ppt/notesSlides/notesSlide343.xml" ContentType="application/vnd.openxmlformats-officedocument.presentationml.notesSlide+xml"/>
  <Override PartName="/ppt/notesSlides/notesSlide488.xml" ContentType="application/vnd.openxmlformats-officedocument.presentationml.notesSlide+xml"/>
  <Override PartName="/ppt/slides/slide259.xml" ContentType="application/vnd.openxmlformats-officedocument.presentationml.slide+xml"/>
  <Override PartName="/ppt/notesSlides/notesSlide182.xml" ContentType="application/vnd.openxmlformats-officedocument.presentationml.notesSlide+xml"/>
  <Override PartName="/ppt/notesSlides/notesSlide419.xml" ContentType="application/vnd.openxmlformats-officedocument.presentationml.notesSlide+xml"/>
  <Override PartName="/ppt/slides/slide66.xml" ContentType="application/vnd.openxmlformats-officedocument.presentationml.slide+xml"/>
  <Override PartName="/ppt/slides/slide114.xml" ContentType="application/vnd.openxmlformats-officedocument.presentationml.slide+xml"/>
  <Override PartName="/ppt/slides/slide300.xml" ContentType="application/vnd.openxmlformats-officedocument.presentationml.slide+xml"/>
  <Override PartName="/ppt/slides/slide445.xml" ContentType="application/vnd.openxmlformats-officedocument.presentationml.slide+xml"/>
  <Default Extension="png" ContentType="image/png"/>
  <Override PartName="/ppt/notesSlides/notesSlide258.xml" ContentType="application/vnd.openxmlformats-officedocument.presentationml.notesSlide+xml"/>
  <Override PartName="/ppt/slides/slide284.xml" ContentType="application/vnd.openxmlformats-officedocument.presentationml.slide+xml"/>
  <Override PartName="/ppt/slides/slide470.xml" ContentType="application/vnd.openxmlformats-officedocument.presentationml.slide+xml"/>
  <Override PartName="/ppt/notesSlides/notesSlide57.xml" ContentType="application/vnd.openxmlformats-officedocument.presentationml.notesSlide+xml"/>
  <Override PartName="/ppt/notesSlides/notesSlide113.xml" ContentType="application/vnd.openxmlformats-officedocument.presentationml.notesSlide+xml"/>
  <Override PartName="/ppt/notesSlides/notesSlide444.xml" ContentType="application/vnd.openxmlformats-officedocument.presentationml.notesSlide+xml"/>
  <Override PartName="/ppt/slides/slide91.xml" ContentType="application/vnd.openxmlformats-officedocument.presentationml.slide+xml"/>
  <Override PartName="/ppt/slides/slide215.xml" ContentType="application/vnd.openxmlformats-officedocument.presentationml.slide+xml"/>
  <Override PartName="/ppt/notesSlides/notesSlide283.xml" ContentType="application/vnd.openxmlformats-officedocument.presentationml.notesSlide+xml"/>
  <Override PartName="/ppt/slides/slide22.xml" ContentType="application/vnd.openxmlformats-officedocument.presentationml.slide+xml"/>
  <Override PartName="/ppt/slides/slide199.xml" ContentType="application/vnd.openxmlformats-officedocument.presentationml.slide+xml"/>
  <Override PartName="/ppt/slides/slide401.xml" ContentType="application/vnd.openxmlformats-officedocument.presentationml.slide+xml"/>
  <Override PartName="/ppt/notesSlides/notesSlide82.xml" ContentType="application/vnd.openxmlformats-officedocument.presentationml.notesSlide+xml"/>
  <Override PartName="/ppt/notesSlides/notesSlide214.xml" ContentType="application/vnd.openxmlformats-officedocument.presentationml.notesSlide+xml"/>
  <Override PartName="/ppt/notesSlides/notesSlide359.xml" ContentType="application/vnd.openxmlformats-officedocument.presentationml.notesSlide+xml"/>
  <Override PartName="/ppt/slides/slide240.xml" ContentType="application/vnd.openxmlformats-officedocument.presentationml.slide+xml"/>
  <Override PartName="/ppt/slides/slide385.xml" ContentType="application/vnd.openxmlformats-officedocument.presentationml.slide+xml"/>
  <Override PartName="/ppt/notesSlides/notesSlide13.xml" ContentType="application/vnd.openxmlformats-officedocument.presentationml.notesSlide+xml"/>
  <Override PartName="/ppt/notesSlides/notesSlide198.xml" ContentType="application/vnd.openxmlformats-officedocument.presentationml.notesSlide+xml"/>
  <Override PartName="/ppt/notesSlides/notesSlide384.xml" ContentType="application/vnd.openxmlformats-officedocument.presentationml.notesSlide+xml"/>
  <Override PartName="/ppt/notesSlides/notesSlide400.xml" ContentType="application/vnd.openxmlformats-officedocument.presentationml.notesSlide+xml"/>
  <Override PartName="/ppt/slides/slide316.xml" ContentType="application/vnd.openxmlformats-officedocument.presentationml.slide+xml"/>
  <Override PartName="/ppt/notesSlides/notesSlide129.xml" ContentType="application/vnd.openxmlformats-officedocument.presentationml.notesSlide+xml"/>
  <Override PartName="/ppt/slides/slide155.xml" ContentType="application/vnd.openxmlformats-officedocument.presentationml.slide+xml"/>
  <Override PartName="/ppt/slides/slide486.xml" ContentType="application/vnd.openxmlformats-officedocument.presentationml.slide+xml"/>
  <Override PartName="/ppt/notesSlides/notesSlide315.xml" ContentType="application/vnd.openxmlformats-officedocument.presentationml.notesSlide+xml"/>
  <Override PartName="/ppt/slides/slide341.xml" ContentType="application/vnd.openxmlformats-officedocument.presentationml.slide+xml"/>
  <Override PartName="/ppt/notesSlides/notesSlide4.xml" ContentType="application/vnd.openxmlformats-officedocument.presentationml.notesSlide+xml"/>
  <Override PartName="/ppt/notesSlides/notesSlide154.xml" ContentType="application/vnd.openxmlformats-officedocument.presentationml.notesSlide+xml"/>
  <Override PartName="/ppt/notesSlides/notesSlide299.xml" ContentType="application/vnd.openxmlformats-officedocument.presentationml.notesSlide+xml"/>
  <Override PartName="/ppt/notesSlides/notesSlide340.xml" ContentType="application/vnd.openxmlformats-officedocument.presentationml.notesSlide+xml"/>
  <Override PartName="/ppt/notesSlides/notesSlide485.xml" ContentType="application/vnd.openxmlformats-officedocument.presentationml.notesSlide+xml"/>
  <Override PartName="/ppt/slides/slide38.xml" ContentType="application/vnd.openxmlformats-officedocument.presentationml.slide+xml"/>
  <Override PartName="/ppt/slides/slide180.xml" ContentType="application/vnd.openxmlformats-officedocument.presentationml.slide+xml"/>
  <Override PartName="/ppt/slides/slide417.xml" ContentType="application/vnd.openxmlformats-officedocument.presentationml.slide+xml"/>
  <Override PartName="/ppt/notesSlides/notesSlide98.xml" ContentType="application/vnd.openxmlformats-officedocument.presentationml.notesSlide+xml"/>
  <Override PartName="/ppt/slides/slide111.xml" ContentType="application/vnd.openxmlformats-officedocument.presentationml.slide+xml"/>
  <Override PartName="/ppt/slides/slide256.xml" ContentType="application/vnd.openxmlformats-officedocument.presentationml.slide+xml"/>
  <Override PartName="/ppt/slides/slide442.xml" ContentType="application/vnd.openxmlformats-officedocument.presentationml.slide+xml"/>
  <Override PartName="/ppt/notesSlides/notesSlide29.xml" ContentType="application/vnd.openxmlformats-officedocument.presentationml.notesSlide+xml"/>
  <Override PartName="/ppt/notesSlides/notesSlide416.xml" ContentType="application/vnd.openxmlformats-officedocument.presentationml.notesSlide+xml"/>
  <Override PartName="/ppt/slides/slide63.xml" ContentType="application/vnd.openxmlformats-officedocument.presentationml.slide+xml"/>
  <Override PartName="/ppt/slides/slide281.xml" ContentType="application/vnd.openxmlformats-officedocument.presentationml.slide+xml"/>
  <Override PartName="/ppt/notesSlides/notesSlide110.xml" ContentType="application/vnd.openxmlformats-officedocument.presentationml.notesSlide+xml"/>
  <Override PartName="/ppt/notesSlides/notesSlide255.xml" ContentType="application/vnd.openxmlformats-officedocument.presentationml.notesSlide+xml"/>
  <Override PartName="/ppt/notesSlides/notesSlide441.xml" ContentType="application/vnd.openxmlformats-officedocument.presentationml.notesSlide+xml"/>
  <Override PartName="/ppt/slides/slide357.xml" ContentType="application/vnd.openxmlformats-officedocument.presentationml.slide+xml"/>
  <Override PartName="/ppt/notesSlides/notesSlide54.xml" ContentType="application/vnd.openxmlformats-officedocument.presentationml.notesSlide+xml"/>
  <Override PartName="/ppt/notesSlides/notesSlide280.xml" ContentType="application/vnd.openxmlformats-officedocument.presentationml.notesSlide+xml"/>
  <Override PartName="/ppt/slides/slide196.xml" ContentType="application/vnd.openxmlformats-officedocument.presentationml.slide+xml"/>
  <Override PartName="/ppt/slides/slide212.xml" ContentType="application/vnd.openxmlformats-officedocument.presentationml.slide+xml"/>
  <Override PartName="/ppt/notesSlides/notesSlide356.xml" ContentType="application/vnd.openxmlformats-officedocument.presentationml.notesSlide+xml"/>
  <Override PartName="/ppt/slides/slide382.xml" ContentType="application/vnd.openxmlformats-officedocument.presentationml.slide+xml"/>
  <Override PartName="/ppt/notesSlides/notesSlide195.xml" ContentType="application/vnd.openxmlformats-officedocument.presentationml.notesSlide+xml"/>
  <Override PartName="/ppt/notesSlides/notesSlide211.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slides/slide458.xml" ContentType="application/vnd.openxmlformats-officedocument.presentationml.slide+xml"/>
  <Override PartName="/ppt/notesSlides/notesSlide10.xml" ContentType="application/vnd.openxmlformats-officedocument.presentationml.notesSlide+xml"/>
  <Override PartName="/ppt/notesSlides/notesSlide381.xml" ContentType="application/vnd.openxmlformats-officedocument.presentationml.notesSlide+xml"/>
  <Override PartName="/ppt/slides/slide297.xml" ContentType="application/vnd.openxmlformats-officedocument.presentationml.slide+xml"/>
  <Override PartName="/ppt/slides/slide313.xml" ContentType="application/vnd.openxmlformats-officedocument.presentationml.slide+xml"/>
  <Override PartName="/ppt/notesSlides/notesSlide126.xml" ContentType="application/vnd.openxmlformats-officedocument.presentationml.notesSlide+xml"/>
  <Override PartName="/ppt/notesSlides/notesSlide312.xml" ContentType="application/vnd.openxmlformats-officedocument.presentationml.notesSlide+xml"/>
  <Override PartName="/ppt/notesSlides/notesSlide457.xml" ContentType="application/vnd.openxmlformats-officedocument.presentationml.notesSlide+xml"/>
  <Override PartName="/ppt/slides/slide152.xml" ContentType="application/vnd.openxmlformats-officedocument.presentationml.slide+xml"/>
  <Override PartName="/ppt/slides/slide483.xml" ContentType="application/vnd.openxmlformats-officedocument.presentationml.slide+xml"/>
  <Override PartName="/ppt/notesSlides/notesSlide1.xml" ContentType="application/vnd.openxmlformats-officedocument.presentationml.notesSlide+xml"/>
  <Override PartName="/ppt/notesSlides/notesSlide151.xml" ContentType="application/vnd.openxmlformats-officedocument.presentationml.notesSlide+xml"/>
  <Override PartName="/ppt/notesSlides/notesSlide296.xml" ContentType="application/vnd.openxmlformats-officedocument.presentationml.notesSlide+xml"/>
  <Override PartName="/ppt/slides/slide228.xml" ContentType="application/vnd.openxmlformats-officedocument.presentationml.slide+xml"/>
  <Override PartName="/ppt/slides/slide414.xml" ContentType="application/vnd.openxmlformats-officedocument.presentationml.slide+xml"/>
  <Override PartName="/ppt/notesSlides/notesSlide95.xml" ContentType="application/vnd.openxmlformats-officedocument.presentationml.notesSlide+xml"/>
  <Override PartName="/ppt/notesSlides/notesSlide482.xml" ContentType="application/vnd.openxmlformats-officedocument.presentationml.notesSlide+xml"/>
  <Override PartName="/ppt/slides/slide35.xml" ContentType="application/vnd.openxmlformats-officedocument.presentationml.slide+xml"/>
  <Override PartName="/ppt/slides/slide253.xml" ContentType="application/vnd.openxmlformats-officedocument.presentationml.slide+xml"/>
  <Override PartName="/ppt/slides/slide398.xml" ContentType="application/vnd.openxmlformats-officedocument.presentationml.slide+xml"/>
  <Override PartName="/ppt/notesSlides/notesSlide227.xml" ContentType="application/vnd.openxmlformats-officedocument.presentationml.notesSlide+xml"/>
  <Override PartName="/ppt/notesSlides/notesSlide413.xml" ContentType="application/vnd.openxmlformats-officedocument.presentationml.notesSlide+xml"/>
  <Override PartName="/ppt/slides/slide60.xml" ContentType="application/vnd.openxmlformats-officedocument.presentationml.slide+xml"/>
  <Override PartName="/ppt/slides/slide329.xml" ContentType="application/vnd.openxmlformats-officedocument.presentationml.slide+xml"/>
  <Override PartName="/ppt/notesSlides/notesSlide26.xml" ContentType="application/vnd.openxmlformats-officedocument.presentationml.notesSlide+xml"/>
  <Override PartName="/ppt/notesSlides/notesSlide252.xml" ContentType="application/vnd.openxmlformats-officedocument.presentationml.notesSlide+xml"/>
  <Override PartName="/ppt/notesSlides/notesSlide397.xml" ContentType="application/vnd.openxmlformats-officedocument.presentationml.notesSlide+xml"/>
  <Override PartName="/ppt/slides/slide168.xml" ContentType="application/vnd.openxmlformats-officedocument.presentationml.slide+xml"/>
  <Override PartName="/ppt/notesSlides/notesSlide51.xml" ContentType="application/vnd.openxmlformats-officedocument.presentationml.notesSlide+xml"/>
  <Override PartName="/ppt/notesSlides/notesSlide328.xml" ContentType="application/vnd.openxmlformats-officedocument.presentationml.notesSlide+xml"/>
  <Override PartName="/ppt/slides/slide354.xml" ContentType="application/vnd.openxmlformats-officedocument.presentationml.slide+xml"/>
  <Override PartName="/ppt/slides/slide499.xml" ContentType="application/vnd.openxmlformats-officedocument.presentationml.slide+xml"/>
  <Override PartName="/ppt/notesSlides/notesSlide167.xml" ContentType="application/vnd.openxmlformats-officedocument.presentationml.notesSlide+xml"/>
  <Override PartName="/ppt/slides/slide193.xml" ContentType="application/vnd.openxmlformats-officedocument.presentationml.slide+xml"/>
  <Override PartName="/ppt/notesSlides/notesSlide353.xml" ContentType="application/vnd.openxmlformats-officedocument.presentationml.notesSlide+xml"/>
  <Override PartName="/ppt/slides/slide124.xml" ContentType="application/vnd.openxmlformats-officedocument.presentationml.slide+xml"/>
  <Override PartName="/ppt/slides/slide269.xml" ContentType="application/vnd.openxmlformats-officedocument.presentationml.slide+xml"/>
  <Override PartName="/ppt/notesSlides/notesSlide192.xml" ContentType="application/vnd.openxmlformats-officedocument.presentationml.notesSlide+xml"/>
  <Override PartName="/ppt/notesSlides/notesSlide429.xml" ContentType="application/vnd.openxmlformats-officedocument.presentationml.notesSlide+xml"/>
  <Override PartName="/ppt/slides/slide76.xml" ContentType="application/vnd.openxmlformats-officedocument.presentationml.slide+xml"/>
  <Override PartName="/ppt/slides/slide310.xml" ContentType="application/vnd.openxmlformats-officedocument.presentationml.slide+xml"/>
  <Override PartName="/ppt/slides/slide455.xml" ContentType="application/vnd.openxmlformats-officedocument.presentationml.slide+xml"/>
  <Override PartName="/ppt/notesSlides/notesSlide123.xml" ContentType="application/vnd.openxmlformats-officedocument.presentationml.notesSlide+xml"/>
  <Override PartName="/ppt/notesSlides/notesSlide268.xml" ContentType="application/vnd.openxmlformats-officedocument.presentationml.notesSlide+xml"/>
  <Override PartName="/ppt/notesSlides/notesSlide454.xml" ContentType="application/vnd.openxmlformats-officedocument.presentationml.notesSlide+xml"/>
  <Override PartName="/ppt/slides/slide294.xml" ContentType="application/vnd.openxmlformats-officedocument.presentationml.slide+xml"/>
  <Override PartName="/ppt/slides/slide480.xml" ContentType="application/vnd.openxmlformats-officedocument.presentationml.slide+xml"/>
  <Override PartName="/ppt/notesSlides/notesSlide67.xml" ContentType="application/vnd.openxmlformats-officedocument.presentationml.notesSlide+xml"/>
  <Override PartName="/ppt/notesSlides/notesSlide293.xml" ContentType="application/vnd.openxmlformats-officedocument.presentationml.notesSlide+xml"/>
  <Override PartName="/ppt/slides/slide225.xml" ContentType="application/vnd.openxmlformats-officedocument.presentationml.slide+xml"/>
  <Override PartName="/ppt/notesSlides/notesSlide92.xml" ContentType="application/vnd.openxmlformats-officedocument.presentationml.notesSlide+xml"/>
  <Override PartName="/ppt/slides/slide32.xml" ContentType="application/vnd.openxmlformats-officedocument.presentationml.slide+xml"/>
  <Override PartName="/ppt/slides/slide395.xml" ContentType="application/vnd.openxmlformats-officedocument.presentationml.slide+xml"/>
  <Override PartName="/ppt/slides/slide411.xml" ContentType="application/vnd.openxmlformats-officedocument.presentationml.slide+xml"/>
  <Override PartName="/ppt/notesSlides/notesSlide224.xml" ContentType="application/vnd.openxmlformats-officedocument.presentationml.notesSlide+xml"/>
  <Override PartName="/ppt/notesSlides/notesSlide369.xml" ContentType="application/vnd.openxmlformats-officedocument.presentationml.notesSlide+xml"/>
  <Override PartName="/ppt/slides/slide250.xml" ContentType="application/vnd.openxmlformats-officedocument.presentationml.slide+xml"/>
  <Override PartName="/ppt/notesSlides/notesSlide23.xml" ContentType="application/vnd.openxmlformats-officedocument.presentationml.notesSlide+xml"/>
  <Override PartName="/ppt/notesSlides/notesSlide394.xml" ContentType="application/vnd.openxmlformats-officedocument.presentationml.notesSlide+xml"/>
  <Override PartName="/ppt/notesSlides/notesSlide410.xml" ContentType="application/vnd.openxmlformats-officedocument.presentationml.notesSlide+xml"/>
  <Override PartName="/ppt/slides/slide326.xml" ContentType="application/vnd.openxmlformats-officedocument.presentationml.slide+xml"/>
  <Override PartName="/ppt/notesSlides/notesSlide139.xml" ContentType="application/vnd.openxmlformats-officedocument.presentationml.notesSlide+xml"/>
  <Override PartName="/ppt/slides/slide165.xml" ContentType="application/vnd.openxmlformats-officedocument.presentationml.slide+xml"/>
  <Override PartName="/ppt/slides/slide351.xml" ContentType="application/vnd.openxmlformats-officedocument.presentationml.slide+xml"/>
  <Override PartName="/ppt/slides/slide496.xml" ContentType="application/vnd.openxmlformats-officedocument.presentationml.slide+xml"/>
  <Override PartName="/ppt/notesSlides/notesSlide325.xml" ContentType="application/vnd.openxmlformats-officedocument.presentationml.notesSlide+xml"/>
  <Override PartName="/ppt/slides/slide190.xml" ContentType="application/vnd.openxmlformats-officedocument.presentationml.slide+xml"/>
  <Override PartName="/ppt/notesSlides/notesSlide164.xml" ContentType="application/vnd.openxmlformats-officedocument.presentationml.notesSlide+xml"/>
  <Override PartName="/ppt/notesSlides/notesSlide350.xml" ContentType="application/vnd.openxmlformats-officedocument.presentationml.notesSlide+xml"/>
  <Override PartName="/ppt/notesSlides/notesSlide495.xml" ContentType="application/vnd.openxmlformats-officedocument.presentationml.notesSlide+xml"/>
  <Override PartName="/ppt/slides/slide48.xml" ContentType="application/vnd.openxmlformats-officedocument.presentationml.slide+xml"/>
  <Override PartName="/ppt/slides/slide427.xml" ContentType="application/vnd.openxmlformats-officedocument.presentationml.slide+xml"/>
  <Override PartName="/ppt/notesSlides/notesSlide426.xml" ContentType="application/vnd.openxmlformats-officedocument.presentationml.notesSlide+xml"/>
  <Override PartName="/ppt/slides/slide73.xml" ContentType="application/vnd.openxmlformats-officedocument.presentationml.slide+xml"/>
  <Override PartName="/ppt/slides/slide121.xml" ContentType="application/vnd.openxmlformats-officedocument.presentationml.slide+xml"/>
  <Override PartName="/ppt/slides/slide266.xml" ContentType="application/vnd.openxmlformats-officedocument.presentationml.slide+xml"/>
  <Override PartName="/ppt/slides/slide452.xml" ContentType="application/vnd.openxmlformats-officedocument.presentationml.slide+xml"/>
  <Override PartName="/ppt/notesSlides/notesSlide39.xml" ContentType="application/vnd.openxmlformats-officedocument.presentationml.notesSlide+xml"/>
  <Override PartName="/ppt/notesSlides/notesSlide265.xml" ContentType="application/vnd.openxmlformats-officedocument.presentationml.notesSlide+xml"/>
  <Override PartName="/ppt/slides/slide291.xml" ContentType="application/vnd.openxmlformats-officedocument.presentationml.slide+xml"/>
  <Override PartName="/ppt/notesSlides/notesSlide64.xml" ContentType="application/vnd.openxmlformats-officedocument.presentationml.notesSlide+xml"/>
  <Override PartName="/ppt/notesSlides/notesSlide120.xml" ContentType="application/vnd.openxmlformats-officedocument.presentationml.notesSlide+xml"/>
  <Override PartName="/ppt/notesSlides/notesSlide451.xml" ContentType="application/vnd.openxmlformats-officedocument.presentationml.notesSlide+xml"/>
  <Override PartName="/ppt/slides/slide51.xml" ContentType="application/vnd.openxmlformats-officedocument.presentationml.slide+xml"/>
  <Override PartName="/ppt/slides/slide367.xml" ContentType="application/vnd.openxmlformats-officedocument.presentationml.slide+xml"/>
  <Override PartName="/ppt/slides/slide430.xml" ContentType="application/vnd.openxmlformats-officedocument.presentationml.slide+xml"/>
  <Override PartName="/ppt/notesSlides/notesSlide243.xml" ContentType="application/vnd.openxmlformats-officedocument.presentationml.notesSlide+xml"/>
  <Override PartName="/ppt/notesSlides/notesSlide290.xml" ContentType="application/vnd.openxmlformats-officedocument.presentationml.notesSlide+xml"/>
  <Override PartName="/ppt/notesSlides/notesSlide388.xml" ContentType="application/vnd.openxmlformats-officedocument.presentationml.notesSlide+xml"/>
  <Override PartName="/ppt/slides/slide159.xml" ContentType="application/vnd.openxmlformats-officedocument.presentationml.slide+xml"/>
  <Override PartName="/ppt/slides/slide222.xml" ContentType="application/vnd.openxmlformats-officedocument.presentationml.slide+xml"/>
  <Override PartName="/ppt/notesSlides/notesSlide42.xml" ContentType="application/vnd.openxmlformats-officedocument.presentationml.notesSlide+xml"/>
  <Override PartName="/ppt/notesSlides/notesSlide221.xml" ContentType="application/vnd.openxmlformats-officedocument.presentationml.notesSlide+xml"/>
  <Override PartName="/ppt/notesSlides/notesSlide319.xml" ContentType="application/vnd.openxmlformats-officedocument.presentationml.notesSlide+xml"/>
  <Override PartName="/ppt/notesSlides/notesSlide366.xml" ContentType="application/vnd.openxmlformats-officedocument.presentationml.notesSlide+xml"/>
  <Override PartName="/ppt/slides/slide200.xml" ContentType="application/vnd.openxmlformats-officedocument.presentationml.slide+xml"/>
  <Override PartName="/ppt/slides/slide345.xml" ContentType="application/vnd.openxmlformats-officedocument.presentationml.slide+xml"/>
  <Override PartName="/ppt/slides/slide392.xml" ContentType="application/vnd.openxmlformats-officedocument.presentationml.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158.xml" ContentType="application/vnd.openxmlformats-officedocument.presentationml.notesSlide+xml"/>
  <Override PartName="/ppt/notesSlides/notesSlide489.xml" ContentType="application/vnd.openxmlformats-officedocument.presentationml.notesSlide+xml"/>
  <Override PartName="/ppt/slides/slide89.xml" ContentType="application/vnd.openxmlformats-officedocument.presentationml.slide+xml"/>
  <Override PartName="/ppt/slides/slide137.xml" ContentType="application/vnd.openxmlformats-officedocument.presentationml.slide+xml"/>
  <Override PartName="/ppt/slides/slide184.xml" ContentType="application/vnd.openxmlformats-officedocument.presentationml.slide+xml"/>
  <Override PartName="/ppt/slides/slide323.xml" ContentType="application/vnd.openxmlformats-officedocument.presentationml.slide+xml"/>
  <Override PartName="/ppt/slides/slide370.xml" ContentType="application/vnd.openxmlformats-officedocument.presentationml.slide+xml"/>
  <Override PartName="/ppt/slides/slide468.xml" ContentType="application/vnd.openxmlformats-officedocument.presentationml.slide+xml"/>
  <Override PartName="/ppt/notesSlides/notesSlide344.xml" ContentType="application/vnd.openxmlformats-officedocument.presentationml.notesSlide+xml"/>
  <Override PartName="/ppt/notesSlides/notesSlide391.xml" ContentType="application/vnd.openxmlformats-officedocument.presentationml.notesSlide+xml"/>
  <Override PartName="/ppt/slides/slide115.xml" ContentType="application/vnd.openxmlformats-officedocument.presentationml.slide+xml"/>
  <Override PartName="/ppt/slides/slide162.xml" ContentType="application/vnd.openxmlformats-officedocument.presentationml.slide+xml"/>
  <Override PartName="/ppt/slides/slide446.xml" ContentType="application/vnd.openxmlformats-officedocument.presentationml.slide+xml"/>
  <Override PartName="/ppt/slides/slide493.xml" ContentType="application/vnd.openxmlformats-officedocument.presentationml.slide+xml"/>
  <Override PartName="/ppt/handoutMasters/handoutMaster1.xml" ContentType="application/vnd.openxmlformats-officedocument.presentationml.handoutMaster+xml"/>
  <Override PartName="/ppt/notesSlides/notesSlide136.xml" ContentType="application/vnd.openxmlformats-officedocument.presentationml.notesSlide+xml"/>
  <Override PartName="/ppt/notesSlides/notesSlide183.xml" ContentType="application/vnd.openxmlformats-officedocument.presentationml.notesSlide+xml"/>
  <Override PartName="/ppt/notesSlides/notesSlide322.xml" ContentType="application/vnd.openxmlformats-officedocument.presentationml.notesSlide+xml"/>
  <Override PartName="/ppt/notesSlides/notesSlide467.xml" ContentType="application/vnd.openxmlformats-officedocument.presentationml.notesSlide+xml"/>
  <Override PartName="/ppt/slides/slide67.xml" ContentType="application/vnd.openxmlformats-officedocument.presentationml.slide+xml"/>
  <Override PartName="/ppt/slides/slide238.xml" ContentType="application/vnd.openxmlformats-officedocument.presentationml.slide+xml"/>
  <Override PartName="/ppt/slides/slide285.xml" ContentType="application/vnd.openxmlformats-officedocument.presentationml.slide+xml"/>
  <Override PartName="/ppt/slides/slide301.xml" ContentType="application/vnd.openxmlformats-officedocument.presentationml.slide+xml"/>
  <Override PartName="/ppt/notesSlides/notesSlide114.xml" ContentType="application/vnd.openxmlformats-officedocument.presentationml.notesSlide+xml"/>
  <Override PartName="/ppt/notesSlides/notesSlide161.xml" ContentType="application/vnd.openxmlformats-officedocument.presentationml.notesSlide+xml"/>
  <Override PartName="/ppt/notesSlides/notesSlide259.xml" ContentType="application/vnd.openxmlformats-officedocument.presentationml.notesSlide+xml"/>
  <Override PartName="/ppt/notesSlides/notesSlide445.xml" ContentType="application/vnd.openxmlformats-officedocument.presentationml.notesSlide+xml"/>
  <Override PartName="/ppt/notesSlides/notesSlide492.xml" ContentType="application/vnd.openxmlformats-officedocument.presentationml.notesSlide+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slides/slide424.xml" ContentType="application/vnd.openxmlformats-officedocument.presentationml.slide+xml"/>
  <Override PartName="/ppt/slides/slide471.xml" ContentType="application/vnd.openxmlformats-officedocument.presentationml.slide+xml"/>
  <Override PartName="/ppt/theme/theme3.xml" ContentType="application/vnd.openxmlformats-officedocument.theme+xml"/>
  <Override PartName="/ppt/notesSlides/notesSlide58.xml" ContentType="application/vnd.openxmlformats-officedocument.presentationml.notesSlide+xml"/>
  <Override PartName="/ppt/notesSlides/notesSlide237.xml" ContentType="application/vnd.openxmlformats-officedocument.presentationml.notesSlide+xml"/>
  <Override PartName="/ppt/notesSlides/notesSlide284.xml" ContentType="application/vnd.openxmlformats-officedocument.presentationml.notesSlide+xml"/>
  <Override PartName="/ppt/notesSlides/notesSlide300.xml" ContentType="application/vnd.openxmlformats-officedocument.presentationml.notesSlide+xml"/>
  <Override PartName="/ppt/slides/slide216.xml" ContentType="application/vnd.openxmlformats-officedocument.presentationml.slide+xml"/>
  <Override PartName="/ppt/slides/slide263.xml" ContentType="application/vnd.openxmlformats-officedocument.presentationml.slide+xml"/>
  <Override PartName="/ppt/slides/slide402.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Override PartName="/ppt/notesSlides/notesSlide423.xml" ContentType="application/vnd.openxmlformats-officedocument.presentationml.notesSlide+xml"/>
  <Override PartName="/ppt/notesSlides/notesSlide470.xml" ContentType="application/vnd.openxmlformats-officedocument.presentationml.notesSlide+xml"/>
  <Override PartName="/ppt/slides/slide23.xml" ContentType="application/vnd.openxmlformats-officedocument.presentationml.slide+xml"/>
  <Override PartName="/ppt/slides/slide70.xml" ContentType="application/vnd.openxmlformats-officedocument.presentationml.slide+xml"/>
  <Override PartName="/ppt/slides/slide241.xml" ContentType="application/vnd.openxmlformats-officedocument.presentationml.slide+xml"/>
  <Override PartName="/ppt/slides/slide339.xml" ContentType="application/vnd.openxmlformats-officedocument.presentationml.slide+xml"/>
  <Override PartName="/ppt/slides/slide386.xml" ContentType="application/vnd.openxmlformats-officedocument.presentationml.slide+xml"/>
  <Override PartName="/ppt/notesSlides/notesSlide199.xml" ContentType="application/vnd.openxmlformats-officedocument.presentationml.notesSlide+xml"/>
  <Override PartName="/ppt/notesSlides/notesSlide215.xml" ContentType="application/vnd.openxmlformats-officedocument.presentationml.notesSlide+xml"/>
  <Override PartName="/ppt/notesSlides/notesSlide262.xml" ContentType="application/vnd.openxmlformats-officedocument.presentationml.notesSlide+xml"/>
  <Override PartName="/ppt/notesSlides/notesSlide401.xml" ContentType="application/vnd.openxmlformats-officedocument.presentationml.notesSlide+xml"/>
  <Override PartName="/ppt/slides/slide178.xml" ContentType="application/vnd.openxmlformats-officedocument.presentationml.slide+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notesSlides/notesSlide240.xml" ContentType="application/vnd.openxmlformats-officedocument.presentationml.notesSlide+xml"/>
  <Override PartName="/ppt/notesSlides/notesSlide338.xml" ContentType="application/vnd.openxmlformats-officedocument.presentationml.notesSlide+xml"/>
  <Override PartName="/ppt/notesSlides/notesSlide385.xml" ContentType="application/vnd.openxmlformats-officedocument.presentationml.notesSlide+xml"/>
  <Override PartName="/ppt/slides/slide317.xml" ContentType="application/vnd.openxmlformats-officedocument.presentationml.slide+xml"/>
  <Override PartName="/ppt/slides/slide364.xml" ContentType="application/vnd.openxmlformats-officedocument.presentationml.slide+xml"/>
  <Override PartName="/ppt/notesSlides/notesSlide177.xml" ContentType="application/vnd.openxmlformats-officedocument.presentationml.notesSlide+xml"/>
  <Override PartName="/ppt/notesSlides/notesSlide316.xml" ContentType="application/vnd.openxmlformats-officedocument.presentationml.notesSlide+xml"/>
  <Override PartName="/ppt/notesSlides/notesSlide363.xml" ContentType="application/vnd.openxmlformats-officedocument.presentationml.notesSlide+xml"/>
  <Override PartName="/ppt/slides/slide109.xml" ContentType="application/vnd.openxmlformats-officedocument.presentationml.slide+xml"/>
  <Override PartName="/ppt/slides/slide156.xml" ContentType="application/vnd.openxmlformats-officedocument.presentationml.slide+xml"/>
  <Override PartName="/ppt/slides/slide342.xml" ContentType="application/vnd.openxmlformats-officedocument.presentationml.slide+xml"/>
  <Override PartName="/ppt/slides/slide487.xml" ContentType="application/vnd.openxmlformats-officedocument.presentationml.slide+xml"/>
  <Override PartName="/ppt/notesSlides/notesSlide108.xml" ContentType="application/vnd.openxmlformats-officedocument.presentationml.notesSlide+xml"/>
  <Override PartName="/ppt/notesSlides/notesSlide155.xml" ContentType="application/vnd.openxmlformats-officedocument.presentationml.notesSlide+xml"/>
  <Override PartName="/ppt/slides/slide134.xml" ContentType="application/vnd.openxmlformats-officedocument.presentationml.slide+xml"/>
  <Override PartName="/ppt/slides/slide181.xml" ContentType="application/vnd.openxmlformats-officedocument.presentationml.slide+xml"/>
  <Override PartName="/ppt/slides/slide279.xml" ContentType="application/vnd.openxmlformats-officedocument.presentationml.slide+xml"/>
  <Override PartName="/ppt/slides/slide418.xml" ContentType="application/vnd.openxmlformats-officedocument.presentationml.slide+xml"/>
  <Override PartName="/ppt/slides/slide465.xml" ContentType="application/vnd.openxmlformats-officedocument.presentationml.slide+xml"/>
  <Override PartName="/ppt/notesSlides/notesSlide5.xml" ContentType="application/vnd.openxmlformats-officedocument.presentationml.notesSlide+xml"/>
  <Override PartName="/ppt/notesSlides/notesSlide99.xml" ContentType="application/vnd.openxmlformats-officedocument.presentationml.notesSlide+xml"/>
  <Override PartName="/ppt/notesSlides/notesSlide341.xml" ContentType="application/vnd.openxmlformats-officedocument.presentationml.notesSlide+xml"/>
  <Override PartName="/ppt/notesSlides/notesSlide439.xml" ContentType="application/vnd.openxmlformats-officedocument.presentationml.notesSlide+xml"/>
  <Override PartName="/ppt/notesSlides/notesSlide486.xml" ContentType="application/vnd.openxmlformats-officedocument.presentationml.notesSlide+xml"/>
  <Override PartName="/ppt/slides/slide39.xml" ContentType="application/vnd.openxmlformats-officedocument.presentationml.slide+xml"/>
  <Override PartName="/ppt/slides/slide86.xml" ContentType="application/vnd.openxmlformats-officedocument.presentationml.slide+xml"/>
  <Override PartName="/ppt/slides/slide257.xml" ContentType="application/vnd.openxmlformats-officedocument.presentationml.slide+xml"/>
  <Override PartName="/ppt/slides/slide320.xml" ContentType="application/vnd.openxmlformats-officedocument.presentationml.slide+xml"/>
  <Override PartName="/ppt/notesSlides/notesSlide133.xml" ContentType="application/vnd.openxmlformats-officedocument.presentationml.notesSlide+xml"/>
  <Override PartName="/ppt/notesSlides/notesSlide180.xml" ContentType="application/vnd.openxmlformats-officedocument.presentationml.notesSlide+xml"/>
  <Override PartName="/ppt/notesSlides/notesSlide278.xml" ContentType="application/vnd.openxmlformats-officedocument.presentationml.notesSlide+xml"/>
  <Override PartName="/ppt/notesSlides/notesSlide417.xml" ContentType="application/vnd.openxmlformats-officedocument.presentationml.notesSlide+xml"/>
  <Override PartName="/ppt/notesSlides/notesSlide464.xml" ContentType="application/vnd.openxmlformats-officedocument.presentationml.notesSlide+xml"/>
  <Override PartName="/ppt/slides/slide17.xml" ContentType="application/vnd.openxmlformats-officedocument.presentationml.slide+xml"/>
  <Override PartName="/ppt/slides/slide64.xml" ContentType="application/vnd.openxmlformats-officedocument.presentationml.slide+xml"/>
  <Override PartName="/ppt/slides/slide112.xml" ContentType="application/vnd.openxmlformats-officedocument.presentationml.slide+xml"/>
  <Override PartName="/ppt/slides/slide443.xml" ContentType="application/vnd.openxmlformats-officedocument.presentationml.slide+xml"/>
  <Override PartName="/ppt/slides/slide490.xml" ContentType="application/vnd.openxmlformats-officedocument.presentationml.slide+xml"/>
  <Override PartName="/ppt/notesSlides/notesSlide77.xml" ContentType="application/vnd.openxmlformats-officedocument.presentationml.notesSlide+xml"/>
  <Override PartName="/ppt/notesSlides/notesSlide209.xml" ContentType="application/vnd.openxmlformats-officedocument.presentationml.notesSlide+xml"/>
  <Override PartName="/ppt/notesSlides/notesSlide256.xml" ContentType="application/vnd.openxmlformats-officedocument.presentationml.notesSlide+xml"/>
  <Override PartName="/ppt/slides/slide235.xml" ContentType="application/vnd.openxmlformats-officedocument.presentationml.slide+xml"/>
  <Override PartName="/ppt/slides/slide282.xml" ContentType="application/vnd.openxmlformats-officedocument.presentationml.slide+xml"/>
  <Override PartName="/ppt/slides/slide421.xml" ContentType="application/vnd.openxmlformats-officedocument.presentationml.slide+xml"/>
  <Override PartName="/ppt/notesSlides/notesSlide55.xml" ContentType="application/vnd.openxmlformats-officedocument.presentationml.notesSlide+xml"/>
  <Override PartName="/ppt/notesSlides/notesSlide111.xml" ContentType="application/vnd.openxmlformats-officedocument.presentationml.notesSlide+xml"/>
  <Override PartName="/ppt/notesSlides/notesSlide379.xml" ContentType="application/vnd.openxmlformats-officedocument.presentationml.notesSlide+xml"/>
  <Override PartName="/ppt/notesSlides/notesSlide442.xml" ContentType="application/vnd.openxmlformats-officedocument.presentationml.notesSlide+xml"/>
  <Override PartName="/ppt/slides/slide42.xml" ContentType="application/vnd.openxmlformats-officedocument.presentationml.slide+xml"/>
  <Override PartName="/ppt/slides/slide213.xml" ContentType="application/vnd.openxmlformats-officedocument.presentationml.slide+xml"/>
  <Override PartName="/ppt/slides/slide260.xml" ContentType="application/vnd.openxmlformats-officedocument.presentationml.slide+xml"/>
  <Override PartName="/ppt/slides/slide358.xml" ContentType="application/vnd.openxmlformats-officedocument.presentationml.slide+xml"/>
  <Override PartName="/ppt/notesSlides/notesSlide234.xml" ContentType="application/vnd.openxmlformats-officedocument.presentationml.notesSlide+xml"/>
  <Override PartName="/ppt/notesSlides/notesSlide281.xml" ContentType="application/vnd.openxmlformats-officedocument.presentationml.notesSlide+xml"/>
  <Override PartName="/ppt/notesSlides/notesSlide420.xml" ContentType="application/vnd.openxmlformats-officedocument.presentationml.notesSlide+xml"/>
  <Override PartName="/ppt/slides/slide20.xml" ContentType="application/vnd.openxmlformats-officedocument.presentationml.slide+xml"/>
  <Override PartName="/ppt/slides/slide197.xml" ContentType="application/vnd.openxmlformats-officedocument.presentationml.slide+xml"/>
  <Override PartName="/ppt/notesSlides/notesSlide33.xml" ContentType="application/vnd.openxmlformats-officedocument.presentationml.notesSlide+xml"/>
  <Override PartName="/ppt/notesSlides/notesSlide80.xml" ContentType="application/vnd.openxmlformats-officedocument.presentationml.notesSlide+xml"/>
  <Override PartName="/ppt/notesSlides/notesSlide212.xml" ContentType="application/vnd.openxmlformats-officedocument.presentationml.notesSlide+xml"/>
  <Override PartName="/ppt/notesSlides/notesSlide357.xml" ContentType="application/vnd.openxmlformats-officedocument.presentationml.notesSlide+xml"/>
  <Override PartName="/ppt/slides/slide336.xml" ContentType="application/vnd.openxmlformats-officedocument.presentationml.slide+xml"/>
  <Override PartName="/ppt/slides/slide383.xml" ContentType="application/vnd.openxmlformats-officedocument.presentationml.slide+xml"/>
  <Override PartName="/ppt/notesSlides/notesSlide11.xml" ContentType="application/vnd.openxmlformats-officedocument.presentationml.notesSlide+xml"/>
  <Override PartName="/ppt/notesSlides/notesSlide149.xml" ContentType="application/vnd.openxmlformats-officedocument.presentationml.notesSlide+xml"/>
  <Override PartName="/ppt/notesSlides/notesSlide196.xml" ContentType="application/vnd.openxmlformats-officedocument.presentationml.notesSlide+xml"/>
  <Override PartName="/ppt/notesSlides/notesSlide335.xml" ContentType="application/vnd.openxmlformats-officedocument.presentationml.notesSlide+xml"/>
  <Override PartName="/ppt/notesSlides/notesSlide382.xml" ContentType="application/vnd.openxmlformats-officedocument.presentationml.notesSlide+xml"/>
  <Override PartName="/ppt/slides/slide128.xml" ContentType="application/vnd.openxmlformats-officedocument.presentationml.slide+xml"/>
  <Override PartName="/ppt/slides/slide175.xml" ContentType="application/vnd.openxmlformats-officedocument.presentationml.slide+xml"/>
  <Override PartName="/ppt/slides/slide314.xml" ContentType="application/vnd.openxmlformats-officedocument.presentationml.slide+xml"/>
  <Override PartName="/ppt/slides/slide361.xml" ContentType="application/vnd.openxmlformats-officedocument.presentationml.slide+xml"/>
  <Override PartName="/ppt/slides/slide459.xml" ContentType="application/vnd.openxmlformats-officedocument.presentationml.slide+xml"/>
  <Override PartName="/ppt/notesSlides/notesSlide127.xml" ContentType="application/vnd.openxmlformats-officedocument.presentationml.notesSlide+xml"/>
  <Override PartName="/ppt/notesSlides/notesSlide174.xml" ContentType="application/vnd.openxmlformats-officedocument.presentationml.notesSlide+xml"/>
  <Override PartName="/ppt/slides/slide8.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slides/slide298.xml" ContentType="application/vnd.openxmlformats-officedocument.presentationml.slide+xml"/>
  <Override PartName="/ppt/slides/slide437.xml" ContentType="application/vnd.openxmlformats-officedocument.presentationml.slide+xml"/>
  <Override PartName="/ppt/slides/slide484.xml" ContentType="application/vnd.openxmlformats-officedocument.presentationml.slide+xml"/>
  <Override PartName="/ppt/notesSlides/notesSlide313.xml" ContentType="application/vnd.openxmlformats-officedocument.presentationml.notesSlide+xml"/>
  <Override PartName="/ppt/notesSlides/notesSlide360.xml" ContentType="application/vnd.openxmlformats-officedocument.presentationml.notesSlide+xml"/>
  <Override PartName="/ppt/notesSlides/notesSlide458.xml" ContentType="application/vnd.openxmlformats-officedocument.presentationml.notesSlide+xml"/>
  <Override PartName="/ppt/slides/slide58.xml" ContentType="application/vnd.openxmlformats-officedocument.presentationml.slide+xml"/>
  <Override PartName="/ppt/slides/slide229.xml" ContentType="application/vnd.openxmlformats-officedocument.presentationml.slide+xml"/>
  <Override PartName="/ppt/slides/slide276.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notesSlides/notesSlide152.xml" ContentType="application/vnd.openxmlformats-officedocument.presentationml.notesSlide+xml"/>
  <Override PartName="/ppt/notesSlides/notesSlide297.xml" ContentType="application/vnd.openxmlformats-officedocument.presentationml.notesSlide+xml"/>
  <Override PartName="/ppt/notesSlides/notesSlide436.xml" ContentType="application/vnd.openxmlformats-officedocument.presentationml.notesSlide+xml"/>
  <Override PartName="/ppt/notesSlides/notesSlide483.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slides/slide399.xml" ContentType="application/vnd.openxmlformats-officedocument.presentationml.slide+xml"/>
  <Override PartName="/ppt/slides/slide415.xml" ContentType="application/vnd.openxmlformats-officedocument.presentationml.slide+xml"/>
  <Override PartName="/ppt/slides/slide462.xml" ContentType="application/vnd.openxmlformats-officedocument.presentationml.slide+xml"/>
  <Override PartName="/ppt/notesSlides/notesSlide49.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notesSlides/notesSlide228.xml" ContentType="application/vnd.openxmlformats-officedocument.presentationml.notesSlide+xml"/>
  <Override PartName="/ppt/notesSlides/notesSlide275.xml" ContentType="application/vnd.openxmlformats-officedocument.presentationml.notesSlide+xml"/>
  <Override PartName="/ppt/slides/slide207.xml" ContentType="application/vnd.openxmlformats-officedocument.presentationml.slide+xml"/>
  <Override PartName="/ppt/slides/slide254.xml" ContentType="application/vnd.openxmlformats-officedocument.presentationml.slide+xml"/>
  <Override PartName="/ppt/slides/slide440.xml" ContentType="application/vnd.openxmlformats-officedocument.presentationml.slide+xml"/>
  <Override PartName="/ppt/notesSlides/notesSlide27.xml" ContentType="application/vnd.openxmlformats-officedocument.presentationml.notesSlide+xml"/>
  <Override PartName="/ppt/notesSlides/notesSlide74.xml" ContentType="application/vnd.openxmlformats-officedocument.presentationml.notesSlide+xml"/>
  <Override PartName="/ppt/notesSlides/notesSlide398.xml" ContentType="application/vnd.openxmlformats-officedocument.presentationml.notesSlide+xml"/>
  <Override PartName="/ppt/notesSlides/notesSlide414.xml" ContentType="application/vnd.openxmlformats-officedocument.presentationml.notesSlide+xml"/>
  <Override PartName="/ppt/notesSlides/notesSlide461.xml" ContentType="application/vnd.openxmlformats-officedocument.presentationml.notesSlide+xml"/>
  <Override PartName="/ppt/slides/slide14.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slides/slide377.xml" ContentType="application/vnd.openxmlformats-officedocument.presentationml.slide+xml"/>
  <Override PartName="/ppt/notesMasters/notesMaster1.xml" ContentType="application/vnd.openxmlformats-officedocument.presentationml.notesMaster+xml"/>
  <Override PartName="/ppt/notesSlides/notesSlide206.xml" ContentType="application/vnd.openxmlformats-officedocument.presentationml.notesSlide+xml"/>
  <Override PartName="/ppt/notesSlides/notesSlide253.xml" ContentType="application/vnd.openxmlformats-officedocument.presentationml.notesSlide+xml"/>
  <Override PartName="/ppt/slides/slide169.xml" ContentType="application/vnd.openxmlformats-officedocument.presentationml.slide+xml"/>
  <Override PartName="/ppt/slides/slide308.xml" ContentType="application/vnd.openxmlformats-officedocument.presentationml.slide+xml"/>
  <Override PartName="/ppt/slides/slide355.xml" ContentType="application/vnd.openxmlformats-officedocument.presentationml.slide+xml"/>
  <Override PartName="/ppt/tableStyles.xml" ContentType="application/vnd.openxmlformats-officedocument.presentationml.tableStyles+xml"/>
  <Override PartName="/ppt/notesSlides/notesSlide52.xml" ContentType="application/vnd.openxmlformats-officedocument.presentationml.notesSlide+xml"/>
  <Override PartName="/ppt/notesSlides/notesSlide231.xml" ContentType="application/vnd.openxmlformats-officedocument.presentationml.notesSlide+xml"/>
  <Override PartName="/ppt/notesSlides/notesSlide329.xml" ContentType="application/vnd.openxmlformats-officedocument.presentationml.notesSlide+xml"/>
  <Override PartName="/ppt/notesSlides/notesSlide376.xml" ContentType="application/vnd.openxmlformats-officedocument.presentationml.notesSlide+xml"/>
  <Override PartName="/ppt/slides/slide147.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notesSlides/notesSlide30.xml" ContentType="application/vnd.openxmlformats-officedocument.presentationml.notesSlide+xml"/>
  <Override PartName="/ppt/notesSlides/notesSlide168.xml" ContentType="application/vnd.openxmlformats-officedocument.presentationml.notesSlide+xml"/>
  <Override PartName="/ppt/notesSlides/notesSlide307.xml" ContentType="application/vnd.openxmlformats-officedocument.presentationml.notesSlide+xml"/>
  <Override PartName="/ppt/notesSlides/notesSlide354.xml" ContentType="application/vnd.openxmlformats-officedocument.presentationml.notesSlide+xml"/>
  <Override PartName="/ppt/slides/slide99.xml" ContentType="application/vnd.openxmlformats-officedocument.presentationml.slide+xml"/>
  <Override PartName="/ppt/slides/slide333.xml" ContentType="application/vnd.openxmlformats-officedocument.presentationml.slide+xml"/>
  <Override PartName="/ppt/slides/slide380.xml" ContentType="application/vnd.openxmlformats-officedocument.presentationml.slide+xml"/>
  <Override PartName="/ppt/slides/slide478.xml" ContentType="application/vnd.openxmlformats-officedocument.presentationml.slide+xml"/>
  <Override PartName="/ppt/notesSlides/notesSlide146.xml" ContentType="application/vnd.openxmlformats-officedocument.presentationml.notesSlide+xml"/>
  <Override PartName="/ppt/notesSlides/notesSlide193.xml" ContentType="application/vnd.openxmlformats-officedocument.presentationml.notesSlide+xml"/>
  <Override PartName="/ppt/notesSlides/notesSlide477.xml" ContentType="application/vnd.openxmlformats-officedocument.presentationml.notesSlide+xml"/>
  <Override PartName="/ppt/slides/slide77.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409.xml" ContentType="application/vnd.openxmlformats-officedocument.presentationml.slide+xml"/>
  <Override PartName="/ppt/slides/slide456.xml" ContentType="application/vnd.openxmlformats-officedocument.presentationml.slide+xml"/>
  <Override PartName="/ppt/notesSlides/notesSlide269.xml" ContentType="application/vnd.openxmlformats-officedocument.presentationml.notesSlide+xml"/>
  <Override PartName="/ppt/notesSlides/notesSlide332.xml" ContentType="application/vnd.openxmlformats-officedocument.presentationml.notesSlide+xml"/>
  <Override PartName="/ppt/slides/slide5.xml" ContentType="application/vnd.openxmlformats-officedocument.presentationml.slide+xml"/>
  <Override PartName="/ppt/slides/slide103.xml" ContentType="application/vnd.openxmlformats-officedocument.presentationml.slide+xml"/>
  <Override PartName="/ppt/slides/slide150.xml" ContentType="application/vnd.openxmlformats-officedocument.presentationml.slide+xml"/>
  <Override PartName="/ppt/slides/slide248.xml" ContentType="application/vnd.openxmlformats-officedocument.presentationml.slide+xml"/>
  <Override PartName="/ppt/slides/slide295.xml" ContentType="application/vnd.openxmlformats-officedocument.presentationml.slide+xml"/>
  <Override PartName="/ppt/slides/slide311.xml" ContentType="application/vnd.openxmlformats-officedocument.presentationml.slide+xml"/>
  <Override PartName="/ppt/slideLayouts/slideLayout7.xml" ContentType="application/vnd.openxmlformats-officedocument.presentationml.slideLayout+xml"/>
  <Override PartName="/ppt/notesSlides/notesSlide68.xml" ContentType="application/vnd.openxmlformats-officedocument.presentationml.notesSlide+xml"/>
  <Override PartName="/ppt/notesSlides/notesSlide124.xml" ContentType="application/vnd.openxmlformats-officedocument.presentationml.notesSlide+xml"/>
  <Override PartName="/ppt/notesSlides/notesSlide171.xml" ContentType="application/vnd.openxmlformats-officedocument.presentationml.notesSlide+xml"/>
  <Override PartName="/ppt/notesSlides/notesSlide310.xml" ContentType="application/vnd.openxmlformats-officedocument.presentationml.notesSlide+xml"/>
  <Override PartName="/ppt/notesSlides/notesSlide408.xml" ContentType="application/vnd.openxmlformats-officedocument.presentationml.notesSlide+xml"/>
  <Override PartName="/ppt/notesSlides/notesSlide455.xml" ContentType="application/vnd.openxmlformats-officedocument.presentationml.notesSlide+xml"/>
  <Override PartName="/ppt/slides/slide55.xml" ContentType="application/vnd.openxmlformats-officedocument.presentationml.slide+xml"/>
  <Override PartName="/ppt/slides/slide434.xml" ContentType="application/vnd.openxmlformats-officedocument.presentationml.slide+xml"/>
  <Override PartName="/ppt/slides/slide481.xml" ContentType="application/vnd.openxmlformats-officedocument.presentationml.slide+xml"/>
  <Override PartName="/ppt/notesSlides/notesSlide102.xml" ContentType="application/vnd.openxmlformats-officedocument.presentationml.notesSlide+xml"/>
  <Override PartName="/ppt/notesSlides/notesSlide247.xml" ContentType="application/vnd.openxmlformats-officedocument.presentationml.notesSlide+xml"/>
  <Override PartName="/ppt/notesSlides/notesSlide294.xml" ContentType="application/vnd.openxmlformats-officedocument.presentationml.notesSlide+xml"/>
  <Override PartName="/ppt/slides/slide33.xml" ContentType="application/vnd.openxmlformats-officedocument.presentationml.slide+xml"/>
  <Override PartName="/ppt/slides/slide80.xml" ContentType="application/vnd.openxmlformats-officedocument.presentationml.slide+xml"/>
  <Override PartName="/ppt/slides/slide226.xml" ContentType="application/vnd.openxmlformats-officedocument.presentationml.slide+xml"/>
  <Override PartName="/ppt/slides/slide273.xml" ContentType="application/vnd.openxmlformats-officedocument.presentationml.slide+xml"/>
  <Override PartName="/ppt/slides/slide412.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notesSlides/notesSlide225.xml" ContentType="application/vnd.openxmlformats-officedocument.presentationml.notesSlide+xml"/>
  <Override PartName="/ppt/notesSlides/notesSlide433.xml" ContentType="application/vnd.openxmlformats-officedocument.presentationml.notesSlide+xml"/>
  <Override PartName="/ppt/notesSlides/notesSlide480.xml" ContentType="application/vnd.openxmlformats-officedocument.presentationml.notesSlide+xml"/>
  <Override PartName="/ppt/presentation.xml" ContentType="application/vnd.openxmlformats-officedocument.presentationml.presentation.main+xml"/>
  <Override PartName="/ppt/slides/slide204.xml" ContentType="application/vnd.openxmlformats-officedocument.presentationml.slide+xml"/>
  <Override PartName="/ppt/slides/slide251.xml" ContentType="application/vnd.openxmlformats-officedocument.presentationml.slide+xml"/>
  <Override PartName="/ppt/slides/slide349.xml" ContentType="application/vnd.openxmlformats-officedocument.presentationml.slide+xml"/>
  <Override PartName="/ppt/slides/slide396.xml" ContentType="application/vnd.openxmlformats-officedocument.presentationml.slide+xml"/>
  <Override PartName="/ppt/notesSlides/notesSlide24.xml" ContentType="application/vnd.openxmlformats-officedocument.presentationml.notesSlide+xml"/>
  <Override PartName="/ppt/notesSlides/notesSlide71.xml" ContentType="application/vnd.openxmlformats-officedocument.presentationml.notesSlide+xml"/>
  <Override PartName="/ppt/notesSlides/notesSlide272.xml" ContentType="application/vnd.openxmlformats-officedocument.presentationml.notesSlide+xml"/>
  <Override PartName="/ppt/notesSlides/notesSlide41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s/slide327.xml" ContentType="application/vnd.openxmlformats-officedocument.presentationml.slide+xml"/>
  <Override PartName="/ppt/slides/slide374.xml" ContentType="application/vnd.openxmlformats-officedocument.presentationml.slide+xml"/>
  <Override PartName="/ppt/notesSlides/notesSlide203.xml" ContentType="application/vnd.openxmlformats-officedocument.presentationml.notesSlide+xml"/>
  <Override PartName="/ppt/notesSlides/notesSlide250.xml" ContentType="application/vnd.openxmlformats-officedocument.presentationml.notesSlide+xml"/>
  <Override PartName="/ppt/notesSlides/notesSlide348.xml" ContentType="application/vnd.openxmlformats-officedocument.presentationml.notesSlide+xml"/>
  <Override PartName="/ppt/notesSlides/notesSlide395.xml" ContentType="application/vnd.openxmlformats-officedocument.presentationml.notesSlide+xml"/>
  <Override PartName="/ppt/slides/slide119.xml" ContentType="application/vnd.openxmlformats-officedocument.presentationml.slide+xml"/>
  <Override PartName="/ppt/slides/slide166.xml" ContentType="application/vnd.openxmlformats-officedocument.presentationml.slide+xml"/>
  <Override PartName="/ppt/slideLayouts/slideLayout10.xml" ContentType="application/vnd.openxmlformats-officedocument.presentationml.slideLayout+xml"/>
  <Override PartName="/ppt/notesSlides/notesSlide187.xml" ContentType="application/vnd.openxmlformats-officedocument.presentationml.notesSlide+xml"/>
  <Override PartName="/ppt/notesSlides/notesSlide326.xml" ContentType="application/vnd.openxmlformats-officedocument.presentationml.notesSlide+xml"/>
  <Override PartName="/ppt/notesSlides/notesSlide373.xml" ContentType="application/vnd.openxmlformats-officedocument.presentationml.notesSlide+xml"/>
  <Override PartName="/ppt/slides/slide305.xml" ContentType="application/vnd.openxmlformats-officedocument.presentationml.slide+xml"/>
  <Override PartName="/ppt/slides/slide352.xml" ContentType="application/vnd.openxmlformats-officedocument.presentationml.slide+xml"/>
  <Override PartName="/ppt/slides/slide497.xml" ContentType="application/vnd.openxmlformats-officedocument.presentationml.slide+xml"/>
  <Override PartName="/ppt/notesSlides/notesSlide118.xml" ContentType="application/vnd.openxmlformats-officedocument.presentationml.notesSlide+xml"/>
  <Override PartName="/ppt/notesSlides/notesSlide165.xml" ContentType="application/vnd.openxmlformats-officedocument.presentationml.notesSlide+xml"/>
  <Override PartName="/ppt/notesSlides/notesSlide449.xml" ContentType="application/vnd.openxmlformats-officedocument.presentationml.notesSlide+xml"/>
  <Override PartName="/ppt/notesSlides/notesSlide496.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slides/slide289.xml" ContentType="application/vnd.openxmlformats-officedocument.presentationml.slide+xml"/>
  <Override PartName="/ppt/slides/slide330.xml" ContentType="application/vnd.openxmlformats-officedocument.presentationml.slide+xml"/>
  <Override PartName="/ppt/slides/slide428.xml" ContentType="application/vnd.openxmlformats-officedocument.presentationml.slide+xml"/>
  <Override PartName="/ppt/slides/slide475.xml" ContentType="application/vnd.openxmlformats-officedocument.presentationml.slide+xml"/>
  <Override PartName="/ppt/notesSlides/notesSlide288.xml" ContentType="application/vnd.openxmlformats-officedocument.presentationml.notesSlide+xml"/>
  <Override PartName="/ppt/notesSlides/notesSlide304.xml" ContentType="application/vnd.openxmlformats-officedocument.presentationml.notesSlide+xml"/>
  <Override PartName="/ppt/notesSlides/notesSlide351.xml" ContentType="application/vnd.openxmlformats-officedocument.presentationml.notesSlide+xml"/>
  <Override PartName="/ppt/slides/slide122.xml" ContentType="application/vnd.openxmlformats-officedocument.presentationml.slide+xml"/>
  <Override PartName="/ppt/slides/slide267.xml" ContentType="application/vnd.openxmlformats-officedocument.presentationml.slide+xml"/>
  <Override PartName="/ppt/notesSlides/notesSlide87.xml" ContentType="application/vnd.openxmlformats-officedocument.presentationml.notesSlide+xml"/>
  <Override PartName="/ppt/notesSlides/notesSlide143.xml" ContentType="application/vnd.openxmlformats-officedocument.presentationml.notesSlide+xml"/>
  <Override PartName="/ppt/notesSlides/notesSlide190.xml" ContentType="application/vnd.openxmlformats-officedocument.presentationml.notesSlide+xml"/>
  <Override PartName="/ppt/notesSlides/notesSlide427.xml" ContentType="application/vnd.openxmlformats-officedocument.presentationml.notesSlide+xml"/>
  <Override PartName="/ppt/notesSlides/notesSlide474.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s/slide406.xml" ContentType="application/vnd.openxmlformats-officedocument.presentationml.slide+xml"/>
  <Override PartName="/ppt/slides/slide453.xml" ContentType="application/vnd.openxmlformats-officedocument.presentationml.slide+xml"/>
  <Override PartName="/ppt/slideLayouts/slideLayout4.xml" ContentType="application/vnd.openxmlformats-officedocument.presentationml.slideLayout+xml"/>
  <Override PartName="/ppt/notesSlides/notesSlide121.xml" ContentType="application/vnd.openxmlformats-officedocument.presentationml.notesSlide+xml"/>
  <Override PartName="/ppt/notesSlides/notesSlide219.xml" ContentType="application/vnd.openxmlformats-officedocument.presentationml.notesSlide+xml"/>
  <Override PartName="/ppt/notesSlides/notesSlide266.xml" ContentType="application/vnd.openxmlformats-officedocument.presentationml.notesSlide+xml"/>
  <Override PartName="/ppt/notesSlides/notesSlide405.xml" ContentType="application/vnd.openxmlformats-officedocument.presentationml.notesSlide+xml"/>
  <Override PartName="/ppt/notesSlides/notesSlide452.xml" ContentType="application/vnd.openxmlformats-officedocument.presentationml.notesSlide+xml"/>
  <Override PartName="/ppt/slides/slide2.xml" ContentType="application/vnd.openxmlformats-officedocument.presentationml.slide+xml"/>
  <Override PartName="/ppt/slides/slide52.xml" ContentType="application/vnd.openxmlformats-officedocument.presentationml.slide+xml"/>
  <Override PartName="/ppt/slides/slide100.xml" ContentType="application/vnd.openxmlformats-officedocument.presentationml.slide+xml"/>
  <Override PartName="/ppt/slides/slide245.xml" ContentType="application/vnd.openxmlformats-officedocument.presentationml.slide+xml"/>
  <Override PartName="/ppt/slides/slide292.xml" ContentType="application/vnd.openxmlformats-officedocument.presentationml.slide+xml"/>
  <Override PartName="/ppt/slides/slide431.xml" ContentType="application/vnd.openxmlformats-officedocument.presentationml.slide+xml"/>
  <Override PartName="/ppt/notesSlides/notesSlide18.xml" ContentType="application/vnd.openxmlformats-officedocument.presentationml.notesSlide+xml"/>
  <Override PartName="/ppt/notesSlides/notesSlide65.xml" ContentType="application/vnd.openxmlformats-officedocument.presentationml.notesSlide+xml"/>
  <Override PartName="/ppt/notesSlides/notesSlide244.xml" ContentType="application/vnd.openxmlformats-officedocument.presentationml.notesSlide+xml"/>
  <Override PartName="/ppt/notesSlides/notesSlide291.xml" ContentType="application/vnd.openxmlformats-officedocument.presentationml.notesSlide+xml"/>
  <Override PartName="/ppt/notesSlides/notesSlide389.xml" ContentType="application/vnd.openxmlformats-officedocument.presentationml.notesSlide+xml"/>
  <Override PartName="/ppt/slides/slide223.xml" ContentType="application/vnd.openxmlformats-officedocument.presentationml.slide+xml"/>
  <Override PartName="/ppt/slides/slide270.xml" ContentType="application/vnd.openxmlformats-officedocument.presentationml.slide+xml"/>
  <Override PartName="/ppt/slides/slide368.xml" ContentType="application/vnd.openxmlformats-officedocument.presentationml.slide+xml"/>
  <Override PartName="/ppt/notesSlides/notesSlide43.xml" ContentType="application/vnd.openxmlformats-officedocument.presentationml.notesSlide+xml"/>
  <Override PartName="/ppt/notesSlides/notesSlide90.xml" ContentType="application/vnd.openxmlformats-officedocument.presentationml.notesSlide+xml"/>
  <Override PartName="/ppt/notesSlides/notesSlide430.xml" ContentType="application/vnd.openxmlformats-officedocument.presentationml.notesSlide+xml"/>
  <Override PartName="/ppt/slides/slide30.xml" ContentType="application/vnd.openxmlformats-officedocument.presentationml.slide+xml"/>
  <Override PartName="/ppt/slides/slide346.xml" ContentType="application/vnd.openxmlformats-officedocument.presentationml.slide+xml"/>
  <Override PartName="/ppt/slides/slide393.xml" ContentType="application/vnd.openxmlformats-officedocument.presentationml.slide+xml"/>
  <Override PartName="/ppt/notesSlides/notesSlide222.xml" ContentType="application/vnd.openxmlformats-officedocument.presentationml.notesSlide+xml"/>
  <Override PartName="/ppt/notesSlides/notesSlide367.xml" ContentType="application/vnd.openxmlformats-officedocument.presentationml.notesSlide+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slides/slide469.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59.xml" ContentType="application/vnd.openxmlformats-officedocument.presentationml.notesSlide+xml"/>
  <Override PartName="/ppt/notesSlides/notesSlide200.xml" ContentType="application/vnd.openxmlformats-officedocument.presentationml.notesSlide+xml"/>
  <Override PartName="/ppt/notesSlides/notesSlide345.xml" ContentType="application/vnd.openxmlformats-officedocument.presentationml.notesSlide+xml"/>
  <Override PartName="/ppt/notesSlides/notesSlide392.xml" ContentType="application/vnd.openxmlformats-officedocument.presentationml.notesSlide+xml"/>
  <Override PartName="/ppt/slides/slide324.xml" ContentType="application/vnd.openxmlformats-officedocument.presentationml.slide+xml"/>
  <Override PartName="/ppt/slides/slide371.xml" ContentType="application/vnd.openxmlformats-officedocument.presentationml.slide+xml"/>
  <Override PartName="/ppt/notesSlides/notesSlide137.xml" ContentType="application/vnd.openxmlformats-officedocument.presentationml.notesSlide+xml"/>
  <Override PartName="/ppt/notesSlides/notesSlide184.xml" ContentType="application/vnd.openxmlformats-officedocument.presentationml.notesSlide+xml"/>
  <Override PartName="/ppt/notesSlides/notesSlide468.xml" ContentType="application/vnd.openxmlformats-officedocument.presentationml.notes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s/slide302.xml" ContentType="application/vnd.openxmlformats-officedocument.presentationml.slide+xml"/>
  <Override PartName="/ppt/slides/slide447.xml" ContentType="application/vnd.openxmlformats-officedocument.presentationml.slide+xml"/>
  <Override PartName="/ppt/slides/slide494.xml" ContentType="application/vnd.openxmlformats-officedocument.presentationml.slide+xml"/>
  <Override PartName="/ppt/notesSlides/notesSlide323.xml" ContentType="application/vnd.openxmlformats-officedocument.presentationml.notesSlide+xml"/>
  <Override PartName="/ppt/notesSlides/notesSlide370.xml" ContentType="application/vnd.openxmlformats-officedocument.presentationml.notesSlide+xml"/>
  <Override PartName="/ppt/slides/slide141.xml" ContentType="application/vnd.openxmlformats-officedocument.presentationml.slide+xml"/>
  <Override PartName="/ppt/slides/slide239.xml" ContentType="application/vnd.openxmlformats-officedocument.presentationml.slide+xml"/>
  <Override PartName="/ppt/slides/slide286.xml" ContentType="application/vnd.openxmlformats-officedocument.presentationml.slide+xml"/>
  <Override PartName="/ppt/slides/slide425.xml" ContentType="application/vnd.openxmlformats-officedocument.presentationml.slide+xml"/>
  <Override PartName="/ppt/slides/slide472.xml" ContentType="application/vnd.openxmlformats-officedocument.presentationml.slide+xml"/>
  <Override PartName="/ppt/notesSlides/notesSlide59.xml" ContentType="application/vnd.openxmlformats-officedocument.presentationml.notesSlide+xml"/>
  <Override PartName="/ppt/notesSlides/notesSlide115.xml" ContentType="application/vnd.openxmlformats-officedocument.presentationml.notesSlide+xml"/>
  <Override PartName="/ppt/notesSlides/notesSlide162.xml" ContentType="application/vnd.openxmlformats-officedocument.presentationml.notesSlide+xml"/>
  <Override PartName="/ppt/notesSlides/notesSlide301.xml" ContentType="application/vnd.openxmlformats-officedocument.presentationml.notesSlide+xml"/>
  <Override PartName="/ppt/notesSlides/notesSlide446.xml" ContentType="application/vnd.openxmlformats-officedocument.presentationml.notesSlide+xml"/>
  <Override PartName="/ppt/notesSlides/notesSlide493.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217.xml" ContentType="application/vnd.openxmlformats-officedocument.presentationml.slide+xml"/>
  <Override PartName="/ppt/slides/slide264.xml" ContentType="application/vnd.openxmlformats-officedocument.presentationml.slide+xml"/>
  <Override PartName="/ppt/notesSlides/notesSlide140.xml" ContentType="application/vnd.openxmlformats-officedocument.presentationml.notesSlide+xml"/>
  <Override PartName="/ppt/notesSlides/notesSlide238.xml" ContentType="application/vnd.openxmlformats-officedocument.presentationml.notesSlide+xml"/>
  <Override PartName="/ppt/notesSlides/notesSlide285.xml" ContentType="application/vnd.openxmlformats-officedocument.presentationml.notesSlide+xml"/>
  <Override PartName="/ppt/notesSlides/notesSlide424.xml" ContentType="application/vnd.openxmlformats-officedocument.presentationml.notesSlide+xml"/>
  <Override PartName="/ppt/notesSlides/notesSlide471.xml" ContentType="application/vnd.openxmlformats-officedocument.presentationml.notesSlide+xml"/>
  <Override PartName="/ppt/slides/slide24.xml" ContentType="application/vnd.openxmlformats-officedocument.presentationml.slide+xml"/>
  <Override PartName="/ppt/slides/slide71.xml" ContentType="application/vnd.openxmlformats-officedocument.presentationml.slide+xml"/>
  <Override PartName="/ppt/slides/slide403.xml" ContentType="application/vnd.openxmlformats-officedocument.presentationml.slide+xml"/>
  <Override PartName="/ppt/slides/slide450.xml" ContentType="application/vnd.openxmlformats-officedocument.presentationml.slide+xml"/>
  <Override PartName="/ppt/notesSlides/notesSlide37.xml" ContentType="application/vnd.openxmlformats-officedocument.presentationml.notesSlide+xml"/>
  <Override PartName="/ppt/notesSlides/notesSlide84.xml" ContentType="application/vnd.openxmlformats-officedocument.presentationml.notesSlide+xml"/>
  <Override PartName="/ppt/notesSlides/notesSlide216.xml" ContentType="application/vnd.openxmlformats-officedocument.presentationml.notesSlide+xml"/>
  <Override PartName="/ppt/notesSlides/notesSlide263.xml" ContentType="application/vnd.openxmlformats-officedocument.presentationml.notesSlide+xml"/>
  <Override PartName="/ppt/slides/slide242.xml" ContentType="application/vnd.openxmlformats-officedocument.presentationml.slide+xml"/>
  <Override PartName="/ppt/slides/slide387.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62.xml" ContentType="application/vnd.openxmlformats-officedocument.presentationml.notesSlide+xml"/>
  <Override PartName="/ppt/notesSlides/notesSlide339.xml" ContentType="application/vnd.openxmlformats-officedocument.presentationml.notesSlide+xml"/>
  <Override PartName="/ppt/notesSlides/notesSlide386.xml" ContentType="application/vnd.openxmlformats-officedocument.presentationml.notesSlide+xml"/>
  <Override PartName="/ppt/notesSlides/notesSlide402.xml" ContentType="application/vnd.openxmlformats-officedocument.presentationml.notesSlide+xml"/>
  <Override PartName="/ppt/slides/slide179.xml" ContentType="application/vnd.openxmlformats-officedocument.presentationml.slide+xml"/>
  <Override PartName="/ppt/slides/slide318.xml" ContentType="application/vnd.openxmlformats-officedocument.presentationml.slide+xml"/>
  <Override PartName="/ppt/slides/slide365.xml" ContentType="application/vnd.openxmlformats-officedocument.presentationml.slide+xml"/>
  <Override PartName="/ppt/notesSlides/notesSlide178.xml" ContentType="application/vnd.openxmlformats-officedocument.presentationml.notesSlide+xml"/>
  <Override PartName="/ppt/notesSlides/notesSlide241.xml" ContentType="application/vnd.openxmlformats-officedocument.presentationml.notesSlide+xml"/>
  <Override PartName="/ppt/slides/slide157.xml" ContentType="application/vnd.openxmlformats-officedocument.presentationml.slide+xml"/>
  <Override PartName="/ppt/slides/slide220.xml" ContentType="application/vnd.openxmlformats-officedocument.presentationml.slide+xml"/>
  <Override PartName="/ppt/slides/slide488.xml" ContentType="application/vnd.openxmlformats-officedocument.presentationml.slide+xml"/>
  <Override PartName="/ppt/notesSlides/notesSlide40.xml" ContentType="application/vnd.openxmlformats-officedocument.presentationml.notesSlide+xml"/>
  <Override PartName="/ppt/notesSlides/notesSlide317.xml" ContentType="application/vnd.openxmlformats-officedocument.presentationml.notesSlide+xml"/>
  <Override PartName="/ppt/notesSlides/notesSlide364.xml" ContentType="application/vnd.openxmlformats-officedocument.presentationml.notesSlide+xml"/>
  <Override PartName="/ppt/slides/slide343.xml" ContentType="application/vnd.openxmlformats-officedocument.presentationml.slide+xml"/>
  <Override PartName="/ppt/slides/slide390.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notesSlides/notesSlide156.xml" ContentType="application/vnd.openxmlformats-officedocument.presentationml.notesSlide+xml"/>
  <Override PartName="/ppt/notesSlides/notesSlide487.xml" ContentType="application/vnd.openxmlformats-officedocument.presentationml.notesSlide+xml"/>
  <Override PartName="/ppt/slides/slide87.xml" ContentType="application/vnd.openxmlformats-officedocument.presentationml.slide+xml"/>
  <Override PartName="/ppt/slides/slide135.xml" ContentType="application/vnd.openxmlformats-officedocument.presentationml.slide+xml"/>
  <Override PartName="/ppt/slides/slide182.xml" ContentType="application/vnd.openxmlformats-officedocument.presentationml.slide+xml"/>
  <Override PartName="/ppt/slides/slide321.xml" ContentType="application/vnd.openxmlformats-officedocument.presentationml.slide+xml"/>
  <Override PartName="/ppt/slides/slide419.xml" ContentType="application/vnd.openxmlformats-officedocument.presentationml.slide+xml"/>
  <Override PartName="/ppt/slides/slide466.xml" ContentType="application/vnd.openxmlformats-officedocument.presentationml.slide+xml"/>
  <Override PartName="/ppt/notesSlides/notesSlide279.xml" ContentType="application/vnd.openxmlformats-officedocument.presentationml.notesSlide+xml"/>
  <Override PartName="/ppt/notesSlides/notesSlide342.xml" ContentType="application/vnd.openxmlformats-officedocument.presentationml.notesSlide+xml"/>
  <Override PartName="/ppt/slides/slide113.xml" ContentType="application/vnd.openxmlformats-officedocument.presentationml.slide+xml"/>
  <Override PartName="/ppt/slides/slide160.xml" ContentType="application/vnd.openxmlformats-officedocument.presentationml.slide+xml"/>
  <Override PartName="/ppt/slides/slide258.xml" ContentType="application/vnd.openxmlformats-officedocument.presentationml.slide+xml"/>
  <Override PartName="/ppt/slides/slide444.xml" ContentType="application/vnd.openxmlformats-officedocument.presentationml.slide+xml"/>
  <Override PartName="/ppt/slides/slide491.xml" ContentType="application/vnd.openxmlformats-officedocument.presentationml.slide+xml"/>
  <Override PartName="/ppt/notesSlides/notesSlide78.xml" ContentType="application/vnd.openxmlformats-officedocument.presentationml.notesSlide+xml"/>
  <Override PartName="/ppt/notesSlides/notesSlide134.xml" ContentType="application/vnd.openxmlformats-officedocument.presentationml.notesSlide+xml"/>
  <Override PartName="/ppt/notesSlides/notesSlide181.xml" ContentType="application/vnd.openxmlformats-officedocument.presentationml.notesSlide+xml"/>
  <Override PartName="/ppt/notesSlides/notesSlide320.xml" ContentType="application/vnd.openxmlformats-officedocument.presentationml.notesSlide+xml"/>
  <Override PartName="/ppt/notesSlides/notesSlide418.xml" ContentType="application/vnd.openxmlformats-officedocument.presentationml.notesSlide+xml"/>
  <Override PartName="/ppt/notesSlides/notesSlide465.xml" ContentType="application/vnd.openxmlformats-officedocument.presentationml.notesSlide+xml"/>
  <Override PartName="/ppt/slides/slide18.xml" ContentType="application/vnd.openxmlformats-officedocument.presentationml.slide+xml"/>
  <Override PartName="/ppt/slides/slide65.xml" ContentType="application/vnd.openxmlformats-officedocument.presentationml.slide+xml"/>
  <Override PartName="/ppt/slides/slide236.xml" ContentType="application/vnd.openxmlformats-officedocument.presentationml.slide+xml"/>
  <Override PartName="/ppt/slides/slide283.xml" ContentType="application/vnd.openxmlformats-officedocument.presentationml.slide+xml"/>
  <Override PartName="/ppt/notesSlides/notesSlide112.xml" ContentType="application/vnd.openxmlformats-officedocument.presentationml.notesSlide+xml"/>
  <Override PartName="/ppt/notesSlides/notesSlide257.xml" ContentType="application/vnd.openxmlformats-officedocument.presentationml.notesSlide+xml"/>
  <Override PartName="/ppt/notesSlides/notesSlide443.xml" ContentType="application/vnd.openxmlformats-officedocument.presentationml.notesSlide+xml"/>
  <Override PartName="/ppt/notesSlides/notesSlide490.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slides/slide422.xml" ContentType="application/vnd.openxmlformats-officedocument.presentationml.slide+xml"/>
  <Override PartName="/ppt/theme/theme1.xml" ContentType="application/vnd.openxmlformats-officedocument.theme+xml"/>
  <Override PartName="/ppt/notesSlides/notesSlide56.xml" ContentType="application/vnd.openxmlformats-officedocument.presentationml.notesSlide+xml"/>
  <Override PartName="/ppt/notesSlides/notesSlide235.xml" ContentType="application/vnd.openxmlformats-officedocument.presentationml.notesSlide+xml"/>
  <Override PartName="/ppt/notesSlides/notesSlide282.xml" ContentType="application/vnd.openxmlformats-officedocument.presentationml.notesSlide+xml"/>
  <Override PartName="/ppt/slides/slide214.xml" ContentType="application/vnd.openxmlformats-officedocument.presentationml.slide+xml"/>
  <Override PartName="/ppt/slides/slide261.xml" ContentType="application/vnd.openxmlformats-officedocument.presentationml.slide+xml"/>
  <Override PartName="/ppt/slides/slide359.xml" ContentType="application/vnd.openxmlformats-officedocument.presentationml.slide+xml"/>
  <Override PartName="/ppt/slides/slide400.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notesSlides/notesSlide358.xml" ContentType="application/vnd.openxmlformats-officedocument.presentationml.notesSlide+xml"/>
  <Override PartName="/ppt/notesSlides/notesSlide421.xml" ContentType="application/vnd.openxmlformats-officedocument.presentationml.notesSlide+xml"/>
  <Override PartName="/ppt/slides/slide21.xml" ContentType="application/vnd.openxmlformats-officedocument.presentationml.slide+xml"/>
  <Override PartName="/ppt/slides/slide198.xml" ContentType="application/vnd.openxmlformats-officedocument.presentationml.slide+xml"/>
  <Override PartName="/ppt/slides/slide337.xml" ContentType="application/vnd.openxmlformats-officedocument.presentationml.slide+xml"/>
  <Override PartName="/ppt/slides/slide384.xml" ContentType="application/vnd.openxmlformats-officedocument.presentationml.slide+xml"/>
  <Override PartName="/ppt/notesSlides/notesSlide197.xml" ContentType="application/vnd.openxmlformats-officedocument.presentationml.notesSlide+xml"/>
  <Override PartName="/ppt/notesSlides/notesSlide213.xml" ContentType="application/vnd.openxmlformats-officedocument.presentationml.notesSlide+xml"/>
  <Override PartName="/ppt/notesSlides/notesSlide260.xml" ContentType="application/vnd.openxmlformats-officedocument.presentationml.notesSlide+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notesSlides/notesSlide336.xml" ContentType="application/vnd.openxmlformats-officedocument.presentationml.notesSlide+xml"/>
  <Override PartName="/ppt/notesSlides/notesSlide383.xml" ContentType="application/vnd.openxmlformats-officedocument.presentationml.notesSlide+xml"/>
  <Override PartName="/ppt/slides/slide299.xml" ContentType="application/vnd.openxmlformats-officedocument.presentationml.slide+xml"/>
  <Override PartName="/ppt/slides/slide315.xml" ContentType="application/vnd.openxmlformats-officedocument.presentationml.slide+xml"/>
  <Override PartName="/ppt/slides/slide362.xml" ContentType="application/vnd.openxmlformats-officedocument.presentationml.slide+xml"/>
  <Override PartName="/ppt/notesSlides/notesSlide128.xml" ContentType="application/vnd.openxmlformats-officedocument.presentationml.notesSlide+xml"/>
  <Override PartName="/ppt/notesSlides/notesSlide175.xml" ContentType="application/vnd.openxmlformats-officedocument.presentationml.notesSlide+xml"/>
  <Override PartName="/ppt/notesSlides/notesSlide314.xml" ContentType="application/vnd.openxmlformats-officedocument.presentationml.notesSlide+xml"/>
  <Override PartName="/ppt/notesSlides/notesSlide361.xml" ContentType="application/vnd.openxmlformats-officedocument.presentationml.notesSlide+xml"/>
  <Override PartName="/ppt/notesSlides/notesSlide459.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54.xml" ContentType="application/vnd.openxmlformats-officedocument.presentationml.slide+xml"/>
  <Override PartName="/ppt/slides/slide340.xml" ContentType="application/vnd.openxmlformats-officedocument.presentationml.slide+xml"/>
  <Override PartName="/ppt/slides/slide438.xml" ContentType="application/vnd.openxmlformats-officedocument.presentationml.slide+xml"/>
  <Override PartName="/ppt/slides/slide485.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53.xml" ContentType="application/vnd.openxmlformats-officedocument.presentationml.notesSlide+xml"/>
  <Override PartName="/ppt/notesSlides/notesSlide298.xml" ContentType="application/vnd.openxmlformats-officedocument.presentationml.notesSlide+xml"/>
  <Override PartName="/ppt/slides/slide132.xml" ContentType="application/vnd.openxmlformats-officedocument.presentationml.slide+xml"/>
  <Override PartName="/ppt/slides/slide277.xml" ContentType="application/vnd.openxmlformats-officedocument.presentationml.slide+xml"/>
  <Override PartName="/ppt/slides/slide416.xml" ContentType="application/vnd.openxmlformats-officedocument.presentationml.slide+xml"/>
  <Override PartName="/ppt/slides/slide463.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notesSlides/notesSlide437.xml" ContentType="application/vnd.openxmlformats-officedocument.presentationml.notesSlide+xml"/>
  <Override PartName="/ppt/notesSlides/notesSlide484.xml" ContentType="application/vnd.openxmlformats-officedocument.presentationml.notesSlide+xml"/>
  <Override PartName="/ppt/slides/slide37.xml" ContentType="application/vnd.openxmlformats-officedocument.presentationml.slide+xml"/>
  <Override PartName="/ppt/slides/slide84.xml" ContentType="application/vnd.openxmlformats-officedocument.presentationml.slide+xml"/>
  <Override PartName="/ppt/slides/slide208.xml" ContentType="application/vnd.openxmlformats-officedocument.presentationml.slide+xml"/>
  <Override PartName="/ppt/slides/slide255.xml" ContentType="application/vnd.openxmlformats-officedocument.presentationml.slide+xml"/>
  <Override PartName="/ppt/presProps.xml" ContentType="application/vnd.openxmlformats-officedocument.presentationml.presProps+xml"/>
  <Override PartName="/ppt/notesSlides/notesSlide131.xml" ContentType="application/vnd.openxmlformats-officedocument.presentationml.notesSlide+xml"/>
  <Override PartName="/ppt/notesSlides/notesSlide229.xml" ContentType="application/vnd.openxmlformats-officedocument.presentationml.notesSlide+xml"/>
  <Override PartName="/ppt/notesSlides/notesSlide276.xml" ContentType="application/vnd.openxmlformats-officedocument.presentationml.notesSlide+xml"/>
  <Override PartName="/ppt/notesSlides/notesSlide415.xml" ContentType="application/vnd.openxmlformats-officedocument.presentationml.notesSlide+xml"/>
  <Override PartName="/ppt/notesSlides/notesSlide462.xml" ContentType="application/vnd.openxmlformats-officedocument.presentationml.notes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s/slide378.xml" ContentType="application/vnd.openxmlformats-officedocument.presentationml.slide+xml"/>
  <Override PartName="/ppt/slides/slide441.xml" ContentType="application/vnd.openxmlformats-officedocument.presentationml.slide+xml"/>
  <Override PartName="/ppt/notesSlides/notesSlide28.xml" ContentType="application/vnd.openxmlformats-officedocument.presentationml.notesSlide+xml"/>
  <Override PartName="/ppt/notesSlides/notesSlide75.xml" ContentType="application/vnd.openxmlformats-officedocument.presentationml.notesSlide+xml"/>
  <Override PartName="/ppt/notesSlides/notesSlide207.xml" ContentType="application/vnd.openxmlformats-officedocument.presentationml.notesSlide+xml"/>
  <Override PartName="/ppt/notesSlides/notesSlide254.xml" ContentType="application/vnd.openxmlformats-officedocument.presentationml.notesSlide+xml"/>
  <Override PartName="/ppt/notesSlides/notesSlide399.xml" ContentType="application/vnd.openxmlformats-officedocument.presentationml.notesSlide+xml"/>
  <Override PartName="/ppt/slides/slide233.xml" ContentType="application/vnd.openxmlformats-officedocument.presentationml.slide+xml"/>
  <Override PartName="/ppt/slides/slide280.xml" ContentType="application/vnd.openxmlformats-officedocument.presentationml.slide+xml"/>
  <Override PartName="/ppt/notesSlides/notesSlide53.xml" ContentType="application/vnd.openxmlformats-officedocument.presentationml.notesSlide+xml"/>
  <Override PartName="/ppt/notesSlides/notesSlide377.xml" ContentType="application/vnd.openxmlformats-officedocument.presentationml.notesSlide+xml"/>
  <Override PartName="/ppt/notesSlides/notesSlide440.xml" ContentType="application/vnd.openxmlformats-officedocument.presentationml.notesSlide+xml"/>
  <Override PartName="/ppt/slides/slide40.xml" ContentType="application/vnd.openxmlformats-officedocument.presentationml.slide+xml"/>
  <Override PartName="/ppt/slides/slide211.xml" ContentType="application/vnd.openxmlformats-officedocument.presentationml.slide+xml"/>
  <Override PartName="/ppt/slides/slide309.xml" ContentType="application/vnd.openxmlformats-officedocument.presentationml.slide+xml"/>
  <Override PartName="/ppt/slides/slide356.xml" ContentType="application/vnd.openxmlformats-officedocument.presentationml.slide+xml"/>
  <Override PartName="/ppt/notesSlides/notesSlide169.xml" ContentType="application/vnd.openxmlformats-officedocument.presentationml.notesSlide+xml"/>
  <Override PartName="/ppt/notesSlides/notesSlide232.xml" ContentType="application/vnd.openxmlformats-officedocument.presentationml.notesSlide+xml"/>
  <Override PartName="/ppt/slides/slide148.xml" ContentType="application/vnd.openxmlformats-officedocument.presentationml.slide+xml"/>
  <Override PartName="/ppt/slides/slide195.xml" ContentType="application/vnd.openxmlformats-officedocument.presentationml.slide+xml"/>
  <Override PartName="/ppt/slides/slide479.xml" ContentType="application/vnd.openxmlformats-officedocument.presentationml.slide+xml"/>
  <Override PartName="/ppt/notesSlides/notesSlide31.xml" ContentType="application/vnd.openxmlformats-officedocument.presentationml.notesSlide+xml"/>
  <Override PartName="/ppt/notesSlides/notesSlide210.xml" ContentType="application/vnd.openxmlformats-officedocument.presentationml.notesSlide+xml"/>
  <Override PartName="/ppt/notesSlides/notesSlide308.xml" ContentType="application/vnd.openxmlformats-officedocument.presentationml.notesSlide+xml"/>
  <Override PartName="/ppt/notesSlides/notesSlide355.xml" ContentType="application/vnd.openxmlformats-officedocument.presentationml.notesSlide+xml"/>
  <Override PartName="/ppt/slides/slide126.xml" ContentType="application/vnd.openxmlformats-officedocument.presentationml.slide+xml"/>
  <Override PartName="/ppt/slides/slide173.xml" ContentType="application/vnd.openxmlformats-officedocument.presentationml.slide+xml"/>
  <Override PartName="/ppt/slides/slide334.xml" ContentType="application/vnd.openxmlformats-officedocument.presentationml.slide+xml"/>
  <Override PartName="/ppt/slides/slide381.xml" ContentType="application/vnd.openxmlformats-officedocument.presentationml.slide+xml"/>
  <Override PartName="/ppt/notesSlides/notesSlide147.xml" ContentType="application/vnd.openxmlformats-officedocument.presentationml.notesSlide+xml"/>
  <Override PartName="/ppt/notesSlides/notesSlide194.xml" ContentType="application/vnd.openxmlformats-officedocument.presentationml.notesSlide+xml"/>
  <Override PartName="/ppt/notesSlides/notesSlide333.xml" ContentType="application/vnd.openxmlformats-officedocument.presentationml.notesSlide+xml"/>
  <Override PartName="/ppt/notesSlides/notesSlide380.xml" ContentType="application/vnd.openxmlformats-officedocument.presentationml.notesSlide+xml"/>
  <Override PartName="/ppt/notesSlides/notesSlide478.xml" ContentType="application/vnd.openxmlformats-officedocument.presentationml.notesSlide+xml"/>
  <Override PartName="/ppt/slides/slide78.xml" ContentType="application/vnd.openxmlformats-officedocument.presentationml.slide+xml"/>
  <Override PartName="/ppt/slides/slide312.xml" ContentType="application/vnd.openxmlformats-officedocument.presentationml.slide+xml"/>
  <Override PartName="/ppt/slides/slide457.xml" ContentType="application/vnd.openxmlformats-officedocument.presentationml.slide+xml"/>
  <Override PartName="/ppt/notesSlides/notesSlide125.xml" ContentType="application/vnd.openxmlformats-officedocument.presentationml.notesSlide+xml"/>
  <Override PartName="/ppt/notesSlides/notesSlide172.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s/slide249.xml" ContentType="application/vnd.openxmlformats-officedocument.presentationml.slide+xml"/>
  <Override PartName="/ppt/slides/slide296.xml" ContentType="application/vnd.openxmlformats-officedocument.presentationml.slide+xml"/>
  <Override PartName="/ppt/slides/slide435.xml" ContentType="application/vnd.openxmlformats-officedocument.presentationml.slide+xml"/>
  <Override PartName="/ppt/slides/slide482.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248.xml" ContentType="application/vnd.openxmlformats-officedocument.presentationml.notesSlide+xml"/>
  <Override PartName="/ppt/notesSlides/notesSlide311.xml" ContentType="application/vnd.openxmlformats-officedocument.presentationml.notesSlide+xml"/>
  <Override PartName="/ppt/notesSlides/notesSlide409.xml" ContentType="application/vnd.openxmlformats-officedocument.presentationml.notesSlide+xml"/>
  <Override PartName="/ppt/notesSlides/notesSlide456.xml" ContentType="application/vnd.openxmlformats-officedocument.presentationml.notesSlide+xml"/>
  <Override PartName="/ppt/slideMasters/slideMaster1.xml" ContentType="application/vnd.openxmlformats-officedocument.presentationml.slideMaster+xml"/>
  <Override PartName="/ppt/slides/slide227.xml" ContentType="application/vnd.openxmlformats-officedocument.presentationml.slide+xml"/>
  <Override PartName="/ppt/slides/slide274.xml" ContentType="application/vnd.openxmlformats-officedocument.presentationml.slide+xml"/>
  <Override PartName="/ppt/notesSlides/notesSlide47.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notesSlides/notesSlide150.xml" ContentType="application/vnd.openxmlformats-officedocument.presentationml.notesSlide+xml"/>
  <Override PartName="/ppt/notesSlides/notesSlide295.xml" ContentType="application/vnd.openxmlformats-officedocument.presentationml.notesSlide+xml"/>
  <Override PartName="/ppt/notesSlides/notesSlide434.xml" ContentType="application/vnd.openxmlformats-officedocument.presentationml.notesSlide+xml"/>
  <Override PartName="/ppt/notesSlides/notesSlide481.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slides/slide397.xml" ContentType="application/vnd.openxmlformats-officedocument.presentationml.slide+xml"/>
  <Override PartName="/ppt/slides/slide413.xml" ContentType="application/vnd.openxmlformats-officedocument.presentationml.slide+xml"/>
  <Override PartName="/ppt/slides/slide460.xml" ContentType="application/vnd.openxmlformats-officedocument.presentationml.slide+xml"/>
  <Override PartName="/ppt/notesSlides/notesSlide226.xml" ContentType="application/vnd.openxmlformats-officedocument.presentationml.notesSlide+xml"/>
  <Override PartName="/ppt/notesSlides/notesSlide273.xml" ContentType="application/vnd.openxmlformats-officedocument.presentationml.notesSlide+xml"/>
  <Default Extension="rels" ContentType="application/vnd.openxmlformats-package.relationships+xml"/>
  <Override PartName="/ppt/slides/slide189.xml" ContentType="application/vnd.openxmlformats-officedocument.presentationml.slide+xml"/>
  <Override PartName="/ppt/slides/slide205.xml" ContentType="application/vnd.openxmlformats-officedocument.presentationml.slide+xml"/>
  <Override PartName="/ppt/slides/slide252.xml" ContentType="application/vnd.openxmlformats-officedocument.presentationml.slide+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notesSlides/notesSlide349.xml" ContentType="application/vnd.openxmlformats-officedocument.presentationml.notesSlide+xml"/>
  <Override PartName="/ppt/notesSlides/notesSlide396.xml" ContentType="application/vnd.openxmlformats-officedocument.presentationml.notesSlide+xml"/>
  <Override PartName="/ppt/notesSlides/notesSlide412.xml" ContentType="application/vnd.openxmlformats-officedocument.presentationml.notesSlide+xml"/>
  <Override PartName="/ppt/slides/slide12.xml" ContentType="application/vnd.openxmlformats-officedocument.presentationml.slide+xml"/>
  <Override PartName="/ppt/slides/slide230.xml" ContentType="application/vnd.openxmlformats-officedocument.presentationml.slide+xml"/>
  <Override PartName="/ppt/slides/slide328.xml" ContentType="application/vnd.openxmlformats-officedocument.presentationml.slide+xml"/>
  <Override PartName="/ppt/slides/slide375.xml" ContentType="application/vnd.openxmlformats-officedocument.presentationml.slide+xml"/>
  <Override PartName="/ppt/slideLayouts/slideLayout11.xml" ContentType="application/vnd.openxmlformats-officedocument.presentationml.slideLayout+xml"/>
  <Override PartName="/ppt/notesSlides/notesSlide188.xml" ContentType="application/vnd.openxmlformats-officedocument.presentationml.notesSlide+xml"/>
  <Override PartName="/ppt/notesSlides/notesSlide204.xml" ContentType="application/vnd.openxmlformats-officedocument.presentationml.notesSlide+xml"/>
  <Override PartName="/ppt/notesSlides/notesSlide251.xml" ContentType="application/vnd.openxmlformats-officedocument.presentationml.notesSlide+xml"/>
  <Override PartName="/ppt/slides/slide167.xml" ContentType="application/vnd.openxmlformats-officedocument.presentationml.slide+xml"/>
  <Override PartName="/ppt/slides/slide306.xml" ContentType="application/vnd.openxmlformats-officedocument.presentationml.slide+xml"/>
  <Override PartName="/ppt/slides/slide353.xml" ContentType="application/vnd.openxmlformats-officedocument.presentationml.slide+xml"/>
  <Override PartName="/ppt/slides/slide498.xml" ContentType="application/vnd.openxmlformats-officedocument.presentationml.slide+xml"/>
  <Override PartName="/ppt/notesSlides/notesSlide50.xml" ContentType="application/vnd.openxmlformats-officedocument.presentationml.notesSlide+xml"/>
  <Override PartName="/ppt/notesSlides/notesSlide327.xml" ContentType="application/vnd.openxmlformats-officedocument.presentationml.notesSlide+xml"/>
  <Override PartName="/ppt/notesSlides/notesSlide374.xml" ContentType="application/vnd.openxmlformats-officedocument.presentationml.notesSlide+xml"/>
  <Override PartName="/ppt/slides/slide145.xml" ContentType="application/vnd.openxmlformats-officedocument.presentationml.slide+xml"/>
  <Override PartName="/ppt/slides/slide192.xml" ContentType="application/vnd.openxmlformats-officedocument.presentationml.slide+xml"/>
  <Override PartName="/ppt/notesSlides/notesSlide119.xml" ContentType="application/vnd.openxmlformats-officedocument.presentationml.notesSlide+xml"/>
  <Override PartName="/ppt/notesSlides/notesSlide166.xml" ContentType="application/vnd.openxmlformats-officedocument.presentationml.notesSlide+xml"/>
  <Override PartName="/ppt/notesSlides/notesSlide305.xml" ContentType="application/vnd.openxmlformats-officedocument.presentationml.notesSlide+xml"/>
  <Override PartName="/ppt/notesSlides/notesSlide352.xml" ContentType="application/vnd.openxmlformats-officedocument.presentationml.notesSlide+xml"/>
  <Override PartName="/ppt/slides/slide97.xml" ContentType="application/vnd.openxmlformats-officedocument.presentationml.slide+xml"/>
  <Override PartName="/ppt/slides/slide331.xml" ContentType="application/vnd.openxmlformats-officedocument.presentationml.slide+xml"/>
  <Override PartName="/ppt/slides/slide429.xml" ContentType="application/vnd.openxmlformats-officedocument.presentationml.slide+xml"/>
  <Override PartName="/ppt/slides/slide476.xml" ContentType="application/vnd.openxmlformats-officedocument.presentationml.slide+xml"/>
  <Override PartName="/ppt/notesSlides/notesSlide144.xml" ContentType="application/vnd.openxmlformats-officedocument.presentationml.notesSlide+xml"/>
  <Override PartName="/ppt/notesSlides/notesSlide191.xml" ContentType="application/vnd.openxmlformats-officedocument.presentationml.notesSlide+xml"/>
  <Override PartName="/ppt/notesSlides/notesSlide289.xml" ContentType="application/vnd.openxmlformats-officedocument.presentationml.notesSlide+xml"/>
  <Override PartName="/ppt/notesSlides/notesSlide428.xml" ContentType="application/vnd.openxmlformats-officedocument.presentationml.notesSlide+xml"/>
  <Override PartName="/ppt/notesSlides/notesSlide475.xml" ContentType="application/vnd.openxmlformats-officedocument.presentationml.notesSlide+xml"/>
  <Override PartName="/ppt/slides/slide28.xml" ContentType="application/vnd.openxmlformats-officedocument.presentationml.slide+xml"/>
  <Override PartName="/ppt/slides/slide75.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slides/slide268.xml" ContentType="application/vnd.openxmlformats-officedocument.presentationml.slide+xml"/>
  <Override PartName="/ppt/slides/slide407.xml" ContentType="application/vnd.openxmlformats-officedocument.presentationml.slide+xml"/>
  <Override PartName="/ppt/slides/slide454.xml" ContentType="application/vnd.openxmlformats-officedocument.presentationml.slide+xml"/>
  <Override PartName="/ppt/notesSlides/notesSlide88.xml" ContentType="application/vnd.openxmlformats-officedocument.presentationml.notesSlide+xml"/>
  <Override PartName="/ppt/notesSlides/notesSlide267.xml" ContentType="application/vnd.openxmlformats-officedocument.presentationml.notesSlide+xml"/>
  <Override PartName="/ppt/notesSlides/notesSlide330.xml" ContentType="application/vnd.openxmlformats-officedocument.presentationml.notesSlide+xml"/>
  <Override PartName="/ppt/slides/slide3.xml" ContentType="application/vnd.openxmlformats-officedocument.presentationml.slide+xml"/>
  <Override PartName="/ppt/slides/slide101.xml" ContentType="application/vnd.openxmlformats-officedocument.presentationml.slide+xml"/>
  <Override PartName="/ppt/slides/slide246.xml" ContentType="application/vnd.openxmlformats-officedocument.presentationml.slide+xml"/>
  <Override PartName="/ppt/slides/slide293.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notesSlides/notesSlide122.xml" ContentType="application/vnd.openxmlformats-officedocument.presentationml.notesSlide+xml"/>
  <Override PartName="/ppt/notesSlides/notesSlide406.xml" ContentType="application/vnd.openxmlformats-officedocument.presentationml.notesSlide+xml"/>
  <Override PartName="/ppt/notesSlides/notesSlide453.xml" ContentType="application/vnd.openxmlformats-officedocument.presentationml.notesSlide+xml"/>
  <Override PartName="/ppt/slides/slide53.xml" ContentType="application/vnd.openxmlformats-officedocument.presentationml.slide+xml"/>
  <Override PartName="/ppt/slides/slide369.xml" ContentType="application/vnd.openxmlformats-officedocument.presentationml.slide+xml"/>
  <Override PartName="/ppt/slides/slide432.xml" ContentType="application/vnd.openxmlformats-officedocument.presentationml.slide+xml"/>
  <Override PartName="/ppt/notesSlides/notesSlide100.xml" ContentType="application/vnd.openxmlformats-officedocument.presentationml.notesSlide+xml"/>
  <Override PartName="/ppt/notesSlides/notesSlide245.xml" ContentType="application/vnd.openxmlformats-officedocument.presentationml.notesSlide+xml"/>
  <Override PartName="/ppt/notesSlides/notesSlide292.xml" ContentType="application/vnd.openxmlformats-officedocument.presentationml.notesSlide+xml"/>
  <Override PartName="/ppt/notesSlides/notesSlide431.xml" ContentType="application/vnd.openxmlformats-officedocument.presentationml.notesSlide+xml"/>
  <Default Extension="jpeg" ContentType="image/jpeg"/>
  <Override PartName="/ppt/slides/slide31.xml" ContentType="application/vnd.openxmlformats-officedocument.presentationml.slide+xml"/>
  <Override PartName="/ppt/slides/slide224.xml" ContentType="application/vnd.openxmlformats-officedocument.presentationml.slide+xml"/>
  <Override PartName="/ppt/slides/slide271.xml" ContentType="application/vnd.openxmlformats-officedocument.presentationml.slide+xml"/>
  <Override PartName="/ppt/slides/slide410.xml" ContentType="application/vnd.openxmlformats-officedocument.presentationml.slide+xml"/>
  <Override PartName="/ppt/notesSlides/notesSlide44.xml" ContentType="application/vnd.openxmlformats-officedocument.presentationml.notesSlide+xml"/>
  <Override PartName="/ppt/notesSlides/notesSlide91.xml" ContentType="application/vnd.openxmlformats-officedocument.presentationml.notesSlide+xml"/>
  <Override PartName="/ppt/notesSlides/notesSlide223.xml" ContentType="application/vnd.openxmlformats-officedocument.presentationml.notesSlide+xml"/>
  <Override PartName="/ppt/notesSlides/notesSlide270.xml" ContentType="application/vnd.openxmlformats-officedocument.presentationml.notesSlide+xml"/>
  <Override PartName="/ppt/notesSlides/notesSlide368.xml" ContentType="application/vnd.openxmlformats-officedocument.presentationml.notesSlide+xml"/>
  <Override PartName="/ppt/slides/slide202.xml" ContentType="application/vnd.openxmlformats-officedocument.presentationml.slide+xml"/>
  <Override PartName="/ppt/slides/slide347.xml" ContentType="application/vnd.openxmlformats-officedocument.presentationml.slide+xml"/>
  <Override PartName="/ppt/slides/slide394.xml" ContentType="application/vnd.openxmlformats-officedocument.presentationml.slide+xml"/>
  <Override PartName="/ppt/notesSlides/notesSlide22.xml" ContentType="application/vnd.openxmlformats-officedocument.presentationml.notesSlide+xml"/>
  <Override PartName="/ppt/slides/slide139.xml" ContentType="application/vnd.openxmlformats-officedocument.presentationml.slide+xml"/>
  <Override PartName="/ppt/slides/slide186.xml" ContentType="application/vnd.openxmlformats-officedocument.presentationml.slide+xml"/>
  <Override PartName="/ppt/slides/slide325.xml" ContentType="application/vnd.openxmlformats-officedocument.presentationml.slide+xml"/>
  <Override PartName="/ppt/slides/slide372.xml" ContentType="application/vnd.openxmlformats-officedocument.presentationml.slide+xml"/>
  <Override PartName="/ppt/notesSlides/notesSlide201.xml" ContentType="application/vnd.openxmlformats-officedocument.presentationml.notesSlide+xml"/>
  <Override PartName="/ppt/notesSlides/notesSlide346.xml" ContentType="application/vnd.openxmlformats-officedocument.presentationml.notesSlide+xml"/>
  <Override PartName="/ppt/notesSlides/notesSlide393.xml" ContentType="application/vnd.openxmlformats-officedocument.presentationml.notesSlide+xml"/>
  <Override PartName="/ppt/slides/slide117.xml" ContentType="application/vnd.openxmlformats-officedocument.presentationml.slide+xml"/>
  <Override PartName="/ppt/slides/slide164.xml" ContentType="application/vnd.openxmlformats-officedocument.presentationml.slide+xml"/>
  <Override PartName="/ppt/slides/slide448.xml" ContentType="application/vnd.openxmlformats-officedocument.presentationml.slide+xml"/>
  <Override PartName="/ppt/slides/slide495.xml" ContentType="application/vnd.openxmlformats-officedocument.presentationml.slide+xml"/>
  <Override PartName="/ppt/notesSlides/notesSlide138.xml" ContentType="application/vnd.openxmlformats-officedocument.presentationml.notesSlide+xml"/>
  <Override PartName="/ppt/notesSlides/notesSlide185.xml" ContentType="application/vnd.openxmlformats-officedocument.presentationml.notesSlide+xml"/>
  <Override PartName="/ppt/notesSlides/notesSlide324.xml" ContentType="application/vnd.openxmlformats-officedocument.presentationml.notesSlide+xml"/>
  <Override PartName="/ppt/notesSlides/notesSlide371.xml" ContentType="application/vnd.openxmlformats-officedocument.presentationml.notesSlide+xml"/>
  <Override PartName="/ppt/notesSlides/notesSlide469.xml" ContentType="application/vnd.openxmlformats-officedocument.presentationml.notesSlide+xml"/>
  <Override PartName="/ppt/slides/slide69.xml" ContentType="application/vnd.openxmlformats-officedocument.presentationml.slide+xml"/>
  <Override PartName="/ppt/slides/slide287.xml" ContentType="application/vnd.openxmlformats-officedocument.presentationml.slide+xml"/>
  <Override PartName="/ppt/slides/slide303.xml" ContentType="application/vnd.openxmlformats-officedocument.presentationml.slide+xml"/>
  <Override PartName="/ppt/slides/slide350.xml" ContentType="application/vnd.openxmlformats-officedocument.presentationml.slide+xml"/>
  <Override PartName="/ppt/notesSlides/notesSlide116.xml" ContentType="application/vnd.openxmlformats-officedocument.presentationml.notesSlide+xml"/>
  <Override PartName="/ppt/notesSlides/notesSlide163.xml" ContentType="application/vnd.openxmlformats-officedocument.presentationml.notesSlide+xml"/>
  <Override PartName="/ppt/notesSlides/notesSlide447.xml" ContentType="application/vnd.openxmlformats-officedocument.presentationml.notesSlide+xml"/>
  <Override PartName="/ppt/notesSlides/notesSlide494.xml" ContentType="application/vnd.openxmlformats-officedocument.presentationml.notesSlide+xml"/>
  <Override PartName="/ppt/slides/slide47.xml" ContentType="application/vnd.openxmlformats-officedocument.presentationml.slide+xml"/>
  <Override PartName="/ppt/slides/slide426.xml" ContentType="application/vnd.openxmlformats-officedocument.presentationml.slide+xml"/>
  <Override PartName="/ppt/notesSlides/notesSlide239.xml" ContentType="application/vnd.openxmlformats-officedocument.presentationml.notesSlide+xml"/>
  <Override PartName="/ppt/slides/slide120.xml" ContentType="application/vnd.openxmlformats-officedocument.presentationml.slide+xml"/>
  <Override PartName="/ppt/slides/slide265.xml" ContentType="application/vnd.openxmlformats-officedocument.presentationml.slide+xml"/>
  <Override PartName="/ppt/notesSlides/notesSlide38.xml" ContentType="application/vnd.openxmlformats-officedocument.presentationml.notesSlide+xml"/>
  <Override PartName="/ppt/notesSlides/notesSlide425.xml" ContentType="application/vnd.openxmlformats-officedocument.presentationml.notesSlide+xml"/>
  <Override PartName="/ppt/slides/slide72.xml" ContentType="application/vnd.openxmlformats-officedocument.presentationml.slide+xml"/>
  <Override PartName="/ppt/slides/slide451.xml" ContentType="application/vnd.openxmlformats-officedocument.presentationml.slide+xml"/>
  <Override PartName="/ppt/notesSlides/notesSlide264.xml" ContentType="application/vnd.openxmlformats-officedocument.presentationml.notesSlide+xml"/>
  <Override PartName="/ppt/notesSlides/notesSlide450.xml" ContentType="application/vnd.openxmlformats-officedocument.presentationml.notesSlide+xml"/>
  <Override PartName="/ppt/slides/slide290.xml" ContentType="application/vnd.openxmlformats-officedocument.presentationml.slide+xml"/>
  <Override PartName="/ppt/notesSlides/notesSlide63.xml" ContentType="application/vnd.openxmlformats-officedocument.presentationml.notesSlide+xml"/>
  <Override PartName="/ppt/slides/slide221.xml" ContentType="application/vnd.openxmlformats-officedocument.presentationml.slide+xml"/>
  <Override PartName="/ppt/slides/slide366.xml" ContentType="application/vnd.openxmlformats-officedocument.presentationml.slide+xml"/>
  <Override PartName="/ppt/notesSlides/notesSlide179.xml" ContentType="application/vnd.openxmlformats-officedocument.presentationml.notesSlide+xml"/>
  <Override PartName="/ppt/slides/slide391.xml" ContentType="application/vnd.openxmlformats-officedocument.presentationml.slide+xml"/>
  <Override PartName="/ppt/notesSlides/notesSlide220.xml" ContentType="application/vnd.openxmlformats-officedocument.presentationml.notesSlide+xml"/>
  <Override PartName="/ppt/notesSlides/notesSlide365.xml" ContentType="application/vnd.openxmlformats-officedocument.presentationml.notesSlide+xml"/>
  <Override PartName="/ppt/slides/slide136.xml" ContentType="application/vnd.openxmlformats-officedocument.presentationml.slide+xml"/>
  <Override PartName="/ppt/slides/slide467.xml" ContentType="application/vnd.openxmlformats-officedocument.presentationml.slide+xml"/>
  <Override PartName="/ppt/notesSlides/notesSlide390.xml" ContentType="application/vnd.openxmlformats-officedocument.presentationml.notesSlide+xml"/>
  <Override PartName="/ppt/slides/slide88.xml" ContentType="application/vnd.openxmlformats-officedocument.presentationml.slide+xml"/>
  <Override PartName="/ppt/slides/slide322.xml" ContentType="application/vnd.openxmlformats-officedocument.presentationml.slide+xml"/>
  <Override PartName="/ppt/notesSlides/notesSlide135.xml" ContentType="application/vnd.openxmlformats-officedocument.presentationml.notesSlide+xml"/>
  <Override PartName="/ppt/notesSlides/notesSlide466.xml" ContentType="application/vnd.openxmlformats-officedocument.presentationml.notesSlide+xml"/>
  <Override PartName="/ppt/slides/slide19.xml" ContentType="application/vnd.openxmlformats-officedocument.presentationml.slide+xml"/>
  <Override PartName="/ppt/slides/slide161.xml" ContentType="application/vnd.openxmlformats-officedocument.presentationml.slide+xml"/>
  <Override PartName="/ppt/slides/slide492.xml" ContentType="application/vnd.openxmlformats-officedocument.presentationml.slide+xml"/>
  <Override PartName="/ppt/notesSlides/notesSlide79.xml" ContentType="application/vnd.openxmlformats-officedocument.presentationml.notesSlide+xml"/>
  <Override PartName="/ppt/notesSlides/notesSlide321.xml" ContentType="application/vnd.openxmlformats-officedocument.presentationml.notesSlide+xml"/>
  <Override PartName="/ppt/slides/slide237.xml" ContentType="application/vnd.openxmlformats-officedocument.presentationml.slide+xml"/>
  <Override PartName="/ppt/slides/slide423.xml" ContentType="application/vnd.openxmlformats-officedocument.presentationml.slide+xml"/>
  <Override PartName="/ppt/theme/theme2.xml" ContentType="application/vnd.openxmlformats-officedocument.theme+xml"/>
  <Override PartName="/ppt/notesSlides/notesSlide160.xml" ContentType="application/vnd.openxmlformats-officedocument.presentationml.notesSlide+xml"/>
  <Override PartName="/ppt/notesSlides/notesSlide491.xml" ContentType="application/vnd.openxmlformats-officedocument.presentationml.notesSlide+xml"/>
  <Override PartName="/ppt/slides/slide44.xml" ContentType="application/vnd.openxmlformats-officedocument.presentationml.slide+xml"/>
  <Override PartName="/ppt/slides/slide262.xml" ContentType="application/vnd.openxmlformats-officedocument.presentationml.slide+xml"/>
  <Override PartName="/ppt/notesSlides/notesSlide236.xml" ContentType="application/vnd.openxmlformats-officedocument.presentationml.notesSlide+xml"/>
  <Override PartName="/ppt/notesSlides/notesSlide422.xml" ContentType="application/vnd.openxmlformats-officedocument.presentationml.notesSlide+xml"/>
  <Override PartName="/ppt/notesSlides/notesSlide35.xml" ContentType="application/vnd.openxmlformats-officedocument.presentationml.notesSlide+xml"/>
  <Override PartName="/ppt/notesSlides/notesSlide261.xml" ContentType="application/vnd.openxmlformats-officedocument.presentationml.notesSlide+xml"/>
  <Override PartName="/ppt/slides/slide338.xml" ContentType="application/vnd.openxmlformats-officedocument.presentationml.slide+xml"/>
  <Override PartName="/ppt/notesSlides/notesSlide60.xml" ContentType="application/vnd.openxmlformats-officedocument.presentationml.notesSlide+xml"/>
  <Override PartName="/ppt/notesSlides/notesSlide337.xml" ContentType="application/vnd.openxmlformats-officedocument.presentationml.notesSlide+xml"/>
  <Override PartName="/ppt/slides/slide177.xml" ContentType="application/vnd.openxmlformats-officedocument.presentationml.slide+xml"/>
  <Override PartName="/ppt/slides/slide363.xml" ContentType="application/vnd.openxmlformats-officedocument.presentationml.slide+xml"/>
  <Override PartName="/ppt/notesSlides/notesSlide176.xml" ContentType="application/vnd.openxmlformats-officedocument.presentationml.notesSlide+xml"/>
  <Override PartName="/ppt/slides/slide108.xml" ContentType="application/vnd.openxmlformats-officedocument.presentationml.slide+xml"/>
  <Override PartName="/ppt/slides/slide439.xml" ContentType="application/vnd.openxmlformats-officedocument.presentationml.slide+xml"/>
  <Override PartName="/ppt/notesSlides/notesSlide362.xml" ContentType="application/vnd.openxmlformats-officedocument.presentationml.notesSlide+xml"/>
  <Override PartName="/ppt/slides/slide278.xml" ContentType="application/vnd.openxmlformats-officedocument.presentationml.slide+xml"/>
  <Override PartName="/ppt/notesSlides/notesSlide107.xml" ContentType="application/vnd.openxmlformats-officedocument.presentationml.notesSlide+xml"/>
  <Override PartName="/ppt/notesSlides/notesSlide438.xml" ContentType="application/vnd.openxmlformats-officedocument.presentationml.notesSlide+xml"/>
  <Override PartName="/ppt/slides/slide85.xml" ContentType="application/vnd.openxmlformats-officedocument.presentationml.slide+xml"/>
  <Override PartName="/ppt/slides/slide133.xml" ContentType="application/vnd.openxmlformats-officedocument.presentationml.slide+xml"/>
  <Override PartName="/ppt/slides/slide464.xml" ContentType="application/vnd.openxmlformats-officedocument.presentationml.slide+xml"/>
  <Override PartName="/ppt/notesSlides/notesSlide132.xml" ContentType="application/vnd.openxmlformats-officedocument.presentationml.notesSlide+xml"/>
  <Override PartName="/ppt/notesSlides/notesSlide277.xml" ContentType="application/vnd.openxmlformats-officedocument.presentationml.notesSlide+xml"/>
  <Override PartName="/ppt/slides/slide209.xml" ContentType="application/vnd.openxmlformats-officedocument.presentationml.slide+xml"/>
  <Override PartName="/ppt/notesSlides/notesSlide76.xml" ContentType="application/vnd.openxmlformats-officedocument.presentationml.notesSlide+xml"/>
  <Override PartName="/ppt/notesSlides/notesSlide463.xml" ContentType="application/vnd.openxmlformats-officedocument.presentationml.notesSlide+xml"/>
  <Override PartName="/ppt/slides/slide16.xml" ContentType="application/vnd.openxmlformats-officedocument.presentationml.slide+xml"/>
  <Override PartName="/ppt/slides/slide234.xml" ContentType="application/vnd.openxmlformats-officedocument.presentationml.slide+xml"/>
  <Override PartName="/ppt/slides/slide379.xml" ContentType="application/vnd.openxmlformats-officedocument.presentationml.slide+xml"/>
  <Override PartName="/ppt/notesSlides/notesSlide208.xml" ContentType="application/vnd.openxmlformats-officedocument.presentationml.notesSlide+xml"/>
  <Override PartName="/ppt/slides/slide41.xml" ContentType="application/vnd.openxmlformats-officedocument.presentationml.slide+xml"/>
  <Override PartName="/ppt/slides/slide420.xml" ContentType="application/vnd.openxmlformats-officedocument.presentationml.slide+xml"/>
  <Override PartName="/ppt/notesSlides/notesSlide233.xml" ContentType="application/vnd.openxmlformats-officedocument.presentationml.notesSlide+xml"/>
  <Override PartName="/ppt/notesSlides/notesSlide378.xml" ContentType="application/vnd.openxmlformats-officedocument.presentationml.notesSlide+xml"/>
  <Override PartName="/ppt/slides/slide149.xml" ContentType="application/vnd.openxmlformats-officedocument.presentationml.slide+xml"/>
  <Override PartName="/ppt/notesSlides/notesSlide32.xml" ContentType="application/vnd.openxmlformats-officedocument.presentationml.notesSlide+xml"/>
  <Override PartName="/ppt/notesSlides/notesSlide309.xml" ContentType="application/vnd.openxmlformats-officedocument.presentationml.notesSlide+xml"/>
  <Override PartName="/ppt/slides/slide335.xml" ContentType="application/vnd.openxmlformats-officedocument.presentationml.slide+xml"/>
  <Override PartName="/ppt/notesSlides/notesSlide148.xml" ContentType="application/vnd.openxmlformats-officedocument.presentationml.notesSlide+xml"/>
  <Override PartName="/ppt/slides/slide174.xml" ContentType="application/vnd.openxmlformats-officedocument.presentationml.slide+xml"/>
  <Override PartName="/ppt/notesSlides/notesSlide334.xml" ContentType="application/vnd.openxmlformats-officedocument.presentationml.notesSlide+xml"/>
  <Override PartName="/ppt/notesSlides/notesSlide479.xml" ContentType="application/vnd.openxmlformats-officedocument.presentationml.notesSlide+xml"/>
  <Override PartName="/ppt/slides/slide7.xml" ContentType="application/vnd.openxmlformats-officedocument.presentationml.slide+xml"/>
  <Override PartName="/ppt/slides/slide360.xml" ContentType="application/vnd.openxmlformats-officedocument.presentationml.slide+xml"/>
  <Override PartName="/ppt/slideLayouts/slideLayout9.xml" ContentType="application/vnd.openxmlformats-officedocument.presentationml.slideLayout+xml"/>
  <Override PartName="/ppt/notesSlides/notesSlide173.xml" ContentType="application/vnd.openxmlformats-officedocument.presentationml.notesSlide+xml"/>
  <Override PartName="/ppt/slides/slide57.xml" ContentType="application/vnd.openxmlformats-officedocument.presentationml.slide+xml"/>
  <Override PartName="/ppt/slides/slide105.xml" ContentType="application/vnd.openxmlformats-officedocument.presentationml.slide+xml"/>
  <Override PartName="/ppt/slides/slide436.xml" ContentType="application/vnd.openxmlformats-officedocument.presentationml.slide+xml"/>
  <Override PartName="/ppt/notesSlides/notesSlide104.xml" ContentType="application/vnd.openxmlformats-officedocument.presentationml.notesSlide+xml"/>
  <Override PartName="/ppt/notesSlides/notesSlide249.xml" ContentType="application/vnd.openxmlformats-officedocument.presentationml.notesSlide+xml"/>
  <Override PartName="/ppt/slides/slide130.xml" ContentType="application/vnd.openxmlformats-officedocument.presentationml.slide+xml"/>
  <Override PartName="/ppt/slides/slide275.xml" ContentType="application/vnd.openxmlformats-officedocument.presentationml.slide+xml"/>
  <Override PartName="/ppt/slides/slide461.xml" ContentType="application/vnd.openxmlformats-officedocument.presentationml.slide+xml"/>
  <Override PartName="/ppt/notesSlides/notesSlide48.xml" ContentType="application/vnd.openxmlformats-officedocument.presentationml.notesSlide+xml"/>
  <Override PartName="/ppt/notesSlides/notesSlide435.xml" ContentType="application/vnd.openxmlformats-officedocument.presentationml.notesSlide+xml"/>
  <Override PartName="/ppt/slides/slide82.xml" ContentType="application/vnd.openxmlformats-officedocument.presentationml.slide+xml"/>
  <Override PartName="/ppt/slides/slide206.xml" ContentType="application/vnd.openxmlformats-officedocument.presentationml.slide+xml"/>
  <Override PartName="/ppt/notesSlides/notesSlide274.xml" ContentType="application/vnd.openxmlformats-officedocument.presentationml.notesSlide+xml"/>
  <Override PartName="/ppt/notesSlides/notesSlide460.xml" ContentType="application/vnd.openxmlformats-officedocument.presentationml.notesSlide+xml"/>
  <Override PartName="/ppt/slides/slide13.xml" ContentType="application/vnd.openxmlformats-officedocument.presentationml.slide+xml"/>
  <Override PartName="/ppt/slides/slide376.xml" ContentType="application/vnd.openxmlformats-officedocument.presentationml.slide+xml"/>
  <Override PartName="/ppt/notesSlides/notesSlide73.xml" ContentType="application/vnd.openxmlformats-officedocument.presentationml.notesSlide+xml"/>
  <Override PartName="/ppt/notesSlides/notesSlide205.xml" ContentType="application/vnd.openxmlformats-officedocument.presentationml.notesSlide+xml"/>
  <Override PartName="/ppt/slides/slide231.xml" ContentType="application/vnd.openxmlformats-officedocument.presentationml.slide+xml"/>
  <Override PartName="/ppt/notesSlides/notesSlide189.xml" ContentType="application/vnd.openxmlformats-officedocument.presentationml.notesSlide+xml"/>
  <Override PartName="/ppt/notesSlides/notesSlide375.xml" ContentType="application/vnd.openxmlformats-officedocument.presentationml.notesSlide+xml"/>
  <Override PartName="/ppt/slides/slide307.xml" ContentType="application/vnd.openxmlformats-officedocument.presentationml.slide+xml"/>
  <Override PartName="/ppt/notesSlides/notesSlide230.xml" ContentType="application/vnd.openxmlformats-officedocument.presentationml.notesSlide+xml"/>
  <Override PartName="/ppt/slides/slide98.xml" ContentType="application/vnd.openxmlformats-officedocument.presentationml.slide+xml"/>
  <Override PartName="/ppt/slides/slide146.xml" ContentType="application/vnd.openxmlformats-officedocument.presentationml.slide+xml"/>
  <Override PartName="/ppt/slides/slide332.xml" ContentType="application/vnd.openxmlformats-officedocument.presentationml.slide+xml"/>
  <Override PartName="/ppt/slides/slide477.xml" ContentType="application/vnd.openxmlformats-officedocument.presentationml.slide+xml"/>
  <Override PartName="/ppt/notesSlides/notesSlide306.xml" ContentType="application/vnd.openxmlformats-officedocument.presentationml.notesSlide+xml"/>
  <Override PartName="/ppt/slides/slide171.xml" ContentType="application/vnd.openxmlformats-officedocument.presentationml.slide+xml"/>
  <Override PartName="/ppt/notesSlides/notesSlide89.xml" ContentType="application/vnd.openxmlformats-officedocument.presentationml.notesSlide+xml"/>
  <Override PartName="/ppt/notesSlides/notesSlide145.xml" ContentType="application/vnd.openxmlformats-officedocument.presentationml.notesSlide+xml"/>
  <Override PartName="/ppt/notesSlides/notesSlide331.xml" ContentType="application/vnd.openxmlformats-officedocument.presentationml.notesSlide+xml"/>
  <Override PartName="/ppt/notesSlides/notesSlide476.xml" ContentType="application/vnd.openxmlformats-officedocument.presentationml.notesSlide+xml"/>
  <Override PartName="/ppt/slides/slide29.xml" ContentType="application/vnd.openxmlformats-officedocument.presentationml.slide+xml"/>
  <Override PartName="/ppt/slides/slide408.xml" ContentType="application/vnd.openxmlformats-officedocument.presentationml.slide+xml"/>
  <Override PartName="/ppt/notesSlides/notesSlide170.xml" ContentType="application/vnd.openxmlformats-officedocument.presentationml.notesSlide+xml"/>
  <Override PartName="/ppt/notesSlides/notesSlide407.xml" ContentType="application/vnd.openxmlformats-officedocument.presentationml.notesSlide+xml"/>
  <Override PartName="/ppt/slides/slide4.xml" ContentType="application/vnd.openxmlformats-officedocument.presentationml.slide+xml"/>
  <Override PartName="/ppt/slides/slide54.xml" ContentType="application/vnd.openxmlformats-officedocument.presentationml.slide+xml"/>
  <Override PartName="/ppt/slides/slide102.xml" ContentType="application/vnd.openxmlformats-officedocument.presentationml.slide+xml"/>
  <Override PartName="/ppt/slides/slide247.xml" ContentType="application/vnd.openxmlformats-officedocument.presentationml.slide+xml"/>
  <Override PartName="/ppt/slides/slide433.xml" ContentType="application/vnd.openxmlformats-officedocument.presentationml.slide+xml"/>
  <Override PartName="/ppt/slideLayouts/slideLayout6.xml" ContentType="application/vnd.openxmlformats-officedocument.presentationml.slideLayout+xml"/>
  <Override PartName="/ppt/notesSlides/notesSlide246.xml" ContentType="application/vnd.openxmlformats-officedocument.presentationml.notesSlide+xml"/>
  <Override PartName="/ppt/slides/slide272.xml" ContentType="application/vnd.openxmlformats-officedocument.presentationml.slide+xml"/>
  <Override PartName="/ppt/notesSlides/notesSlide45.xml" ContentType="application/vnd.openxmlformats-officedocument.presentationml.notesSlide+xml"/>
  <Override PartName="/ppt/notesSlides/notesSlide101.xml" ContentType="application/vnd.openxmlformats-officedocument.presentationml.notesSlide+xml"/>
  <Override PartName="/ppt/notesSlides/notesSlide432.xml" ContentType="application/vnd.openxmlformats-officedocument.presentationml.notesSlide+xml"/>
  <Override PartName="/ppt/slides/slide348.xml" ContentType="application/vnd.openxmlformats-officedocument.presentationml.slide+xml"/>
  <Override PartName="/ppt/notesSlides/notesSlide271.xml" ContentType="application/vnd.openxmlformats-officedocument.presentationml.notesSlide+xml"/>
  <Override PartName="/ppt/slides/slide10.xml" ContentType="application/vnd.openxmlformats-officedocument.presentationml.slide+xml"/>
  <Override PartName="/ppt/slides/slide187.xml" ContentType="application/vnd.openxmlformats-officedocument.presentationml.slide+xml"/>
  <Override PartName="/ppt/slides/slide203.xml" ContentType="application/vnd.openxmlformats-officedocument.presentationml.slide+xml"/>
  <Override PartName="/ppt/notesSlides/notesSlide70.xml" ContentType="application/vnd.openxmlformats-officedocument.presentationml.notesSlide+xml"/>
  <Override PartName="/ppt/notesSlides/notesSlide347.xml" ContentType="application/vnd.openxmlformats-officedocument.presentationml.notesSlide+xml"/>
  <Override PartName="/ppt/slides/slide373.xml" ContentType="application/vnd.openxmlformats-officedocument.presentationml.slide+xml"/>
  <Override PartName="/ppt/notesSlides/notesSlide186.xml" ContentType="application/vnd.openxmlformats-officedocument.presentationml.notesSlide+xml"/>
  <Override PartName="/ppt/notesSlides/notesSlide202.xml" ContentType="application/vnd.openxmlformats-officedocument.presentationml.notesSlide+xml"/>
  <Override PartName="/ppt/slides/slide118.xml" ContentType="application/vnd.openxmlformats-officedocument.presentationml.slide+xml"/>
  <Override PartName="/ppt/slides/slide304.xml" ContentType="application/vnd.openxmlformats-officedocument.presentationml.slide+xml"/>
  <Override PartName="/ppt/slides/slide449.xml" ContentType="application/vnd.openxmlformats-officedocument.presentationml.slide+xml"/>
  <Override PartName="/ppt/notesSlides/notesSlide372.xml" ContentType="application/vnd.openxmlformats-officedocument.presentationml.notesSlide+xml"/>
  <Override PartName="/ppt/slides/slide143.xml" ContentType="application/vnd.openxmlformats-officedocument.presentationml.slide+xml"/>
  <Override PartName="/ppt/slides/slide288.xml" ContentType="application/vnd.openxmlformats-officedocument.presentationml.slide+xml"/>
  <Override PartName="/ppt/notesSlides/notesSlide117.xml" ContentType="application/vnd.openxmlformats-officedocument.presentationml.notesSlide+xml"/>
  <Override PartName="/ppt/notesSlides/notesSlide303.xml" ContentType="application/vnd.openxmlformats-officedocument.presentationml.notesSlide+xml"/>
  <Override PartName="/ppt/notesSlides/notesSlide448.xml" ContentType="application/vnd.openxmlformats-officedocument.presentationml.notesSlide+xml"/>
  <Override PartName="/ppt/slides/slide95.xml" ContentType="application/vnd.openxmlformats-officedocument.presentationml.slide+xml"/>
  <Override PartName="/ppt/slides/slide474.xml" ContentType="application/vnd.openxmlformats-officedocument.presentationml.slide+xml"/>
  <Override PartName="/ppt/notesSlides/notesSlide142.xml" ContentType="application/vnd.openxmlformats-officedocument.presentationml.notesSlide+xml"/>
  <Override PartName="/ppt/notesSlides/notesSlide287.xml" ContentType="application/vnd.openxmlformats-officedocument.presentationml.notesSlide+xml"/>
  <Override PartName="/ppt/notesSlides/notesSlide473.xml" ContentType="application/vnd.openxmlformats-officedocument.presentationml.notesSlide+xml"/>
  <Override PartName="/ppt/slides/slide26.xml" ContentType="application/vnd.openxmlformats-officedocument.presentationml.slide+xml"/>
  <Override PartName="/ppt/slides/slide219.xml" ContentType="application/vnd.openxmlformats-officedocument.presentationml.slide+xml"/>
  <Override PartName="/ppt/slides/slide405.xml" ContentType="application/vnd.openxmlformats-officedocument.presentationml.slide+xml"/>
  <Override PartName="/ppt/notesSlides/notesSlide86.xml" ContentType="application/vnd.openxmlformats-officedocument.presentationml.notesSlide+xml"/>
  <Override PartName="/ppt/notesSlides/notesSlide218.xml" ContentType="application/vnd.openxmlformats-officedocument.presentationml.notesSlide+xml"/>
  <Override PartName="/ppt/slides/slide1.xml" ContentType="application/vnd.openxmlformats-officedocument.presentationml.slide+xml"/>
  <Override PartName="/ppt/slides/slide244.xml" ContentType="application/vnd.openxmlformats-officedocument.presentationml.slide+xml"/>
  <Override PartName="/ppt/slides/slide389.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40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1"/>
  </p:notesMasterIdLst>
  <p:handoutMasterIdLst>
    <p:handoutMasterId r:id="rId502"/>
  </p:handoutMasterIdLst>
  <p:sldIdLst>
    <p:sldId id="259"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352" r:id="rId29"/>
    <p:sldId id="351" r:id="rId30"/>
    <p:sldId id="354" r:id="rId31"/>
    <p:sldId id="355" r:id="rId32"/>
    <p:sldId id="356" r:id="rId33"/>
    <p:sldId id="357" r:id="rId34"/>
    <p:sldId id="358" r:id="rId35"/>
    <p:sldId id="286" r:id="rId36"/>
    <p:sldId id="287" r:id="rId37"/>
    <p:sldId id="289" r:id="rId38"/>
    <p:sldId id="288" r:id="rId39"/>
    <p:sldId id="290" r:id="rId40"/>
    <p:sldId id="291" r:id="rId41"/>
    <p:sldId id="292" r:id="rId42"/>
    <p:sldId id="293" r:id="rId43"/>
    <p:sldId id="294" r:id="rId44"/>
    <p:sldId id="295" r:id="rId45"/>
    <p:sldId id="296" r:id="rId46"/>
    <p:sldId id="297" r:id="rId47"/>
    <p:sldId id="306" r:id="rId48"/>
    <p:sldId id="307" r:id="rId49"/>
    <p:sldId id="308" r:id="rId50"/>
    <p:sldId id="309" r:id="rId51"/>
    <p:sldId id="310" r:id="rId52"/>
    <p:sldId id="311" r:id="rId53"/>
    <p:sldId id="312" r:id="rId54"/>
    <p:sldId id="313" r:id="rId55"/>
    <p:sldId id="314" r:id="rId56"/>
    <p:sldId id="315" r:id="rId57"/>
    <p:sldId id="316" r:id="rId58"/>
    <p:sldId id="317" r:id="rId59"/>
    <p:sldId id="318" r:id="rId60"/>
    <p:sldId id="319" r:id="rId61"/>
    <p:sldId id="320" r:id="rId62"/>
    <p:sldId id="321" r:id="rId63"/>
    <p:sldId id="322" r:id="rId64"/>
    <p:sldId id="323" r:id="rId65"/>
    <p:sldId id="324" r:id="rId66"/>
    <p:sldId id="325" r:id="rId67"/>
    <p:sldId id="326" r:id="rId68"/>
    <p:sldId id="327" r:id="rId69"/>
    <p:sldId id="328" r:id="rId70"/>
    <p:sldId id="329" r:id="rId71"/>
    <p:sldId id="330" r:id="rId72"/>
    <p:sldId id="331" r:id="rId73"/>
    <p:sldId id="332" r:id="rId74"/>
    <p:sldId id="333" r:id="rId75"/>
    <p:sldId id="334" r:id="rId76"/>
    <p:sldId id="335" r:id="rId77"/>
    <p:sldId id="336" r:id="rId78"/>
    <p:sldId id="337" r:id="rId79"/>
    <p:sldId id="338" r:id="rId80"/>
    <p:sldId id="339" r:id="rId81"/>
    <p:sldId id="340" r:id="rId82"/>
    <p:sldId id="341" r:id="rId83"/>
    <p:sldId id="342" r:id="rId84"/>
    <p:sldId id="343" r:id="rId85"/>
    <p:sldId id="344" r:id="rId86"/>
    <p:sldId id="345" r:id="rId87"/>
    <p:sldId id="346" r:id="rId88"/>
    <p:sldId id="347" r:id="rId89"/>
    <p:sldId id="348" r:id="rId90"/>
    <p:sldId id="349" r:id="rId91"/>
    <p:sldId id="359" r:id="rId92"/>
    <p:sldId id="360" r:id="rId93"/>
    <p:sldId id="361" r:id="rId94"/>
    <p:sldId id="362" r:id="rId95"/>
    <p:sldId id="363" r:id="rId96"/>
    <p:sldId id="364" r:id="rId97"/>
    <p:sldId id="365" r:id="rId98"/>
    <p:sldId id="366" r:id="rId99"/>
    <p:sldId id="367" r:id="rId100"/>
    <p:sldId id="368" r:id="rId101"/>
    <p:sldId id="369" r:id="rId102"/>
    <p:sldId id="370" r:id="rId103"/>
    <p:sldId id="371" r:id="rId104"/>
    <p:sldId id="372" r:id="rId105"/>
    <p:sldId id="373" r:id="rId106"/>
    <p:sldId id="374" r:id="rId107"/>
    <p:sldId id="375" r:id="rId108"/>
    <p:sldId id="376" r:id="rId109"/>
    <p:sldId id="377" r:id="rId110"/>
    <p:sldId id="378" r:id="rId111"/>
    <p:sldId id="379" r:id="rId112"/>
    <p:sldId id="380" r:id="rId113"/>
    <p:sldId id="381" r:id="rId114"/>
    <p:sldId id="382" r:id="rId115"/>
    <p:sldId id="383" r:id="rId116"/>
    <p:sldId id="384" r:id="rId117"/>
    <p:sldId id="385" r:id="rId118"/>
    <p:sldId id="386" r:id="rId119"/>
    <p:sldId id="387" r:id="rId120"/>
    <p:sldId id="388" r:id="rId121"/>
    <p:sldId id="389" r:id="rId122"/>
    <p:sldId id="390" r:id="rId123"/>
    <p:sldId id="391" r:id="rId124"/>
    <p:sldId id="392" r:id="rId125"/>
    <p:sldId id="393" r:id="rId126"/>
    <p:sldId id="394" r:id="rId127"/>
    <p:sldId id="395" r:id="rId128"/>
    <p:sldId id="396" r:id="rId129"/>
    <p:sldId id="397" r:id="rId130"/>
    <p:sldId id="398" r:id="rId131"/>
    <p:sldId id="399" r:id="rId132"/>
    <p:sldId id="400" r:id="rId133"/>
    <p:sldId id="401" r:id="rId134"/>
    <p:sldId id="402" r:id="rId135"/>
    <p:sldId id="403" r:id="rId136"/>
    <p:sldId id="404" r:id="rId137"/>
    <p:sldId id="405" r:id="rId138"/>
    <p:sldId id="406" r:id="rId139"/>
    <p:sldId id="407" r:id="rId140"/>
    <p:sldId id="408" r:id="rId141"/>
    <p:sldId id="409" r:id="rId142"/>
    <p:sldId id="410" r:id="rId143"/>
    <p:sldId id="411" r:id="rId144"/>
    <p:sldId id="412" r:id="rId145"/>
    <p:sldId id="413" r:id="rId146"/>
    <p:sldId id="414" r:id="rId147"/>
    <p:sldId id="415" r:id="rId148"/>
    <p:sldId id="416" r:id="rId149"/>
    <p:sldId id="417" r:id="rId150"/>
    <p:sldId id="418" r:id="rId151"/>
    <p:sldId id="419" r:id="rId152"/>
    <p:sldId id="420" r:id="rId153"/>
    <p:sldId id="421" r:id="rId154"/>
    <p:sldId id="422" r:id="rId155"/>
    <p:sldId id="423" r:id="rId156"/>
    <p:sldId id="424" r:id="rId157"/>
    <p:sldId id="425" r:id="rId158"/>
    <p:sldId id="426" r:id="rId159"/>
    <p:sldId id="427" r:id="rId160"/>
    <p:sldId id="428" r:id="rId161"/>
    <p:sldId id="429" r:id="rId162"/>
    <p:sldId id="430" r:id="rId163"/>
    <p:sldId id="431" r:id="rId164"/>
    <p:sldId id="432" r:id="rId165"/>
    <p:sldId id="433" r:id="rId166"/>
    <p:sldId id="434" r:id="rId167"/>
    <p:sldId id="435" r:id="rId168"/>
    <p:sldId id="436" r:id="rId169"/>
    <p:sldId id="437" r:id="rId170"/>
    <p:sldId id="438" r:id="rId171"/>
    <p:sldId id="439" r:id="rId172"/>
    <p:sldId id="440" r:id="rId173"/>
    <p:sldId id="441" r:id="rId174"/>
    <p:sldId id="442" r:id="rId175"/>
    <p:sldId id="443" r:id="rId176"/>
    <p:sldId id="444" r:id="rId177"/>
    <p:sldId id="445" r:id="rId178"/>
    <p:sldId id="446" r:id="rId179"/>
    <p:sldId id="447" r:id="rId180"/>
    <p:sldId id="448" r:id="rId181"/>
    <p:sldId id="449" r:id="rId182"/>
    <p:sldId id="450" r:id="rId183"/>
    <p:sldId id="451" r:id="rId184"/>
    <p:sldId id="452" r:id="rId185"/>
    <p:sldId id="453" r:id="rId186"/>
    <p:sldId id="454" r:id="rId187"/>
    <p:sldId id="455" r:id="rId188"/>
    <p:sldId id="456" r:id="rId189"/>
    <p:sldId id="457" r:id="rId190"/>
    <p:sldId id="458" r:id="rId191"/>
    <p:sldId id="459" r:id="rId192"/>
    <p:sldId id="460" r:id="rId193"/>
    <p:sldId id="461" r:id="rId194"/>
    <p:sldId id="462" r:id="rId195"/>
    <p:sldId id="463" r:id="rId196"/>
    <p:sldId id="464" r:id="rId197"/>
    <p:sldId id="465" r:id="rId198"/>
    <p:sldId id="466" r:id="rId199"/>
    <p:sldId id="467" r:id="rId200"/>
    <p:sldId id="468" r:id="rId201"/>
    <p:sldId id="469" r:id="rId202"/>
    <p:sldId id="470" r:id="rId203"/>
    <p:sldId id="471" r:id="rId204"/>
    <p:sldId id="472" r:id="rId205"/>
    <p:sldId id="473" r:id="rId206"/>
    <p:sldId id="474" r:id="rId207"/>
    <p:sldId id="475" r:id="rId208"/>
    <p:sldId id="476" r:id="rId209"/>
    <p:sldId id="477" r:id="rId210"/>
    <p:sldId id="478" r:id="rId211"/>
    <p:sldId id="479" r:id="rId212"/>
    <p:sldId id="480" r:id="rId213"/>
    <p:sldId id="481" r:id="rId214"/>
    <p:sldId id="482" r:id="rId215"/>
    <p:sldId id="483" r:id="rId216"/>
    <p:sldId id="484" r:id="rId217"/>
    <p:sldId id="485" r:id="rId218"/>
    <p:sldId id="486" r:id="rId219"/>
    <p:sldId id="487" r:id="rId220"/>
    <p:sldId id="488" r:id="rId221"/>
    <p:sldId id="489" r:id="rId222"/>
    <p:sldId id="490" r:id="rId223"/>
    <p:sldId id="491" r:id="rId224"/>
    <p:sldId id="492" r:id="rId225"/>
    <p:sldId id="493" r:id="rId226"/>
    <p:sldId id="494" r:id="rId227"/>
    <p:sldId id="495" r:id="rId228"/>
    <p:sldId id="496" r:id="rId229"/>
    <p:sldId id="497" r:id="rId230"/>
    <p:sldId id="498" r:id="rId231"/>
    <p:sldId id="499" r:id="rId232"/>
    <p:sldId id="500" r:id="rId233"/>
    <p:sldId id="501" r:id="rId234"/>
    <p:sldId id="502" r:id="rId235"/>
    <p:sldId id="503" r:id="rId236"/>
    <p:sldId id="504" r:id="rId237"/>
    <p:sldId id="505" r:id="rId238"/>
    <p:sldId id="506" r:id="rId239"/>
    <p:sldId id="507" r:id="rId240"/>
    <p:sldId id="508" r:id="rId241"/>
    <p:sldId id="509" r:id="rId242"/>
    <p:sldId id="510" r:id="rId243"/>
    <p:sldId id="511" r:id="rId244"/>
    <p:sldId id="512" r:id="rId245"/>
    <p:sldId id="513" r:id="rId246"/>
    <p:sldId id="514" r:id="rId247"/>
    <p:sldId id="515" r:id="rId248"/>
    <p:sldId id="516" r:id="rId249"/>
    <p:sldId id="517" r:id="rId250"/>
    <p:sldId id="518" r:id="rId251"/>
    <p:sldId id="519" r:id="rId252"/>
    <p:sldId id="520" r:id="rId253"/>
    <p:sldId id="521" r:id="rId254"/>
    <p:sldId id="522" r:id="rId255"/>
    <p:sldId id="523" r:id="rId256"/>
    <p:sldId id="524" r:id="rId257"/>
    <p:sldId id="525" r:id="rId258"/>
    <p:sldId id="526" r:id="rId259"/>
    <p:sldId id="527" r:id="rId260"/>
    <p:sldId id="528" r:id="rId261"/>
    <p:sldId id="529" r:id="rId262"/>
    <p:sldId id="530" r:id="rId263"/>
    <p:sldId id="531" r:id="rId264"/>
    <p:sldId id="532" r:id="rId265"/>
    <p:sldId id="533" r:id="rId266"/>
    <p:sldId id="534" r:id="rId267"/>
    <p:sldId id="535" r:id="rId268"/>
    <p:sldId id="536" r:id="rId269"/>
    <p:sldId id="537" r:id="rId270"/>
    <p:sldId id="538" r:id="rId271"/>
    <p:sldId id="539" r:id="rId272"/>
    <p:sldId id="540" r:id="rId273"/>
    <p:sldId id="541" r:id="rId274"/>
    <p:sldId id="542" r:id="rId275"/>
    <p:sldId id="543" r:id="rId276"/>
    <p:sldId id="544" r:id="rId277"/>
    <p:sldId id="545" r:id="rId278"/>
    <p:sldId id="546" r:id="rId279"/>
    <p:sldId id="547" r:id="rId280"/>
    <p:sldId id="548" r:id="rId281"/>
    <p:sldId id="549" r:id="rId282"/>
    <p:sldId id="550" r:id="rId283"/>
    <p:sldId id="551" r:id="rId284"/>
    <p:sldId id="552" r:id="rId285"/>
    <p:sldId id="553" r:id="rId286"/>
    <p:sldId id="554" r:id="rId287"/>
    <p:sldId id="555" r:id="rId288"/>
    <p:sldId id="556" r:id="rId289"/>
    <p:sldId id="557" r:id="rId290"/>
    <p:sldId id="558" r:id="rId291"/>
    <p:sldId id="559" r:id="rId292"/>
    <p:sldId id="560" r:id="rId293"/>
    <p:sldId id="561" r:id="rId294"/>
    <p:sldId id="562" r:id="rId295"/>
    <p:sldId id="563" r:id="rId296"/>
    <p:sldId id="564" r:id="rId297"/>
    <p:sldId id="565" r:id="rId298"/>
    <p:sldId id="566" r:id="rId299"/>
    <p:sldId id="567" r:id="rId300"/>
    <p:sldId id="568" r:id="rId301"/>
    <p:sldId id="569" r:id="rId302"/>
    <p:sldId id="570" r:id="rId303"/>
    <p:sldId id="571" r:id="rId304"/>
    <p:sldId id="572" r:id="rId305"/>
    <p:sldId id="573" r:id="rId306"/>
    <p:sldId id="574" r:id="rId307"/>
    <p:sldId id="575" r:id="rId308"/>
    <p:sldId id="576" r:id="rId309"/>
    <p:sldId id="577" r:id="rId310"/>
    <p:sldId id="578" r:id="rId311"/>
    <p:sldId id="579" r:id="rId312"/>
    <p:sldId id="580" r:id="rId313"/>
    <p:sldId id="581" r:id="rId314"/>
    <p:sldId id="582" r:id="rId315"/>
    <p:sldId id="583" r:id="rId316"/>
    <p:sldId id="584" r:id="rId317"/>
    <p:sldId id="585" r:id="rId318"/>
    <p:sldId id="586" r:id="rId319"/>
    <p:sldId id="587" r:id="rId320"/>
    <p:sldId id="588" r:id="rId321"/>
    <p:sldId id="589" r:id="rId322"/>
    <p:sldId id="590" r:id="rId323"/>
    <p:sldId id="591" r:id="rId324"/>
    <p:sldId id="592" r:id="rId325"/>
    <p:sldId id="593" r:id="rId326"/>
    <p:sldId id="594" r:id="rId327"/>
    <p:sldId id="595" r:id="rId328"/>
    <p:sldId id="596" r:id="rId329"/>
    <p:sldId id="597" r:id="rId330"/>
    <p:sldId id="598" r:id="rId331"/>
    <p:sldId id="599" r:id="rId332"/>
    <p:sldId id="600" r:id="rId333"/>
    <p:sldId id="601" r:id="rId334"/>
    <p:sldId id="602" r:id="rId335"/>
    <p:sldId id="603" r:id="rId336"/>
    <p:sldId id="604" r:id="rId337"/>
    <p:sldId id="605" r:id="rId338"/>
    <p:sldId id="606" r:id="rId339"/>
    <p:sldId id="607" r:id="rId340"/>
    <p:sldId id="608" r:id="rId341"/>
    <p:sldId id="609" r:id="rId342"/>
    <p:sldId id="610" r:id="rId343"/>
    <p:sldId id="611" r:id="rId344"/>
    <p:sldId id="612" r:id="rId345"/>
    <p:sldId id="613" r:id="rId346"/>
    <p:sldId id="614" r:id="rId347"/>
    <p:sldId id="615" r:id="rId348"/>
    <p:sldId id="616" r:id="rId349"/>
    <p:sldId id="617" r:id="rId350"/>
    <p:sldId id="618" r:id="rId351"/>
    <p:sldId id="619" r:id="rId352"/>
    <p:sldId id="620" r:id="rId353"/>
    <p:sldId id="621" r:id="rId354"/>
    <p:sldId id="622" r:id="rId355"/>
    <p:sldId id="623" r:id="rId356"/>
    <p:sldId id="624" r:id="rId357"/>
    <p:sldId id="625" r:id="rId358"/>
    <p:sldId id="626" r:id="rId359"/>
    <p:sldId id="627" r:id="rId360"/>
    <p:sldId id="628" r:id="rId361"/>
    <p:sldId id="629" r:id="rId362"/>
    <p:sldId id="630" r:id="rId363"/>
    <p:sldId id="631" r:id="rId364"/>
    <p:sldId id="632" r:id="rId365"/>
    <p:sldId id="633" r:id="rId366"/>
    <p:sldId id="634" r:id="rId367"/>
    <p:sldId id="635" r:id="rId368"/>
    <p:sldId id="636" r:id="rId369"/>
    <p:sldId id="637" r:id="rId370"/>
    <p:sldId id="638" r:id="rId371"/>
    <p:sldId id="639" r:id="rId372"/>
    <p:sldId id="640" r:id="rId373"/>
    <p:sldId id="641" r:id="rId374"/>
    <p:sldId id="642" r:id="rId375"/>
    <p:sldId id="643" r:id="rId376"/>
    <p:sldId id="644" r:id="rId377"/>
    <p:sldId id="645" r:id="rId378"/>
    <p:sldId id="646" r:id="rId379"/>
    <p:sldId id="647" r:id="rId380"/>
    <p:sldId id="648" r:id="rId381"/>
    <p:sldId id="649" r:id="rId382"/>
    <p:sldId id="650" r:id="rId383"/>
    <p:sldId id="651" r:id="rId384"/>
    <p:sldId id="652" r:id="rId385"/>
    <p:sldId id="653" r:id="rId386"/>
    <p:sldId id="654" r:id="rId387"/>
    <p:sldId id="655" r:id="rId388"/>
    <p:sldId id="656" r:id="rId389"/>
    <p:sldId id="657" r:id="rId390"/>
    <p:sldId id="658" r:id="rId391"/>
    <p:sldId id="659" r:id="rId392"/>
    <p:sldId id="660" r:id="rId393"/>
    <p:sldId id="661" r:id="rId394"/>
    <p:sldId id="662" r:id="rId395"/>
    <p:sldId id="663" r:id="rId396"/>
    <p:sldId id="664" r:id="rId397"/>
    <p:sldId id="665" r:id="rId398"/>
    <p:sldId id="666" r:id="rId399"/>
    <p:sldId id="667" r:id="rId400"/>
    <p:sldId id="668" r:id="rId401"/>
    <p:sldId id="669" r:id="rId402"/>
    <p:sldId id="670" r:id="rId403"/>
    <p:sldId id="671" r:id="rId404"/>
    <p:sldId id="672" r:id="rId405"/>
    <p:sldId id="673" r:id="rId406"/>
    <p:sldId id="674" r:id="rId407"/>
    <p:sldId id="675" r:id="rId408"/>
    <p:sldId id="676" r:id="rId409"/>
    <p:sldId id="677" r:id="rId410"/>
    <p:sldId id="678" r:id="rId411"/>
    <p:sldId id="679" r:id="rId412"/>
    <p:sldId id="680" r:id="rId413"/>
    <p:sldId id="681" r:id="rId414"/>
    <p:sldId id="682" r:id="rId415"/>
    <p:sldId id="683" r:id="rId416"/>
    <p:sldId id="684" r:id="rId417"/>
    <p:sldId id="685" r:id="rId418"/>
    <p:sldId id="686" r:id="rId419"/>
    <p:sldId id="687" r:id="rId420"/>
    <p:sldId id="688" r:id="rId421"/>
    <p:sldId id="689" r:id="rId422"/>
    <p:sldId id="690" r:id="rId423"/>
    <p:sldId id="691" r:id="rId424"/>
    <p:sldId id="692" r:id="rId425"/>
    <p:sldId id="693" r:id="rId426"/>
    <p:sldId id="694" r:id="rId427"/>
    <p:sldId id="695" r:id="rId428"/>
    <p:sldId id="696" r:id="rId429"/>
    <p:sldId id="697" r:id="rId430"/>
    <p:sldId id="698" r:id="rId431"/>
    <p:sldId id="699" r:id="rId432"/>
    <p:sldId id="700" r:id="rId433"/>
    <p:sldId id="701" r:id="rId434"/>
    <p:sldId id="702" r:id="rId435"/>
    <p:sldId id="703" r:id="rId436"/>
    <p:sldId id="704" r:id="rId437"/>
    <p:sldId id="705" r:id="rId438"/>
    <p:sldId id="706" r:id="rId439"/>
    <p:sldId id="707" r:id="rId440"/>
    <p:sldId id="708" r:id="rId441"/>
    <p:sldId id="709" r:id="rId442"/>
    <p:sldId id="710" r:id="rId443"/>
    <p:sldId id="711" r:id="rId444"/>
    <p:sldId id="712" r:id="rId445"/>
    <p:sldId id="713" r:id="rId446"/>
    <p:sldId id="714" r:id="rId447"/>
    <p:sldId id="715" r:id="rId448"/>
    <p:sldId id="716" r:id="rId449"/>
    <p:sldId id="717" r:id="rId450"/>
    <p:sldId id="718" r:id="rId451"/>
    <p:sldId id="719" r:id="rId452"/>
    <p:sldId id="720" r:id="rId453"/>
    <p:sldId id="721" r:id="rId454"/>
    <p:sldId id="722" r:id="rId455"/>
    <p:sldId id="723" r:id="rId456"/>
    <p:sldId id="724" r:id="rId457"/>
    <p:sldId id="725" r:id="rId458"/>
    <p:sldId id="726" r:id="rId459"/>
    <p:sldId id="727" r:id="rId460"/>
    <p:sldId id="728" r:id="rId461"/>
    <p:sldId id="729" r:id="rId462"/>
    <p:sldId id="730" r:id="rId463"/>
    <p:sldId id="731" r:id="rId464"/>
    <p:sldId id="732" r:id="rId465"/>
    <p:sldId id="733" r:id="rId466"/>
    <p:sldId id="734" r:id="rId467"/>
    <p:sldId id="735" r:id="rId468"/>
    <p:sldId id="736" r:id="rId469"/>
    <p:sldId id="737" r:id="rId470"/>
    <p:sldId id="738" r:id="rId471"/>
    <p:sldId id="739" r:id="rId472"/>
    <p:sldId id="740" r:id="rId473"/>
    <p:sldId id="741" r:id="rId474"/>
    <p:sldId id="742" r:id="rId475"/>
    <p:sldId id="743" r:id="rId476"/>
    <p:sldId id="744" r:id="rId477"/>
    <p:sldId id="745" r:id="rId478"/>
    <p:sldId id="746" r:id="rId479"/>
    <p:sldId id="747" r:id="rId480"/>
    <p:sldId id="748" r:id="rId481"/>
    <p:sldId id="749" r:id="rId482"/>
    <p:sldId id="750" r:id="rId483"/>
    <p:sldId id="751" r:id="rId484"/>
    <p:sldId id="752" r:id="rId485"/>
    <p:sldId id="753" r:id="rId486"/>
    <p:sldId id="754" r:id="rId487"/>
    <p:sldId id="755" r:id="rId488"/>
    <p:sldId id="756" r:id="rId489"/>
    <p:sldId id="757" r:id="rId490"/>
    <p:sldId id="758" r:id="rId491"/>
    <p:sldId id="759" r:id="rId492"/>
    <p:sldId id="760" r:id="rId493"/>
    <p:sldId id="761" r:id="rId494"/>
    <p:sldId id="762" r:id="rId495"/>
    <p:sldId id="763" r:id="rId496"/>
    <p:sldId id="764" r:id="rId497"/>
    <p:sldId id="765" r:id="rId498"/>
    <p:sldId id="766" r:id="rId499"/>
    <p:sldId id="767" r:id="rId50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8" d="100"/>
          <a:sy n="58" d="100"/>
        </p:scale>
        <p:origin x="-78" y="-8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170" Type="http://schemas.openxmlformats.org/officeDocument/2006/relationships/slide" Target="slides/slide169.xml"/><Relationship Id="rId226" Type="http://schemas.openxmlformats.org/officeDocument/2006/relationships/slide" Target="slides/slide225.xml"/><Relationship Id="rId433" Type="http://schemas.openxmlformats.org/officeDocument/2006/relationships/slide" Target="slides/slide432.xml"/><Relationship Id="rId268" Type="http://schemas.openxmlformats.org/officeDocument/2006/relationships/slide" Target="slides/slide267.xml"/><Relationship Id="rId475" Type="http://schemas.openxmlformats.org/officeDocument/2006/relationships/slide" Target="slides/slide474.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377" Type="http://schemas.openxmlformats.org/officeDocument/2006/relationships/slide" Target="slides/slide376.xml"/><Relationship Id="rId500" Type="http://schemas.openxmlformats.org/officeDocument/2006/relationships/slide" Target="slides/slide499.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402" Type="http://schemas.openxmlformats.org/officeDocument/2006/relationships/slide" Target="slides/slide401.xml"/><Relationship Id="rId279" Type="http://schemas.openxmlformats.org/officeDocument/2006/relationships/slide" Target="slides/slide278.xml"/><Relationship Id="rId444" Type="http://schemas.openxmlformats.org/officeDocument/2006/relationships/slide" Target="slides/slide443.xml"/><Relationship Id="rId486" Type="http://schemas.openxmlformats.org/officeDocument/2006/relationships/slide" Target="slides/slide485.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388" Type="http://schemas.openxmlformats.org/officeDocument/2006/relationships/slide" Target="slides/slide387.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413" Type="http://schemas.openxmlformats.org/officeDocument/2006/relationships/slide" Target="slides/slide412.xml"/><Relationship Id="rId248" Type="http://schemas.openxmlformats.org/officeDocument/2006/relationships/slide" Target="slides/slide247.xml"/><Relationship Id="rId455" Type="http://schemas.openxmlformats.org/officeDocument/2006/relationships/slide" Target="slides/slide454.xml"/><Relationship Id="rId497" Type="http://schemas.openxmlformats.org/officeDocument/2006/relationships/slide" Target="slides/slide496.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slide" Target="slides/slide356.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399" Type="http://schemas.openxmlformats.org/officeDocument/2006/relationships/slide" Target="slides/slide398.xml"/><Relationship Id="rId259" Type="http://schemas.openxmlformats.org/officeDocument/2006/relationships/slide" Target="slides/slide258.xml"/><Relationship Id="rId424" Type="http://schemas.openxmlformats.org/officeDocument/2006/relationships/slide" Target="slides/slide423.xml"/><Relationship Id="rId466" Type="http://schemas.openxmlformats.org/officeDocument/2006/relationships/slide" Target="slides/slide465.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172" Type="http://schemas.openxmlformats.org/officeDocument/2006/relationships/slide" Target="slides/slide171.xml"/><Relationship Id="rId228" Type="http://schemas.openxmlformats.org/officeDocument/2006/relationships/slide" Target="slides/slide227.xml"/><Relationship Id="rId435" Type="http://schemas.openxmlformats.org/officeDocument/2006/relationships/slide" Target="slides/slide434.xml"/><Relationship Id="rId477" Type="http://schemas.openxmlformats.org/officeDocument/2006/relationships/slide" Target="slides/slide476.xml"/><Relationship Id="rId281" Type="http://schemas.openxmlformats.org/officeDocument/2006/relationships/slide" Target="slides/slide280.xml"/><Relationship Id="rId337" Type="http://schemas.openxmlformats.org/officeDocument/2006/relationships/slide" Target="slides/slide336.xml"/><Relationship Id="rId502" Type="http://schemas.openxmlformats.org/officeDocument/2006/relationships/handoutMaster" Target="handoutMasters/handoutMaster1.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slide" Target="slides/slide378.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390" Type="http://schemas.openxmlformats.org/officeDocument/2006/relationships/slide" Target="slides/slide389.xml"/><Relationship Id="rId404" Type="http://schemas.openxmlformats.org/officeDocument/2006/relationships/slide" Target="slides/slide403.xml"/><Relationship Id="rId446" Type="http://schemas.openxmlformats.org/officeDocument/2006/relationships/slide" Target="slides/slide445.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88" Type="http://schemas.openxmlformats.org/officeDocument/2006/relationships/slide" Target="slides/slide487.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380" Type="http://schemas.openxmlformats.org/officeDocument/2006/relationships/slide" Target="slides/slide379.xml"/><Relationship Id="rId415" Type="http://schemas.openxmlformats.org/officeDocument/2006/relationships/slide" Target="slides/slide414.xml"/><Relationship Id="rId436" Type="http://schemas.openxmlformats.org/officeDocument/2006/relationships/slide" Target="slides/slide435.xml"/><Relationship Id="rId457" Type="http://schemas.openxmlformats.org/officeDocument/2006/relationships/slide" Target="slides/slide456.xml"/><Relationship Id="rId240" Type="http://schemas.openxmlformats.org/officeDocument/2006/relationships/slide" Target="slides/slide239.xml"/><Relationship Id="rId261" Type="http://schemas.openxmlformats.org/officeDocument/2006/relationships/slide" Target="slides/slide260.xml"/><Relationship Id="rId478" Type="http://schemas.openxmlformats.org/officeDocument/2006/relationships/slide" Target="slides/slide477.xml"/><Relationship Id="rId499" Type="http://schemas.openxmlformats.org/officeDocument/2006/relationships/slide" Target="slides/slide498.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338" Type="http://schemas.openxmlformats.org/officeDocument/2006/relationships/slide" Target="slides/slide337.xml"/><Relationship Id="rId359" Type="http://schemas.openxmlformats.org/officeDocument/2006/relationships/slide" Target="slides/slide358.xml"/><Relationship Id="rId503" Type="http://schemas.openxmlformats.org/officeDocument/2006/relationships/presProps" Target="presProps.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370" Type="http://schemas.openxmlformats.org/officeDocument/2006/relationships/slide" Target="slides/slide369.xml"/><Relationship Id="rId391" Type="http://schemas.openxmlformats.org/officeDocument/2006/relationships/slide" Target="slides/slide390.xml"/><Relationship Id="rId405" Type="http://schemas.openxmlformats.org/officeDocument/2006/relationships/slide" Target="slides/slide404.xml"/><Relationship Id="rId426" Type="http://schemas.openxmlformats.org/officeDocument/2006/relationships/slide" Target="slides/slide425.xml"/><Relationship Id="rId447" Type="http://schemas.openxmlformats.org/officeDocument/2006/relationships/slide" Target="slides/slide446.xml"/><Relationship Id="rId230" Type="http://schemas.openxmlformats.org/officeDocument/2006/relationships/slide" Target="slides/slide229.xml"/><Relationship Id="rId251" Type="http://schemas.openxmlformats.org/officeDocument/2006/relationships/slide" Target="slides/slide250.xml"/><Relationship Id="rId468" Type="http://schemas.openxmlformats.org/officeDocument/2006/relationships/slide" Target="slides/slide467.xml"/><Relationship Id="rId489" Type="http://schemas.openxmlformats.org/officeDocument/2006/relationships/slide" Target="slides/slide488.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328" Type="http://schemas.openxmlformats.org/officeDocument/2006/relationships/slide" Target="slides/slide327.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381" Type="http://schemas.openxmlformats.org/officeDocument/2006/relationships/slide" Target="slides/slide380.xml"/><Relationship Id="rId416" Type="http://schemas.openxmlformats.org/officeDocument/2006/relationships/slide" Target="slides/slide415.xml"/><Relationship Id="rId220" Type="http://schemas.openxmlformats.org/officeDocument/2006/relationships/slide" Target="slides/slide219.xml"/><Relationship Id="rId241" Type="http://schemas.openxmlformats.org/officeDocument/2006/relationships/slide" Target="slides/slide240.xml"/><Relationship Id="rId437" Type="http://schemas.openxmlformats.org/officeDocument/2006/relationships/slide" Target="slides/slide436.xml"/><Relationship Id="rId458" Type="http://schemas.openxmlformats.org/officeDocument/2006/relationships/slide" Target="slides/slide457.xml"/><Relationship Id="rId479" Type="http://schemas.openxmlformats.org/officeDocument/2006/relationships/slide" Target="slides/slide478.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slide" Target="slides/slide317.xml"/><Relationship Id="rId339" Type="http://schemas.openxmlformats.org/officeDocument/2006/relationships/slide" Target="slides/slide338.xml"/><Relationship Id="rId490" Type="http://schemas.openxmlformats.org/officeDocument/2006/relationships/slide" Target="slides/slide489.xml"/><Relationship Id="rId504" Type="http://schemas.openxmlformats.org/officeDocument/2006/relationships/viewProps" Target="viewProps.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350" Type="http://schemas.openxmlformats.org/officeDocument/2006/relationships/slide" Target="slides/slide349.xml"/><Relationship Id="rId371" Type="http://schemas.openxmlformats.org/officeDocument/2006/relationships/slide" Target="slides/slide370.xml"/><Relationship Id="rId406" Type="http://schemas.openxmlformats.org/officeDocument/2006/relationships/slide" Target="slides/slide405.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427" Type="http://schemas.openxmlformats.org/officeDocument/2006/relationships/slide" Target="slides/slide426.xml"/><Relationship Id="rId448" Type="http://schemas.openxmlformats.org/officeDocument/2006/relationships/slide" Target="slides/slide447.xml"/><Relationship Id="rId469" Type="http://schemas.openxmlformats.org/officeDocument/2006/relationships/slide" Target="slides/slide468.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80" Type="http://schemas.openxmlformats.org/officeDocument/2006/relationships/slide" Target="slides/slide479.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361" Type="http://schemas.openxmlformats.org/officeDocument/2006/relationships/slide" Target="slides/slide360.xml"/><Relationship Id="rId196" Type="http://schemas.openxmlformats.org/officeDocument/2006/relationships/slide" Target="slides/slide195.xml"/><Relationship Id="rId200" Type="http://schemas.openxmlformats.org/officeDocument/2006/relationships/slide" Target="slides/slide199.xml"/><Relationship Id="rId382" Type="http://schemas.openxmlformats.org/officeDocument/2006/relationships/slide" Target="slides/slide381.xml"/><Relationship Id="rId417" Type="http://schemas.openxmlformats.org/officeDocument/2006/relationships/slide" Target="slides/slide416.xml"/><Relationship Id="rId438" Type="http://schemas.openxmlformats.org/officeDocument/2006/relationships/slide" Target="slides/slide437.xml"/><Relationship Id="rId459" Type="http://schemas.openxmlformats.org/officeDocument/2006/relationships/slide" Target="slides/slide458.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470" Type="http://schemas.openxmlformats.org/officeDocument/2006/relationships/slide" Target="slides/slide469.xml"/><Relationship Id="rId491" Type="http://schemas.openxmlformats.org/officeDocument/2006/relationships/slide" Target="slides/slide490.xml"/><Relationship Id="rId505" Type="http://schemas.openxmlformats.org/officeDocument/2006/relationships/theme" Target="theme/theme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slide" Target="slides/slide350.xml"/><Relationship Id="rId372" Type="http://schemas.openxmlformats.org/officeDocument/2006/relationships/slide" Target="slides/slide371.xml"/><Relationship Id="rId393" Type="http://schemas.openxmlformats.org/officeDocument/2006/relationships/slide" Target="slides/slide392.xml"/><Relationship Id="rId407" Type="http://schemas.openxmlformats.org/officeDocument/2006/relationships/slide" Target="slides/slide406.xml"/><Relationship Id="rId428" Type="http://schemas.openxmlformats.org/officeDocument/2006/relationships/slide" Target="slides/slide427.xml"/><Relationship Id="rId449" Type="http://schemas.openxmlformats.org/officeDocument/2006/relationships/slide" Target="slides/slide448.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460" Type="http://schemas.openxmlformats.org/officeDocument/2006/relationships/slide" Target="slides/slide459.xml"/><Relationship Id="rId481" Type="http://schemas.openxmlformats.org/officeDocument/2006/relationships/slide" Target="slides/slide480.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362" Type="http://schemas.openxmlformats.org/officeDocument/2006/relationships/slide" Target="slides/slide361.xml"/><Relationship Id="rId383" Type="http://schemas.openxmlformats.org/officeDocument/2006/relationships/slide" Target="slides/slide382.xml"/><Relationship Id="rId418" Type="http://schemas.openxmlformats.org/officeDocument/2006/relationships/slide" Target="slides/slide417.xml"/><Relationship Id="rId439" Type="http://schemas.openxmlformats.org/officeDocument/2006/relationships/slide" Target="slides/slide438.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450" Type="http://schemas.openxmlformats.org/officeDocument/2006/relationships/slide" Target="slides/slide449.xml"/><Relationship Id="rId471" Type="http://schemas.openxmlformats.org/officeDocument/2006/relationships/slide" Target="slides/slide470.xml"/><Relationship Id="rId506" Type="http://schemas.openxmlformats.org/officeDocument/2006/relationships/tableStyles" Target="tableStyle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492" Type="http://schemas.openxmlformats.org/officeDocument/2006/relationships/slide" Target="slides/slide491.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373" Type="http://schemas.openxmlformats.org/officeDocument/2006/relationships/slide" Target="slides/slide372.xml"/><Relationship Id="rId394" Type="http://schemas.openxmlformats.org/officeDocument/2006/relationships/slide" Target="slides/slide393.xml"/><Relationship Id="rId408" Type="http://schemas.openxmlformats.org/officeDocument/2006/relationships/slide" Target="slides/slide407.xml"/><Relationship Id="rId429" Type="http://schemas.openxmlformats.org/officeDocument/2006/relationships/slide" Target="slides/slide428.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440" Type="http://schemas.openxmlformats.org/officeDocument/2006/relationships/slide" Target="slides/slide439.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461" Type="http://schemas.openxmlformats.org/officeDocument/2006/relationships/slide" Target="slides/slide460.xml"/><Relationship Id="rId482" Type="http://schemas.openxmlformats.org/officeDocument/2006/relationships/slide" Target="slides/slide481.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363" Type="http://schemas.openxmlformats.org/officeDocument/2006/relationships/slide" Target="slides/slide362.xml"/><Relationship Id="rId384" Type="http://schemas.openxmlformats.org/officeDocument/2006/relationships/slide" Target="slides/slide383.xml"/><Relationship Id="rId419" Type="http://schemas.openxmlformats.org/officeDocument/2006/relationships/slide" Target="slides/slide418.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430" Type="http://schemas.openxmlformats.org/officeDocument/2006/relationships/slide" Target="slides/slide429.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451" Type="http://schemas.openxmlformats.org/officeDocument/2006/relationships/slide" Target="slides/slide450.xml"/><Relationship Id="rId472" Type="http://schemas.openxmlformats.org/officeDocument/2006/relationships/slide" Target="slides/slide471.xml"/><Relationship Id="rId493" Type="http://schemas.openxmlformats.org/officeDocument/2006/relationships/slide" Target="slides/slide492.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374" Type="http://schemas.openxmlformats.org/officeDocument/2006/relationships/slide" Target="slides/slide373.xml"/><Relationship Id="rId395" Type="http://schemas.openxmlformats.org/officeDocument/2006/relationships/slide" Target="slides/slide394.xml"/><Relationship Id="rId409" Type="http://schemas.openxmlformats.org/officeDocument/2006/relationships/slide" Target="slides/slide408.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420" Type="http://schemas.openxmlformats.org/officeDocument/2006/relationships/slide" Target="slides/slide419.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41" Type="http://schemas.openxmlformats.org/officeDocument/2006/relationships/slide" Target="slides/slide440.xml"/><Relationship Id="rId462" Type="http://schemas.openxmlformats.org/officeDocument/2006/relationships/slide" Target="slides/slide461.xml"/><Relationship Id="rId483" Type="http://schemas.openxmlformats.org/officeDocument/2006/relationships/slide" Target="slides/slide482.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385" Type="http://schemas.openxmlformats.org/officeDocument/2006/relationships/slide" Target="slides/slide384.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410" Type="http://schemas.openxmlformats.org/officeDocument/2006/relationships/slide" Target="slides/slide409.xml"/><Relationship Id="rId431" Type="http://schemas.openxmlformats.org/officeDocument/2006/relationships/slide" Target="slides/slide430.xml"/><Relationship Id="rId452" Type="http://schemas.openxmlformats.org/officeDocument/2006/relationships/slide" Target="slides/slide451.xml"/><Relationship Id="rId473" Type="http://schemas.openxmlformats.org/officeDocument/2006/relationships/slide" Target="slides/slide472.xml"/><Relationship Id="rId494" Type="http://schemas.openxmlformats.org/officeDocument/2006/relationships/slide" Target="slides/slide493.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75" Type="http://schemas.openxmlformats.org/officeDocument/2006/relationships/slide" Target="slides/slide374.xml"/><Relationship Id="rId396" Type="http://schemas.openxmlformats.org/officeDocument/2006/relationships/slide" Target="slides/slide395.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400" Type="http://schemas.openxmlformats.org/officeDocument/2006/relationships/slide" Target="slides/slide399.xml"/><Relationship Id="rId421" Type="http://schemas.openxmlformats.org/officeDocument/2006/relationships/slide" Target="slides/slide420.xml"/><Relationship Id="rId442" Type="http://schemas.openxmlformats.org/officeDocument/2006/relationships/slide" Target="slides/slide441.xml"/><Relationship Id="rId463" Type="http://schemas.openxmlformats.org/officeDocument/2006/relationships/slide" Target="slides/slide462.xml"/><Relationship Id="rId484" Type="http://schemas.openxmlformats.org/officeDocument/2006/relationships/slide" Target="slides/slide483.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386" Type="http://schemas.openxmlformats.org/officeDocument/2006/relationships/slide" Target="slides/slide385.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411" Type="http://schemas.openxmlformats.org/officeDocument/2006/relationships/slide" Target="slides/slide410.xml"/><Relationship Id="rId432" Type="http://schemas.openxmlformats.org/officeDocument/2006/relationships/slide" Target="slides/slide431.xml"/><Relationship Id="rId453" Type="http://schemas.openxmlformats.org/officeDocument/2006/relationships/slide" Target="slides/slide452.xml"/><Relationship Id="rId474" Type="http://schemas.openxmlformats.org/officeDocument/2006/relationships/slide" Target="slides/slide473.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495" Type="http://schemas.openxmlformats.org/officeDocument/2006/relationships/slide" Target="slides/slide494.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slide" Target="slides/slide375.xml"/><Relationship Id="rId397" Type="http://schemas.openxmlformats.org/officeDocument/2006/relationships/slide" Target="slides/slide396.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01" Type="http://schemas.openxmlformats.org/officeDocument/2006/relationships/slide" Target="slides/slide400.xml"/><Relationship Id="rId422" Type="http://schemas.openxmlformats.org/officeDocument/2006/relationships/slide" Target="slides/slide421.xml"/><Relationship Id="rId443" Type="http://schemas.openxmlformats.org/officeDocument/2006/relationships/slide" Target="slides/slide442.xml"/><Relationship Id="rId464" Type="http://schemas.openxmlformats.org/officeDocument/2006/relationships/slide" Target="slides/slide463.xml"/><Relationship Id="rId303" Type="http://schemas.openxmlformats.org/officeDocument/2006/relationships/slide" Target="slides/slide302.xml"/><Relationship Id="rId485" Type="http://schemas.openxmlformats.org/officeDocument/2006/relationships/slide" Target="slides/slide484.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412" Type="http://schemas.openxmlformats.org/officeDocument/2006/relationships/slide" Target="slides/slide411.xml"/><Relationship Id="rId107" Type="http://schemas.openxmlformats.org/officeDocument/2006/relationships/slide" Target="slides/slide106.xml"/><Relationship Id="rId289" Type="http://schemas.openxmlformats.org/officeDocument/2006/relationships/slide" Target="slides/slide288.xml"/><Relationship Id="rId454" Type="http://schemas.openxmlformats.org/officeDocument/2006/relationships/slide" Target="slides/slide453.xml"/><Relationship Id="rId496" Type="http://schemas.openxmlformats.org/officeDocument/2006/relationships/slide" Target="slides/slide495.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slide" Target="slides/slide397.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423" Type="http://schemas.openxmlformats.org/officeDocument/2006/relationships/slide" Target="slides/slide422.xml"/><Relationship Id="rId258" Type="http://schemas.openxmlformats.org/officeDocument/2006/relationships/slide" Target="slides/slide257.xml"/><Relationship Id="rId465" Type="http://schemas.openxmlformats.org/officeDocument/2006/relationships/slide" Target="slides/slide464.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434" Type="http://schemas.openxmlformats.org/officeDocument/2006/relationships/slide" Target="slides/slide433.xml"/><Relationship Id="rId476" Type="http://schemas.openxmlformats.org/officeDocument/2006/relationships/slide" Target="slides/slide475.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501" Type="http://schemas.openxmlformats.org/officeDocument/2006/relationships/notesMaster" Target="notesMasters/notesMaster1.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slide" Target="slides/slide377.xml"/><Relationship Id="rId403" Type="http://schemas.openxmlformats.org/officeDocument/2006/relationships/slide" Target="slides/slide402.xml"/><Relationship Id="rId6" Type="http://schemas.openxmlformats.org/officeDocument/2006/relationships/slide" Target="slides/slide5.xml"/><Relationship Id="rId238" Type="http://schemas.openxmlformats.org/officeDocument/2006/relationships/slide" Target="slides/slide237.xml"/><Relationship Id="rId445" Type="http://schemas.openxmlformats.org/officeDocument/2006/relationships/slide" Target="slides/slide444.xml"/><Relationship Id="rId487" Type="http://schemas.openxmlformats.org/officeDocument/2006/relationships/slide" Target="slides/slide486.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slide" Target="slides/slide388.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414" Type="http://schemas.openxmlformats.org/officeDocument/2006/relationships/slide" Target="slides/slide413.xml"/><Relationship Id="rId456" Type="http://schemas.openxmlformats.org/officeDocument/2006/relationships/slide" Target="slides/slide455.xml"/><Relationship Id="rId498" Type="http://schemas.openxmlformats.org/officeDocument/2006/relationships/slide" Target="slides/slide497.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162" Type="http://schemas.openxmlformats.org/officeDocument/2006/relationships/slide" Target="slides/slide161.xml"/><Relationship Id="rId218" Type="http://schemas.openxmlformats.org/officeDocument/2006/relationships/slide" Target="slides/slide217.xml"/><Relationship Id="rId425" Type="http://schemas.openxmlformats.org/officeDocument/2006/relationships/slide" Target="slides/slide424.xml"/><Relationship Id="rId467" Type="http://schemas.openxmlformats.org/officeDocument/2006/relationships/slide" Target="slides/slide466.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CA3A833-3E95-4F13-871C-768949C4FB4F}" type="datetimeFigureOut">
              <a:rPr lang="en-US" smtClean="0"/>
              <a:pPr/>
              <a:t>10/29/2010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8B8C319-0655-4CA5-BF8F-D298EE2D33FF}"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017F05-FF5C-4C40-BB0B-58A213EAD0A7}" type="datetimeFigureOut">
              <a:rPr lang="en-US" smtClean="0"/>
              <a:pPr/>
              <a:t>10/29/2010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17691F-8183-4E5A-8934-CEF1C281176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306.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307.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308.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309.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0.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311.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312.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313.xml.rels><?xml version="1.0" encoding="UTF-8" standalone="yes"?>
<Relationships xmlns="http://schemas.openxmlformats.org/package/2006/relationships"><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314.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315.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316.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317.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318.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319.xml.rels><?xml version="1.0" encoding="UTF-8" standalone="yes"?>
<Relationships xmlns="http://schemas.openxmlformats.org/package/2006/relationships"><Relationship Id="rId2" Type="http://schemas.openxmlformats.org/officeDocument/2006/relationships/slide" Target="../slides/slide32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0.xml.rels><?xml version="1.0" encoding="UTF-8" standalone="yes"?>
<Relationships xmlns="http://schemas.openxmlformats.org/package/2006/relationships"><Relationship Id="rId2" Type="http://schemas.openxmlformats.org/officeDocument/2006/relationships/slide" Target="../slides/slide323.xml"/><Relationship Id="rId1" Type="http://schemas.openxmlformats.org/officeDocument/2006/relationships/notesMaster" Target="../notesMasters/notesMaster1.xml"/></Relationships>
</file>

<file path=ppt/notesSlides/_rels/notesSlide321.xml.rels><?xml version="1.0" encoding="UTF-8" standalone="yes"?>
<Relationships xmlns="http://schemas.openxmlformats.org/package/2006/relationships"><Relationship Id="rId2" Type="http://schemas.openxmlformats.org/officeDocument/2006/relationships/slide" Target="../slides/slide324.xml"/><Relationship Id="rId1" Type="http://schemas.openxmlformats.org/officeDocument/2006/relationships/notesMaster" Target="../notesMasters/notesMaster1.xml"/></Relationships>
</file>

<file path=ppt/notesSlides/_rels/notesSlide322.xml.rels><?xml version="1.0" encoding="UTF-8" standalone="yes"?>
<Relationships xmlns="http://schemas.openxmlformats.org/package/2006/relationships"><Relationship Id="rId2" Type="http://schemas.openxmlformats.org/officeDocument/2006/relationships/slide" Target="../slides/slide325.xml"/><Relationship Id="rId1" Type="http://schemas.openxmlformats.org/officeDocument/2006/relationships/notesMaster" Target="../notesMasters/notesMaster1.xml"/></Relationships>
</file>

<file path=ppt/notesSlides/_rels/notesSlide323.xml.rels><?xml version="1.0" encoding="UTF-8" standalone="yes"?>
<Relationships xmlns="http://schemas.openxmlformats.org/package/2006/relationships"><Relationship Id="rId2" Type="http://schemas.openxmlformats.org/officeDocument/2006/relationships/slide" Target="../slides/slide326.xml"/><Relationship Id="rId1" Type="http://schemas.openxmlformats.org/officeDocument/2006/relationships/notesMaster" Target="../notesMasters/notesMaster1.xml"/></Relationships>
</file>

<file path=ppt/notesSlides/_rels/notesSlide324.xml.rels><?xml version="1.0" encoding="UTF-8" standalone="yes"?>
<Relationships xmlns="http://schemas.openxmlformats.org/package/2006/relationships"><Relationship Id="rId2" Type="http://schemas.openxmlformats.org/officeDocument/2006/relationships/slide" Target="../slides/slide327.xml"/><Relationship Id="rId1" Type="http://schemas.openxmlformats.org/officeDocument/2006/relationships/notesMaster" Target="../notesMasters/notesMaster1.xml"/></Relationships>
</file>

<file path=ppt/notesSlides/_rels/notesSlide325.xml.rels><?xml version="1.0" encoding="UTF-8" standalone="yes"?>
<Relationships xmlns="http://schemas.openxmlformats.org/package/2006/relationships"><Relationship Id="rId2" Type="http://schemas.openxmlformats.org/officeDocument/2006/relationships/slide" Target="../slides/slide328.xml"/><Relationship Id="rId1" Type="http://schemas.openxmlformats.org/officeDocument/2006/relationships/notesMaster" Target="../notesMasters/notesMaster1.xml"/></Relationships>
</file>

<file path=ppt/notesSlides/_rels/notesSlide326.xml.rels><?xml version="1.0" encoding="UTF-8" standalone="yes"?>
<Relationships xmlns="http://schemas.openxmlformats.org/package/2006/relationships"><Relationship Id="rId2" Type="http://schemas.openxmlformats.org/officeDocument/2006/relationships/slide" Target="../slides/slide329.xml"/><Relationship Id="rId1" Type="http://schemas.openxmlformats.org/officeDocument/2006/relationships/notesMaster" Target="../notesMasters/notesMaster1.xml"/></Relationships>
</file>

<file path=ppt/notesSlides/_rels/notesSlide327.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328.xml.rels><?xml version="1.0" encoding="UTF-8" standalone="yes"?>
<Relationships xmlns="http://schemas.openxmlformats.org/package/2006/relationships"><Relationship Id="rId2" Type="http://schemas.openxmlformats.org/officeDocument/2006/relationships/slide" Target="../slides/slide331.xml"/><Relationship Id="rId1" Type="http://schemas.openxmlformats.org/officeDocument/2006/relationships/notesMaster" Target="../notesMasters/notesMaster1.xml"/></Relationships>
</file>

<file path=ppt/notesSlides/_rels/notesSlide329.xml.rels><?xml version="1.0" encoding="UTF-8" standalone="yes"?>
<Relationships xmlns="http://schemas.openxmlformats.org/package/2006/relationships"><Relationship Id="rId2" Type="http://schemas.openxmlformats.org/officeDocument/2006/relationships/slide" Target="../slides/slide3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0.xml.rels><?xml version="1.0" encoding="UTF-8" standalone="yes"?>
<Relationships xmlns="http://schemas.openxmlformats.org/package/2006/relationships"><Relationship Id="rId2" Type="http://schemas.openxmlformats.org/officeDocument/2006/relationships/slide" Target="../slides/slide333.xml"/><Relationship Id="rId1" Type="http://schemas.openxmlformats.org/officeDocument/2006/relationships/notesMaster" Target="../notesMasters/notesMaster1.xml"/></Relationships>
</file>

<file path=ppt/notesSlides/_rels/notesSlide331.xml.rels><?xml version="1.0" encoding="UTF-8" standalone="yes"?>
<Relationships xmlns="http://schemas.openxmlformats.org/package/2006/relationships"><Relationship Id="rId2" Type="http://schemas.openxmlformats.org/officeDocument/2006/relationships/slide" Target="../slides/slide334.xml"/><Relationship Id="rId1" Type="http://schemas.openxmlformats.org/officeDocument/2006/relationships/notesMaster" Target="../notesMasters/notesMaster1.xml"/></Relationships>
</file>

<file path=ppt/notesSlides/_rels/notesSlide332.xml.rels><?xml version="1.0" encoding="UTF-8" standalone="yes"?>
<Relationships xmlns="http://schemas.openxmlformats.org/package/2006/relationships"><Relationship Id="rId2" Type="http://schemas.openxmlformats.org/officeDocument/2006/relationships/slide" Target="../slides/slide335.xml"/><Relationship Id="rId1" Type="http://schemas.openxmlformats.org/officeDocument/2006/relationships/notesMaster" Target="../notesMasters/notesMaster1.xml"/></Relationships>
</file>

<file path=ppt/notesSlides/_rels/notesSlide333.xml.rels><?xml version="1.0" encoding="UTF-8" standalone="yes"?>
<Relationships xmlns="http://schemas.openxmlformats.org/package/2006/relationships"><Relationship Id="rId2" Type="http://schemas.openxmlformats.org/officeDocument/2006/relationships/slide" Target="../slides/slide336.xml"/><Relationship Id="rId1" Type="http://schemas.openxmlformats.org/officeDocument/2006/relationships/notesMaster" Target="../notesMasters/notesMaster1.xml"/></Relationships>
</file>

<file path=ppt/notesSlides/_rels/notesSlide334.xml.rels><?xml version="1.0" encoding="UTF-8" standalone="yes"?>
<Relationships xmlns="http://schemas.openxmlformats.org/package/2006/relationships"><Relationship Id="rId2" Type="http://schemas.openxmlformats.org/officeDocument/2006/relationships/slide" Target="../slides/slide337.xml"/><Relationship Id="rId1" Type="http://schemas.openxmlformats.org/officeDocument/2006/relationships/notesMaster" Target="../notesMasters/notesMaster1.xml"/></Relationships>
</file>

<file path=ppt/notesSlides/_rels/notesSlide335.xml.rels><?xml version="1.0" encoding="UTF-8" standalone="yes"?>
<Relationships xmlns="http://schemas.openxmlformats.org/package/2006/relationships"><Relationship Id="rId2" Type="http://schemas.openxmlformats.org/officeDocument/2006/relationships/slide" Target="../slides/slide338.xml"/><Relationship Id="rId1" Type="http://schemas.openxmlformats.org/officeDocument/2006/relationships/notesMaster" Target="../notesMasters/notesMaster1.xml"/></Relationships>
</file>

<file path=ppt/notesSlides/_rels/notesSlide336.xml.rels><?xml version="1.0" encoding="UTF-8" standalone="yes"?>
<Relationships xmlns="http://schemas.openxmlformats.org/package/2006/relationships"><Relationship Id="rId2" Type="http://schemas.openxmlformats.org/officeDocument/2006/relationships/slide" Target="../slides/slide339.xml"/><Relationship Id="rId1" Type="http://schemas.openxmlformats.org/officeDocument/2006/relationships/notesMaster" Target="../notesMasters/notesMaster1.xml"/></Relationships>
</file>

<file path=ppt/notesSlides/_rels/notesSlide337.xml.rels><?xml version="1.0" encoding="UTF-8" standalone="yes"?>
<Relationships xmlns="http://schemas.openxmlformats.org/package/2006/relationships"><Relationship Id="rId2" Type="http://schemas.openxmlformats.org/officeDocument/2006/relationships/slide" Target="../slides/slide340.xml"/><Relationship Id="rId1" Type="http://schemas.openxmlformats.org/officeDocument/2006/relationships/notesMaster" Target="../notesMasters/notesMaster1.xml"/></Relationships>
</file>

<file path=ppt/notesSlides/_rels/notesSlide338.xml.rels><?xml version="1.0" encoding="UTF-8" standalone="yes"?>
<Relationships xmlns="http://schemas.openxmlformats.org/package/2006/relationships"><Relationship Id="rId2" Type="http://schemas.openxmlformats.org/officeDocument/2006/relationships/slide" Target="../slides/slide341.xml"/><Relationship Id="rId1" Type="http://schemas.openxmlformats.org/officeDocument/2006/relationships/notesMaster" Target="../notesMasters/notesMaster1.xml"/></Relationships>
</file>

<file path=ppt/notesSlides/_rels/notesSlide339.xml.rels><?xml version="1.0" encoding="UTF-8" standalone="yes"?>
<Relationships xmlns="http://schemas.openxmlformats.org/package/2006/relationships"><Relationship Id="rId2" Type="http://schemas.openxmlformats.org/officeDocument/2006/relationships/slide" Target="../slides/slide3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0.xml.rels><?xml version="1.0" encoding="UTF-8" standalone="yes"?>
<Relationships xmlns="http://schemas.openxmlformats.org/package/2006/relationships"><Relationship Id="rId2" Type="http://schemas.openxmlformats.org/officeDocument/2006/relationships/slide" Target="../slides/slide343.xml"/><Relationship Id="rId1" Type="http://schemas.openxmlformats.org/officeDocument/2006/relationships/notesMaster" Target="../notesMasters/notesMaster1.xml"/></Relationships>
</file>

<file path=ppt/notesSlides/_rels/notesSlide341.xml.rels><?xml version="1.0" encoding="UTF-8" standalone="yes"?>
<Relationships xmlns="http://schemas.openxmlformats.org/package/2006/relationships"><Relationship Id="rId2" Type="http://schemas.openxmlformats.org/officeDocument/2006/relationships/slide" Target="../slides/slide344.xml"/><Relationship Id="rId1" Type="http://schemas.openxmlformats.org/officeDocument/2006/relationships/notesMaster" Target="../notesMasters/notesMaster1.xml"/></Relationships>
</file>

<file path=ppt/notesSlides/_rels/notesSlide342.xml.rels><?xml version="1.0" encoding="UTF-8" standalone="yes"?>
<Relationships xmlns="http://schemas.openxmlformats.org/package/2006/relationships"><Relationship Id="rId2" Type="http://schemas.openxmlformats.org/officeDocument/2006/relationships/slide" Target="../slides/slide345.xml"/><Relationship Id="rId1" Type="http://schemas.openxmlformats.org/officeDocument/2006/relationships/notesMaster" Target="../notesMasters/notesMaster1.xml"/></Relationships>
</file>

<file path=ppt/notesSlides/_rels/notesSlide343.xml.rels><?xml version="1.0" encoding="UTF-8" standalone="yes"?>
<Relationships xmlns="http://schemas.openxmlformats.org/package/2006/relationships"><Relationship Id="rId2" Type="http://schemas.openxmlformats.org/officeDocument/2006/relationships/slide" Target="../slides/slide346.xml"/><Relationship Id="rId1" Type="http://schemas.openxmlformats.org/officeDocument/2006/relationships/notesMaster" Target="../notesMasters/notesMaster1.xml"/></Relationships>
</file>

<file path=ppt/notesSlides/_rels/notesSlide344.xml.rels><?xml version="1.0" encoding="UTF-8" standalone="yes"?>
<Relationships xmlns="http://schemas.openxmlformats.org/package/2006/relationships"><Relationship Id="rId2" Type="http://schemas.openxmlformats.org/officeDocument/2006/relationships/slide" Target="../slides/slide347.xml"/><Relationship Id="rId1" Type="http://schemas.openxmlformats.org/officeDocument/2006/relationships/notesMaster" Target="../notesMasters/notesMaster1.xml"/></Relationships>
</file>

<file path=ppt/notesSlides/_rels/notesSlide345.xml.rels><?xml version="1.0" encoding="UTF-8" standalone="yes"?>
<Relationships xmlns="http://schemas.openxmlformats.org/package/2006/relationships"><Relationship Id="rId2" Type="http://schemas.openxmlformats.org/officeDocument/2006/relationships/slide" Target="../slides/slide348.xml"/><Relationship Id="rId1" Type="http://schemas.openxmlformats.org/officeDocument/2006/relationships/notesMaster" Target="../notesMasters/notesMaster1.xml"/></Relationships>
</file>

<file path=ppt/notesSlides/_rels/notesSlide346.xml.rels><?xml version="1.0" encoding="UTF-8" standalone="yes"?>
<Relationships xmlns="http://schemas.openxmlformats.org/package/2006/relationships"><Relationship Id="rId2" Type="http://schemas.openxmlformats.org/officeDocument/2006/relationships/slide" Target="../slides/slide349.xml"/><Relationship Id="rId1" Type="http://schemas.openxmlformats.org/officeDocument/2006/relationships/notesMaster" Target="../notesMasters/notesMaster1.xml"/></Relationships>
</file>

<file path=ppt/notesSlides/_rels/notesSlide347.xml.rels><?xml version="1.0" encoding="UTF-8" standalone="yes"?>
<Relationships xmlns="http://schemas.openxmlformats.org/package/2006/relationships"><Relationship Id="rId2" Type="http://schemas.openxmlformats.org/officeDocument/2006/relationships/slide" Target="../slides/slide350.xml"/><Relationship Id="rId1" Type="http://schemas.openxmlformats.org/officeDocument/2006/relationships/notesMaster" Target="../notesMasters/notesMaster1.xml"/></Relationships>
</file>

<file path=ppt/notesSlides/_rels/notesSlide348.xml.rels><?xml version="1.0" encoding="UTF-8" standalone="yes"?>
<Relationships xmlns="http://schemas.openxmlformats.org/package/2006/relationships"><Relationship Id="rId2" Type="http://schemas.openxmlformats.org/officeDocument/2006/relationships/slide" Target="../slides/slide351.xml"/><Relationship Id="rId1" Type="http://schemas.openxmlformats.org/officeDocument/2006/relationships/notesMaster" Target="../notesMasters/notesMaster1.xml"/></Relationships>
</file>

<file path=ppt/notesSlides/_rels/notesSlide349.xml.rels><?xml version="1.0" encoding="UTF-8" standalone="yes"?>
<Relationships xmlns="http://schemas.openxmlformats.org/package/2006/relationships"><Relationship Id="rId2" Type="http://schemas.openxmlformats.org/officeDocument/2006/relationships/slide" Target="../slides/slide3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0.xml.rels><?xml version="1.0" encoding="UTF-8" standalone="yes"?>
<Relationships xmlns="http://schemas.openxmlformats.org/package/2006/relationships"><Relationship Id="rId2" Type="http://schemas.openxmlformats.org/officeDocument/2006/relationships/slide" Target="../slides/slide353.xml"/><Relationship Id="rId1" Type="http://schemas.openxmlformats.org/officeDocument/2006/relationships/notesMaster" Target="../notesMasters/notesMaster1.xml"/></Relationships>
</file>

<file path=ppt/notesSlides/_rels/notesSlide351.xml.rels><?xml version="1.0" encoding="UTF-8" standalone="yes"?>
<Relationships xmlns="http://schemas.openxmlformats.org/package/2006/relationships"><Relationship Id="rId2" Type="http://schemas.openxmlformats.org/officeDocument/2006/relationships/slide" Target="../slides/slide354.xml"/><Relationship Id="rId1" Type="http://schemas.openxmlformats.org/officeDocument/2006/relationships/notesMaster" Target="../notesMasters/notesMaster1.xml"/></Relationships>
</file>

<file path=ppt/notesSlides/_rels/notesSlide352.xml.rels><?xml version="1.0" encoding="UTF-8" standalone="yes"?>
<Relationships xmlns="http://schemas.openxmlformats.org/package/2006/relationships"><Relationship Id="rId2" Type="http://schemas.openxmlformats.org/officeDocument/2006/relationships/slide" Target="../slides/slide355.xml"/><Relationship Id="rId1" Type="http://schemas.openxmlformats.org/officeDocument/2006/relationships/notesMaster" Target="../notesMasters/notesMaster1.xml"/></Relationships>
</file>

<file path=ppt/notesSlides/_rels/notesSlide353.xml.rels><?xml version="1.0" encoding="UTF-8" standalone="yes"?>
<Relationships xmlns="http://schemas.openxmlformats.org/package/2006/relationships"><Relationship Id="rId2" Type="http://schemas.openxmlformats.org/officeDocument/2006/relationships/slide" Target="../slides/slide356.xml"/><Relationship Id="rId1" Type="http://schemas.openxmlformats.org/officeDocument/2006/relationships/notesMaster" Target="../notesMasters/notesMaster1.xml"/></Relationships>
</file>

<file path=ppt/notesSlides/_rels/notesSlide354.xml.rels><?xml version="1.0" encoding="UTF-8" standalone="yes"?>
<Relationships xmlns="http://schemas.openxmlformats.org/package/2006/relationships"><Relationship Id="rId2" Type="http://schemas.openxmlformats.org/officeDocument/2006/relationships/slide" Target="../slides/slide357.xml"/><Relationship Id="rId1" Type="http://schemas.openxmlformats.org/officeDocument/2006/relationships/notesMaster" Target="../notesMasters/notesMaster1.xml"/></Relationships>
</file>

<file path=ppt/notesSlides/_rels/notesSlide355.xml.rels><?xml version="1.0" encoding="UTF-8" standalone="yes"?>
<Relationships xmlns="http://schemas.openxmlformats.org/package/2006/relationships"><Relationship Id="rId2" Type="http://schemas.openxmlformats.org/officeDocument/2006/relationships/slide" Target="../slides/slide358.xml"/><Relationship Id="rId1" Type="http://schemas.openxmlformats.org/officeDocument/2006/relationships/notesMaster" Target="../notesMasters/notesMaster1.xml"/></Relationships>
</file>

<file path=ppt/notesSlides/_rels/notesSlide356.xml.rels><?xml version="1.0" encoding="UTF-8" standalone="yes"?>
<Relationships xmlns="http://schemas.openxmlformats.org/package/2006/relationships"><Relationship Id="rId2" Type="http://schemas.openxmlformats.org/officeDocument/2006/relationships/slide" Target="../slides/slide359.xml"/><Relationship Id="rId1" Type="http://schemas.openxmlformats.org/officeDocument/2006/relationships/notesMaster" Target="../notesMasters/notesMaster1.xml"/></Relationships>
</file>

<file path=ppt/notesSlides/_rels/notesSlide357.xml.rels><?xml version="1.0" encoding="UTF-8" standalone="yes"?>
<Relationships xmlns="http://schemas.openxmlformats.org/package/2006/relationships"><Relationship Id="rId2" Type="http://schemas.openxmlformats.org/officeDocument/2006/relationships/slide" Target="../slides/slide360.xml"/><Relationship Id="rId1" Type="http://schemas.openxmlformats.org/officeDocument/2006/relationships/notesMaster" Target="../notesMasters/notesMaster1.xml"/></Relationships>
</file>

<file path=ppt/notesSlides/_rels/notesSlide358.xml.rels><?xml version="1.0" encoding="UTF-8" standalone="yes"?>
<Relationships xmlns="http://schemas.openxmlformats.org/package/2006/relationships"><Relationship Id="rId2" Type="http://schemas.openxmlformats.org/officeDocument/2006/relationships/slide" Target="../slides/slide361.xml"/><Relationship Id="rId1" Type="http://schemas.openxmlformats.org/officeDocument/2006/relationships/notesMaster" Target="../notesMasters/notesMaster1.xml"/></Relationships>
</file>

<file path=ppt/notesSlides/_rels/notesSlide359.xml.rels><?xml version="1.0" encoding="UTF-8" standalone="yes"?>
<Relationships xmlns="http://schemas.openxmlformats.org/package/2006/relationships"><Relationship Id="rId2" Type="http://schemas.openxmlformats.org/officeDocument/2006/relationships/slide" Target="../slides/slide36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0.xml.rels><?xml version="1.0" encoding="UTF-8" standalone="yes"?>
<Relationships xmlns="http://schemas.openxmlformats.org/package/2006/relationships"><Relationship Id="rId2" Type="http://schemas.openxmlformats.org/officeDocument/2006/relationships/slide" Target="../slides/slide363.xml"/><Relationship Id="rId1" Type="http://schemas.openxmlformats.org/officeDocument/2006/relationships/notesMaster" Target="../notesMasters/notesMaster1.xml"/></Relationships>
</file>

<file path=ppt/notesSlides/_rels/notesSlide361.xml.rels><?xml version="1.0" encoding="UTF-8" standalone="yes"?>
<Relationships xmlns="http://schemas.openxmlformats.org/package/2006/relationships"><Relationship Id="rId2" Type="http://schemas.openxmlformats.org/officeDocument/2006/relationships/slide" Target="../slides/slide364.xml"/><Relationship Id="rId1" Type="http://schemas.openxmlformats.org/officeDocument/2006/relationships/notesMaster" Target="../notesMasters/notesMaster1.xml"/></Relationships>
</file>

<file path=ppt/notesSlides/_rels/notesSlide362.xml.rels><?xml version="1.0" encoding="UTF-8" standalone="yes"?>
<Relationships xmlns="http://schemas.openxmlformats.org/package/2006/relationships"><Relationship Id="rId2" Type="http://schemas.openxmlformats.org/officeDocument/2006/relationships/slide" Target="../slides/slide365.xml"/><Relationship Id="rId1" Type="http://schemas.openxmlformats.org/officeDocument/2006/relationships/notesMaster" Target="../notesMasters/notesMaster1.xml"/></Relationships>
</file>

<file path=ppt/notesSlides/_rels/notesSlide363.xml.rels><?xml version="1.0" encoding="UTF-8" standalone="yes"?>
<Relationships xmlns="http://schemas.openxmlformats.org/package/2006/relationships"><Relationship Id="rId2" Type="http://schemas.openxmlformats.org/officeDocument/2006/relationships/slide" Target="../slides/slide366.xml"/><Relationship Id="rId1" Type="http://schemas.openxmlformats.org/officeDocument/2006/relationships/notesMaster" Target="../notesMasters/notesMaster1.xml"/></Relationships>
</file>

<file path=ppt/notesSlides/_rels/notesSlide364.xml.rels><?xml version="1.0" encoding="UTF-8" standalone="yes"?>
<Relationships xmlns="http://schemas.openxmlformats.org/package/2006/relationships"><Relationship Id="rId2" Type="http://schemas.openxmlformats.org/officeDocument/2006/relationships/slide" Target="../slides/slide367.xml"/><Relationship Id="rId1" Type="http://schemas.openxmlformats.org/officeDocument/2006/relationships/notesMaster" Target="../notesMasters/notesMaster1.xml"/></Relationships>
</file>

<file path=ppt/notesSlides/_rels/notesSlide365.xml.rels><?xml version="1.0" encoding="UTF-8" standalone="yes"?>
<Relationships xmlns="http://schemas.openxmlformats.org/package/2006/relationships"><Relationship Id="rId2" Type="http://schemas.openxmlformats.org/officeDocument/2006/relationships/slide" Target="../slides/slide368.xml"/><Relationship Id="rId1" Type="http://schemas.openxmlformats.org/officeDocument/2006/relationships/notesMaster" Target="../notesMasters/notesMaster1.xml"/></Relationships>
</file>

<file path=ppt/notesSlides/_rels/notesSlide366.xml.rels><?xml version="1.0" encoding="UTF-8" standalone="yes"?>
<Relationships xmlns="http://schemas.openxmlformats.org/package/2006/relationships"><Relationship Id="rId2" Type="http://schemas.openxmlformats.org/officeDocument/2006/relationships/slide" Target="../slides/slide369.xml"/><Relationship Id="rId1" Type="http://schemas.openxmlformats.org/officeDocument/2006/relationships/notesMaster" Target="../notesMasters/notesMaster1.xml"/></Relationships>
</file>

<file path=ppt/notesSlides/_rels/notesSlide367.xml.rels><?xml version="1.0" encoding="UTF-8" standalone="yes"?>
<Relationships xmlns="http://schemas.openxmlformats.org/package/2006/relationships"><Relationship Id="rId2" Type="http://schemas.openxmlformats.org/officeDocument/2006/relationships/slide" Target="../slides/slide370.xml"/><Relationship Id="rId1" Type="http://schemas.openxmlformats.org/officeDocument/2006/relationships/notesMaster" Target="../notesMasters/notesMaster1.xml"/></Relationships>
</file>

<file path=ppt/notesSlides/_rels/notesSlide368.xml.rels><?xml version="1.0" encoding="UTF-8" standalone="yes"?>
<Relationships xmlns="http://schemas.openxmlformats.org/package/2006/relationships"><Relationship Id="rId2" Type="http://schemas.openxmlformats.org/officeDocument/2006/relationships/slide" Target="../slides/slide371.xml"/><Relationship Id="rId1" Type="http://schemas.openxmlformats.org/officeDocument/2006/relationships/notesMaster" Target="../notesMasters/notesMaster1.xml"/></Relationships>
</file>

<file path=ppt/notesSlides/_rels/notesSlide369.xml.rels><?xml version="1.0" encoding="UTF-8" standalone="yes"?>
<Relationships xmlns="http://schemas.openxmlformats.org/package/2006/relationships"><Relationship Id="rId2" Type="http://schemas.openxmlformats.org/officeDocument/2006/relationships/slide" Target="../slides/slide37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0.xml.rels><?xml version="1.0" encoding="UTF-8" standalone="yes"?>
<Relationships xmlns="http://schemas.openxmlformats.org/package/2006/relationships"><Relationship Id="rId2" Type="http://schemas.openxmlformats.org/officeDocument/2006/relationships/slide" Target="../slides/slide373.xml"/><Relationship Id="rId1" Type="http://schemas.openxmlformats.org/officeDocument/2006/relationships/notesMaster" Target="../notesMasters/notesMaster1.xml"/></Relationships>
</file>

<file path=ppt/notesSlides/_rels/notesSlide371.xml.rels><?xml version="1.0" encoding="UTF-8" standalone="yes"?>
<Relationships xmlns="http://schemas.openxmlformats.org/package/2006/relationships"><Relationship Id="rId2" Type="http://schemas.openxmlformats.org/officeDocument/2006/relationships/slide" Target="../slides/slide374.xml"/><Relationship Id="rId1" Type="http://schemas.openxmlformats.org/officeDocument/2006/relationships/notesMaster" Target="../notesMasters/notesMaster1.xml"/></Relationships>
</file>

<file path=ppt/notesSlides/_rels/notesSlide372.xml.rels><?xml version="1.0" encoding="UTF-8" standalone="yes"?>
<Relationships xmlns="http://schemas.openxmlformats.org/package/2006/relationships"><Relationship Id="rId2" Type="http://schemas.openxmlformats.org/officeDocument/2006/relationships/slide" Target="../slides/slide375.xml"/><Relationship Id="rId1" Type="http://schemas.openxmlformats.org/officeDocument/2006/relationships/notesMaster" Target="../notesMasters/notesMaster1.xml"/></Relationships>
</file>

<file path=ppt/notesSlides/_rels/notesSlide373.xml.rels><?xml version="1.0" encoding="UTF-8" standalone="yes"?>
<Relationships xmlns="http://schemas.openxmlformats.org/package/2006/relationships"><Relationship Id="rId2" Type="http://schemas.openxmlformats.org/officeDocument/2006/relationships/slide" Target="../slides/slide376.xml"/><Relationship Id="rId1" Type="http://schemas.openxmlformats.org/officeDocument/2006/relationships/notesMaster" Target="../notesMasters/notesMaster1.xml"/></Relationships>
</file>

<file path=ppt/notesSlides/_rels/notesSlide374.xml.rels><?xml version="1.0" encoding="UTF-8" standalone="yes"?>
<Relationships xmlns="http://schemas.openxmlformats.org/package/2006/relationships"><Relationship Id="rId2" Type="http://schemas.openxmlformats.org/officeDocument/2006/relationships/slide" Target="../slides/slide377.xml"/><Relationship Id="rId1" Type="http://schemas.openxmlformats.org/officeDocument/2006/relationships/notesMaster" Target="../notesMasters/notesMaster1.xml"/></Relationships>
</file>

<file path=ppt/notesSlides/_rels/notesSlide375.xml.rels><?xml version="1.0" encoding="UTF-8" standalone="yes"?>
<Relationships xmlns="http://schemas.openxmlformats.org/package/2006/relationships"><Relationship Id="rId2" Type="http://schemas.openxmlformats.org/officeDocument/2006/relationships/slide" Target="../slides/slide378.xml"/><Relationship Id="rId1" Type="http://schemas.openxmlformats.org/officeDocument/2006/relationships/notesMaster" Target="../notesMasters/notesMaster1.xml"/></Relationships>
</file>

<file path=ppt/notesSlides/_rels/notesSlide376.xml.rels><?xml version="1.0" encoding="UTF-8" standalone="yes"?>
<Relationships xmlns="http://schemas.openxmlformats.org/package/2006/relationships"><Relationship Id="rId2" Type="http://schemas.openxmlformats.org/officeDocument/2006/relationships/slide" Target="../slides/slide379.xml"/><Relationship Id="rId1" Type="http://schemas.openxmlformats.org/officeDocument/2006/relationships/notesMaster" Target="../notesMasters/notesMaster1.xml"/></Relationships>
</file>

<file path=ppt/notesSlides/_rels/notesSlide377.xml.rels><?xml version="1.0" encoding="UTF-8" standalone="yes"?>
<Relationships xmlns="http://schemas.openxmlformats.org/package/2006/relationships"><Relationship Id="rId2" Type="http://schemas.openxmlformats.org/officeDocument/2006/relationships/slide" Target="../slides/slide380.xml"/><Relationship Id="rId1" Type="http://schemas.openxmlformats.org/officeDocument/2006/relationships/notesMaster" Target="../notesMasters/notesMaster1.xml"/></Relationships>
</file>

<file path=ppt/notesSlides/_rels/notesSlide378.xml.rels><?xml version="1.0" encoding="UTF-8" standalone="yes"?>
<Relationships xmlns="http://schemas.openxmlformats.org/package/2006/relationships"><Relationship Id="rId2" Type="http://schemas.openxmlformats.org/officeDocument/2006/relationships/slide" Target="../slides/slide381.xml"/><Relationship Id="rId1" Type="http://schemas.openxmlformats.org/officeDocument/2006/relationships/notesMaster" Target="../notesMasters/notesMaster1.xml"/></Relationships>
</file>

<file path=ppt/notesSlides/_rels/notesSlide379.xml.rels><?xml version="1.0" encoding="UTF-8" standalone="yes"?>
<Relationships xmlns="http://schemas.openxmlformats.org/package/2006/relationships"><Relationship Id="rId2" Type="http://schemas.openxmlformats.org/officeDocument/2006/relationships/slide" Target="../slides/slide38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0.xml.rels><?xml version="1.0" encoding="UTF-8" standalone="yes"?>
<Relationships xmlns="http://schemas.openxmlformats.org/package/2006/relationships"><Relationship Id="rId2" Type="http://schemas.openxmlformats.org/officeDocument/2006/relationships/slide" Target="../slides/slide383.xml"/><Relationship Id="rId1" Type="http://schemas.openxmlformats.org/officeDocument/2006/relationships/notesMaster" Target="../notesMasters/notesMaster1.xml"/></Relationships>
</file>

<file path=ppt/notesSlides/_rels/notesSlide381.xml.rels><?xml version="1.0" encoding="UTF-8" standalone="yes"?>
<Relationships xmlns="http://schemas.openxmlformats.org/package/2006/relationships"><Relationship Id="rId2" Type="http://schemas.openxmlformats.org/officeDocument/2006/relationships/slide" Target="../slides/slide384.xml"/><Relationship Id="rId1" Type="http://schemas.openxmlformats.org/officeDocument/2006/relationships/notesMaster" Target="../notesMasters/notesMaster1.xml"/></Relationships>
</file>

<file path=ppt/notesSlides/_rels/notesSlide382.xml.rels><?xml version="1.0" encoding="UTF-8" standalone="yes"?>
<Relationships xmlns="http://schemas.openxmlformats.org/package/2006/relationships"><Relationship Id="rId2" Type="http://schemas.openxmlformats.org/officeDocument/2006/relationships/slide" Target="../slides/slide385.xml"/><Relationship Id="rId1" Type="http://schemas.openxmlformats.org/officeDocument/2006/relationships/notesMaster" Target="../notesMasters/notesMaster1.xml"/></Relationships>
</file>

<file path=ppt/notesSlides/_rels/notesSlide383.xml.rels><?xml version="1.0" encoding="UTF-8" standalone="yes"?>
<Relationships xmlns="http://schemas.openxmlformats.org/package/2006/relationships"><Relationship Id="rId2" Type="http://schemas.openxmlformats.org/officeDocument/2006/relationships/slide" Target="../slides/slide386.xml"/><Relationship Id="rId1" Type="http://schemas.openxmlformats.org/officeDocument/2006/relationships/notesMaster" Target="../notesMasters/notesMaster1.xml"/></Relationships>
</file>

<file path=ppt/notesSlides/_rels/notesSlide384.xml.rels><?xml version="1.0" encoding="UTF-8" standalone="yes"?>
<Relationships xmlns="http://schemas.openxmlformats.org/package/2006/relationships"><Relationship Id="rId2" Type="http://schemas.openxmlformats.org/officeDocument/2006/relationships/slide" Target="../slides/slide387.xml"/><Relationship Id="rId1" Type="http://schemas.openxmlformats.org/officeDocument/2006/relationships/notesMaster" Target="../notesMasters/notesMaster1.xml"/></Relationships>
</file>

<file path=ppt/notesSlides/_rels/notesSlide385.xml.rels><?xml version="1.0" encoding="UTF-8" standalone="yes"?>
<Relationships xmlns="http://schemas.openxmlformats.org/package/2006/relationships"><Relationship Id="rId2" Type="http://schemas.openxmlformats.org/officeDocument/2006/relationships/slide" Target="../slides/slide388.xml"/><Relationship Id="rId1" Type="http://schemas.openxmlformats.org/officeDocument/2006/relationships/notesMaster" Target="../notesMasters/notesMaster1.xml"/></Relationships>
</file>

<file path=ppt/notesSlides/_rels/notesSlide386.xml.rels><?xml version="1.0" encoding="UTF-8" standalone="yes"?>
<Relationships xmlns="http://schemas.openxmlformats.org/package/2006/relationships"><Relationship Id="rId2" Type="http://schemas.openxmlformats.org/officeDocument/2006/relationships/slide" Target="../slides/slide389.xml"/><Relationship Id="rId1" Type="http://schemas.openxmlformats.org/officeDocument/2006/relationships/notesMaster" Target="../notesMasters/notesMaster1.xml"/></Relationships>
</file>

<file path=ppt/notesSlides/_rels/notesSlide387.xml.rels><?xml version="1.0" encoding="UTF-8" standalone="yes"?>
<Relationships xmlns="http://schemas.openxmlformats.org/package/2006/relationships"><Relationship Id="rId2" Type="http://schemas.openxmlformats.org/officeDocument/2006/relationships/slide" Target="../slides/slide390.xml"/><Relationship Id="rId1" Type="http://schemas.openxmlformats.org/officeDocument/2006/relationships/notesMaster" Target="../notesMasters/notesMaster1.xml"/></Relationships>
</file>

<file path=ppt/notesSlides/_rels/notesSlide388.xml.rels><?xml version="1.0" encoding="UTF-8" standalone="yes"?>
<Relationships xmlns="http://schemas.openxmlformats.org/package/2006/relationships"><Relationship Id="rId2" Type="http://schemas.openxmlformats.org/officeDocument/2006/relationships/slide" Target="../slides/slide391.xml"/><Relationship Id="rId1" Type="http://schemas.openxmlformats.org/officeDocument/2006/relationships/notesMaster" Target="../notesMasters/notesMaster1.xml"/></Relationships>
</file>

<file path=ppt/notesSlides/_rels/notesSlide389.xml.rels><?xml version="1.0" encoding="UTF-8" standalone="yes"?>
<Relationships xmlns="http://schemas.openxmlformats.org/package/2006/relationships"><Relationship Id="rId2" Type="http://schemas.openxmlformats.org/officeDocument/2006/relationships/slide" Target="../slides/slide39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0.xml.rels><?xml version="1.0" encoding="UTF-8" standalone="yes"?>
<Relationships xmlns="http://schemas.openxmlformats.org/package/2006/relationships"><Relationship Id="rId2" Type="http://schemas.openxmlformats.org/officeDocument/2006/relationships/slide" Target="../slides/slide393.xml"/><Relationship Id="rId1" Type="http://schemas.openxmlformats.org/officeDocument/2006/relationships/notesMaster" Target="../notesMasters/notesMaster1.xml"/></Relationships>
</file>

<file path=ppt/notesSlides/_rels/notesSlide391.xml.rels><?xml version="1.0" encoding="UTF-8" standalone="yes"?>
<Relationships xmlns="http://schemas.openxmlformats.org/package/2006/relationships"><Relationship Id="rId2" Type="http://schemas.openxmlformats.org/officeDocument/2006/relationships/slide" Target="../slides/slide394.xml"/><Relationship Id="rId1" Type="http://schemas.openxmlformats.org/officeDocument/2006/relationships/notesMaster" Target="../notesMasters/notesMaster1.xml"/></Relationships>
</file>

<file path=ppt/notesSlides/_rels/notesSlide392.xml.rels><?xml version="1.0" encoding="UTF-8" standalone="yes"?>
<Relationships xmlns="http://schemas.openxmlformats.org/package/2006/relationships"><Relationship Id="rId2" Type="http://schemas.openxmlformats.org/officeDocument/2006/relationships/slide" Target="../slides/slide395.xml"/><Relationship Id="rId1" Type="http://schemas.openxmlformats.org/officeDocument/2006/relationships/notesMaster" Target="../notesMasters/notesMaster1.xml"/></Relationships>
</file>

<file path=ppt/notesSlides/_rels/notesSlide393.xml.rels><?xml version="1.0" encoding="UTF-8" standalone="yes"?>
<Relationships xmlns="http://schemas.openxmlformats.org/package/2006/relationships"><Relationship Id="rId2" Type="http://schemas.openxmlformats.org/officeDocument/2006/relationships/slide" Target="../slides/slide396.xml"/><Relationship Id="rId1" Type="http://schemas.openxmlformats.org/officeDocument/2006/relationships/notesMaster" Target="../notesMasters/notesMaster1.xml"/></Relationships>
</file>

<file path=ppt/notesSlides/_rels/notesSlide394.xml.rels><?xml version="1.0" encoding="UTF-8" standalone="yes"?>
<Relationships xmlns="http://schemas.openxmlformats.org/package/2006/relationships"><Relationship Id="rId2" Type="http://schemas.openxmlformats.org/officeDocument/2006/relationships/slide" Target="../slides/slide397.xml"/><Relationship Id="rId1" Type="http://schemas.openxmlformats.org/officeDocument/2006/relationships/notesMaster" Target="../notesMasters/notesMaster1.xml"/></Relationships>
</file>

<file path=ppt/notesSlides/_rels/notesSlide395.xml.rels><?xml version="1.0" encoding="UTF-8" standalone="yes"?>
<Relationships xmlns="http://schemas.openxmlformats.org/package/2006/relationships"><Relationship Id="rId2" Type="http://schemas.openxmlformats.org/officeDocument/2006/relationships/slide" Target="../slides/slide398.xml"/><Relationship Id="rId1" Type="http://schemas.openxmlformats.org/officeDocument/2006/relationships/notesMaster" Target="../notesMasters/notesMaster1.xml"/></Relationships>
</file>

<file path=ppt/notesSlides/_rels/notesSlide396.xml.rels><?xml version="1.0" encoding="UTF-8" standalone="yes"?>
<Relationships xmlns="http://schemas.openxmlformats.org/package/2006/relationships"><Relationship Id="rId2" Type="http://schemas.openxmlformats.org/officeDocument/2006/relationships/slide" Target="../slides/slide399.xml"/><Relationship Id="rId1" Type="http://schemas.openxmlformats.org/officeDocument/2006/relationships/notesMaster" Target="../notesMasters/notesMaster1.xml"/></Relationships>
</file>

<file path=ppt/notesSlides/_rels/notesSlide397.xml.rels><?xml version="1.0" encoding="UTF-8" standalone="yes"?>
<Relationships xmlns="http://schemas.openxmlformats.org/package/2006/relationships"><Relationship Id="rId2" Type="http://schemas.openxmlformats.org/officeDocument/2006/relationships/slide" Target="../slides/slide400.xml"/><Relationship Id="rId1" Type="http://schemas.openxmlformats.org/officeDocument/2006/relationships/notesMaster" Target="../notesMasters/notesMaster1.xml"/></Relationships>
</file>

<file path=ppt/notesSlides/_rels/notesSlide398.xml.rels><?xml version="1.0" encoding="UTF-8" standalone="yes"?>
<Relationships xmlns="http://schemas.openxmlformats.org/package/2006/relationships"><Relationship Id="rId2" Type="http://schemas.openxmlformats.org/officeDocument/2006/relationships/slide" Target="../slides/slide401.xml"/><Relationship Id="rId1" Type="http://schemas.openxmlformats.org/officeDocument/2006/relationships/notesMaster" Target="../notesMasters/notesMaster1.xml"/></Relationships>
</file>

<file path=ppt/notesSlides/_rels/notesSlide399.xml.rels><?xml version="1.0" encoding="UTF-8" standalone="yes"?>
<Relationships xmlns="http://schemas.openxmlformats.org/package/2006/relationships"><Relationship Id="rId2" Type="http://schemas.openxmlformats.org/officeDocument/2006/relationships/slide" Target="../slides/slide40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00.xml.rels><?xml version="1.0" encoding="UTF-8" standalone="yes"?>
<Relationships xmlns="http://schemas.openxmlformats.org/package/2006/relationships"><Relationship Id="rId2" Type="http://schemas.openxmlformats.org/officeDocument/2006/relationships/slide" Target="../slides/slide403.xml"/><Relationship Id="rId1" Type="http://schemas.openxmlformats.org/officeDocument/2006/relationships/notesMaster" Target="../notesMasters/notesMaster1.xml"/></Relationships>
</file>

<file path=ppt/notesSlides/_rels/notesSlide401.xml.rels><?xml version="1.0" encoding="UTF-8" standalone="yes"?>
<Relationships xmlns="http://schemas.openxmlformats.org/package/2006/relationships"><Relationship Id="rId2" Type="http://schemas.openxmlformats.org/officeDocument/2006/relationships/slide" Target="../slides/slide404.xml"/><Relationship Id="rId1" Type="http://schemas.openxmlformats.org/officeDocument/2006/relationships/notesMaster" Target="../notesMasters/notesMaster1.xml"/></Relationships>
</file>

<file path=ppt/notesSlides/_rels/notesSlide402.xml.rels><?xml version="1.0" encoding="UTF-8" standalone="yes"?>
<Relationships xmlns="http://schemas.openxmlformats.org/package/2006/relationships"><Relationship Id="rId2" Type="http://schemas.openxmlformats.org/officeDocument/2006/relationships/slide" Target="../slides/slide405.xml"/><Relationship Id="rId1" Type="http://schemas.openxmlformats.org/officeDocument/2006/relationships/notesMaster" Target="../notesMasters/notesMaster1.xml"/></Relationships>
</file>

<file path=ppt/notesSlides/_rels/notesSlide403.xml.rels><?xml version="1.0" encoding="UTF-8" standalone="yes"?>
<Relationships xmlns="http://schemas.openxmlformats.org/package/2006/relationships"><Relationship Id="rId2" Type="http://schemas.openxmlformats.org/officeDocument/2006/relationships/slide" Target="../slides/slide406.xml"/><Relationship Id="rId1" Type="http://schemas.openxmlformats.org/officeDocument/2006/relationships/notesMaster" Target="../notesMasters/notesMaster1.xml"/></Relationships>
</file>

<file path=ppt/notesSlides/_rels/notesSlide404.xml.rels><?xml version="1.0" encoding="UTF-8" standalone="yes"?>
<Relationships xmlns="http://schemas.openxmlformats.org/package/2006/relationships"><Relationship Id="rId2" Type="http://schemas.openxmlformats.org/officeDocument/2006/relationships/slide" Target="../slides/slide407.xml"/><Relationship Id="rId1" Type="http://schemas.openxmlformats.org/officeDocument/2006/relationships/notesMaster" Target="../notesMasters/notesMaster1.xml"/></Relationships>
</file>

<file path=ppt/notesSlides/_rels/notesSlide405.xml.rels><?xml version="1.0" encoding="UTF-8" standalone="yes"?>
<Relationships xmlns="http://schemas.openxmlformats.org/package/2006/relationships"><Relationship Id="rId2" Type="http://schemas.openxmlformats.org/officeDocument/2006/relationships/slide" Target="../slides/slide408.xml"/><Relationship Id="rId1" Type="http://schemas.openxmlformats.org/officeDocument/2006/relationships/notesMaster" Target="../notesMasters/notesMaster1.xml"/></Relationships>
</file>

<file path=ppt/notesSlides/_rels/notesSlide406.xml.rels><?xml version="1.0" encoding="UTF-8" standalone="yes"?>
<Relationships xmlns="http://schemas.openxmlformats.org/package/2006/relationships"><Relationship Id="rId2" Type="http://schemas.openxmlformats.org/officeDocument/2006/relationships/slide" Target="../slides/slide409.xml"/><Relationship Id="rId1" Type="http://schemas.openxmlformats.org/officeDocument/2006/relationships/notesMaster" Target="../notesMasters/notesMaster1.xml"/></Relationships>
</file>

<file path=ppt/notesSlides/_rels/notesSlide407.xml.rels><?xml version="1.0" encoding="UTF-8" standalone="yes"?>
<Relationships xmlns="http://schemas.openxmlformats.org/package/2006/relationships"><Relationship Id="rId2" Type="http://schemas.openxmlformats.org/officeDocument/2006/relationships/slide" Target="../slides/slide410.xml"/><Relationship Id="rId1" Type="http://schemas.openxmlformats.org/officeDocument/2006/relationships/notesMaster" Target="../notesMasters/notesMaster1.xml"/></Relationships>
</file>

<file path=ppt/notesSlides/_rels/notesSlide408.xml.rels><?xml version="1.0" encoding="UTF-8" standalone="yes"?>
<Relationships xmlns="http://schemas.openxmlformats.org/package/2006/relationships"><Relationship Id="rId2" Type="http://schemas.openxmlformats.org/officeDocument/2006/relationships/slide" Target="../slides/slide411.xml"/><Relationship Id="rId1" Type="http://schemas.openxmlformats.org/officeDocument/2006/relationships/notesMaster" Target="../notesMasters/notesMaster1.xml"/></Relationships>
</file>

<file path=ppt/notesSlides/_rels/notesSlide409.xml.rels><?xml version="1.0" encoding="UTF-8" standalone="yes"?>
<Relationships xmlns="http://schemas.openxmlformats.org/package/2006/relationships"><Relationship Id="rId2" Type="http://schemas.openxmlformats.org/officeDocument/2006/relationships/slide" Target="../slides/slide41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0.xml.rels><?xml version="1.0" encoding="UTF-8" standalone="yes"?>
<Relationships xmlns="http://schemas.openxmlformats.org/package/2006/relationships"><Relationship Id="rId2" Type="http://schemas.openxmlformats.org/officeDocument/2006/relationships/slide" Target="../slides/slide413.xml"/><Relationship Id="rId1" Type="http://schemas.openxmlformats.org/officeDocument/2006/relationships/notesMaster" Target="../notesMasters/notesMaster1.xml"/></Relationships>
</file>

<file path=ppt/notesSlides/_rels/notesSlide411.xml.rels><?xml version="1.0" encoding="UTF-8" standalone="yes"?>
<Relationships xmlns="http://schemas.openxmlformats.org/package/2006/relationships"><Relationship Id="rId2" Type="http://schemas.openxmlformats.org/officeDocument/2006/relationships/slide" Target="../slides/slide414.xml"/><Relationship Id="rId1" Type="http://schemas.openxmlformats.org/officeDocument/2006/relationships/notesMaster" Target="../notesMasters/notesMaster1.xml"/></Relationships>
</file>

<file path=ppt/notesSlides/_rels/notesSlide412.xml.rels><?xml version="1.0" encoding="UTF-8" standalone="yes"?>
<Relationships xmlns="http://schemas.openxmlformats.org/package/2006/relationships"><Relationship Id="rId2" Type="http://schemas.openxmlformats.org/officeDocument/2006/relationships/slide" Target="../slides/slide415.xml"/><Relationship Id="rId1" Type="http://schemas.openxmlformats.org/officeDocument/2006/relationships/notesMaster" Target="../notesMasters/notesMaster1.xml"/></Relationships>
</file>

<file path=ppt/notesSlides/_rels/notesSlide413.xml.rels><?xml version="1.0" encoding="UTF-8" standalone="yes"?>
<Relationships xmlns="http://schemas.openxmlformats.org/package/2006/relationships"><Relationship Id="rId2" Type="http://schemas.openxmlformats.org/officeDocument/2006/relationships/slide" Target="../slides/slide416.xml"/><Relationship Id="rId1" Type="http://schemas.openxmlformats.org/officeDocument/2006/relationships/notesMaster" Target="../notesMasters/notesMaster1.xml"/></Relationships>
</file>

<file path=ppt/notesSlides/_rels/notesSlide414.xml.rels><?xml version="1.0" encoding="UTF-8" standalone="yes"?>
<Relationships xmlns="http://schemas.openxmlformats.org/package/2006/relationships"><Relationship Id="rId2" Type="http://schemas.openxmlformats.org/officeDocument/2006/relationships/slide" Target="../slides/slide417.xml"/><Relationship Id="rId1" Type="http://schemas.openxmlformats.org/officeDocument/2006/relationships/notesMaster" Target="../notesMasters/notesMaster1.xml"/></Relationships>
</file>

<file path=ppt/notesSlides/_rels/notesSlide415.xml.rels><?xml version="1.0" encoding="UTF-8" standalone="yes"?>
<Relationships xmlns="http://schemas.openxmlformats.org/package/2006/relationships"><Relationship Id="rId2" Type="http://schemas.openxmlformats.org/officeDocument/2006/relationships/slide" Target="../slides/slide418.xml"/><Relationship Id="rId1" Type="http://schemas.openxmlformats.org/officeDocument/2006/relationships/notesMaster" Target="../notesMasters/notesMaster1.xml"/></Relationships>
</file>

<file path=ppt/notesSlides/_rels/notesSlide416.xml.rels><?xml version="1.0" encoding="UTF-8" standalone="yes"?>
<Relationships xmlns="http://schemas.openxmlformats.org/package/2006/relationships"><Relationship Id="rId2" Type="http://schemas.openxmlformats.org/officeDocument/2006/relationships/slide" Target="../slides/slide419.xml"/><Relationship Id="rId1" Type="http://schemas.openxmlformats.org/officeDocument/2006/relationships/notesMaster" Target="../notesMasters/notesMaster1.xml"/></Relationships>
</file>

<file path=ppt/notesSlides/_rels/notesSlide417.xml.rels><?xml version="1.0" encoding="UTF-8" standalone="yes"?>
<Relationships xmlns="http://schemas.openxmlformats.org/package/2006/relationships"><Relationship Id="rId2" Type="http://schemas.openxmlformats.org/officeDocument/2006/relationships/slide" Target="../slides/slide420.xml"/><Relationship Id="rId1" Type="http://schemas.openxmlformats.org/officeDocument/2006/relationships/notesMaster" Target="../notesMasters/notesMaster1.xml"/></Relationships>
</file>

<file path=ppt/notesSlides/_rels/notesSlide418.xml.rels><?xml version="1.0" encoding="UTF-8" standalone="yes"?>
<Relationships xmlns="http://schemas.openxmlformats.org/package/2006/relationships"><Relationship Id="rId2" Type="http://schemas.openxmlformats.org/officeDocument/2006/relationships/slide" Target="../slides/slide421.xml"/><Relationship Id="rId1" Type="http://schemas.openxmlformats.org/officeDocument/2006/relationships/notesMaster" Target="../notesMasters/notesMaster1.xml"/></Relationships>
</file>

<file path=ppt/notesSlides/_rels/notesSlide419.xml.rels><?xml version="1.0" encoding="UTF-8" standalone="yes"?>
<Relationships xmlns="http://schemas.openxmlformats.org/package/2006/relationships"><Relationship Id="rId2" Type="http://schemas.openxmlformats.org/officeDocument/2006/relationships/slide" Target="../slides/slide42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0.xml.rels><?xml version="1.0" encoding="UTF-8" standalone="yes"?>
<Relationships xmlns="http://schemas.openxmlformats.org/package/2006/relationships"><Relationship Id="rId2" Type="http://schemas.openxmlformats.org/officeDocument/2006/relationships/slide" Target="../slides/slide423.xml"/><Relationship Id="rId1" Type="http://schemas.openxmlformats.org/officeDocument/2006/relationships/notesMaster" Target="../notesMasters/notesMaster1.xml"/></Relationships>
</file>

<file path=ppt/notesSlides/_rels/notesSlide421.xml.rels><?xml version="1.0" encoding="UTF-8" standalone="yes"?>
<Relationships xmlns="http://schemas.openxmlformats.org/package/2006/relationships"><Relationship Id="rId2" Type="http://schemas.openxmlformats.org/officeDocument/2006/relationships/slide" Target="../slides/slide424.xml"/><Relationship Id="rId1" Type="http://schemas.openxmlformats.org/officeDocument/2006/relationships/notesMaster" Target="../notesMasters/notesMaster1.xml"/></Relationships>
</file>

<file path=ppt/notesSlides/_rels/notesSlide422.xml.rels><?xml version="1.0" encoding="UTF-8" standalone="yes"?>
<Relationships xmlns="http://schemas.openxmlformats.org/package/2006/relationships"><Relationship Id="rId2" Type="http://schemas.openxmlformats.org/officeDocument/2006/relationships/slide" Target="../slides/slide425.xml"/><Relationship Id="rId1" Type="http://schemas.openxmlformats.org/officeDocument/2006/relationships/notesMaster" Target="../notesMasters/notesMaster1.xml"/></Relationships>
</file>

<file path=ppt/notesSlides/_rels/notesSlide423.xml.rels><?xml version="1.0" encoding="UTF-8" standalone="yes"?>
<Relationships xmlns="http://schemas.openxmlformats.org/package/2006/relationships"><Relationship Id="rId2" Type="http://schemas.openxmlformats.org/officeDocument/2006/relationships/slide" Target="../slides/slide426.xml"/><Relationship Id="rId1" Type="http://schemas.openxmlformats.org/officeDocument/2006/relationships/notesMaster" Target="../notesMasters/notesMaster1.xml"/></Relationships>
</file>

<file path=ppt/notesSlides/_rels/notesSlide424.xml.rels><?xml version="1.0" encoding="UTF-8" standalone="yes"?>
<Relationships xmlns="http://schemas.openxmlformats.org/package/2006/relationships"><Relationship Id="rId2" Type="http://schemas.openxmlformats.org/officeDocument/2006/relationships/slide" Target="../slides/slide427.xml"/><Relationship Id="rId1" Type="http://schemas.openxmlformats.org/officeDocument/2006/relationships/notesMaster" Target="../notesMasters/notesMaster1.xml"/></Relationships>
</file>

<file path=ppt/notesSlides/_rels/notesSlide425.xml.rels><?xml version="1.0" encoding="UTF-8" standalone="yes"?>
<Relationships xmlns="http://schemas.openxmlformats.org/package/2006/relationships"><Relationship Id="rId2" Type="http://schemas.openxmlformats.org/officeDocument/2006/relationships/slide" Target="../slides/slide428.xml"/><Relationship Id="rId1" Type="http://schemas.openxmlformats.org/officeDocument/2006/relationships/notesMaster" Target="../notesMasters/notesMaster1.xml"/></Relationships>
</file>

<file path=ppt/notesSlides/_rels/notesSlide426.xml.rels><?xml version="1.0" encoding="UTF-8" standalone="yes"?>
<Relationships xmlns="http://schemas.openxmlformats.org/package/2006/relationships"><Relationship Id="rId2" Type="http://schemas.openxmlformats.org/officeDocument/2006/relationships/slide" Target="../slides/slide429.xml"/><Relationship Id="rId1" Type="http://schemas.openxmlformats.org/officeDocument/2006/relationships/notesMaster" Target="../notesMasters/notesMaster1.xml"/></Relationships>
</file>

<file path=ppt/notesSlides/_rels/notesSlide427.xml.rels><?xml version="1.0" encoding="UTF-8" standalone="yes"?>
<Relationships xmlns="http://schemas.openxmlformats.org/package/2006/relationships"><Relationship Id="rId2" Type="http://schemas.openxmlformats.org/officeDocument/2006/relationships/slide" Target="../slides/slide430.xml"/><Relationship Id="rId1" Type="http://schemas.openxmlformats.org/officeDocument/2006/relationships/notesMaster" Target="../notesMasters/notesMaster1.xml"/></Relationships>
</file>

<file path=ppt/notesSlides/_rels/notesSlide428.xml.rels><?xml version="1.0" encoding="UTF-8" standalone="yes"?>
<Relationships xmlns="http://schemas.openxmlformats.org/package/2006/relationships"><Relationship Id="rId2" Type="http://schemas.openxmlformats.org/officeDocument/2006/relationships/slide" Target="../slides/slide431.xml"/><Relationship Id="rId1" Type="http://schemas.openxmlformats.org/officeDocument/2006/relationships/notesMaster" Target="../notesMasters/notesMaster1.xml"/></Relationships>
</file>

<file path=ppt/notesSlides/_rels/notesSlide429.xml.rels><?xml version="1.0" encoding="UTF-8" standalone="yes"?>
<Relationships xmlns="http://schemas.openxmlformats.org/package/2006/relationships"><Relationship Id="rId2" Type="http://schemas.openxmlformats.org/officeDocument/2006/relationships/slide" Target="../slides/slide43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0.xml.rels><?xml version="1.0" encoding="UTF-8" standalone="yes"?>
<Relationships xmlns="http://schemas.openxmlformats.org/package/2006/relationships"><Relationship Id="rId2" Type="http://schemas.openxmlformats.org/officeDocument/2006/relationships/slide" Target="../slides/slide433.xml"/><Relationship Id="rId1" Type="http://schemas.openxmlformats.org/officeDocument/2006/relationships/notesMaster" Target="../notesMasters/notesMaster1.xml"/></Relationships>
</file>

<file path=ppt/notesSlides/_rels/notesSlide431.xml.rels><?xml version="1.0" encoding="UTF-8" standalone="yes"?>
<Relationships xmlns="http://schemas.openxmlformats.org/package/2006/relationships"><Relationship Id="rId2" Type="http://schemas.openxmlformats.org/officeDocument/2006/relationships/slide" Target="../slides/slide434.xml"/><Relationship Id="rId1" Type="http://schemas.openxmlformats.org/officeDocument/2006/relationships/notesMaster" Target="../notesMasters/notesMaster1.xml"/></Relationships>
</file>

<file path=ppt/notesSlides/_rels/notesSlide432.xml.rels><?xml version="1.0" encoding="UTF-8" standalone="yes"?>
<Relationships xmlns="http://schemas.openxmlformats.org/package/2006/relationships"><Relationship Id="rId2" Type="http://schemas.openxmlformats.org/officeDocument/2006/relationships/slide" Target="../slides/slide435.xml"/><Relationship Id="rId1" Type="http://schemas.openxmlformats.org/officeDocument/2006/relationships/notesMaster" Target="../notesMasters/notesMaster1.xml"/></Relationships>
</file>

<file path=ppt/notesSlides/_rels/notesSlide433.xml.rels><?xml version="1.0" encoding="UTF-8" standalone="yes"?>
<Relationships xmlns="http://schemas.openxmlformats.org/package/2006/relationships"><Relationship Id="rId2" Type="http://schemas.openxmlformats.org/officeDocument/2006/relationships/slide" Target="../slides/slide436.xml"/><Relationship Id="rId1" Type="http://schemas.openxmlformats.org/officeDocument/2006/relationships/notesMaster" Target="../notesMasters/notesMaster1.xml"/></Relationships>
</file>

<file path=ppt/notesSlides/_rels/notesSlide434.xml.rels><?xml version="1.0" encoding="UTF-8" standalone="yes"?>
<Relationships xmlns="http://schemas.openxmlformats.org/package/2006/relationships"><Relationship Id="rId2" Type="http://schemas.openxmlformats.org/officeDocument/2006/relationships/slide" Target="../slides/slide437.xml"/><Relationship Id="rId1" Type="http://schemas.openxmlformats.org/officeDocument/2006/relationships/notesMaster" Target="../notesMasters/notesMaster1.xml"/></Relationships>
</file>

<file path=ppt/notesSlides/_rels/notesSlide435.xml.rels><?xml version="1.0" encoding="UTF-8" standalone="yes"?>
<Relationships xmlns="http://schemas.openxmlformats.org/package/2006/relationships"><Relationship Id="rId2" Type="http://schemas.openxmlformats.org/officeDocument/2006/relationships/slide" Target="../slides/slide438.xml"/><Relationship Id="rId1" Type="http://schemas.openxmlformats.org/officeDocument/2006/relationships/notesMaster" Target="../notesMasters/notesMaster1.xml"/></Relationships>
</file>

<file path=ppt/notesSlides/_rels/notesSlide436.xml.rels><?xml version="1.0" encoding="UTF-8" standalone="yes"?>
<Relationships xmlns="http://schemas.openxmlformats.org/package/2006/relationships"><Relationship Id="rId2" Type="http://schemas.openxmlformats.org/officeDocument/2006/relationships/slide" Target="../slides/slide439.xml"/><Relationship Id="rId1" Type="http://schemas.openxmlformats.org/officeDocument/2006/relationships/notesMaster" Target="../notesMasters/notesMaster1.xml"/></Relationships>
</file>

<file path=ppt/notesSlides/_rels/notesSlide437.xml.rels><?xml version="1.0" encoding="UTF-8" standalone="yes"?>
<Relationships xmlns="http://schemas.openxmlformats.org/package/2006/relationships"><Relationship Id="rId2" Type="http://schemas.openxmlformats.org/officeDocument/2006/relationships/slide" Target="../slides/slide440.xml"/><Relationship Id="rId1" Type="http://schemas.openxmlformats.org/officeDocument/2006/relationships/notesMaster" Target="../notesMasters/notesMaster1.xml"/></Relationships>
</file>

<file path=ppt/notesSlides/_rels/notesSlide438.xml.rels><?xml version="1.0" encoding="UTF-8" standalone="yes"?>
<Relationships xmlns="http://schemas.openxmlformats.org/package/2006/relationships"><Relationship Id="rId2" Type="http://schemas.openxmlformats.org/officeDocument/2006/relationships/slide" Target="../slides/slide441.xml"/><Relationship Id="rId1" Type="http://schemas.openxmlformats.org/officeDocument/2006/relationships/notesMaster" Target="../notesMasters/notesMaster1.xml"/></Relationships>
</file>

<file path=ppt/notesSlides/_rels/notesSlide439.xml.rels><?xml version="1.0" encoding="UTF-8" standalone="yes"?>
<Relationships xmlns="http://schemas.openxmlformats.org/package/2006/relationships"><Relationship Id="rId2" Type="http://schemas.openxmlformats.org/officeDocument/2006/relationships/slide" Target="../slides/slide44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0.xml.rels><?xml version="1.0" encoding="UTF-8" standalone="yes"?>
<Relationships xmlns="http://schemas.openxmlformats.org/package/2006/relationships"><Relationship Id="rId2" Type="http://schemas.openxmlformats.org/officeDocument/2006/relationships/slide" Target="../slides/slide443.xml"/><Relationship Id="rId1" Type="http://schemas.openxmlformats.org/officeDocument/2006/relationships/notesMaster" Target="../notesMasters/notesMaster1.xml"/></Relationships>
</file>

<file path=ppt/notesSlides/_rels/notesSlide441.xml.rels><?xml version="1.0" encoding="UTF-8" standalone="yes"?>
<Relationships xmlns="http://schemas.openxmlformats.org/package/2006/relationships"><Relationship Id="rId2" Type="http://schemas.openxmlformats.org/officeDocument/2006/relationships/slide" Target="../slides/slide444.xml"/><Relationship Id="rId1" Type="http://schemas.openxmlformats.org/officeDocument/2006/relationships/notesMaster" Target="../notesMasters/notesMaster1.xml"/></Relationships>
</file>

<file path=ppt/notesSlides/_rels/notesSlide442.xml.rels><?xml version="1.0" encoding="UTF-8" standalone="yes"?>
<Relationships xmlns="http://schemas.openxmlformats.org/package/2006/relationships"><Relationship Id="rId2" Type="http://schemas.openxmlformats.org/officeDocument/2006/relationships/slide" Target="../slides/slide445.xml"/><Relationship Id="rId1" Type="http://schemas.openxmlformats.org/officeDocument/2006/relationships/notesMaster" Target="../notesMasters/notesMaster1.xml"/></Relationships>
</file>

<file path=ppt/notesSlides/_rels/notesSlide443.xml.rels><?xml version="1.0" encoding="UTF-8" standalone="yes"?>
<Relationships xmlns="http://schemas.openxmlformats.org/package/2006/relationships"><Relationship Id="rId2" Type="http://schemas.openxmlformats.org/officeDocument/2006/relationships/slide" Target="../slides/slide446.xml"/><Relationship Id="rId1" Type="http://schemas.openxmlformats.org/officeDocument/2006/relationships/notesMaster" Target="../notesMasters/notesMaster1.xml"/></Relationships>
</file>

<file path=ppt/notesSlides/_rels/notesSlide444.xml.rels><?xml version="1.0" encoding="UTF-8" standalone="yes"?>
<Relationships xmlns="http://schemas.openxmlformats.org/package/2006/relationships"><Relationship Id="rId2" Type="http://schemas.openxmlformats.org/officeDocument/2006/relationships/slide" Target="../slides/slide447.xml"/><Relationship Id="rId1" Type="http://schemas.openxmlformats.org/officeDocument/2006/relationships/notesMaster" Target="../notesMasters/notesMaster1.xml"/></Relationships>
</file>

<file path=ppt/notesSlides/_rels/notesSlide445.xml.rels><?xml version="1.0" encoding="UTF-8" standalone="yes"?>
<Relationships xmlns="http://schemas.openxmlformats.org/package/2006/relationships"><Relationship Id="rId2" Type="http://schemas.openxmlformats.org/officeDocument/2006/relationships/slide" Target="../slides/slide448.xml"/><Relationship Id="rId1" Type="http://schemas.openxmlformats.org/officeDocument/2006/relationships/notesMaster" Target="../notesMasters/notesMaster1.xml"/></Relationships>
</file>

<file path=ppt/notesSlides/_rels/notesSlide446.xml.rels><?xml version="1.0" encoding="UTF-8" standalone="yes"?>
<Relationships xmlns="http://schemas.openxmlformats.org/package/2006/relationships"><Relationship Id="rId2" Type="http://schemas.openxmlformats.org/officeDocument/2006/relationships/slide" Target="../slides/slide449.xml"/><Relationship Id="rId1" Type="http://schemas.openxmlformats.org/officeDocument/2006/relationships/notesMaster" Target="../notesMasters/notesMaster1.xml"/></Relationships>
</file>

<file path=ppt/notesSlides/_rels/notesSlide447.xml.rels><?xml version="1.0" encoding="UTF-8" standalone="yes"?>
<Relationships xmlns="http://schemas.openxmlformats.org/package/2006/relationships"><Relationship Id="rId2" Type="http://schemas.openxmlformats.org/officeDocument/2006/relationships/slide" Target="../slides/slide450.xml"/><Relationship Id="rId1" Type="http://schemas.openxmlformats.org/officeDocument/2006/relationships/notesMaster" Target="../notesMasters/notesMaster1.xml"/></Relationships>
</file>

<file path=ppt/notesSlides/_rels/notesSlide448.xml.rels><?xml version="1.0" encoding="UTF-8" standalone="yes"?>
<Relationships xmlns="http://schemas.openxmlformats.org/package/2006/relationships"><Relationship Id="rId2" Type="http://schemas.openxmlformats.org/officeDocument/2006/relationships/slide" Target="../slides/slide451.xml"/><Relationship Id="rId1" Type="http://schemas.openxmlformats.org/officeDocument/2006/relationships/notesMaster" Target="../notesMasters/notesMaster1.xml"/></Relationships>
</file>

<file path=ppt/notesSlides/_rels/notesSlide449.xml.rels><?xml version="1.0" encoding="UTF-8" standalone="yes"?>
<Relationships xmlns="http://schemas.openxmlformats.org/package/2006/relationships"><Relationship Id="rId2" Type="http://schemas.openxmlformats.org/officeDocument/2006/relationships/slide" Target="../slides/slide4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0.xml.rels><?xml version="1.0" encoding="UTF-8" standalone="yes"?>
<Relationships xmlns="http://schemas.openxmlformats.org/package/2006/relationships"><Relationship Id="rId2" Type="http://schemas.openxmlformats.org/officeDocument/2006/relationships/slide" Target="../slides/slide453.xml"/><Relationship Id="rId1" Type="http://schemas.openxmlformats.org/officeDocument/2006/relationships/notesMaster" Target="../notesMasters/notesMaster1.xml"/></Relationships>
</file>

<file path=ppt/notesSlides/_rels/notesSlide451.xml.rels><?xml version="1.0" encoding="UTF-8" standalone="yes"?>
<Relationships xmlns="http://schemas.openxmlformats.org/package/2006/relationships"><Relationship Id="rId2" Type="http://schemas.openxmlformats.org/officeDocument/2006/relationships/slide" Target="../slides/slide454.xml"/><Relationship Id="rId1" Type="http://schemas.openxmlformats.org/officeDocument/2006/relationships/notesMaster" Target="../notesMasters/notesMaster1.xml"/></Relationships>
</file>

<file path=ppt/notesSlides/_rels/notesSlide452.xml.rels><?xml version="1.0" encoding="UTF-8" standalone="yes"?>
<Relationships xmlns="http://schemas.openxmlformats.org/package/2006/relationships"><Relationship Id="rId2" Type="http://schemas.openxmlformats.org/officeDocument/2006/relationships/slide" Target="../slides/slide455.xml"/><Relationship Id="rId1" Type="http://schemas.openxmlformats.org/officeDocument/2006/relationships/notesMaster" Target="../notesMasters/notesMaster1.xml"/></Relationships>
</file>

<file path=ppt/notesSlides/_rels/notesSlide453.xml.rels><?xml version="1.0" encoding="UTF-8" standalone="yes"?>
<Relationships xmlns="http://schemas.openxmlformats.org/package/2006/relationships"><Relationship Id="rId2" Type="http://schemas.openxmlformats.org/officeDocument/2006/relationships/slide" Target="../slides/slide456.xml"/><Relationship Id="rId1" Type="http://schemas.openxmlformats.org/officeDocument/2006/relationships/notesMaster" Target="../notesMasters/notesMaster1.xml"/></Relationships>
</file>

<file path=ppt/notesSlides/_rels/notesSlide454.xml.rels><?xml version="1.0" encoding="UTF-8" standalone="yes"?>
<Relationships xmlns="http://schemas.openxmlformats.org/package/2006/relationships"><Relationship Id="rId2" Type="http://schemas.openxmlformats.org/officeDocument/2006/relationships/slide" Target="../slides/slide457.xml"/><Relationship Id="rId1" Type="http://schemas.openxmlformats.org/officeDocument/2006/relationships/notesMaster" Target="../notesMasters/notesMaster1.xml"/></Relationships>
</file>

<file path=ppt/notesSlides/_rels/notesSlide455.xml.rels><?xml version="1.0" encoding="UTF-8" standalone="yes"?>
<Relationships xmlns="http://schemas.openxmlformats.org/package/2006/relationships"><Relationship Id="rId2" Type="http://schemas.openxmlformats.org/officeDocument/2006/relationships/slide" Target="../slides/slide458.xml"/><Relationship Id="rId1" Type="http://schemas.openxmlformats.org/officeDocument/2006/relationships/notesMaster" Target="../notesMasters/notesMaster1.xml"/></Relationships>
</file>

<file path=ppt/notesSlides/_rels/notesSlide456.xml.rels><?xml version="1.0" encoding="UTF-8" standalone="yes"?>
<Relationships xmlns="http://schemas.openxmlformats.org/package/2006/relationships"><Relationship Id="rId2" Type="http://schemas.openxmlformats.org/officeDocument/2006/relationships/slide" Target="../slides/slide459.xml"/><Relationship Id="rId1" Type="http://schemas.openxmlformats.org/officeDocument/2006/relationships/notesMaster" Target="../notesMasters/notesMaster1.xml"/></Relationships>
</file>

<file path=ppt/notesSlides/_rels/notesSlide457.xml.rels><?xml version="1.0" encoding="UTF-8" standalone="yes"?>
<Relationships xmlns="http://schemas.openxmlformats.org/package/2006/relationships"><Relationship Id="rId2" Type="http://schemas.openxmlformats.org/officeDocument/2006/relationships/slide" Target="../slides/slide460.xml"/><Relationship Id="rId1" Type="http://schemas.openxmlformats.org/officeDocument/2006/relationships/notesMaster" Target="../notesMasters/notesMaster1.xml"/></Relationships>
</file>

<file path=ppt/notesSlides/_rels/notesSlide458.xml.rels><?xml version="1.0" encoding="UTF-8" standalone="yes"?>
<Relationships xmlns="http://schemas.openxmlformats.org/package/2006/relationships"><Relationship Id="rId2" Type="http://schemas.openxmlformats.org/officeDocument/2006/relationships/slide" Target="../slides/slide461.xml"/><Relationship Id="rId1" Type="http://schemas.openxmlformats.org/officeDocument/2006/relationships/notesMaster" Target="../notesMasters/notesMaster1.xml"/></Relationships>
</file>

<file path=ppt/notesSlides/_rels/notesSlide459.xml.rels><?xml version="1.0" encoding="UTF-8" standalone="yes"?>
<Relationships xmlns="http://schemas.openxmlformats.org/package/2006/relationships"><Relationship Id="rId2" Type="http://schemas.openxmlformats.org/officeDocument/2006/relationships/slide" Target="../slides/slide4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0.xml.rels><?xml version="1.0" encoding="UTF-8" standalone="yes"?>
<Relationships xmlns="http://schemas.openxmlformats.org/package/2006/relationships"><Relationship Id="rId2" Type="http://schemas.openxmlformats.org/officeDocument/2006/relationships/slide" Target="../slides/slide463.xml"/><Relationship Id="rId1" Type="http://schemas.openxmlformats.org/officeDocument/2006/relationships/notesMaster" Target="../notesMasters/notesMaster1.xml"/></Relationships>
</file>

<file path=ppt/notesSlides/_rels/notesSlide461.xml.rels><?xml version="1.0" encoding="UTF-8" standalone="yes"?>
<Relationships xmlns="http://schemas.openxmlformats.org/package/2006/relationships"><Relationship Id="rId2" Type="http://schemas.openxmlformats.org/officeDocument/2006/relationships/slide" Target="../slides/slide464.xml"/><Relationship Id="rId1" Type="http://schemas.openxmlformats.org/officeDocument/2006/relationships/notesMaster" Target="../notesMasters/notesMaster1.xml"/></Relationships>
</file>

<file path=ppt/notesSlides/_rels/notesSlide462.xml.rels><?xml version="1.0" encoding="UTF-8" standalone="yes"?>
<Relationships xmlns="http://schemas.openxmlformats.org/package/2006/relationships"><Relationship Id="rId2" Type="http://schemas.openxmlformats.org/officeDocument/2006/relationships/slide" Target="../slides/slide465.xml"/><Relationship Id="rId1" Type="http://schemas.openxmlformats.org/officeDocument/2006/relationships/notesMaster" Target="../notesMasters/notesMaster1.xml"/></Relationships>
</file>

<file path=ppt/notesSlides/_rels/notesSlide463.xml.rels><?xml version="1.0" encoding="UTF-8" standalone="yes"?>
<Relationships xmlns="http://schemas.openxmlformats.org/package/2006/relationships"><Relationship Id="rId2" Type="http://schemas.openxmlformats.org/officeDocument/2006/relationships/slide" Target="../slides/slide466.xml"/><Relationship Id="rId1" Type="http://schemas.openxmlformats.org/officeDocument/2006/relationships/notesMaster" Target="../notesMasters/notesMaster1.xml"/></Relationships>
</file>

<file path=ppt/notesSlides/_rels/notesSlide464.xml.rels><?xml version="1.0" encoding="UTF-8" standalone="yes"?>
<Relationships xmlns="http://schemas.openxmlformats.org/package/2006/relationships"><Relationship Id="rId2" Type="http://schemas.openxmlformats.org/officeDocument/2006/relationships/slide" Target="../slides/slide467.xml"/><Relationship Id="rId1" Type="http://schemas.openxmlformats.org/officeDocument/2006/relationships/notesMaster" Target="../notesMasters/notesMaster1.xml"/></Relationships>
</file>

<file path=ppt/notesSlides/_rels/notesSlide465.xml.rels><?xml version="1.0" encoding="UTF-8" standalone="yes"?>
<Relationships xmlns="http://schemas.openxmlformats.org/package/2006/relationships"><Relationship Id="rId2" Type="http://schemas.openxmlformats.org/officeDocument/2006/relationships/slide" Target="../slides/slide468.xml"/><Relationship Id="rId1" Type="http://schemas.openxmlformats.org/officeDocument/2006/relationships/notesMaster" Target="../notesMasters/notesMaster1.xml"/></Relationships>
</file>

<file path=ppt/notesSlides/_rels/notesSlide466.xml.rels><?xml version="1.0" encoding="UTF-8" standalone="yes"?>
<Relationships xmlns="http://schemas.openxmlformats.org/package/2006/relationships"><Relationship Id="rId2" Type="http://schemas.openxmlformats.org/officeDocument/2006/relationships/slide" Target="../slides/slide469.xml"/><Relationship Id="rId1" Type="http://schemas.openxmlformats.org/officeDocument/2006/relationships/notesMaster" Target="../notesMasters/notesMaster1.xml"/></Relationships>
</file>

<file path=ppt/notesSlides/_rels/notesSlide467.xml.rels><?xml version="1.0" encoding="UTF-8" standalone="yes"?>
<Relationships xmlns="http://schemas.openxmlformats.org/package/2006/relationships"><Relationship Id="rId2" Type="http://schemas.openxmlformats.org/officeDocument/2006/relationships/slide" Target="../slides/slide470.xml"/><Relationship Id="rId1" Type="http://schemas.openxmlformats.org/officeDocument/2006/relationships/notesMaster" Target="../notesMasters/notesMaster1.xml"/></Relationships>
</file>

<file path=ppt/notesSlides/_rels/notesSlide468.xml.rels><?xml version="1.0" encoding="UTF-8" standalone="yes"?>
<Relationships xmlns="http://schemas.openxmlformats.org/package/2006/relationships"><Relationship Id="rId2" Type="http://schemas.openxmlformats.org/officeDocument/2006/relationships/slide" Target="../slides/slide471.xml"/><Relationship Id="rId1" Type="http://schemas.openxmlformats.org/officeDocument/2006/relationships/notesMaster" Target="../notesMasters/notesMaster1.xml"/></Relationships>
</file>

<file path=ppt/notesSlides/_rels/notesSlide469.xml.rels><?xml version="1.0" encoding="UTF-8" standalone="yes"?>
<Relationships xmlns="http://schemas.openxmlformats.org/package/2006/relationships"><Relationship Id="rId2" Type="http://schemas.openxmlformats.org/officeDocument/2006/relationships/slide" Target="../slides/slide47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0.xml.rels><?xml version="1.0" encoding="UTF-8" standalone="yes"?>
<Relationships xmlns="http://schemas.openxmlformats.org/package/2006/relationships"><Relationship Id="rId2" Type="http://schemas.openxmlformats.org/officeDocument/2006/relationships/slide" Target="../slides/slide473.xml"/><Relationship Id="rId1" Type="http://schemas.openxmlformats.org/officeDocument/2006/relationships/notesMaster" Target="../notesMasters/notesMaster1.xml"/></Relationships>
</file>

<file path=ppt/notesSlides/_rels/notesSlide471.xml.rels><?xml version="1.0" encoding="UTF-8" standalone="yes"?>
<Relationships xmlns="http://schemas.openxmlformats.org/package/2006/relationships"><Relationship Id="rId2" Type="http://schemas.openxmlformats.org/officeDocument/2006/relationships/slide" Target="../slides/slide474.xml"/><Relationship Id="rId1" Type="http://schemas.openxmlformats.org/officeDocument/2006/relationships/notesMaster" Target="../notesMasters/notesMaster1.xml"/></Relationships>
</file>

<file path=ppt/notesSlides/_rels/notesSlide472.xml.rels><?xml version="1.0" encoding="UTF-8" standalone="yes"?>
<Relationships xmlns="http://schemas.openxmlformats.org/package/2006/relationships"><Relationship Id="rId2" Type="http://schemas.openxmlformats.org/officeDocument/2006/relationships/slide" Target="../slides/slide475.xml"/><Relationship Id="rId1" Type="http://schemas.openxmlformats.org/officeDocument/2006/relationships/notesMaster" Target="../notesMasters/notesMaster1.xml"/></Relationships>
</file>

<file path=ppt/notesSlides/_rels/notesSlide473.xml.rels><?xml version="1.0" encoding="UTF-8" standalone="yes"?>
<Relationships xmlns="http://schemas.openxmlformats.org/package/2006/relationships"><Relationship Id="rId2" Type="http://schemas.openxmlformats.org/officeDocument/2006/relationships/slide" Target="../slides/slide476.xml"/><Relationship Id="rId1" Type="http://schemas.openxmlformats.org/officeDocument/2006/relationships/notesMaster" Target="../notesMasters/notesMaster1.xml"/></Relationships>
</file>

<file path=ppt/notesSlides/_rels/notesSlide474.xml.rels><?xml version="1.0" encoding="UTF-8" standalone="yes"?>
<Relationships xmlns="http://schemas.openxmlformats.org/package/2006/relationships"><Relationship Id="rId2" Type="http://schemas.openxmlformats.org/officeDocument/2006/relationships/slide" Target="../slides/slide477.xml"/><Relationship Id="rId1" Type="http://schemas.openxmlformats.org/officeDocument/2006/relationships/notesMaster" Target="../notesMasters/notesMaster1.xml"/></Relationships>
</file>

<file path=ppt/notesSlides/_rels/notesSlide475.xml.rels><?xml version="1.0" encoding="UTF-8" standalone="yes"?>
<Relationships xmlns="http://schemas.openxmlformats.org/package/2006/relationships"><Relationship Id="rId2" Type="http://schemas.openxmlformats.org/officeDocument/2006/relationships/slide" Target="../slides/slide478.xml"/><Relationship Id="rId1" Type="http://schemas.openxmlformats.org/officeDocument/2006/relationships/notesMaster" Target="../notesMasters/notesMaster1.xml"/></Relationships>
</file>

<file path=ppt/notesSlides/_rels/notesSlide476.xml.rels><?xml version="1.0" encoding="UTF-8" standalone="yes"?>
<Relationships xmlns="http://schemas.openxmlformats.org/package/2006/relationships"><Relationship Id="rId2" Type="http://schemas.openxmlformats.org/officeDocument/2006/relationships/slide" Target="../slides/slide479.xml"/><Relationship Id="rId1" Type="http://schemas.openxmlformats.org/officeDocument/2006/relationships/notesMaster" Target="../notesMasters/notesMaster1.xml"/></Relationships>
</file>

<file path=ppt/notesSlides/_rels/notesSlide477.xml.rels><?xml version="1.0" encoding="UTF-8" standalone="yes"?>
<Relationships xmlns="http://schemas.openxmlformats.org/package/2006/relationships"><Relationship Id="rId2" Type="http://schemas.openxmlformats.org/officeDocument/2006/relationships/slide" Target="../slides/slide480.xml"/><Relationship Id="rId1" Type="http://schemas.openxmlformats.org/officeDocument/2006/relationships/notesMaster" Target="../notesMasters/notesMaster1.xml"/></Relationships>
</file>

<file path=ppt/notesSlides/_rels/notesSlide478.xml.rels><?xml version="1.0" encoding="UTF-8" standalone="yes"?>
<Relationships xmlns="http://schemas.openxmlformats.org/package/2006/relationships"><Relationship Id="rId2" Type="http://schemas.openxmlformats.org/officeDocument/2006/relationships/slide" Target="../slides/slide481.xml"/><Relationship Id="rId1" Type="http://schemas.openxmlformats.org/officeDocument/2006/relationships/notesMaster" Target="../notesMasters/notesMaster1.xml"/></Relationships>
</file>

<file path=ppt/notesSlides/_rels/notesSlide479.xml.rels><?xml version="1.0" encoding="UTF-8" standalone="yes"?>
<Relationships xmlns="http://schemas.openxmlformats.org/package/2006/relationships"><Relationship Id="rId2" Type="http://schemas.openxmlformats.org/officeDocument/2006/relationships/slide" Target="../slides/slide48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0.xml.rels><?xml version="1.0" encoding="UTF-8" standalone="yes"?>
<Relationships xmlns="http://schemas.openxmlformats.org/package/2006/relationships"><Relationship Id="rId2" Type="http://schemas.openxmlformats.org/officeDocument/2006/relationships/slide" Target="../slides/slide483.xml"/><Relationship Id="rId1" Type="http://schemas.openxmlformats.org/officeDocument/2006/relationships/notesMaster" Target="../notesMasters/notesMaster1.xml"/></Relationships>
</file>

<file path=ppt/notesSlides/_rels/notesSlide481.xml.rels><?xml version="1.0" encoding="UTF-8" standalone="yes"?>
<Relationships xmlns="http://schemas.openxmlformats.org/package/2006/relationships"><Relationship Id="rId2" Type="http://schemas.openxmlformats.org/officeDocument/2006/relationships/slide" Target="../slides/slide484.xml"/><Relationship Id="rId1" Type="http://schemas.openxmlformats.org/officeDocument/2006/relationships/notesMaster" Target="../notesMasters/notesMaster1.xml"/></Relationships>
</file>

<file path=ppt/notesSlides/_rels/notesSlide482.xml.rels><?xml version="1.0" encoding="UTF-8" standalone="yes"?>
<Relationships xmlns="http://schemas.openxmlformats.org/package/2006/relationships"><Relationship Id="rId2" Type="http://schemas.openxmlformats.org/officeDocument/2006/relationships/slide" Target="../slides/slide485.xml"/><Relationship Id="rId1" Type="http://schemas.openxmlformats.org/officeDocument/2006/relationships/notesMaster" Target="../notesMasters/notesMaster1.xml"/></Relationships>
</file>

<file path=ppt/notesSlides/_rels/notesSlide483.xml.rels><?xml version="1.0" encoding="UTF-8" standalone="yes"?>
<Relationships xmlns="http://schemas.openxmlformats.org/package/2006/relationships"><Relationship Id="rId2" Type="http://schemas.openxmlformats.org/officeDocument/2006/relationships/slide" Target="../slides/slide486.xml"/><Relationship Id="rId1" Type="http://schemas.openxmlformats.org/officeDocument/2006/relationships/notesMaster" Target="../notesMasters/notesMaster1.xml"/></Relationships>
</file>

<file path=ppt/notesSlides/_rels/notesSlide484.xml.rels><?xml version="1.0" encoding="UTF-8" standalone="yes"?>
<Relationships xmlns="http://schemas.openxmlformats.org/package/2006/relationships"><Relationship Id="rId2" Type="http://schemas.openxmlformats.org/officeDocument/2006/relationships/slide" Target="../slides/slide487.xml"/><Relationship Id="rId1" Type="http://schemas.openxmlformats.org/officeDocument/2006/relationships/notesMaster" Target="../notesMasters/notesMaster1.xml"/></Relationships>
</file>

<file path=ppt/notesSlides/_rels/notesSlide485.xml.rels><?xml version="1.0" encoding="UTF-8" standalone="yes"?>
<Relationships xmlns="http://schemas.openxmlformats.org/package/2006/relationships"><Relationship Id="rId2" Type="http://schemas.openxmlformats.org/officeDocument/2006/relationships/slide" Target="../slides/slide488.xml"/><Relationship Id="rId1" Type="http://schemas.openxmlformats.org/officeDocument/2006/relationships/notesMaster" Target="../notesMasters/notesMaster1.xml"/></Relationships>
</file>

<file path=ppt/notesSlides/_rels/notesSlide486.xml.rels><?xml version="1.0" encoding="UTF-8" standalone="yes"?>
<Relationships xmlns="http://schemas.openxmlformats.org/package/2006/relationships"><Relationship Id="rId2" Type="http://schemas.openxmlformats.org/officeDocument/2006/relationships/slide" Target="../slides/slide489.xml"/><Relationship Id="rId1" Type="http://schemas.openxmlformats.org/officeDocument/2006/relationships/notesMaster" Target="../notesMasters/notesMaster1.xml"/></Relationships>
</file>

<file path=ppt/notesSlides/_rels/notesSlide487.xml.rels><?xml version="1.0" encoding="UTF-8" standalone="yes"?>
<Relationships xmlns="http://schemas.openxmlformats.org/package/2006/relationships"><Relationship Id="rId2" Type="http://schemas.openxmlformats.org/officeDocument/2006/relationships/slide" Target="../slides/slide490.xml"/><Relationship Id="rId1" Type="http://schemas.openxmlformats.org/officeDocument/2006/relationships/notesMaster" Target="../notesMasters/notesMaster1.xml"/></Relationships>
</file>

<file path=ppt/notesSlides/_rels/notesSlide488.xml.rels><?xml version="1.0" encoding="UTF-8" standalone="yes"?>
<Relationships xmlns="http://schemas.openxmlformats.org/package/2006/relationships"><Relationship Id="rId2" Type="http://schemas.openxmlformats.org/officeDocument/2006/relationships/slide" Target="../slides/slide491.xml"/><Relationship Id="rId1" Type="http://schemas.openxmlformats.org/officeDocument/2006/relationships/notesMaster" Target="../notesMasters/notesMaster1.xml"/></Relationships>
</file>

<file path=ppt/notesSlides/_rels/notesSlide489.xml.rels><?xml version="1.0" encoding="UTF-8" standalone="yes"?>
<Relationships xmlns="http://schemas.openxmlformats.org/package/2006/relationships"><Relationship Id="rId2" Type="http://schemas.openxmlformats.org/officeDocument/2006/relationships/slide" Target="../slides/slide49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0.xml.rels><?xml version="1.0" encoding="UTF-8" standalone="yes"?>
<Relationships xmlns="http://schemas.openxmlformats.org/package/2006/relationships"><Relationship Id="rId2" Type="http://schemas.openxmlformats.org/officeDocument/2006/relationships/slide" Target="../slides/slide493.xml"/><Relationship Id="rId1" Type="http://schemas.openxmlformats.org/officeDocument/2006/relationships/notesMaster" Target="../notesMasters/notesMaster1.xml"/></Relationships>
</file>

<file path=ppt/notesSlides/_rels/notesSlide491.xml.rels><?xml version="1.0" encoding="UTF-8" standalone="yes"?>
<Relationships xmlns="http://schemas.openxmlformats.org/package/2006/relationships"><Relationship Id="rId2" Type="http://schemas.openxmlformats.org/officeDocument/2006/relationships/slide" Target="../slides/slide494.xml"/><Relationship Id="rId1" Type="http://schemas.openxmlformats.org/officeDocument/2006/relationships/notesMaster" Target="../notesMasters/notesMaster1.xml"/></Relationships>
</file>

<file path=ppt/notesSlides/_rels/notesSlide492.xml.rels><?xml version="1.0" encoding="UTF-8" standalone="yes"?>
<Relationships xmlns="http://schemas.openxmlformats.org/package/2006/relationships"><Relationship Id="rId2" Type="http://schemas.openxmlformats.org/officeDocument/2006/relationships/slide" Target="../slides/slide495.xml"/><Relationship Id="rId1" Type="http://schemas.openxmlformats.org/officeDocument/2006/relationships/notesMaster" Target="../notesMasters/notesMaster1.xml"/></Relationships>
</file>

<file path=ppt/notesSlides/_rels/notesSlide493.xml.rels><?xml version="1.0" encoding="UTF-8" standalone="yes"?>
<Relationships xmlns="http://schemas.openxmlformats.org/package/2006/relationships"><Relationship Id="rId2" Type="http://schemas.openxmlformats.org/officeDocument/2006/relationships/slide" Target="../slides/slide496.xml"/><Relationship Id="rId1" Type="http://schemas.openxmlformats.org/officeDocument/2006/relationships/notesMaster" Target="../notesMasters/notesMaster1.xml"/></Relationships>
</file>

<file path=ppt/notesSlides/_rels/notesSlide494.xml.rels><?xml version="1.0" encoding="UTF-8" standalone="yes"?>
<Relationships xmlns="http://schemas.openxmlformats.org/package/2006/relationships"><Relationship Id="rId2" Type="http://schemas.openxmlformats.org/officeDocument/2006/relationships/slide" Target="../slides/slide497.xml"/><Relationship Id="rId1" Type="http://schemas.openxmlformats.org/officeDocument/2006/relationships/notesMaster" Target="../notesMasters/notesMaster1.xml"/></Relationships>
</file>

<file path=ppt/notesSlides/_rels/notesSlide495.xml.rels><?xml version="1.0" encoding="UTF-8" standalone="yes"?>
<Relationships xmlns="http://schemas.openxmlformats.org/package/2006/relationships"><Relationship Id="rId2" Type="http://schemas.openxmlformats.org/officeDocument/2006/relationships/slide" Target="../slides/slide498.xml"/><Relationship Id="rId1" Type="http://schemas.openxmlformats.org/officeDocument/2006/relationships/notesMaster" Target="../notesMasters/notesMaster1.xml"/></Relationships>
</file>

<file path=ppt/notesSlides/_rels/notesSlide496.xml.rels><?xml version="1.0" encoding="UTF-8" standalone="yes"?>
<Relationships xmlns="http://schemas.openxmlformats.org/package/2006/relationships"><Relationship Id="rId2" Type="http://schemas.openxmlformats.org/officeDocument/2006/relationships/slide" Target="../slides/slide49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121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21218"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043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30434"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4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24642"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5665"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625666"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6689"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626690"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771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27714"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8737"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628738"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976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29762"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078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30786"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1809"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631810"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283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32834"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385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33858"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145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31458"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88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34882"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5905"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635906"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692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36930"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795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37954"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897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38978"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000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40002"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102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41026"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204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42050"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3073" name="Text Box 1"/>
          <p:cNvSpPr txBox="1">
            <a:spLocks noChangeArrowheads="1"/>
          </p:cNvSpPr>
          <p:nvPr/>
        </p:nvSpPr>
        <p:spPr bwMode="auto">
          <a:xfrm>
            <a:off x="1155700" y="695325"/>
            <a:ext cx="4546600" cy="3427413"/>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43074"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4097"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44098"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481"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32482"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21"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45122"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6145"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46146"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7169"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47170"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8193"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48194"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9217" name="Text Box 1"/>
          <p:cNvSpPr txBox="1">
            <a:spLocks noChangeArrowheads="1"/>
          </p:cNvSpPr>
          <p:nvPr/>
        </p:nvSpPr>
        <p:spPr bwMode="auto">
          <a:xfrm>
            <a:off x="1155700" y="695325"/>
            <a:ext cx="4543425" cy="342423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49218"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0241" name="Text Box 1"/>
          <p:cNvSpPr txBox="1">
            <a:spLocks noChangeArrowheads="1"/>
          </p:cNvSpPr>
          <p:nvPr/>
        </p:nvSpPr>
        <p:spPr bwMode="auto">
          <a:xfrm>
            <a:off x="1155700" y="685800"/>
            <a:ext cx="45481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50242"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1265" name="Text Box 1"/>
          <p:cNvSpPr txBox="1">
            <a:spLocks noChangeArrowheads="1"/>
          </p:cNvSpPr>
          <p:nvPr/>
        </p:nvSpPr>
        <p:spPr bwMode="auto">
          <a:xfrm>
            <a:off x="1155700" y="695325"/>
            <a:ext cx="4543425" cy="342423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51266"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2289" name="Text Box 1"/>
          <p:cNvSpPr txBox="1">
            <a:spLocks noChangeArrowheads="1"/>
          </p:cNvSpPr>
          <p:nvPr/>
        </p:nvSpPr>
        <p:spPr bwMode="auto">
          <a:xfrm>
            <a:off x="1155700" y="685800"/>
            <a:ext cx="45481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52290"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3313" name="Text Box 1"/>
          <p:cNvSpPr txBox="1">
            <a:spLocks noChangeArrowheads="1"/>
          </p:cNvSpPr>
          <p:nvPr/>
        </p:nvSpPr>
        <p:spPr bwMode="auto">
          <a:xfrm>
            <a:off x="1155700" y="685800"/>
            <a:ext cx="45481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53314"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4337"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54338"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350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33506"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61" name="Text Box 1"/>
          <p:cNvSpPr txBox="1">
            <a:spLocks noChangeArrowheads="1"/>
          </p:cNvSpPr>
          <p:nvPr/>
        </p:nvSpPr>
        <p:spPr bwMode="auto">
          <a:xfrm>
            <a:off x="1155700" y="695325"/>
            <a:ext cx="4543425" cy="342423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55362"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6385" name="Text Box 1"/>
          <p:cNvSpPr txBox="1">
            <a:spLocks noChangeArrowheads="1"/>
          </p:cNvSpPr>
          <p:nvPr/>
        </p:nvSpPr>
        <p:spPr bwMode="auto">
          <a:xfrm>
            <a:off x="1155700" y="685800"/>
            <a:ext cx="45481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56386"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7409"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657410"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8433"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58434"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9457"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59458"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0481"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60482"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1505"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61506"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2529"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662530"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3553"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63554"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4577"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64578"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452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34530"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01"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65602"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6625"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66626"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7649"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67650"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8673" name="Text Box 1"/>
          <p:cNvSpPr txBox="1">
            <a:spLocks noChangeArrowheads="1"/>
          </p:cNvSpPr>
          <p:nvPr/>
        </p:nvSpPr>
        <p:spPr bwMode="auto">
          <a:xfrm>
            <a:off x="1155700" y="695325"/>
            <a:ext cx="4546600" cy="3427413"/>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68674"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9697" name="Text Box 1"/>
          <p:cNvSpPr txBox="1">
            <a:spLocks noChangeArrowheads="1"/>
          </p:cNvSpPr>
          <p:nvPr/>
        </p:nvSpPr>
        <p:spPr bwMode="auto">
          <a:xfrm>
            <a:off x="1155700" y="695325"/>
            <a:ext cx="4546600" cy="3427413"/>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69698"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0721" name="Text Box 1"/>
          <p:cNvSpPr txBox="1">
            <a:spLocks noChangeArrowheads="1"/>
          </p:cNvSpPr>
          <p:nvPr/>
        </p:nvSpPr>
        <p:spPr bwMode="auto">
          <a:xfrm>
            <a:off x="1155700" y="695325"/>
            <a:ext cx="4546600" cy="3427413"/>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70722"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1745" name="Text Box 1"/>
          <p:cNvSpPr txBox="1">
            <a:spLocks noChangeArrowheads="1"/>
          </p:cNvSpPr>
          <p:nvPr/>
        </p:nvSpPr>
        <p:spPr bwMode="auto">
          <a:xfrm>
            <a:off x="1155700" y="685800"/>
            <a:ext cx="45481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71746"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2769"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72770"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3793" name="Text Box 1"/>
          <p:cNvSpPr txBox="1">
            <a:spLocks noChangeArrowheads="1"/>
          </p:cNvSpPr>
          <p:nvPr/>
        </p:nvSpPr>
        <p:spPr bwMode="auto">
          <a:xfrm>
            <a:off x="1155700" y="685800"/>
            <a:ext cx="45481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73794"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4817"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74818"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5553"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35554"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41"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75842"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6865"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76866"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7889"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77890"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9937"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79938"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0961"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80962"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1985"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81986"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3009"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83010"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4033"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84034"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5057"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85058"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081"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86082"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6577"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536578"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7105"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87106"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8129"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88130"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8913"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78914"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0177"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90178"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1201"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691202"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4273"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94274"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3249"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693250"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5297"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95298"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21"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96322"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7345"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97346"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7601"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537602"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8369"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98370"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9393" name="Text Box 1"/>
          <p:cNvSpPr txBox="1">
            <a:spLocks noChangeArrowheads="1"/>
          </p:cNvSpPr>
          <p:nvPr/>
        </p:nvSpPr>
        <p:spPr bwMode="auto">
          <a:xfrm>
            <a:off x="1155700" y="695325"/>
            <a:ext cx="4545013" cy="3425825"/>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99394"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0417"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00418"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1441"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01442"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3489"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703490"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4513"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04514"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5537"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05538"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61"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06562"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7585"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07586"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8609"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08610"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862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38626"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9633"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09634"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0657"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10658"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1681" name="Text Box 1"/>
          <p:cNvSpPr txBox="1">
            <a:spLocks noChangeArrowheads="1"/>
          </p:cNvSpPr>
          <p:nvPr/>
        </p:nvSpPr>
        <p:spPr bwMode="auto">
          <a:xfrm>
            <a:off x="1155700" y="685800"/>
            <a:ext cx="45481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11682"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2705"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12706"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3729" name="Text Box 1"/>
          <p:cNvSpPr txBox="1">
            <a:spLocks noChangeArrowheads="1"/>
          </p:cNvSpPr>
          <p:nvPr/>
        </p:nvSpPr>
        <p:spPr bwMode="auto">
          <a:xfrm>
            <a:off x="1155700" y="695325"/>
            <a:ext cx="4546600" cy="3427413"/>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13730"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4753"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14754"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5777" name="Text Box 1"/>
          <p:cNvSpPr txBox="1">
            <a:spLocks noChangeArrowheads="1"/>
          </p:cNvSpPr>
          <p:nvPr/>
        </p:nvSpPr>
        <p:spPr bwMode="auto">
          <a:xfrm>
            <a:off x="1155700" y="685800"/>
            <a:ext cx="45481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15778"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0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16802"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82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17826"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089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20898"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9649"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539650"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908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29090"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011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30114"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884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18850"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9873"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19874"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192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21922"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294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22946"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396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23970"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499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24994"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6017"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26018"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41"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27042"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4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22242"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0673"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540674"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8065"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728066"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113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31138"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216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32162"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318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33186"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420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34210"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5233"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735234"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625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36258"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28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37282"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830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38306"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9329"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39330"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169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41698"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035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40354"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1377"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41378"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2401"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742402"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3425"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43426"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4449"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744450"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547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45474"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6497"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746498"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21"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747522"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8545"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48546"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9569"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49570"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21"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42722"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059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50594"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161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51618"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2641"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752642"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3665"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753666"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4689"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54690"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5713"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55714"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6737"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756738"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61"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757762"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8785"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758786"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9809" name="Text Box 1"/>
          <p:cNvSpPr txBox="1">
            <a:spLocks noChangeArrowheads="1"/>
          </p:cNvSpPr>
          <p:nvPr/>
        </p:nvSpPr>
        <p:spPr bwMode="auto">
          <a:xfrm>
            <a:off x="1155700" y="695325"/>
            <a:ext cx="4546600" cy="3427413"/>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59810"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3745"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43746"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0833"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60834"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1857"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61858"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2881"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62882"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3905"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63906"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4929"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64930"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5953"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65954"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6977"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66978"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01"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68002"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9025"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69026"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0049"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70050"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476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44770"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1073"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71074"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2097"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72098"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3121"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73122"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4145"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74146"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5169"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75170"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6193"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776194"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721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77218" name="Rectangle 2"/>
          <p:cNvSpPr txBox="1">
            <a:spLocks noGrp="1" noChangeArrowheads="1"/>
          </p:cNvSpPr>
          <p:nvPr>
            <p:ph type="body"/>
          </p:nvPr>
        </p:nvSpPr>
        <p:spPr bwMode="auto">
          <a:xfrm>
            <a:off x="914400" y="4344988"/>
            <a:ext cx="5021263" cy="410527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4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78242" name="Rectangle 2"/>
          <p:cNvSpPr txBox="1">
            <a:spLocks noGrp="1" noChangeArrowheads="1"/>
          </p:cNvSpPr>
          <p:nvPr>
            <p:ph type="body"/>
          </p:nvPr>
        </p:nvSpPr>
        <p:spPr bwMode="auto">
          <a:xfrm>
            <a:off x="914400" y="4344988"/>
            <a:ext cx="5021263" cy="410527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9265"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79266"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0289"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80290"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579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45794"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1313"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81314"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3361"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83362"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438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84386"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5409" name="Text Box 1"/>
          <p:cNvSpPr txBox="1">
            <a:spLocks noChangeArrowheads="1"/>
          </p:cNvSpPr>
          <p:nvPr/>
        </p:nvSpPr>
        <p:spPr bwMode="auto">
          <a:xfrm>
            <a:off x="1143000" y="685800"/>
            <a:ext cx="45735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85410" name="Rectangle 2"/>
          <p:cNvSpPr txBox="1">
            <a:spLocks noGrp="1" noChangeArrowheads="1"/>
          </p:cNvSpPr>
          <p:nvPr>
            <p:ph type="body"/>
          </p:nvPr>
        </p:nvSpPr>
        <p:spPr bwMode="auto">
          <a:xfrm>
            <a:off x="914400" y="4344988"/>
            <a:ext cx="5029200" cy="4113212"/>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6433" name="Text Box 1"/>
          <p:cNvSpPr txBox="1">
            <a:spLocks noChangeArrowheads="1"/>
          </p:cNvSpPr>
          <p:nvPr/>
        </p:nvSpPr>
        <p:spPr bwMode="auto">
          <a:xfrm>
            <a:off x="1143000" y="685800"/>
            <a:ext cx="45735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86434" name="Rectangle 2"/>
          <p:cNvSpPr txBox="1">
            <a:spLocks noGrp="1" noChangeArrowheads="1"/>
          </p:cNvSpPr>
          <p:nvPr>
            <p:ph type="body"/>
          </p:nvPr>
        </p:nvSpPr>
        <p:spPr bwMode="auto">
          <a:xfrm>
            <a:off x="914400" y="4344988"/>
            <a:ext cx="5029200" cy="4113212"/>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7457" name="Text Box 1"/>
          <p:cNvSpPr txBox="1">
            <a:spLocks noChangeArrowheads="1"/>
          </p:cNvSpPr>
          <p:nvPr/>
        </p:nvSpPr>
        <p:spPr bwMode="auto">
          <a:xfrm>
            <a:off x="1143000" y="685800"/>
            <a:ext cx="45735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87458" name="Rectangle 2"/>
          <p:cNvSpPr txBox="1">
            <a:spLocks noGrp="1" noChangeArrowheads="1"/>
          </p:cNvSpPr>
          <p:nvPr>
            <p:ph type="body"/>
          </p:nvPr>
        </p:nvSpPr>
        <p:spPr bwMode="auto">
          <a:xfrm>
            <a:off x="914400" y="4344988"/>
            <a:ext cx="5029200" cy="4113212"/>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48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88482"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9505"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89506"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0529"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790530"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155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91554"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6817"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546818"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2577"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92578"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3601"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793602"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4625"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794626"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564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95650"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667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96674"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7697"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97698"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21"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798722"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974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99746"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076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00770"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1793"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801794"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784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47842"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281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02818"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384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03842"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486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04866"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5889"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05890"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691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06914"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7937"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07938"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6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08962"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9985"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809986"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100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11010"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203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12034"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2177"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562178"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3057"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13058"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4081"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14082"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5105"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15106"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6129"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16130"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7153"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17154"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8177"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18178"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01"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19202"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0225"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20226"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1249"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21250"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2273"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22274"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1153"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561154"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3297"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23298"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4321"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24322"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5345"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25346"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6369"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26370"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7393"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27394"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8417"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28418"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41"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29442"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0465"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30466"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1489"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31490"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2513"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32514"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326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23266"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4225"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564226"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3537"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33538"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4561"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34562"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5585"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35586"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6609"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36610"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7633"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37634"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30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8657"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38658"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30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681"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39682"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30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0705"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40706"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30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1729"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41730"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30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2753"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42754"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5249"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565250"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3777"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43778"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3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4801"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44802"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3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5825"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45826"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3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6849"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46850"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3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7873"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47874"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3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8897"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48898"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3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21"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49922"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3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50945"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50946"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3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51969"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51970"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3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52993"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52994"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7297"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567298"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54017"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54018"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3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55041"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55042"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3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56065"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56066"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3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57089"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57090"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3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58113"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58114"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3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59137"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59138"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3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61"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60162"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3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1185"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61186"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3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2209"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62210"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3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3233"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63234"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6273"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566274"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4257"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64258"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3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5281"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65282"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3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6305"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66306"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3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7329"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67330"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3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8353"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68354"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3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9377"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69378"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3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01"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70402"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3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1425"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71426"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3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3473" name="Text Box 1"/>
          <p:cNvSpPr txBox="1">
            <a:spLocks noChangeArrowheads="1"/>
          </p:cNvSpPr>
          <p:nvPr/>
        </p:nvSpPr>
        <p:spPr bwMode="auto">
          <a:xfrm>
            <a:off x="1143000" y="685800"/>
            <a:ext cx="45735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73474"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4497" name="Rectangle 1"/>
          <p:cNvSpPr txBox="1">
            <a:spLocks noGrp="1" noRot="1" noChangeAspect="1" noChangeArrowheads="1"/>
          </p:cNvSpPr>
          <p:nvPr>
            <p:ph type="sldImg"/>
          </p:nvPr>
        </p:nvSpPr>
        <p:spPr bwMode="auto">
          <a:xfrm>
            <a:off x="1144588" y="695325"/>
            <a:ext cx="4568825" cy="3427413"/>
          </a:xfrm>
          <a:prstGeom prst="rect">
            <a:avLst/>
          </a:prstGeom>
          <a:solidFill>
            <a:srgbClr val="FFFFFF"/>
          </a:solidFill>
          <a:ln>
            <a:solidFill>
              <a:srgbClr val="000000"/>
            </a:solidFill>
            <a:miter lim="800000"/>
            <a:headEnd/>
            <a:tailEnd/>
          </a:ln>
        </p:spPr>
      </p:sp>
      <p:sp>
        <p:nvSpPr>
          <p:cNvPr id="874498"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8321"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568322"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5521" name="Text Box 1"/>
          <p:cNvSpPr txBox="1">
            <a:spLocks noChangeArrowheads="1"/>
          </p:cNvSpPr>
          <p:nvPr/>
        </p:nvSpPr>
        <p:spPr bwMode="auto">
          <a:xfrm>
            <a:off x="1143000" y="685800"/>
            <a:ext cx="45735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75522"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6545" name="Rectangle 1"/>
          <p:cNvSpPr txBox="1">
            <a:spLocks noGrp="1" noRot="1" noChangeAspect="1" noChangeArrowheads="1"/>
          </p:cNvSpPr>
          <p:nvPr>
            <p:ph type="sldImg"/>
          </p:nvPr>
        </p:nvSpPr>
        <p:spPr bwMode="auto">
          <a:xfrm>
            <a:off x="1144588" y="695325"/>
            <a:ext cx="4568825" cy="3427413"/>
          </a:xfrm>
          <a:prstGeom prst="rect">
            <a:avLst/>
          </a:prstGeom>
          <a:solidFill>
            <a:srgbClr val="FFFFFF"/>
          </a:solidFill>
          <a:ln>
            <a:solidFill>
              <a:srgbClr val="000000"/>
            </a:solidFill>
            <a:miter lim="800000"/>
            <a:headEnd/>
            <a:tailEnd/>
          </a:ln>
        </p:spPr>
      </p:sp>
      <p:sp>
        <p:nvSpPr>
          <p:cNvPr id="876546"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7569" name="Text Box 1"/>
          <p:cNvSpPr txBox="1">
            <a:spLocks noChangeArrowheads="1"/>
          </p:cNvSpPr>
          <p:nvPr/>
        </p:nvSpPr>
        <p:spPr bwMode="auto">
          <a:xfrm>
            <a:off x="1143000" y="685800"/>
            <a:ext cx="45735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77570"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8593" name="Rectangle 1"/>
          <p:cNvSpPr txBox="1">
            <a:spLocks noGrp="1" noRot="1" noChangeAspect="1" noChangeArrowheads="1"/>
          </p:cNvSpPr>
          <p:nvPr>
            <p:ph type="sldImg"/>
          </p:nvPr>
        </p:nvSpPr>
        <p:spPr bwMode="auto">
          <a:xfrm>
            <a:off x="1144588" y="695325"/>
            <a:ext cx="4568825" cy="3427413"/>
          </a:xfrm>
          <a:prstGeom prst="rect">
            <a:avLst/>
          </a:prstGeom>
          <a:solidFill>
            <a:srgbClr val="FFFFFF"/>
          </a:solidFill>
          <a:ln>
            <a:solidFill>
              <a:srgbClr val="000000"/>
            </a:solidFill>
            <a:miter lim="800000"/>
            <a:headEnd/>
            <a:tailEnd/>
          </a:ln>
        </p:spPr>
      </p:sp>
      <p:sp>
        <p:nvSpPr>
          <p:cNvPr id="878594"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9617" name="Rectangle 1"/>
          <p:cNvSpPr txBox="1">
            <a:spLocks noGrp="1" noRot="1" noChangeAspect="1" noChangeArrowheads="1"/>
          </p:cNvSpPr>
          <p:nvPr>
            <p:ph type="sldImg"/>
          </p:nvPr>
        </p:nvSpPr>
        <p:spPr bwMode="auto">
          <a:xfrm>
            <a:off x="1144588" y="695325"/>
            <a:ext cx="4567237" cy="3425825"/>
          </a:xfrm>
          <a:prstGeom prst="rect">
            <a:avLst/>
          </a:prstGeom>
          <a:solidFill>
            <a:srgbClr val="FFFFFF"/>
          </a:solidFill>
          <a:ln>
            <a:solidFill>
              <a:srgbClr val="000000"/>
            </a:solidFill>
            <a:miter lim="800000"/>
            <a:headEnd/>
            <a:tailEnd/>
          </a:ln>
        </p:spPr>
      </p:sp>
      <p:sp>
        <p:nvSpPr>
          <p:cNvPr id="879618"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41" name="Rectangle 1"/>
          <p:cNvSpPr txBox="1">
            <a:spLocks noGrp="1" noRot="1" noChangeAspect="1" noChangeArrowheads="1"/>
          </p:cNvSpPr>
          <p:nvPr>
            <p:ph type="sldImg"/>
          </p:nvPr>
        </p:nvSpPr>
        <p:spPr bwMode="auto">
          <a:xfrm>
            <a:off x="1144588" y="695325"/>
            <a:ext cx="4568825" cy="3427413"/>
          </a:xfrm>
          <a:prstGeom prst="rect">
            <a:avLst/>
          </a:prstGeom>
          <a:solidFill>
            <a:srgbClr val="FFFFFF"/>
          </a:solidFill>
          <a:ln>
            <a:solidFill>
              <a:srgbClr val="000000"/>
            </a:solidFill>
            <a:miter lim="800000"/>
            <a:headEnd/>
            <a:tailEnd/>
          </a:ln>
        </p:spPr>
      </p:sp>
      <p:sp>
        <p:nvSpPr>
          <p:cNvPr id="880642"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1665" name="Rectangle 1"/>
          <p:cNvSpPr txBox="1">
            <a:spLocks noGrp="1" noRot="1" noChangeAspect="1" noChangeArrowheads="1"/>
          </p:cNvSpPr>
          <p:nvPr>
            <p:ph type="sldImg"/>
          </p:nvPr>
        </p:nvSpPr>
        <p:spPr bwMode="auto">
          <a:xfrm>
            <a:off x="1144588" y="695325"/>
            <a:ext cx="4568825" cy="3427413"/>
          </a:xfrm>
          <a:prstGeom prst="rect">
            <a:avLst/>
          </a:prstGeom>
          <a:solidFill>
            <a:srgbClr val="FFFFFF"/>
          </a:solidFill>
          <a:ln>
            <a:solidFill>
              <a:srgbClr val="000000"/>
            </a:solidFill>
            <a:miter lim="800000"/>
            <a:headEnd/>
            <a:tailEnd/>
          </a:ln>
        </p:spPr>
      </p:sp>
      <p:sp>
        <p:nvSpPr>
          <p:cNvPr id="881666"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2689" name="Rectangle 1"/>
          <p:cNvSpPr txBox="1">
            <a:spLocks noGrp="1" noRot="1" noChangeAspect="1" noChangeArrowheads="1"/>
          </p:cNvSpPr>
          <p:nvPr>
            <p:ph type="sldImg"/>
          </p:nvPr>
        </p:nvSpPr>
        <p:spPr bwMode="auto">
          <a:xfrm>
            <a:off x="1144588" y="695325"/>
            <a:ext cx="4568825" cy="3427413"/>
          </a:xfrm>
          <a:prstGeom prst="rect">
            <a:avLst/>
          </a:prstGeom>
          <a:solidFill>
            <a:srgbClr val="FFFFFF"/>
          </a:solidFill>
          <a:ln>
            <a:solidFill>
              <a:srgbClr val="000000"/>
            </a:solidFill>
            <a:miter lim="800000"/>
            <a:headEnd/>
            <a:tailEnd/>
          </a:ln>
        </p:spPr>
      </p:sp>
      <p:sp>
        <p:nvSpPr>
          <p:cNvPr id="882690"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3713" name="Rectangle 1"/>
          <p:cNvSpPr txBox="1">
            <a:spLocks noGrp="1" noRot="1" noChangeAspect="1" noChangeArrowheads="1"/>
          </p:cNvSpPr>
          <p:nvPr>
            <p:ph type="sldImg"/>
          </p:nvPr>
        </p:nvSpPr>
        <p:spPr bwMode="auto">
          <a:xfrm>
            <a:off x="1144588" y="695325"/>
            <a:ext cx="4568825" cy="3427413"/>
          </a:xfrm>
          <a:prstGeom prst="rect">
            <a:avLst/>
          </a:prstGeom>
          <a:solidFill>
            <a:srgbClr val="FFFFFF"/>
          </a:solidFill>
          <a:ln>
            <a:solidFill>
              <a:srgbClr val="000000"/>
            </a:solidFill>
            <a:miter lim="800000"/>
            <a:headEnd/>
            <a:tailEnd/>
          </a:ln>
        </p:spPr>
      </p:sp>
      <p:sp>
        <p:nvSpPr>
          <p:cNvPr id="883714"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4737" name="Rectangle 1"/>
          <p:cNvSpPr txBox="1">
            <a:spLocks noGrp="1" noRot="1" noChangeAspect="1" noChangeArrowheads="1"/>
          </p:cNvSpPr>
          <p:nvPr>
            <p:ph type="sldImg"/>
          </p:nvPr>
        </p:nvSpPr>
        <p:spPr bwMode="auto">
          <a:xfrm>
            <a:off x="1144588" y="695325"/>
            <a:ext cx="4568825" cy="3427413"/>
          </a:xfrm>
          <a:prstGeom prst="rect">
            <a:avLst/>
          </a:prstGeom>
          <a:solidFill>
            <a:srgbClr val="FFFFFF"/>
          </a:solidFill>
          <a:ln>
            <a:solidFill>
              <a:srgbClr val="000000"/>
            </a:solidFill>
            <a:miter lim="800000"/>
            <a:headEnd/>
            <a:tailEnd/>
          </a:ln>
        </p:spPr>
      </p:sp>
      <p:sp>
        <p:nvSpPr>
          <p:cNvPr id="884738"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8865"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548866"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5761" name="Rectangle 1"/>
          <p:cNvSpPr txBox="1">
            <a:spLocks noGrp="1" noRot="1" noChangeAspect="1" noChangeArrowheads="1"/>
          </p:cNvSpPr>
          <p:nvPr>
            <p:ph type="sldImg"/>
          </p:nvPr>
        </p:nvSpPr>
        <p:spPr bwMode="auto">
          <a:xfrm>
            <a:off x="1144588" y="695325"/>
            <a:ext cx="4568825" cy="3427413"/>
          </a:xfrm>
          <a:prstGeom prst="rect">
            <a:avLst/>
          </a:prstGeom>
          <a:solidFill>
            <a:srgbClr val="FFFFFF"/>
          </a:solidFill>
          <a:ln>
            <a:solidFill>
              <a:srgbClr val="000000"/>
            </a:solidFill>
            <a:miter lim="800000"/>
            <a:headEnd/>
            <a:tailEnd/>
          </a:ln>
        </p:spPr>
      </p:sp>
      <p:sp>
        <p:nvSpPr>
          <p:cNvPr id="885762"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6785" name="Rectangle 1"/>
          <p:cNvSpPr txBox="1">
            <a:spLocks noGrp="1" noRot="1" noChangeAspect="1" noChangeArrowheads="1"/>
          </p:cNvSpPr>
          <p:nvPr>
            <p:ph type="sldImg"/>
          </p:nvPr>
        </p:nvSpPr>
        <p:spPr bwMode="auto">
          <a:xfrm>
            <a:off x="1144588" y="695325"/>
            <a:ext cx="4568825" cy="3427413"/>
          </a:xfrm>
          <a:prstGeom prst="rect">
            <a:avLst/>
          </a:prstGeom>
          <a:solidFill>
            <a:srgbClr val="FFFFFF"/>
          </a:solidFill>
          <a:ln>
            <a:solidFill>
              <a:srgbClr val="000000"/>
            </a:solidFill>
            <a:miter lim="800000"/>
            <a:headEnd/>
            <a:tailEnd/>
          </a:ln>
        </p:spPr>
      </p:sp>
      <p:sp>
        <p:nvSpPr>
          <p:cNvPr id="886786"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7809" name="Rectangle 1"/>
          <p:cNvSpPr txBox="1">
            <a:spLocks noGrp="1" noRot="1" noChangeAspect="1" noChangeArrowheads="1"/>
          </p:cNvSpPr>
          <p:nvPr>
            <p:ph type="sldImg"/>
          </p:nvPr>
        </p:nvSpPr>
        <p:spPr bwMode="auto">
          <a:xfrm>
            <a:off x="1144588" y="695325"/>
            <a:ext cx="4568825" cy="3427413"/>
          </a:xfrm>
          <a:prstGeom prst="rect">
            <a:avLst/>
          </a:prstGeom>
          <a:solidFill>
            <a:srgbClr val="FFFFFF"/>
          </a:solidFill>
          <a:ln>
            <a:solidFill>
              <a:srgbClr val="000000"/>
            </a:solidFill>
            <a:miter lim="800000"/>
            <a:headEnd/>
            <a:tailEnd/>
          </a:ln>
        </p:spPr>
      </p:sp>
      <p:sp>
        <p:nvSpPr>
          <p:cNvPr id="887810"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8833" name="Text Box 1"/>
          <p:cNvSpPr txBox="1">
            <a:spLocks noChangeArrowheads="1"/>
          </p:cNvSpPr>
          <p:nvPr/>
        </p:nvSpPr>
        <p:spPr bwMode="auto">
          <a:xfrm>
            <a:off x="1143000" y="685800"/>
            <a:ext cx="45735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88834"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9857" name="Rectangle 1"/>
          <p:cNvSpPr txBox="1">
            <a:spLocks noGrp="1" noRot="1" noChangeAspect="1" noChangeArrowheads="1"/>
          </p:cNvSpPr>
          <p:nvPr>
            <p:ph type="sldImg"/>
          </p:nvPr>
        </p:nvSpPr>
        <p:spPr bwMode="auto">
          <a:xfrm>
            <a:off x="1144588" y="695325"/>
            <a:ext cx="4568825" cy="3427413"/>
          </a:xfrm>
          <a:prstGeom prst="rect">
            <a:avLst/>
          </a:prstGeom>
          <a:solidFill>
            <a:srgbClr val="FFFFFF"/>
          </a:solidFill>
          <a:ln>
            <a:solidFill>
              <a:srgbClr val="000000"/>
            </a:solidFill>
            <a:miter lim="800000"/>
            <a:headEnd/>
            <a:tailEnd/>
          </a:ln>
        </p:spPr>
      </p:sp>
      <p:sp>
        <p:nvSpPr>
          <p:cNvPr id="889858"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881" name="Rectangle 1"/>
          <p:cNvSpPr txBox="1">
            <a:spLocks noGrp="1" noRot="1" noChangeAspect="1" noChangeArrowheads="1"/>
          </p:cNvSpPr>
          <p:nvPr>
            <p:ph type="sldImg"/>
          </p:nvPr>
        </p:nvSpPr>
        <p:spPr bwMode="auto">
          <a:xfrm>
            <a:off x="1144588" y="695325"/>
            <a:ext cx="4568825" cy="3427413"/>
          </a:xfrm>
          <a:prstGeom prst="rect">
            <a:avLst/>
          </a:prstGeom>
          <a:solidFill>
            <a:srgbClr val="FFFFFF"/>
          </a:solidFill>
          <a:ln>
            <a:solidFill>
              <a:srgbClr val="000000"/>
            </a:solidFill>
            <a:miter lim="800000"/>
            <a:headEnd/>
            <a:tailEnd/>
          </a:ln>
        </p:spPr>
      </p:sp>
      <p:sp>
        <p:nvSpPr>
          <p:cNvPr id="890882"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1905" name="Rectangle 1"/>
          <p:cNvSpPr txBox="1">
            <a:spLocks noGrp="1" noRot="1" noChangeAspect="1" noChangeArrowheads="1"/>
          </p:cNvSpPr>
          <p:nvPr>
            <p:ph type="sldImg"/>
          </p:nvPr>
        </p:nvSpPr>
        <p:spPr bwMode="auto">
          <a:xfrm>
            <a:off x="1144588" y="695325"/>
            <a:ext cx="4568825" cy="3427413"/>
          </a:xfrm>
          <a:prstGeom prst="rect">
            <a:avLst/>
          </a:prstGeom>
          <a:solidFill>
            <a:srgbClr val="FFFFFF"/>
          </a:solidFill>
          <a:ln>
            <a:solidFill>
              <a:srgbClr val="000000"/>
            </a:solidFill>
            <a:miter lim="800000"/>
            <a:headEnd/>
            <a:tailEnd/>
          </a:ln>
        </p:spPr>
      </p:sp>
      <p:sp>
        <p:nvSpPr>
          <p:cNvPr id="891906"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2929" name="Rectangle 1"/>
          <p:cNvSpPr txBox="1">
            <a:spLocks noGrp="1" noRot="1" noChangeAspect="1" noChangeArrowheads="1"/>
          </p:cNvSpPr>
          <p:nvPr>
            <p:ph type="sldImg"/>
          </p:nvPr>
        </p:nvSpPr>
        <p:spPr bwMode="auto">
          <a:xfrm>
            <a:off x="1144588" y="695325"/>
            <a:ext cx="4568825" cy="3427413"/>
          </a:xfrm>
          <a:prstGeom prst="rect">
            <a:avLst/>
          </a:prstGeom>
          <a:solidFill>
            <a:srgbClr val="FFFFFF"/>
          </a:solidFill>
          <a:ln>
            <a:solidFill>
              <a:srgbClr val="000000"/>
            </a:solidFill>
            <a:miter lim="800000"/>
            <a:headEnd/>
            <a:tailEnd/>
          </a:ln>
        </p:spPr>
      </p:sp>
      <p:sp>
        <p:nvSpPr>
          <p:cNvPr id="892930"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3953" name="Rectangle 1"/>
          <p:cNvSpPr txBox="1">
            <a:spLocks noGrp="1" noRot="1" noChangeAspect="1" noChangeArrowheads="1"/>
          </p:cNvSpPr>
          <p:nvPr>
            <p:ph type="sldImg"/>
          </p:nvPr>
        </p:nvSpPr>
        <p:spPr bwMode="auto">
          <a:xfrm>
            <a:off x="1144588" y="695325"/>
            <a:ext cx="4568825" cy="3427413"/>
          </a:xfrm>
          <a:prstGeom prst="rect">
            <a:avLst/>
          </a:prstGeom>
          <a:solidFill>
            <a:srgbClr val="FFFFFF"/>
          </a:solidFill>
          <a:ln>
            <a:solidFill>
              <a:srgbClr val="000000"/>
            </a:solidFill>
            <a:miter lim="800000"/>
            <a:headEnd/>
            <a:tailEnd/>
          </a:ln>
        </p:spPr>
      </p:sp>
      <p:sp>
        <p:nvSpPr>
          <p:cNvPr id="893954"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4977" name="Rectangle 1"/>
          <p:cNvSpPr txBox="1">
            <a:spLocks noGrp="1" noRot="1" noChangeAspect="1" noChangeArrowheads="1"/>
          </p:cNvSpPr>
          <p:nvPr>
            <p:ph type="sldImg"/>
          </p:nvPr>
        </p:nvSpPr>
        <p:spPr bwMode="auto">
          <a:xfrm>
            <a:off x="1144588" y="695325"/>
            <a:ext cx="4568825" cy="3427413"/>
          </a:xfrm>
          <a:prstGeom prst="rect">
            <a:avLst/>
          </a:prstGeom>
          <a:solidFill>
            <a:srgbClr val="FFFFFF"/>
          </a:solidFill>
          <a:ln>
            <a:solidFill>
              <a:srgbClr val="000000"/>
            </a:solidFill>
            <a:miter lim="800000"/>
            <a:headEnd/>
            <a:tailEnd/>
          </a:ln>
        </p:spPr>
      </p:sp>
      <p:sp>
        <p:nvSpPr>
          <p:cNvPr id="894978"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9889"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549890"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6001" name="Rectangle 1"/>
          <p:cNvSpPr txBox="1">
            <a:spLocks noGrp="1" noRot="1" noChangeAspect="1" noChangeArrowheads="1"/>
          </p:cNvSpPr>
          <p:nvPr>
            <p:ph type="sldImg"/>
          </p:nvPr>
        </p:nvSpPr>
        <p:spPr bwMode="auto">
          <a:xfrm>
            <a:off x="1144588" y="695325"/>
            <a:ext cx="4568825" cy="3427413"/>
          </a:xfrm>
          <a:prstGeom prst="rect">
            <a:avLst/>
          </a:prstGeom>
          <a:solidFill>
            <a:srgbClr val="FFFFFF"/>
          </a:solidFill>
          <a:ln>
            <a:solidFill>
              <a:srgbClr val="000000"/>
            </a:solidFill>
            <a:miter lim="800000"/>
            <a:headEnd/>
            <a:tailEnd/>
          </a:ln>
        </p:spPr>
      </p:sp>
      <p:sp>
        <p:nvSpPr>
          <p:cNvPr id="896002"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8049" name="Rectangle 1"/>
          <p:cNvSpPr txBox="1">
            <a:spLocks noGrp="1" noRot="1" noChangeAspect="1" noChangeArrowheads="1"/>
          </p:cNvSpPr>
          <p:nvPr>
            <p:ph type="sldImg"/>
          </p:nvPr>
        </p:nvSpPr>
        <p:spPr bwMode="auto">
          <a:xfrm>
            <a:off x="1144588" y="695325"/>
            <a:ext cx="4568825" cy="3427413"/>
          </a:xfrm>
          <a:prstGeom prst="rect">
            <a:avLst/>
          </a:prstGeom>
          <a:solidFill>
            <a:srgbClr val="FFFFFF"/>
          </a:solidFill>
          <a:ln>
            <a:solidFill>
              <a:srgbClr val="000000"/>
            </a:solidFill>
            <a:miter lim="800000"/>
            <a:headEnd/>
            <a:tailEnd/>
          </a:ln>
        </p:spPr>
      </p:sp>
      <p:sp>
        <p:nvSpPr>
          <p:cNvPr id="898050"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7025" name="Rectangle 1"/>
          <p:cNvSpPr txBox="1">
            <a:spLocks noGrp="1" noRot="1" noChangeAspect="1" noChangeArrowheads="1"/>
          </p:cNvSpPr>
          <p:nvPr>
            <p:ph type="sldImg"/>
          </p:nvPr>
        </p:nvSpPr>
        <p:spPr bwMode="auto">
          <a:xfrm>
            <a:off x="1144588" y="695325"/>
            <a:ext cx="4568825" cy="3427413"/>
          </a:xfrm>
          <a:prstGeom prst="rect">
            <a:avLst/>
          </a:prstGeom>
          <a:solidFill>
            <a:srgbClr val="FFFFFF"/>
          </a:solidFill>
          <a:ln>
            <a:solidFill>
              <a:srgbClr val="000000"/>
            </a:solidFill>
            <a:miter lim="800000"/>
            <a:headEnd/>
            <a:tailEnd/>
          </a:ln>
        </p:spPr>
      </p:sp>
      <p:sp>
        <p:nvSpPr>
          <p:cNvPr id="897026"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9073" name="Rectangle 1"/>
          <p:cNvSpPr txBox="1">
            <a:spLocks noGrp="1" noRot="1" noChangeAspect="1" noChangeArrowheads="1"/>
          </p:cNvSpPr>
          <p:nvPr>
            <p:ph type="sldImg"/>
          </p:nvPr>
        </p:nvSpPr>
        <p:spPr bwMode="auto">
          <a:xfrm>
            <a:off x="1144588" y="695325"/>
            <a:ext cx="4568825" cy="3427413"/>
          </a:xfrm>
          <a:prstGeom prst="rect">
            <a:avLst/>
          </a:prstGeom>
          <a:solidFill>
            <a:srgbClr val="FFFFFF"/>
          </a:solidFill>
          <a:ln>
            <a:solidFill>
              <a:srgbClr val="000000"/>
            </a:solidFill>
            <a:miter lim="800000"/>
            <a:headEnd/>
            <a:tailEnd/>
          </a:ln>
        </p:spPr>
      </p:sp>
      <p:sp>
        <p:nvSpPr>
          <p:cNvPr id="899074"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0097" name="Rectangle 1"/>
          <p:cNvSpPr txBox="1">
            <a:spLocks noGrp="1" noRot="1" noChangeAspect="1" noChangeArrowheads="1"/>
          </p:cNvSpPr>
          <p:nvPr>
            <p:ph type="sldImg"/>
          </p:nvPr>
        </p:nvSpPr>
        <p:spPr bwMode="auto">
          <a:xfrm>
            <a:off x="1144588" y="695325"/>
            <a:ext cx="4568825" cy="3427413"/>
          </a:xfrm>
          <a:prstGeom prst="rect">
            <a:avLst/>
          </a:prstGeom>
          <a:solidFill>
            <a:srgbClr val="FFFFFF"/>
          </a:solidFill>
          <a:ln>
            <a:solidFill>
              <a:srgbClr val="000000"/>
            </a:solidFill>
            <a:miter lim="800000"/>
            <a:headEnd/>
            <a:tailEnd/>
          </a:ln>
        </p:spPr>
      </p:sp>
      <p:sp>
        <p:nvSpPr>
          <p:cNvPr id="900098"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21" name="Rectangle 1"/>
          <p:cNvSpPr txBox="1">
            <a:spLocks noGrp="1" noRot="1" noChangeAspect="1" noChangeArrowheads="1"/>
          </p:cNvSpPr>
          <p:nvPr>
            <p:ph type="sldImg"/>
          </p:nvPr>
        </p:nvSpPr>
        <p:spPr bwMode="auto">
          <a:xfrm>
            <a:off x="1144588" y="695325"/>
            <a:ext cx="4568825" cy="3427413"/>
          </a:xfrm>
          <a:prstGeom prst="rect">
            <a:avLst/>
          </a:prstGeom>
          <a:solidFill>
            <a:srgbClr val="FFFFFF"/>
          </a:solidFill>
          <a:ln>
            <a:solidFill>
              <a:srgbClr val="000000"/>
            </a:solidFill>
            <a:miter lim="800000"/>
            <a:headEnd/>
            <a:tailEnd/>
          </a:ln>
        </p:spPr>
      </p:sp>
      <p:sp>
        <p:nvSpPr>
          <p:cNvPr id="901122"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2145" name="Rectangle 1"/>
          <p:cNvSpPr txBox="1">
            <a:spLocks noGrp="1" noRot="1" noChangeAspect="1" noChangeArrowheads="1"/>
          </p:cNvSpPr>
          <p:nvPr>
            <p:ph type="sldImg"/>
          </p:nvPr>
        </p:nvSpPr>
        <p:spPr bwMode="auto">
          <a:xfrm>
            <a:off x="1144588" y="695325"/>
            <a:ext cx="4568825" cy="3427413"/>
          </a:xfrm>
          <a:prstGeom prst="rect">
            <a:avLst/>
          </a:prstGeom>
          <a:solidFill>
            <a:srgbClr val="FFFFFF"/>
          </a:solidFill>
          <a:ln>
            <a:solidFill>
              <a:srgbClr val="000000"/>
            </a:solidFill>
            <a:miter lim="800000"/>
            <a:headEnd/>
            <a:tailEnd/>
          </a:ln>
        </p:spPr>
      </p:sp>
      <p:sp>
        <p:nvSpPr>
          <p:cNvPr id="902146"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3169" name="Rectangle 1"/>
          <p:cNvSpPr txBox="1">
            <a:spLocks noGrp="1" noRot="1" noChangeAspect="1" noChangeArrowheads="1"/>
          </p:cNvSpPr>
          <p:nvPr>
            <p:ph type="sldImg"/>
          </p:nvPr>
        </p:nvSpPr>
        <p:spPr bwMode="auto">
          <a:xfrm>
            <a:off x="1144588" y="695325"/>
            <a:ext cx="4568825" cy="3427413"/>
          </a:xfrm>
          <a:prstGeom prst="rect">
            <a:avLst/>
          </a:prstGeom>
          <a:solidFill>
            <a:srgbClr val="FFFFFF"/>
          </a:solidFill>
          <a:ln>
            <a:solidFill>
              <a:srgbClr val="000000"/>
            </a:solidFill>
            <a:miter lim="800000"/>
            <a:headEnd/>
            <a:tailEnd/>
          </a:ln>
        </p:spPr>
      </p:sp>
      <p:sp>
        <p:nvSpPr>
          <p:cNvPr id="903170"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4193" name="Rectangle 1"/>
          <p:cNvSpPr txBox="1">
            <a:spLocks noGrp="1" noRot="1" noChangeAspect="1" noChangeArrowheads="1"/>
          </p:cNvSpPr>
          <p:nvPr>
            <p:ph type="sldImg"/>
          </p:nvPr>
        </p:nvSpPr>
        <p:spPr bwMode="auto">
          <a:xfrm>
            <a:off x="1144588" y="695325"/>
            <a:ext cx="4568825" cy="3427413"/>
          </a:xfrm>
          <a:prstGeom prst="rect">
            <a:avLst/>
          </a:prstGeom>
          <a:solidFill>
            <a:srgbClr val="FFFFFF"/>
          </a:solidFill>
          <a:ln>
            <a:solidFill>
              <a:srgbClr val="000000"/>
            </a:solidFill>
            <a:miter lim="800000"/>
            <a:headEnd/>
            <a:tailEnd/>
          </a:ln>
        </p:spPr>
      </p:sp>
      <p:sp>
        <p:nvSpPr>
          <p:cNvPr id="904194"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6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5217" name="Rectangle 1"/>
          <p:cNvSpPr txBox="1">
            <a:spLocks noGrp="1" noRot="1" noChangeAspect="1" noChangeArrowheads="1"/>
          </p:cNvSpPr>
          <p:nvPr>
            <p:ph type="sldImg"/>
          </p:nvPr>
        </p:nvSpPr>
        <p:spPr bwMode="auto">
          <a:xfrm>
            <a:off x="1144588" y="695325"/>
            <a:ext cx="4568825" cy="3427413"/>
          </a:xfrm>
          <a:prstGeom prst="rect">
            <a:avLst/>
          </a:prstGeom>
          <a:solidFill>
            <a:srgbClr val="FFFFFF"/>
          </a:solidFill>
          <a:ln>
            <a:solidFill>
              <a:srgbClr val="000000"/>
            </a:solidFill>
            <a:miter lim="800000"/>
            <a:headEnd/>
            <a:tailEnd/>
          </a:ln>
        </p:spPr>
      </p:sp>
      <p:sp>
        <p:nvSpPr>
          <p:cNvPr id="905218"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193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51938"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7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6241" name="Rectangle 1"/>
          <p:cNvSpPr txBox="1">
            <a:spLocks noGrp="1" noRot="1" noChangeAspect="1" noChangeArrowheads="1"/>
          </p:cNvSpPr>
          <p:nvPr>
            <p:ph type="sldImg"/>
          </p:nvPr>
        </p:nvSpPr>
        <p:spPr bwMode="auto">
          <a:xfrm>
            <a:off x="1144588" y="695325"/>
            <a:ext cx="4568825" cy="3427413"/>
          </a:xfrm>
          <a:prstGeom prst="rect">
            <a:avLst/>
          </a:prstGeom>
          <a:solidFill>
            <a:srgbClr val="FFFFFF"/>
          </a:solidFill>
          <a:ln>
            <a:solidFill>
              <a:srgbClr val="000000"/>
            </a:solidFill>
            <a:miter lim="800000"/>
            <a:headEnd/>
            <a:tailEnd/>
          </a:ln>
        </p:spPr>
      </p:sp>
      <p:sp>
        <p:nvSpPr>
          <p:cNvPr id="906242"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7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7265" name="Rectangle 1"/>
          <p:cNvSpPr txBox="1">
            <a:spLocks noGrp="1" noRot="1" noChangeAspect="1" noChangeArrowheads="1"/>
          </p:cNvSpPr>
          <p:nvPr>
            <p:ph type="sldImg"/>
          </p:nvPr>
        </p:nvSpPr>
        <p:spPr bwMode="auto">
          <a:xfrm>
            <a:off x="1144588" y="695325"/>
            <a:ext cx="4568825" cy="3427413"/>
          </a:xfrm>
          <a:prstGeom prst="rect">
            <a:avLst/>
          </a:prstGeom>
          <a:solidFill>
            <a:srgbClr val="FFFFFF"/>
          </a:solidFill>
          <a:ln>
            <a:solidFill>
              <a:srgbClr val="000000"/>
            </a:solidFill>
            <a:miter lim="800000"/>
            <a:headEnd/>
            <a:tailEnd/>
          </a:ln>
        </p:spPr>
      </p:sp>
      <p:sp>
        <p:nvSpPr>
          <p:cNvPr id="907266"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7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8289" name="Rectangle 1"/>
          <p:cNvSpPr txBox="1">
            <a:spLocks noGrp="1" noRot="1" noChangeAspect="1" noChangeArrowheads="1"/>
          </p:cNvSpPr>
          <p:nvPr>
            <p:ph type="sldImg"/>
          </p:nvPr>
        </p:nvSpPr>
        <p:spPr bwMode="auto">
          <a:xfrm>
            <a:off x="1144588" y="695325"/>
            <a:ext cx="4568825" cy="3427413"/>
          </a:xfrm>
          <a:prstGeom prst="rect">
            <a:avLst/>
          </a:prstGeom>
          <a:solidFill>
            <a:srgbClr val="FFFFFF"/>
          </a:solidFill>
          <a:ln>
            <a:solidFill>
              <a:srgbClr val="000000"/>
            </a:solidFill>
            <a:miter lim="800000"/>
            <a:headEnd/>
            <a:tailEnd/>
          </a:ln>
        </p:spPr>
      </p:sp>
      <p:sp>
        <p:nvSpPr>
          <p:cNvPr id="908290"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7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0337" name="Rectangle 1"/>
          <p:cNvSpPr txBox="1">
            <a:spLocks noGrp="1" noRot="1" noChangeAspect="1" noChangeArrowheads="1"/>
          </p:cNvSpPr>
          <p:nvPr>
            <p:ph type="sldImg"/>
          </p:nvPr>
        </p:nvSpPr>
        <p:spPr bwMode="auto">
          <a:xfrm>
            <a:off x="1144588" y="695325"/>
            <a:ext cx="4568825" cy="3427413"/>
          </a:xfrm>
          <a:prstGeom prst="rect">
            <a:avLst/>
          </a:prstGeom>
          <a:solidFill>
            <a:srgbClr val="FFFFFF"/>
          </a:solidFill>
          <a:ln>
            <a:solidFill>
              <a:srgbClr val="000000"/>
            </a:solidFill>
            <a:miter lim="800000"/>
            <a:headEnd/>
            <a:tailEnd/>
          </a:ln>
        </p:spPr>
      </p:sp>
      <p:sp>
        <p:nvSpPr>
          <p:cNvPr id="910338"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7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61" name="Rectangle 1"/>
          <p:cNvSpPr txBox="1">
            <a:spLocks noGrp="1" noRot="1" noChangeAspect="1" noChangeArrowheads="1"/>
          </p:cNvSpPr>
          <p:nvPr>
            <p:ph type="sldImg"/>
          </p:nvPr>
        </p:nvSpPr>
        <p:spPr bwMode="auto">
          <a:xfrm>
            <a:off x="1144588" y="695325"/>
            <a:ext cx="4568825" cy="3427413"/>
          </a:xfrm>
          <a:prstGeom prst="rect">
            <a:avLst/>
          </a:prstGeom>
          <a:solidFill>
            <a:srgbClr val="FFFFFF"/>
          </a:solidFill>
          <a:ln>
            <a:solidFill>
              <a:srgbClr val="000000"/>
            </a:solidFill>
            <a:miter lim="800000"/>
            <a:headEnd/>
            <a:tailEnd/>
          </a:ln>
        </p:spPr>
      </p:sp>
      <p:sp>
        <p:nvSpPr>
          <p:cNvPr id="911362"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7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2385" name="Rectangle 1"/>
          <p:cNvSpPr txBox="1">
            <a:spLocks noGrp="1" noRot="1" noChangeAspect="1" noChangeArrowheads="1"/>
          </p:cNvSpPr>
          <p:nvPr>
            <p:ph type="sldImg"/>
          </p:nvPr>
        </p:nvSpPr>
        <p:spPr bwMode="auto">
          <a:xfrm>
            <a:off x="1144588" y="695325"/>
            <a:ext cx="4568825" cy="3427413"/>
          </a:xfrm>
          <a:prstGeom prst="rect">
            <a:avLst/>
          </a:prstGeom>
          <a:solidFill>
            <a:srgbClr val="FFFFFF"/>
          </a:solidFill>
          <a:ln>
            <a:solidFill>
              <a:srgbClr val="000000"/>
            </a:solidFill>
            <a:miter lim="800000"/>
            <a:headEnd/>
            <a:tailEnd/>
          </a:ln>
        </p:spPr>
      </p:sp>
      <p:sp>
        <p:nvSpPr>
          <p:cNvPr id="912386"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7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3409" name="Rectangle 1"/>
          <p:cNvSpPr txBox="1">
            <a:spLocks noGrp="1" noRot="1" noChangeAspect="1" noChangeArrowheads="1"/>
          </p:cNvSpPr>
          <p:nvPr>
            <p:ph type="sldImg"/>
          </p:nvPr>
        </p:nvSpPr>
        <p:spPr bwMode="auto">
          <a:xfrm>
            <a:off x="1144588" y="695325"/>
            <a:ext cx="4568825" cy="3427413"/>
          </a:xfrm>
          <a:prstGeom prst="rect">
            <a:avLst/>
          </a:prstGeom>
          <a:solidFill>
            <a:srgbClr val="FFFFFF"/>
          </a:solidFill>
          <a:ln>
            <a:solidFill>
              <a:srgbClr val="000000"/>
            </a:solidFill>
            <a:miter lim="800000"/>
            <a:headEnd/>
            <a:tailEnd/>
          </a:ln>
        </p:spPr>
      </p:sp>
      <p:sp>
        <p:nvSpPr>
          <p:cNvPr id="913410"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7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4433" name="Rectangle 1"/>
          <p:cNvSpPr txBox="1">
            <a:spLocks noGrp="1" noRot="1" noChangeAspect="1" noChangeArrowheads="1"/>
          </p:cNvSpPr>
          <p:nvPr>
            <p:ph type="sldImg"/>
          </p:nvPr>
        </p:nvSpPr>
        <p:spPr bwMode="auto">
          <a:xfrm>
            <a:off x="1144588" y="695325"/>
            <a:ext cx="4568825" cy="3427413"/>
          </a:xfrm>
          <a:prstGeom prst="rect">
            <a:avLst/>
          </a:prstGeom>
          <a:solidFill>
            <a:srgbClr val="FFFFFF"/>
          </a:solidFill>
          <a:ln>
            <a:solidFill>
              <a:srgbClr val="000000"/>
            </a:solidFill>
            <a:miter lim="800000"/>
            <a:headEnd/>
            <a:tailEnd/>
          </a:ln>
        </p:spPr>
      </p:sp>
      <p:sp>
        <p:nvSpPr>
          <p:cNvPr id="914434"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7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5457" name="Text Box 1"/>
          <p:cNvSpPr txBox="1">
            <a:spLocks noChangeArrowheads="1"/>
          </p:cNvSpPr>
          <p:nvPr/>
        </p:nvSpPr>
        <p:spPr bwMode="auto">
          <a:xfrm>
            <a:off x="1143000" y="685800"/>
            <a:ext cx="45735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15458"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7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6481" name="Rectangle 1"/>
          <p:cNvSpPr txBox="1">
            <a:spLocks noGrp="1" noRot="1" noChangeAspect="1" noChangeArrowheads="1"/>
          </p:cNvSpPr>
          <p:nvPr>
            <p:ph type="sldImg"/>
          </p:nvPr>
        </p:nvSpPr>
        <p:spPr bwMode="auto">
          <a:xfrm>
            <a:off x="1144588" y="695325"/>
            <a:ext cx="4568825" cy="3427413"/>
          </a:xfrm>
          <a:prstGeom prst="rect">
            <a:avLst/>
          </a:prstGeom>
          <a:solidFill>
            <a:srgbClr val="FFFFFF"/>
          </a:solidFill>
          <a:ln>
            <a:solidFill>
              <a:srgbClr val="000000"/>
            </a:solidFill>
            <a:miter lim="800000"/>
            <a:headEnd/>
            <a:tailEnd/>
          </a:ln>
        </p:spPr>
      </p:sp>
      <p:sp>
        <p:nvSpPr>
          <p:cNvPr id="916482"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0913"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50914"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8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7505" name="Text Box 1"/>
          <p:cNvSpPr txBox="1">
            <a:spLocks noChangeArrowheads="1"/>
          </p:cNvSpPr>
          <p:nvPr/>
        </p:nvSpPr>
        <p:spPr bwMode="auto">
          <a:xfrm>
            <a:off x="1143000" y="685800"/>
            <a:ext cx="45735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17506"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8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8529" name="Rectangle 1"/>
          <p:cNvSpPr txBox="1">
            <a:spLocks noGrp="1" noRot="1" noChangeAspect="1" noChangeArrowheads="1"/>
          </p:cNvSpPr>
          <p:nvPr>
            <p:ph type="sldImg"/>
          </p:nvPr>
        </p:nvSpPr>
        <p:spPr bwMode="auto">
          <a:xfrm>
            <a:off x="1144588" y="695325"/>
            <a:ext cx="4568825" cy="3427413"/>
          </a:xfrm>
          <a:prstGeom prst="rect">
            <a:avLst/>
          </a:prstGeom>
          <a:solidFill>
            <a:srgbClr val="FFFFFF"/>
          </a:solidFill>
          <a:ln>
            <a:solidFill>
              <a:srgbClr val="000000"/>
            </a:solidFill>
            <a:miter lim="800000"/>
            <a:headEnd/>
            <a:tailEnd/>
          </a:ln>
        </p:spPr>
      </p:sp>
      <p:sp>
        <p:nvSpPr>
          <p:cNvPr id="918530"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8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9553" name="Text Box 1"/>
          <p:cNvSpPr txBox="1">
            <a:spLocks noChangeArrowheads="1"/>
          </p:cNvSpPr>
          <p:nvPr/>
        </p:nvSpPr>
        <p:spPr bwMode="auto">
          <a:xfrm>
            <a:off x="1143000" y="685800"/>
            <a:ext cx="45735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19554"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8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0577" name="Rectangle 1"/>
          <p:cNvSpPr txBox="1">
            <a:spLocks noGrp="1" noRot="1" noChangeAspect="1" noChangeArrowheads="1"/>
          </p:cNvSpPr>
          <p:nvPr>
            <p:ph type="sldImg"/>
          </p:nvPr>
        </p:nvSpPr>
        <p:spPr bwMode="auto">
          <a:xfrm>
            <a:off x="1144588" y="695325"/>
            <a:ext cx="4568825" cy="3427413"/>
          </a:xfrm>
          <a:prstGeom prst="rect">
            <a:avLst/>
          </a:prstGeom>
          <a:solidFill>
            <a:srgbClr val="FFFFFF"/>
          </a:solidFill>
          <a:ln>
            <a:solidFill>
              <a:srgbClr val="000000"/>
            </a:solidFill>
            <a:miter lim="800000"/>
            <a:headEnd/>
            <a:tailEnd/>
          </a:ln>
        </p:spPr>
      </p:sp>
      <p:sp>
        <p:nvSpPr>
          <p:cNvPr id="920578"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8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01" name="Rectangle 1"/>
          <p:cNvSpPr txBox="1">
            <a:spLocks noGrp="1" noRot="1" noChangeAspect="1" noChangeArrowheads="1"/>
          </p:cNvSpPr>
          <p:nvPr>
            <p:ph type="sldImg"/>
          </p:nvPr>
        </p:nvSpPr>
        <p:spPr bwMode="auto">
          <a:xfrm>
            <a:off x="1144588" y="695325"/>
            <a:ext cx="4568825" cy="3427413"/>
          </a:xfrm>
          <a:prstGeom prst="rect">
            <a:avLst/>
          </a:prstGeom>
          <a:solidFill>
            <a:srgbClr val="FFFFFF"/>
          </a:solidFill>
          <a:ln>
            <a:solidFill>
              <a:srgbClr val="000000"/>
            </a:solidFill>
            <a:miter lim="800000"/>
            <a:headEnd/>
            <a:tailEnd/>
          </a:ln>
        </p:spPr>
      </p:sp>
      <p:sp>
        <p:nvSpPr>
          <p:cNvPr id="921602"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8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2625" name="Rectangle 1"/>
          <p:cNvSpPr txBox="1">
            <a:spLocks noGrp="1" noRot="1" noChangeAspect="1" noChangeArrowheads="1"/>
          </p:cNvSpPr>
          <p:nvPr>
            <p:ph type="sldImg"/>
          </p:nvPr>
        </p:nvSpPr>
        <p:spPr bwMode="auto">
          <a:xfrm>
            <a:off x="1144588" y="695325"/>
            <a:ext cx="4568825" cy="3427413"/>
          </a:xfrm>
          <a:prstGeom prst="rect">
            <a:avLst/>
          </a:prstGeom>
          <a:solidFill>
            <a:srgbClr val="FFFFFF"/>
          </a:solidFill>
          <a:ln>
            <a:solidFill>
              <a:srgbClr val="000000"/>
            </a:solidFill>
            <a:miter lim="800000"/>
            <a:headEnd/>
            <a:tailEnd/>
          </a:ln>
        </p:spPr>
      </p:sp>
      <p:sp>
        <p:nvSpPr>
          <p:cNvPr id="922626"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8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3649" name="Text Box 1"/>
          <p:cNvSpPr txBox="1">
            <a:spLocks noChangeArrowheads="1"/>
          </p:cNvSpPr>
          <p:nvPr/>
        </p:nvSpPr>
        <p:spPr bwMode="auto">
          <a:xfrm>
            <a:off x="1143000" y="685800"/>
            <a:ext cx="45735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23650"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8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4673" name="Text Box 1"/>
          <p:cNvSpPr txBox="1">
            <a:spLocks noChangeArrowheads="1"/>
          </p:cNvSpPr>
          <p:nvPr/>
        </p:nvSpPr>
        <p:spPr bwMode="auto">
          <a:xfrm>
            <a:off x="1143000" y="685800"/>
            <a:ext cx="45735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24674"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8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5697" name="Text Box 1"/>
          <p:cNvSpPr txBox="1">
            <a:spLocks noChangeArrowheads="1"/>
          </p:cNvSpPr>
          <p:nvPr/>
        </p:nvSpPr>
        <p:spPr bwMode="auto">
          <a:xfrm>
            <a:off x="1143000" y="685800"/>
            <a:ext cx="45735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25698"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8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6721" name="Text Box 1"/>
          <p:cNvSpPr txBox="1">
            <a:spLocks noChangeArrowheads="1"/>
          </p:cNvSpPr>
          <p:nvPr/>
        </p:nvSpPr>
        <p:spPr bwMode="auto">
          <a:xfrm>
            <a:off x="1155700" y="685800"/>
            <a:ext cx="4549775"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26722"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6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52962"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9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7745" name="Text Box 1"/>
          <p:cNvSpPr txBox="1">
            <a:spLocks noChangeArrowheads="1"/>
          </p:cNvSpPr>
          <p:nvPr/>
        </p:nvSpPr>
        <p:spPr bwMode="auto">
          <a:xfrm>
            <a:off x="1155700" y="685800"/>
            <a:ext cx="4549775"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27746"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9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8769" name="Text Box 1"/>
          <p:cNvSpPr txBox="1">
            <a:spLocks noChangeArrowheads="1"/>
          </p:cNvSpPr>
          <p:nvPr/>
        </p:nvSpPr>
        <p:spPr bwMode="auto">
          <a:xfrm>
            <a:off x="1155700" y="685800"/>
            <a:ext cx="4549775"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28770"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9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9793" name="Text Box 1"/>
          <p:cNvSpPr txBox="1">
            <a:spLocks noChangeArrowheads="1"/>
          </p:cNvSpPr>
          <p:nvPr/>
        </p:nvSpPr>
        <p:spPr bwMode="auto">
          <a:xfrm>
            <a:off x="1155700" y="685800"/>
            <a:ext cx="4549775"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29794"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9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0817" name="Text Box 1"/>
          <p:cNvSpPr txBox="1">
            <a:spLocks noChangeArrowheads="1"/>
          </p:cNvSpPr>
          <p:nvPr/>
        </p:nvSpPr>
        <p:spPr bwMode="auto">
          <a:xfrm>
            <a:off x="1155700" y="685800"/>
            <a:ext cx="4549775"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30818"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9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41" name="Text Box 1"/>
          <p:cNvSpPr txBox="1">
            <a:spLocks noChangeArrowheads="1"/>
          </p:cNvSpPr>
          <p:nvPr/>
        </p:nvSpPr>
        <p:spPr bwMode="auto">
          <a:xfrm>
            <a:off x="1155700" y="685800"/>
            <a:ext cx="4549775"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31842"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9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2865" name="Text Box 1"/>
          <p:cNvSpPr txBox="1">
            <a:spLocks noChangeArrowheads="1"/>
          </p:cNvSpPr>
          <p:nvPr/>
        </p:nvSpPr>
        <p:spPr bwMode="auto">
          <a:xfrm>
            <a:off x="1155700" y="685800"/>
            <a:ext cx="4549775"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32866"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9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3889" name="Text Box 1"/>
          <p:cNvSpPr txBox="1">
            <a:spLocks noChangeArrowheads="1"/>
          </p:cNvSpPr>
          <p:nvPr/>
        </p:nvSpPr>
        <p:spPr bwMode="auto">
          <a:xfrm>
            <a:off x="1155700" y="685800"/>
            <a:ext cx="4549775"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33890"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9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4913" name="Text Box 1"/>
          <p:cNvSpPr txBox="1">
            <a:spLocks noChangeArrowheads="1"/>
          </p:cNvSpPr>
          <p:nvPr/>
        </p:nvSpPr>
        <p:spPr bwMode="auto">
          <a:xfrm>
            <a:off x="1155700" y="685800"/>
            <a:ext cx="4549775"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34914"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9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5937" name="Text Box 1"/>
          <p:cNvSpPr txBox="1">
            <a:spLocks noChangeArrowheads="1"/>
          </p:cNvSpPr>
          <p:nvPr/>
        </p:nvSpPr>
        <p:spPr bwMode="auto">
          <a:xfrm>
            <a:off x="1155700" y="685800"/>
            <a:ext cx="4549775"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35938"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9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6961" name="Text Box 1"/>
          <p:cNvSpPr txBox="1">
            <a:spLocks noChangeArrowheads="1"/>
          </p:cNvSpPr>
          <p:nvPr/>
        </p:nvSpPr>
        <p:spPr bwMode="auto">
          <a:xfrm>
            <a:off x="1155700" y="685800"/>
            <a:ext cx="4549775"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36962"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428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24290"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398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53986"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40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7985" name="Text Box 1"/>
          <p:cNvSpPr txBox="1">
            <a:spLocks noChangeArrowheads="1"/>
          </p:cNvSpPr>
          <p:nvPr/>
        </p:nvSpPr>
        <p:spPr bwMode="auto">
          <a:xfrm>
            <a:off x="1155700" y="685800"/>
            <a:ext cx="4549775"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37986"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40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9009" name="Text Box 1"/>
          <p:cNvSpPr txBox="1">
            <a:spLocks noChangeArrowheads="1"/>
          </p:cNvSpPr>
          <p:nvPr/>
        </p:nvSpPr>
        <p:spPr bwMode="auto">
          <a:xfrm>
            <a:off x="1155700" y="685800"/>
            <a:ext cx="4549775"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39010"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40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0033" name="Text Box 1"/>
          <p:cNvSpPr txBox="1">
            <a:spLocks noChangeArrowheads="1"/>
          </p:cNvSpPr>
          <p:nvPr/>
        </p:nvSpPr>
        <p:spPr bwMode="auto">
          <a:xfrm>
            <a:off x="1155700" y="685800"/>
            <a:ext cx="4549775"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40034"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40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1057" name="Text Box 1"/>
          <p:cNvSpPr txBox="1">
            <a:spLocks noChangeArrowheads="1"/>
          </p:cNvSpPr>
          <p:nvPr/>
        </p:nvSpPr>
        <p:spPr bwMode="auto">
          <a:xfrm>
            <a:off x="1155700" y="685800"/>
            <a:ext cx="4549775"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41058"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40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081" name="Text Box 1"/>
          <p:cNvSpPr txBox="1">
            <a:spLocks noChangeArrowheads="1"/>
          </p:cNvSpPr>
          <p:nvPr/>
        </p:nvSpPr>
        <p:spPr bwMode="auto">
          <a:xfrm>
            <a:off x="1155700" y="685800"/>
            <a:ext cx="4549775"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42082"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40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3105" name="Text Box 1"/>
          <p:cNvSpPr txBox="1">
            <a:spLocks noChangeArrowheads="1"/>
          </p:cNvSpPr>
          <p:nvPr/>
        </p:nvSpPr>
        <p:spPr bwMode="auto">
          <a:xfrm>
            <a:off x="1155700" y="685800"/>
            <a:ext cx="4549775"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43106"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40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4129" name="Text Box 1"/>
          <p:cNvSpPr txBox="1">
            <a:spLocks noChangeArrowheads="1"/>
          </p:cNvSpPr>
          <p:nvPr/>
        </p:nvSpPr>
        <p:spPr bwMode="auto">
          <a:xfrm>
            <a:off x="1155700" y="685800"/>
            <a:ext cx="4549775"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44130"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40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5153" name="Text Box 1"/>
          <p:cNvSpPr txBox="1">
            <a:spLocks noChangeArrowheads="1"/>
          </p:cNvSpPr>
          <p:nvPr/>
        </p:nvSpPr>
        <p:spPr bwMode="auto">
          <a:xfrm>
            <a:off x="1155700" y="685800"/>
            <a:ext cx="4549775"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45154"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40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6177" name="Text Box 1"/>
          <p:cNvSpPr txBox="1">
            <a:spLocks noChangeArrowheads="1"/>
          </p:cNvSpPr>
          <p:nvPr/>
        </p:nvSpPr>
        <p:spPr bwMode="auto">
          <a:xfrm>
            <a:off x="1155700" y="685800"/>
            <a:ext cx="4549775"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46178"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40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7201" name="Text Box 1"/>
          <p:cNvSpPr txBox="1">
            <a:spLocks noChangeArrowheads="1"/>
          </p:cNvSpPr>
          <p:nvPr/>
        </p:nvSpPr>
        <p:spPr bwMode="auto">
          <a:xfrm>
            <a:off x="1155700" y="685800"/>
            <a:ext cx="4549775"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47202"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500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55010"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4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8225" name="Text Box 1"/>
          <p:cNvSpPr txBox="1">
            <a:spLocks noChangeArrowheads="1"/>
          </p:cNvSpPr>
          <p:nvPr/>
        </p:nvSpPr>
        <p:spPr bwMode="auto">
          <a:xfrm>
            <a:off x="1155700" y="685800"/>
            <a:ext cx="4549775"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48226"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4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9249" name="Text Box 1"/>
          <p:cNvSpPr txBox="1">
            <a:spLocks noChangeArrowheads="1"/>
          </p:cNvSpPr>
          <p:nvPr/>
        </p:nvSpPr>
        <p:spPr bwMode="auto">
          <a:xfrm>
            <a:off x="1155700" y="685800"/>
            <a:ext cx="4549775"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49250"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4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0273" name="Text Box 1"/>
          <p:cNvSpPr txBox="1">
            <a:spLocks noChangeArrowheads="1"/>
          </p:cNvSpPr>
          <p:nvPr/>
        </p:nvSpPr>
        <p:spPr bwMode="auto">
          <a:xfrm>
            <a:off x="1155700" y="685800"/>
            <a:ext cx="4549775"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50274"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4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1297" name="Text Box 1"/>
          <p:cNvSpPr txBox="1">
            <a:spLocks noChangeArrowheads="1"/>
          </p:cNvSpPr>
          <p:nvPr/>
        </p:nvSpPr>
        <p:spPr bwMode="auto">
          <a:xfrm>
            <a:off x="1155700" y="685800"/>
            <a:ext cx="4549775"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51298"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4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21" name="Text Box 1"/>
          <p:cNvSpPr txBox="1">
            <a:spLocks noChangeArrowheads="1"/>
          </p:cNvSpPr>
          <p:nvPr/>
        </p:nvSpPr>
        <p:spPr bwMode="auto">
          <a:xfrm>
            <a:off x="1155700" y="685800"/>
            <a:ext cx="4549775"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52322"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4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3345" name="Text Box 1"/>
          <p:cNvSpPr txBox="1">
            <a:spLocks noChangeArrowheads="1"/>
          </p:cNvSpPr>
          <p:nvPr/>
        </p:nvSpPr>
        <p:spPr bwMode="auto">
          <a:xfrm>
            <a:off x="1155700" y="685800"/>
            <a:ext cx="4549775"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53346"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4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4369" name="Text Box 1"/>
          <p:cNvSpPr txBox="1">
            <a:spLocks noChangeArrowheads="1"/>
          </p:cNvSpPr>
          <p:nvPr/>
        </p:nvSpPr>
        <p:spPr bwMode="auto">
          <a:xfrm>
            <a:off x="1155700" y="685800"/>
            <a:ext cx="4549775"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54370"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4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5393" name="Text Box 1"/>
          <p:cNvSpPr txBox="1">
            <a:spLocks noChangeArrowheads="1"/>
          </p:cNvSpPr>
          <p:nvPr/>
        </p:nvSpPr>
        <p:spPr bwMode="auto">
          <a:xfrm>
            <a:off x="1155700" y="685800"/>
            <a:ext cx="4549775"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55394"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4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6417" name="Text Box 1"/>
          <p:cNvSpPr txBox="1">
            <a:spLocks noChangeArrowheads="1"/>
          </p:cNvSpPr>
          <p:nvPr/>
        </p:nvSpPr>
        <p:spPr bwMode="auto">
          <a:xfrm>
            <a:off x="1155700" y="685800"/>
            <a:ext cx="4549775"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56418"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4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7441" name="Text Box 1"/>
          <p:cNvSpPr txBox="1">
            <a:spLocks noChangeArrowheads="1"/>
          </p:cNvSpPr>
          <p:nvPr/>
        </p:nvSpPr>
        <p:spPr bwMode="auto">
          <a:xfrm>
            <a:off x="1155700" y="685800"/>
            <a:ext cx="4549775"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57442"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603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56034"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4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8465" name="Text Box 1"/>
          <p:cNvSpPr txBox="1">
            <a:spLocks noChangeArrowheads="1"/>
          </p:cNvSpPr>
          <p:nvPr/>
        </p:nvSpPr>
        <p:spPr bwMode="auto">
          <a:xfrm>
            <a:off x="1155700" y="685800"/>
            <a:ext cx="4549775"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58466"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4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9489" name="Text Box 1"/>
          <p:cNvSpPr txBox="1">
            <a:spLocks noChangeArrowheads="1"/>
          </p:cNvSpPr>
          <p:nvPr/>
        </p:nvSpPr>
        <p:spPr bwMode="auto">
          <a:xfrm>
            <a:off x="1155700" y="685800"/>
            <a:ext cx="4549775"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59490"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4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0513" name="Text Box 1"/>
          <p:cNvSpPr txBox="1">
            <a:spLocks noChangeArrowheads="1"/>
          </p:cNvSpPr>
          <p:nvPr/>
        </p:nvSpPr>
        <p:spPr bwMode="auto">
          <a:xfrm>
            <a:off x="1155700" y="685800"/>
            <a:ext cx="4549775"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60514"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4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1537" name="Text Box 1"/>
          <p:cNvSpPr txBox="1">
            <a:spLocks noChangeArrowheads="1"/>
          </p:cNvSpPr>
          <p:nvPr/>
        </p:nvSpPr>
        <p:spPr bwMode="auto">
          <a:xfrm>
            <a:off x="1155700" y="685800"/>
            <a:ext cx="4549775"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61538"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4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61" name="Text Box 1"/>
          <p:cNvSpPr txBox="1">
            <a:spLocks noChangeArrowheads="1"/>
          </p:cNvSpPr>
          <p:nvPr/>
        </p:nvSpPr>
        <p:spPr bwMode="auto">
          <a:xfrm>
            <a:off x="1155700" y="685800"/>
            <a:ext cx="4549775"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62562"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4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4609"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64610" name="Rectangle 2"/>
          <p:cNvSpPr txBox="1">
            <a:spLocks noGrp="1" noChangeArrowheads="1"/>
          </p:cNvSpPr>
          <p:nvPr>
            <p:ph type="body"/>
          </p:nvPr>
        </p:nvSpPr>
        <p:spPr bwMode="auto">
          <a:xfrm>
            <a:off x="914400" y="4344988"/>
            <a:ext cx="5019675" cy="410527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4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5633" name="Text Box 1"/>
          <p:cNvSpPr txBox="1">
            <a:spLocks noChangeArrowheads="1"/>
          </p:cNvSpPr>
          <p:nvPr/>
        </p:nvSpPr>
        <p:spPr bwMode="auto">
          <a:xfrm>
            <a:off x="1155700" y="695325"/>
            <a:ext cx="4546600" cy="3427413"/>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65634" name="Rectangle 2"/>
          <p:cNvSpPr txBox="1">
            <a:spLocks noGrp="1" noChangeArrowheads="1"/>
          </p:cNvSpPr>
          <p:nvPr>
            <p:ph type="body"/>
          </p:nvPr>
        </p:nvSpPr>
        <p:spPr bwMode="auto">
          <a:xfrm>
            <a:off x="914400" y="4344988"/>
            <a:ext cx="5019675" cy="410527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4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665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66658" name="Rectangle 2"/>
          <p:cNvSpPr txBox="1">
            <a:spLocks noGrp="1" noChangeArrowheads="1"/>
          </p:cNvSpPr>
          <p:nvPr>
            <p:ph type="body"/>
          </p:nvPr>
        </p:nvSpPr>
        <p:spPr bwMode="auto">
          <a:xfrm>
            <a:off x="914400" y="4344988"/>
            <a:ext cx="5019675" cy="410527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4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768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67682" name="Rectangle 2"/>
          <p:cNvSpPr txBox="1">
            <a:spLocks noGrp="1" noChangeArrowheads="1"/>
          </p:cNvSpPr>
          <p:nvPr>
            <p:ph type="body"/>
          </p:nvPr>
        </p:nvSpPr>
        <p:spPr bwMode="auto">
          <a:xfrm>
            <a:off x="914400" y="4344988"/>
            <a:ext cx="5019675" cy="410527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4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870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68706" name="Rectangle 2"/>
          <p:cNvSpPr txBox="1">
            <a:spLocks noGrp="1" noChangeArrowheads="1"/>
          </p:cNvSpPr>
          <p:nvPr>
            <p:ph type="body"/>
          </p:nvPr>
        </p:nvSpPr>
        <p:spPr bwMode="auto">
          <a:xfrm>
            <a:off x="914400" y="4344988"/>
            <a:ext cx="5019675" cy="410527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7057"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557058"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4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9729" name="Text Box 1"/>
          <p:cNvSpPr txBox="1">
            <a:spLocks noChangeArrowheads="1"/>
          </p:cNvSpPr>
          <p:nvPr/>
        </p:nvSpPr>
        <p:spPr bwMode="auto">
          <a:xfrm>
            <a:off x="1154113" y="685800"/>
            <a:ext cx="4548187"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69730" name="Rectangle 2"/>
          <p:cNvSpPr txBox="1">
            <a:spLocks noGrp="1" noChangeArrowheads="1"/>
          </p:cNvSpPr>
          <p:nvPr>
            <p:ph type="body"/>
          </p:nvPr>
        </p:nvSpPr>
        <p:spPr bwMode="auto">
          <a:xfrm>
            <a:off x="914400" y="4344988"/>
            <a:ext cx="5019675" cy="410527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4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0753"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970754"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4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1777" name="Text Box 1"/>
          <p:cNvSpPr txBox="1">
            <a:spLocks noChangeArrowheads="1"/>
          </p:cNvSpPr>
          <p:nvPr/>
        </p:nvSpPr>
        <p:spPr bwMode="auto">
          <a:xfrm>
            <a:off x="1155700" y="695325"/>
            <a:ext cx="4546600" cy="3427413"/>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71778" name="Rectangle 2"/>
          <p:cNvSpPr txBox="1">
            <a:spLocks noGrp="1" noChangeArrowheads="1"/>
          </p:cNvSpPr>
          <p:nvPr>
            <p:ph type="body"/>
          </p:nvPr>
        </p:nvSpPr>
        <p:spPr bwMode="auto">
          <a:xfrm>
            <a:off x="914400" y="4344988"/>
            <a:ext cx="5021263" cy="410527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4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3825" name="Text Box 1"/>
          <p:cNvSpPr txBox="1">
            <a:spLocks noChangeArrowheads="1"/>
          </p:cNvSpPr>
          <p:nvPr/>
        </p:nvSpPr>
        <p:spPr bwMode="auto">
          <a:xfrm>
            <a:off x="1155700" y="695325"/>
            <a:ext cx="4546600" cy="3427413"/>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73826" name="Rectangle 2"/>
          <p:cNvSpPr txBox="1">
            <a:spLocks noGrp="1" noChangeArrowheads="1"/>
          </p:cNvSpPr>
          <p:nvPr>
            <p:ph type="body"/>
          </p:nvPr>
        </p:nvSpPr>
        <p:spPr bwMode="auto">
          <a:xfrm>
            <a:off x="914400" y="4344988"/>
            <a:ext cx="5021263" cy="410527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4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484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74850" name="Rectangle 2"/>
          <p:cNvSpPr txBox="1">
            <a:spLocks noGrp="1" noChangeArrowheads="1"/>
          </p:cNvSpPr>
          <p:nvPr>
            <p:ph type="body"/>
          </p:nvPr>
        </p:nvSpPr>
        <p:spPr bwMode="auto">
          <a:xfrm>
            <a:off x="914400" y="4344988"/>
            <a:ext cx="5021263" cy="410527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4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5873" name="Text Box 1"/>
          <p:cNvSpPr txBox="1">
            <a:spLocks noChangeArrowheads="1"/>
          </p:cNvSpPr>
          <p:nvPr/>
        </p:nvSpPr>
        <p:spPr bwMode="auto">
          <a:xfrm>
            <a:off x="1155700" y="695325"/>
            <a:ext cx="4546600" cy="3427413"/>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75874" name="Rectangle 2"/>
          <p:cNvSpPr txBox="1">
            <a:spLocks noGrp="1" noChangeArrowheads="1"/>
          </p:cNvSpPr>
          <p:nvPr>
            <p:ph type="body"/>
          </p:nvPr>
        </p:nvSpPr>
        <p:spPr bwMode="auto">
          <a:xfrm>
            <a:off x="914400" y="4344988"/>
            <a:ext cx="5021263" cy="410527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4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6897" name="Text Box 1"/>
          <p:cNvSpPr txBox="1">
            <a:spLocks noChangeArrowheads="1"/>
          </p:cNvSpPr>
          <p:nvPr/>
        </p:nvSpPr>
        <p:spPr bwMode="auto">
          <a:xfrm>
            <a:off x="1155700" y="695325"/>
            <a:ext cx="4546600" cy="3427413"/>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76898" name="Rectangle 2"/>
          <p:cNvSpPr txBox="1">
            <a:spLocks noGrp="1" noChangeArrowheads="1"/>
          </p:cNvSpPr>
          <p:nvPr>
            <p:ph type="body"/>
          </p:nvPr>
        </p:nvSpPr>
        <p:spPr bwMode="auto">
          <a:xfrm>
            <a:off x="914400" y="4344988"/>
            <a:ext cx="5021263" cy="410527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4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7921" name="Text Box 1"/>
          <p:cNvSpPr txBox="1">
            <a:spLocks noChangeArrowheads="1"/>
          </p:cNvSpPr>
          <p:nvPr/>
        </p:nvSpPr>
        <p:spPr bwMode="auto">
          <a:xfrm>
            <a:off x="1155700" y="695325"/>
            <a:ext cx="4546600" cy="3427413"/>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77922" name="Rectangle 2"/>
          <p:cNvSpPr txBox="1">
            <a:spLocks noGrp="1" noChangeArrowheads="1"/>
          </p:cNvSpPr>
          <p:nvPr>
            <p:ph type="body"/>
          </p:nvPr>
        </p:nvSpPr>
        <p:spPr bwMode="auto">
          <a:xfrm>
            <a:off x="914400" y="4344988"/>
            <a:ext cx="5021263" cy="410527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4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8945" name="Text Box 1"/>
          <p:cNvSpPr txBox="1">
            <a:spLocks noChangeArrowheads="1"/>
          </p:cNvSpPr>
          <p:nvPr/>
        </p:nvSpPr>
        <p:spPr bwMode="auto">
          <a:xfrm>
            <a:off x="1155700" y="695325"/>
            <a:ext cx="4546600" cy="3427413"/>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78946" name="Rectangle 2"/>
          <p:cNvSpPr txBox="1">
            <a:spLocks noGrp="1" noChangeArrowheads="1"/>
          </p:cNvSpPr>
          <p:nvPr>
            <p:ph type="body"/>
          </p:nvPr>
        </p:nvSpPr>
        <p:spPr bwMode="auto">
          <a:xfrm>
            <a:off x="914400" y="4344988"/>
            <a:ext cx="5021263" cy="410527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4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9969" name="Text Box 1"/>
          <p:cNvSpPr txBox="1">
            <a:spLocks noChangeArrowheads="1"/>
          </p:cNvSpPr>
          <p:nvPr/>
        </p:nvSpPr>
        <p:spPr bwMode="auto">
          <a:xfrm>
            <a:off x="1155700" y="695325"/>
            <a:ext cx="4546600" cy="3427413"/>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79970" name="Rectangle 2"/>
          <p:cNvSpPr txBox="1">
            <a:spLocks noGrp="1" noChangeArrowheads="1"/>
          </p:cNvSpPr>
          <p:nvPr>
            <p:ph type="body"/>
          </p:nvPr>
        </p:nvSpPr>
        <p:spPr bwMode="auto">
          <a:xfrm>
            <a:off x="914400" y="4344988"/>
            <a:ext cx="5021263" cy="410527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808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58082"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4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0993" name="Text Box 1"/>
          <p:cNvSpPr txBox="1">
            <a:spLocks noChangeArrowheads="1"/>
          </p:cNvSpPr>
          <p:nvPr/>
        </p:nvSpPr>
        <p:spPr bwMode="auto">
          <a:xfrm>
            <a:off x="1155700" y="695325"/>
            <a:ext cx="4543425" cy="342423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80994" name="Rectangle 2"/>
          <p:cNvSpPr txBox="1">
            <a:spLocks noGrp="1" noChangeArrowheads="1"/>
          </p:cNvSpPr>
          <p:nvPr>
            <p:ph type="body"/>
          </p:nvPr>
        </p:nvSpPr>
        <p:spPr bwMode="auto">
          <a:xfrm>
            <a:off x="914400" y="4344988"/>
            <a:ext cx="5021263" cy="410527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4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2017" name="Text Box 1"/>
          <p:cNvSpPr txBox="1">
            <a:spLocks noChangeArrowheads="1"/>
          </p:cNvSpPr>
          <p:nvPr/>
        </p:nvSpPr>
        <p:spPr bwMode="auto">
          <a:xfrm>
            <a:off x="1155700" y="695325"/>
            <a:ext cx="4546600" cy="3427413"/>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82018" name="Rectangle 2"/>
          <p:cNvSpPr txBox="1">
            <a:spLocks noGrp="1" noChangeArrowheads="1"/>
          </p:cNvSpPr>
          <p:nvPr>
            <p:ph type="body"/>
          </p:nvPr>
        </p:nvSpPr>
        <p:spPr bwMode="auto">
          <a:xfrm>
            <a:off x="914400" y="4344988"/>
            <a:ext cx="5021263" cy="410527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4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4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83042" name="Rectangle 2"/>
          <p:cNvSpPr txBox="1">
            <a:spLocks noGrp="1" noChangeArrowheads="1"/>
          </p:cNvSpPr>
          <p:nvPr>
            <p:ph type="body"/>
          </p:nvPr>
        </p:nvSpPr>
        <p:spPr bwMode="auto">
          <a:xfrm>
            <a:off x="914400" y="4344988"/>
            <a:ext cx="5021263" cy="410527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4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4065" name="Text Box 1"/>
          <p:cNvSpPr txBox="1">
            <a:spLocks noChangeArrowheads="1"/>
          </p:cNvSpPr>
          <p:nvPr/>
        </p:nvSpPr>
        <p:spPr bwMode="auto">
          <a:xfrm>
            <a:off x="1155700" y="685800"/>
            <a:ext cx="45481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84066" name="Rectangle 2"/>
          <p:cNvSpPr txBox="1">
            <a:spLocks noGrp="1" noChangeArrowheads="1"/>
          </p:cNvSpPr>
          <p:nvPr>
            <p:ph type="body"/>
          </p:nvPr>
        </p:nvSpPr>
        <p:spPr bwMode="auto">
          <a:xfrm>
            <a:off x="914400" y="4344988"/>
            <a:ext cx="5019675" cy="410527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4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5089"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85090" name="Rectangle 2"/>
          <p:cNvSpPr txBox="1">
            <a:spLocks noGrp="1" noChangeArrowheads="1"/>
          </p:cNvSpPr>
          <p:nvPr>
            <p:ph type="body"/>
          </p:nvPr>
        </p:nvSpPr>
        <p:spPr bwMode="auto">
          <a:xfrm>
            <a:off x="914400" y="4344988"/>
            <a:ext cx="5019675" cy="410527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4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6113"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86114" name="Rectangle 2"/>
          <p:cNvSpPr txBox="1">
            <a:spLocks noGrp="1" noChangeArrowheads="1"/>
          </p:cNvSpPr>
          <p:nvPr>
            <p:ph type="body"/>
          </p:nvPr>
        </p:nvSpPr>
        <p:spPr bwMode="auto">
          <a:xfrm>
            <a:off x="914400" y="4344988"/>
            <a:ext cx="5019675" cy="410527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4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7137"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87138" name="Rectangle 2"/>
          <p:cNvSpPr txBox="1">
            <a:spLocks noGrp="1" noChangeArrowheads="1"/>
          </p:cNvSpPr>
          <p:nvPr>
            <p:ph type="body"/>
          </p:nvPr>
        </p:nvSpPr>
        <p:spPr bwMode="auto">
          <a:xfrm>
            <a:off x="914400" y="4344988"/>
            <a:ext cx="5019675" cy="410527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4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8161"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88162" name="Rectangle 2"/>
          <p:cNvSpPr txBox="1">
            <a:spLocks noGrp="1" noChangeArrowheads="1"/>
          </p:cNvSpPr>
          <p:nvPr>
            <p:ph type="body"/>
          </p:nvPr>
        </p:nvSpPr>
        <p:spPr bwMode="auto">
          <a:xfrm>
            <a:off x="914400" y="4344988"/>
            <a:ext cx="5019675" cy="410527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4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9185"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89186" name="Rectangle 2"/>
          <p:cNvSpPr txBox="1">
            <a:spLocks noGrp="1" noChangeArrowheads="1"/>
          </p:cNvSpPr>
          <p:nvPr>
            <p:ph type="body"/>
          </p:nvPr>
        </p:nvSpPr>
        <p:spPr bwMode="auto">
          <a:xfrm>
            <a:off x="914400" y="4344988"/>
            <a:ext cx="5019675" cy="410527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4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0209" name="Text Box 1"/>
          <p:cNvSpPr txBox="1">
            <a:spLocks noChangeArrowheads="1"/>
          </p:cNvSpPr>
          <p:nvPr/>
        </p:nvSpPr>
        <p:spPr bwMode="auto">
          <a:xfrm>
            <a:off x="1155700" y="685800"/>
            <a:ext cx="45481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90210" name="Rectangle 2"/>
          <p:cNvSpPr txBox="1">
            <a:spLocks noGrp="1" noChangeArrowheads="1"/>
          </p:cNvSpPr>
          <p:nvPr>
            <p:ph type="body"/>
          </p:nvPr>
        </p:nvSpPr>
        <p:spPr bwMode="auto">
          <a:xfrm>
            <a:off x="914400" y="4344988"/>
            <a:ext cx="5019675" cy="410527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910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59106"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4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1233"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91234" name="Rectangle 2"/>
          <p:cNvSpPr txBox="1">
            <a:spLocks noGrp="1" noChangeArrowheads="1"/>
          </p:cNvSpPr>
          <p:nvPr>
            <p:ph type="body"/>
          </p:nvPr>
        </p:nvSpPr>
        <p:spPr bwMode="auto">
          <a:xfrm>
            <a:off x="914400" y="4344988"/>
            <a:ext cx="5019675" cy="410527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4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2257"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92258" name="Rectangle 2"/>
          <p:cNvSpPr txBox="1">
            <a:spLocks noGrp="1" noChangeArrowheads="1"/>
          </p:cNvSpPr>
          <p:nvPr>
            <p:ph type="body"/>
          </p:nvPr>
        </p:nvSpPr>
        <p:spPr bwMode="auto">
          <a:xfrm>
            <a:off x="914400" y="4344988"/>
            <a:ext cx="5019675" cy="410527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4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3281"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93282" name="Rectangle 2"/>
          <p:cNvSpPr txBox="1">
            <a:spLocks noGrp="1" noChangeArrowheads="1"/>
          </p:cNvSpPr>
          <p:nvPr>
            <p:ph type="body"/>
          </p:nvPr>
        </p:nvSpPr>
        <p:spPr bwMode="auto">
          <a:xfrm>
            <a:off x="914400" y="4344988"/>
            <a:ext cx="5019675" cy="410527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4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4305"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94306" name="Rectangle 2"/>
          <p:cNvSpPr txBox="1">
            <a:spLocks noGrp="1" noChangeArrowheads="1"/>
          </p:cNvSpPr>
          <p:nvPr>
            <p:ph type="body"/>
          </p:nvPr>
        </p:nvSpPr>
        <p:spPr bwMode="auto">
          <a:xfrm>
            <a:off x="914400" y="4344988"/>
            <a:ext cx="5019675" cy="410527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4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5329"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95330" name="Rectangle 2"/>
          <p:cNvSpPr txBox="1">
            <a:spLocks noGrp="1" noChangeArrowheads="1"/>
          </p:cNvSpPr>
          <p:nvPr>
            <p:ph type="body"/>
          </p:nvPr>
        </p:nvSpPr>
        <p:spPr bwMode="auto">
          <a:xfrm>
            <a:off x="914400" y="4344988"/>
            <a:ext cx="5019675" cy="410527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4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6353"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96354" name="Rectangle 2"/>
          <p:cNvSpPr txBox="1">
            <a:spLocks noGrp="1" noChangeArrowheads="1"/>
          </p:cNvSpPr>
          <p:nvPr>
            <p:ph type="body"/>
          </p:nvPr>
        </p:nvSpPr>
        <p:spPr bwMode="auto">
          <a:xfrm>
            <a:off x="914400" y="4344988"/>
            <a:ext cx="5019675" cy="410527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4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7377"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97378" name="Rectangle 2"/>
          <p:cNvSpPr txBox="1">
            <a:spLocks noGrp="1" noChangeArrowheads="1"/>
          </p:cNvSpPr>
          <p:nvPr>
            <p:ph type="body"/>
          </p:nvPr>
        </p:nvSpPr>
        <p:spPr bwMode="auto">
          <a:xfrm>
            <a:off x="914400" y="4344988"/>
            <a:ext cx="5019675" cy="410527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4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8401"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98402" name="Rectangle 2"/>
          <p:cNvSpPr txBox="1">
            <a:spLocks noGrp="1" noChangeArrowheads="1"/>
          </p:cNvSpPr>
          <p:nvPr>
            <p:ph type="body"/>
          </p:nvPr>
        </p:nvSpPr>
        <p:spPr bwMode="auto">
          <a:xfrm>
            <a:off x="914400" y="4344988"/>
            <a:ext cx="5019675" cy="410527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4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9425"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99426" name="Rectangle 2"/>
          <p:cNvSpPr txBox="1">
            <a:spLocks noGrp="1" noChangeArrowheads="1"/>
          </p:cNvSpPr>
          <p:nvPr>
            <p:ph type="body"/>
          </p:nvPr>
        </p:nvSpPr>
        <p:spPr bwMode="auto">
          <a:xfrm>
            <a:off x="914400" y="4344988"/>
            <a:ext cx="5019675" cy="410527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4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0449"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1000450" name="Rectangle 2"/>
          <p:cNvSpPr txBox="1">
            <a:spLocks noGrp="1" noChangeArrowheads="1"/>
          </p:cNvSpPr>
          <p:nvPr>
            <p:ph type="body"/>
          </p:nvPr>
        </p:nvSpPr>
        <p:spPr bwMode="auto">
          <a:xfrm>
            <a:off x="914400" y="4344988"/>
            <a:ext cx="5019675" cy="410527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012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60130"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4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1473" name="Text Box 1"/>
          <p:cNvSpPr txBox="1">
            <a:spLocks noChangeArrowheads="1"/>
          </p:cNvSpPr>
          <p:nvPr/>
        </p:nvSpPr>
        <p:spPr bwMode="auto">
          <a:xfrm>
            <a:off x="1155700" y="695325"/>
            <a:ext cx="4546600" cy="3427413"/>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1001474" name="Rectangle 2"/>
          <p:cNvSpPr txBox="1">
            <a:spLocks noGrp="1" noChangeArrowheads="1"/>
          </p:cNvSpPr>
          <p:nvPr>
            <p:ph type="body"/>
          </p:nvPr>
        </p:nvSpPr>
        <p:spPr bwMode="auto">
          <a:xfrm>
            <a:off x="914400" y="4344988"/>
            <a:ext cx="5019675" cy="410527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4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2497"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1002498" name="Rectangle 2"/>
          <p:cNvSpPr txBox="1">
            <a:spLocks noGrp="1" noChangeArrowheads="1"/>
          </p:cNvSpPr>
          <p:nvPr>
            <p:ph type="body"/>
          </p:nvPr>
        </p:nvSpPr>
        <p:spPr bwMode="auto">
          <a:xfrm>
            <a:off x="914400" y="4344988"/>
            <a:ext cx="5019675" cy="410527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4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3521" name="Text Box 1"/>
          <p:cNvSpPr txBox="1">
            <a:spLocks noChangeArrowheads="1"/>
          </p:cNvSpPr>
          <p:nvPr/>
        </p:nvSpPr>
        <p:spPr bwMode="auto">
          <a:xfrm>
            <a:off x="1155700" y="695325"/>
            <a:ext cx="4546600" cy="3427413"/>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1003522" name="Rectangle 2"/>
          <p:cNvSpPr txBox="1">
            <a:spLocks noGrp="1" noChangeArrowheads="1"/>
          </p:cNvSpPr>
          <p:nvPr>
            <p:ph type="body"/>
          </p:nvPr>
        </p:nvSpPr>
        <p:spPr bwMode="auto">
          <a:xfrm>
            <a:off x="914400" y="4344988"/>
            <a:ext cx="5019675" cy="410527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4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4545" name="Text Box 1"/>
          <p:cNvSpPr txBox="1">
            <a:spLocks noChangeArrowheads="1"/>
          </p:cNvSpPr>
          <p:nvPr/>
        </p:nvSpPr>
        <p:spPr bwMode="auto">
          <a:xfrm>
            <a:off x="1155700" y="695325"/>
            <a:ext cx="4546600" cy="3427413"/>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1004546" name="Rectangle 2"/>
          <p:cNvSpPr txBox="1">
            <a:spLocks noGrp="1" noChangeArrowheads="1"/>
          </p:cNvSpPr>
          <p:nvPr>
            <p:ph type="body"/>
          </p:nvPr>
        </p:nvSpPr>
        <p:spPr bwMode="auto">
          <a:xfrm>
            <a:off x="914400" y="4344988"/>
            <a:ext cx="5019675" cy="410527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4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5569"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1005570" name="Rectangle 2"/>
          <p:cNvSpPr txBox="1">
            <a:spLocks noGrp="1" noChangeArrowheads="1"/>
          </p:cNvSpPr>
          <p:nvPr>
            <p:ph type="body"/>
          </p:nvPr>
        </p:nvSpPr>
        <p:spPr bwMode="auto">
          <a:xfrm>
            <a:off x="914400" y="4344988"/>
            <a:ext cx="5019675" cy="410527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4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6593"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1006594" name="Rectangle 2"/>
          <p:cNvSpPr txBox="1">
            <a:spLocks noGrp="1" noChangeArrowheads="1"/>
          </p:cNvSpPr>
          <p:nvPr>
            <p:ph type="body"/>
          </p:nvPr>
        </p:nvSpPr>
        <p:spPr bwMode="auto">
          <a:xfrm>
            <a:off x="914400" y="4344988"/>
            <a:ext cx="5019675" cy="410527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4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7617"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1007618" name="Rectangle 2"/>
          <p:cNvSpPr txBox="1">
            <a:spLocks noGrp="1" noChangeArrowheads="1"/>
          </p:cNvSpPr>
          <p:nvPr>
            <p:ph type="body"/>
          </p:nvPr>
        </p:nvSpPr>
        <p:spPr bwMode="auto">
          <a:xfrm>
            <a:off x="914400" y="4344988"/>
            <a:ext cx="5019675" cy="410527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4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8641"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1008642" name="Rectangle 2"/>
          <p:cNvSpPr txBox="1">
            <a:spLocks noGrp="1" noChangeArrowheads="1"/>
          </p:cNvSpPr>
          <p:nvPr>
            <p:ph type="body"/>
          </p:nvPr>
        </p:nvSpPr>
        <p:spPr bwMode="auto">
          <a:xfrm>
            <a:off x="914400" y="4344988"/>
            <a:ext cx="5019675" cy="410527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4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9665" name="Rectangle 1"/>
          <p:cNvSpPr txBox="1">
            <a:spLocks noGrp="1" noRot="1" noChangeAspect="1" noChangeArrowheads="1"/>
          </p:cNvSpPr>
          <p:nvPr>
            <p:ph type="sldImg"/>
          </p:nvPr>
        </p:nvSpPr>
        <p:spPr bwMode="auto">
          <a:xfrm>
            <a:off x="1146175" y="695325"/>
            <a:ext cx="4556125" cy="3417888"/>
          </a:xfrm>
          <a:prstGeom prst="rect">
            <a:avLst/>
          </a:prstGeom>
          <a:solidFill>
            <a:srgbClr val="FFFFFF"/>
          </a:solidFill>
          <a:ln>
            <a:solidFill>
              <a:srgbClr val="000000"/>
            </a:solidFill>
            <a:miter lim="800000"/>
            <a:headEnd/>
            <a:tailEnd/>
          </a:ln>
        </p:spPr>
      </p:sp>
      <p:sp>
        <p:nvSpPr>
          <p:cNvPr id="1009666" name="Rectangle 2"/>
          <p:cNvSpPr txBox="1">
            <a:spLocks noGrp="1" noChangeArrowheads="1"/>
          </p:cNvSpPr>
          <p:nvPr>
            <p:ph type="body" idx="1"/>
          </p:nvPr>
        </p:nvSpPr>
        <p:spPr bwMode="auto">
          <a:xfrm>
            <a:off x="914400" y="4344988"/>
            <a:ext cx="5019675" cy="410527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46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0689" name="Text Box 1"/>
          <p:cNvSpPr txBox="1">
            <a:spLocks noChangeArrowheads="1"/>
          </p:cNvSpPr>
          <p:nvPr/>
        </p:nvSpPr>
        <p:spPr bwMode="auto">
          <a:xfrm>
            <a:off x="1155700" y="685800"/>
            <a:ext cx="45481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1010690" name="Rectangle 2"/>
          <p:cNvSpPr txBox="1">
            <a:spLocks noGrp="1" noChangeArrowheads="1"/>
          </p:cNvSpPr>
          <p:nvPr>
            <p:ph type="body"/>
          </p:nvPr>
        </p:nvSpPr>
        <p:spPr bwMode="auto">
          <a:xfrm>
            <a:off x="914400" y="4344988"/>
            <a:ext cx="5019675" cy="410527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9345"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569346"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47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1713" name="Rectangle 1"/>
          <p:cNvSpPr txBox="1">
            <a:spLocks noGrp="1" noRot="1" noChangeAspect="1" noChangeArrowheads="1"/>
          </p:cNvSpPr>
          <p:nvPr>
            <p:ph type="sldImg"/>
          </p:nvPr>
        </p:nvSpPr>
        <p:spPr bwMode="auto">
          <a:xfrm>
            <a:off x="1146175" y="695325"/>
            <a:ext cx="4556125" cy="3417888"/>
          </a:xfrm>
          <a:prstGeom prst="rect">
            <a:avLst/>
          </a:prstGeom>
          <a:solidFill>
            <a:srgbClr val="FFFFFF"/>
          </a:solidFill>
          <a:ln>
            <a:solidFill>
              <a:srgbClr val="000000"/>
            </a:solidFill>
            <a:miter lim="800000"/>
            <a:headEnd/>
            <a:tailEnd/>
          </a:ln>
        </p:spPr>
      </p:sp>
      <p:sp>
        <p:nvSpPr>
          <p:cNvPr id="1011714" name="Rectangle 2"/>
          <p:cNvSpPr txBox="1">
            <a:spLocks noGrp="1" noChangeArrowheads="1"/>
          </p:cNvSpPr>
          <p:nvPr>
            <p:ph type="body" idx="1"/>
          </p:nvPr>
        </p:nvSpPr>
        <p:spPr bwMode="auto">
          <a:xfrm>
            <a:off x="914400" y="4344988"/>
            <a:ext cx="5019675" cy="410527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47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2737" name="Rectangle 1"/>
          <p:cNvSpPr txBox="1">
            <a:spLocks noGrp="1" noRot="1" noChangeAspect="1" noChangeArrowheads="1"/>
          </p:cNvSpPr>
          <p:nvPr>
            <p:ph type="sldImg"/>
          </p:nvPr>
        </p:nvSpPr>
        <p:spPr bwMode="auto">
          <a:xfrm>
            <a:off x="1146175" y="695325"/>
            <a:ext cx="4556125" cy="3417888"/>
          </a:xfrm>
          <a:prstGeom prst="rect">
            <a:avLst/>
          </a:prstGeom>
          <a:solidFill>
            <a:srgbClr val="FFFFFF"/>
          </a:solidFill>
          <a:ln>
            <a:solidFill>
              <a:srgbClr val="000000"/>
            </a:solidFill>
            <a:miter lim="800000"/>
            <a:headEnd/>
            <a:tailEnd/>
          </a:ln>
        </p:spPr>
      </p:sp>
      <p:sp>
        <p:nvSpPr>
          <p:cNvPr id="1012738" name="Rectangle 2"/>
          <p:cNvSpPr txBox="1">
            <a:spLocks noGrp="1" noChangeArrowheads="1"/>
          </p:cNvSpPr>
          <p:nvPr>
            <p:ph type="body" idx="1"/>
          </p:nvPr>
        </p:nvSpPr>
        <p:spPr bwMode="auto">
          <a:xfrm>
            <a:off x="914400" y="4344988"/>
            <a:ext cx="5019675" cy="410527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47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61" name="Rectangle 1"/>
          <p:cNvSpPr txBox="1">
            <a:spLocks noGrp="1" noRot="1" noChangeAspect="1" noChangeArrowheads="1"/>
          </p:cNvSpPr>
          <p:nvPr>
            <p:ph type="sldImg"/>
          </p:nvPr>
        </p:nvSpPr>
        <p:spPr bwMode="auto">
          <a:xfrm>
            <a:off x="1146175" y="695325"/>
            <a:ext cx="4556125" cy="3417888"/>
          </a:xfrm>
          <a:prstGeom prst="rect">
            <a:avLst/>
          </a:prstGeom>
          <a:solidFill>
            <a:srgbClr val="FFFFFF"/>
          </a:solidFill>
          <a:ln>
            <a:solidFill>
              <a:srgbClr val="000000"/>
            </a:solidFill>
            <a:miter lim="800000"/>
            <a:headEnd/>
            <a:tailEnd/>
          </a:ln>
        </p:spPr>
      </p:sp>
      <p:sp>
        <p:nvSpPr>
          <p:cNvPr id="1013762" name="Rectangle 2"/>
          <p:cNvSpPr txBox="1">
            <a:spLocks noGrp="1" noChangeArrowheads="1"/>
          </p:cNvSpPr>
          <p:nvPr>
            <p:ph type="body" idx="1"/>
          </p:nvPr>
        </p:nvSpPr>
        <p:spPr bwMode="auto">
          <a:xfrm>
            <a:off x="914400" y="4344988"/>
            <a:ext cx="5019675" cy="410527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47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4785" name="Rectangle 1"/>
          <p:cNvSpPr txBox="1">
            <a:spLocks noGrp="1" noRot="1" noChangeAspect="1" noChangeArrowheads="1"/>
          </p:cNvSpPr>
          <p:nvPr>
            <p:ph type="sldImg"/>
          </p:nvPr>
        </p:nvSpPr>
        <p:spPr bwMode="auto">
          <a:xfrm>
            <a:off x="1146175" y="695325"/>
            <a:ext cx="4556125" cy="3417888"/>
          </a:xfrm>
          <a:prstGeom prst="rect">
            <a:avLst/>
          </a:prstGeom>
          <a:solidFill>
            <a:srgbClr val="FFFFFF"/>
          </a:solidFill>
          <a:ln>
            <a:solidFill>
              <a:srgbClr val="000000"/>
            </a:solidFill>
            <a:miter lim="800000"/>
            <a:headEnd/>
            <a:tailEnd/>
          </a:ln>
        </p:spPr>
      </p:sp>
      <p:sp>
        <p:nvSpPr>
          <p:cNvPr id="1014786" name="Rectangle 2"/>
          <p:cNvSpPr txBox="1">
            <a:spLocks noGrp="1" noChangeArrowheads="1"/>
          </p:cNvSpPr>
          <p:nvPr>
            <p:ph type="body" idx="1"/>
          </p:nvPr>
        </p:nvSpPr>
        <p:spPr bwMode="auto">
          <a:xfrm>
            <a:off x="914400" y="4344988"/>
            <a:ext cx="5019675" cy="410527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47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5809" name="Rectangle 1"/>
          <p:cNvSpPr txBox="1">
            <a:spLocks noGrp="1" noRot="1" noChangeAspect="1" noChangeArrowheads="1"/>
          </p:cNvSpPr>
          <p:nvPr>
            <p:ph type="sldImg"/>
          </p:nvPr>
        </p:nvSpPr>
        <p:spPr bwMode="auto">
          <a:xfrm>
            <a:off x="1146175" y="695325"/>
            <a:ext cx="4556125" cy="3417888"/>
          </a:xfrm>
          <a:prstGeom prst="rect">
            <a:avLst/>
          </a:prstGeom>
          <a:solidFill>
            <a:srgbClr val="FFFFFF"/>
          </a:solidFill>
          <a:ln>
            <a:solidFill>
              <a:srgbClr val="000000"/>
            </a:solidFill>
            <a:miter lim="800000"/>
            <a:headEnd/>
            <a:tailEnd/>
          </a:ln>
        </p:spPr>
      </p:sp>
      <p:sp>
        <p:nvSpPr>
          <p:cNvPr id="1015810" name="Rectangle 2"/>
          <p:cNvSpPr txBox="1">
            <a:spLocks noGrp="1" noChangeArrowheads="1"/>
          </p:cNvSpPr>
          <p:nvPr>
            <p:ph type="body" idx="1"/>
          </p:nvPr>
        </p:nvSpPr>
        <p:spPr bwMode="auto">
          <a:xfrm>
            <a:off x="914400" y="4344988"/>
            <a:ext cx="5019675" cy="410527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47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6833" name="Rectangle 1"/>
          <p:cNvSpPr txBox="1">
            <a:spLocks noGrp="1" noRot="1" noChangeAspect="1" noChangeArrowheads="1"/>
          </p:cNvSpPr>
          <p:nvPr>
            <p:ph type="sldImg"/>
          </p:nvPr>
        </p:nvSpPr>
        <p:spPr bwMode="auto">
          <a:xfrm>
            <a:off x="1146175" y="695325"/>
            <a:ext cx="4556125" cy="3417888"/>
          </a:xfrm>
          <a:prstGeom prst="rect">
            <a:avLst/>
          </a:prstGeom>
          <a:solidFill>
            <a:srgbClr val="FFFFFF"/>
          </a:solidFill>
          <a:ln>
            <a:solidFill>
              <a:srgbClr val="000000"/>
            </a:solidFill>
            <a:miter lim="800000"/>
            <a:headEnd/>
            <a:tailEnd/>
          </a:ln>
        </p:spPr>
      </p:sp>
      <p:sp>
        <p:nvSpPr>
          <p:cNvPr id="1016834" name="Rectangle 2"/>
          <p:cNvSpPr txBox="1">
            <a:spLocks noGrp="1" noChangeArrowheads="1"/>
          </p:cNvSpPr>
          <p:nvPr>
            <p:ph type="body" idx="1"/>
          </p:nvPr>
        </p:nvSpPr>
        <p:spPr bwMode="auto">
          <a:xfrm>
            <a:off x="914400" y="4344988"/>
            <a:ext cx="5019675" cy="410527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47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7857" name="Rectangle 1"/>
          <p:cNvSpPr txBox="1">
            <a:spLocks noGrp="1" noRot="1" noChangeAspect="1" noChangeArrowheads="1"/>
          </p:cNvSpPr>
          <p:nvPr>
            <p:ph type="sldImg"/>
          </p:nvPr>
        </p:nvSpPr>
        <p:spPr bwMode="auto">
          <a:xfrm>
            <a:off x="1146175" y="695325"/>
            <a:ext cx="4556125" cy="3417888"/>
          </a:xfrm>
          <a:prstGeom prst="rect">
            <a:avLst/>
          </a:prstGeom>
          <a:solidFill>
            <a:srgbClr val="FFFFFF"/>
          </a:solidFill>
          <a:ln>
            <a:solidFill>
              <a:srgbClr val="000000"/>
            </a:solidFill>
            <a:miter lim="800000"/>
            <a:headEnd/>
            <a:tailEnd/>
          </a:ln>
        </p:spPr>
      </p:sp>
      <p:sp>
        <p:nvSpPr>
          <p:cNvPr id="1017858" name="Rectangle 2"/>
          <p:cNvSpPr txBox="1">
            <a:spLocks noGrp="1" noChangeArrowheads="1"/>
          </p:cNvSpPr>
          <p:nvPr>
            <p:ph type="body" idx="1"/>
          </p:nvPr>
        </p:nvSpPr>
        <p:spPr bwMode="auto">
          <a:xfrm>
            <a:off x="914400" y="4344988"/>
            <a:ext cx="5019675" cy="410527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47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8881" name="Rectangle 1"/>
          <p:cNvSpPr txBox="1">
            <a:spLocks noGrp="1" noRot="1" noChangeAspect="1" noChangeArrowheads="1"/>
          </p:cNvSpPr>
          <p:nvPr>
            <p:ph type="sldImg"/>
          </p:nvPr>
        </p:nvSpPr>
        <p:spPr bwMode="auto">
          <a:xfrm>
            <a:off x="1146175" y="695325"/>
            <a:ext cx="4556125" cy="3417888"/>
          </a:xfrm>
          <a:prstGeom prst="rect">
            <a:avLst/>
          </a:prstGeom>
          <a:solidFill>
            <a:srgbClr val="FFFFFF"/>
          </a:solidFill>
          <a:ln>
            <a:solidFill>
              <a:srgbClr val="000000"/>
            </a:solidFill>
            <a:miter lim="800000"/>
            <a:headEnd/>
            <a:tailEnd/>
          </a:ln>
        </p:spPr>
      </p:sp>
      <p:sp>
        <p:nvSpPr>
          <p:cNvPr id="1018882" name="Rectangle 2"/>
          <p:cNvSpPr txBox="1">
            <a:spLocks noGrp="1" noChangeArrowheads="1"/>
          </p:cNvSpPr>
          <p:nvPr>
            <p:ph type="body" idx="1"/>
          </p:nvPr>
        </p:nvSpPr>
        <p:spPr bwMode="auto">
          <a:xfrm>
            <a:off x="914400" y="4344988"/>
            <a:ext cx="5019675" cy="410527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47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9905" name="Rectangle 1"/>
          <p:cNvSpPr txBox="1">
            <a:spLocks noGrp="1" noRot="1" noChangeAspect="1" noChangeArrowheads="1"/>
          </p:cNvSpPr>
          <p:nvPr>
            <p:ph type="sldImg"/>
          </p:nvPr>
        </p:nvSpPr>
        <p:spPr bwMode="auto">
          <a:xfrm>
            <a:off x="1146175" y="695325"/>
            <a:ext cx="4556125" cy="3417888"/>
          </a:xfrm>
          <a:prstGeom prst="rect">
            <a:avLst/>
          </a:prstGeom>
          <a:solidFill>
            <a:srgbClr val="FFFFFF"/>
          </a:solidFill>
          <a:ln>
            <a:solidFill>
              <a:srgbClr val="000000"/>
            </a:solidFill>
            <a:miter lim="800000"/>
            <a:headEnd/>
            <a:tailEnd/>
          </a:ln>
        </p:spPr>
      </p:sp>
      <p:sp>
        <p:nvSpPr>
          <p:cNvPr id="1019906" name="Rectangle 2"/>
          <p:cNvSpPr txBox="1">
            <a:spLocks noGrp="1" noChangeArrowheads="1"/>
          </p:cNvSpPr>
          <p:nvPr>
            <p:ph type="body" idx="1"/>
          </p:nvPr>
        </p:nvSpPr>
        <p:spPr bwMode="auto">
          <a:xfrm>
            <a:off x="914400" y="4344988"/>
            <a:ext cx="5019675" cy="410527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47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0929" name="Rectangle 1"/>
          <p:cNvSpPr txBox="1">
            <a:spLocks noGrp="1" noRot="1" noChangeAspect="1" noChangeArrowheads="1"/>
          </p:cNvSpPr>
          <p:nvPr>
            <p:ph type="sldImg"/>
          </p:nvPr>
        </p:nvSpPr>
        <p:spPr bwMode="auto">
          <a:xfrm>
            <a:off x="1146175" y="695325"/>
            <a:ext cx="4556125" cy="3417888"/>
          </a:xfrm>
          <a:prstGeom prst="rect">
            <a:avLst/>
          </a:prstGeom>
          <a:solidFill>
            <a:srgbClr val="FFFFFF"/>
          </a:solidFill>
          <a:ln>
            <a:solidFill>
              <a:srgbClr val="000000"/>
            </a:solidFill>
            <a:miter lim="800000"/>
            <a:headEnd/>
            <a:tailEnd/>
          </a:ln>
        </p:spPr>
      </p:sp>
      <p:sp>
        <p:nvSpPr>
          <p:cNvPr id="1020930" name="Rectangle 2"/>
          <p:cNvSpPr txBox="1">
            <a:spLocks noGrp="1" noChangeArrowheads="1"/>
          </p:cNvSpPr>
          <p:nvPr>
            <p:ph type="body" idx="1"/>
          </p:nvPr>
        </p:nvSpPr>
        <p:spPr bwMode="auto">
          <a:xfrm>
            <a:off x="914400" y="4344988"/>
            <a:ext cx="5019675" cy="410527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0369"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570370"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48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1953" name="Rectangle 1"/>
          <p:cNvSpPr txBox="1">
            <a:spLocks noGrp="1" noRot="1" noChangeAspect="1" noChangeArrowheads="1"/>
          </p:cNvSpPr>
          <p:nvPr>
            <p:ph type="sldImg"/>
          </p:nvPr>
        </p:nvSpPr>
        <p:spPr bwMode="auto">
          <a:xfrm>
            <a:off x="1146175" y="695325"/>
            <a:ext cx="4556125" cy="3417888"/>
          </a:xfrm>
          <a:prstGeom prst="rect">
            <a:avLst/>
          </a:prstGeom>
          <a:solidFill>
            <a:srgbClr val="FFFFFF"/>
          </a:solidFill>
          <a:ln>
            <a:solidFill>
              <a:srgbClr val="000000"/>
            </a:solidFill>
            <a:miter lim="800000"/>
            <a:headEnd/>
            <a:tailEnd/>
          </a:ln>
        </p:spPr>
      </p:sp>
      <p:sp>
        <p:nvSpPr>
          <p:cNvPr id="1021954" name="Rectangle 2"/>
          <p:cNvSpPr txBox="1">
            <a:spLocks noGrp="1" noChangeArrowheads="1"/>
          </p:cNvSpPr>
          <p:nvPr>
            <p:ph type="body" idx="1"/>
          </p:nvPr>
        </p:nvSpPr>
        <p:spPr bwMode="auto">
          <a:xfrm>
            <a:off x="914400" y="4344988"/>
            <a:ext cx="5019675" cy="410527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48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2977" name="Rectangle 1"/>
          <p:cNvSpPr txBox="1">
            <a:spLocks noGrp="1" noRot="1" noChangeAspect="1" noChangeArrowheads="1"/>
          </p:cNvSpPr>
          <p:nvPr>
            <p:ph type="sldImg"/>
          </p:nvPr>
        </p:nvSpPr>
        <p:spPr bwMode="auto">
          <a:xfrm>
            <a:off x="1146175" y="695325"/>
            <a:ext cx="4556125" cy="3417888"/>
          </a:xfrm>
          <a:prstGeom prst="rect">
            <a:avLst/>
          </a:prstGeom>
          <a:solidFill>
            <a:srgbClr val="FFFFFF"/>
          </a:solidFill>
          <a:ln>
            <a:solidFill>
              <a:srgbClr val="000000"/>
            </a:solidFill>
            <a:miter lim="800000"/>
            <a:headEnd/>
            <a:tailEnd/>
          </a:ln>
        </p:spPr>
      </p:sp>
      <p:sp>
        <p:nvSpPr>
          <p:cNvPr id="1022978" name="Rectangle 2"/>
          <p:cNvSpPr txBox="1">
            <a:spLocks noGrp="1" noChangeArrowheads="1"/>
          </p:cNvSpPr>
          <p:nvPr>
            <p:ph type="body" idx="1"/>
          </p:nvPr>
        </p:nvSpPr>
        <p:spPr bwMode="auto">
          <a:xfrm>
            <a:off x="914400" y="4344988"/>
            <a:ext cx="5019675" cy="410527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48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001" name="Rectangle 1"/>
          <p:cNvSpPr txBox="1">
            <a:spLocks noGrp="1" noRot="1" noChangeAspect="1" noChangeArrowheads="1"/>
          </p:cNvSpPr>
          <p:nvPr>
            <p:ph type="sldImg"/>
          </p:nvPr>
        </p:nvSpPr>
        <p:spPr bwMode="auto">
          <a:xfrm>
            <a:off x="1146175" y="695325"/>
            <a:ext cx="4556125" cy="3417888"/>
          </a:xfrm>
          <a:prstGeom prst="rect">
            <a:avLst/>
          </a:prstGeom>
          <a:solidFill>
            <a:srgbClr val="FFFFFF"/>
          </a:solidFill>
          <a:ln>
            <a:solidFill>
              <a:srgbClr val="000000"/>
            </a:solidFill>
            <a:miter lim="800000"/>
            <a:headEnd/>
            <a:tailEnd/>
          </a:ln>
        </p:spPr>
      </p:sp>
      <p:sp>
        <p:nvSpPr>
          <p:cNvPr id="1024002" name="Rectangle 2"/>
          <p:cNvSpPr txBox="1">
            <a:spLocks noGrp="1" noChangeArrowheads="1"/>
          </p:cNvSpPr>
          <p:nvPr>
            <p:ph type="body" idx="1"/>
          </p:nvPr>
        </p:nvSpPr>
        <p:spPr bwMode="auto">
          <a:xfrm>
            <a:off x="914400" y="4344988"/>
            <a:ext cx="5019675" cy="410527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48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025" name="Rectangle 1"/>
          <p:cNvSpPr txBox="1">
            <a:spLocks noGrp="1" noRot="1" noChangeAspect="1" noChangeArrowheads="1"/>
          </p:cNvSpPr>
          <p:nvPr>
            <p:ph type="sldImg"/>
          </p:nvPr>
        </p:nvSpPr>
        <p:spPr bwMode="auto">
          <a:xfrm>
            <a:off x="1146175" y="695325"/>
            <a:ext cx="4556125" cy="3417888"/>
          </a:xfrm>
          <a:prstGeom prst="rect">
            <a:avLst/>
          </a:prstGeom>
          <a:solidFill>
            <a:srgbClr val="FFFFFF"/>
          </a:solidFill>
          <a:ln>
            <a:solidFill>
              <a:srgbClr val="000000"/>
            </a:solidFill>
            <a:miter lim="800000"/>
            <a:headEnd/>
            <a:tailEnd/>
          </a:ln>
        </p:spPr>
      </p:sp>
      <p:sp>
        <p:nvSpPr>
          <p:cNvPr id="1025026" name="Rectangle 2"/>
          <p:cNvSpPr txBox="1">
            <a:spLocks noGrp="1" noChangeArrowheads="1"/>
          </p:cNvSpPr>
          <p:nvPr>
            <p:ph type="body" idx="1"/>
          </p:nvPr>
        </p:nvSpPr>
        <p:spPr bwMode="auto">
          <a:xfrm>
            <a:off x="914400" y="4344988"/>
            <a:ext cx="5019675" cy="410527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48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049" name="Rectangle 1"/>
          <p:cNvSpPr txBox="1">
            <a:spLocks noGrp="1" noRot="1" noChangeAspect="1" noChangeArrowheads="1"/>
          </p:cNvSpPr>
          <p:nvPr>
            <p:ph type="sldImg"/>
          </p:nvPr>
        </p:nvSpPr>
        <p:spPr bwMode="auto">
          <a:xfrm>
            <a:off x="1146175" y="695325"/>
            <a:ext cx="4556125" cy="3417888"/>
          </a:xfrm>
          <a:prstGeom prst="rect">
            <a:avLst/>
          </a:prstGeom>
          <a:solidFill>
            <a:srgbClr val="FFFFFF"/>
          </a:solidFill>
          <a:ln>
            <a:solidFill>
              <a:srgbClr val="000000"/>
            </a:solidFill>
            <a:miter lim="800000"/>
            <a:headEnd/>
            <a:tailEnd/>
          </a:ln>
        </p:spPr>
      </p:sp>
      <p:sp>
        <p:nvSpPr>
          <p:cNvPr id="1026050" name="Rectangle 2"/>
          <p:cNvSpPr txBox="1">
            <a:spLocks noGrp="1" noChangeArrowheads="1"/>
          </p:cNvSpPr>
          <p:nvPr>
            <p:ph type="body" idx="1"/>
          </p:nvPr>
        </p:nvSpPr>
        <p:spPr bwMode="auto">
          <a:xfrm>
            <a:off x="914400" y="4344988"/>
            <a:ext cx="5019675" cy="410527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48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7073" name="Rectangle 1"/>
          <p:cNvSpPr txBox="1">
            <a:spLocks noGrp="1" noRot="1" noChangeAspect="1" noChangeArrowheads="1"/>
          </p:cNvSpPr>
          <p:nvPr>
            <p:ph type="sldImg"/>
          </p:nvPr>
        </p:nvSpPr>
        <p:spPr bwMode="auto">
          <a:xfrm>
            <a:off x="1146175" y="695325"/>
            <a:ext cx="4556125" cy="3417888"/>
          </a:xfrm>
          <a:prstGeom prst="rect">
            <a:avLst/>
          </a:prstGeom>
          <a:solidFill>
            <a:srgbClr val="FFFFFF"/>
          </a:solidFill>
          <a:ln>
            <a:solidFill>
              <a:srgbClr val="000000"/>
            </a:solidFill>
            <a:miter lim="800000"/>
            <a:headEnd/>
            <a:tailEnd/>
          </a:ln>
        </p:spPr>
      </p:sp>
      <p:sp>
        <p:nvSpPr>
          <p:cNvPr id="1027074" name="Rectangle 2"/>
          <p:cNvSpPr txBox="1">
            <a:spLocks noGrp="1" noChangeArrowheads="1"/>
          </p:cNvSpPr>
          <p:nvPr>
            <p:ph type="body" idx="1"/>
          </p:nvPr>
        </p:nvSpPr>
        <p:spPr bwMode="auto">
          <a:xfrm>
            <a:off x="914400" y="4344988"/>
            <a:ext cx="5019675" cy="410527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48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8097" name="Rectangle 1"/>
          <p:cNvSpPr txBox="1">
            <a:spLocks noGrp="1" noRot="1" noChangeAspect="1" noChangeArrowheads="1"/>
          </p:cNvSpPr>
          <p:nvPr>
            <p:ph type="sldImg"/>
          </p:nvPr>
        </p:nvSpPr>
        <p:spPr bwMode="auto">
          <a:xfrm>
            <a:off x="1146175" y="695325"/>
            <a:ext cx="4556125" cy="3417888"/>
          </a:xfrm>
          <a:prstGeom prst="rect">
            <a:avLst/>
          </a:prstGeom>
          <a:solidFill>
            <a:srgbClr val="FFFFFF"/>
          </a:solidFill>
          <a:ln>
            <a:solidFill>
              <a:srgbClr val="000000"/>
            </a:solidFill>
            <a:miter lim="800000"/>
            <a:headEnd/>
            <a:tailEnd/>
          </a:ln>
        </p:spPr>
      </p:sp>
      <p:sp>
        <p:nvSpPr>
          <p:cNvPr id="1028098" name="Rectangle 2"/>
          <p:cNvSpPr txBox="1">
            <a:spLocks noGrp="1" noChangeArrowheads="1"/>
          </p:cNvSpPr>
          <p:nvPr>
            <p:ph type="body" idx="1"/>
          </p:nvPr>
        </p:nvSpPr>
        <p:spPr bwMode="auto">
          <a:xfrm>
            <a:off x="914400" y="4344988"/>
            <a:ext cx="5019675" cy="410527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48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9121" name="Rectangle 1"/>
          <p:cNvSpPr txBox="1">
            <a:spLocks noGrp="1" noRot="1" noChangeAspect="1" noChangeArrowheads="1"/>
          </p:cNvSpPr>
          <p:nvPr>
            <p:ph type="sldImg"/>
          </p:nvPr>
        </p:nvSpPr>
        <p:spPr bwMode="auto">
          <a:xfrm>
            <a:off x="1146175" y="695325"/>
            <a:ext cx="4556125" cy="3417888"/>
          </a:xfrm>
          <a:prstGeom prst="rect">
            <a:avLst/>
          </a:prstGeom>
          <a:solidFill>
            <a:srgbClr val="FFFFFF"/>
          </a:solidFill>
          <a:ln>
            <a:solidFill>
              <a:srgbClr val="000000"/>
            </a:solidFill>
            <a:miter lim="800000"/>
            <a:headEnd/>
            <a:tailEnd/>
          </a:ln>
        </p:spPr>
      </p:sp>
      <p:sp>
        <p:nvSpPr>
          <p:cNvPr id="1029122" name="Rectangle 2"/>
          <p:cNvSpPr txBox="1">
            <a:spLocks noGrp="1" noChangeArrowheads="1"/>
          </p:cNvSpPr>
          <p:nvPr>
            <p:ph type="body" idx="1"/>
          </p:nvPr>
        </p:nvSpPr>
        <p:spPr bwMode="auto">
          <a:xfrm>
            <a:off x="914400" y="4344988"/>
            <a:ext cx="5019675" cy="410527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48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0145" name="Rectangle 1"/>
          <p:cNvSpPr txBox="1">
            <a:spLocks noGrp="1" noRot="1" noChangeAspect="1" noChangeArrowheads="1"/>
          </p:cNvSpPr>
          <p:nvPr>
            <p:ph type="sldImg"/>
          </p:nvPr>
        </p:nvSpPr>
        <p:spPr bwMode="auto">
          <a:xfrm>
            <a:off x="1146175" y="695325"/>
            <a:ext cx="4556125" cy="3417888"/>
          </a:xfrm>
          <a:prstGeom prst="rect">
            <a:avLst/>
          </a:prstGeom>
          <a:solidFill>
            <a:srgbClr val="FFFFFF"/>
          </a:solidFill>
          <a:ln>
            <a:solidFill>
              <a:srgbClr val="000000"/>
            </a:solidFill>
            <a:miter lim="800000"/>
            <a:headEnd/>
            <a:tailEnd/>
          </a:ln>
        </p:spPr>
      </p:sp>
      <p:sp>
        <p:nvSpPr>
          <p:cNvPr id="1030146" name="Rectangle 2"/>
          <p:cNvSpPr txBox="1">
            <a:spLocks noGrp="1" noChangeArrowheads="1"/>
          </p:cNvSpPr>
          <p:nvPr>
            <p:ph type="body" idx="1"/>
          </p:nvPr>
        </p:nvSpPr>
        <p:spPr bwMode="auto">
          <a:xfrm>
            <a:off x="914400" y="4344988"/>
            <a:ext cx="5019675" cy="410527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48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1169" name="Rectangle 1"/>
          <p:cNvSpPr txBox="1">
            <a:spLocks noGrp="1" noRot="1" noChangeAspect="1" noChangeArrowheads="1"/>
          </p:cNvSpPr>
          <p:nvPr>
            <p:ph type="sldImg"/>
          </p:nvPr>
        </p:nvSpPr>
        <p:spPr bwMode="auto">
          <a:xfrm>
            <a:off x="1146175" y="695325"/>
            <a:ext cx="4556125" cy="3417888"/>
          </a:xfrm>
          <a:prstGeom prst="rect">
            <a:avLst/>
          </a:prstGeom>
          <a:solidFill>
            <a:srgbClr val="FFFFFF"/>
          </a:solidFill>
          <a:ln>
            <a:solidFill>
              <a:srgbClr val="000000"/>
            </a:solidFill>
            <a:miter lim="800000"/>
            <a:headEnd/>
            <a:tailEnd/>
          </a:ln>
        </p:spPr>
      </p:sp>
      <p:sp>
        <p:nvSpPr>
          <p:cNvPr id="1031170" name="Rectangle 2"/>
          <p:cNvSpPr txBox="1">
            <a:spLocks noGrp="1" noChangeArrowheads="1"/>
          </p:cNvSpPr>
          <p:nvPr>
            <p:ph type="body" idx="1"/>
          </p:nvPr>
        </p:nvSpPr>
        <p:spPr bwMode="auto">
          <a:xfrm>
            <a:off x="914400" y="4344988"/>
            <a:ext cx="5019675" cy="410527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1393"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571394"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49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2193" name="Rectangle 1"/>
          <p:cNvSpPr txBox="1">
            <a:spLocks noGrp="1" noRot="1" noChangeAspect="1" noChangeArrowheads="1"/>
          </p:cNvSpPr>
          <p:nvPr>
            <p:ph type="sldImg"/>
          </p:nvPr>
        </p:nvSpPr>
        <p:spPr bwMode="auto">
          <a:xfrm>
            <a:off x="1146175" y="695325"/>
            <a:ext cx="4556125" cy="3417888"/>
          </a:xfrm>
          <a:prstGeom prst="rect">
            <a:avLst/>
          </a:prstGeom>
          <a:solidFill>
            <a:srgbClr val="FFFFFF"/>
          </a:solidFill>
          <a:ln>
            <a:solidFill>
              <a:srgbClr val="000000"/>
            </a:solidFill>
            <a:miter lim="800000"/>
            <a:headEnd/>
            <a:tailEnd/>
          </a:ln>
        </p:spPr>
      </p:sp>
      <p:sp>
        <p:nvSpPr>
          <p:cNvPr id="1032194" name="Rectangle 2"/>
          <p:cNvSpPr txBox="1">
            <a:spLocks noGrp="1" noChangeArrowheads="1"/>
          </p:cNvSpPr>
          <p:nvPr>
            <p:ph type="body" idx="1"/>
          </p:nvPr>
        </p:nvSpPr>
        <p:spPr bwMode="auto">
          <a:xfrm>
            <a:off x="914400" y="4344988"/>
            <a:ext cx="5019675" cy="410527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49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3217" name="Rectangle 1"/>
          <p:cNvSpPr txBox="1">
            <a:spLocks noGrp="1" noRot="1" noChangeAspect="1" noChangeArrowheads="1"/>
          </p:cNvSpPr>
          <p:nvPr>
            <p:ph type="sldImg"/>
          </p:nvPr>
        </p:nvSpPr>
        <p:spPr bwMode="auto">
          <a:xfrm>
            <a:off x="1146175" y="695325"/>
            <a:ext cx="4556125" cy="3417888"/>
          </a:xfrm>
          <a:prstGeom prst="rect">
            <a:avLst/>
          </a:prstGeom>
          <a:solidFill>
            <a:srgbClr val="FFFFFF"/>
          </a:solidFill>
          <a:ln>
            <a:solidFill>
              <a:srgbClr val="000000"/>
            </a:solidFill>
            <a:miter lim="800000"/>
            <a:headEnd/>
            <a:tailEnd/>
          </a:ln>
        </p:spPr>
      </p:sp>
      <p:sp>
        <p:nvSpPr>
          <p:cNvPr id="1033218" name="Rectangle 2"/>
          <p:cNvSpPr txBox="1">
            <a:spLocks noGrp="1" noChangeArrowheads="1"/>
          </p:cNvSpPr>
          <p:nvPr>
            <p:ph type="body" idx="1"/>
          </p:nvPr>
        </p:nvSpPr>
        <p:spPr bwMode="auto">
          <a:xfrm>
            <a:off x="914400" y="4344988"/>
            <a:ext cx="5019675" cy="410527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49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241" name="Rectangle 1"/>
          <p:cNvSpPr txBox="1">
            <a:spLocks noGrp="1" noRot="1" noChangeAspect="1" noChangeArrowheads="1"/>
          </p:cNvSpPr>
          <p:nvPr>
            <p:ph type="sldImg"/>
          </p:nvPr>
        </p:nvSpPr>
        <p:spPr bwMode="auto">
          <a:xfrm>
            <a:off x="1146175" y="695325"/>
            <a:ext cx="4556125" cy="3417888"/>
          </a:xfrm>
          <a:prstGeom prst="rect">
            <a:avLst/>
          </a:prstGeom>
          <a:solidFill>
            <a:srgbClr val="FFFFFF"/>
          </a:solidFill>
          <a:ln>
            <a:solidFill>
              <a:srgbClr val="000000"/>
            </a:solidFill>
            <a:miter lim="800000"/>
            <a:headEnd/>
            <a:tailEnd/>
          </a:ln>
        </p:spPr>
      </p:sp>
      <p:sp>
        <p:nvSpPr>
          <p:cNvPr id="1034242" name="Rectangle 2"/>
          <p:cNvSpPr txBox="1">
            <a:spLocks noGrp="1" noChangeArrowheads="1"/>
          </p:cNvSpPr>
          <p:nvPr>
            <p:ph type="body" idx="1"/>
          </p:nvPr>
        </p:nvSpPr>
        <p:spPr bwMode="auto">
          <a:xfrm>
            <a:off x="914400" y="4344988"/>
            <a:ext cx="5019675" cy="410527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49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5265" name="Rectangle 1"/>
          <p:cNvSpPr txBox="1">
            <a:spLocks noGrp="1" noRot="1" noChangeAspect="1" noChangeArrowheads="1"/>
          </p:cNvSpPr>
          <p:nvPr>
            <p:ph type="sldImg"/>
          </p:nvPr>
        </p:nvSpPr>
        <p:spPr bwMode="auto">
          <a:xfrm>
            <a:off x="1146175" y="695325"/>
            <a:ext cx="4556125" cy="3417888"/>
          </a:xfrm>
          <a:prstGeom prst="rect">
            <a:avLst/>
          </a:prstGeom>
          <a:solidFill>
            <a:srgbClr val="FFFFFF"/>
          </a:solidFill>
          <a:ln>
            <a:solidFill>
              <a:srgbClr val="000000"/>
            </a:solidFill>
            <a:miter lim="800000"/>
            <a:headEnd/>
            <a:tailEnd/>
          </a:ln>
        </p:spPr>
      </p:sp>
      <p:sp>
        <p:nvSpPr>
          <p:cNvPr id="1035266" name="Rectangle 2"/>
          <p:cNvSpPr txBox="1">
            <a:spLocks noGrp="1" noChangeArrowheads="1"/>
          </p:cNvSpPr>
          <p:nvPr>
            <p:ph type="body" idx="1"/>
          </p:nvPr>
        </p:nvSpPr>
        <p:spPr bwMode="auto">
          <a:xfrm>
            <a:off x="914400" y="4344988"/>
            <a:ext cx="5019675" cy="410527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49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6289" name="Rectangle 1"/>
          <p:cNvSpPr txBox="1">
            <a:spLocks noGrp="1" noRot="1" noChangeAspect="1" noChangeArrowheads="1"/>
          </p:cNvSpPr>
          <p:nvPr>
            <p:ph type="sldImg"/>
          </p:nvPr>
        </p:nvSpPr>
        <p:spPr bwMode="auto">
          <a:xfrm>
            <a:off x="1146175" y="695325"/>
            <a:ext cx="4556125" cy="3417888"/>
          </a:xfrm>
          <a:prstGeom prst="rect">
            <a:avLst/>
          </a:prstGeom>
          <a:solidFill>
            <a:srgbClr val="FFFFFF"/>
          </a:solidFill>
          <a:ln>
            <a:solidFill>
              <a:srgbClr val="000000"/>
            </a:solidFill>
            <a:miter lim="800000"/>
            <a:headEnd/>
            <a:tailEnd/>
          </a:ln>
        </p:spPr>
      </p:sp>
      <p:sp>
        <p:nvSpPr>
          <p:cNvPr id="1036290" name="Rectangle 2"/>
          <p:cNvSpPr txBox="1">
            <a:spLocks noGrp="1" noChangeArrowheads="1"/>
          </p:cNvSpPr>
          <p:nvPr>
            <p:ph type="body" idx="1"/>
          </p:nvPr>
        </p:nvSpPr>
        <p:spPr bwMode="auto">
          <a:xfrm>
            <a:off x="914400" y="4344988"/>
            <a:ext cx="5019675" cy="410527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49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7313" name="Rectangle 1"/>
          <p:cNvSpPr txBox="1">
            <a:spLocks noGrp="1" noRot="1" noChangeAspect="1" noChangeArrowheads="1"/>
          </p:cNvSpPr>
          <p:nvPr>
            <p:ph type="sldImg"/>
          </p:nvPr>
        </p:nvSpPr>
        <p:spPr bwMode="auto">
          <a:xfrm>
            <a:off x="1146175" y="695325"/>
            <a:ext cx="4556125" cy="3417888"/>
          </a:xfrm>
          <a:prstGeom prst="rect">
            <a:avLst/>
          </a:prstGeom>
          <a:solidFill>
            <a:srgbClr val="FFFFFF"/>
          </a:solidFill>
          <a:ln>
            <a:solidFill>
              <a:srgbClr val="000000"/>
            </a:solidFill>
            <a:miter lim="800000"/>
            <a:headEnd/>
            <a:tailEnd/>
          </a:ln>
        </p:spPr>
      </p:sp>
      <p:sp>
        <p:nvSpPr>
          <p:cNvPr id="1037314" name="Rectangle 2"/>
          <p:cNvSpPr txBox="1">
            <a:spLocks noGrp="1" noChangeArrowheads="1"/>
          </p:cNvSpPr>
          <p:nvPr>
            <p:ph type="body" idx="1"/>
          </p:nvPr>
        </p:nvSpPr>
        <p:spPr bwMode="auto">
          <a:xfrm>
            <a:off x="914400" y="4344988"/>
            <a:ext cx="5019675" cy="410527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49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8337"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1038338" name="Rectangle 2"/>
          <p:cNvSpPr txBox="1">
            <a:spLocks noGrp="1" noChangeArrowheads="1"/>
          </p:cNvSpPr>
          <p:nvPr>
            <p:ph type="body"/>
          </p:nvPr>
        </p:nvSpPr>
        <p:spPr bwMode="auto">
          <a:xfrm>
            <a:off x="914400" y="4344988"/>
            <a:ext cx="5019675" cy="410527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5313"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25314"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2417"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572418"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41"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573442"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4465"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574466"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5489"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575490"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6513"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576514"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753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77538"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8561"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578562"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9585"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579586"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0609"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580610"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163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81634"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633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26338"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2657"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582658"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681"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583682"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4705"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84706"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5729"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585730"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6753"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586754"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7777"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587778"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880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88802"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9825"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89826"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0849"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590850"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187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91874"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736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27362"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289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92898"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2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93922"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494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94946"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596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95970"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6993"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596994"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801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98018"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9041"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599042"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0065"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600066"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108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01090"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2113"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02114"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838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28386"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3137"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03138"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6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04162"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5185"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05186"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6209"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06210"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7233"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07234"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825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08258"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928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09282"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030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10306"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1329"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11330"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235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12354"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940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29410"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3377"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613378"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5425"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15426"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6449"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616450"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747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17474"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849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18498"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952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19522"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054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20546"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156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21570"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2593"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22594"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3617"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623618"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70390E0-9C1A-4F3B-86D8-ED471CC62558}" type="datetimeFigureOut">
              <a:rPr lang="en-US" smtClean="0"/>
              <a:pPr/>
              <a:t>10/29/2010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3D7EC7-CB20-4F47-9747-A168D75C057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0390E0-9C1A-4F3B-86D8-ED471CC62558}" type="datetimeFigureOut">
              <a:rPr lang="en-US" smtClean="0"/>
              <a:pPr/>
              <a:t>10/29/2010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3D7EC7-CB20-4F47-9747-A168D75C057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0390E0-9C1A-4F3B-86D8-ED471CC62558}" type="datetimeFigureOut">
              <a:rPr lang="en-US" smtClean="0"/>
              <a:pPr/>
              <a:t>10/29/2010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3D7EC7-CB20-4F47-9747-A168D75C057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0390E0-9C1A-4F3B-86D8-ED471CC62558}" type="datetimeFigureOut">
              <a:rPr lang="en-US" smtClean="0"/>
              <a:pPr/>
              <a:t>10/29/2010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3D7EC7-CB20-4F47-9747-A168D75C057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0390E0-9C1A-4F3B-86D8-ED471CC62558}" type="datetimeFigureOut">
              <a:rPr lang="en-US" smtClean="0"/>
              <a:pPr/>
              <a:t>10/29/2010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3D7EC7-CB20-4F47-9747-A168D75C057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0390E0-9C1A-4F3B-86D8-ED471CC62558}" type="datetimeFigureOut">
              <a:rPr lang="en-US" smtClean="0"/>
              <a:pPr/>
              <a:t>10/29/2010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3D7EC7-CB20-4F47-9747-A168D75C057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70390E0-9C1A-4F3B-86D8-ED471CC62558}" type="datetimeFigureOut">
              <a:rPr lang="en-US" smtClean="0"/>
              <a:pPr/>
              <a:t>10/29/2010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3D7EC7-CB20-4F47-9747-A168D75C057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0390E0-9C1A-4F3B-86D8-ED471CC62558}" type="datetimeFigureOut">
              <a:rPr lang="en-US" smtClean="0"/>
              <a:pPr/>
              <a:t>10/29/2010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3D7EC7-CB20-4F47-9747-A168D75C057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0390E0-9C1A-4F3B-86D8-ED471CC62558}" type="datetimeFigureOut">
              <a:rPr lang="en-US" smtClean="0"/>
              <a:pPr/>
              <a:t>10/29/2010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3D7EC7-CB20-4F47-9747-A168D75C057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0390E0-9C1A-4F3B-86D8-ED471CC62558}" type="datetimeFigureOut">
              <a:rPr lang="en-US" smtClean="0"/>
              <a:pPr/>
              <a:t>10/29/2010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3D7EC7-CB20-4F47-9747-A168D75C057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0390E0-9C1A-4F3B-86D8-ED471CC62558}" type="datetimeFigureOut">
              <a:rPr lang="en-US" smtClean="0"/>
              <a:pPr/>
              <a:t>10/29/2010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3D7EC7-CB20-4F47-9747-A168D75C057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0390E0-9C1A-4F3B-86D8-ED471CC62558}" type="datetimeFigureOut">
              <a:rPr lang="en-US" smtClean="0"/>
              <a:pPr/>
              <a:t>10/29/2010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3D7EC7-CB20-4F47-9747-A168D75C0572}"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7.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7.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7.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7.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7.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7.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7.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7.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7.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7.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7.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7.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7.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7.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7.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7.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7.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7.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7.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7.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7.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7.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7.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7.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7.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7.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7.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7.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7.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7.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7.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7.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7.xml"/></Relationships>
</file>

<file path=ppt/slides/_rels/slide2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8.xml"/><Relationship Id="rId1" Type="http://schemas.openxmlformats.org/officeDocument/2006/relationships/slideLayout" Target="../slideLayouts/slideLayout7.xml"/></Relationships>
</file>

<file path=ppt/slides/_rels/slide2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9.xml"/><Relationship Id="rId1" Type="http://schemas.openxmlformats.org/officeDocument/2006/relationships/slideLayout" Target="../slideLayouts/slideLayout7.xml"/></Relationships>
</file>

<file path=ppt/slides/_rels/slide2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0.xml"/><Relationship Id="rId1" Type="http://schemas.openxmlformats.org/officeDocument/2006/relationships/slideLayout" Target="../slideLayouts/slideLayout7.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7.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7.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7.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7.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7.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7.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7.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7.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7.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7.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7.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7.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7.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7.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7.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7.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7.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270.xml"/><Relationship Id="rId1" Type="http://schemas.openxmlformats.org/officeDocument/2006/relationships/slideLayout" Target="../slideLayouts/slideLayout7.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271.xml"/><Relationship Id="rId1" Type="http://schemas.openxmlformats.org/officeDocument/2006/relationships/slideLayout" Target="../slideLayouts/slideLayout7.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272.xml"/><Relationship Id="rId1" Type="http://schemas.openxmlformats.org/officeDocument/2006/relationships/slideLayout" Target="../slideLayouts/slideLayout7.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273.xml"/><Relationship Id="rId1" Type="http://schemas.openxmlformats.org/officeDocument/2006/relationships/slideLayout" Target="../slideLayouts/slideLayout7.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274.xml"/><Relationship Id="rId1" Type="http://schemas.openxmlformats.org/officeDocument/2006/relationships/slideLayout" Target="../slideLayouts/slideLayout7.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275.xml"/><Relationship Id="rId1" Type="http://schemas.openxmlformats.org/officeDocument/2006/relationships/slideLayout" Target="../slideLayouts/slideLayout7.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27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277.xml"/><Relationship Id="rId1" Type="http://schemas.openxmlformats.org/officeDocument/2006/relationships/slideLayout" Target="../slideLayouts/slideLayout7.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278.xml"/><Relationship Id="rId1" Type="http://schemas.openxmlformats.org/officeDocument/2006/relationships/slideLayout" Target="../slideLayouts/slideLayout7.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279.xml"/><Relationship Id="rId1" Type="http://schemas.openxmlformats.org/officeDocument/2006/relationships/slideLayout" Target="../slideLayouts/slideLayout7.xml"/></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280.xml"/><Relationship Id="rId1" Type="http://schemas.openxmlformats.org/officeDocument/2006/relationships/slideLayout" Target="../slideLayouts/slideLayout7.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281.xml"/><Relationship Id="rId1" Type="http://schemas.openxmlformats.org/officeDocument/2006/relationships/slideLayout" Target="../slideLayouts/slideLayout7.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282.xml"/><Relationship Id="rId1" Type="http://schemas.openxmlformats.org/officeDocument/2006/relationships/slideLayout" Target="../slideLayouts/slideLayout7.xml"/></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283.xml"/><Relationship Id="rId1" Type="http://schemas.openxmlformats.org/officeDocument/2006/relationships/slideLayout" Target="../slideLayouts/slideLayout7.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284.xml"/><Relationship Id="rId1" Type="http://schemas.openxmlformats.org/officeDocument/2006/relationships/slideLayout" Target="../slideLayouts/slideLayout7.xml"/></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285.xml"/><Relationship Id="rId1" Type="http://schemas.openxmlformats.org/officeDocument/2006/relationships/slideLayout" Target="../slideLayouts/slideLayout7.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28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287.xml"/><Relationship Id="rId1" Type="http://schemas.openxmlformats.org/officeDocument/2006/relationships/slideLayout" Target="../slideLayouts/slideLayout7.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288.xml"/><Relationship Id="rId1" Type="http://schemas.openxmlformats.org/officeDocument/2006/relationships/slideLayout" Target="../slideLayouts/slideLayout7.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289.xml"/><Relationship Id="rId1" Type="http://schemas.openxmlformats.org/officeDocument/2006/relationships/slideLayout" Target="../slideLayouts/slideLayout7.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290.xml"/><Relationship Id="rId1" Type="http://schemas.openxmlformats.org/officeDocument/2006/relationships/slideLayout" Target="../slideLayouts/slideLayout7.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291.xml"/><Relationship Id="rId1" Type="http://schemas.openxmlformats.org/officeDocument/2006/relationships/slideLayout" Target="../slideLayouts/slideLayout7.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292.xml"/><Relationship Id="rId1" Type="http://schemas.openxmlformats.org/officeDocument/2006/relationships/slideLayout" Target="../slideLayouts/slideLayout7.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293.xml"/><Relationship Id="rId1" Type="http://schemas.openxmlformats.org/officeDocument/2006/relationships/slideLayout" Target="../slideLayouts/slideLayout7.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294.xml"/><Relationship Id="rId1" Type="http://schemas.openxmlformats.org/officeDocument/2006/relationships/slideLayout" Target="../slideLayouts/slideLayout7.xml"/></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295.xml"/><Relationship Id="rId1" Type="http://schemas.openxmlformats.org/officeDocument/2006/relationships/slideLayout" Target="../slideLayouts/slideLayout7.xml"/></Relationships>
</file>

<file path=ppt/slides/_rels/slide299.xml.rels><?xml version="1.0" encoding="UTF-8" standalone="yes"?>
<Relationships xmlns="http://schemas.openxmlformats.org/package/2006/relationships"><Relationship Id="rId2" Type="http://schemas.openxmlformats.org/officeDocument/2006/relationships/notesSlide" Target="../notesSlides/notesSlide29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00.xml.rels><?xml version="1.0" encoding="UTF-8" standalone="yes"?>
<Relationships xmlns="http://schemas.openxmlformats.org/package/2006/relationships"><Relationship Id="rId2" Type="http://schemas.openxmlformats.org/officeDocument/2006/relationships/notesSlide" Target="../notesSlides/notesSlide297.xml"/><Relationship Id="rId1" Type="http://schemas.openxmlformats.org/officeDocument/2006/relationships/slideLayout" Target="../slideLayouts/slideLayout7.xml"/></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298.xml"/><Relationship Id="rId1" Type="http://schemas.openxmlformats.org/officeDocument/2006/relationships/slideLayout" Target="../slideLayouts/slideLayout7.xml"/></Relationships>
</file>

<file path=ppt/slides/_rels/slide302.xml.rels><?xml version="1.0" encoding="UTF-8" standalone="yes"?>
<Relationships xmlns="http://schemas.openxmlformats.org/package/2006/relationships"><Relationship Id="rId2" Type="http://schemas.openxmlformats.org/officeDocument/2006/relationships/notesSlide" Target="../notesSlides/notesSlide299.xml"/><Relationship Id="rId1" Type="http://schemas.openxmlformats.org/officeDocument/2006/relationships/slideLayout" Target="../slideLayouts/slideLayout7.xml"/></Relationships>
</file>

<file path=ppt/slides/_rels/slide303.xml.rels><?xml version="1.0" encoding="UTF-8" standalone="yes"?>
<Relationships xmlns="http://schemas.openxmlformats.org/package/2006/relationships"><Relationship Id="rId2" Type="http://schemas.openxmlformats.org/officeDocument/2006/relationships/notesSlide" Target="../notesSlides/notesSlide300.xml"/><Relationship Id="rId1" Type="http://schemas.openxmlformats.org/officeDocument/2006/relationships/slideLayout" Target="../slideLayouts/slideLayout7.xml"/></Relationships>
</file>

<file path=ppt/slides/_rels/slide304.xml.rels><?xml version="1.0" encoding="UTF-8" standalone="yes"?>
<Relationships xmlns="http://schemas.openxmlformats.org/package/2006/relationships"><Relationship Id="rId2" Type="http://schemas.openxmlformats.org/officeDocument/2006/relationships/notesSlide" Target="../notesSlides/notesSlide301.xml"/><Relationship Id="rId1" Type="http://schemas.openxmlformats.org/officeDocument/2006/relationships/slideLayout" Target="../slideLayouts/slideLayout7.xml"/></Relationships>
</file>

<file path=ppt/slides/_rels/slide305.xml.rels><?xml version="1.0" encoding="UTF-8" standalone="yes"?>
<Relationships xmlns="http://schemas.openxmlformats.org/package/2006/relationships"><Relationship Id="rId2" Type="http://schemas.openxmlformats.org/officeDocument/2006/relationships/notesSlide" Target="../notesSlides/notesSlide302.xml"/><Relationship Id="rId1" Type="http://schemas.openxmlformats.org/officeDocument/2006/relationships/slideLayout" Target="../slideLayouts/slideLayout7.xml"/></Relationships>
</file>

<file path=ppt/slides/_rels/slide306.xml.rels><?xml version="1.0" encoding="UTF-8" standalone="yes"?>
<Relationships xmlns="http://schemas.openxmlformats.org/package/2006/relationships"><Relationship Id="rId2" Type="http://schemas.openxmlformats.org/officeDocument/2006/relationships/notesSlide" Target="../notesSlides/notesSlide303.xml"/><Relationship Id="rId1" Type="http://schemas.openxmlformats.org/officeDocument/2006/relationships/slideLayout" Target="../slideLayouts/slideLayout7.xml"/></Relationships>
</file>

<file path=ppt/slides/_rels/slide307.xml.rels><?xml version="1.0" encoding="UTF-8" standalone="yes"?>
<Relationships xmlns="http://schemas.openxmlformats.org/package/2006/relationships"><Relationship Id="rId2" Type="http://schemas.openxmlformats.org/officeDocument/2006/relationships/notesSlide" Target="../notesSlides/notesSlide304.xml"/><Relationship Id="rId1" Type="http://schemas.openxmlformats.org/officeDocument/2006/relationships/slideLayout" Target="../slideLayouts/slideLayout7.xml"/></Relationships>
</file>

<file path=ppt/slides/_rels/slide308.xml.rels><?xml version="1.0" encoding="UTF-8" standalone="yes"?>
<Relationships xmlns="http://schemas.openxmlformats.org/package/2006/relationships"><Relationship Id="rId2" Type="http://schemas.openxmlformats.org/officeDocument/2006/relationships/notesSlide" Target="../notesSlides/notesSlide305.xml"/><Relationship Id="rId1" Type="http://schemas.openxmlformats.org/officeDocument/2006/relationships/slideLayout" Target="../slideLayouts/slideLayout7.xml"/></Relationships>
</file>

<file path=ppt/slides/_rels/slide309.xml.rels><?xml version="1.0" encoding="UTF-8" standalone="yes"?>
<Relationships xmlns="http://schemas.openxmlformats.org/package/2006/relationships"><Relationship Id="rId2" Type="http://schemas.openxmlformats.org/officeDocument/2006/relationships/notesSlide" Target="../notesSlides/notesSlide30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10.xml.rels><?xml version="1.0" encoding="UTF-8" standalone="yes"?>
<Relationships xmlns="http://schemas.openxmlformats.org/package/2006/relationships"><Relationship Id="rId2" Type="http://schemas.openxmlformats.org/officeDocument/2006/relationships/notesSlide" Target="../notesSlides/notesSlide307.xml"/><Relationship Id="rId1" Type="http://schemas.openxmlformats.org/officeDocument/2006/relationships/slideLayout" Target="../slideLayouts/slideLayout7.xml"/></Relationships>
</file>

<file path=ppt/slides/_rels/slide311.xml.rels><?xml version="1.0" encoding="UTF-8" standalone="yes"?>
<Relationships xmlns="http://schemas.openxmlformats.org/package/2006/relationships"><Relationship Id="rId2" Type="http://schemas.openxmlformats.org/officeDocument/2006/relationships/notesSlide" Target="../notesSlides/notesSlide308.xml"/><Relationship Id="rId1" Type="http://schemas.openxmlformats.org/officeDocument/2006/relationships/slideLayout" Target="../slideLayouts/slideLayout7.xml"/></Relationships>
</file>

<file path=ppt/slides/_rels/slide312.xml.rels><?xml version="1.0" encoding="UTF-8" standalone="yes"?>
<Relationships xmlns="http://schemas.openxmlformats.org/package/2006/relationships"><Relationship Id="rId2" Type="http://schemas.openxmlformats.org/officeDocument/2006/relationships/notesSlide" Target="../notesSlides/notesSlide309.xml"/><Relationship Id="rId1" Type="http://schemas.openxmlformats.org/officeDocument/2006/relationships/slideLayout" Target="../slideLayouts/slideLayout7.xml"/></Relationships>
</file>

<file path=ppt/slides/_rels/slide313.xml.rels><?xml version="1.0" encoding="UTF-8" standalone="yes"?>
<Relationships xmlns="http://schemas.openxmlformats.org/package/2006/relationships"><Relationship Id="rId2" Type="http://schemas.openxmlformats.org/officeDocument/2006/relationships/notesSlide" Target="../notesSlides/notesSlide310.xml"/><Relationship Id="rId1" Type="http://schemas.openxmlformats.org/officeDocument/2006/relationships/slideLayout" Target="../slideLayouts/slideLayout7.xml"/></Relationships>
</file>

<file path=ppt/slides/_rels/slide314.xml.rels><?xml version="1.0" encoding="UTF-8" standalone="yes"?>
<Relationships xmlns="http://schemas.openxmlformats.org/package/2006/relationships"><Relationship Id="rId2" Type="http://schemas.openxmlformats.org/officeDocument/2006/relationships/notesSlide" Target="../notesSlides/notesSlide311.xml"/><Relationship Id="rId1" Type="http://schemas.openxmlformats.org/officeDocument/2006/relationships/slideLayout" Target="../slideLayouts/slideLayout7.xml"/></Relationships>
</file>

<file path=ppt/slides/_rels/slide315.xml.rels><?xml version="1.0" encoding="UTF-8" standalone="yes"?>
<Relationships xmlns="http://schemas.openxmlformats.org/package/2006/relationships"><Relationship Id="rId2" Type="http://schemas.openxmlformats.org/officeDocument/2006/relationships/notesSlide" Target="../notesSlides/notesSlide312.xml"/><Relationship Id="rId1" Type="http://schemas.openxmlformats.org/officeDocument/2006/relationships/slideLayout" Target="../slideLayouts/slideLayout7.xml"/></Relationships>
</file>

<file path=ppt/slides/_rels/slide316.xml.rels><?xml version="1.0" encoding="UTF-8" standalone="yes"?>
<Relationships xmlns="http://schemas.openxmlformats.org/package/2006/relationships"><Relationship Id="rId2" Type="http://schemas.openxmlformats.org/officeDocument/2006/relationships/notesSlide" Target="../notesSlides/notesSlide313.xml"/><Relationship Id="rId1" Type="http://schemas.openxmlformats.org/officeDocument/2006/relationships/slideLayout" Target="../slideLayouts/slideLayout7.xml"/></Relationships>
</file>

<file path=ppt/slides/_rels/slide317.xml.rels><?xml version="1.0" encoding="UTF-8" standalone="yes"?>
<Relationships xmlns="http://schemas.openxmlformats.org/package/2006/relationships"><Relationship Id="rId2" Type="http://schemas.openxmlformats.org/officeDocument/2006/relationships/notesSlide" Target="../notesSlides/notesSlide314.xml"/><Relationship Id="rId1" Type="http://schemas.openxmlformats.org/officeDocument/2006/relationships/slideLayout" Target="../slideLayouts/slideLayout7.xml"/></Relationships>
</file>

<file path=ppt/slides/_rels/slide318.xml.rels><?xml version="1.0" encoding="UTF-8" standalone="yes"?>
<Relationships xmlns="http://schemas.openxmlformats.org/package/2006/relationships"><Relationship Id="rId2" Type="http://schemas.openxmlformats.org/officeDocument/2006/relationships/notesSlide" Target="../notesSlides/notesSlide315.xml"/><Relationship Id="rId1" Type="http://schemas.openxmlformats.org/officeDocument/2006/relationships/slideLayout" Target="../slideLayouts/slideLayout7.xml"/></Relationships>
</file>

<file path=ppt/slides/_rels/slide319.xml.rels><?xml version="1.0" encoding="UTF-8" standalone="yes"?>
<Relationships xmlns="http://schemas.openxmlformats.org/package/2006/relationships"><Relationship Id="rId2" Type="http://schemas.openxmlformats.org/officeDocument/2006/relationships/notesSlide" Target="../notesSlides/notesSlide31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20.xml.rels><?xml version="1.0" encoding="UTF-8" standalone="yes"?>
<Relationships xmlns="http://schemas.openxmlformats.org/package/2006/relationships"><Relationship Id="rId2" Type="http://schemas.openxmlformats.org/officeDocument/2006/relationships/notesSlide" Target="../notesSlides/notesSlide317.xml"/><Relationship Id="rId1" Type="http://schemas.openxmlformats.org/officeDocument/2006/relationships/slideLayout" Target="../slideLayouts/slideLayout7.xml"/></Relationships>
</file>

<file path=ppt/slides/_rels/slide321.xml.rels><?xml version="1.0" encoding="UTF-8" standalone="yes"?>
<Relationships xmlns="http://schemas.openxmlformats.org/package/2006/relationships"><Relationship Id="rId2" Type="http://schemas.openxmlformats.org/officeDocument/2006/relationships/notesSlide" Target="../notesSlides/notesSlide318.xml"/><Relationship Id="rId1" Type="http://schemas.openxmlformats.org/officeDocument/2006/relationships/slideLayout" Target="../slideLayouts/slideLayout7.xml"/></Relationships>
</file>

<file path=ppt/slides/_rels/slide322.xml.rels><?xml version="1.0" encoding="UTF-8" standalone="yes"?>
<Relationships xmlns="http://schemas.openxmlformats.org/package/2006/relationships"><Relationship Id="rId2" Type="http://schemas.openxmlformats.org/officeDocument/2006/relationships/notesSlide" Target="../notesSlides/notesSlide319.xml"/><Relationship Id="rId1" Type="http://schemas.openxmlformats.org/officeDocument/2006/relationships/slideLayout" Target="../slideLayouts/slideLayout7.xml"/></Relationships>
</file>

<file path=ppt/slides/_rels/slide323.xml.rels><?xml version="1.0" encoding="UTF-8" standalone="yes"?>
<Relationships xmlns="http://schemas.openxmlformats.org/package/2006/relationships"><Relationship Id="rId2" Type="http://schemas.openxmlformats.org/officeDocument/2006/relationships/notesSlide" Target="../notesSlides/notesSlide320.xml"/><Relationship Id="rId1" Type="http://schemas.openxmlformats.org/officeDocument/2006/relationships/slideLayout" Target="../slideLayouts/slideLayout7.xml"/></Relationships>
</file>

<file path=ppt/slides/_rels/slide324.xml.rels><?xml version="1.0" encoding="UTF-8" standalone="yes"?>
<Relationships xmlns="http://schemas.openxmlformats.org/package/2006/relationships"><Relationship Id="rId2" Type="http://schemas.openxmlformats.org/officeDocument/2006/relationships/notesSlide" Target="../notesSlides/notesSlide321.xml"/><Relationship Id="rId1" Type="http://schemas.openxmlformats.org/officeDocument/2006/relationships/slideLayout" Target="../slideLayouts/slideLayout7.xml"/></Relationships>
</file>

<file path=ppt/slides/_rels/slide325.xml.rels><?xml version="1.0" encoding="UTF-8" standalone="yes"?>
<Relationships xmlns="http://schemas.openxmlformats.org/package/2006/relationships"><Relationship Id="rId2" Type="http://schemas.openxmlformats.org/officeDocument/2006/relationships/notesSlide" Target="../notesSlides/notesSlide322.xml"/><Relationship Id="rId1" Type="http://schemas.openxmlformats.org/officeDocument/2006/relationships/slideLayout" Target="../slideLayouts/slideLayout7.xml"/></Relationships>
</file>

<file path=ppt/slides/_rels/slide326.xml.rels><?xml version="1.0" encoding="UTF-8" standalone="yes"?>
<Relationships xmlns="http://schemas.openxmlformats.org/package/2006/relationships"><Relationship Id="rId2" Type="http://schemas.openxmlformats.org/officeDocument/2006/relationships/notesSlide" Target="../notesSlides/notesSlide323.xml"/><Relationship Id="rId1" Type="http://schemas.openxmlformats.org/officeDocument/2006/relationships/slideLayout" Target="../slideLayouts/slideLayout7.xml"/></Relationships>
</file>

<file path=ppt/slides/_rels/slide327.xml.rels><?xml version="1.0" encoding="UTF-8" standalone="yes"?>
<Relationships xmlns="http://schemas.openxmlformats.org/package/2006/relationships"><Relationship Id="rId2" Type="http://schemas.openxmlformats.org/officeDocument/2006/relationships/notesSlide" Target="../notesSlides/notesSlide324.xml"/><Relationship Id="rId1" Type="http://schemas.openxmlformats.org/officeDocument/2006/relationships/slideLayout" Target="../slideLayouts/slideLayout7.xml"/></Relationships>
</file>

<file path=ppt/slides/_rels/slide328.xml.rels><?xml version="1.0" encoding="UTF-8" standalone="yes"?>
<Relationships xmlns="http://schemas.openxmlformats.org/package/2006/relationships"><Relationship Id="rId2" Type="http://schemas.openxmlformats.org/officeDocument/2006/relationships/notesSlide" Target="../notesSlides/notesSlide325.xml"/><Relationship Id="rId1" Type="http://schemas.openxmlformats.org/officeDocument/2006/relationships/slideLayout" Target="../slideLayouts/slideLayout7.xml"/></Relationships>
</file>

<file path=ppt/slides/_rels/slide329.xml.rels><?xml version="1.0" encoding="UTF-8" standalone="yes"?>
<Relationships xmlns="http://schemas.openxmlformats.org/package/2006/relationships"><Relationship Id="rId2" Type="http://schemas.openxmlformats.org/officeDocument/2006/relationships/notesSlide" Target="../notesSlides/notesSlide32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30.xml.rels><?xml version="1.0" encoding="UTF-8" standalone="yes"?>
<Relationships xmlns="http://schemas.openxmlformats.org/package/2006/relationships"><Relationship Id="rId2" Type="http://schemas.openxmlformats.org/officeDocument/2006/relationships/notesSlide" Target="../notesSlides/notesSlide327.xml"/><Relationship Id="rId1" Type="http://schemas.openxmlformats.org/officeDocument/2006/relationships/slideLayout" Target="../slideLayouts/slideLayout7.xml"/></Relationships>
</file>

<file path=ppt/slides/_rels/slide331.xml.rels><?xml version="1.0" encoding="UTF-8" standalone="yes"?>
<Relationships xmlns="http://schemas.openxmlformats.org/package/2006/relationships"><Relationship Id="rId2" Type="http://schemas.openxmlformats.org/officeDocument/2006/relationships/notesSlide" Target="../notesSlides/notesSlide328.xml"/><Relationship Id="rId1" Type="http://schemas.openxmlformats.org/officeDocument/2006/relationships/slideLayout" Target="../slideLayouts/slideLayout7.xml"/></Relationships>
</file>

<file path=ppt/slides/_rels/slide332.xml.rels><?xml version="1.0" encoding="UTF-8" standalone="yes"?>
<Relationships xmlns="http://schemas.openxmlformats.org/package/2006/relationships"><Relationship Id="rId2" Type="http://schemas.openxmlformats.org/officeDocument/2006/relationships/notesSlide" Target="../notesSlides/notesSlide329.xml"/><Relationship Id="rId1" Type="http://schemas.openxmlformats.org/officeDocument/2006/relationships/slideLayout" Target="../slideLayouts/slideLayout7.xml"/></Relationships>
</file>

<file path=ppt/slides/_rels/slide333.xml.rels><?xml version="1.0" encoding="UTF-8" standalone="yes"?>
<Relationships xmlns="http://schemas.openxmlformats.org/package/2006/relationships"><Relationship Id="rId2" Type="http://schemas.openxmlformats.org/officeDocument/2006/relationships/notesSlide" Target="../notesSlides/notesSlide330.xml"/><Relationship Id="rId1" Type="http://schemas.openxmlformats.org/officeDocument/2006/relationships/slideLayout" Target="../slideLayouts/slideLayout7.xml"/></Relationships>
</file>

<file path=ppt/slides/_rels/slide334.xml.rels><?xml version="1.0" encoding="UTF-8" standalone="yes"?>
<Relationships xmlns="http://schemas.openxmlformats.org/package/2006/relationships"><Relationship Id="rId2" Type="http://schemas.openxmlformats.org/officeDocument/2006/relationships/notesSlide" Target="../notesSlides/notesSlide331.xml"/><Relationship Id="rId1" Type="http://schemas.openxmlformats.org/officeDocument/2006/relationships/slideLayout" Target="../slideLayouts/slideLayout7.xml"/></Relationships>
</file>

<file path=ppt/slides/_rels/slide335.xml.rels><?xml version="1.0" encoding="UTF-8" standalone="yes"?>
<Relationships xmlns="http://schemas.openxmlformats.org/package/2006/relationships"><Relationship Id="rId2" Type="http://schemas.openxmlformats.org/officeDocument/2006/relationships/notesSlide" Target="../notesSlides/notesSlide332.xml"/><Relationship Id="rId1" Type="http://schemas.openxmlformats.org/officeDocument/2006/relationships/slideLayout" Target="../slideLayouts/slideLayout7.xml"/></Relationships>
</file>

<file path=ppt/slides/_rels/slide336.xml.rels><?xml version="1.0" encoding="UTF-8" standalone="yes"?>
<Relationships xmlns="http://schemas.openxmlformats.org/package/2006/relationships"><Relationship Id="rId2" Type="http://schemas.openxmlformats.org/officeDocument/2006/relationships/notesSlide" Target="../notesSlides/notesSlide333.xml"/><Relationship Id="rId1" Type="http://schemas.openxmlformats.org/officeDocument/2006/relationships/slideLayout" Target="../slideLayouts/slideLayout7.xml"/></Relationships>
</file>

<file path=ppt/slides/_rels/slide337.xml.rels><?xml version="1.0" encoding="UTF-8" standalone="yes"?>
<Relationships xmlns="http://schemas.openxmlformats.org/package/2006/relationships"><Relationship Id="rId2" Type="http://schemas.openxmlformats.org/officeDocument/2006/relationships/notesSlide" Target="../notesSlides/notesSlide334.xml"/><Relationship Id="rId1" Type="http://schemas.openxmlformats.org/officeDocument/2006/relationships/slideLayout" Target="../slideLayouts/slideLayout7.xml"/></Relationships>
</file>

<file path=ppt/slides/_rels/slide338.xml.rels><?xml version="1.0" encoding="UTF-8" standalone="yes"?>
<Relationships xmlns="http://schemas.openxmlformats.org/package/2006/relationships"><Relationship Id="rId2" Type="http://schemas.openxmlformats.org/officeDocument/2006/relationships/notesSlide" Target="../notesSlides/notesSlide335.xml"/><Relationship Id="rId1" Type="http://schemas.openxmlformats.org/officeDocument/2006/relationships/slideLayout" Target="../slideLayouts/slideLayout7.xml"/></Relationships>
</file>

<file path=ppt/slides/_rels/slide339.xml.rels><?xml version="1.0" encoding="UTF-8" standalone="yes"?>
<Relationships xmlns="http://schemas.openxmlformats.org/package/2006/relationships"><Relationship Id="rId2" Type="http://schemas.openxmlformats.org/officeDocument/2006/relationships/notesSlide" Target="../notesSlides/notesSlide33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40.xml.rels><?xml version="1.0" encoding="UTF-8" standalone="yes"?>
<Relationships xmlns="http://schemas.openxmlformats.org/package/2006/relationships"><Relationship Id="rId2" Type="http://schemas.openxmlformats.org/officeDocument/2006/relationships/notesSlide" Target="../notesSlides/notesSlide337.xml"/><Relationship Id="rId1" Type="http://schemas.openxmlformats.org/officeDocument/2006/relationships/slideLayout" Target="../slideLayouts/slideLayout7.xml"/></Relationships>
</file>

<file path=ppt/slides/_rels/slide341.xml.rels><?xml version="1.0" encoding="UTF-8" standalone="yes"?>
<Relationships xmlns="http://schemas.openxmlformats.org/package/2006/relationships"><Relationship Id="rId2" Type="http://schemas.openxmlformats.org/officeDocument/2006/relationships/notesSlide" Target="../notesSlides/notesSlide338.xml"/><Relationship Id="rId1" Type="http://schemas.openxmlformats.org/officeDocument/2006/relationships/slideLayout" Target="../slideLayouts/slideLayout7.xml"/></Relationships>
</file>

<file path=ppt/slides/_rels/slide342.xml.rels><?xml version="1.0" encoding="UTF-8" standalone="yes"?>
<Relationships xmlns="http://schemas.openxmlformats.org/package/2006/relationships"><Relationship Id="rId2" Type="http://schemas.openxmlformats.org/officeDocument/2006/relationships/notesSlide" Target="../notesSlides/notesSlide339.xml"/><Relationship Id="rId1" Type="http://schemas.openxmlformats.org/officeDocument/2006/relationships/slideLayout" Target="../slideLayouts/slideLayout7.xml"/></Relationships>
</file>

<file path=ppt/slides/_rels/slide343.xml.rels><?xml version="1.0" encoding="UTF-8" standalone="yes"?>
<Relationships xmlns="http://schemas.openxmlformats.org/package/2006/relationships"><Relationship Id="rId2" Type="http://schemas.openxmlformats.org/officeDocument/2006/relationships/notesSlide" Target="../notesSlides/notesSlide340.xml"/><Relationship Id="rId1" Type="http://schemas.openxmlformats.org/officeDocument/2006/relationships/slideLayout" Target="../slideLayouts/slideLayout7.xml"/></Relationships>
</file>

<file path=ppt/slides/_rels/slide344.xml.rels><?xml version="1.0" encoding="UTF-8" standalone="yes"?>
<Relationships xmlns="http://schemas.openxmlformats.org/package/2006/relationships"><Relationship Id="rId2" Type="http://schemas.openxmlformats.org/officeDocument/2006/relationships/notesSlide" Target="../notesSlides/notesSlide341.xml"/><Relationship Id="rId1" Type="http://schemas.openxmlformats.org/officeDocument/2006/relationships/slideLayout" Target="../slideLayouts/slideLayout7.xml"/></Relationships>
</file>

<file path=ppt/slides/_rels/slide345.xml.rels><?xml version="1.0" encoding="UTF-8" standalone="yes"?>
<Relationships xmlns="http://schemas.openxmlformats.org/package/2006/relationships"><Relationship Id="rId2" Type="http://schemas.openxmlformats.org/officeDocument/2006/relationships/notesSlide" Target="../notesSlides/notesSlide342.xml"/><Relationship Id="rId1" Type="http://schemas.openxmlformats.org/officeDocument/2006/relationships/slideLayout" Target="../slideLayouts/slideLayout7.xml"/></Relationships>
</file>

<file path=ppt/slides/_rels/slide346.xml.rels><?xml version="1.0" encoding="UTF-8" standalone="yes"?>
<Relationships xmlns="http://schemas.openxmlformats.org/package/2006/relationships"><Relationship Id="rId2" Type="http://schemas.openxmlformats.org/officeDocument/2006/relationships/notesSlide" Target="../notesSlides/notesSlide343.xml"/><Relationship Id="rId1" Type="http://schemas.openxmlformats.org/officeDocument/2006/relationships/slideLayout" Target="../slideLayouts/slideLayout7.xml"/></Relationships>
</file>

<file path=ppt/slides/_rels/slide347.xml.rels><?xml version="1.0" encoding="UTF-8" standalone="yes"?>
<Relationships xmlns="http://schemas.openxmlformats.org/package/2006/relationships"><Relationship Id="rId2" Type="http://schemas.openxmlformats.org/officeDocument/2006/relationships/notesSlide" Target="../notesSlides/notesSlide344.xml"/><Relationship Id="rId1" Type="http://schemas.openxmlformats.org/officeDocument/2006/relationships/slideLayout" Target="../slideLayouts/slideLayout7.xml"/></Relationships>
</file>

<file path=ppt/slides/_rels/slide348.xml.rels><?xml version="1.0" encoding="UTF-8" standalone="yes"?>
<Relationships xmlns="http://schemas.openxmlformats.org/package/2006/relationships"><Relationship Id="rId2" Type="http://schemas.openxmlformats.org/officeDocument/2006/relationships/notesSlide" Target="../notesSlides/notesSlide345.xml"/><Relationship Id="rId1" Type="http://schemas.openxmlformats.org/officeDocument/2006/relationships/slideLayout" Target="../slideLayouts/slideLayout7.xml"/></Relationships>
</file>

<file path=ppt/slides/_rels/slide349.xml.rels><?xml version="1.0" encoding="UTF-8" standalone="yes"?>
<Relationships xmlns="http://schemas.openxmlformats.org/package/2006/relationships"><Relationship Id="rId2" Type="http://schemas.openxmlformats.org/officeDocument/2006/relationships/notesSlide" Target="../notesSlides/notesSlide34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50.xml.rels><?xml version="1.0" encoding="UTF-8" standalone="yes"?>
<Relationships xmlns="http://schemas.openxmlformats.org/package/2006/relationships"><Relationship Id="rId2" Type="http://schemas.openxmlformats.org/officeDocument/2006/relationships/notesSlide" Target="../notesSlides/notesSlide347.xml"/><Relationship Id="rId1" Type="http://schemas.openxmlformats.org/officeDocument/2006/relationships/slideLayout" Target="../slideLayouts/slideLayout7.xml"/></Relationships>
</file>

<file path=ppt/slides/_rels/slide351.xml.rels><?xml version="1.0" encoding="UTF-8" standalone="yes"?>
<Relationships xmlns="http://schemas.openxmlformats.org/package/2006/relationships"><Relationship Id="rId2" Type="http://schemas.openxmlformats.org/officeDocument/2006/relationships/notesSlide" Target="../notesSlides/notesSlide348.xml"/><Relationship Id="rId1" Type="http://schemas.openxmlformats.org/officeDocument/2006/relationships/slideLayout" Target="../slideLayouts/slideLayout7.xml"/></Relationships>
</file>

<file path=ppt/slides/_rels/slide352.xml.rels><?xml version="1.0" encoding="UTF-8" standalone="yes"?>
<Relationships xmlns="http://schemas.openxmlformats.org/package/2006/relationships"><Relationship Id="rId2" Type="http://schemas.openxmlformats.org/officeDocument/2006/relationships/notesSlide" Target="../notesSlides/notesSlide349.xml"/><Relationship Id="rId1" Type="http://schemas.openxmlformats.org/officeDocument/2006/relationships/slideLayout" Target="../slideLayouts/slideLayout7.xml"/></Relationships>
</file>

<file path=ppt/slides/_rels/slide353.xml.rels><?xml version="1.0" encoding="UTF-8" standalone="yes"?>
<Relationships xmlns="http://schemas.openxmlformats.org/package/2006/relationships"><Relationship Id="rId2" Type="http://schemas.openxmlformats.org/officeDocument/2006/relationships/notesSlide" Target="../notesSlides/notesSlide350.xml"/><Relationship Id="rId1" Type="http://schemas.openxmlformats.org/officeDocument/2006/relationships/slideLayout" Target="../slideLayouts/slideLayout7.xml"/></Relationships>
</file>

<file path=ppt/slides/_rels/slide354.xml.rels><?xml version="1.0" encoding="UTF-8" standalone="yes"?>
<Relationships xmlns="http://schemas.openxmlformats.org/package/2006/relationships"><Relationship Id="rId2" Type="http://schemas.openxmlformats.org/officeDocument/2006/relationships/notesSlide" Target="../notesSlides/notesSlide351.xml"/><Relationship Id="rId1" Type="http://schemas.openxmlformats.org/officeDocument/2006/relationships/slideLayout" Target="../slideLayouts/slideLayout7.xml"/></Relationships>
</file>

<file path=ppt/slides/_rels/slide355.xml.rels><?xml version="1.0" encoding="UTF-8" standalone="yes"?>
<Relationships xmlns="http://schemas.openxmlformats.org/package/2006/relationships"><Relationship Id="rId2" Type="http://schemas.openxmlformats.org/officeDocument/2006/relationships/notesSlide" Target="../notesSlides/notesSlide352.xml"/><Relationship Id="rId1" Type="http://schemas.openxmlformats.org/officeDocument/2006/relationships/slideLayout" Target="../slideLayouts/slideLayout7.xml"/></Relationships>
</file>

<file path=ppt/slides/_rels/slide356.xml.rels><?xml version="1.0" encoding="UTF-8" standalone="yes"?>
<Relationships xmlns="http://schemas.openxmlformats.org/package/2006/relationships"><Relationship Id="rId2" Type="http://schemas.openxmlformats.org/officeDocument/2006/relationships/notesSlide" Target="../notesSlides/notesSlide353.xml"/><Relationship Id="rId1" Type="http://schemas.openxmlformats.org/officeDocument/2006/relationships/slideLayout" Target="../slideLayouts/slideLayout7.xml"/></Relationships>
</file>

<file path=ppt/slides/_rels/slide3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4.xml"/><Relationship Id="rId1" Type="http://schemas.openxmlformats.org/officeDocument/2006/relationships/slideLayout" Target="../slideLayouts/slideLayout7.xml"/></Relationships>
</file>

<file path=ppt/slides/_rels/slide358.xml.rels><?xml version="1.0" encoding="UTF-8" standalone="yes"?>
<Relationships xmlns="http://schemas.openxmlformats.org/package/2006/relationships"><Relationship Id="rId2" Type="http://schemas.openxmlformats.org/officeDocument/2006/relationships/notesSlide" Target="../notesSlides/notesSlide355.xml"/><Relationship Id="rId1" Type="http://schemas.openxmlformats.org/officeDocument/2006/relationships/slideLayout" Target="../slideLayouts/slideLayout7.xml"/></Relationships>
</file>

<file path=ppt/slides/_rels/slide359.xml.rels><?xml version="1.0" encoding="UTF-8" standalone="yes"?>
<Relationships xmlns="http://schemas.openxmlformats.org/package/2006/relationships"><Relationship Id="rId2" Type="http://schemas.openxmlformats.org/officeDocument/2006/relationships/notesSlide" Target="../notesSlides/notesSlide35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60.xml.rels><?xml version="1.0" encoding="UTF-8" standalone="yes"?>
<Relationships xmlns="http://schemas.openxmlformats.org/package/2006/relationships"><Relationship Id="rId2" Type="http://schemas.openxmlformats.org/officeDocument/2006/relationships/notesSlide" Target="../notesSlides/notesSlide357.xml"/><Relationship Id="rId1" Type="http://schemas.openxmlformats.org/officeDocument/2006/relationships/slideLayout" Target="../slideLayouts/slideLayout7.xml"/></Relationships>
</file>

<file path=ppt/slides/_rels/slide361.xml.rels><?xml version="1.0" encoding="UTF-8" standalone="yes"?>
<Relationships xmlns="http://schemas.openxmlformats.org/package/2006/relationships"><Relationship Id="rId2" Type="http://schemas.openxmlformats.org/officeDocument/2006/relationships/notesSlide" Target="../notesSlides/notesSlide358.xml"/><Relationship Id="rId1" Type="http://schemas.openxmlformats.org/officeDocument/2006/relationships/slideLayout" Target="../slideLayouts/slideLayout7.xml"/></Relationships>
</file>

<file path=ppt/slides/_rels/slide362.xml.rels><?xml version="1.0" encoding="UTF-8" standalone="yes"?>
<Relationships xmlns="http://schemas.openxmlformats.org/package/2006/relationships"><Relationship Id="rId2" Type="http://schemas.openxmlformats.org/officeDocument/2006/relationships/notesSlide" Target="../notesSlides/notesSlide359.xml"/><Relationship Id="rId1" Type="http://schemas.openxmlformats.org/officeDocument/2006/relationships/slideLayout" Target="../slideLayouts/slideLayout7.xml"/></Relationships>
</file>

<file path=ppt/slides/_rels/slide363.xml.rels><?xml version="1.0" encoding="UTF-8" standalone="yes"?>
<Relationships xmlns="http://schemas.openxmlformats.org/package/2006/relationships"><Relationship Id="rId2" Type="http://schemas.openxmlformats.org/officeDocument/2006/relationships/notesSlide" Target="../notesSlides/notesSlide360.xml"/><Relationship Id="rId1" Type="http://schemas.openxmlformats.org/officeDocument/2006/relationships/slideLayout" Target="../slideLayouts/slideLayout7.xml"/></Relationships>
</file>

<file path=ppt/slides/_rels/slide364.xml.rels><?xml version="1.0" encoding="UTF-8" standalone="yes"?>
<Relationships xmlns="http://schemas.openxmlformats.org/package/2006/relationships"><Relationship Id="rId2" Type="http://schemas.openxmlformats.org/officeDocument/2006/relationships/notesSlide" Target="../notesSlides/notesSlide361.xml"/><Relationship Id="rId1" Type="http://schemas.openxmlformats.org/officeDocument/2006/relationships/slideLayout" Target="../slideLayouts/slideLayout7.xml"/></Relationships>
</file>

<file path=ppt/slides/_rels/slide365.xml.rels><?xml version="1.0" encoding="UTF-8" standalone="yes"?>
<Relationships xmlns="http://schemas.openxmlformats.org/package/2006/relationships"><Relationship Id="rId2" Type="http://schemas.openxmlformats.org/officeDocument/2006/relationships/notesSlide" Target="../notesSlides/notesSlide362.xml"/><Relationship Id="rId1" Type="http://schemas.openxmlformats.org/officeDocument/2006/relationships/slideLayout" Target="../slideLayouts/slideLayout7.xml"/></Relationships>
</file>

<file path=ppt/slides/_rels/slide366.xml.rels><?xml version="1.0" encoding="UTF-8" standalone="yes"?>
<Relationships xmlns="http://schemas.openxmlformats.org/package/2006/relationships"><Relationship Id="rId2" Type="http://schemas.openxmlformats.org/officeDocument/2006/relationships/notesSlide" Target="../notesSlides/notesSlide363.xml"/><Relationship Id="rId1" Type="http://schemas.openxmlformats.org/officeDocument/2006/relationships/slideLayout" Target="../slideLayouts/slideLayout7.xml"/></Relationships>
</file>

<file path=ppt/slides/_rels/slide367.xml.rels><?xml version="1.0" encoding="UTF-8" standalone="yes"?>
<Relationships xmlns="http://schemas.openxmlformats.org/package/2006/relationships"><Relationship Id="rId2" Type="http://schemas.openxmlformats.org/officeDocument/2006/relationships/notesSlide" Target="../notesSlides/notesSlide364.xml"/><Relationship Id="rId1" Type="http://schemas.openxmlformats.org/officeDocument/2006/relationships/slideLayout" Target="../slideLayouts/slideLayout7.xml"/></Relationships>
</file>

<file path=ppt/slides/_rels/slide368.xml.rels><?xml version="1.0" encoding="UTF-8" standalone="yes"?>
<Relationships xmlns="http://schemas.openxmlformats.org/package/2006/relationships"><Relationship Id="rId2" Type="http://schemas.openxmlformats.org/officeDocument/2006/relationships/notesSlide" Target="../notesSlides/notesSlide365.xml"/><Relationship Id="rId1" Type="http://schemas.openxmlformats.org/officeDocument/2006/relationships/slideLayout" Target="../slideLayouts/slideLayout7.xml"/></Relationships>
</file>

<file path=ppt/slides/_rels/slide369.xml.rels><?xml version="1.0" encoding="UTF-8" standalone="yes"?>
<Relationships xmlns="http://schemas.openxmlformats.org/package/2006/relationships"><Relationship Id="rId2" Type="http://schemas.openxmlformats.org/officeDocument/2006/relationships/notesSlide" Target="../notesSlides/notesSlide36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70.xml.rels><?xml version="1.0" encoding="UTF-8" standalone="yes"?>
<Relationships xmlns="http://schemas.openxmlformats.org/package/2006/relationships"><Relationship Id="rId2" Type="http://schemas.openxmlformats.org/officeDocument/2006/relationships/notesSlide" Target="../notesSlides/notesSlide367.xml"/><Relationship Id="rId1" Type="http://schemas.openxmlformats.org/officeDocument/2006/relationships/slideLayout" Target="../slideLayouts/slideLayout7.xml"/></Relationships>
</file>

<file path=ppt/slides/_rels/slide371.xml.rels><?xml version="1.0" encoding="UTF-8" standalone="yes"?>
<Relationships xmlns="http://schemas.openxmlformats.org/package/2006/relationships"><Relationship Id="rId2" Type="http://schemas.openxmlformats.org/officeDocument/2006/relationships/notesSlide" Target="../notesSlides/notesSlide368.xml"/><Relationship Id="rId1" Type="http://schemas.openxmlformats.org/officeDocument/2006/relationships/slideLayout" Target="../slideLayouts/slideLayout7.xml"/></Relationships>
</file>

<file path=ppt/slides/_rels/slide372.xml.rels><?xml version="1.0" encoding="UTF-8" standalone="yes"?>
<Relationships xmlns="http://schemas.openxmlformats.org/package/2006/relationships"><Relationship Id="rId2" Type="http://schemas.openxmlformats.org/officeDocument/2006/relationships/notesSlide" Target="../notesSlides/notesSlide369.xml"/><Relationship Id="rId1" Type="http://schemas.openxmlformats.org/officeDocument/2006/relationships/slideLayout" Target="../slideLayouts/slideLayout7.xml"/></Relationships>
</file>

<file path=ppt/slides/_rels/slide373.xml.rels><?xml version="1.0" encoding="UTF-8" standalone="yes"?>
<Relationships xmlns="http://schemas.openxmlformats.org/package/2006/relationships"><Relationship Id="rId2" Type="http://schemas.openxmlformats.org/officeDocument/2006/relationships/notesSlide" Target="../notesSlides/notesSlide370.xml"/><Relationship Id="rId1" Type="http://schemas.openxmlformats.org/officeDocument/2006/relationships/slideLayout" Target="../slideLayouts/slideLayout7.xml"/></Relationships>
</file>

<file path=ppt/slides/_rels/slide374.xml.rels><?xml version="1.0" encoding="UTF-8" standalone="yes"?>
<Relationships xmlns="http://schemas.openxmlformats.org/package/2006/relationships"><Relationship Id="rId2" Type="http://schemas.openxmlformats.org/officeDocument/2006/relationships/notesSlide" Target="../notesSlides/notesSlide371.xml"/><Relationship Id="rId1" Type="http://schemas.openxmlformats.org/officeDocument/2006/relationships/slideLayout" Target="../slideLayouts/slideLayout7.xml"/></Relationships>
</file>

<file path=ppt/slides/_rels/slide375.xml.rels><?xml version="1.0" encoding="UTF-8" standalone="yes"?>
<Relationships xmlns="http://schemas.openxmlformats.org/package/2006/relationships"><Relationship Id="rId2" Type="http://schemas.openxmlformats.org/officeDocument/2006/relationships/notesSlide" Target="../notesSlides/notesSlide372.xml"/><Relationship Id="rId1" Type="http://schemas.openxmlformats.org/officeDocument/2006/relationships/slideLayout" Target="../slideLayouts/slideLayout7.xml"/></Relationships>
</file>

<file path=ppt/slides/_rels/slide376.xml.rels><?xml version="1.0" encoding="UTF-8" standalone="yes"?>
<Relationships xmlns="http://schemas.openxmlformats.org/package/2006/relationships"><Relationship Id="rId2" Type="http://schemas.openxmlformats.org/officeDocument/2006/relationships/notesSlide" Target="../notesSlides/notesSlide373.xml"/><Relationship Id="rId1" Type="http://schemas.openxmlformats.org/officeDocument/2006/relationships/slideLayout" Target="../slideLayouts/slideLayout7.xml"/></Relationships>
</file>

<file path=ppt/slides/_rels/slide377.xml.rels><?xml version="1.0" encoding="UTF-8" standalone="yes"?>
<Relationships xmlns="http://schemas.openxmlformats.org/package/2006/relationships"><Relationship Id="rId2" Type="http://schemas.openxmlformats.org/officeDocument/2006/relationships/notesSlide" Target="../notesSlides/notesSlide374.xml"/><Relationship Id="rId1" Type="http://schemas.openxmlformats.org/officeDocument/2006/relationships/slideLayout" Target="../slideLayouts/slideLayout7.xml"/></Relationships>
</file>

<file path=ppt/slides/_rels/slide378.xml.rels><?xml version="1.0" encoding="UTF-8" standalone="yes"?>
<Relationships xmlns="http://schemas.openxmlformats.org/package/2006/relationships"><Relationship Id="rId2" Type="http://schemas.openxmlformats.org/officeDocument/2006/relationships/notesSlide" Target="../notesSlides/notesSlide375.xml"/><Relationship Id="rId1" Type="http://schemas.openxmlformats.org/officeDocument/2006/relationships/slideLayout" Target="../slideLayouts/slideLayout7.xml"/></Relationships>
</file>

<file path=ppt/slides/_rels/slide379.xml.rels><?xml version="1.0" encoding="UTF-8" standalone="yes"?>
<Relationships xmlns="http://schemas.openxmlformats.org/package/2006/relationships"><Relationship Id="rId2" Type="http://schemas.openxmlformats.org/officeDocument/2006/relationships/notesSlide" Target="../notesSlides/notesSlide37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80.xml.rels><?xml version="1.0" encoding="UTF-8" standalone="yes"?>
<Relationships xmlns="http://schemas.openxmlformats.org/package/2006/relationships"><Relationship Id="rId2" Type="http://schemas.openxmlformats.org/officeDocument/2006/relationships/notesSlide" Target="../notesSlides/notesSlide377.xml"/><Relationship Id="rId1" Type="http://schemas.openxmlformats.org/officeDocument/2006/relationships/slideLayout" Target="../slideLayouts/slideLayout7.xml"/></Relationships>
</file>

<file path=ppt/slides/_rels/slide381.xml.rels><?xml version="1.0" encoding="UTF-8" standalone="yes"?>
<Relationships xmlns="http://schemas.openxmlformats.org/package/2006/relationships"><Relationship Id="rId2" Type="http://schemas.openxmlformats.org/officeDocument/2006/relationships/notesSlide" Target="../notesSlides/notesSlide378.xml"/><Relationship Id="rId1" Type="http://schemas.openxmlformats.org/officeDocument/2006/relationships/slideLayout" Target="../slideLayouts/slideLayout7.xml"/></Relationships>
</file>

<file path=ppt/slides/_rels/slide382.xml.rels><?xml version="1.0" encoding="UTF-8" standalone="yes"?>
<Relationships xmlns="http://schemas.openxmlformats.org/package/2006/relationships"><Relationship Id="rId2" Type="http://schemas.openxmlformats.org/officeDocument/2006/relationships/notesSlide" Target="../notesSlides/notesSlide379.xml"/><Relationship Id="rId1" Type="http://schemas.openxmlformats.org/officeDocument/2006/relationships/slideLayout" Target="../slideLayouts/slideLayout7.xml"/></Relationships>
</file>

<file path=ppt/slides/_rels/slide383.xml.rels><?xml version="1.0" encoding="UTF-8" standalone="yes"?>
<Relationships xmlns="http://schemas.openxmlformats.org/package/2006/relationships"><Relationship Id="rId2" Type="http://schemas.openxmlformats.org/officeDocument/2006/relationships/notesSlide" Target="../notesSlides/notesSlide380.xml"/><Relationship Id="rId1" Type="http://schemas.openxmlformats.org/officeDocument/2006/relationships/slideLayout" Target="../slideLayouts/slideLayout7.xml"/></Relationships>
</file>

<file path=ppt/slides/_rels/slide384.xml.rels><?xml version="1.0" encoding="UTF-8" standalone="yes"?>
<Relationships xmlns="http://schemas.openxmlformats.org/package/2006/relationships"><Relationship Id="rId2" Type="http://schemas.openxmlformats.org/officeDocument/2006/relationships/notesSlide" Target="../notesSlides/notesSlide381.xml"/><Relationship Id="rId1" Type="http://schemas.openxmlformats.org/officeDocument/2006/relationships/slideLayout" Target="../slideLayouts/slideLayout7.xml"/></Relationships>
</file>

<file path=ppt/slides/_rels/slide385.xml.rels><?xml version="1.0" encoding="UTF-8" standalone="yes"?>
<Relationships xmlns="http://schemas.openxmlformats.org/package/2006/relationships"><Relationship Id="rId2" Type="http://schemas.openxmlformats.org/officeDocument/2006/relationships/notesSlide" Target="../notesSlides/notesSlide382.xml"/><Relationship Id="rId1" Type="http://schemas.openxmlformats.org/officeDocument/2006/relationships/slideLayout" Target="../slideLayouts/slideLayout7.xml"/></Relationships>
</file>

<file path=ppt/slides/_rels/slide386.xml.rels><?xml version="1.0" encoding="UTF-8" standalone="yes"?>
<Relationships xmlns="http://schemas.openxmlformats.org/package/2006/relationships"><Relationship Id="rId2" Type="http://schemas.openxmlformats.org/officeDocument/2006/relationships/notesSlide" Target="../notesSlides/notesSlide383.xml"/><Relationship Id="rId1" Type="http://schemas.openxmlformats.org/officeDocument/2006/relationships/slideLayout" Target="../slideLayouts/slideLayout7.xml"/></Relationships>
</file>

<file path=ppt/slides/_rels/slide387.xml.rels><?xml version="1.0" encoding="UTF-8" standalone="yes"?>
<Relationships xmlns="http://schemas.openxmlformats.org/package/2006/relationships"><Relationship Id="rId2" Type="http://schemas.openxmlformats.org/officeDocument/2006/relationships/notesSlide" Target="../notesSlides/notesSlide384.xml"/><Relationship Id="rId1" Type="http://schemas.openxmlformats.org/officeDocument/2006/relationships/slideLayout" Target="../slideLayouts/slideLayout7.xml"/></Relationships>
</file>

<file path=ppt/slides/_rels/slide388.xml.rels><?xml version="1.0" encoding="UTF-8" standalone="yes"?>
<Relationships xmlns="http://schemas.openxmlformats.org/package/2006/relationships"><Relationship Id="rId2" Type="http://schemas.openxmlformats.org/officeDocument/2006/relationships/notesSlide" Target="../notesSlides/notesSlide385.xml"/><Relationship Id="rId1" Type="http://schemas.openxmlformats.org/officeDocument/2006/relationships/slideLayout" Target="../slideLayouts/slideLayout7.xml"/></Relationships>
</file>

<file path=ppt/slides/_rels/slide389.xml.rels><?xml version="1.0" encoding="UTF-8" standalone="yes"?>
<Relationships xmlns="http://schemas.openxmlformats.org/package/2006/relationships"><Relationship Id="rId2" Type="http://schemas.openxmlformats.org/officeDocument/2006/relationships/notesSlide" Target="../notesSlides/notesSlide38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390.xml.rels><?xml version="1.0" encoding="UTF-8" standalone="yes"?>
<Relationships xmlns="http://schemas.openxmlformats.org/package/2006/relationships"><Relationship Id="rId2" Type="http://schemas.openxmlformats.org/officeDocument/2006/relationships/notesSlide" Target="../notesSlides/notesSlide387.xml"/><Relationship Id="rId1" Type="http://schemas.openxmlformats.org/officeDocument/2006/relationships/slideLayout" Target="../slideLayouts/slideLayout7.xml"/></Relationships>
</file>

<file path=ppt/slides/_rels/slide391.xml.rels><?xml version="1.0" encoding="UTF-8" standalone="yes"?>
<Relationships xmlns="http://schemas.openxmlformats.org/package/2006/relationships"><Relationship Id="rId2" Type="http://schemas.openxmlformats.org/officeDocument/2006/relationships/notesSlide" Target="../notesSlides/notesSlide388.xml"/><Relationship Id="rId1" Type="http://schemas.openxmlformats.org/officeDocument/2006/relationships/slideLayout" Target="../slideLayouts/slideLayout7.xml"/></Relationships>
</file>

<file path=ppt/slides/_rels/slide392.xml.rels><?xml version="1.0" encoding="UTF-8" standalone="yes"?>
<Relationships xmlns="http://schemas.openxmlformats.org/package/2006/relationships"><Relationship Id="rId2" Type="http://schemas.openxmlformats.org/officeDocument/2006/relationships/notesSlide" Target="../notesSlides/notesSlide389.xml"/><Relationship Id="rId1" Type="http://schemas.openxmlformats.org/officeDocument/2006/relationships/slideLayout" Target="../slideLayouts/slideLayout7.xml"/></Relationships>
</file>

<file path=ppt/slides/_rels/slide393.xml.rels><?xml version="1.0" encoding="UTF-8" standalone="yes"?>
<Relationships xmlns="http://schemas.openxmlformats.org/package/2006/relationships"><Relationship Id="rId2" Type="http://schemas.openxmlformats.org/officeDocument/2006/relationships/notesSlide" Target="../notesSlides/notesSlide390.xml"/><Relationship Id="rId1" Type="http://schemas.openxmlformats.org/officeDocument/2006/relationships/slideLayout" Target="../slideLayouts/slideLayout7.xml"/></Relationships>
</file>

<file path=ppt/slides/_rels/slide394.xml.rels><?xml version="1.0" encoding="UTF-8" standalone="yes"?>
<Relationships xmlns="http://schemas.openxmlformats.org/package/2006/relationships"><Relationship Id="rId2" Type="http://schemas.openxmlformats.org/officeDocument/2006/relationships/notesSlide" Target="../notesSlides/notesSlide391.xml"/><Relationship Id="rId1" Type="http://schemas.openxmlformats.org/officeDocument/2006/relationships/slideLayout" Target="../slideLayouts/slideLayout7.xml"/></Relationships>
</file>

<file path=ppt/slides/_rels/slide395.xml.rels><?xml version="1.0" encoding="UTF-8" standalone="yes"?>
<Relationships xmlns="http://schemas.openxmlformats.org/package/2006/relationships"><Relationship Id="rId2" Type="http://schemas.openxmlformats.org/officeDocument/2006/relationships/notesSlide" Target="../notesSlides/notesSlide392.xml"/><Relationship Id="rId1" Type="http://schemas.openxmlformats.org/officeDocument/2006/relationships/slideLayout" Target="../slideLayouts/slideLayout7.xml"/></Relationships>
</file>

<file path=ppt/slides/_rels/slide396.xml.rels><?xml version="1.0" encoding="UTF-8" standalone="yes"?>
<Relationships xmlns="http://schemas.openxmlformats.org/package/2006/relationships"><Relationship Id="rId2" Type="http://schemas.openxmlformats.org/officeDocument/2006/relationships/notesSlide" Target="../notesSlides/notesSlide393.xml"/><Relationship Id="rId1" Type="http://schemas.openxmlformats.org/officeDocument/2006/relationships/slideLayout" Target="../slideLayouts/slideLayout7.xml"/></Relationships>
</file>

<file path=ppt/slides/_rels/slide397.xml.rels><?xml version="1.0" encoding="UTF-8" standalone="yes"?>
<Relationships xmlns="http://schemas.openxmlformats.org/package/2006/relationships"><Relationship Id="rId2" Type="http://schemas.openxmlformats.org/officeDocument/2006/relationships/notesSlide" Target="../notesSlides/notesSlide394.xml"/><Relationship Id="rId1" Type="http://schemas.openxmlformats.org/officeDocument/2006/relationships/slideLayout" Target="../slideLayouts/slideLayout7.xml"/></Relationships>
</file>

<file path=ppt/slides/_rels/slide398.xml.rels><?xml version="1.0" encoding="UTF-8" standalone="yes"?>
<Relationships xmlns="http://schemas.openxmlformats.org/package/2006/relationships"><Relationship Id="rId2" Type="http://schemas.openxmlformats.org/officeDocument/2006/relationships/notesSlide" Target="../notesSlides/notesSlide395.xml"/><Relationship Id="rId1" Type="http://schemas.openxmlformats.org/officeDocument/2006/relationships/slideLayout" Target="../slideLayouts/slideLayout7.xml"/></Relationships>
</file>

<file path=ppt/slides/_rels/slide399.xml.rels><?xml version="1.0" encoding="UTF-8" standalone="yes"?>
<Relationships xmlns="http://schemas.openxmlformats.org/package/2006/relationships"><Relationship Id="rId2" Type="http://schemas.openxmlformats.org/officeDocument/2006/relationships/notesSlide" Target="../notesSlides/notesSlide39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00.xml.rels><?xml version="1.0" encoding="UTF-8" standalone="yes"?>
<Relationships xmlns="http://schemas.openxmlformats.org/package/2006/relationships"><Relationship Id="rId2" Type="http://schemas.openxmlformats.org/officeDocument/2006/relationships/notesSlide" Target="../notesSlides/notesSlide397.xml"/><Relationship Id="rId1" Type="http://schemas.openxmlformats.org/officeDocument/2006/relationships/slideLayout" Target="../slideLayouts/slideLayout7.xml"/></Relationships>
</file>

<file path=ppt/slides/_rels/slide401.xml.rels><?xml version="1.0" encoding="UTF-8" standalone="yes"?>
<Relationships xmlns="http://schemas.openxmlformats.org/package/2006/relationships"><Relationship Id="rId2" Type="http://schemas.openxmlformats.org/officeDocument/2006/relationships/notesSlide" Target="../notesSlides/notesSlide398.xml"/><Relationship Id="rId1" Type="http://schemas.openxmlformats.org/officeDocument/2006/relationships/slideLayout" Target="../slideLayouts/slideLayout7.xml"/></Relationships>
</file>

<file path=ppt/slides/_rels/slide402.xml.rels><?xml version="1.0" encoding="UTF-8" standalone="yes"?>
<Relationships xmlns="http://schemas.openxmlformats.org/package/2006/relationships"><Relationship Id="rId2" Type="http://schemas.openxmlformats.org/officeDocument/2006/relationships/notesSlide" Target="../notesSlides/notesSlide399.xml"/><Relationship Id="rId1" Type="http://schemas.openxmlformats.org/officeDocument/2006/relationships/slideLayout" Target="../slideLayouts/slideLayout7.xml"/></Relationships>
</file>

<file path=ppt/slides/_rels/slide403.xml.rels><?xml version="1.0" encoding="UTF-8" standalone="yes"?>
<Relationships xmlns="http://schemas.openxmlformats.org/package/2006/relationships"><Relationship Id="rId2" Type="http://schemas.openxmlformats.org/officeDocument/2006/relationships/notesSlide" Target="../notesSlides/notesSlide400.xml"/><Relationship Id="rId1" Type="http://schemas.openxmlformats.org/officeDocument/2006/relationships/slideLayout" Target="../slideLayouts/slideLayout7.xml"/></Relationships>
</file>

<file path=ppt/slides/_rels/slide404.xml.rels><?xml version="1.0" encoding="UTF-8" standalone="yes"?>
<Relationships xmlns="http://schemas.openxmlformats.org/package/2006/relationships"><Relationship Id="rId2" Type="http://schemas.openxmlformats.org/officeDocument/2006/relationships/notesSlide" Target="../notesSlides/notesSlide401.xml"/><Relationship Id="rId1" Type="http://schemas.openxmlformats.org/officeDocument/2006/relationships/slideLayout" Target="../slideLayouts/slideLayout7.xml"/></Relationships>
</file>

<file path=ppt/slides/_rels/slide405.xml.rels><?xml version="1.0" encoding="UTF-8" standalone="yes"?>
<Relationships xmlns="http://schemas.openxmlformats.org/package/2006/relationships"><Relationship Id="rId2" Type="http://schemas.openxmlformats.org/officeDocument/2006/relationships/notesSlide" Target="../notesSlides/notesSlide402.xml"/><Relationship Id="rId1" Type="http://schemas.openxmlformats.org/officeDocument/2006/relationships/slideLayout" Target="../slideLayouts/slideLayout7.xml"/></Relationships>
</file>

<file path=ppt/slides/_rels/slide406.xml.rels><?xml version="1.0" encoding="UTF-8" standalone="yes"?>
<Relationships xmlns="http://schemas.openxmlformats.org/package/2006/relationships"><Relationship Id="rId2" Type="http://schemas.openxmlformats.org/officeDocument/2006/relationships/notesSlide" Target="../notesSlides/notesSlide403.xml"/><Relationship Id="rId1" Type="http://schemas.openxmlformats.org/officeDocument/2006/relationships/slideLayout" Target="../slideLayouts/slideLayout7.xml"/></Relationships>
</file>

<file path=ppt/slides/_rels/slide407.xml.rels><?xml version="1.0" encoding="UTF-8" standalone="yes"?>
<Relationships xmlns="http://schemas.openxmlformats.org/package/2006/relationships"><Relationship Id="rId2" Type="http://schemas.openxmlformats.org/officeDocument/2006/relationships/notesSlide" Target="../notesSlides/notesSlide404.xml"/><Relationship Id="rId1" Type="http://schemas.openxmlformats.org/officeDocument/2006/relationships/slideLayout" Target="../slideLayouts/slideLayout7.xml"/></Relationships>
</file>

<file path=ppt/slides/_rels/slide408.xml.rels><?xml version="1.0" encoding="UTF-8" standalone="yes"?>
<Relationships xmlns="http://schemas.openxmlformats.org/package/2006/relationships"><Relationship Id="rId2" Type="http://schemas.openxmlformats.org/officeDocument/2006/relationships/notesSlide" Target="../notesSlides/notesSlide405.xml"/><Relationship Id="rId1" Type="http://schemas.openxmlformats.org/officeDocument/2006/relationships/slideLayout" Target="../slideLayouts/slideLayout7.xml"/></Relationships>
</file>

<file path=ppt/slides/_rels/slide409.xml.rels><?xml version="1.0" encoding="UTF-8" standalone="yes"?>
<Relationships xmlns="http://schemas.openxmlformats.org/package/2006/relationships"><Relationship Id="rId2" Type="http://schemas.openxmlformats.org/officeDocument/2006/relationships/notesSlide" Target="../notesSlides/notesSlide40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10.xml.rels><?xml version="1.0" encoding="UTF-8" standalone="yes"?>
<Relationships xmlns="http://schemas.openxmlformats.org/package/2006/relationships"><Relationship Id="rId2" Type="http://schemas.openxmlformats.org/officeDocument/2006/relationships/notesSlide" Target="../notesSlides/notesSlide407.xml"/><Relationship Id="rId1" Type="http://schemas.openxmlformats.org/officeDocument/2006/relationships/slideLayout" Target="../slideLayouts/slideLayout7.xml"/></Relationships>
</file>

<file path=ppt/slides/_rels/slide411.xml.rels><?xml version="1.0" encoding="UTF-8" standalone="yes"?>
<Relationships xmlns="http://schemas.openxmlformats.org/package/2006/relationships"><Relationship Id="rId2" Type="http://schemas.openxmlformats.org/officeDocument/2006/relationships/notesSlide" Target="../notesSlides/notesSlide408.xml"/><Relationship Id="rId1" Type="http://schemas.openxmlformats.org/officeDocument/2006/relationships/slideLayout" Target="../slideLayouts/slideLayout7.xml"/></Relationships>
</file>

<file path=ppt/slides/_rels/slide412.xml.rels><?xml version="1.0" encoding="UTF-8" standalone="yes"?>
<Relationships xmlns="http://schemas.openxmlformats.org/package/2006/relationships"><Relationship Id="rId2" Type="http://schemas.openxmlformats.org/officeDocument/2006/relationships/notesSlide" Target="../notesSlides/notesSlide409.xml"/><Relationship Id="rId1" Type="http://schemas.openxmlformats.org/officeDocument/2006/relationships/slideLayout" Target="../slideLayouts/slideLayout7.xml"/></Relationships>
</file>

<file path=ppt/slides/_rels/slide413.xml.rels><?xml version="1.0" encoding="UTF-8" standalone="yes"?>
<Relationships xmlns="http://schemas.openxmlformats.org/package/2006/relationships"><Relationship Id="rId2" Type="http://schemas.openxmlformats.org/officeDocument/2006/relationships/notesSlide" Target="../notesSlides/notesSlide410.xml"/><Relationship Id="rId1" Type="http://schemas.openxmlformats.org/officeDocument/2006/relationships/slideLayout" Target="../slideLayouts/slideLayout7.xml"/></Relationships>
</file>

<file path=ppt/slides/_rels/slide414.xml.rels><?xml version="1.0" encoding="UTF-8" standalone="yes"?>
<Relationships xmlns="http://schemas.openxmlformats.org/package/2006/relationships"><Relationship Id="rId2" Type="http://schemas.openxmlformats.org/officeDocument/2006/relationships/notesSlide" Target="../notesSlides/notesSlide411.xml"/><Relationship Id="rId1" Type="http://schemas.openxmlformats.org/officeDocument/2006/relationships/slideLayout" Target="../slideLayouts/slideLayout7.xml"/></Relationships>
</file>

<file path=ppt/slides/_rels/slide415.xml.rels><?xml version="1.0" encoding="UTF-8" standalone="yes"?>
<Relationships xmlns="http://schemas.openxmlformats.org/package/2006/relationships"><Relationship Id="rId2" Type="http://schemas.openxmlformats.org/officeDocument/2006/relationships/notesSlide" Target="../notesSlides/notesSlide412.xml"/><Relationship Id="rId1" Type="http://schemas.openxmlformats.org/officeDocument/2006/relationships/slideLayout" Target="../slideLayouts/slideLayout7.xml"/></Relationships>
</file>

<file path=ppt/slides/_rels/slide416.xml.rels><?xml version="1.0" encoding="UTF-8" standalone="yes"?>
<Relationships xmlns="http://schemas.openxmlformats.org/package/2006/relationships"><Relationship Id="rId2" Type="http://schemas.openxmlformats.org/officeDocument/2006/relationships/notesSlide" Target="../notesSlides/notesSlide413.xml"/><Relationship Id="rId1" Type="http://schemas.openxmlformats.org/officeDocument/2006/relationships/slideLayout" Target="../slideLayouts/slideLayout7.xml"/></Relationships>
</file>

<file path=ppt/slides/_rels/slide417.xml.rels><?xml version="1.0" encoding="UTF-8" standalone="yes"?>
<Relationships xmlns="http://schemas.openxmlformats.org/package/2006/relationships"><Relationship Id="rId2" Type="http://schemas.openxmlformats.org/officeDocument/2006/relationships/notesSlide" Target="../notesSlides/notesSlide414.xml"/><Relationship Id="rId1" Type="http://schemas.openxmlformats.org/officeDocument/2006/relationships/slideLayout" Target="../slideLayouts/slideLayout7.xml"/></Relationships>
</file>

<file path=ppt/slides/_rels/slide418.xml.rels><?xml version="1.0" encoding="UTF-8" standalone="yes"?>
<Relationships xmlns="http://schemas.openxmlformats.org/package/2006/relationships"><Relationship Id="rId2" Type="http://schemas.openxmlformats.org/officeDocument/2006/relationships/notesSlide" Target="../notesSlides/notesSlide415.xml"/><Relationship Id="rId1" Type="http://schemas.openxmlformats.org/officeDocument/2006/relationships/slideLayout" Target="../slideLayouts/slideLayout7.xml"/></Relationships>
</file>

<file path=ppt/slides/_rels/slide419.xml.rels><?xml version="1.0" encoding="UTF-8" standalone="yes"?>
<Relationships xmlns="http://schemas.openxmlformats.org/package/2006/relationships"><Relationship Id="rId2" Type="http://schemas.openxmlformats.org/officeDocument/2006/relationships/notesSlide" Target="../notesSlides/notesSlide41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20.xml.rels><?xml version="1.0" encoding="UTF-8" standalone="yes"?>
<Relationships xmlns="http://schemas.openxmlformats.org/package/2006/relationships"><Relationship Id="rId2" Type="http://schemas.openxmlformats.org/officeDocument/2006/relationships/notesSlide" Target="../notesSlides/notesSlide417.xml"/><Relationship Id="rId1" Type="http://schemas.openxmlformats.org/officeDocument/2006/relationships/slideLayout" Target="../slideLayouts/slideLayout7.xml"/></Relationships>
</file>

<file path=ppt/slides/_rels/slide421.xml.rels><?xml version="1.0" encoding="UTF-8" standalone="yes"?>
<Relationships xmlns="http://schemas.openxmlformats.org/package/2006/relationships"><Relationship Id="rId2" Type="http://schemas.openxmlformats.org/officeDocument/2006/relationships/notesSlide" Target="../notesSlides/notesSlide418.xml"/><Relationship Id="rId1" Type="http://schemas.openxmlformats.org/officeDocument/2006/relationships/slideLayout" Target="../slideLayouts/slideLayout7.xml"/></Relationships>
</file>

<file path=ppt/slides/_rels/slide422.xml.rels><?xml version="1.0" encoding="UTF-8" standalone="yes"?>
<Relationships xmlns="http://schemas.openxmlformats.org/package/2006/relationships"><Relationship Id="rId2" Type="http://schemas.openxmlformats.org/officeDocument/2006/relationships/notesSlide" Target="../notesSlides/notesSlide419.xml"/><Relationship Id="rId1" Type="http://schemas.openxmlformats.org/officeDocument/2006/relationships/slideLayout" Target="../slideLayouts/slideLayout7.xml"/></Relationships>
</file>

<file path=ppt/slides/_rels/slide423.xml.rels><?xml version="1.0" encoding="UTF-8" standalone="yes"?>
<Relationships xmlns="http://schemas.openxmlformats.org/package/2006/relationships"><Relationship Id="rId2" Type="http://schemas.openxmlformats.org/officeDocument/2006/relationships/notesSlide" Target="../notesSlides/notesSlide420.xml"/><Relationship Id="rId1" Type="http://schemas.openxmlformats.org/officeDocument/2006/relationships/slideLayout" Target="../slideLayouts/slideLayout7.xml"/></Relationships>
</file>

<file path=ppt/slides/_rels/slide424.xml.rels><?xml version="1.0" encoding="UTF-8" standalone="yes"?>
<Relationships xmlns="http://schemas.openxmlformats.org/package/2006/relationships"><Relationship Id="rId2" Type="http://schemas.openxmlformats.org/officeDocument/2006/relationships/notesSlide" Target="../notesSlides/notesSlide421.xml"/><Relationship Id="rId1" Type="http://schemas.openxmlformats.org/officeDocument/2006/relationships/slideLayout" Target="../slideLayouts/slideLayout7.xml"/></Relationships>
</file>

<file path=ppt/slides/_rels/slide425.xml.rels><?xml version="1.0" encoding="UTF-8" standalone="yes"?>
<Relationships xmlns="http://schemas.openxmlformats.org/package/2006/relationships"><Relationship Id="rId2" Type="http://schemas.openxmlformats.org/officeDocument/2006/relationships/notesSlide" Target="../notesSlides/notesSlide422.xml"/><Relationship Id="rId1" Type="http://schemas.openxmlformats.org/officeDocument/2006/relationships/slideLayout" Target="../slideLayouts/slideLayout7.xml"/></Relationships>
</file>

<file path=ppt/slides/_rels/slide426.xml.rels><?xml version="1.0" encoding="UTF-8" standalone="yes"?>
<Relationships xmlns="http://schemas.openxmlformats.org/package/2006/relationships"><Relationship Id="rId2" Type="http://schemas.openxmlformats.org/officeDocument/2006/relationships/notesSlide" Target="../notesSlides/notesSlide423.xml"/><Relationship Id="rId1" Type="http://schemas.openxmlformats.org/officeDocument/2006/relationships/slideLayout" Target="../slideLayouts/slideLayout7.xml"/></Relationships>
</file>

<file path=ppt/slides/_rels/slide427.xml.rels><?xml version="1.0" encoding="UTF-8" standalone="yes"?>
<Relationships xmlns="http://schemas.openxmlformats.org/package/2006/relationships"><Relationship Id="rId2" Type="http://schemas.openxmlformats.org/officeDocument/2006/relationships/notesSlide" Target="../notesSlides/notesSlide424.xml"/><Relationship Id="rId1" Type="http://schemas.openxmlformats.org/officeDocument/2006/relationships/slideLayout" Target="../slideLayouts/slideLayout7.xml"/></Relationships>
</file>

<file path=ppt/slides/_rels/slide428.xml.rels><?xml version="1.0" encoding="UTF-8" standalone="yes"?>
<Relationships xmlns="http://schemas.openxmlformats.org/package/2006/relationships"><Relationship Id="rId2" Type="http://schemas.openxmlformats.org/officeDocument/2006/relationships/notesSlide" Target="../notesSlides/notesSlide425.xml"/><Relationship Id="rId1" Type="http://schemas.openxmlformats.org/officeDocument/2006/relationships/slideLayout" Target="../slideLayouts/slideLayout7.xml"/></Relationships>
</file>

<file path=ppt/slides/_rels/slide429.xml.rels><?xml version="1.0" encoding="UTF-8" standalone="yes"?>
<Relationships xmlns="http://schemas.openxmlformats.org/package/2006/relationships"><Relationship Id="rId2" Type="http://schemas.openxmlformats.org/officeDocument/2006/relationships/notesSlide" Target="../notesSlides/notesSlide426.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30.xml.rels><?xml version="1.0" encoding="UTF-8" standalone="yes"?>
<Relationships xmlns="http://schemas.openxmlformats.org/package/2006/relationships"><Relationship Id="rId2" Type="http://schemas.openxmlformats.org/officeDocument/2006/relationships/notesSlide" Target="../notesSlides/notesSlide427.xml"/><Relationship Id="rId1" Type="http://schemas.openxmlformats.org/officeDocument/2006/relationships/slideLayout" Target="../slideLayouts/slideLayout7.xml"/></Relationships>
</file>

<file path=ppt/slides/_rels/slide431.xml.rels><?xml version="1.0" encoding="UTF-8" standalone="yes"?>
<Relationships xmlns="http://schemas.openxmlformats.org/package/2006/relationships"><Relationship Id="rId2" Type="http://schemas.openxmlformats.org/officeDocument/2006/relationships/notesSlide" Target="../notesSlides/notesSlide428.xml"/><Relationship Id="rId1" Type="http://schemas.openxmlformats.org/officeDocument/2006/relationships/slideLayout" Target="../slideLayouts/slideLayout7.xml"/></Relationships>
</file>

<file path=ppt/slides/_rels/slide432.xml.rels><?xml version="1.0" encoding="UTF-8" standalone="yes"?>
<Relationships xmlns="http://schemas.openxmlformats.org/package/2006/relationships"><Relationship Id="rId2" Type="http://schemas.openxmlformats.org/officeDocument/2006/relationships/notesSlide" Target="../notesSlides/notesSlide429.xml"/><Relationship Id="rId1" Type="http://schemas.openxmlformats.org/officeDocument/2006/relationships/slideLayout" Target="../slideLayouts/slideLayout7.xml"/></Relationships>
</file>

<file path=ppt/slides/_rels/slide433.xml.rels><?xml version="1.0" encoding="UTF-8" standalone="yes"?>
<Relationships xmlns="http://schemas.openxmlformats.org/package/2006/relationships"><Relationship Id="rId2" Type="http://schemas.openxmlformats.org/officeDocument/2006/relationships/notesSlide" Target="../notesSlides/notesSlide430.xml"/><Relationship Id="rId1" Type="http://schemas.openxmlformats.org/officeDocument/2006/relationships/slideLayout" Target="../slideLayouts/slideLayout7.xml"/></Relationships>
</file>

<file path=ppt/slides/_rels/slide434.xml.rels><?xml version="1.0" encoding="UTF-8" standalone="yes"?>
<Relationships xmlns="http://schemas.openxmlformats.org/package/2006/relationships"><Relationship Id="rId2" Type="http://schemas.openxmlformats.org/officeDocument/2006/relationships/notesSlide" Target="../notesSlides/notesSlide431.xml"/><Relationship Id="rId1" Type="http://schemas.openxmlformats.org/officeDocument/2006/relationships/slideLayout" Target="../slideLayouts/slideLayout7.xml"/></Relationships>
</file>

<file path=ppt/slides/_rels/slide435.xml.rels><?xml version="1.0" encoding="UTF-8" standalone="yes"?>
<Relationships xmlns="http://schemas.openxmlformats.org/package/2006/relationships"><Relationship Id="rId2" Type="http://schemas.openxmlformats.org/officeDocument/2006/relationships/notesSlide" Target="../notesSlides/notesSlide432.xml"/><Relationship Id="rId1" Type="http://schemas.openxmlformats.org/officeDocument/2006/relationships/slideLayout" Target="../slideLayouts/slideLayout7.xml"/></Relationships>
</file>

<file path=ppt/slides/_rels/slide436.xml.rels><?xml version="1.0" encoding="UTF-8" standalone="yes"?>
<Relationships xmlns="http://schemas.openxmlformats.org/package/2006/relationships"><Relationship Id="rId2" Type="http://schemas.openxmlformats.org/officeDocument/2006/relationships/notesSlide" Target="../notesSlides/notesSlide433.xml"/><Relationship Id="rId1" Type="http://schemas.openxmlformats.org/officeDocument/2006/relationships/slideLayout" Target="../slideLayouts/slideLayout7.xml"/></Relationships>
</file>

<file path=ppt/slides/_rels/slide437.xml.rels><?xml version="1.0" encoding="UTF-8" standalone="yes"?>
<Relationships xmlns="http://schemas.openxmlformats.org/package/2006/relationships"><Relationship Id="rId2" Type="http://schemas.openxmlformats.org/officeDocument/2006/relationships/notesSlide" Target="../notesSlides/notesSlide434.xml"/><Relationship Id="rId1" Type="http://schemas.openxmlformats.org/officeDocument/2006/relationships/slideLayout" Target="../slideLayouts/slideLayout7.xml"/></Relationships>
</file>

<file path=ppt/slides/_rels/slide438.xml.rels><?xml version="1.0" encoding="UTF-8" standalone="yes"?>
<Relationships xmlns="http://schemas.openxmlformats.org/package/2006/relationships"><Relationship Id="rId2" Type="http://schemas.openxmlformats.org/officeDocument/2006/relationships/notesSlide" Target="../notesSlides/notesSlide435.xml"/><Relationship Id="rId1" Type="http://schemas.openxmlformats.org/officeDocument/2006/relationships/slideLayout" Target="../slideLayouts/slideLayout7.xml"/></Relationships>
</file>

<file path=ppt/slides/_rels/slide439.xml.rels><?xml version="1.0" encoding="UTF-8" standalone="yes"?>
<Relationships xmlns="http://schemas.openxmlformats.org/package/2006/relationships"><Relationship Id="rId2" Type="http://schemas.openxmlformats.org/officeDocument/2006/relationships/notesSlide" Target="../notesSlides/notesSlide436.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40.xml.rels><?xml version="1.0" encoding="UTF-8" standalone="yes"?>
<Relationships xmlns="http://schemas.openxmlformats.org/package/2006/relationships"><Relationship Id="rId2" Type="http://schemas.openxmlformats.org/officeDocument/2006/relationships/notesSlide" Target="../notesSlides/notesSlide437.xml"/><Relationship Id="rId1" Type="http://schemas.openxmlformats.org/officeDocument/2006/relationships/slideLayout" Target="../slideLayouts/slideLayout7.xml"/></Relationships>
</file>

<file path=ppt/slides/_rels/slide441.xml.rels><?xml version="1.0" encoding="UTF-8" standalone="yes"?>
<Relationships xmlns="http://schemas.openxmlformats.org/package/2006/relationships"><Relationship Id="rId2" Type="http://schemas.openxmlformats.org/officeDocument/2006/relationships/notesSlide" Target="../notesSlides/notesSlide438.xml"/><Relationship Id="rId1" Type="http://schemas.openxmlformats.org/officeDocument/2006/relationships/slideLayout" Target="../slideLayouts/slideLayout7.xml"/></Relationships>
</file>

<file path=ppt/slides/_rels/slide442.xml.rels><?xml version="1.0" encoding="UTF-8" standalone="yes"?>
<Relationships xmlns="http://schemas.openxmlformats.org/package/2006/relationships"><Relationship Id="rId2" Type="http://schemas.openxmlformats.org/officeDocument/2006/relationships/notesSlide" Target="../notesSlides/notesSlide439.xml"/><Relationship Id="rId1" Type="http://schemas.openxmlformats.org/officeDocument/2006/relationships/slideLayout" Target="../slideLayouts/slideLayout7.xml"/></Relationships>
</file>

<file path=ppt/slides/_rels/slide443.xml.rels><?xml version="1.0" encoding="UTF-8" standalone="yes"?>
<Relationships xmlns="http://schemas.openxmlformats.org/package/2006/relationships"><Relationship Id="rId2" Type="http://schemas.openxmlformats.org/officeDocument/2006/relationships/notesSlide" Target="../notesSlides/notesSlide440.xml"/><Relationship Id="rId1" Type="http://schemas.openxmlformats.org/officeDocument/2006/relationships/slideLayout" Target="../slideLayouts/slideLayout7.xml"/></Relationships>
</file>

<file path=ppt/slides/_rels/slide444.xml.rels><?xml version="1.0" encoding="UTF-8" standalone="yes"?>
<Relationships xmlns="http://schemas.openxmlformats.org/package/2006/relationships"><Relationship Id="rId2" Type="http://schemas.openxmlformats.org/officeDocument/2006/relationships/notesSlide" Target="../notesSlides/notesSlide441.xml"/><Relationship Id="rId1" Type="http://schemas.openxmlformats.org/officeDocument/2006/relationships/slideLayout" Target="../slideLayouts/slideLayout7.xml"/></Relationships>
</file>

<file path=ppt/slides/_rels/slide445.xml.rels><?xml version="1.0" encoding="UTF-8" standalone="yes"?>
<Relationships xmlns="http://schemas.openxmlformats.org/package/2006/relationships"><Relationship Id="rId2" Type="http://schemas.openxmlformats.org/officeDocument/2006/relationships/notesSlide" Target="../notesSlides/notesSlide442.xml"/><Relationship Id="rId1" Type="http://schemas.openxmlformats.org/officeDocument/2006/relationships/slideLayout" Target="../slideLayouts/slideLayout7.xml"/></Relationships>
</file>

<file path=ppt/slides/_rels/slide446.xml.rels><?xml version="1.0" encoding="UTF-8" standalone="yes"?>
<Relationships xmlns="http://schemas.openxmlformats.org/package/2006/relationships"><Relationship Id="rId2" Type="http://schemas.openxmlformats.org/officeDocument/2006/relationships/notesSlide" Target="../notesSlides/notesSlide443.xml"/><Relationship Id="rId1" Type="http://schemas.openxmlformats.org/officeDocument/2006/relationships/slideLayout" Target="../slideLayouts/slideLayout7.xml"/></Relationships>
</file>

<file path=ppt/slides/_rels/slide447.xml.rels><?xml version="1.0" encoding="UTF-8" standalone="yes"?>
<Relationships xmlns="http://schemas.openxmlformats.org/package/2006/relationships"><Relationship Id="rId2" Type="http://schemas.openxmlformats.org/officeDocument/2006/relationships/notesSlide" Target="../notesSlides/notesSlide444.xml"/><Relationship Id="rId1" Type="http://schemas.openxmlformats.org/officeDocument/2006/relationships/slideLayout" Target="../slideLayouts/slideLayout7.xml"/></Relationships>
</file>

<file path=ppt/slides/_rels/slide448.xml.rels><?xml version="1.0" encoding="UTF-8" standalone="yes"?>
<Relationships xmlns="http://schemas.openxmlformats.org/package/2006/relationships"><Relationship Id="rId2" Type="http://schemas.openxmlformats.org/officeDocument/2006/relationships/notesSlide" Target="../notesSlides/notesSlide445.xml"/><Relationship Id="rId1" Type="http://schemas.openxmlformats.org/officeDocument/2006/relationships/slideLayout" Target="../slideLayouts/slideLayout7.xml"/></Relationships>
</file>

<file path=ppt/slides/_rels/slide449.xml.rels><?xml version="1.0" encoding="UTF-8" standalone="yes"?>
<Relationships xmlns="http://schemas.openxmlformats.org/package/2006/relationships"><Relationship Id="rId2" Type="http://schemas.openxmlformats.org/officeDocument/2006/relationships/notesSlide" Target="../notesSlides/notesSlide446.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50.xml.rels><?xml version="1.0" encoding="UTF-8" standalone="yes"?>
<Relationships xmlns="http://schemas.openxmlformats.org/package/2006/relationships"><Relationship Id="rId2" Type="http://schemas.openxmlformats.org/officeDocument/2006/relationships/notesSlide" Target="../notesSlides/notesSlide447.xml"/><Relationship Id="rId1" Type="http://schemas.openxmlformats.org/officeDocument/2006/relationships/slideLayout" Target="../slideLayouts/slideLayout7.xml"/></Relationships>
</file>

<file path=ppt/slides/_rels/slide451.xml.rels><?xml version="1.0" encoding="UTF-8" standalone="yes"?>
<Relationships xmlns="http://schemas.openxmlformats.org/package/2006/relationships"><Relationship Id="rId2" Type="http://schemas.openxmlformats.org/officeDocument/2006/relationships/notesSlide" Target="../notesSlides/notesSlide448.xml"/><Relationship Id="rId1" Type="http://schemas.openxmlformats.org/officeDocument/2006/relationships/slideLayout" Target="../slideLayouts/slideLayout7.xml"/></Relationships>
</file>

<file path=ppt/slides/_rels/slide452.xml.rels><?xml version="1.0" encoding="UTF-8" standalone="yes"?>
<Relationships xmlns="http://schemas.openxmlformats.org/package/2006/relationships"><Relationship Id="rId2" Type="http://schemas.openxmlformats.org/officeDocument/2006/relationships/notesSlide" Target="../notesSlides/notesSlide449.xml"/><Relationship Id="rId1" Type="http://schemas.openxmlformats.org/officeDocument/2006/relationships/slideLayout" Target="../slideLayouts/slideLayout7.xml"/></Relationships>
</file>

<file path=ppt/slides/_rels/slide453.xml.rels><?xml version="1.0" encoding="UTF-8" standalone="yes"?>
<Relationships xmlns="http://schemas.openxmlformats.org/package/2006/relationships"><Relationship Id="rId2" Type="http://schemas.openxmlformats.org/officeDocument/2006/relationships/notesSlide" Target="../notesSlides/notesSlide450.xml"/><Relationship Id="rId1" Type="http://schemas.openxmlformats.org/officeDocument/2006/relationships/slideLayout" Target="../slideLayouts/slideLayout7.xml"/></Relationships>
</file>

<file path=ppt/slides/_rels/slide454.xml.rels><?xml version="1.0" encoding="UTF-8" standalone="yes"?>
<Relationships xmlns="http://schemas.openxmlformats.org/package/2006/relationships"><Relationship Id="rId2" Type="http://schemas.openxmlformats.org/officeDocument/2006/relationships/notesSlide" Target="../notesSlides/notesSlide451.xml"/><Relationship Id="rId1" Type="http://schemas.openxmlformats.org/officeDocument/2006/relationships/slideLayout" Target="../slideLayouts/slideLayout7.xml"/></Relationships>
</file>

<file path=ppt/slides/_rels/slide455.xml.rels><?xml version="1.0" encoding="UTF-8" standalone="yes"?>
<Relationships xmlns="http://schemas.openxmlformats.org/package/2006/relationships"><Relationship Id="rId2" Type="http://schemas.openxmlformats.org/officeDocument/2006/relationships/notesSlide" Target="../notesSlides/notesSlide452.xml"/><Relationship Id="rId1" Type="http://schemas.openxmlformats.org/officeDocument/2006/relationships/slideLayout" Target="../slideLayouts/slideLayout7.xml"/></Relationships>
</file>

<file path=ppt/slides/_rels/slide456.xml.rels><?xml version="1.0" encoding="UTF-8" standalone="yes"?>
<Relationships xmlns="http://schemas.openxmlformats.org/package/2006/relationships"><Relationship Id="rId2" Type="http://schemas.openxmlformats.org/officeDocument/2006/relationships/notesSlide" Target="../notesSlides/notesSlide453.xml"/><Relationship Id="rId1" Type="http://schemas.openxmlformats.org/officeDocument/2006/relationships/slideLayout" Target="../slideLayouts/slideLayout7.xml"/></Relationships>
</file>

<file path=ppt/slides/_rels/slide457.xml.rels><?xml version="1.0" encoding="UTF-8" standalone="yes"?>
<Relationships xmlns="http://schemas.openxmlformats.org/package/2006/relationships"><Relationship Id="rId2" Type="http://schemas.openxmlformats.org/officeDocument/2006/relationships/notesSlide" Target="../notesSlides/notesSlide454.xml"/><Relationship Id="rId1" Type="http://schemas.openxmlformats.org/officeDocument/2006/relationships/slideLayout" Target="../slideLayouts/slideLayout7.xml"/></Relationships>
</file>

<file path=ppt/slides/_rels/slide458.xml.rels><?xml version="1.0" encoding="UTF-8" standalone="yes"?>
<Relationships xmlns="http://schemas.openxmlformats.org/package/2006/relationships"><Relationship Id="rId2" Type="http://schemas.openxmlformats.org/officeDocument/2006/relationships/notesSlide" Target="../notesSlides/notesSlide455.xml"/><Relationship Id="rId1" Type="http://schemas.openxmlformats.org/officeDocument/2006/relationships/slideLayout" Target="../slideLayouts/slideLayout7.xml"/></Relationships>
</file>

<file path=ppt/slides/_rels/slide459.xml.rels><?xml version="1.0" encoding="UTF-8" standalone="yes"?>
<Relationships xmlns="http://schemas.openxmlformats.org/package/2006/relationships"><Relationship Id="rId2" Type="http://schemas.openxmlformats.org/officeDocument/2006/relationships/notesSlide" Target="../notesSlides/notesSlide456.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60.xml.rels><?xml version="1.0" encoding="UTF-8" standalone="yes"?>
<Relationships xmlns="http://schemas.openxmlformats.org/package/2006/relationships"><Relationship Id="rId2" Type="http://schemas.openxmlformats.org/officeDocument/2006/relationships/notesSlide" Target="../notesSlides/notesSlide457.xml"/><Relationship Id="rId1" Type="http://schemas.openxmlformats.org/officeDocument/2006/relationships/slideLayout" Target="../slideLayouts/slideLayout7.xml"/></Relationships>
</file>

<file path=ppt/slides/_rels/slide461.xml.rels><?xml version="1.0" encoding="UTF-8" standalone="yes"?>
<Relationships xmlns="http://schemas.openxmlformats.org/package/2006/relationships"><Relationship Id="rId2" Type="http://schemas.openxmlformats.org/officeDocument/2006/relationships/notesSlide" Target="../notesSlides/notesSlide458.xml"/><Relationship Id="rId1" Type="http://schemas.openxmlformats.org/officeDocument/2006/relationships/slideLayout" Target="../slideLayouts/slideLayout7.xml"/></Relationships>
</file>

<file path=ppt/slides/_rels/slide462.xml.rels><?xml version="1.0" encoding="UTF-8" standalone="yes"?>
<Relationships xmlns="http://schemas.openxmlformats.org/package/2006/relationships"><Relationship Id="rId2" Type="http://schemas.openxmlformats.org/officeDocument/2006/relationships/notesSlide" Target="../notesSlides/notesSlide459.xml"/><Relationship Id="rId1" Type="http://schemas.openxmlformats.org/officeDocument/2006/relationships/slideLayout" Target="../slideLayouts/slideLayout7.xml"/></Relationships>
</file>

<file path=ppt/slides/_rels/slide463.xml.rels><?xml version="1.0" encoding="UTF-8" standalone="yes"?>
<Relationships xmlns="http://schemas.openxmlformats.org/package/2006/relationships"><Relationship Id="rId2" Type="http://schemas.openxmlformats.org/officeDocument/2006/relationships/notesSlide" Target="../notesSlides/notesSlide460.xml"/><Relationship Id="rId1" Type="http://schemas.openxmlformats.org/officeDocument/2006/relationships/slideLayout" Target="../slideLayouts/slideLayout7.xml"/></Relationships>
</file>

<file path=ppt/slides/_rels/slide464.xml.rels><?xml version="1.0" encoding="UTF-8" standalone="yes"?>
<Relationships xmlns="http://schemas.openxmlformats.org/package/2006/relationships"><Relationship Id="rId2" Type="http://schemas.openxmlformats.org/officeDocument/2006/relationships/notesSlide" Target="../notesSlides/notesSlide461.xml"/><Relationship Id="rId1" Type="http://schemas.openxmlformats.org/officeDocument/2006/relationships/slideLayout" Target="../slideLayouts/slideLayout7.xml"/></Relationships>
</file>

<file path=ppt/slides/_rels/slide465.xml.rels><?xml version="1.0" encoding="UTF-8" standalone="yes"?>
<Relationships xmlns="http://schemas.openxmlformats.org/package/2006/relationships"><Relationship Id="rId2" Type="http://schemas.openxmlformats.org/officeDocument/2006/relationships/notesSlide" Target="../notesSlides/notesSlide462.xml"/><Relationship Id="rId1" Type="http://schemas.openxmlformats.org/officeDocument/2006/relationships/slideLayout" Target="../slideLayouts/slideLayout7.xml"/></Relationships>
</file>

<file path=ppt/slides/_rels/slide466.xml.rels><?xml version="1.0" encoding="UTF-8" standalone="yes"?>
<Relationships xmlns="http://schemas.openxmlformats.org/package/2006/relationships"><Relationship Id="rId2" Type="http://schemas.openxmlformats.org/officeDocument/2006/relationships/notesSlide" Target="../notesSlides/notesSlide463.xml"/><Relationship Id="rId1" Type="http://schemas.openxmlformats.org/officeDocument/2006/relationships/slideLayout" Target="../slideLayouts/slideLayout7.xml"/></Relationships>
</file>

<file path=ppt/slides/_rels/slide467.xml.rels><?xml version="1.0" encoding="UTF-8" standalone="yes"?>
<Relationships xmlns="http://schemas.openxmlformats.org/package/2006/relationships"><Relationship Id="rId2" Type="http://schemas.openxmlformats.org/officeDocument/2006/relationships/notesSlide" Target="../notesSlides/notesSlide464.xml"/><Relationship Id="rId1" Type="http://schemas.openxmlformats.org/officeDocument/2006/relationships/slideLayout" Target="../slideLayouts/slideLayout7.xml"/></Relationships>
</file>

<file path=ppt/slides/_rels/slide468.xml.rels><?xml version="1.0" encoding="UTF-8" standalone="yes"?>
<Relationships xmlns="http://schemas.openxmlformats.org/package/2006/relationships"><Relationship Id="rId2" Type="http://schemas.openxmlformats.org/officeDocument/2006/relationships/notesSlide" Target="../notesSlides/notesSlide465.xml"/><Relationship Id="rId1" Type="http://schemas.openxmlformats.org/officeDocument/2006/relationships/slideLayout" Target="../slideLayouts/slideLayout7.xml"/></Relationships>
</file>

<file path=ppt/slides/_rels/slide469.xml.rels><?xml version="1.0" encoding="UTF-8" standalone="yes"?>
<Relationships xmlns="http://schemas.openxmlformats.org/package/2006/relationships"><Relationship Id="rId2" Type="http://schemas.openxmlformats.org/officeDocument/2006/relationships/notesSlide" Target="../notesSlides/notesSlide46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70.xml.rels><?xml version="1.0" encoding="UTF-8" standalone="yes"?>
<Relationships xmlns="http://schemas.openxmlformats.org/package/2006/relationships"><Relationship Id="rId2" Type="http://schemas.openxmlformats.org/officeDocument/2006/relationships/notesSlide" Target="../notesSlides/notesSlide467.xml"/><Relationship Id="rId1" Type="http://schemas.openxmlformats.org/officeDocument/2006/relationships/slideLayout" Target="../slideLayouts/slideLayout7.xml"/></Relationships>
</file>

<file path=ppt/slides/_rels/slide471.xml.rels><?xml version="1.0" encoding="UTF-8" standalone="yes"?>
<Relationships xmlns="http://schemas.openxmlformats.org/package/2006/relationships"><Relationship Id="rId2" Type="http://schemas.openxmlformats.org/officeDocument/2006/relationships/notesSlide" Target="../notesSlides/notesSlide468.xml"/><Relationship Id="rId1" Type="http://schemas.openxmlformats.org/officeDocument/2006/relationships/slideLayout" Target="../slideLayouts/slideLayout7.xml"/></Relationships>
</file>

<file path=ppt/slides/_rels/slide472.xml.rels><?xml version="1.0" encoding="UTF-8" standalone="yes"?>
<Relationships xmlns="http://schemas.openxmlformats.org/package/2006/relationships"><Relationship Id="rId2" Type="http://schemas.openxmlformats.org/officeDocument/2006/relationships/notesSlide" Target="../notesSlides/notesSlide469.xml"/><Relationship Id="rId1" Type="http://schemas.openxmlformats.org/officeDocument/2006/relationships/slideLayout" Target="../slideLayouts/slideLayout7.xml"/></Relationships>
</file>

<file path=ppt/slides/_rels/slide473.xml.rels><?xml version="1.0" encoding="UTF-8" standalone="yes"?>
<Relationships xmlns="http://schemas.openxmlformats.org/package/2006/relationships"><Relationship Id="rId2" Type="http://schemas.openxmlformats.org/officeDocument/2006/relationships/notesSlide" Target="../notesSlides/notesSlide470.xml"/><Relationship Id="rId1" Type="http://schemas.openxmlformats.org/officeDocument/2006/relationships/slideLayout" Target="../slideLayouts/slideLayout7.xml"/></Relationships>
</file>

<file path=ppt/slides/_rels/slide474.xml.rels><?xml version="1.0" encoding="UTF-8" standalone="yes"?>
<Relationships xmlns="http://schemas.openxmlformats.org/package/2006/relationships"><Relationship Id="rId2" Type="http://schemas.openxmlformats.org/officeDocument/2006/relationships/notesSlide" Target="../notesSlides/notesSlide471.xml"/><Relationship Id="rId1" Type="http://schemas.openxmlformats.org/officeDocument/2006/relationships/slideLayout" Target="../slideLayouts/slideLayout7.xml"/></Relationships>
</file>

<file path=ppt/slides/_rels/slide475.xml.rels><?xml version="1.0" encoding="UTF-8" standalone="yes"?>
<Relationships xmlns="http://schemas.openxmlformats.org/package/2006/relationships"><Relationship Id="rId2" Type="http://schemas.openxmlformats.org/officeDocument/2006/relationships/notesSlide" Target="../notesSlides/notesSlide472.xml"/><Relationship Id="rId1" Type="http://schemas.openxmlformats.org/officeDocument/2006/relationships/slideLayout" Target="../slideLayouts/slideLayout7.xml"/></Relationships>
</file>

<file path=ppt/slides/_rels/slide476.xml.rels><?xml version="1.0" encoding="UTF-8" standalone="yes"?>
<Relationships xmlns="http://schemas.openxmlformats.org/package/2006/relationships"><Relationship Id="rId2" Type="http://schemas.openxmlformats.org/officeDocument/2006/relationships/notesSlide" Target="../notesSlides/notesSlide473.xml"/><Relationship Id="rId1" Type="http://schemas.openxmlformats.org/officeDocument/2006/relationships/slideLayout" Target="../slideLayouts/slideLayout7.xml"/></Relationships>
</file>

<file path=ppt/slides/_rels/slide477.xml.rels><?xml version="1.0" encoding="UTF-8" standalone="yes"?>
<Relationships xmlns="http://schemas.openxmlformats.org/package/2006/relationships"><Relationship Id="rId2" Type="http://schemas.openxmlformats.org/officeDocument/2006/relationships/notesSlide" Target="../notesSlides/notesSlide474.xml"/><Relationship Id="rId1" Type="http://schemas.openxmlformats.org/officeDocument/2006/relationships/slideLayout" Target="../slideLayouts/slideLayout7.xml"/></Relationships>
</file>

<file path=ppt/slides/_rels/slide478.xml.rels><?xml version="1.0" encoding="UTF-8" standalone="yes"?>
<Relationships xmlns="http://schemas.openxmlformats.org/package/2006/relationships"><Relationship Id="rId2" Type="http://schemas.openxmlformats.org/officeDocument/2006/relationships/notesSlide" Target="../notesSlides/notesSlide475.xml"/><Relationship Id="rId1" Type="http://schemas.openxmlformats.org/officeDocument/2006/relationships/slideLayout" Target="../slideLayouts/slideLayout7.xml"/></Relationships>
</file>

<file path=ppt/slides/_rels/slide479.xml.rels><?xml version="1.0" encoding="UTF-8" standalone="yes"?>
<Relationships xmlns="http://schemas.openxmlformats.org/package/2006/relationships"><Relationship Id="rId2" Type="http://schemas.openxmlformats.org/officeDocument/2006/relationships/notesSlide" Target="../notesSlides/notesSlide47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80.xml.rels><?xml version="1.0" encoding="UTF-8" standalone="yes"?>
<Relationships xmlns="http://schemas.openxmlformats.org/package/2006/relationships"><Relationship Id="rId2" Type="http://schemas.openxmlformats.org/officeDocument/2006/relationships/notesSlide" Target="../notesSlides/notesSlide477.xml"/><Relationship Id="rId1" Type="http://schemas.openxmlformats.org/officeDocument/2006/relationships/slideLayout" Target="../slideLayouts/slideLayout7.xml"/></Relationships>
</file>

<file path=ppt/slides/_rels/slide481.xml.rels><?xml version="1.0" encoding="UTF-8" standalone="yes"?>
<Relationships xmlns="http://schemas.openxmlformats.org/package/2006/relationships"><Relationship Id="rId2" Type="http://schemas.openxmlformats.org/officeDocument/2006/relationships/notesSlide" Target="../notesSlides/notesSlide478.xml"/><Relationship Id="rId1" Type="http://schemas.openxmlformats.org/officeDocument/2006/relationships/slideLayout" Target="../slideLayouts/slideLayout7.xml"/></Relationships>
</file>

<file path=ppt/slides/_rels/slide482.xml.rels><?xml version="1.0" encoding="UTF-8" standalone="yes"?>
<Relationships xmlns="http://schemas.openxmlformats.org/package/2006/relationships"><Relationship Id="rId2" Type="http://schemas.openxmlformats.org/officeDocument/2006/relationships/notesSlide" Target="../notesSlides/notesSlide479.xml"/><Relationship Id="rId1" Type="http://schemas.openxmlformats.org/officeDocument/2006/relationships/slideLayout" Target="../slideLayouts/slideLayout7.xml"/></Relationships>
</file>

<file path=ppt/slides/_rels/slide483.xml.rels><?xml version="1.0" encoding="UTF-8" standalone="yes"?>
<Relationships xmlns="http://schemas.openxmlformats.org/package/2006/relationships"><Relationship Id="rId2" Type="http://schemas.openxmlformats.org/officeDocument/2006/relationships/notesSlide" Target="../notesSlides/notesSlide480.xml"/><Relationship Id="rId1" Type="http://schemas.openxmlformats.org/officeDocument/2006/relationships/slideLayout" Target="../slideLayouts/slideLayout7.xml"/></Relationships>
</file>

<file path=ppt/slides/_rels/slide484.xml.rels><?xml version="1.0" encoding="UTF-8" standalone="yes"?>
<Relationships xmlns="http://schemas.openxmlformats.org/package/2006/relationships"><Relationship Id="rId2" Type="http://schemas.openxmlformats.org/officeDocument/2006/relationships/notesSlide" Target="../notesSlides/notesSlide481.xml"/><Relationship Id="rId1" Type="http://schemas.openxmlformats.org/officeDocument/2006/relationships/slideLayout" Target="../slideLayouts/slideLayout7.xml"/></Relationships>
</file>

<file path=ppt/slides/_rels/slide485.xml.rels><?xml version="1.0" encoding="UTF-8" standalone="yes"?>
<Relationships xmlns="http://schemas.openxmlformats.org/package/2006/relationships"><Relationship Id="rId2" Type="http://schemas.openxmlformats.org/officeDocument/2006/relationships/notesSlide" Target="../notesSlides/notesSlide482.xml"/><Relationship Id="rId1" Type="http://schemas.openxmlformats.org/officeDocument/2006/relationships/slideLayout" Target="../slideLayouts/slideLayout7.xml"/></Relationships>
</file>

<file path=ppt/slides/_rels/slide486.xml.rels><?xml version="1.0" encoding="UTF-8" standalone="yes"?>
<Relationships xmlns="http://schemas.openxmlformats.org/package/2006/relationships"><Relationship Id="rId2" Type="http://schemas.openxmlformats.org/officeDocument/2006/relationships/notesSlide" Target="../notesSlides/notesSlide483.xml"/><Relationship Id="rId1" Type="http://schemas.openxmlformats.org/officeDocument/2006/relationships/slideLayout" Target="../slideLayouts/slideLayout7.xml"/></Relationships>
</file>

<file path=ppt/slides/_rels/slide487.xml.rels><?xml version="1.0" encoding="UTF-8" standalone="yes"?>
<Relationships xmlns="http://schemas.openxmlformats.org/package/2006/relationships"><Relationship Id="rId2" Type="http://schemas.openxmlformats.org/officeDocument/2006/relationships/notesSlide" Target="../notesSlides/notesSlide484.xml"/><Relationship Id="rId1" Type="http://schemas.openxmlformats.org/officeDocument/2006/relationships/slideLayout" Target="../slideLayouts/slideLayout7.xml"/></Relationships>
</file>

<file path=ppt/slides/_rels/slide488.xml.rels><?xml version="1.0" encoding="UTF-8" standalone="yes"?>
<Relationships xmlns="http://schemas.openxmlformats.org/package/2006/relationships"><Relationship Id="rId2" Type="http://schemas.openxmlformats.org/officeDocument/2006/relationships/notesSlide" Target="../notesSlides/notesSlide485.xml"/><Relationship Id="rId1" Type="http://schemas.openxmlformats.org/officeDocument/2006/relationships/slideLayout" Target="../slideLayouts/slideLayout7.xml"/></Relationships>
</file>

<file path=ppt/slides/_rels/slide489.xml.rels><?xml version="1.0" encoding="UTF-8" standalone="yes"?>
<Relationships xmlns="http://schemas.openxmlformats.org/package/2006/relationships"><Relationship Id="rId2" Type="http://schemas.openxmlformats.org/officeDocument/2006/relationships/notesSlide" Target="../notesSlides/notesSlide48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490.xml.rels><?xml version="1.0" encoding="UTF-8" standalone="yes"?>
<Relationships xmlns="http://schemas.openxmlformats.org/package/2006/relationships"><Relationship Id="rId2" Type="http://schemas.openxmlformats.org/officeDocument/2006/relationships/notesSlide" Target="../notesSlides/notesSlide487.xml"/><Relationship Id="rId1" Type="http://schemas.openxmlformats.org/officeDocument/2006/relationships/slideLayout" Target="../slideLayouts/slideLayout7.xml"/></Relationships>
</file>

<file path=ppt/slides/_rels/slide491.xml.rels><?xml version="1.0" encoding="UTF-8" standalone="yes"?>
<Relationships xmlns="http://schemas.openxmlformats.org/package/2006/relationships"><Relationship Id="rId2" Type="http://schemas.openxmlformats.org/officeDocument/2006/relationships/notesSlide" Target="../notesSlides/notesSlide488.xml"/><Relationship Id="rId1" Type="http://schemas.openxmlformats.org/officeDocument/2006/relationships/slideLayout" Target="../slideLayouts/slideLayout7.xml"/></Relationships>
</file>

<file path=ppt/slides/_rels/slide492.xml.rels><?xml version="1.0" encoding="UTF-8" standalone="yes"?>
<Relationships xmlns="http://schemas.openxmlformats.org/package/2006/relationships"><Relationship Id="rId2" Type="http://schemas.openxmlformats.org/officeDocument/2006/relationships/notesSlide" Target="../notesSlides/notesSlide489.xml"/><Relationship Id="rId1" Type="http://schemas.openxmlformats.org/officeDocument/2006/relationships/slideLayout" Target="../slideLayouts/slideLayout7.xml"/></Relationships>
</file>

<file path=ppt/slides/_rels/slide493.xml.rels><?xml version="1.0" encoding="UTF-8" standalone="yes"?>
<Relationships xmlns="http://schemas.openxmlformats.org/package/2006/relationships"><Relationship Id="rId2" Type="http://schemas.openxmlformats.org/officeDocument/2006/relationships/notesSlide" Target="../notesSlides/notesSlide490.xml"/><Relationship Id="rId1" Type="http://schemas.openxmlformats.org/officeDocument/2006/relationships/slideLayout" Target="../slideLayouts/slideLayout7.xml"/></Relationships>
</file>

<file path=ppt/slides/_rels/slide494.xml.rels><?xml version="1.0" encoding="UTF-8" standalone="yes"?>
<Relationships xmlns="http://schemas.openxmlformats.org/package/2006/relationships"><Relationship Id="rId2" Type="http://schemas.openxmlformats.org/officeDocument/2006/relationships/notesSlide" Target="../notesSlides/notesSlide491.xml"/><Relationship Id="rId1" Type="http://schemas.openxmlformats.org/officeDocument/2006/relationships/slideLayout" Target="../slideLayouts/slideLayout7.xml"/></Relationships>
</file>

<file path=ppt/slides/_rels/slide495.xml.rels><?xml version="1.0" encoding="UTF-8" standalone="yes"?>
<Relationships xmlns="http://schemas.openxmlformats.org/package/2006/relationships"><Relationship Id="rId2" Type="http://schemas.openxmlformats.org/officeDocument/2006/relationships/notesSlide" Target="../notesSlides/notesSlide492.xml"/><Relationship Id="rId1" Type="http://schemas.openxmlformats.org/officeDocument/2006/relationships/slideLayout" Target="../slideLayouts/slideLayout7.xml"/></Relationships>
</file>

<file path=ppt/slides/_rels/slide496.xml.rels><?xml version="1.0" encoding="UTF-8" standalone="yes"?>
<Relationships xmlns="http://schemas.openxmlformats.org/package/2006/relationships"><Relationship Id="rId2" Type="http://schemas.openxmlformats.org/officeDocument/2006/relationships/notesSlide" Target="../notesSlides/notesSlide493.xml"/><Relationship Id="rId1" Type="http://schemas.openxmlformats.org/officeDocument/2006/relationships/slideLayout" Target="../slideLayouts/slideLayout7.xml"/></Relationships>
</file>

<file path=ppt/slides/_rels/slide497.xml.rels><?xml version="1.0" encoding="UTF-8" standalone="yes"?>
<Relationships xmlns="http://schemas.openxmlformats.org/package/2006/relationships"><Relationship Id="rId2" Type="http://schemas.openxmlformats.org/officeDocument/2006/relationships/notesSlide" Target="../notesSlides/notesSlide494.xml"/><Relationship Id="rId1" Type="http://schemas.openxmlformats.org/officeDocument/2006/relationships/slideLayout" Target="../slideLayouts/slideLayout7.xml"/></Relationships>
</file>

<file path=ppt/slides/_rels/slide498.xml.rels><?xml version="1.0" encoding="UTF-8" standalone="yes"?>
<Relationships xmlns="http://schemas.openxmlformats.org/package/2006/relationships"><Relationship Id="rId2" Type="http://schemas.openxmlformats.org/officeDocument/2006/relationships/notesSlide" Target="../notesSlides/notesSlide495.xml"/><Relationship Id="rId1" Type="http://schemas.openxmlformats.org/officeDocument/2006/relationships/slideLayout" Target="../slideLayouts/slideLayout7.xml"/></Relationships>
</file>

<file path=ppt/slides/_rels/slide499.xml.rels><?xml version="1.0" encoding="UTF-8" standalone="yes"?>
<Relationships xmlns="http://schemas.openxmlformats.org/package/2006/relationships"><Relationship Id="rId2" Type="http://schemas.openxmlformats.org/officeDocument/2006/relationships/notesSlide" Target="../notesSlides/notesSlide49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685800" y="1371600"/>
            <a:ext cx="7772400" cy="2065338"/>
          </a:xfrm>
          <a:prstGeom prst="rect">
            <a:avLst/>
          </a:prstGeom>
          <a:noFill/>
          <a:ln w="9525">
            <a:noFill/>
            <a:round/>
            <a:headEnd/>
            <a:tailEnd/>
          </a:ln>
          <a:effectLst/>
        </p:spPr>
        <p:txBody>
          <a:bodyPr lIns="90000" tIns="46800" rIns="90000" bIns="46800"/>
          <a:lstStyle/>
          <a:p>
            <a:pPr algn="ctr" eaLnBrk="1" hangingPunct="1">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 pos="10779125" algn="l"/>
              </a:tabLst>
            </a:pPr>
            <a:r>
              <a:rPr lang="ru-RU" sz="4000" dirty="0">
                <a:solidFill>
                  <a:srgbClr val="E3EBF1"/>
                </a:solidFill>
              </a:rPr>
              <a:t>LIS650	</a:t>
            </a:r>
            <a:r>
              <a:rPr lang="en-US" sz="4000" dirty="0">
                <a:solidFill>
                  <a:srgbClr val="E3EBF1"/>
                </a:solidFill>
              </a:rPr>
              <a:t>part</a:t>
            </a:r>
            <a:r>
              <a:rPr lang="ru-RU" sz="4000" dirty="0">
                <a:solidFill>
                  <a:srgbClr val="E3EBF1"/>
                </a:solidFill>
              </a:rPr>
              <a:t> 0</a:t>
            </a:r>
            <a:br>
              <a:rPr lang="ru-RU" sz="4000" dirty="0">
                <a:solidFill>
                  <a:srgbClr val="E3EBF1"/>
                </a:solidFill>
              </a:rPr>
            </a:br>
            <a:r>
              <a:rPr lang="ru-RU" sz="4000" dirty="0">
                <a:solidFill>
                  <a:srgbClr val="E3EBF1"/>
                </a:solidFill>
              </a:rPr>
              <a:t/>
            </a:r>
            <a:br>
              <a:rPr lang="ru-RU" sz="4000" dirty="0">
                <a:solidFill>
                  <a:srgbClr val="E3EBF1"/>
                </a:solidFill>
              </a:rPr>
            </a:br>
            <a:r>
              <a:rPr lang="ru-RU" sz="4000" dirty="0">
                <a:solidFill>
                  <a:srgbClr val="E3EBF1"/>
                </a:solidFill>
              </a:rPr>
              <a:t>Introduction to the</a:t>
            </a:r>
            <a:r>
              <a:rPr lang="en-US" sz="4000" dirty="0">
                <a:solidFill>
                  <a:srgbClr val="E3EBF1"/>
                </a:solidFill>
              </a:rPr>
              <a:t> course and to the World Wide Web</a:t>
            </a:r>
          </a:p>
        </p:txBody>
      </p:sp>
      <p:sp>
        <p:nvSpPr>
          <p:cNvPr id="3074" name="Text Box 2"/>
          <p:cNvSpPr txBox="1">
            <a:spLocks noChangeArrowheads="1"/>
          </p:cNvSpPr>
          <p:nvPr/>
        </p:nvSpPr>
        <p:spPr bwMode="auto">
          <a:xfrm>
            <a:off x="1371600" y="4648200"/>
            <a:ext cx="6400800" cy="1035050"/>
          </a:xfrm>
          <a:prstGeom prst="rect">
            <a:avLst/>
          </a:prstGeom>
          <a:noFill/>
          <a:ln w="9525">
            <a:noFill/>
            <a:round/>
            <a:headEnd/>
            <a:tailEnd/>
          </a:ln>
          <a:effectLst/>
        </p:spPr>
        <p:txBody>
          <a:bodyPr lIns="90000" tIns="46800" rIns="90000" bIns="46800"/>
          <a:lstStyle/>
          <a:p>
            <a:pPr algn="ctr" eaLnBrk="1" hangingPunct="1">
              <a:lnSpc>
                <a:spcPct val="100000"/>
              </a:lnSpc>
              <a:spcBef>
                <a:spcPts val="70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GB" sz="2800" dirty="0">
                <a:solidFill>
                  <a:srgbClr val="FFFFFF"/>
                </a:solidFill>
              </a:rPr>
              <a:t>Thomas </a:t>
            </a:r>
            <a:r>
              <a:rPr lang="en-GB" sz="2800" dirty="0" err="1" smtClean="0">
                <a:solidFill>
                  <a:srgbClr val="FFFFFF"/>
                </a:solidFill>
              </a:rPr>
              <a:t>Krichel</a:t>
            </a:r>
            <a:endParaRPr lang="en-GB" sz="2800" dirty="0" smtClean="0">
              <a:solidFill>
                <a:srgbClr val="FFFFFF"/>
              </a:solidFill>
            </a:endParaRPr>
          </a:p>
          <a:p>
            <a:pPr algn="ctr" eaLnBrk="1" hangingPunct="1">
              <a:lnSpc>
                <a:spcPct val="100000"/>
              </a:lnSpc>
              <a:spcBef>
                <a:spcPts val="70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GB" sz="2800" dirty="0" smtClean="0">
                <a:solidFill>
                  <a:srgbClr val="FFFFFF"/>
                </a:solidFill>
              </a:rPr>
              <a:t>2010-09-12</a:t>
            </a:r>
            <a:endParaRPr lang="en-GB" sz="2800" dirty="0">
              <a:solidFill>
                <a:srgbClr val="FFFFFF"/>
              </a:solidFill>
            </a:endParaRPr>
          </a:p>
          <a:p>
            <a:pPr algn="ctr" eaLnBrk="1" hangingPunct="1">
              <a:lnSpc>
                <a:spcPct val="100000"/>
              </a:lnSpc>
              <a:spcBef>
                <a:spcPts val="70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lang="en-GB" sz="28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teaching philosophy</a:t>
            </a:r>
          </a:p>
        </p:txBody>
      </p:sp>
      <p:sp>
        <p:nvSpPr>
          <p:cNvPr id="12290" name="Text Box 2"/>
          <p:cNvSpPr txBox="1">
            <a:spLocks noChangeArrowheads="1"/>
          </p:cNvSpPr>
          <p:nvPr/>
        </p:nvSpPr>
        <p:spPr bwMode="auto">
          <a:xfrm>
            <a:off x="457200" y="1600200"/>
            <a:ext cx="8229600" cy="4743450"/>
          </a:xfrm>
          <a:prstGeom prst="rect">
            <a:avLst/>
          </a:prstGeom>
          <a:noFill/>
          <a:ln w="9525">
            <a:noFill/>
            <a:round/>
            <a:headEnd/>
            <a:tailEnd/>
          </a:ln>
          <a:effectLst/>
        </p:spPr>
        <p:txBody>
          <a:bodyPr lIns="90000" tIns="46800" rIns="90000" bIns="46800"/>
          <a:lstStyle/>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3200" dirty="0">
                <a:solidFill>
                  <a:srgbClr val="FFFFFF"/>
                </a:solidFill>
              </a:rPr>
              <a:t>Point and click on a computer software is not enough.</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3200" dirty="0" smtClean="0">
                <a:solidFill>
                  <a:srgbClr val="FFFFFF"/>
                </a:solidFill>
              </a:rPr>
              <a:t>Avoid proprietary software.</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3200" dirty="0" smtClean="0">
                <a:solidFill>
                  <a:srgbClr val="FFFFFF"/>
                </a:solidFill>
              </a:rPr>
              <a:t>Explain </a:t>
            </a:r>
            <a:r>
              <a:rPr lang="ru-RU" sz="3200" dirty="0">
                <a:solidFill>
                  <a:srgbClr val="FFFFFF"/>
                </a:solidFill>
              </a:rPr>
              <a:t>underlying principles.</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3200" dirty="0">
                <a:solidFill>
                  <a:srgbClr val="FFFFFF"/>
                </a:solidFill>
              </a:rPr>
              <a:t>Promote standards</a:t>
            </a: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400" dirty="0">
                <a:solidFill>
                  <a:srgbClr val="FFFFFF"/>
                </a:solidFill>
              </a:rPr>
              <a:t>XHTML 1.0 strict</a:t>
            </a: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400" dirty="0">
                <a:solidFill>
                  <a:srgbClr val="FFFFFF"/>
                </a:solidFill>
              </a:rPr>
              <a:t>CSS level 2.1</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3200" dirty="0" smtClean="0">
                <a:solidFill>
                  <a:srgbClr val="FFFFFF"/>
                </a:solidFill>
              </a:rPr>
              <a:t>Provide </a:t>
            </a:r>
            <a:r>
              <a:rPr lang="ru-RU" sz="3200" dirty="0">
                <a:solidFill>
                  <a:srgbClr val="FFFFFF"/>
                </a:solidFill>
              </a:rPr>
              <a:t>a reasonable rigorous introduction to digital information.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ext Box 1"/>
          <p:cNvSpPr txBox="1">
            <a:spLocks noChangeArrowheads="1"/>
          </p:cNvSpPr>
          <p:nvPr/>
        </p:nvSpPr>
        <p:spPr bwMode="auto">
          <a:xfrm>
            <a:off x="381000" y="228600"/>
            <a:ext cx="8229600" cy="809625"/>
          </a:xfrm>
          <a:prstGeom prst="rect">
            <a:avLst/>
          </a:prstGeom>
          <a:noFill/>
          <a:ln w="9525">
            <a:noFill/>
            <a:round/>
            <a:headEnd/>
            <a:tailEnd/>
          </a:ln>
          <a:effectLst/>
        </p:spPr>
        <p:txBody>
          <a:bodyPr lIns="0" tIns="0" rIns="0" bIns="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element &amp; character data examples </a:t>
            </a:r>
          </a:p>
        </p:txBody>
      </p:sp>
      <p:sp>
        <p:nvSpPr>
          <p:cNvPr id="106498" name="Text Box 2"/>
          <p:cNvSpPr txBox="1">
            <a:spLocks noChangeArrowheads="1"/>
          </p:cNvSpPr>
          <p:nvPr/>
        </p:nvSpPr>
        <p:spPr bwMode="auto">
          <a:xfrm>
            <a:off x="457200" y="990600"/>
            <a:ext cx="8229600" cy="5508625"/>
          </a:xfrm>
          <a:prstGeom prst="rect">
            <a:avLst/>
          </a:prstGeom>
          <a:noFill/>
          <a:ln w="9525">
            <a:noFill/>
            <a:round/>
            <a:headEnd/>
            <a:tailEnd/>
          </a:ln>
          <a:effectLst/>
        </p:spPr>
        <p:txBody>
          <a:bodyPr lIns="0" tIns="0" rIns="0" bIns="0"/>
          <a:lstStyle/>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rPr>
              <a:t>&lt;greeting&gt;bonjour&lt;/greeting&gt;</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rPr>
              <a:t>&lt;greeting&gt;здравствуйте&lt;/greeting&gt;</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rPr>
              <a:t>&lt;sentence&gt;She says &lt;greeting&gt;hello&lt;/greeting&gt; to you.&lt;/sentence&gt;</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rPr>
              <a:t>&lt;menu&gt;&lt;choice&gt;Bibbelsches Bohnesupp mit Quetschekuche&lt;/choice&gt; or  &lt;choice&gt; Dibbellabbes mit Abbeltratsch&lt;/choice&gt;&lt;/menu&gt;</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rPr>
              <a:t>&lt;examples&gt; &lt;example&gt;I koh Glos essa, und es duard ma ned wei.&lt;/example&gt;&lt;example&gt;Ja mogu esti staklo, i ne boli me. &lt;/example&gt; &lt;example&gt;Kristala jan dezaket, ez det minik ematen.&lt;/example&gt;&lt;/examples&gt;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whitespace</a:t>
            </a:r>
          </a:p>
        </p:txBody>
      </p:sp>
      <p:sp>
        <p:nvSpPr>
          <p:cNvPr id="107522"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The blank, the carriage return, the newline character and the tab character form a group of characters called the whitespace characters.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Whitespace is one or more whitespace characters appearing next to each.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smtClean="0">
                <a:solidFill>
                  <a:srgbClr val="FFFFFF"/>
                </a:solidFill>
              </a:rPr>
              <a:t>A character node that only contains whitespace is a whitespace node.</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smtClean="0">
                <a:solidFill>
                  <a:srgbClr val="FFFFFF"/>
                </a:solidFill>
              </a:rPr>
              <a:t>The </a:t>
            </a:r>
            <a:r>
              <a:rPr lang="en-US" sz="2800" dirty="0">
                <a:solidFill>
                  <a:srgbClr val="FFFFFF"/>
                </a:solidFill>
              </a:rPr>
              <a:t>treatment of whitespace </a:t>
            </a:r>
            <a:r>
              <a:rPr lang="en-US" sz="2800" dirty="0" smtClean="0">
                <a:solidFill>
                  <a:srgbClr val="FFFFFF"/>
                </a:solidFill>
              </a:rPr>
              <a:t>nodes in </a:t>
            </a:r>
            <a:r>
              <a:rPr lang="en-US" sz="2800" dirty="0">
                <a:solidFill>
                  <a:srgbClr val="FFFFFF"/>
                </a:solidFill>
              </a:rPr>
              <a:t>XML documents can create some confusion. </a:t>
            </a:r>
          </a:p>
          <a:p>
            <a:pPr marL="328613" indent="-317500">
              <a:lnSpc>
                <a:spcPct val="110000"/>
              </a:lnSpc>
              <a:spcBef>
                <a:spcPts val="700"/>
              </a:spcBef>
              <a:buClr>
                <a:srgbClr val="FFFFFF"/>
              </a:buCl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smtClean="0">
                <a:solidFill>
                  <a:srgbClr val="FFFFFF"/>
                </a:solidFill>
              </a:rPr>
              <a:t> </a:t>
            </a:r>
            <a:endParaRPr lang="en-US" sz="2800" dirty="0">
              <a:solidFill>
                <a:srgbClr val="FFFFFF"/>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whitespace </a:t>
            </a:r>
          </a:p>
        </p:txBody>
      </p:sp>
      <p:sp>
        <p:nvSpPr>
          <p:cNvPr id="108546"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The example</a:t>
            </a:r>
          </a:p>
          <a:p>
            <a:pPr marL="328613" indent="-317500">
              <a:lnSpc>
                <a:spcPts val="2825"/>
              </a:lnSpc>
              <a:spcBef>
                <a:spcPts val="6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smtClean="0">
                <a:solidFill>
                  <a:srgbClr val="FFFFFF"/>
                </a:solidFill>
              </a:rPr>
              <a:t>    &lt;</a:t>
            </a:r>
            <a:r>
              <a:rPr lang="en-US" sz="2800" dirty="0">
                <a:solidFill>
                  <a:srgbClr val="FFFFFF"/>
                </a:solidFill>
              </a:rPr>
              <a:t>note&gt;&lt;/note&gt;</a:t>
            </a:r>
          </a:p>
          <a:p>
            <a:pPr marL="525463" indent="-514350">
              <a:lnSpc>
                <a:spcPts val="2825"/>
              </a:lnSpc>
              <a:spcBef>
                <a:spcPts val="700"/>
              </a:spcBef>
              <a:buClr>
                <a:srgbClr val="FFFFFF"/>
              </a:buCl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smtClean="0">
                <a:solidFill>
                  <a:srgbClr val="FFFFFF"/>
                </a:solidFill>
              </a:rPr>
              <a:t>    contains </a:t>
            </a:r>
            <a:r>
              <a:rPr lang="en-US" sz="2800" dirty="0">
                <a:solidFill>
                  <a:srgbClr val="FFFFFF"/>
                </a:solidFill>
              </a:rPr>
              <a:t>one node.</a:t>
            </a:r>
          </a:p>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The examples</a:t>
            </a:r>
          </a:p>
          <a:p>
            <a:pPr marL="328613" indent="-317500">
              <a:lnSpc>
                <a:spcPts val="2825"/>
              </a:lnSpc>
              <a:spcBef>
                <a:spcPts val="6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smtClean="0">
                <a:solidFill>
                  <a:srgbClr val="FFFFFF"/>
                </a:solidFill>
              </a:rPr>
              <a:t>     &lt;</a:t>
            </a:r>
            <a:r>
              <a:rPr lang="en-US" sz="2800" dirty="0">
                <a:solidFill>
                  <a:srgbClr val="FFFFFF"/>
                </a:solidFill>
              </a:rPr>
              <a:t>note&gt; &lt;/note&gt;</a:t>
            </a:r>
          </a:p>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and </a:t>
            </a:r>
          </a:p>
          <a:p>
            <a:pPr marL="328613" indent="-317500">
              <a:lnSpc>
                <a:spcPts val="2825"/>
              </a:lnSpc>
              <a:spcBef>
                <a:spcPts val="6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smtClean="0">
                <a:solidFill>
                  <a:srgbClr val="FFFFFF"/>
                </a:solidFill>
              </a:rPr>
              <a:t>    &lt;</a:t>
            </a:r>
            <a:r>
              <a:rPr lang="en-US" sz="2800" dirty="0">
                <a:solidFill>
                  <a:srgbClr val="FFFFFF"/>
                </a:solidFill>
              </a:rPr>
              <a:t>note&gt;</a:t>
            </a:r>
          </a:p>
          <a:p>
            <a:pPr marL="328613" indent="-317500">
              <a:lnSpc>
                <a:spcPts val="2825"/>
              </a:lnSpc>
              <a:spcBef>
                <a:spcPts val="6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smtClean="0">
                <a:solidFill>
                  <a:srgbClr val="FFFFFF"/>
                </a:solidFill>
              </a:rPr>
              <a:t>    &lt;/</a:t>
            </a:r>
            <a:r>
              <a:rPr lang="en-US" sz="2800" dirty="0">
                <a:solidFill>
                  <a:srgbClr val="FFFFFF"/>
                </a:solidFill>
              </a:rPr>
              <a:t>note&gt;</a:t>
            </a:r>
          </a:p>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contain two nodes each. But the character node has whitespace only.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node type: attributes</a:t>
            </a:r>
          </a:p>
        </p:txBody>
      </p:sp>
      <p:sp>
        <p:nvSpPr>
          <p:cNvPr id="109570" name="Text Box 2"/>
          <p:cNvSpPr txBox="1">
            <a:spLocks noChangeArrowheads="1"/>
          </p:cNvSpPr>
          <p:nvPr/>
        </p:nvSpPr>
        <p:spPr bwMode="auto">
          <a:xfrm>
            <a:off x="457200" y="1524000"/>
            <a:ext cx="8458200" cy="3941763"/>
          </a:xfrm>
          <a:prstGeom prst="rect">
            <a:avLst/>
          </a:prstGeom>
          <a:noFill/>
          <a:ln w="9525">
            <a:noFill/>
            <a:round/>
            <a:headEnd/>
            <a:tailEnd/>
          </a:ln>
          <a:effectLst/>
        </p:spPr>
        <p:txBody>
          <a:bodyPr lIns="90000" tIns="46800" rIns="90000" bIns="46800"/>
          <a:lstStyle/>
          <a:p>
            <a:pPr marL="328613" indent="-317500" eaLnBrk="1" hangingPunct="1">
              <a:lnSpc>
                <a:spcPct val="105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Elements can have attributes. Here is an empty element with a</a:t>
            </a:r>
            <a:r>
              <a:rPr lang="en-US" sz="2800" dirty="0">
                <a:solidFill>
                  <a:srgbClr val="FFFFFF"/>
                </a:solidFill>
              </a:rPr>
              <a:t>n</a:t>
            </a:r>
            <a:r>
              <a:rPr lang="en-GB" sz="2800" dirty="0">
                <a:solidFill>
                  <a:srgbClr val="FFFFFF"/>
                </a:solidFill>
              </a:rPr>
              <a:t> attribute </a:t>
            </a:r>
          </a:p>
          <a:p>
            <a:pPr marL="328613" indent="-317500" eaLnBrk="1" hangingPunct="1">
              <a:lnSpc>
                <a:spcPct val="105000"/>
              </a:lnSpc>
              <a:spcBef>
                <a:spcPts val="700"/>
              </a:spcBef>
              <a:buClrTx/>
              <a:buSzTx/>
              <a:buFontTx/>
              <a:buNone/>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   &lt;</a:t>
            </a:r>
            <a:r>
              <a:rPr lang="en-GB" sz="2800" i="1" dirty="0">
                <a:solidFill>
                  <a:srgbClr val="FFFFFF"/>
                </a:solidFill>
              </a:rPr>
              <a:t>name </a:t>
            </a:r>
            <a:r>
              <a:rPr lang="en-GB" sz="2800" i="1" dirty="0" err="1">
                <a:solidFill>
                  <a:srgbClr val="FFFFFF"/>
                </a:solidFill>
              </a:rPr>
              <a:t>attribute_name</a:t>
            </a:r>
            <a:r>
              <a:rPr lang="en-GB" sz="2800" dirty="0">
                <a:solidFill>
                  <a:srgbClr val="FFFFFF"/>
                </a:solidFill>
              </a:rPr>
              <a:t>="</a:t>
            </a:r>
            <a:r>
              <a:rPr lang="en-GB" sz="2800" i="1" dirty="0" err="1">
                <a:solidFill>
                  <a:srgbClr val="FFFFFF"/>
                </a:solidFill>
              </a:rPr>
              <a:t>attribute_value</a:t>
            </a:r>
            <a:r>
              <a:rPr lang="en-GB" sz="2800" dirty="0">
                <a:solidFill>
                  <a:srgbClr val="FFFFFF"/>
                </a:solidFill>
              </a:rPr>
              <a:t>"/&gt;</a:t>
            </a:r>
          </a:p>
          <a:p>
            <a:pPr marL="328613" indent="-317500" eaLnBrk="1" hangingPunct="1">
              <a:lnSpc>
                <a:spcPct val="105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Here </a:t>
            </a:r>
            <a:r>
              <a:rPr lang="en-GB" sz="2800" i="1" dirty="0" err="1">
                <a:solidFill>
                  <a:srgbClr val="FFFFFF"/>
                </a:solidFill>
              </a:rPr>
              <a:t>attribute_name</a:t>
            </a:r>
            <a:r>
              <a:rPr lang="en-GB" sz="2800" i="1" dirty="0">
                <a:solidFill>
                  <a:srgbClr val="FFFFFF"/>
                </a:solidFill>
              </a:rPr>
              <a:t> </a:t>
            </a:r>
            <a:r>
              <a:rPr lang="en-GB" sz="2800" dirty="0">
                <a:solidFill>
                  <a:srgbClr val="FFFFFF"/>
                </a:solidFill>
              </a:rPr>
              <a:t>is an attribute name and</a:t>
            </a:r>
            <a:r>
              <a:rPr lang="en-GB" sz="2800" i="1" dirty="0">
                <a:solidFill>
                  <a:srgbClr val="FFFFFF"/>
                </a:solidFill>
              </a:rPr>
              <a:t> a</a:t>
            </a:r>
            <a:r>
              <a:rPr lang="en-US" sz="2800" i="1" dirty="0" err="1">
                <a:solidFill>
                  <a:srgbClr val="FFFFFF"/>
                </a:solidFill>
              </a:rPr>
              <a:t>ttribute</a:t>
            </a:r>
            <a:r>
              <a:rPr lang="en-US" sz="2800" i="1" dirty="0">
                <a:solidFill>
                  <a:srgbClr val="FFFFFF"/>
                </a:solidFill>
              </a:rPr>
              <a:t>_</a:t>
            </a:r>
            <a:r>
              <a:rPr lang="en-GB" sz="2800" i="1" dirty="0">
                <a:solidFill>
                  <a:srgbClr val="FFFFFF"/>
                </a:solidFill>
              </a:rPr>
              <a:t>value </a:t>
            </a:r>
            <a:r>
              <a:rPr lang="en-GB" sz="2800" dirty="0">
                <a:solidFill>
                  <a:srgbClr val="FFFFFF"/>
                </a:solidFill>
              </a:rPr>
              <a:t>is an attribute value. </a:t>
            </a:r>
          </a:p>
          <a:p>
            <a:pPr marL="328613" indent="-317500" eaLnBrk="1" hangingPunct="1">
              <a:lnSpc>
                <a:spcPct val="105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The element could have contents. Then it is written as &lt;</a:t>
            </a:r>
            <a:r>
              <a:rPr lang="en-GB" sz="2800" i="1" dirty="0">
                <a:solidFill>
                  <a:srgbClr val="FFFFFF"/>
                </a:solidFill>
              </a:rPr>
              <a:t>name </a:t>
            </a:r>
            <a:r>
              <a:rPr lang="en-GB" sz="2800" i="1" dirty="0" err="1">
                <a:solidFill>
                  <a:srgbClr val="FFFFFF"/>
                </a:solidFill>
              </a:rPr>
              <a:t>attribute_name</a:t>
            </a:r>
            <a:r>
              <a:rPr lang="en-GB" sz="2800" i="1" dirty="0">
                <a:solidFill>
                  <a:srgbClr val="FFFFFF"/>
                </a:solidFill>
              </a:rPr>
              <a:t> </a:t>
            </a:r>
            <a:r>
              <a:rPr lang="en-GB" sz="2800" dirty="0">
                <a:solidFill>
                  <a:srgbClr val="FFFFFF"/>
                </a:solidFill>
              </a:rPr>
              <a:t>= "</a:t>
            </a:r>
            <a:r>
              <a:rPr lang="en-GB" sz="2800" i="1" dirty="0" err="1">
                <a:solidFill>
                  <a:srgbClr val="FFFFFF"/>
                </a:solidFill>
              </a:rPr>
              <a:t>attribute_value</a:t>
            </a:r>
            <a:r>
              <a:rPr lang="en-GB" sz="2800" dirty="0">
                <a:solidFill>
                  <a:srgbClr val="FFFFFF"/>
                </a:solidFill>
              </a:rPr>
              <a:t>"&gt; </a:t>
            </a:r>
            <a:r>
              <a:rPr lang="en-GB" sz="2800" i="1" dirty="0">
                <a:solidFill>
                  <a:srgbClr val="FFFFFF"/>
                </a:solidFill>
              </a:rPr>
              <a:t>contents</a:t>
            </a:r>
            <a:r>
              <a:rPr lang="en-GB" sz="2800" dirty="0">
                <a:solidFill>
                  <a:srgbClr val="FFFFFF"/>
                </a:solidFill>
              </a:rPr>
              <a:t>&lt;/</a:t>
            </a:r>
            <a:r>
              <a:rPr lang="en-GB" sz="2800" i="1" dirty="0">
                <a:solidFill>
                  <a:srgbClr val="FFFFFF"/>
                </a:solidFill>
              </a:rPr>
              <a:t>name</a:t>
            </a:r>
            <a:r>
              <a:rPr lang="en-GB" sz="2800" dirty="0">
                <a:solidFill>
                  <a:srgbClr val="FFFFFF"/>
                </a:solidFill>
              </a:rPr>
              <a:t>&gt;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examples</a:t>
            </a:r>
          </a:p>
        </p:txBody>
      </p:sp>
      <p:sp>
        <p:nvSpPr>
          <p:cNvPr id="110594" name="Text Box 2"/>
          <p:cNvSpPr txBox="1">
            <a:spLocks noChangeArrowheads="1"/>
          </p:cNvSpPr>
          <p:nvPr/>
        </p:nvSpPr>
        <p:spPr bwMode="auto">
          <a:xfrm>
            <a:off x="228600" y="1600200"/>
            <a:ext cx="8610600" cy="4572000"/>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&lt;subject scheme="JEL"&gt;A4&lt;/subject&gt;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&lt;postcode style="US ZIP"&gt;11372-2572&lt;/postcode&gt;</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&lt;postcode style="GB"&gt;GU1 4LF&lt;/postcode&gt;</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&lt;</a:t>
            </a:r>
            <a:r>
              <a:rPr lang="en-US" sz="2800" dirty="0" err="1">
                <a:solidFill>
                  <a:srgbClr val="FFFFFF"/>
                </a:solidFill>
              </a:rPr>
              <a:t>ddc</a:t>
            </a:r>
            <a:r>
              <a:rPr lang="en-US" sz="2800" dirty="0">
                <a:solidFill>
                  <a:srgbClr val="FFFFFF"/>
                </a:solidFill>
              </a:rPr>
              <a:t> code="634.9755"&gt;Cypresses&lt;/</a:t>
            </a:r>
            <a:r>
              <a:rPr lang="en-US" sz="2800" dirty="0" err="1">
                <a:solidFill>
                  <a:srgbClr val="FFFFFF"/>
                </a:solidFill>
              </a:rPr>
              <a:t>ddc</a:t>
            </a:r>
            <a:r>
              <a:rPr lang="en-US" sz="2800" dirty="0">
                <a:solidFill>
                  <a:srgbClr val="FFFFFF"/>
                </a:solidFill>
              </a:rPr>
              <a:t>&gt;</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&lt;</a:t>
            </a:r>
            <a:r>
              <a:rPr lang="en-US" sz="2800" dirty="0" err="1">
                <a:solidFill>
                  <a:srgbClr val="FFFFFF"/>
                </a:solidFill>
              </a:rPr>
              <a:t>ddc</a:t>
            </a:r>
            <a:r>
              <a:rPr lang="en-US" sz="2800" dirty="0">
                <a:solidFill>
                  <a:srgbClr val="FFFFFF"/>
                </a:solidFill>
              </a:rPr>
              <a:t> </a:t>
            </a:r>
            <a:r>
              <a:rPr lang="en-US" sz="2800" dirty="0" smtClean="0">
                <a:solidFill>
                  <a:srgbClr val="FFFFFF"/>
                </a:solidFill>
              </a:rPr>
              <a:t>code="634.9756</a:t>
            </a:r>
            <a:r>
              <a:rPr lang="en-US" sz="2800" dirty="0">
                <a:solidFill>
                  <a:srgbClr val="FFFFFF"/>
                </a:solidFill>
              </a:rPr>
              <a:t>" explanation="Cedars"/&gt;   </a:t>
            </a:r>
          </a:p>
          <a:p>
            <a:pPr marL="328613" indent="-317500">
              <a:lnSpc>
                <a:spcPct val="110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dirty="0">
              <a:solidFill>
                <a:srgbClr val="FFFFFF"/>
              </a:solidFill>
            </a:endParaRPr>
          </a:p>
          <a:p>
            <a:pPr marL="328613" indent="-317500">
              <a:lnSpc>
                <a:spcPct val="110000"/>
              </a:lnSpc>
              <a:spcBef>
                <a:spcPts val="70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dirty="0">
              <a:solidFill>
                <a:srgbClr val="FFFFFF"/>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ext Box 1"/>
          <p:cNvSpPr txBox="1">
            <a:spLocks noChangeArrowheads="1"/>
          </p:cNvSpPr>
          <p:nvPr/>
        </p:nvSpPr>
        <p:spPr bwMode="auto">
          <a:xfrm>
            <a:off x="457200" y="493713"/>
            <a:ext cx="8229600" cy="703262"/>
          </a:xfrm>
          <a:prstGeom prst="rect">
            <a:avLst/>
          </a:prstGeom>
          <a:noFill/>
          <a:ln w="9525">
            <a:noFill/>
            <a:round/>
            <a:headEnd/>
            <a:tailEnd/>
          </a:ln>
          <a:effectLst/>
        </p:spPr>
        <p:txBody>
          <a:bodyPr lIns="90000" tIns="46800" rIns="90000" bIns="4680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several attributes</a:t>
            </a:r>
          </a:p>
        </p:txBody>
      </p:sp>
      <p:sp>
        <p:nvSpPr>
          <p:cNvPr id="111618" name="Text Box 2"/>
          <p:cNvSpPr txBox="1">
            <a:spLocks noChangeArrowheads="1"/>
          </p:cNvSpPr>
          <p:nvPr/>
        </p:nvSpPr>
        <p:spPr bwMode="auto">
          <a:xfrm>
            <a:off x="457200" y="1295400"/>
            <a:ext cx="8229600" cy="5373688"/>
          </a:xfrm>
          <a:prstGeom prst="rect">
            <a:avLst/>
          </a:prstGeom>
          <a:noFill/>
          <a:ln w="9525">
            <a:noFill/>
            <a:round/>
            <a:headEnd/>
            <a:tailEnd/>
          </a:ln>
          <a:effectLst/>
        </p:spPr>
        <p:txBody>
          <a:bodyPr lIns="90000" tIns="46800" rIns="90000" bIns="46800"/>
          <a:lstStyle/>
          <a:p>
            <a:pPr marL="328613" indent="-317500" eaLnBrk="1" hangingPunct="1">
              <a:lnSpc>
                <a:spcPct val="105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rPr>
              <a:t>Elements can have several attributes. Here is an element with two attributes</a:t>
            </a:r>
          </a:p>
          <a:p>
            <a:pPr marL="328613" indent="-317500" eaLnBrk="1" hangingPunct="1">
              <a:lnSpc>
                <a:spcPct val="105000"/>
              </a:lnSpc>
              <a:spcBef>
                <a:spcPts val="700"/>
              </a:spcBef>
              <a:buClrTx/>
              <a:buSzTx/>
              <a:buFontTx/>
              <a:buNone/>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rPr>
              <a:t>   &lt;</a:t>
            </a:r>
            <a:r>
              <a:rPr lang="en-GB" sz="2800" i="1">
                <a:solidFill>
                  <a:srgbClr val="FFFFFF"/>
                </a:solidFill>
              </a:rPr>
              <a:t>name attribute_name_one</a:t>
            </a:r>
            <a:r>
              <a:rPr lang="en-GB" sz="2800">
                <a:solidFill>
                  <a:srgbClr val="FFFFFF"/>
                </a:solidFill>
              </a:rPr>
              <a:t>="</a:t>
            </a:r>
            <a:r>
              <a:rPr lang="en-GB" sz="2800" i="1">
                <a:solidFill>
                  <a:srgbClr val="FFFFFF"/>
                </a:solidFill>
              </a:rPr>
              <a:t>value_one</a:t>
            </a:r>
            <a:r>
              <a:rPr lang="en-GB" sz="2800">
                <a:solidFill>
                  <a:srgbClr val="FFFFFF"/>
                </a:solidFill>
              </a:rPr>
              <a:t>"</a:t>
            </a:r>
            <a:r>
              <a:rPr lang="en-GB" sz="2800" i="1">
                <a:solidFill>
                  <a:srgbClr val="FFFFFF"/>
                </a:solidFill>
              </a:rPr>
              <a:t> attribute_name_two=</a:t>
            </a:r>
            <a:r>
              <a:rPr lang="en-GB" sz="2800">
                <a:solidFill>
                  <a:srgbClr val="FFFFFF"/>
                </a:solidFill>
              </a:rPr>
              <a:t>"</a:t>
            </a:r>
            <a:r>
              <a:rPr lang="en-GB" sz="2800" i="1">
                <a:solidFill>
                  <a:srgbClr val="FFFFFF"/>
                </a:solidFill>
              </a:rPr>
              <a:t>value_two</a:t>
            </a:r>
            <a:r>
              <a:rPr lang="en-GB" sz="2800">
                <a:solidFill>
                  <a:srgbClr val="FFFFFF"/>
                </a:solidFill>
              </a:rPr>
              <a:t>"/&gt;</a:t>
            </a:r>
          </a:p>
          <a:p>
            <a:pPr marL="328613" indent="-317500" eaLnBrk="1" hangingPunct="1">
              <a:lnSpc>
                <a:spcPct val="105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rPr>
              <a:t>Here </a:t>
            </a:r>
            <a:r>
              <a:rPr lang="en-GB" sz="2800" i="1">
                <a:solidFill>
                  <a:srgbClr val="FFFFFF"/>
                </a:solidFill>
              </a:rPr>
              <a:t>attribute_name_one </a:t>
            </a:r>
            <a:r>
              <a:rPr lang="en-GB" sz="2800">
                <a:solidFill>
                  <a:srgbClr val="FFFFFF"/>
                </a:solidFill>
              </a:rPr>
              <a:t>and </a:t>
            </a:r>
            <a:r>
              <a:rPr lang="en-GB" sz="2800" i="1">
                <a:solidFill>
                  <a:srgbClr val="FFFFFF"/>
                </a:solidFill>
              </a:rPr>
              <a:t>attribute_name_two </a:t>
            </a:r>
            <a:r>
              <a:rPr lang="en-GB" sz="2800">
                <a:solidFill>
                  <a:srgbClr val="FFFFFF"/>
                </a:solidFill>
              </a:rPr>
              <a:t>are attribute names and</a:t>
            </a:r>
            <a:r>
              <a:rPr lang="en-GB" sz="2800" i="1">
                <a:solidFill>
                  <a:srgbClr val="FFFFFF"/>
                </a:solidFill>
              </a:rPr>
              <a:t> value_one </a:t>
            </a:r>
            <a:r>
              <a:rPr lang="en-GB" sz="2800">
                <a:solidFill>
                  <a:srgbClr val="FFFFFF"/>
                </a:solidFill>
              </a:rPr>
              <a:t>and </a:t>
            </a:r>
            <a:r>
              <a:rPr lang="en-GB" sz="2800" i="1">
                <a:solidFill>
                  <a:srgbClr val="FFFFFF"/>
                </a:solidFill>
              </a:rPr>
              <a:t>value_two </a:t>
            </a:r>
            <a:r>
              <a:rPr lang="en-GB" sz="2800">
                <a:solidFill>
                  <a:srgbClr val="FFFFFF"/>
                </a:solidFill>
              </a:rPr>
              <a:t>are attribute values. The element itself is empty.</a:t>
            </a:r>
          </a:p>
          <a:p>
            <a:pPr marL="328613" indent="-317500" eaLnBrk="1" hangingPunct="1">
              <a:lnSpc>
                <a:spcPct val="105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rPr>
              <a:t>Example: &lt;greeting language="fr" formal="no"&gt;bonjour&lt;/greeting&gt;</a:t>
            </a:r>
          </a:p>
          <a:p>
            <a:pPr marL="328613" indent="-317500" eaLnBrk="1" hangingPunct="1">
              <a:lnSpc>
                <a:spcPct val="105000"/>
              </a:lnSpc>
              <a:spcBef>
                <a:spcPts val="700"/>
              </a:spcBef>
              <a:buClrTx/>
              <a:buSzTx/>
              <a:buFontTx/>
              <a:buNone/>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en-GB"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0" tIns="0" rIns="0" bIns="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whitespace around =</a:t>
            </a:r>
          </a:p>
        </p:txBody>
      </p:sp>
      <p:sp>
        <p:nvSpPr>
          <p:cNvPr id="112642" name="Text Box 2"/>
          <p:cNvSpPr txBox="1">
            <a:spLocks noChangeArrowheads="1"/>
          </p:cNvSpPr>
          <p:nvPr/>
        </p:nvSpPr>
        <p:spPr bwMode="auto">
          <a:xfrm>
            <a:off x="533400" y="1371600"/>
            <a:ext cx="8305800" cy="4448175"/>
          </a:xfrm>
          <a:prstGeom prst="rect">
            <a:avLst/>
          </a:prstGeom>
          <a:noFill/>
          <a:ln w="9525">
            <a:noFill/>
            <a:round/>
            <a:headEnd/>
            <a:tailEnd/>
          </a:ln>
          <a:effectLst/>
        </p:spPr>
        <p:txBody>
          <a:bodyPr lIns="0" tIns="0" rIns="0" bIns="0"/>
          <a:lstStyle/>
          <a:p>
            <a:pPr marL="328613" indent="-317500" eaLnBrk="1" hangingPunct="1">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Attribute names are separated from their values by the = sign. The equal sign can be surrounded by whitespace. Thus</a:t>
            </a:r>
          </a:p>
          <a:p>
            <a:pPr marL="785813" lvl="1" indent="-317500" eaLnBrk="1" hangingPunct="1">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&lt;</a:t>
            </a:r>
            <a:r>
              <a:rPr lang="en-GB" sz="2800" i="1" dirty="0">
                <a:solidFill>
                  <a:srgbClr val="FFFFFF"/>
                </a:solidFill>
              </a:rPr>
              <a:t>element</a:t>
            </a:r>
            <a:r>
              <a:rPr lang="en-GB" sz="2800" dirty="0">
                <a:solidFill>
                  <a:srgbClr val="FFFFFF"/>
                </a:solidFill>
              </a:rPr>
              <a:t> </a:t>
            </a:r>
            <a:r>
              <a:rPr lang="en-GB" sz="2800" i="1" dirty="0" err="1">
                <a:solidFill>
                  <a:srgbClr val="FFFFFF"/>
                </a:solidFill>
              </a:rPr>
              <a:t>attribute_name</a:t>
            </a:r>
            <a:r>
              <a:rPr lang="en-GB" sz="2800" dirty="0">
                <a:solidFill>
                  <a:srgbClr val="FFFFFF"/>
                </a:solidFill>
              </a:rPr>
              <a:t>="</a:t>
            </a:r>
            <a:r>
              <a:rPr lang="en-GB" sz="2800" i="1" dirty="0" err="1">
                <a:solidFill>
                  <a:srgbClr val="FFFFFF"/>
                </a:solidFill>
              </a:rPr>
              <a:t>attribute_value</a:t>
            </a:r>
            <a:r>
              <a:rPr lang="en-GB" sz="2800" dirty="0">
                <a:solidFill>
                  <a:srgbClr val="FFFFFF"/>
                </a:solidFill>
              </a:rPr>
              <a:t>"</a:t>
            </a:r>
            <a:r>
              <a:rPr lang="en-GB" sz="2800" i="1" dirty="0">
                <a:solidFill>
                  <a:srgbClr val="FFFFFF"/>
                </a:solidFill>
              </a:rPr>
              <a:t>&gt;</a:t>
            </a:r>
          </a:p>
          <a:p>
            <a:pPr marL="785813" lvl="1" indent="-317500" eaLnBrk="1" hangingPunct="1">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&lt;</a:t>
            </a:r>
            <a:r>
              <a:rPr lang="en-GB" sz="2800" i="1" dirty="0">
                <a:solidFill>
                  <a:srgbClr val="FFFFFF"/>
                </a:solidFill>
              </a:rPr>
              <a:t>element</a:t>
            </a:r>
            <a:r>
              <a:rPr lang="en-GB" sz="2800" dirty="0">
                <a:solidFill>
                  <a:srgbClr val="FFFFFF"/>
                </a:solidFill>
              </a:rPr>
              <a:t> </a:t>
            </a:r>
            <a:r>
              <a:rPr lang="en-GB" sz="2800" i="1" dirty="0" err="1">
                <a:solidFill>
                  <a:srgbClr val="FFFFFF"/>
                </a:solidFill>
              </a:rPr>
              <a:t>attribute_name</a:t>
            </a:r>
            <a:r>
              <a:rPr lang="en-GB" sz="2800" i="1" dirty="0">
                <a:solidFill>
                  <a:srgbClr val="FFFFFF"/>
                </a:solidFill>
              </a:rPr>
              <a:t> </a:t>
            </a:r>
            <a:r>
              <a:rPr lang="en-GB" sz="2800" dirty="0">
                <a:solidFill>
                  <a:srgbClr val="FFFFFF"/>
                </a:solidFill>
              </a:rPr>
              <a:t>= "</a:t>
            </a:r>
            <a:r>
              <a:rPr lang="en-GB" sz="2800" i="1" dirty="0" err="1">
                <a:solidFill>
                  <a:srgbClr val="FFFFFF"/>
                </a:solidFill>
              </a:rPr>
              <a:t>attribute_value</a:t>
            </a:r>
            <a:r>
              <a:rPr lang="en-GB" sz="2800" dirty="0">
                <a:solidFill>
                  <a:srgbClr val="FFFFFF"/>
                </a:solidFill>
              </a:rPr>
              <a:t>"</a:t>
            </a:r>
            <a:r>
              <a:rPr lang="en-GB" sz="2800" i="1" dirty="0">
                <a:solidFill>
                  <a:srgbClr val="FFFFFF"/>
                </a:solidFill>
              </a:rPr>
              <a:t>&gt;</a:t>
            </a:r>
          </a:p>
          <a:p>
            <a:pPr marL="785813" lvl="1" indent="-317500" eaLnBrk="1" hangingPunct="1">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&lt;</a:t>
            </a:r>
            <a:r>
              <a:rPr lang="en-GB" sz="2800" i="1" dirty="0">
                <a:solidFill>
                  <a:srgbClr val="FFFFFF"/>
                </a:solidFill>
              </a:rPr>
              <a:t>element</a:t>
            </a:r>
            <a:r>
              <a:rPr lang="en-GB" sz="2800" dirty="0">
                <a:solidFill>
                  <a:srgbClr val="FFFFFF"/>
                </a:solidFill>
              </a:rPr>
              <a:t> </a:t>
            </a:r>
            <a:r>
              <a:rPr lang="en-GB" sz="2800" i="1" dirty="0" err="1">
                <a:solidFill>
                  <a:srgbClr val="FFFFFF"/>
                </a:solidFill>
              </a:rPr>
              <a:t>attribute_name</a:t>
            </a:r>
            <a:r>
              <a:rPr lang="en-GB" sz="2800" dirty="0">
                <a:solidFill>
                  <a:srgbClr val="FFFFFF"/>
                </a:solidFill>
              </a:rPr>
              <a:t>=</a:t>
            </a:r>
          </a:p>
          <a:p>
            <a:pPr marL="328613" indent="-317500" eaLnBrk="1" hangingPunct="1">
              <a:lnSpc>
                <a:spcPct val="110000"/>
              </a:lnSpc>
              <a:spcBef>
                <a:spcPts val="700"/>
              </a:spcBef>
              <a:buClrTx/>
              <a:buSzTx/>
              <a:buFontTx/>
              <a:buNone/>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     "</a:t>
            </a:r>
            <a:r>
              <a:rPr lang="en-GB" sz="2800" i="1" dirty="0" err="1">
                <a:solidFill>
                  <a:srgbClr val="FFFFFF"/>
                </a:solidFill>
              </a:rPr>
              <a:t>attribute_value</a:t>
            </a:r>
            <a:r>
              <a:rPr lang="en-GB" sz="2800" dirty="0">
                <a:solidFill>
                  <a:srgbClr val="FFFFFF"/>
                </a:solidFill>
              </a:rPr>
              <a:t>"</a:t>
            </a:r>
            <a:r>
              <a:rPr lang="en-GB" sz="2800" i="1" dirty="0">
                <a:solidFill>
                  <a:srgbClr val="FFFFFF"/>
                </a:solidFill>
              </a:rPr>
              <a:t>&gt;</a:t>
            </a:r>
          </a:p>
          <a:p>
            <a:pPr marL="328613" indent="-317500" eaLnBrk="1" hangingPunct="1">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are all equivalent.</a:t>
            </a:r>
          </a:p>
          <a:p>
            <a:pPr marL="328613" indent="-317500" eaLnBrk="1" hangingPunct="1">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You must have whitespace around consecutive </a:t>
            </a:r>
            <a:r>
              <a:rPr lang="en-GB" sz="2800" dirty="0" smtClean="0">
                <a:solidFill>
                  <a:srgbClr val="FFFFFF"/>
                </a:solidFill>
              </a:rPr>
              <a:t>attributes.</a:t>
            </a:r>
            <a:endParaRPr lang="en-GB" sz="2800" dirty="0">
              <a:solidFill>
                <a:srgbClr val="FFFFFF"/>
              </a:solidFill>
            </a:endParaRPr>
          </a:p>
          <a:p>
            <a:pPr marL="785813" lvl="1" indent="-317500" eaLnBrk="1" hangingPunct="1">
              <a:lnSpc>
                <a:spcPct val="110000"/>
              </a:lnSpc>
              <a:spcBef>
                <a:spcPts val="700"/>
              </a:spcBef>
              <a:buClr>
                <a:srgbClr val="FFFFFF"/>
              </a:buClr>
              <a:buFont typeface="Arial" charset="0"/>
              <a:buNone/>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en-GB" sz="2800" dirty="0">
              <a:solidFill>
                <a:srgbClr val="FFFFFF"/>
              </a:solidFill>
            </a:endParaRPr>
          </a:p>
          <a:p>
            <a:pPr marL="785813" lvl="1" indent="-317500" eaLnBrk="1" hangingPunct="1">
              <a:lnSpc>
                <a:spcPct val="110000"/>
              </a:lnSpc>
              <a:spcBef>
                <a:spcPts val="700"/>
              </a:spcBef>
              <a:buClr>
                <a:srgbClr val="FFFFFF"/>
              </a:buClr>
              <a:buFont typeface="Arial" charset="0"/>
              <a:buNone/>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en-GB" sz="28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more on attributes</a:t>
            </a:r>
          </a:p>
        </p:txBody>
      </p:sp>
      <p:sp>
        <p:nvSpPr>
          <p:cNvPr id="113666"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28613" indent="-317500" eaLnBrk="1" hangingPunct="1">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a:solidFill>
                  <a:srgbClr val="FFFFFF"/>
                </a:solidFill>
              </a:rPr>
              <a:t>Attribute values can be enclosed in single or double quotes. It does not matter. Double quotes are more common, so I suggest you use those.</a:t>
            </a:r>
          </a:p>
          <a:p>
            <a:pPr marL="328613" indent="-317500" eaLnBrk="1" hangingPunct="1">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a:solidFill>
                  <a:srgbClr val="FFFFFF"/>
                </a:solidFill>
              </a:rPr>
              <a:t>There can be no two attributes to the same element with the same names. So you can not have something like &lt;trafficlight color="red" color="green"/&gt;.</a:t>
            </a:r>
          </a:p>
          <a:p>
            <a:pPr marL="328613" indent="-317500">
              <a:lnSpc>
                <a:spcPts val="2825"/>
              </a:lnSpc>
              <a:spcBef>
                <a:spcPts val="70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800">
              <a:solidFill>
                <a:srgbClr val="FFFFFF"/>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more on attributes</a:t>
            </a:r>
          </a:p>
        </p:txBody>
      </p:sp>
      <p:sp>
        <p:nvSpPr>
          <p:cNvPr id="114690" name="Text Box 2"/>
          <p:cNvSpPr txBox="1">
            <a:spLocks noChangeArrowheads="1"/>
          </p:cNvSpPr>
          <p:nvPr/>
        </p:nvSpPr>
        <p:spPr bwMode="auto">
          <a:xfrm>
            <a:off x="457200" y="1219200"/>
            <a:ext cx="8226425" cy="5391150"/>
          </a:xfrm>
          <a:prstGeom prst="rect">
            <a:avLst/>
          </a:prstGeom>
          <a:noFill/>
          <a:ln w="9525">
            <a:noFill/>
            <a:round/>
            <a:headEnd/>
            <a:tailEnd/>
          </a:ln>
          <a:effectLst/>
        </p:spPr>
        <p:txBody>
          <a:bodyPr lIns="0" tIns="0" rIns="0" bIns="0"/>
          <a:lstStyle/>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rPr>
              <a:t>Attribute values are simple strings. You can not have an element inside an attribute value. Thus you can not write, for example &lt;meal type="&lt;cookie/&gt;"&gt;chocolate&lt;/meal&gt; </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rPr>
              <a:t>An attribute must have a value, e.g. you can not write &lt;result abstract&gt;... &lt;/result&gt;. </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rPr>
              <a:t>The value may be empty like in &lt;result abstract=''&gt;...&lt;/result&gt; or &lt;result abstract=""&gt;... &lt;/result&gt;.</a:t>
            </a:r>
          </a:p>
          <a:p>
            <a:pPr marL="328613" indent="-317500" eaLnBrk="1" hangingPunct="1">
              <a:lnSpc>
                <a:spcPct val="100000"/>
              </a:lnSpc>
              <a:spcBef>
                <a:spcPts val="700"/>
              </a:spcBef>
              <a:buClrTx/>
              <a:buSzTx/>
              <a:buFontTx/>
              <a:buNone/>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en-GB"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0" tIns="0" rIns="0" bIns="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dirty="0" smtClean="0">
                <a:solidFill>
                  <a:srgbClr val="E3EBF1"/>
                </a:solidFill>
              </a:rPr>
              <a:t>another</a:t>
            </a:r>
            <a:r>
              <a:rPr lang="ru-RU" sz="4000" dirty="0" smtClean="0">
                <a:solidFill>
                  <a:srgbClr val="E3EBF1"/>
                </a:solidFill>
              </a:rPr>
              <a:t> example</a:t>
            </a:r>
            <a:endParaRPr lang="ru-RU" sz="4000" dirty="0">
              <a:solidFill>
                <a:srgbClr val="E3EBF1"/>
              </a:solidFill>
            </a:endParaRPr>
          </a:p>
        </p:txBody>
      </p:sp>
      <p:sp>
        <p:nvSpPr>
          <p:cNvPr id="115714" name="Text Box 2"/>
          <p:cNvSpPr txBox="1">
            <a:spLocks noChangeArrowheads="1"/>
          </p:cNvSpPr>
          <p:nvPr/>
        </p:nvSpPr>
        <p:spPr bwMode="auto">
          <a:xfrm>
            <a:off x="457200" y="1600200"/>
            <a:ext cx="8229600" cy="4298950"/>
          </a:xfrm>
          <a:prstGeom prst="rect">
            <a:avLst/>
          </a:prstGeom>
          <a:noFill/>
          <a:ln w="9525">
            <a:noFill/>
            <a:round/>
            <a:headEnd/>
            <a:tailEnd/>
          </a:ln>
          <a:effectLst/>
        </p:spPr>
        <p:txBody>
          <a:bodyPr lIns="0" tIns="0" rIns="0" bIns="0"/>
          <a:lstStyle/>
          <a:p>
            <a:pPr eaLnBrk="1" hangingPunct="1">
              <a:lnSpc>
                <a:spcPct val="100000"/>
              </a:lnSpc>
              <a:spcBef>
                <a:spcPts val="700"/>
              </a:spcBef>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3200" dirty="0">
                <a:solidFill>
                  <a:srgbClr val="FFFFFF"/>
                </a:solidFill>
              </a:rPr>
              <a:t>&lt;poet born="1799" died="1837"&gt;</a:t>
            </a:r>
          </a:p>
          <a:p>
            <a:pPr eaLnBrk="1" hangingPunct="1">
              <a:lnSpc>
                <a:spcPct val="100000"/>
              </a:lnSpc>
              <a:spcBef>
                <a:spcPts val="700"/>
              </a:spcBef>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3200" dirty="0">
                <a:solidFill>
                  <a:srgbClr val="FFFFFF"/>
                </a:solidFill>
              </a:rPr>
              <a:t>  &lt;name </a:t>
            </a:r>
            <a:r>
              <a:rPr lang="en-GB" sz="3200" dirty="0" err="1">
                <a:solidFill>
                  <a:srgbClr val="FFFFFF"/>
                </a:solidFill>
              </a:rPr>
              <a:t>lang</a:t>
            </a:r>
            <a:r>
              <a:rPr lang="en-GB" sz="3200" dirty="0">
                <a:solidFill>
                  <a:srgbClr val="FFFFFF"/>
                </a:solidFill>
              </a:rPr>
              <a:t>="</a:t>
            </a:r>
            <a:r>
              <a:rPr lang="en-GB" sz="3200" dirty="0" err="1">
                <a:solidFill>
                  <a:srgbClr val="FFFFFF"/>
                </a:solidFill>
              </a:rPr>
              <a:t>ru</a:t>
            </a:r>
            <a:r>
              <a:rPr lang="en-GB" sz="3200" dirty="0">
                <a:solidFill>
                  <a:srgbClr val="FFFFFF"/>
                </a:solidFill>
              </a:rPr>
              <a:t>"&gt;</a:t>
            </a:r>
            <a:r>
              <a:rPr lang="en-GB" sz="3200" dirty="0" err="1">
                <a:solidFill>
                  <a:srgbClr val="FFFFFF"/>
                </a:solidFill>
              </a:rPr>
              <a:t>Александр</a:t>
            </a:r>
            <a:r>
              <a:rPr lang="en-GB" sz="3200" dirty="0">
                <a:solidFill>
                  <a:srgbClr val="FFFFFF"/>
                </a:solidFill>
              </a:rPr>
              <a:t> </a:t>
            </a:r>
            <a:r>
              <a:rPr lang="en-GB" sz="3200" dirty="0" err="1">
                <a:solidFill>
                  <a:srgbClr val="FFFFFF"/>
                </a:solidFill>
              </a:rPr>
              <a:t>Сергеевич</a:t>
            </a:r>
            <a:r>
              <a:rPr lang="en-GB" sz="3200" dirty="0">
                <a:solidFill>
                  <a:srgbClr val="FFFFFF"/>
                </a:solidFill>
              </a:rPr>
              <a:t> </a:t>
            </a:r>
            <a:r>
              <a:rPr lang="en-GB" sz="3200" dirty="0" err="1">
                <a:solidFill>
                  <a:srgbClr val="FFFFFF"/>
                </a:solidFill>
              </a:rPr>
              <a:t>Пушкин</a:t>
            </a:r>
            <a:r>
              <a:rPr lang="en-GB" sz="3200" dirty="0">
                <a:solidFill>
                  <a:srgbClr val="FFFFFF"/>
                </a:solidFill>
              </a:rPr>
              <a:t>&lt;/name&gt; </a:t>
            </a:r>
          </a:p>
          <a:p>
            <a:pPr eaLnBrk="1" hangingPunct="1">
              <a:lnSpc>
                <a:spcPct val="100000"/>
              </a:lnSpc>
              <a:spcBef>
                <a:spcPts val="700"/>
              </a:spcBef>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3200" dirty="0">
                <a:solidFill>
                  <a:srgbClr val="FFFFFF"/>
                </a:solidFill>
              </a:rPr>
              <a:t>   &lt;name  </a:t>
            </a:r>
            <a:r>
              <a:rPr lang="en-GB" sz="3200" dirty="0" err="1">
                <a:solidFill>
                  <a:srgbClr val="FFFFFF"/>
                </a:solidFill>
              </a:rPr>
              <a:t>lang</a:t>
            </a:r>
            <a:r>
              <a:rPr lang="en-GB" sz="3200" dirty="0">
                <a:solidFill>
                  <a:srgbClr val="FFFFFF"/>
                </a:solidFill>
              </a:rPr>
              <a:t>="en"&gt;Alexander S. Pushkin&lt;/name&gt;</a:t>
            </a:r>
          </a:p>
          <a:p>
            <a:pPr eaLnBrk="1" hangingPunct="1">
              <a:lnSpc>
                <a:spcPct val="100000"/>
              </a:lnSpc>
              <a:spcBef>
                <a:spcPts val="700"/>
              </a:spcBef>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3200" dirty="0">
                <a:solidFill>
                  <a:srgbClr val="FFFFFF"/>
                </a:solidFill>
              </a:rPr>
              <a:t>   &lt;name </a:t>
            </a:r>
            <a:r>
              <a:rPr lang="en-GB" sz="3200" dirty="0" err="1">
                <a:solidFill>
                  <a:srgbClr val="FFFFFF"/>
                </a:solidFill>
              </a:rPr>
              <a:t>lang</a:t>
            </a:r>
            <a:r>
              <a:rPr lang="en-GB" sz="3200" dirty="0">
                <a:solidFill>
                  <a:srgbClr val="FFFFFF"/>
                </a:solidFill>
              </a:rPr>
              <a:t>="</a:t>
            </a:r>
            <a:r>
              <a:rPr lang="en-GB" sz="3200" dirty="0" err="1">
                <a:solidFill>
                  <a:srgbClr val="FFFFFF"/>
                </a:solidFill>
              </a:rPr>
              <a:t>fr</a:t>
            </a:r>
            <a:r>
              <a:rPr lang="en-GB" sz="3200" dirty="0">
                <a:solidFill>
                  <a:srgbClr val="FFFFFF"/>
                </a:solidFill>
              </a:rPr>
              <a:t>"&gt;</a:t>
            </a:r>
            <a:r>
              <a:rPr lang="en-GB" sz="3200" dirty="0" err="1">
                <a:solidFill>
                  <a:srgbClr val="FFFFFF"/>
                </a:solidFill>
              </a:rPr>
              <a:t>Alexandre</a:t>
            </a:r>
            <a:r>
              <a:rPr lang="en-GB" sz="3200" dirty="0">
                <a:solidFill>
                  <a:srgbClr val="FFFFFF"/>
                </a:solidFill>
              </a:rPr>
              <a:t> </a:t>
            </a:r>
            <a:r>
              <a:rPr lang="en-GB" sz="3200" dirty="0" err="1">
                <a:solidFill>
                  <a:srgbClr val="FFFFFF"/>
                </a:solidFill>
              </a:rPr>
              <a:t>Pouchkine</a:t>
            </a:r>
            <a:r>
              <a:rPr lang="en-GB" sz="3200" dirty="0">
                <a:solidFill>
                  <a:srgbClr val="FFFFFF"/>
                </a:solidFill>
              </a:rPr>
              <a:t>&lt;/name&gt;</a:t>
            </a:r>
          </a:p>
          <a:p>
            <a:pPr eaLnBrk="1" hangingPunct="1">
              <a:lnSpc>
                <a:spcPct val="100000"/>
              </a:lnSpc>
              <a:spcBef>
                <a:spcPts val="700"/>
              </a:spcBef>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3200" dirty="0">
                <a:solidFill>
                  <a:srgbClr val="FFFFFF"/>
                </a:solidFill>
              </a:rPr>
              <a:t>&lt;/poet&gt;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passive websites</a:t>
            </a:r>
          </a:p>
        </p:txBody>
      </p:sp>
      <p:sp>
        <p:nvSpPr>
          <p:cNvPr id="13314" name="Text Box 2"/>
          <p:cNvSpPr txBox="1">
            <a:spLocks noChangeArrowheads="1"/>
          </p:cNvSpPr>
          <p:nvPr/>
        </p:nvSpPr>
        <p:spPr bwMode="auto">
          <a:xfrm>
            <a:off x="457200" y="1600200"/>
            <a:ext cx="8229600" cy="4635500"/>
          </a:xfrm>
          <a:prstGeom prst="rect">
            <a:avLst/>
          </a:prstGeom>
          <a:noFill/>
          <a:ln w="9525">
            <a:noFill/>
            <a:round/>
            <a:headEnd/>
            <a:tailEnd/>
          </a:ln>
          <a:effectLst/>
        </p:spPr>
        <p:txBody>
          <a:bodyPr lIns="90000" tIns="46800" rIns="90000" bIns="46800"/>
          <a:lstStyle/>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3200">
                <a:solidFill>
                  <a:srgbClr val="FFFFFF"/>
                </a:solidFill>
              </a:rPr>
              <a:t>The term “passive web site” has been coined by yours truly.</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3200">
                <a:solidFill>
                  <a:srgbClr val="FFFFFF"/>
                </a:solidFill>
              </a:rPr>
              <a:t>Such a web site </a:t>
            </a:r>
          </a:p>
          <a:p>
            <a:pPr marL="731838" lvl="1" indent="-274638">
              <a:lnSpc>
                <a:spcPct val="108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rPr>
              <a:t>Remains the same whatever the user does with it.</a:t>
            </a:r>
          </a:p>
          <a:p>
            <a:pPr marL="731838" lvl="1" indent="-274638">
              <a:lnSpc>
                <a:spcPct val="108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rPr>
              <a:t>There is no customization for different users or times. </a:t>
            </a:r>
          </a:p>
          <a:p>
            <a:pPr marL="731838" lvl="1" indent="-274638">
              <a:lnSpc>
                <a:spcPct val="108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rPr>
              <a:t>Interactivity is limited to moving between pages in the site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node type: comments</a:t>
            </a:r>
          </a:p>
        </p:txBody>
      </p:sp>
      <p:sp>
        <p:nvSpPr>
          <p:cNvPr id="116738" name="Text Box 2"/>
          <p:cNvSpPr txBox="1">
            <a:spLocks noChangeArrowheads="1"/>
          </p:cNvSpPr>
          <p:nvPr/>
        </p:nvSpPr>
        <p:spPr bwMode="auto">
          <a:xfrm>
            <a:off x="457200" y="1600200"/>
            <a:ext cx="8229600" cy="4041775"/>
          </a:xfrm>
          <a:prstGeom prst="rect">
            <a:avLst/>
          </a:prstGeom>
          <a:noFill/>
          <a:ln w="9525">
            <a:noFill/>
            <a:round/>
            <a:headEnd/>
            <a:tailEnd/>
          </a:ln>
          <a:effectLst/>
        </p:spPr>
        <p:txBody>
          <a:bodyPr lIns="90000" tIns="46800" rIns="90000" bIns="46800"/>
          <a:lstStyle/>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rPr>
              <a:t>In an XML document, you can make comments about your code. These are notes to yourself. </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rPr>
              <a:t>Comments start with &lt;!--</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rPr>
              <a:t>Comments end with --&gt;</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rPr>
              <a:t>Comments can not be nested.</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rPr>
              <a:t>Can appear pretty much anywhere. </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rPr>
              <a:t>They can enclose elements.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comment examples</a:t>
            </a:r>
          </a:p>
        </p:txBody>
      </p:sp>
      <p:sp>
        <p:nvSpPr>
          <p:cNvPr id="117762"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&lt;!-- this is a comment --&gt;</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&lt;!-- &lt;span&gt; this is a comment too, it contains an element &lt;/span&gt;  --&gt;</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&lt;!-- &lt;!-- this is a bad example of a nested comment --&gt; --&gt; </a:t>
            </a:r>
          </a:p>
          <a:p>
            <a:pPr marL="328613" indent="-317500">
              <a:lnSpc>
                <a:spcPct val="110000"/>
              </a:lnSpc>
              <a:spcBef>
                <a:spcPts val="70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endParaRPr>
          </a:p>
          <a:p>
            <a:pPr marL="328613" indent="-317500">
              <a:lnSpc>
                <a:spcPct val="110000"/>
              </a:lnSpc>
              <a:spcBef>
                <a:spcPts val="70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ext Box 1"/>
          <p:cNvSpPr txBox="1">
            <a:spLocks noChangeArrowheads="1"/>
          </p:cNvSpPr>
          <p:nvPr/>
        </p:nvSpPr>
        <p:spPr bwMode="auto">
          <a:xfrm>
            <a:off x="457200" y="230188"/>
            <a:ext cx="8229600" cy="1235075"/>
          </a:xfrm>
          <a:prstGeom prst="rect">
            <a:avLst/>
          </a:prstGeom>
          <a:noFill/>
          <a:ln w="9525">
            <a:noFill/>
            <a:round/>
            <a:headEnd/>
            <a:tailEnd/>
          </a:ln>
          <a:effectLst/>
        </p:spPr>
        <p:txBody>
          <a:bodyPr lIns="0" tIns="0" rIns="0" bIns="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3600">
                <a:solidFill>
                  <a:srgbClr val="E3EBF1"/>
                </a:solidFill>
              </a:rPr>
              <a:t>node type: DTD declaration</a:t>
            </a:r>
          </a:p>
        </p:txBody>
      </p:sp>
      <p:sp>
        <p:nvSpPr>
          <p:cNvPr id="118786" name="Text Box 2"/>
          <p:cNvSpPr txBox="1">
            <a:spLocks noChangeArrowheads="1"/>
          </p:cNvSpPr>
          <p:nvPr/>
        </p:nvSpPr>
        <p:spPr bwMode="auto">
          <a:xfrm>
            <a:off x="457200" y="1600200"/>
            <a:ext cx="8229600" cy="4783138"/>
          </a:xfrm>
          <a:prstGeom prst="rect">
            <a:avLst/>
          </a:prstGeom>
          <a:noFill/>
          <a:ln w="9525">
            <a:noFill/>
            <a:round/>
            <a:headEnd/>
            <a:tailEnd/>
          </a:ln>
          <a:effectLst/>
        </p:spPr>
        <p:txBody>
          <a:bodyPr lIns="0" tIns="0" rIns="0" bIns="0"/>
          <a:lstStyle/>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rPr>
              <a:t>XML documents, like any SGML documents, accept document type declarations. </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rPr>
              <a:t>A document type declaration tells us something about the vocabulary of elements and attributes used in the document.</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rPr>
              <a:t>It should appear at the very top on an XML document. </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rPr>
              <a:t>It takes the form &lt;!DOCTYPE </a:t>
            </a:r>
            <a:r>
              <a:rPr lang="ru-RU" sz="2800" i="1">
                <a:solidFill>
                  <a:srgbClr val="FFFFFF"/>
                </a:solidFill>
              </a:rPr>
              <a:t>gobbledygook</a:t>
            </a:r>
            <a:r>
              <a:rPr lang="ru-RU" sz="2800">
                <a:solidFill>
                  <a:srgbClr val="FFFFFF"/>
                </a:solidFill>
              </a:rPr>
              <a:t> &gt;</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rPr>
              <a:t>We will come back to the document type declaration later.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0" tIns="0" rIns="0" bIns="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XML document</a:t>
            </a:r>
          </a:p>
        </p:txBody>
      </p:sp>
      <p:sp>
        <p:nvSpPr>
          <p:cNvPr id="119810" name="Text Box 2"/>
          <p:cNvSpPr txBox="1">
            <a:spLocks noChangeArrowheads="1"/>
          </p:cNvSpPr>
          <p:nvPr/>
        </p:nvSpPr>
        <p:spPr bwMode="auto">
          <a:xfrm>
            <a:off x="457200" y="1600200"/>
            <a:ext cx="8229600" cy="4525963"/>
          </a:xfrm>
          <a:prstGeom prst="rect">
            <a:avLst/>
          </a:prstGeom>
          <a:noFill/>
          <a:ln w="9525">
            <a:noFill/>
            <a:round/>
            <a:headEnd/>
            <a:tailEnd/>
          </a:ln>
          <a:effectLst/>
        </p:spPr>
        <p:txBody>
          <a:bodyPr lIns="0" tIns="0" rIns="0" bIns="0"/>
          <a:lstStyle/>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rPr>
              <a:t>An XML document is a piece of data that is written in XML. </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rPr>
              <a:t>But sometimes the author of a document makes a mistake, and, in fact the XML is wrong in some ways.</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rPr>
              <a:t>If there is no mistake, the document is called well-formed.</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rPr>
              <a:t>If a document is not well-formed, it really is not an XML document.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0" tIns="0" rIns="0" bIns="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a:solidFill>
                  <a:srgbClr val="E3EBF1"/>
                </a:solidFill>
              </a:rPr>
              <a:t>some rules for well-formedness </a:t>
            </a:r>
          </a:p>
        </p:txBody>
      </p:sp>
      <p:sp>
        <p:nvSpPr>
          <p:cNvPr id="120834" name="Text Box 2"/>
          <p:cNvSpPr txBox="1">
            <a:spLocks noChangeArrowheads="1"/>
          </p:cNvSpPr>
          <p:nvPr/>
        </p:nvSpPr>
        <p:spPr bwMode="auto">
          <a:xfrm>
            <a:off x="457200" y="1524000"/>
            <a:ext cx="8229600" cy="4560888"/>
          </a:xfrm>
          <a:prstGeom prst="rect">
            <a:avLst/>
          </a:prstGeom>
          <a:noFill/>
          <a:ln w="9525">
            <a:noFill/>
            <a:round/>
            <a:headEnd/>
            <a:tailEnd/>
          </a:ln>
          <a:effectLst/>
        </p:spPr>
        <p:txBody>
          <a:bodyPr lIns="0" tIns="0" rIns="0" bIns="0"/>
          <a:lstStyle/>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3200" dirty="0">
                <a:solidFill>
                  <a:srgbClr val="FFFFFF"/>
                </a:solidFill>
              </a:rPr>
              <a:t>All elements must be properly nested. You can only close the outer element after all inner elements are closed. Examples</a:t>
            </a: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400" dirty="0">
                <a:solidFill>
                  <a:srgbClr val="FFFFFF"/>
                </a:solidFill>
              </a:rPr>
              <a:t>&lt;a&gt;&lt;b&gt;&lt;/a&gt;&lt;/b&gt; not well-formed</a:t>
            </a: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400" dirty="0">
                <a:solidFill>
                  <a:srgbClr val="FFFFFF"/>
                </a:solidFill>
              </a:rPr>
              <a:t>&lt;a</a:t>
            </a:r>
            <a:r>
              <a:rPr lang="ru-RU" sz="2400" dirty="0" smtClean="0">
                <a:solidFill>
                  <a:srgbClr val="FFFFFF"/>
                </a:solidFill>
              </a:rPr>
              <a:t>&gt;&lt;b</a:t>
            </a:r>
            <a:r>
              <a:rPr lang="ru-RU" sz="2400" dirty="0">
                <a:solidFill>
                  <a:srgbClr val="FFFFFF"/>
                </a:solidFill>
              </a:rPr>
              <a:t>&gt;&lt;/b</a:t>
            </a:r>
            <a:r>
              <a:rPr lang="ru-RU" sz="2400" dirty="0" smtClean="0">
                <a:solidFill>
                  <a:srgbClr val="FFFFFF"/>
                </a:solidFill>
              </a:rPr>
              <a:t>&gt;&lt;/</a:t>
            </a:r>
            <a:r>
              <a:rPr lang="ru-RU" sz="2400" dirty="0">
                <a:solidFill>
                  <a:srgbClr val="FFFFFF"/>
                </a:solidFill>
              </a:rPr>
              <a:t>a</a:t>
            </a:r>
            <a:r>
              <a:rPr lang="ru-RU" sz="2400" dirty="0" smtClean="0">
                <a:solidFill>
                  <a:srgbClr val="FFFFFF"/>
                </a:solidFill>
              </a:rPr>
              <a:t>&gt; </a:t>
            </a:r>
            <a:r>
              <a:rPr lang="ru-RU" sz="2400" dirty="0">
                <a:solidFill>
                  <a:srgbClr val="FFFFFF"/>
                </a:solidFill>
              </a:rPr>
              <a:t>well formed</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3200" dirty="0">
                <a:solidFill>
                  <a:srgbClr val="FFFFFF"/>
                </a:solidFill>
              </a:rPr>
              <a:t>An element  that is nested inside another element is called a child of that element. </a:t>
            </a:r>
          </a:p>
          <a:p>
            <a:pPr marL="328613" indent="-317500" eaLnBrk="1" hangingPunct="1">
              <a:lnSpc>
                <a:spcPct val="100000"/>
              </a:lnSpc>
              <a:spcBef>
                <a:spcPts val="700"/>
              </a:spcBef>
              <a:buClrTx/>
              <a:buSzTx/>
              <a:buFontTx/>
              <a:buNone/>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ru-RU" sz="3200" dirty="0">
              <a:solidFill>
                <a:srgbClr val="FFFFFF"/>
              </a:solidFill>
            </a:endParaRPr>
          </a:p>
          <a:p>
            <a:pPr marL="328613" indent="-317500" eaLnBrk="1" hangingPunct="1">
              <a:lnSpc>
                <a:spcPct val="100000"/>
              </a:lnSpc>
              <a:spcBef>
                <a:spcPts val="700"/>
              </a:spcBef>
              <a:buClrTx/>
              <a:buSzTx/>
              <a:buFontTx/>
              <a:buNone/>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ru-RU" sz="32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0" tIns="0" rIns="0" bIns="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a:solidFill>
                  <a:srgbClr val="E3EBF1"/>
                </a:solidFill>
              </a:rPr>
              <a:t>more rules for well-formedness </a:t>
            </a:r>
          </a:p>
        </p:txBody>
      </p:sp>
      <p:sp>
        <p:nvSpPr>
          <p:cNvPr id="121858" name="Text Box 2"/>
          <p:cNvSpPr txBox="1">
            <a:spLocks noChangeArrowheads="1"/>
          </p:cNvSpPr>
          <p:nvPr/>
        </p:nvSpPr>
        <p:spPr bwMode="auto">
          <a:xfrm>
            <a:off x="457200" y="1295400"/>
            <a:ext cx="8458200" cy="4445000"/>
          </a:xfrm>
          <a:prstGeom prst="rect">
            <a:avLst/>
          </a:prstGeom>
          <a:noFill/>
          <a:ln w="9525">
            <a:noFill/>
            <a:round/>
            <a:headEnd/>
            <a:tailEnd/>
          </a:ln>
          <a:effectLst/>
        </p:spPr>
        <p:txBody>
          <a:bodyPr lIns="0" tIns="0" rIns="0" bIns="0"/>
          <a:lstStyle/>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There must be one single element in the document that all other elements are children of.</a:t>
            </a: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dirty="0">
                <a:solidFill>
                  <a:srgbClr val="FFFFFF"/>
                </a:solidFill>
              </a:rPr>
              <a:t>It is called the root element.</a:t>
            </a: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dirty="0">
                <a:solidFill>
                  <a:srgbClr val="FFFFFF"/>
                </a:solidFill>
              </a:rPr>
              <a:t>All other elements are called children of the root.</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Whitespace that surrounds the root element is ignored.</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The root element may be preceded by a prologue. This is anything before the root element.</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The DTD declaration can only appear in the prologue.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0" tIns="0" rIns="0" bIns="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a:solidFill>
                  <a:srgbClr val="E3EBF1"/>
                </a:solidFill>
              </a:rPr>
              <a:t>XML example file: validated.html</a:t>
            </a:r>
          </a:p>
        </p:txBody>
      </p:sp>
      <p:sp>
        <p:nvSpPr>
          <p:cNvPr id="122882" name="Text Box 2"/>
          <p:cNvSpPr txBox="1">
            <a:spLocks noChangeArrowheads="1"/>
          </p:cNvSpPr>
          <p:nvPr/>
        </p:nvSpPr>
        <p:spPr bwMode="auto">
          <a:xfrm>
            <a:off x="228600" y="1371600"/>
            <a:ext cx="8577263" cy="3771900"/>
          </a:xfrm>
          <a:prstGeom prst="rect">
            <a:avLst/>
          </a:prstGeom>
          <a:noFill/>
          <a:ln w="9525">
            <a:noFill/>
            <a:round/>
            <a:headEnd/>
            <a:tailEnd/>
          </a:ln>
          <a:effectLst/>
        </p:spPr>
        <p:txBody>
          <a:bodyPr lIns="0" tIns="0" rIns="0" bIns="0"/>
          <a:lstStyle/>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rPr>
              <a:t>This is an XML file.</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rPr>
              <a:t>Look at it through the "view source" feature of your user agent. </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rPr>
              <a:t>Please look at it to find all the node types.</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rPr>
              <a:t>Examine how the well-formedness constraints are implemented. </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rPr>
              <a:t>Make sure you understand every aspect of its syntax.</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rPr>
              <a:t>What node type does not appear in this document?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0" tIns="0" rIns="0" bIns="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other example</a:t>
            </a:r>
          </a:p>
        </p:txBody>
      </p:sp>
      <p:sp>
        <p:nvSpPr>
          <p:cNvPr id="123906" name="Text Box 2"/>
          <p:cNvSpPr txBox="1">
            <a:spLocks noChangeArrowheads="1"/>
          </p:cNvSpPr>
          <p:nvPr/>
        </p:nvSpPr>
        <p:spPr bwMode="auto">
          <a:xfrm>
            <a:off x="495300" y="1587500"/>
            <a:ext cx="8229600" cy="4448175"/>
          </a:xfrm>
          <a:prstGeom prst="rect">
            <a:avLst/>
          </a:prstGeom>
          <a:noFill/>
          <a:ln w="9525">
            <a:noFill/>
            <a:round/>
            <a:headEnd/>
            <a:tailEnd/>
          </a:ln>
          <a:effectLst/>
        </p:spPr>
        <p:txBody>
          <a:bodyPr lIns="0" tIns="0" rIns="0" bIns="0"/>
          <a:lstStyle/>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Look at http://wotan.liu.edu/home/krichel/</a:t>
            </a:r>
            <a:r>
              <a:rPr lang="en-US" sz="2800" dirty="0">
                <a:solidFill>
                  <a:srgbClr val="FFFFFF"/>
                </a:solidFill>
              </a:rPr>
              <a:t>courses/lis650/ </a:t>
            </a:r>
            <a:r>
              <a:rPr lang="en-GB" sz="2800" dirty="0" smtClean="0">
                <a:solidFill>
                  <a:srgbClr val="FFFFFF"/>
                </a:solidFill>
              </a:rPr>
              <a:t>examples/xml/</a:t>
            </a:r>
            <a:r>
              <a:rPr lang="en-GB" sz="2800" dirty="0" err="1" smtClean="0">
                <a:solidFill>
                  <a:srgbClr val="FFFFFF"/>
                </a:solidFill>
              </a:rPr>
              <a:t>gradesheet.xml.html</a:t>
            </a:r>
            <a:r>
              <a:rPr lang="en-GB" sz="2800" dirty="0" smtClean="0">
                <a:solidFill>
                  <a:srgbClr val="FFFFFF"/>
                </a:solidFill>
              </a:rPr>
              <a:t>. </a:t>
            </a:r>
            <a:endParaRPr lang="en-GB" sz="2800" dirty="0">
              <a:solidFill>
                <a:srgbClr val="FFFFFF"/>
              </a:solidFill>
            </a:endParaRP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First consider the rendered version as it appears in the browser. It illustrates the type of XML data file that Thomas uses to compose his grades and feeds them into the computer. It is well-formed XML.</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Second, consider the source code of the web page. Why are there all these &amp;</a:t>
            </a:r>
            <a:r>
              <a:rPr lang="en-GB" sz="2800" dirty="0" err="1">
                <a:solidFill>
                  <a:srgbClr val="FFFFFF"/>
                </a:solidFill>
              </a:rPr>
              <a:t>lt</a:t>
            </a:r>
            <a:r>
              <a:rPr lang="en-GB" sz="2800" dirty="0">
                <a:solidFill>
                  <a:srgbClr val="FFFFFF"/>
                </a:solidFill>
              </a:rPr>
              <a:t>; and &amp;</a:t>
            </a:r>
            <a:r>
              <a:rPr lang="en-GB" sz="2800" dirty="0" err="1">
                <a:solidFill>
                  <a:srgbClr val="FFFFFF"/>
                </a:solidFill>
              </a:rPr>
              <a:t>gt</a:t>
            </a:r>
            <a:r>
              <a:rPr lang="en-GB" sz="2800" dirty="0">
                <a:solidFill>
                  <a:srgbClr val="FFFFFF"/>
                </a:solidFill>
              </a:rPr>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XML and HTML</a:t>
            </a:r>
          </a:p>
        </p:txBody>
      </p:sp>
      <p:sp>
        <p:nvSpPr>
          <p:cNvPr id="124930" name="Text Box 2"/>
          <p:cNvSpPr txBox="1">
            <a:spLocks noChangeArrowheads="1"/>
          </p:cNvSpPr>
          <p:nvPr/>
        </p:nvSpPr>
        <p:spPr bwMode="auto">
          <a:xfrm>
            <a:off x="457200" y="1295400"/>
            <a:ext cx="8226425" cy="4953000"/>
          </a:xfrm>
          <a:prstGeom prst="rect">
            <a:avLst/>
          </a:prstGeom>
          <a:noFill/>
          <a:ln w="9525">
            <a:noFill/>
            <a:round/>
            <a:headEnd/>
            <a:tailEnd/>
          </a:ln>
          <a:effectLst/>
        </p:spPr>
        <p:txBody>
          <a:bodyPr lIns="0" tIns="0" rIns="0" bIns="0"/>
          <a:lstStyle/>
          <a:p>
            <a:pPr marL="328613" indent="-317500">
              <a:lnSpc>
                <a:spcPct val="98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XML is a syntax. It is a way to write a textual document that has some structure to it. A web page is precisely such a textual document.</a:t>
            </a:r>
          </a:p>
          <a:p>
            <a:pPr marL="328613" indent="-317500">
              <a:lnSpc>
                <a:spcPct val="98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Yet for </a:t>
            </a:r>
            <a:r>
              <a:rPr lang="en-US" sz="2800" dirty="0" smtClean="0">
                <a:solidFill>
                  <a:srgbClr val="FFFFFF"/>
                </a:solidFill>
              </a:rPr>
              <a:t>browsers </a:t>
            </a:r>
            <a:r>
              <a:rPr lang="en-US" sz="2800" dirty="0">
                <a:solidFill>
                  <a:srgbClr val="FFFFFF"/>
                </a:solidFill>
              </a:rPr>
              <a:t>to make sense of the structure there has to be a commonly understood vocabulary of </a:t>
            </a:r>
          </a:p>
          <a:p>
            <a:pPr marL="731838" lvl="1" indent="-274638">
              <a:lnSpc>
                <a:spcPct val="98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element names</a:t>
            </a:r>
          </a:p>
          <a:p>
            <a:pPr marL="731838" lvl="1" indent="-274638">
              <a:lnSpc>
                <a:spcPct val="98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 attributes names</a:t>
            </a:r>
          </a:p>
          <a:p>
            <a:pPr marL="731838" lvl="1" indent="-274638">
              <a:lnSpc>
                <a:spcPct val="98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occurrence constraints </a:t>
            </a:r>
          </a:p>
          <a:p>
            <a:pPr marL="731838" lvl="1" indent="-274638">
              <a:lnSpc>
                <a:spcPct val="98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value constraints. </a:t>
            </a:r>
          </a:p>
          <a:p>
            <a:pPr marL="328613" indent="-317500">
              <a:lnSpc>
                <a:spcPct val="98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This is where HTML comes in.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HTML</a:t>
            </a:r>
          </a:p>
        </p:txBody>
      </p:sp>
      <p:sp>
        <p:nvSpPr>
          <p:cNvPr id="125954" name="Text Box 2"/>
          <p:cNvSpPr txBox="1">
            <a:spLocks noChangeArrowheads="1"/>
          </p:cNvSpPr>
          <p:nvPr/>
        </p:nvSpPr>
        <p:spPr bwMode="auto">
          <a:xfrm>
            <a:off x="304800" y="1676400"/>
            <a:ext cx="8610600" cy="4876800"/>
          </a:xfrm>
          <a:prstGeom prst="rect">
            <a:avLst/>
          </a:prstGeom>
          <a:noFill/>
          <a:ln w="9525">
            <a:noFill/>
            <a:round/>
            <a:headEnd/>
            <a:tailEnd/>
          </a:ln>
          <a:effectLst/>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err="1">
                <a:solidFill>
                  <a:srgbClr val="FFFFFF"/>
                </a:solidFill>
              </a:rPr>
              <a:t>HyperText</a:t>
            </a:r>
            <a:r>
              <a:rPr lang="en-US" sz="2800" dirty="0">
                <a:solidFill>
                  <a:srgbClr val="FFFFFF"/>
                </a:solidFill>
              </a:rPr>
              <a:t> Markup Language</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HTML is an SGML DTD</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head, body, title</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paragraphs, headings,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lists, tables,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emphasis, abbreviations, quotes</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images</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links to other documents</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forms</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scripting</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1"/>
          <p:cNvSpPr txBox="1">
            <a:spLocks noChangeArrowheads="1"/>
          </p:cNvSpPr>
          <p:nvPr/>
        </p:nvSpPr>
        <p:spPr bwMode="auto">
          <a:xfrm>
            <a:off x="457200" y="274638"/>
            <a:ext cx="8224838" cy="113982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Contents of LIS650</a:t>
            </a:r>
          </a:p>
        </p:txBody>
      </p:sp>
      <p:sp>
        <p:nvSpPr>
          <p:cNvPr id="14338" name="Text Box 2"/>
          <p:cNvSpPr txBox="1">
            <a:spLocks noChangeArrowheads="1"/>
          </p:cNvSpPr>
          <p:nvPr/>
        </p:nvSpPr>
        <p:spPr bwMode="auto">
          <a:xfrm>
            <a:off x="457200" y="1600200"/>
            <a:ext cx="8224838" cy="4432300"/>
          </a:xfrm>
          <a:prstGeom prst="rect">
            <a:avLst/>
          </a:prstGeom>
          <a:noFill/>
          <a:ln w="9525">
            <a:noFill/>
            <a:round/>
            <a:headEnd/>
            <a:tailEnd/>
          </a:ln>
          <a:effectLst/>
        </p:spPr>
        <p:txBody>
          <a:bodyPr lIns="0" tIns="0" rIns="0" bIns="0"/>
          <a:lstStyle/>
          <a:p>
            <a:pPr marL="328613" indent="-317500" eaLnBrk="1" hangingPunct="1">
              <a:lnSpc>
                <a:spcPct val="10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a:solidFill>
                  <a:srgbClr val="FFFFFF"/>
                </a:solidFill>
              </a:rPr>
              <a:t>(x)html &amp; </a:t>
            </a:r>
            <a:r>
              <a:rPr lang="en-US" sz="3200" dirty="0" err="1">
                <a:solidFill>
                  <a:srgbClr val="FFFFFF"/>
                </a:solidFill>
              </a:rPr>
              <a:t>css</a:t>
            </a:r>
            <a:endParaRPr lang="en-US" sz="3200" dirty="0">
              <a:solidFill>
                <a:srgbClr val="FFFFFF"/>
              </a:solidFill>
            </a:endParaRPr>
          </a:p>
          <a:p>
            <a:pPr marL="328613" indent="-317500" eaLnBrk="1" hangingPunct="1">
              <a:lnSpc>
                <a:spcPct val="10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a:solidFill>
                  <a:srgbClr val="FFFFFF"/>
                </a:solidFill>
              </a:rPr>
              <a:t>site usability &amp; information architecture</a:t>
            </a:r>
          </a:p>
          <a:p>
            <a:pPr marL="328613" indent="-317500" eaLnBrk="1" hangingPunct="1">
              <a:lnSpc>
                <a:spcPct val="10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a:solidFill>
                  <a:srgbClr val="FFFFFF"/>
                </a:solidFill>
              </a:rPr>
              <a:t>The course </a:t>
            </a:r>
            <a:r>
              <a:rPr lang="en-US" sz="3200" dirty="0" smtClean="0">
                <a:solidFill>
                  <a:srgbClr val="FFFFFF"/>
                </a:solidFill>
              </a:rPr>
              <a:t>covers </a:t>
            </a:r>
            <a:r>
              <a:rPr lang="en-US" sz="3200" dirty="0">
                <a:solidFill>
                  <a:srgbClr val="FFFFFF"/>
                </a:solidFill>
              </a:rPr>
              <a:t>things </a:t>
            </a:r>
            <a:r>
              <a:rPr lang="en-US" sz="3200" dirty="0" smtClean="0">
                <a:solidFill>
                  <a:srgbClr val="FFFFFF"/>
                </a:solidFill>
              </a:rPr>
              <a:t>general background information about the web, but only as far as this is useful to operate the web site. </a:t>
            </a:r>
            <a:endParaRPr lang="en-US" sz="32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HTML history</a:t>
            </a:r>
          </a:p>
        </p:txBody>
      </p:sp>
      <p:sp>
        <p:nvSpPr>
          <p:cNvPr id="126978" name="Text Box 2"/>
          <p:cNvSpPr txBox="1">
            <a:spLocks noChangeArrowheads="1"/>
          </p:cNvSpPr>
          <p:nvPr/>
        </p:nvSpPr>
        <p:spPr bwMode="auto">
          <a:xfrm>
            <a:off x="457200" y="1306513"/>
            <a:ext cx="8229600" cy="5238750"/>
          </a:xfrm>
          <a:prstGeom prst="rect">
            <a:avLst/>
          </a:prstGeom>
          <a:noFill/>
          <a:ln w="9525">
            <a:noFill/>
            <a:round/>
            <a:headEnd/>
            <a:tailEnd/>
          </a:ln>
          <a:effectLst/>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HTML was a very bare-bones language when first invented by Tim Berners-Lee. It did not describe pages with much of a visual appeal.</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In the 90s, successful browsers invented “extensions” that aimed to stretch the visual boundaries of HTML.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Some of these extensions found their way in the official HTML spec issued by the W3C.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Later the W3C developed style sheets as a way to accommodate for display requirements without having to extend HTML.</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strict vs loose HTML </a:t>
            </a:r>
          </a:p>
        </p:txBody>
      </p:sp>
      <p:sp>
        <p:nvSpPr>
          <p:cNvPr id="128002" name="Text Box 2"/>
          <p:cNvSpPr txBox="1">
            <a:spLocks noChangeArrowheads="1"/>
          </p:cNvSpPr>
          <p:nvPr/>
        </p:nvSpPr>
        <p:spPr bwMode="auto">
          <a:xfrm>
            <a:off x="381000" y="1447800"/>
            <a:ext cx="8229600" cy="5351463"/>
          </a:xfrm>
          <a:prstGeom prst="rect">
            <a:avLst/>
          </a:prstGeom>
          <a:noFill/>
          <a:ln w="9525">
            <a:noFill/>
            <a:round/>
            <a:headEnd/>
            <a:tailEnd/>
          </a:ln>
          <a:effectLst/>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HTML 4.01 is the last version of HTML. This version has two different DTDs:</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the loose DTD</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the strict DTD</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I only the cover the elements of the strict DTD.</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The loose DTD has more elements, but all the functionality of these elements is best done with style sheets.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XHTML</a:t>
            </a:r>
          </a:p>
        </p:txBody>
      </p:sp>
      <p:sp>
        <p:nvSpPr>
          <p:cNvPr id="129026" name="Text Box 2"/>
          <p:cNvSpPr txBox="1">
            <a:spLocks noChangeArrowheads="1"/>
          </p:cNvSpPr>
          <p:nvPr/>
        </p:nvSpPr>
        <p:spPr bwMode="auto">
          <a:xfrm>
            <a:off x="457200" y="1600200"/>
            <a:ext cx="8229600" cy="4276725"/>
          </a:xfrm>
          <a:prstGeom prst="rect">
            <a:avLst/>
          </a:prstGeom>
          <a:noFill/>
          <a:ln w="9525">
            <a:noFill/>
            <a:round/>
            <a:headEnd/>
            <a:tailEnd/>
          </a:ln>
          <a:effectLst/>
        </p:spPr>
        <p:txBody>
          <a:bodyPr lIns="0" tIns="0" rIns="0" bIns="0"/>
          <a:lstStyle/>
          <a:p>
            <a:pPr marL="328613" indent="-317500">
              <a:lnSpc>
                <a:spcPct val="9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XHTML is HTML written in an XML syntax.</a:t>
            </a:r>
          </a:p>
          <a:p>
            <a:pPr marL="328613" indent="-317500">
              <a:lnSpc>
                <a:spcPct val="9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Every XHTML document has to be well-formed XML. </a:t>
            </a:r>
          </a:p>
          <a:p>
            <a:pPr marL="328613" indent="-317500">
              <a:lnSpc>
                <a:spcPct val="9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Non-XML HTML documents can violate some well-</a:t>
            </a:r>
            <a:r>
              <a:rPr lang="en-US" sz="2800" dirty="0" err="1">
                <a:solidFill>
                  <a:srgbClr val="FFFFFF"/>
                </a:solidFill>
              </a:rPr>
              <a:t>formedness</a:t>
            </a:r>
            <a:r>
              <a:rPr lang="en-US" sz="2800" dirty="0">
                <a:solidFill>
                  <a:srgbClr val="FFFFFF"/>
                </a:solidFill>
              </a:rPr>
              <a:t> constraints, including</a:t>
            </a:r>
          </a:p>
          <a:p>
            <a:pPr marL="731838" lvl="1" indent="-274638">
              <a:lnSpc>
                <a:spcPct val="9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HTML element names are not case sensitive.</a:t>
            </a:r>
          </a:p>
          <a:p>
            <a:pPr marL="731838" lvl="1" indent="-274638">
              <a:lnSpc>
                <a:spcPct val="9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Some HTML elements do not need closing tags.</a:t>
            </a:r>
          </a:p>
          <a:p>
            <a:pPr marL="731838" lvl="1" indent="-274638">
              <a:lnSpc>
                <a:spcPct val="9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There is no need for a single root element in a HTML document.</a:t>
            </a:r>
          </a:p>
          <a:p>
            <a:pPr marL="328613" indent="-317500">
              <a:lnSpc>
                <a:spcPct val="9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XHTML is stricter, but simpler to understand.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XHTML: pain without gain?</a:t>
            </a:r>
          </a:p>
        </p:txBody>
      </p:sp>
      <p:sp>
        <p:nvSpPr>
          <p:cNvPr id="130050" name="Text Box 2"/>
          <p:cNvSpPr txBox="1">
            <a:spLocks noChangeArrowheads="1"/>
          </p:cNvSpPr>
          <p:nvPr/>
        </p:nvSpPr>
        <p:spPr bwMode="auto">
          <a:xfrm>
            <a:off x="457200" y="1600200"/>
            <a:ext cx="8229600" cy="4525963"/>
          </a:xfrm>
          <a:prstGeom prst="rect">
            <a:avLst/>
          </a:prstGeom>
          <a:noFill/>
          <a:ln w="9525">
            <a:noFill/>
            <a:round/>
            <a:headEnd/>
            <a:tailEnd/>
          </a:ln>
          <a:effectLst/>
        </p:spPr>
        <p:txBody>
          <a:bodyPr lIns="0" tIns="0" rIns="0" bIns="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In this course we study XHTML.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When I say HTML in the following, I mean XHTML.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Reasons to study XHTML rather than HTML</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The syntactic rules of XML are easier to understand.</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Any tool that can work with XML can be applied to XHTML, but can not be applied to HTML.</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In general XML documents are more computer understandable. This is crucial in the age of the search engine.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Text Box 1"/>
          <p:cNvSpPr txBox="1">
            <a:spLocks noChangeArrowheads="1"/>
          </p:cNvSpPr>
          <p:nvPr/>
        </p:nvSpPr>
        <p:spPr bwMode="auto">
          <a:xfrm>
            <a:off x="457200" y="319088"/>
            <a:ext cx="8223250" cy="1046162"/>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HTML 5</a:t>
            </a:r>
          </a:p>
        </p:txBody>
      </p:sp>
      <p:sp>
        <p:nvSpPr>
          <p:cNvPr id="131074" name="Text Box 2"/>
          <p:cNvSpPr txBox="1">
            <a:spLocks noChangeArrowheads="1"/>
          </p:cNvSpPr>
          <p:nvPr/>
        </p:nvSpPr>
        <p:spPr bwMode="auto">
          <a:xfrm>
            <a:off x="457200" y="1600200"/>
            <a:ext cx="8223250" cy="4430713"/>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The W3C is working on HTML 5. When HTML 5 is expressed in an XML syntax, it will be known as XHTML 5.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The draft is at http://www.w3.org/html/wg/html5.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notation in the course slides</a:t>
            </a:r>
          </a:p>
        </p:txBody>
      </p:sp>
      <p:sp>
        <p:nvSpPr>
          <p:cNvPr id="132098" name="Text Box 2"/>
          <p:cNvSpPr txBox="1">
            <a:spLocks noChangeArrowheads="1"/>
          </p:cNvSpPr>
          <p:nvPr/>
        </p:nvSpPr>
        <p:spPr bwMode="auto">
          <a:xfrm>
            <a:off x="457200" y="1219200"/>
            <a:ext cx="8228013" cy="5334000"/>
          </a:xfrm>
          <a:prstGeom prst="rect">
            <a:avLst/>
          </a:prstGeom>
          <a:noFill/>
          <a:ln w="9525">
            <a:noFill/>
            <a:round/>
            <a:headEnd/>
            <a:tailEnd/>
          </a:ln>
          <a:effectLst/>
        </p:spPr>
        <p:txBody>
          <a:bodyPr lIns="0" tIns="0" rIns="0" bIns="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I write elements as if I was writing the start tag &lt;</a:t>
            </a:r>
            <a:r>
              <a:rPr lang="en-US" sz="2800" i="1">
                <a:solidFill>
                  <a:srgbClr val="FFFFFF"/>
                </a:solidFill>
              </a:rPr>
              <a:t>element</a:t>
            </a:r>
            <a:r>
              <a:rPr lang="en-US" sz="2800">
                <a:solidFill>
                  <a:srgbClr val="FFFFFF"/>
                </a:solidFill>
              </a:rPr>
              <a:t>&gt;</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I write all empty elements as &lt;</a:t>
            </a:r>
            <a:r>
              <a:rPr lang="en-US" sz="2800" i="1">
                <a:solidFill>
                  <a:srgbClr val="FFFFFF"/>
                </a:solidFill>
              </a:rPr>
              <a:t>element</a:t>
            </a:r>
            <a:r>
              <a:rPr lang="en-US" sz="2800">
                <a:solidFill>
                  <a:srgbClr val="FFFFFF"/>
                </a:solidFill>
              </a:rPr>
              <a:t>/&gt;.</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Recall that &lt;/</a:t>
            </a:r>
            <a:r>
              <a:rPr lang="en-US" sz="2800" i="1">
                <a:solidFill>
                  <a:srgbClr val="FFFFFF"/>
                </a:solidFill>
              </a:rPr>
              <a:t>element</a:t>
            </a:r>
            <a:r>
              <a:rPr lang="en-US" sz="2800">
                <a:solidFill>
                  <a:srgbClr val="FFFFFF"/>
                </a:solidFill>
              </a:rPr>
              <a:t>&gt; is not the same as &lt;</a:t>
            </a:r>
            <a:r>
              <a:rPr lang="en-US" sz="2800" i="1">
                <a:solidFill>
                  <a:srgbClr val="FFFFFF"/>
                </a:solidFill>
              </a:rPr>
              <a:t>element</a:t>
            </a:r>
            <a:r>
              <a:rPr lang="en-US" sz="2800">
                <a:solidFill>
                  <a:srgbClr val="FFFFFF"/>
                </a:solidFill>
              </a:rPr>
              <a:t>/&gt;.</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I attach a = to all attribute names. Thus, when I write </a:t>
            </a:r>
            <a:r>
              <a:rPr lang="en-US" sz="2800" i="1">
                <a:solidFill>
                  <a:srgbClr val="FFFFFF"/>
                </a:solidFill>
              </a:rPr>
              <a:t>attribute</a:t>
            </a:r>
            <a:r>
              <a:rPr lang="en-US" sz="2800">
                <a:solidFill>
                  <a:srgbClr val="FFFFFF"/>
                </a:solidFill>
              </a:rPr>
              <a:t>=, you know that I mean the attribute </a:t>
            </a:r>
            <a:r>
              <a:rPr lang="en-US" sz="2800" i="1">
                <a:solidFill>
                  <a:srgbClr val="FFFFFF"/>
                </a:solidFill>
              </a:rPr>
              <a:t>attribute</a:t>
            </a:r>
            <a:r>
              <a:rPr lang="en-US" sz="2800">
                <a:solidFill>
                  <a:srgbClr val="FFFFFF"/>
                </a:solidFill>
              </a:rPr>
              <a: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Text Box 1"/>
          <p:cNvSpPr txBox="1">
            <a:spLocks noChangeArrowheads="1"/>
          </p:cNvSpPr>
          <p:nvPr/>
        </p:nvSpPr>
        <p:spPr bwMode="auto">
          <a:xfrm>
            <a:off x="457200" y="319088"/>
            <a:ext cx="8223250" cy="1046162"/>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elements and attributes</a:t>
            </a:r>
          </a:p>
        </p:txBody>
      </p:sp>
      <p:sp>
        <p:nvSpPr>
          <p:cNvPr id="133122" name="Text Box 2"/>
          <p:cNvSpPr txBox="1">
            <a:spLocks noChangeArrowheads="1"/>
          </p:cNvSpPr>
          <p:nvPr/>
        </p:nvSpPr>
        <p:spPr bwMode="auto">
          <a:xfrm>
            <a:off x="457200" y="1600200"/>
            <a:ext cx="8223250" cy="4430713"/>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HTML defines elements. It also attributes that these elements may have.  Each element has a different set of attributes that it can have.</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I say that an element “requires” an attribute if the attribute is required. If you use the element without that attribute, your HTML code is invalid.</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I say that an element “takes” an attribute to say that the attributes are optional.</a:t>
            </a:r>
          </a:p>
          <a:p>
            <a:pPr marL="328613" indent="-317500">
              <a:lnSpc>
                <a:spcPct val="110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validation</a:t>
            </a:r>
          </a:p>
        </p:txBody>
      </p:sp>
      <p:sp>
        <p:nvSpPr>
          <p:cNvPr id="134146" name="Text Box 2"/>
          <p:cNvSpPr txBox="1">
            <a:spLocks noChangeArrowheads="1"/>
          </p:cNvSpPr>
          <p:nvPr/>
        </p:nvSpPr>
        <p:spPr bwMode="auto">
          <a:xfrm>
            <a:off x="457200" y="1600200"/>
            <a:ext cx="8228013" cy="4953000"/>
          </a:xfrm>
          <a:prstGeom prst="rect">
            <a:avLst/>
          </a:prstGeom>
          <a:noFill/>
          <a:ln w="9525">
            <a:noFill/>
            <a:round/>
            <a:headEnd/>
            <a:tailEnd/>
          </a:ln>
          <a:effectLst/>
        </p:spPr>
        <p:txBody>
          <a:bodyPr lIns="0" tIns="0" rIns="0" bIns="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Remember that your pages have to validate against the strict specification of XHTML 1.0.</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You have to quote the DTD declaration for the strict version of the XHTML DTD </a:t>
            </a:r>
          </a:p>
          <a:p>
            <a:pPr marL="328613" indent="-317500">
              <a:lnSpc>
                <a:spcPct val="104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   &lt;!DOCTYPE html PUBLIC "-//W3C//DTD XHTML 1.0 Strict//EN" "http://www.w3.org/TR/xhtml1/D TD/xhtml1-strict.dtd"&gt; </a:t>
            </a:r>
          </a:p>
          <a:p>
            <a:pPr marL="328613" indent="-317500">
              <a:lnSpc>
                <a:spcPct val="104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   in the prologue of your HTML file, so that a validation tool can find out what version of XHTML to check for.</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validation tools</a:t>
            </a:r>
          </a:p>
        </p:txBody>
      </p:sp>
      <p:sp>
        <p:nvSpPr>
          <p:cNvPr id="135170" name="Text Box 2"/>
          <p:cNvSpPr txBox="1">
            <a:spLocks noChangeArrowheads="1"/>
          </p:cNvSpPr>
          <p:nvPr/>
        </p:nvSpPr>
        <p:spPr bwMode="auto">
          <a:xfrm>
            <a:off x="457200" y="1600200"/>
            <a:ext cx="8228013" cy="4525963"/>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The W3C validator http://validator.w3.org is the official validator that I have built into validated.html. This is the one used for assessing.</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The Web Design Group Validator at http://www.htmlhelp.com/tools/validator/ is a nice, seemingly more strict validator that lets you validate your entire site.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the root &lt;html&gt; element</a:t>
            </a:r>
          </a:p>
        </p:txBody>
      </p:sp>
      <p:sp>
        <p:nvSpPr>
          <p:cNvPr id="136194" name="Text Box 2"/>
          <p:cNvSpPr txBox="1">
            <a:spLocks noChangeArrowheads="1"/>
          </p:cNvSpPr>
          <p:nvPr/>
        </p:nvSpPr>
        <p:spPr bwMode="auto">
          <a:xfrm>
            <a:off x="457200" y="1600200"/>
            <a:ext cx="8229600" cy="4641850"/>
          </a:xfrm>
          <a:prstGeom prst="rect">
            <a:avLst/>
          </a:prstGeom>
          <a:noFill/>
          <a:ln w="9525">
            <a:noFill/>
            <a:round/>
            <a:headEnd/>
            <a:tailEnd/>
          </a:ln>
          <a:effectLst/>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It takes two attributes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the  dir= attribute says in which direction the contents is rendered. The classic value is "</a:t>
            </a:r>
            <a:r>
              <a:rPr lang="en-US" sz="2400" dirty="0" err="1">
                <a:solidFill>
                  <a:srgbClr val="FFFFFF"/>
                </a:solidFill>
              </a:rPr>
              <a:t>ltr</a:t>
            </a:r>
            <a:r>
              <a:rPr lang="en-US" sz="2400" dirty="0">
                <a:solidFill>
                  <a:srgbClr val="FFFFFF"/>
                </a:solidFill>
              </a:rPr>
              <a:t>", "</a:t>
            </a:r>
            <a:r>
              <a:rPr lang="en-US" sz="2400" dirty="0" err="1">
                <a:solidFill>
                  <a:srgbClr val="FFFFFF"/>
                </a:solidFill>
              </a:rPr>
              <a:t>rtl</a:t>
            </a:r>
            <a:r>
              <a:rPr lang="en-US" sz="2400" dirty="0">
                <a:solidFill>
                  <a:srgbClr val="FFFFFF"/>
                </a:solidFill>
              </a:rPr>
              <a:t>" is also valid.</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the </a:t>
            </a:r>
            <a:r>
              <a:rPr lang="en-US" sz="2400" dirty="0" err="1">
                <a:solidFill>
                  <a:srgbClr val="FFFFFF"/>
                </a:solidFill>
              </a:rPr>
              <a:t>lang</a:t>
            </a:r>
            <a:r>
              <a:rPr lang="en-US" sz="2400" dirty="0">
                <a:solidFill>
                  <a:srgbClr val="FFFFFF"/>
                </a:solidFill>
              </a:rPr>
              <a:t>= attribute says in which language the contents is. Use ISO 639 codes, e.g. </a:t>
            </a:r>
            <a:r>
              <a:rPr lang="en-US" sz="2400" dirty="0" err="1">
                <a:solidFill>
                  <a:srgbClr val="FFFFFF"/>
                </a:solidFill>
              </a:rPr>
              <a:t>lang</a:t>
            </a:r>
            <a:r>
              <a:rPr lang="en-US" sz="2400" dirty="0">
                <a:solidFill>
                  <a:srgbClr val="FFFFFF"/>
                </a:solidFill>
              </a:rPr>
              <a:t>="en-us"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these two attributes are know as the internationalization (i18n) attributes.</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Example: &lt;html </a:t>
            </a:r>
            <a:r>
              <a:rPr lang="en-US" sz="2800" dirty="0" err="1">
                <a:solidFill>
                  <a:srgbClr val="FFFFFF"/>
                </a:solidFill>
              </a:rPr>
              <a:t>lang</a:t>
            </a:r>
            <a:r>
              <a:rPr lang="en-US" sz="2800" dirty="0">
                <a:solidFill>
                  <a:srgbClr val="FFFFFF"/>
                </a:solidFill>
              </a:rPr>
              <a:t>="en-us"&gt; … &lt;/html&gt;</a:t>
            </a:r>
          </a:p>
          <a:p>
            <a:pPr marL="328613" indent="-317500">
              <a:lnSpc>
                <a:spcPct val="104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dirty="0">
              <a:solidFill>
                <a:srgbClr val="FFFFFF"/>
              </a:solidFill>
            </a:endParaRPr>
          </a:p>
          <a:p>
            <a:pPr marL="328613" indent="-317500">
              <a:lnSpc>
                <a:spcPct val="104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things this course does not do</a:t>
            </a:r>
          </a:p>
        </p:txBody>
      </p:sp>
      <p:sp>
        <p:nvSpPr>
          <p:cNvPr id="15362" name="Text Box 2"/>
          <p:cNvSpPr txBox="1">
            <a:spLocks noChangeArrowheads="1"/>
          </p:cNvSpPr>
          <p:nvPr/>
        </p:nvSpPr>
        <p:spPr bwMode="auto">
          <a:xfrm>
            <a:off x="457200" y="1295400"/>
            <a:ext cx="8229600" cy="4289425"/>
          </a:xfrm>
          <a:prstGeom prst="rect">
            <a:avLst/>
          </a:prstGeom>
          <a:noFill/>
          <a:ln w="9525">
            <a:noFill/>
            <a:round/>
            <a:headEnd/>
            <a:tailEnd/>
          </a:ln>
          <a:effectLst/>
        </p:spPr>
        <p:txBody>
          <a:bodyPr lIns="90000" tIns="46800" rIns="90000" bIns="46800"/>
          <a:lstStyle/>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3200">
                <a:solidFill>
                  <a:srgbClr val="FFFFFF"/>
                </a:solidFill>
              </a:rPr>
              <a:t>Frames. These allow you to put several documents into one physical document. Most experts advise against them.</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3200">
                <a:solidFill>
                  <a:srgbClr val="FFFFFF"/>
                </a:solidFill>
              </a:rPr>
              <a:t>Image maps</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3200">
                <a:solidFill>
                  <a:srgbClr val="FFFFFF"/>
                </a:solidFill>
              </a:rPr>
              <a:t>Some advanced CSS properties</a:t>
            </a:r>
          </a:p>
          <a:p>
            <a:pPr marL="736600" lvl="1" indent="-279400"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rPr>
              <a:t>aural properties</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3200">
                <a:solidFill>
                  <a:srgbClr val="FFFFFF"/>
                </a:solidFill>
              </a:rPr>
              <a:t>Some exotic features of HTML</a:t>
            </a:r>
          </a:p>
          <a:p>
            <a:pPr marL="736600" lvl="1" indent="-279400"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rPr>
              <a:t>table axis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Text Box 1"/>
          <p:cNvSpPr txBox="1">
            <a:spLocks noChangeArrowheads="1"/>
          </p:cNvSpPr>
          <p:nvPr/>
        </p:nvSpPr>
        <p:spPr bwMode="auto">
          <a:xfrm>
            <a:off x="457200" y="319088"/>
            <a:ext cx="8223250" cy="1046162"/>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i18n issues in XHTML</a:t>
            </a:r>
          </a:p>
        </p:txBody>
      </p:sp>
      <p:sp>
        <p:nvSpPr>
          <p:cNvPr id="137218" name="Text Box 2"/>
          <p:cNvSpPr txBox="1">
            <a:spLocks noChangeArrowheads="1"/>
          </p:cNvSpPr>
          <p:nvPr/>
        </p:nvSpPr>
        <p:spPr bwMode="auto">
          <a:xfrm>
            <a:off x="457200" y="1600200"/>
            <a:ext cx="8223250" cy="4430713"/>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This is a special XML attribute that is called xml:lang= to convey languages in XML.</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Since we are both using XML and HTML, it is best to use both the xml:lang= and the lang= attributes.</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See  http://www.w3.org/TR/i18n-html-tech-lang/#ri20040429.092928424 for some discussion of i18n issues.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children of &lt;html&gt;</a:t>
            </a:r>
          </a:p>
        </p:txBody>
      </p:sp>
      <p:sp>
        <p:nvSpPr>
          <p:cNvPr id="138242" name="Text Box 2"/>
          <p:cNvSpPr txBox="1">
            <a:spLocks noChangeArrowheads="1"/>
          </p:cNvSpPr>
          <p:nvPr/>
        </p:nvSpPr>
        <p:spPr bwMode="auto">
          <a:xfrm>
            <a:off x="457200" y="1371600"/>
            <a:ext cx="8382000" cy="5084763"/>
          </a:xfrm>
          <a:prstGeom prst="rect">
            <a:avLst/>
          </a:prstGeom>
          <a:noFill/>
          <a:ln w="9525">
            <a:noFill/>
            <a:round/>
            <a:headEnd/>
            <a:tailEnd/>
          </a:ln>
          <a:effectLst/>
        </p:spPr>
        <p:txBody>
          <a:bodyPr lIns="0" tIns="0" rIns="0" bIns="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a:solidFill>
                  <a:srgbClr val="FFFFFF"/>
                </a:solidFill>
              </a:rPr>
              <a:t>&lt;html&gt; has only two children</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&lt;head&gt; has the header of the document. It's contents is not displayed on the document window. It is about the document.</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&lt;body&gt; contains the document itself. Its content is displayed in the browser window.</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a:solidFill>
                  <a:srgbClr val="FFFFFF"/>
                </a:solidFill>
              </a:rPr>
              <a:t>There must be only one &lt;head&gt; and only one &lt;body&gt;.</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a:solidFill>
                  <a:srgbClr val="FFFFFF"/>
                </a:solidFill>
              </a:rPr>
              <a:t>Both &lt;head&gt; and &lt;body&gt; take the i18n attributes.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dirty="0" smtClean="0">
                <a:solidFill>
                  <a:srgbClr val="E3EBF1"/>
                </a:solidFill>
              </a:rPr>
              <a:t>&lt;body&gt;</a:t>
            </a:r>
            <a:endParaRPr lang="en-US" sz="4000" dirty="0">
              <a:solidFill>
                <a:srgbClr val="E3EBF1"/>
              </a:solidFill>
            </a:endParaRPr>
          </a:p>
        </p:txBody>
      </p:sp>
      <p:sp>
        <p:nvSpPr>
          <p:cNvPr id="139266" name="Text Box 2"/>
          <p:cNvSpPr txBox="1">
            <a:spLocks noChangeArrowheads="1"/>
          </p:cNvSpPr>
          <p:nvPr/>
        </p:nvSpPr>
        <p:spPr bwMode="auto">
          <a:xfrm>
            <a:off x="457200" y="1371600"/>
            <a:ext cx="8220075" cy="5029200"/>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We are skipping the &lt;head&gt; so far for the next lecture.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We are now working with the second child of &lt;html&gt;, the &lt;body&gt;. </a:t>
            </a:r>
            <a:endParaRPr lang="en-US" sz="2800" dirty="0" smtClean="0">
              <a:solidFill>
                <a:srgbClr val="FFFFFF"/>
              </a:solidFill>
            </a:endParaRP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smtClean="0">
                <a:solidFill>
                  <a:srgbClr val="FFFFFF"/>
                </a:solidFill>
              </a:rPr>
              <a:t>Almost </a:t>
            </a:r>
            <a:r>
              <a:rPr lang="en-US" sz="2400" dirty="0">
                <a:solidFill>
                  <a:srgbClr val="FFFFFF"/>
                </a:solidFill>
              </a:rPr>
              <a:t>all element in the &lt;body&gt; can take a group of attributes we will call the core attributes. We discuss </a:t>
            </a:r>
            <a:r>
              <a:rPr lang="en-US" sz="2400" dirty="0" smtClean="0">
                <a:solidFill>
                  <a:srgbClr val="FFFFFF"/>
                </a:solidFill>
              </a:rPr>
              <a:t>one here, the other ones next week.</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smtClean="0">
                <a:solidFill>
                  <a:srgbClr val="FFFFFF"/>
                </a:solidFill>
              </a:rPr>
              <a:t>All </a:t>
            </a:r>
            <a:r>
              <a:rPr lang="en-US" sz="2400" dirty="0">
                <a:solidFill>
                  <a:srgbClr val="FFFFFF"/>
                </a:solidFill>
              </a:rPr>
              <a:t>elements in the body can be classified as block level elements or text elements. This is for this week.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block-level vs text-level elements</a:t>
            </a:r>
          </a:p>
        </p:txBody>
      </p:sp>
      <p:sp>
        <p:nvSpPr>
          <p:cNvPr id="140290" name="Text Box 2"/>
          <p:cNvSpPr txBox="1">
            <a:spLocks noChangeArrowheads="1"/>
          </p:cNvSpPr>
          <p:nvPr/>
        </p:nvSpPr>
        <p:spPr bwMode="auto">
          <a:xfrm>
            <a:off x="457200" y="1295400"/>
            <a:ext cx="8229600" cy="3816350"/>
          </a:xfrm>
          <a:prstGeom prst="rect">
            <a:avLst/>
          </a:prstGeom>
          <a:noFill/>
          <a:ln w="9525">
            <a:noFill/>
            <a:round/>
            <a:headEnd/>
            <a:tailEnd/>
          </a:ln>
          <a:effectLst/>
        </p:spPr>
        <p:txBody>
          <a:bodyPr lIns="90000" tIns="46800" rIns="90000" bIns="4680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Block-level elements contain data that is aligned vertical by visual user agent.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Text-level elements are aligned horizontally by visual user agents.</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The reasons behind this distinction is that multidirectional text would be impossible without it.</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Visual user agents start a new line at the beginning of block-level elements.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generic block level element &lt;div&gt;</a:t>
            </a:r>
          </a:p>
        </p:txBody>
      </p:sp>
      <p:sp>
        <p:nvSpPr>
          <p:cNvPr id="141314" name="Text Box 2"/>
          <p:cNvSpPr txBox="1">
            <a:spLocks noChangeArrowheads="1"/>
          </p:cNvSpPr>
          <p:nvPr/>
        </p:nvSpPr>
        <p:spPr bwMode="auto">
          <a:xfrm>
            <a:off x="457200" y="1600200"/>
            <a:ext cx="8229600" cy="3559175"/>
          </a:xfrm>
          <a:prstGeom prst="rect">
            <a:avLst/>
          </a:prstGeom>
          <a:noFill/>
          <a:ln w="9525">
            <a:noFill/>
            <a:round/>
            <a:headEnd/>
            <a:tailEnd/>
          </a:ln>
          <a:effectLst/>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The &lt;div&gt; element allows you to create arbitrary block level divisions in your document.</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&lt;div&gt;s can be nested.</a:t>
            </a:r>
          </a:p>
          <a:p>
            <a:pPr marL="328613" indent="-317500">
              <a:lnSpc>
                <a:spcPct val="104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the paragraph &lt;p&gt;</a:t>
            </a:r>
          </a:p>
        </p:txBody>
      </p:sp>
      <p:sp>
        <p:nvSpPr>
          <p:cNvPr id="142338" name="Text Box 2"/>
          <p:cNvSpPr txBox="1">
            <a:spLocks noChangeArrowheads="1"/>
          </p:cNvSpPr>
          <p:nvPr/>
        </p:nvSpPr>
        <p:spPr bwMode="auto">
          <a:xfrm>
            <a:off x="457200" y="1600200"/>
            <a:ext cx="8229600" cy="3995738"/>
          </a:xfrm>
          <a:prstGeom prst="rect">
            <a:avLst/>
          </a:prstGeom>
          <a:noFill/>
          <a:ln w="9525">
            <a:noFill/>
            <a:round/>
            <a:headEnd/>
            <a:tailEnd/>
          </a:ln>
          <a:effectLst/>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This is a block-level element.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The &lt;p&gt; element is almost the same as a  &lt;div&gt; but it signals the start and end of a paragraph.</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The &lt;p&gt; element can not be nested.</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Some browsers adds extra vertical space around a &lt;p&gt; (compared to the spacing of a &lt;div&gt;).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generic text level element &lt;span&gt; </a:t>
            </a:r>
          </a:p>
        </p:txBody>
      </p:sp>
      <p:sp>
        <p:nvSpPr>
          <p:cNvPr id="143362" name="Text Box 2"/>
          <p:cNvSpPr txBox="1">
            <a:spLocks noChangeArrowheads="1"/>
          </p:cNvSpPr>
          <p:nvPr/>
        </p:nvSpPr>
        <p:spPr bwMode="auto">
          <a:xfrm>
            <a:off x="457200" y="1600200"/>
            <a:ext cx="8229600" cy="3914775"/>
          </a:xfrm>
          <a:prstGeom prst="rect">
            <a:avLst/>
          </a:prstGeom>
          <a:noFill/>
          <a:ln w="9525">
            <a:noFill/>
            <a:round/>
            <a:headEnd/>
            <a:tailEnd/>
          </a:ln>
          <a:effectLst/>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This a generic text-level element.</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Put things in a &lt;span&gt; that belong together in </a:t>
            </a:r>
            <a:r>
              <a:rPr lang="en-US" sz="2800" dirty="0" smtClean="0">
                <a:solidFill>
                  <a:srgbClr val="FFFFFF"/>
                </a:solidFill>
              </a:rPr>
              <a:t>horizontal formatting context. </a:t>
            </a:r>
            <a:r>
              <a:rPr lang="en-US" sz="2800" dirty="0">
                <a:solidFill>
                  <a:srgbClr val="FFFFFF"/>
                </a:solidFill>
              </a:rPr>
              <a:t>Example</a:t>
            </a:r>
          </a:p>
          <a:p>
            <a:pPr marL="328613" indent="-317500">
              <a:lnSpc>
                <a:spcPts val="2825"/>
              </a:lnSpc>
              <a:spcBef>
                <a:spcPts val="6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There is a certain &lt;span&gt;je ne sais quoi&lt;/span&gt; about the LIS650 course.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the id= attribute</a:t>
            </a:r>
          </a:p>
        </p:txBody>
      </p:sp>
      <p:sp>
        <p:nvSpPr>
          <p:cNvPr id="144386"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The id= attribute can be placed on any element in the body.</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It gives the element an identifier.</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For all elements in a HTML document, the values of the id= element must all be different.</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Once an element has an id=, it can be referenced.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abstraction ends here</a:t>
            </a:r>
          </a:p>
        </p:txBody>
      </p:sp>
      <p:sp>
        <p:nvSpPr>
          <p:cNvPr id="145410" name="Text Box 2"/>
          <p:cNvSpPr txBox="1">
            <a:spLocks noChangeArrowheads="1"/>
          </p:cNvSpPr>
          <p:nvPr/>
        </p:nvSpPr>
        <p:spPr bwMode="auto">
          <a:xfrm>
            <a:off x="457200" y="1600200"/>
            <a:ext cx="8229600" cy="4525963"/>
          </a:xfrm>
          <a:prstGeom prst="rect">
            <a:avLst/>
          </a:prstGeom>
          <a:noFill/>
          <a:ln w="9525">
            <a:noFill/>
            <a:round/>
            <a:headEnd/>
            <a:tailEnd/>
          </a:ln>
          <a:effectLst/>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Up until now, we have done some abstract elements and attributes that do not achieve much visual impact.</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Instead, they</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smtClean="0">
                <a:solidFill>
                  <a:srgbClr val="FFFFFF"/>
                </a:solidFill>
              </a:rPr>
              <a:t>We </a:t>
            </a:r>
            <a:r>
              <a:rPr lang="en-US" sz="2800" dirty="0">
                <a:solidFill>
                  <a:srgbClr val="FFFFFF"/>
                </a:solidFill>
              </a:rPr>
              <a:t>will now turn </a:t>
            </a:r>
            <a:r>
              <a:rPr lang="en-US" sz="2400" dirty="0" smtClean="0">
                <a:solidFill>
                  <a:srgbClr val="FFFFFF"/>
                </a:solidFill>
              </a:rPr>
              <a:t>point the style sheet to where things are</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smtClean="0">
                <a:solidFill>
                  <a:srgbClr val="FFFFFF"/>
                </a:solidFill>
              </a:rPr>
              <a:t>create a semantic design</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smtClean="0">
                <a:solidFill>
                  <a:srgbClr val="FFFFFF"/>
                </a:solidFill>
              </a:rPr>
              <a:t>to </a:t>
            </a:r>
            <a:r>
              <a:rPr lang="en-US" sz="2800" dirty="0">
                <a:solidFill>
                  <a:srgbClr val="FFFFFF"/>
                </a:solidFill>
              </a:rPr>
              <a:t>more physical descriptions.</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Try it out while I am talking.</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the line break &lt;br/&gt; </a:t>
            </a:r>
          </a:p>
        </p:txBody>
      </p:sp>
      <p:sp>
        <p:nvSpPr>
          <p:cNvPr id="146434" name="Text Box 2"/>
          <p:cNvSpPr txBox="1">
            <a:spLocks noChangeArrowheads="1"/>
          </p:cNvSpPr>
          <p:nvPr/>
        </p:nvSpPr>
        <p:spPr bwMode="auto">
          <a:xfrm>
            <a:off x="457200" y="1600200"/>
            <a:ext cx="8229600" cy="4953000"/>
          </a:xfrm>
          <a:prstGeom prst="rect">
            <a:avLst/>
          </a:prstGeom>
          <a:noFill/>
          <a:ln w="9525">
            <a:noFill/>
            <a:round/>
            <a:headEnd/>
            <a:tailEnd/>
          </a:ln>
          <a:effectLst/>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This element used to create a line break.</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Note its emptiness!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If you want to do several line breaks you can do it with &lt;br/&gt;&lt;br/&gt;  but this is horribly ugly!</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&lt;br/&gt; is a text level element.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457200" y="493713"/>
            <a:ext cx="8229600" cy="703262"/>
          </a:xfrm>
          <a:prstGeom prst="rect">
            <a:avLst/>
          </a:prstGeom>
          <a:noFill/>
          <a:ln w="9525">
            <a:noFill/>
            <a:round/>
            <a:headEnd/>
            <a:tailEnd/>
          </a:ln>
          <a:effectLst/>
        </p:spPr>
        <p:txBody>
          <a:bodyPr lIns="90000" tIns="46800" rIns="90000" bIns="4680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active web sites</a:t>
            </a:r>
          </a:p>
        </p:txBody>
      </p:sp>
      <p:sp>
        <p:nvSpPr>
          <p:cNvPr id="16386" name="Text Box 2"/>
          <p:cNvSpPr txBox="1">
            <a:spLocks noChangeArrowheads="1"/>
          </p:cNvSpPr>
          <p:nvPr/>
        </p:nvSpPr>
        <p:spPr bwMode="auto">
          <a:xfrm>
            <a:off x="457200" y="1181100"/>
            <a:ext cx="8229600" cy="5295900"/>
          </a:xfrm>
          <a:prstGeom prst="rect">
            <a:avLst/>
          </a:prstGeom>
          <a:noFill/>
          <a:ln w="9525">
            <a:noFill/>
            <a:round/>
            <a:headEnd/>
            <a:tailEnd/>
          </a:ln>
          <a:effectLst/>
        </p:spPr>
        <p:txBody>
          <a:bodyPr lIns="90000" tIns="46800" rIns="90000" bIns="46800"/>
          <a:lstStyle/>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dirty="0">
                <a:solidFill>
                  <a:srgbClr val="FFFFFF"/>
                </a:solidFill>
              </a:rPr>
              <a:t>Can be as simple as write </a:t>
            </a:r>
            <a:r>
              <a:rPr lang="en-GB" sz="3200" dirty="0" smtClean="0">
                <a:solidFill>
                  <a:srgbClr val="FFFFFF"/>
                </a:solidFill>
              </a:rPr>
              <a:t>“Good morning” </a:t>
            </a:r>
            <a:r>
              <a:rPr lang="en-GB" sz="3200" dirty="0">
                <a:solidFill>
                  <a:srgbClr val="FFFFFF"/>
                </a:solidFill>
              </a:rPr>
              <a:t>in the morning.</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dirty="0">
                <a:solidFill>
                  <a:srgbClr val="FFFFFF"/>
                </a:solidFill>
              </a:rPr>
              <a:t>Or change the contents as a result of mouse movements.</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dirty="0">
                <a:solidFill>
                  <a:srgbClr val="FFFFFF"/>
                </a:solidFill>
              </a:rPr>
              <a:t>But typically, deals with a scenario where:</a:t>
            </a: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dirty="0">
                <a:solidFill>
                  <a:srgbClr val="FFFFFF"/>
                </a:solidFill>
              </a:rPr>
              <a:t>Users fill in a form</a:t>
            </a:r>
            <a:r>
              <a:rPr lang="en-US" sz="2400" dirty="0">
                <a:solidFill>
                  <a:srgbClr val="FFFFFF"/>
                </a:solidFill>
              </a:rPr>
              <a:t>.</a:t>
            </a: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dirty="0">
                <a:solidFill>
                  <a:srgbClr val="FFFFFF"/>
                </a:solidFill>
              </a:rPr>
              <a:t>Users submit the form.</a:t>
            </a: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dirty="0">
                <a:solidFill>
                  <a:srgbClr val="FFFFFF"/>
                </a:solidFill>
              </a:rPr>
              <a:t>Web server return a page that is specific to the request of the user. </a:t>
            </a:r>
          </a:p>
          <a:p>
            <a:pPr marL="328613" indent="-317500" eaLnBrk="1" hangingPunct="1">
              <a:lnSpc>
                <a:spcPct val="100000"/>
              </a:lnSpc>
              <a:spcBef>
                <a:spcPts val="600"/>
              </a:spcBef>
              <a:buClrTx/>
              <a:buSzTx/>
              <a:buFontTx/>
              <a:buNone/>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en-GB" sz="32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the anchor: &lt;a&gt; </a:t>
            </a:r>
          </a:p>
        </p:txBody>
      </p:sp>
      <p:sp>
        <p:nvSpPr>
          <p:cNvPr id="147458" name="Text Box 2"/>
          <p:cNvSpPr txBox="1">
            <a:spLocks noChangeArrowheads="1"/>
          </p:cNvSpPr>
          <p:nvPr/>
        </p:nvSpPr>
        <p:spPr bwMode="auto">
          <a:xfrm>
            <a:off x="381000" y="1219200"/>
            <a:ext cx="8229600" cy="5086350"/>
          </a:xfrm>
          <a:prstGeom prst="rect">
            <a:avLst/>
          </a:prstGeom>
          <a:noFill/>
          <a:ln w="9525">
            <a:noFill/>
            <a:round/>
            <a:headEnd/>
            <a:tailEnd/>
          </a:ln>
          <a:effectLst/>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This is a text-level element that opens a hyperlink.</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The contents of element is the anchor.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&lt;a&gt; can have element contents.</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The href= attribute has the target URI.</a:t>
            </a:r>
          </a:p>
          <a:p>
            <a:pPr marL="328613" indent="-317500">
              <a:lnSpc>
                <a:spcPct val="9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Example </a:t>
            </a:r>
          </a:p>
          <a:p>
            <a:pPr marL="328613" indent="-317500">
              <a:lnSpc>
                <a:spcPct val="110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   My professor is &lt;a href="http://openlib.org/home/krichel/"&gt;Thomas Krichel&lt;/a&gt;.</a:t>
            </a:r>
          </a:p>
          <a:p>
            <a:pPr marL="328613" indent="-317500">
              <a:lnSpc>
                <a:spcPct val="104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linking to other files on wotan</a:t>
            </a:r>
          </a:p>
        </p:txBody>
      </p:sp>
      <p:sp>
        <p:nvSpPr>
          <p:cNvPr id="148482" name="Text Box 2"/>
          <p:cNvSpPr txBox="1">
            <a:spLocks noChangeArrowheads="1"/>
          </p:cNvSpPr>
          <p:nvPr/>
        </p:nvSpPr>
        <p:spPr bwMode="auto">
          <a:xfrm>
            <a:off x="457200" y="1600200"/>
            <a:ext cx="8229600" cy="4525963"/>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If you want to link to a page that you already have in your public_html folder on wotan, you simply quote the name of the file </a:t>
            </a:r>
          </a:p>
          <a:p>
            <a:pPr marL="328613" indent="-317500">
              <a:lnSpc>
                <a:spcPct val="110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   &lt;a href="second_page.html"&gt;second page&lt;/a&gt;</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Please give all the HTML files the ending .html.</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Avoid blanks, as well as other exotic characters in file names. Instead of blanks, use underscores.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Text Box 1"/>
          <p:cNvSpPr txBox="1">
            <a:spLocks noChangeArrowheads="1"/>
          </p:cNvSpPr>
          <p:nvPr/>
        </p:nvSpPr>
        <p:spPr bwMode="auto">
          <a:xfrm>
            <a:off x="479425" y="307975"/>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linking within a document</a:t>
            </a:r>
          </a:p>
        </p:txBody>
      </p:sp>
      <p:sp>
        <p:nvSpPr>
          <p:cNvPr id="149506" name="Text Box 2"/>
          <p:cNvSpPr txBox="1">
            <a:spLocks noChangeArrowheads="1"/>
          </p:cNvSpPr>
          <p:nvPr/>
        </p:nvSpPr>
        <p:spPr bwMode="auto">
          <a:xfrm>
            <a:off x="457200" y="1343025"/>
            <a:ext cx="8229600" cy="4537075"/>
          </a:xfrm>
          <a:prstGeom prst="rect">
            <a:avLst/>
          </a:prstGeom>
          <a:noFill/>
          <a:ln w="9525">
            <a:noFill/>
            <a:round/>
            <a:headEnd/>
            <a:tailEnd/>
          </a:ln>
          <a:effectLst/>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If the id= attribute of an element in a document you can make the element the target of a link.</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You use the URL #</a:t>
            </a:r>
            <a:r>
              <a:rPr lang="en-US" sz="2800" i="1">
                <a:solidFill>
                  <a:srgbClr val="FFFFFF"/>
                </a:solidFill>
              </a:rPr>
              <a:t>id </a:t>
            </a:r>
            <a:r>
              <a:rPr lang="en-US" sz="2800">
                <a:solidFill>
                  <a:srgbClr val="FFFFFF"/>
                </a:solidFill>
              </a:rPr>
              <a:t> for this purpose, where </a:t>
            </a:r>
            <a:r>
              <a:rPr lang="en-US" sz="2800" i="1">
                <a:solidFill>
                  <a:srgbClr val="FFFFFF"/>
                </a:solidFill>
              </a:rPr>
              <a:t>id </a:t>
            </a:r>
            <a:r>
              <a:rPr lang="en-US" sz="2800">
                <a:solidFill>
                  <a:srgbClr val="FFFFFF"/>
                </a:solidFill>
              </a:rPr>
              <a:t>is value of the id= of the element linked to.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Example: </a:t>
            </a:r>
          </a:p>
          <a:p>
            <a:pPr marL="328613" indent="-317500">
              <a:lnSpc>
                <a:spcPct val="104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   Don't read the &lt;a href="#fine"&gt;fine print&lt;/a&gt;!</a:t>
            </a:r>
          </a:p>
          <a:p>
            <a:pPr marL="328613" indent="-317500">
              <a:lnSpc>
                <a:spcPct val="104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   ... blah blah blah ...</a:t>
            </a:r>
          </a:p>
          <a:p>
            <a:pPr marL="328613" indent="-317500">
              <a:lnSpc>
                <a:spcPct val="104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   &lt;div id="fine"&gt;When signing this contract you surrender all rights to a fair deal ...&lt;/div&gt;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Linking into a specific elements in remote documents.</a:t>
            </a:r>
          </a:p>
        </p:txBody>
      </p:sp>
      <p:sp>
        <p:nvSpPr>
          <p:cNvPr id="150530" name="Text Box 2"/>
          <p:cNvSpPr txBox="1">
            <a:spLocks noChangeArrowheads="1"/>
          </p:cNvSpPr>
          <p:nvPr/>
        </p:nvSpPr>
        <p:spPr bwMode="auto">
          <a:xfrm>
            <a:off x="457200" y="1600200"/>
            <a:ext cx="8226425" cy="4524375"/>
          </a:xfrm>
          <a:prstGeom prst="rect">
            <a:avLst/>
          </a:prstGeom>
          <a:noFill/>
          <a:ln w="9525">
            <a:noFill/>
            <a:round/>
            <a:headEnd/>
            <a:tailEnd/>
          </a:ln>
          <a:effectLst/>
        </p:spPr>
        <p:txBody>
          <a:bodyPr lIns="0" tIns="0" rIns="0" bIns="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If you want to link to an element with the id </a:t>
            </a:r>
            <a:r>
              <a:rPr lang="en-US" sz="2800" i="1">
                <a:solidFill>
                  <a:srgbClr val="FFFFFF"/>
                </a:solidFill>
              </a:rPr>
              <a:t>id </a:t>
            </a:r>
            <a:r>
              <a:rPr lang="en-US" sz="2800">
                <a:solidFill>
                  <a:srgbClr val="FFFFFF"/>
                </a:solidFill>
              </a:rPr>
              <a:t>in a remote document at a URL </a:t>
            </a:r>
            <a:r>
              <a:rPr lang="en-US" sz="2800" i="1">
                <a:solidFill>
                  <a:srgbClr val="FFFFFF"/>
                </a:solidFill>
              </a:rPr>
              <a:t>URL</a:t>
            </a:r>
            <a:r>
              <a:rPr lang="en-US" sz="2800">
                <a:solidFill>
                  <a:srgbClr val="FFFFFF"/>
                </a:solidFill>
              </a:rPr>
              <a:t>, use </a:t>
            </a:r>
            <a:r>
              <a:rPr lang="en-US" sz="2800" i="1">
                <a:solidFill>
                  <a:srgbClr val="FFFFFF"/>
                </a:solidFill>
              </a:rPr>
              <a:t>URL#id</a:t>
            </a:r>
            <a:r>
              <a:rPr lang="en-US" sz="2800">
                <a:solidFill>
                  <a:srgbClr val="FFFFFF"/>
                </a:solidFill>
              </a:rPr>
              <a:t>.</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example: </a:t>
            </a:r>
          </a:p>
          <a:p>
            <a:pPr marL="328613" indent="-317500">
              <a:lnSpc>
                <a:spcPct val="104000"/>
              </a:lnSpc>
              <a:spcBef>
                <a:spcPts val="6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Thomas is a sought-after speaker as can be seen by his many &lt;a href="http://openlib.org/home/krichel/ cv.html#talks"&gt;invited talks&lt;/a&gt;.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This works because Thomas has in his CV something like </a:t>
            </a:r>
          </a:p>
          <a:p>
            <a:pPr marL="328613" indent="-317500">
              <a:lnSpc>
                <a:spcPct val="104000"/>
              </a:lnSpc>
              <a:spcBef>
                <a:spcPts val="6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&lt;h4 id="talks"&gt;Invited Talks&lt;/h4&gt;.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the accesskey= attribute to &lt;a&gt;</a:t>
            </a:r>
          </a:p>
        </p:txBody>
      </p:sp>
      <p:sp>
        <p:nvSpPr>
          <p:cNvPr id="151554" name="Text Box 2"/>
          <p:cNvSpPr txBox="1">
            <a:spLocks noChangeArrowheads="1"/>
          </p:cNvSpPr>
          <p:nvPr/>
        </p:nvSpPr>
        <p:spPr bwMode="auto">
          <a:xfrm>
            <a:off x="457200" y="1600200"/>
            <a:ext cx="8226425" cy="4524375"/>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This allows you to define a keyboard shortcut with a certain link.</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Example from my homepage</a:t>
            </a:r>
          </a:p>
          <a:p>
            <a:pPr marL="328613" indent="-317500">
              <a:lnSpc>
                <a:spcPct val="110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   &lt;a accesskey="c" href="cv.html"&gt;my CV&lt;/a&gt;</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I can then access the links page with SHIFT ALT-c in Firefox or ALT-c RET  in Internet Explorer.</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the tabindex= attribute to &lt;a&gt;</a:t>
            </a:r>
          </a:p>
        </p:txBody>
      </p:sp>
      <p:sp>
        <p:nvSpPr>
          <p:cNvPr id="152578" name="Text Box 2"/>
          <p:cNvSpPr txBox="1">
            <a:spLocks noChangeArrowheads="1"/>
          </p:cNvSpPr>
          <p:nvPr/>
        </p:nvSpPr>
        <p:spPr bwMode="auto">
          <a:xfrm>
            <a:off x="457200" y="1600200"/>
            <a:ext cx="8226425" cy="4524375"/>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A browser will allow you to navigate the links with the tab key.</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The default order is the order of appearance of &lt;a&gt; elements in the HTML code.</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The tabindex= attribute on an element allows you to customize the order. The value must be a number between 0 and 32767, otherwise it is being ignored.</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See Thomas Krichel's homepage for an example.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other optional attributes to &lt;a&gt;</a:t>
            </a:r>
          </a:p>
        </p:txBody>
      </p:sp>
      <p:sp>
        <p:nvSpPr>
          <p:cNvPr id="153602" name="Text Box 2"/>
          <p:cNvSpPr txBox="1">
            <a:spLocks noChangeArrowheads="1"/>
          </p:cNvSpPr>
          <p:nvPr/>
        </p:nvSpPr>
        <p:spPr bwMode="auto">
          <a:xfrm>
            <a:off x="457200" y="1600200"/>
            <a:ext cx="8228013" cy="3844925"/>
          </a:xfrm>
          <a:prstGeom prst="rect">
            <a:avLst/>
          </a:prstGeom>
          <a:noFill/>
          <a:ln w="9525">
            <a:noFill/>
            <a:round/>
            <a:headEnd/>
            <a:tailEnd/>
          </a:ln>
          <a:effectLst/>
        </p:spPr>
        <p:txBody>
          <a:bodyPr lIns="0" tIns="0" rIns="0" bIns="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The </a:t>
            </a:r>
            <a:r>
              <a:rPr lang="en-US" sz="2800" dirty="0" err="1">
                <a:solidFill>
                  <a:srgbClr val="FFFFFF"/>
                </a:solidFill>
              </a:rPr>
              <a:t>hreflang</a:t>
            </a:r>
            <a:r>
              <a:rPr lang="en-US" sz="2800" dirty="0">
                <a:solidFill>
                  <a:srgbClr val="FFFFFF"/>
                </a:solidFill>
              </a:rPr>
              <a:t>= has the language of the target.</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The type= attribute gives the MIME-type of the target.</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There are other attributes for which we have no use</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err="1">
                <a:solidFill>
                  <a:srgbClr val="FFFFFF"/>
                </a:solidFill>
              </a:rPr>
              <a:t>coords</a:t>
            </a:r>
            <a:r>
              <a:rPr lang="en-US" sz="2400" dirty="0">
                <a:solidFill>
                  <a:srgbClr val="FFFFFF"/>
                </a:solidFill>
              </a:rPr>
              <a:t>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shape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rel= and rev= with &lt;a&gt;</a:t>
            </a:r>
          </a:p>
        </p:txBody>
      </p:sp>
      <p:sp>
        <p:nvSpPr>
          <p:cNvPr id="154626" name="Text Box 2"/>
          <p:cNvSpPr txBox="1">
            <a:spLocks noChangeArrowheads="1"/>
          </p:cNvSpPr>
          <p:nvPr/>
        </p:nvSpPr>
        <p:spPr bwMode="auto">
          <a:xfrm>
            <a:off x="457200" y="1219200"/>
            <a:ext cx="8229600" cy="4953000"/>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&lt;a&gt; takes the </a:t>
            </a:r>
            <a:r>
              <a:rPr lang="en-US" sz="2800" dirty="0" err="1">
                <a:solidFill>
                  <a:srgbClr val="FFFFFF"/>
                </a:solidFill>
              </a:rPr>
              <a:t>rel</a:t>
            </a:r>
            <a:r>
              <a:rPr lang="en-US" sz="2800" dirty="0">
                <a:solidFill>
                  <a:srgbClr val="FFFFFF"/>
                </a:solidFill>
              </a:rPr>
              <a:t>= attributes to specify the relationship between the current document and the link target, as well as the rev= attribute to specify the reverse. It uses the name link types as &lt;link/&gt;.</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Examples</a:t>
            </a:r>
          </a:p>
          <a:p>
            <a:pPr marL="731838" lvl="1" indent="-274638">
              <a:lnSpc>
                <a:spcPct val="110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&lt;a </a:t>
            </a:r>
            <a:r>
              <a:rPr lang="en-US" sz="2400" dirty="0" err="1">
                <a:solidFill>
                  <a:srgbClr val="FFFFFF"/>
                </a:solidFill>
              </a:rPr>
              <a:t>href</a:t>
            </a:r>
            <a:r>
              <a:rPr lang="en-US" sz="2400" dirty="0">
                <a:solidFill>
                  <a:srgbClr val="FFFFFF"/>
                </a:solidFill>
              </a:rPr>
              <a:t>="copyright.html" </a:t>
            </a:r>
            <a:r>
              <a:rPr lang="en-US" sz="2400" dirty="0" err="1">
                <a:solidFill>
                  <a:srgbClr val="FFFFFF"/>
                </a:solidFill>
              </a:rPr>
              <a:t>rel</a:t>
            </a:r>
            <a:r>
              <a:rPr lang="en-US" sz="2400" dirty="0">
                <a:solidFill>
                  <a:srgbClr val="FFFFFF"/>
                </a:solidFill>
              </a:rPr>
              <a:t>="copyright"&gt;&amp;copy;&lt;/a&gt;</a:t>
            </a:r>
          </a:p>
          <a:p>
            <a:pPr marL="731838" lvl="1" indent="-274638">
              <a:lnSpc>
                <a:spcPct val="110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&lt;a </a:t>
            </a:r>
            <a:r>
              <a:rPr lang="en-US" sz="2400" dirty="0" err="1">
                <a:solidFill>
                  <a:srgbClr val="FFFFFF"/>
                </a:solidFill>
              </a:rPr>
              <a:t>href</a:t>
            </a:r>
            <a:r>
              <a:rPr lang="en-US" sz="2400" dirty="0">
                <a:solidFill>
                  <a:srgbClr val="FFFFFF"/>
                </a:solidFill>
              </a:rPr>
              <a:t>="</a:t>
            </a:r>
            <a:r>
              <a:rPr lang="en-US" sz="2400" dirty="0" err="1">
                <a:solidFill>
                  <a:srgbClr val="FFFFFF"/>
                </a:solidFill>
              </a:rPr>
              <a:t>index.ru.html</a:t>
            </a:r>
            <a:r>
              <a:rPr lang="en-US" sz="2400" dirty="0">
                <a:solidFill>
                  <a:srgbClr val="FFFFFF"/>
                </a:solidFill>
              </a:rPr>
              <a:t>" </a:t>
            </a:r>
            <a:r>
              <a:rPr lang="en-US" sz="2400" dirty="0" err="1">
                <a:solidFill>
                  <a:srgbClr val="FFFFFF"/>
                </a:solidFill>
              </a:rPr>
              <a:t>rel</a:t>
            </a:r>
            <a:r>
              <a:rPr lang="en-US" sz="2400" dirty="0">
                <a:solidFill>
                  <a:srgbClr val="FFFFFF"/>
                </a:solidFill>
              </a:rPr>
              <a:t>="alternate" </a:t>
            </a:r>
            <a:r>
              <a:rPr lang="en-US" sz="2400" dirty="0" err="1">
                <a:solidFill>
                  <a:srgbClr val="FFFFFF"/>
                </a:solidFill>
              </a:rPr>
              <a:t>hreflang</a:t>
            </a:r>
            <a:r>
              <a:rPr lang="en-US" sz="2400" dirty="0">
                <a:solidFill>
                  <a:srgbClr val="FFFFFF"/>
                </a:solidFill>
              </a:rPr>
              <a:t>="</a:t>
            </a:r>
            <a:r>
              <a:rPr lang="en-US" sz="2400" dirty="0" err="1">
                <a:solidFill>
                  <a:srgbClr val="FFFFFF"/>
                </a:solidFill>
              </a:rPr>
              <a:t>ru</a:t>
            </a:r>
            <a:r>
              <a:rPr lang="en-US" sz="2400" dirty="0">
                <a:solidFill>
                  <a:srgbClr val="FFFFFF"/>
                </a:solidFill>
              </a:rPr>
              <a:t>" </a:t>
            </a:r>
            <a:r>
              <a:rPr lang="en-US" sz="2400" dirty="0" err="1">
                <a:solidFill>
                  <a:srgbClr val="FFFFFF"/>
                </a:solidFill>
              </a:rPr>
              <a:t>charset</a:t>
            </a:r>
            <a:r>
              <a:rPr lang="en-US" sz="2400" dirty="0">
                <a:solidFill>
                  <a:srgbClr val="FFFFFF"/>
                </a:solidFill>
              </a:rPr>
              <a:t>="koi-8"&gt;</a:t>
            </a:r>
            <a:r>
              <a:rPr lang="en-US" sz="2400" dirty="0" err="1">
                <a:solidFill>
                  <a:srgbClr val="FFFFFF"/>
                </a:solidFill>
              </a:rPr>
              <a:t>по</a:t>
            </a:r>
            <a:r>
              <a:rPr lang="en-US" sz="2400" dirty="0">
                <a:solidFill>
                  <a:srgbClr val="FFFFFF"/>
                </a:solidFill>
              </a:rPr>
              <a:t> </a:t>
            </a:r>
            <a:r>
              <a:rPr lang="en-US" sz="2400" dirty="0" err="1">
                <a:solidFill>
                  <a:srgbClr val="FFFFFF"/>
                </a:solidFill>
              </a:rPr>
              <a:t>русскйи</a:t>
            </a:r>
            <a:r>
              <a:rPr lang="en-US" sz="2400" dirty="0">
                <a:solidFill>
                  <a:srgbClr val="FFFFFF"/>
                </a:solidFill>
              </a:rPr>
              <a:t>&lt;/a&gt;</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Note that search engine support for this is limited.</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rel= and rev=</a:t>
            </a:r>
          </a:p>
        </p:txBody>
      </p:sp>
      <p:sp>
        <p:nvSpPr>
          <p:cNvPr id="155650" name="Text Box 2"/>
          <p:cNvSpPr txBox="1">
            <a:spLocks noChangeArrowheads="1"/>
          </p:cNvSpPr>
          <p:nvPr/>
        </p:nvSpPr>
        <p:spPr bwMode="auto">
          <a:xfrm>
            <a:off x="457200" y="1600200"/>
            <a:ext cx="8228013" cy="4525963"/>
          </a:xfrm>
          <a:prstGeom prst="rect">
            <a:avLst/>
          </a:prstGeom>
          <a:noFill/>
          <a:ln w="9525">
            <a:noFill/>
            <a:round/>
            <a:headEnd/>
            <a:tailEnd/>
          </a:ln>
          <a:effectLst/>
        </p:spPr>
        <p:txBody>
          <a:bodyPr lIns="0" tIns="0" rIns="0" bIns="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err="1" smtClean="0">
                <a:solidFill>
                  <a:srgbClr val="FFFFFF"/>
                </a:solidFill>
              </a:rPr>
              <a:t>rel</a:t>
            </a:r>
            <a:r>
              <a:rPr lang="en-US" sz="2800" dirty="0" smtClean="0">
                <a:solidFill>
                  <a:srgbClr val="FFFFFF"/>
                </a:solidFill>
              </a:rPr>
              <a:t>= </a:t>
            </a:r>
            <a:r>
              <a:rPr lang="en-US" sz="2800" dirty="0">
                <a:solidFill>
                  <a:srgbClr val="FFFFFF"/>
                </a:solidFill>
              </a:rPr>
              <a:t>has the relation of the pages named in </a:t>
            </a:r>
            <a:r>
              <a:rPr lang="en-US" sz="2800" dirty="0" err="1">
                <a:solidFill>
                  <a:srgbClr val="FFFFFF"/>
                </a:solidFill>
              </a:rPr>
              <a:t>href</a:t>
            </a:r>
            <a:r>
              <a:rPr lang="en-US" sz="2800" dirty="0">
                <a:solidFill>
                  <a:srgbClr val="FFFFFF"/>
                </a:solidFill>
              </a:rPr>
              <a:t>= with the current page.</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smtClean="0">
                <a:solidFill>
                  <a:srgbClr val="FFFFFF"/>
                </a:solidFill>
              </a:rPr>
              <a:t>rev= has </a:t>
            </a:r>
            <a:r>
              <a:rPr lang="en-US" sz="2800" dirty="0">
                <a:solidFill>
                  <a:srgbClr val="FFFFFF"/>
                </a:solidFill>
              </a:rPr>
              <a:t>the relation of the current page with the page named in the </a:t>
            </a:r>
            <a:r>
              <a:rPr lang="en-US" sz="2800" dirty="0" err="1">
                <a:solidFill>
                  <a:srgbClr val="FFFFFF"/>
                </a:solidFill>
              </a:rPr>
              <a:t>href</a:t>
            </a:r>
            <a:r>
              <a:rPr lang="en-US" sz="2800" dirty="0">
                <a:solidFill>
                  <a:srgbClr val="FFFFFF"/>
                </a:solidFill>
              </a:rPr>
              <a:t>= attribute.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Example:</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Consider two documents A and B.</a:t>
            </a:r>
          </a:p>
          <a:p>
            <a:pPr marL="1141413" lvl="2" indent="-227013">
              <a:lnSpc>
                <a:spcPct val="104000"/>
              </a:lnSpc>
              <a:spcBef>
                <a:spcPts val="5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Document A: &lt;link </a:t>
            </a:r>
            <a:r>
              <a:rPr lang="en-US" sz="2400" dirty="0" err="1">
                <a:solidFill>
                  <a:srgbClr val="FFFFFF"/>
                </a:solidFill>
              </a:rPr>
              <a:t>href</a:t>
            </a:r>
            <a:r>
              <a:rPr lang="en-US" sz="2400" dirty="0">
                <a:solidFill>
                  <a:srgbClr val="FFFFFF"/>
                </a:solidFill>
              </a:rPr>
              <a:t>="</a:t>
            </a:r>
            <a:r>
              <a:rPr lang="en-US" sz="2400" dirty="0" err="1">
                <a:solidFill>
                  <a:srgbClr val="FFFFFF"/>
                </a:solidFill>
              </a:rPr>
              <a:t>docB</a:t>
            </a:r>
            <a:r>
              <a:rPr lang="en-US" sz="2400" dirty="0">
                <a:solidFill>
                  <a:srgbClr val="FFFFFF"/>
                </a:solidFill>
              </a:rPr>
              <a:t>" </a:t>
            </a:r>
            <a:r>
              <a:rPr lang="en-US" sz="2400" dirty="0" err="1">
                <a:solidFill>
                  <a:srgbClr val="FFFFFF"/>
                </a:solidFill>
              </a:rPr>
              <a:t>rel</a:t>
            </a:r>
            <a:r>
              <a:rPr lang="en-US" sz="2400" dirty="0">
                <a:solidFill>
                  <a:srgbClr val="FFFFFF"/>
                </a:solidFill>
              </a:rPr>
              <a:t>="</a:t>
            </a:r>
            <a:r>
              <a:rPr lang="en-US" sz="2400" dirty="0" err="1">
                <a:solidFill>
                  <a:srgbClr val="FFFFFF"/>
                </a:solidFill>
              </a:rPr>
              <a:t>foo</a:t>
            </a:r>
            <a:r>
              <a:rPr lang="en-US" sz="2400" dirty="0">
                <a:solidFill>
                  <a:srgbClr val="FFFFFF"/>
                </a:solidFill>
              </a:rPr>
              <a:t>"/&gt;</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dirty="0">
                <a:solidFill>
                  <a:srgbClr val="FFFFFF"/>
                </a:solidFill>
              </a:rPr>
              <a:t>Has exactly the same meaning as:</a:t>
            </a:r>
          </a:p>
          <a:p>
            <a:pPr marL="1141413" lvl="2" indent="-227013">
              <a:lnSpc>
                <a:spcPct val="104000"/>
              </a:lnSpc>
              <a:spcBef>
                <a:spcPts val="5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Document B: &lt;link </a:t>
            </a:r>
            <a:r>
              <a:rPr lang="en-US" sz="2400" dirty="0" err="1">
                <a:solidFill>
                  <a:srgbClr val="FFFFFF"/>
                </a:solidFill>
              </a:rPr>
              <a:t>href</a:t>
            </a:r>
            <a:r>
              <a:rPr lang="en-US" sz="2400" dirty="0">
                <a:solidFill>
                  <a:srgbClr val="FFFFFF"/>
                </a:solidFill>
              </a:rPr>
              <a:t>="</a:t>
            </a:r>
            <a:r>
              <a:rPr lang="en-US" sz="2400" dirty="0" err="1">
                <a:solidFill>
                  <a:srgbClr val="FFFFFF"/>
                </a:solidFill>
              </a:rPr>
              <a:t>docA</a:t>
            </a:r>
            <a:r>
              <a:rPr lang="en-US" sz="2400" dirty="0">
                <a:solidFill>
                  <a:srgbClr val="FFFFFF"/>
                </a:solidFill>
              </a:rPr>
              <a:t>" rev="</a:t>
            </a:r>
            <a:r>
              <a:rPr lang="en-US" sz="2400" dirty="0" err="1">
                <a:solidFill>
                  <a:srgbClr val="FFFFFF"/>
                </a:solidFill>
              </a:rPr>
              <a:t>foo</a:t>
            </a:r>
            <a:r>
              <a:rPr lang="en-US" sz="2400" dirty="0">
                <a:solidFill>
                  <a:srgbClr val="FFFFFF"/>
                </a:solidFill>
              </a:rPr>
              <a:t>"/&gt;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Text Box 1"/>
          <p:cNvSpPr txBox="1">
            <a:spLocks noChangeArrowheads="1"/>
          </p:cNvSpPr>
          <p:nvPr/>
        </p:nvSpPr>
        <p:spPr bwMode="auto">
          <a:xfrm>
            <a:off x="457200" y="244475"/>
            <a:ext cx="8229600" cy="1204913"/>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600">
                <a:solidFill>
                  <a:srgbClr val="E3EBF1"/>
                </a:solidFill>
              </a:rPr>
              <a:t>values of rel= and rev= attributes</a:t>
            </a:r>
          </a:p>
        </p:txBody>
      </p:sp>
      <p:sp>
        <p:nvSpPr>
          <p:cNvPr id="156674" name="Text Box 2"/>
          <p:cNvSpPr txBox="1">
            <a:spLocks noChangeArrowheads="1"/>
          </p:cNvSpPr>
          <p:nvPr/>
        </p:nvSpPr>
        <p:spPr bwMode="auto">
          <a:xfrm>
            <a:off x="457200" y="1219200"/>
            <a:ext cx="8229600" cy="5162550"/>
          </a:xfrm>
          <a:prstGeom prst="rect">
            <a:avLst/>
          </a:prstGeom>
          <a:noFill/>
          <a:ln w="9525">
            <a:noFill/>
            <a:round/>
            <a:headEnd/>
            <a:tailEnd/>
          </a:ln>
          <a:effectLst/>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The possible values of </a:t>
            </a:r>
            <a:r>
              <a:rPr lang="en-US" sz="2800" dirty="0" err="1">
                <a:solidFill>
                  <a:srgbClr val="FFFFFF"/>
                </a:solidFill>
              </a:rPr>
              <a:t>rel</a:t>
            </a:r>
            <a:r>
              <a:rPr lang="en-US" sz="2800" dirty="0">
                <a:solidFill>
                  <a:srgbClr val="FFFFFF"/>
                </a:solidFill>
              </a:rPr>
              <a:t>= and rev= are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"alternate" 		</a:t>
            </a:r>
            <a:r>
              <a:rPr lang="en-US" sz="2400" i="1" dirty="0">
                <a:solidFill>
                  <a:srgbClr val="FFFFFF"/>
                </a:solidFill>
              </a:rPr>
              <a:t>–</a:t>
            </a:r>
            <a:r>
              <a:rPr lang="en-US" sz="2400" dirty="0">
                <a:solidFill>
                  <a:srgbClr val="FFFFFF"/>
                </a:solidFill>
              </a:rPr>
              <a:t> "</a:t>
            </a:r>
            <a:r>
              <a:rPr lang="en-US" sz="2400" dirty="0" err="1">
                <a:solidFill>
                  <a:srgbClr val="FFFFFF"/>
                </a:solidFill>
              </a:rPr>
              <a:t>stylesheet</a:t>
            </a:r>
            <a:r>
              <a:rPr lang="en-US" sz="2400" dirty="0">
                <a:solidFill>
                  <a:srgbClr val="FFFFFF"/>
                </a:solidFill>
              </a:rPr>
              <a:t>"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"start" 			</a:t>
            </a:r>
            <a:r>
              <a:rPr lang="en-US" sz="2400" i="1" dirty="0">
                <a:solidFill>
                  <a:srgbClr val="FFFFFF"/>
                </a:solidFill>
              </a:rPr>
              <a:t>–</a:t>
            </a:r>
            <a:r>
              <a:rPr lang="en-US" sz="2400" dirty="0">
                <a:solidFill>
                  <a:srgbClr val="FFFFFF"/>
                </a:solidFill>
              </a:rPr>
              <a:t> "next"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a:t>
            </a:r>
            <a:r>
              <a:rPr lang="en-US" sz="2400" dirty="0" err="1">
                <a:solidFill>
                  <a:srgbClr val="FFFFFF"/>
                </a:solidFill>
              </a:rPr>
              <a:t>prev</a:t>
            </a:r>
            <a:r>
              <a:rPr lang="en-US" sz="2400" dirty="0">
                <a:solidFill>
                  <a:srgbClr val="FFFFFF"/>
                </a:solidFill>
              </a:rPr>
              <a:t>" 			</a:t>
            </a:r>
            <a:r>
              <a:rPr lang="en-US" sz="2400" i="1" dirty="0">
                <a:solidFill>
                  <a:srgbClr val="FFFFFF"/>
                </a:solidFill>
              </a:rPr>
              <a:t>–</a:t>
            </a:r>
            <a:r>
              <a:rPr lang="en-US" sz="2400" dirty="0">
                <a:solidFill>
                  <a:srgbClr val="FFFFFF"/>
                </a:solidFill>
              </a:rPr>
              <a:t> "contents"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"index"			</a:t>
            </a:r>
            <a:r>
              <a:rPr lang="en-US" sz="2400" i="1" dirty="0">
                <a:solidFill>
                  <a:srgbClr val="FFFFFF"/>
                </a:solidFill>
              </a:rPr>
              <a:t>–</a:t>
            </a:r>
            <a:r>
              <a:rPr lang="en-US" sz="2400" dirty="0">
                <a:solidFill>
                  <a:srgbClr val="FFFFFF"/>
                </a:solidFill>
              </a:rPr>
              <a:t> "glossary"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"copyright" 		</a:t>
            </a:r>
            <a:r>
              <a:rPr lang="en-US" sz="2400" i="1" dirty="0">
                <a:solidFill>
                  <a:srgbClr val="FFFFFF"/>
                </a:solidFill>
              </a:rPr>
              <a:t>–</a:t>
            </a:r>
            <a:r>
              <a:rPr lang="en-US" sz="2400" dirty="0">
                <a:solidFill>
                  <a:srgbClr val="FFFFFF"/>
                </a:solidFill>
              </a:rPr>
              <a:t> "chapter"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"section" 		</a:t>
            </a:r>
            <a:r>
              <a:rPr lang="en-US" sz="2400" i="1" dirty="0">
                <a:solidFill>
                  <a:srgbClr val="FFFFFF"/>
                </a:solidFill>
              </a:rPr>
              <a:t>–</a:t>
            </a:r>
            <a:r>
              <a:rPr lang="en-US" sz="2400" dirty="0">
                <a:solidFill>
                  <a:srgbClr val="FFFFFF"/>
                </a:solidFill>
              </a:rPr>
              <a:t> "subsection"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"appendix" 		</a:t>
            </a:r>
            <a:r>
              <a:rPr lang="en-US" sz="2400" i="1" dirty="0">
                <a:solidFill>
                  <a:srgbClr val="FFFFFF"/>
                </a:solidFill>
              </a:rPr>
              <a:t>–</a:t>
            </a:r>
            <a:r>
              <a:rPr lang="en-US" sz="2400" dirty="0">
                <a:solidFill>
                  <a:srgbClr val="FFFFFF"/>
                </a:solidFill>
              </a:rPr>
              <a:t> "help"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"bookmark"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You can give multiple values, separated by blanks.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457200" y="274638"/>
            <a:ext cx="8224838" cy="1138237"/>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LIS651</a:t>
            </a:r>
          </a:p>
        </p:txBody>
      </p:sp>
      <p:sp>
        <p:nvSpPr>
          <p:cNvPr id="17410" name="Text Box 2"/>
          <p:cNvSpPr txBox="1">
            <a:spLocks noChangeArrowheads="1"/>
          </p:cNvSpPr>
          <p:nvPr/>
        </p:nvSpPr>
        <p:spPr bwMode="auto">
          <a:xfrm>
            <a:off x="457200" y="1295400"/>
            <a:ext cx="8305800" cy="5257800"/>
          </a:xfrm>
          <a:prstGeom prst="rect">
            <a:avLst/>
          </a:prstGeom>
          <a:noFill/>
          <a:ln w="9525">
            <a:noFill/>
            <a:round/>
            <a:headEnd/>
            <a:tailEnd/>
          </a:ln>
          <a:effectLst/>
        </p:spPr>
        <p:txBody>
          <a:bodyPr lIns="0" tIns="0" rIns="0" bIns="0"/>
          <a:lstStyle/>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3200" dirty="0">
                <a:solidFill>
                  <a:srgbClr val="FFFFFF"/>
                </a:solidFill>
              </a:rPr>
              <a:t>Uses a language called PHP, that is widely used to generate such web sites.</a:t>
            </a: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400" dirty="0">
                <a:solidFill>
                  <a:srgbClr val="FFFFFF"/>
                </a:solidFill>
              </a:rPr>
              <a:t>Gets you introduced to </a:t>
            </a:r>
            <a:r>
              <a:rPr lang="en-US" sz="2400" dirty="0">
                <a:solidFill>
                  <a:srgbClr val="FFFFFF"/>
                </a:solidFill>
              </a:rPr>
              <a:t>procedural </a:t>
            </a:r>
            <a:r>
              <a:rPr lang="ru-RU" sz="2400" dirty="0">
                <a:solidFill>
                  <a:srgbClr val="FFFFFF"/>
                </a:solidFill>
              </a:rPr>
              <a:t>computer</a:t>
            </a:r>
            <a:r>
              <a:rPr lang="en-US" sz="2400" dirty="0">
                <a:solidFill>
                  <a:srgbClr val="FFFFFF"/>
                </a:solidFill>
              </a:rPr>
              <a:t> </a:t>
            </a:r>
            <a:r>
              <a:rPr lang="ru-RU" sz="2400" dirty="0">
                <a:solidFill>
                  <a:srgbClr val="FFFFFF"/>
                </a:solidFill>
              </a:rPr>
              <a:t>programming.</a:t>
            </a: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400" dirty="0">
                <a:solidFill>
                  <a:srgbClr val="FFFFFF"/>
                </a:solidFill>
              </a:rPr>
              <a:t>Gets you to train analytical thinking. </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3200" dirty="0">
                <a:solidFill>
                  <a:srgbClr val="FFFFFF"/>
                </a:solidFill>
              </a:rPr>
              <a:t>Uses databases to store and retrieve information</a:t>
            </a:r>
            <a:r>
              <a:rPr lang="ru-RU" sz="2800" dirty="0">
                <a:solidFill>
                  <a:srgbClr val="FFFFFF"/>
                </a:solidFill>
              </a:rPr>
              <a:t>.</a:t>
            </a: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400" dirty="0">
                <a:solidFill>
                  <a:srgbClr val="FFFFFF"/>
                </a:solidFill>
              </a:rPr>
              <a:t>Gets you to think about the structure of information.</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dirty="0">
                <a:solidFill>
                  <a:srgbClr val="FFFFFF"/>
                </a:solidFill>
              </a:rPr>
              <a:t>Less material than LIS650, but more difficult</a:t>
            </a:r>
            <a:r>
              <a:rPr lang="ru-RU" sz="2800" dirty="0" smtClean="0">
                <a:solidFill>
                  <a:srgbClr val="FFFFFF"/>
                </a:solidFill>
              </a:rPr>
              <a:t>.</a:t>
            </a:r>
            <a:endParaRPr lang="en-US" sz="2800" dirty="0" smtClean="0">
              <a:solidFill>
                <a:srgbClr val="FFFFFF"/>
              </a:solidFill>
            </a:endParaRP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smtClean="0">
                <a:solidFill>
                  <a:srgbClr val="FFFFFF"/>
                </a:solidFill>
              </a:rPr>
              <a:t>http://wotan.liu.edu/home/krichel/courses/lis561.html has historic editions.</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ru-RU" sz="2800" dirty="0">
              <a:solidFill>
                <a:srgbClr val="FFFFFF"/>
              </a:solidFill>
            </a:endParaRPr>
          </a:p>
          <a:p>
            <a:pPr marL="328613" indent="-317500" eaLnBrk="1" hangingPunct="1">
              <a:lnSpc>
                <a:spcPts val="2825"/>
              </a:lnSpc>
              <a:spcBef>
                <a:spcPts val="700"/>
              </a:spcBef>
              <a:buClrTx/>
              <a:buSzTx/>
              <a:buFontTx/>
              <a:buNone/>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ru-RU" sz="28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images: &lt;img/&gt; </a:t>
            </a:r>
          </a:p>
        </p:txBody>
      </p:sp>
      <p:sp>
        <p:nvSpPr>
          <p:cNvPr id="157698" name="Text Box 2"/>
          <p:cNvSpPr txBox="1">
            <a:spLocks noChangeArrowheads="1"/>
          </p:cNvSpPr>
          <p:nvPr/>
        </p:nvSpPr>
        <p:spPr bwMode="auto">
          <a:xfrm>
            <a:off x="228600" y="1295400"/>
            <a:ext cx="8763000" cy="5248275"/>
          </a:xfrm>
          <a:prstGeom prst="rect">
            <a:avLst/>
          </a:prstGeom>
          <a:noFill/>
          <a:ln w="9525">
            <a:noFill/>
            <a:round/>
            <a:headEnd/>
            <a:tailEnd/>
          </a:ln>
          <a:effectLst/>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This is a “replaced element”.  It requests a image to be placed when the web page is rendered. It references the image.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The required src= attribute says where the image is.</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The required alt=  attribute gives a text to show for user agents that do not display image. It may be shown by the user agents as the user highlights the image. It is limited to 1024 characters. alt= can be empty.</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Example: &lt;img src="thomas_krichel.jpg" alt="picture of Thomas Krichel"/&gt;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more on &lt;img/&gt; </a:t>
            </a:r>
          </a:p>
        </p:txBody>
      </p:sp>
      <p:sp>
        <p:nvSpPr>
          <p:cNvPr id="158722" name="Text Box 2"/>
          <p:cNvSpPr txBox="1">
            <a:spLocks noChangeArrowheads="1"/>
          </p:cNvSpPr>
          <p:nvPr/>
        </p:nvSpPr>
        <p:spPr bwMode="auto">
          <a:xfrm>
            <a:off x="381000" y="1143000"/>
            <a:ext cx="8458200" cy="5162550"/>
          </a:xfrm>
          <a:prstGeom prst="rect">
            <a:avLst/>
          </a:prstGeom>
          <a:noFill/>
          <a:ln w="9525">
            <a:noFill/>
            <a:round/>
            <a:headEnd/>
            <a:tailEnd/>
          </a:ln>
          <a:effectLst/>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&lt;</a:t>
            </a:r>
            <a:r>
              <a:rPr lang="en-US" sz="2800" dirty="0" err="1">
                <a:solidFill>
                  <a:srgbClr val="FFFFFF"/>
                </a:solidFill>
              </a:rPr>
              <a:t>img</a:t>
            </a:r>
            <a:r>
              <a:rPr lang="en-US" sz="2800" dirty="0">
                <a:solidFill>
                  <a:srgbClr val="FFFFFF"/>
                </a:solidFill>
              </a:rPr>
              <a:t>/&gt; takes a </a:t>
            </a:r>
            <a:r>
              <a:rPr lang="en-US" sz="2800" dirty="0" err="1">
                <a:solidFill>
                  <a:srgbClr val="FFFFFF"/>
                </a:solidFill>
              </a:rPr>
              <a:t>longdesc</a:t>
            </a:r>
            <a:r>
              <a:rPr lang="en-US" sz="2800" dirty="0">
                <a:solidFill>
                  <a:srgbClr val="FFFFFF"/>
                </a:solidFill>
              </a:rPr>
              <a:t>= attribute. Its value is the URL of a file with a long description of the image.</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You can have the user agent resize the image</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width= attribute gives the user agent  a suggestion for the width of the image.</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height= attribute gives the user agent  a suggestion for the height of the image.</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Both attributes can be expressed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in pixels, as  a number</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in %age of the current display width</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setting the resolution</a:t>
            </a:r>
          </a:p>
        </p:txBody>
      </p:sp>
      <p:sp>
        <p:nvSpPr>
          <p:cNvPr id="159746" name="Text Box 2"/>
          <p:cNvSpPr txBox="1">
            <a:spLocks noChangeArrowheads="1"/>
          </p:cNvSpPr>
          <p:nvPr/>
        </p:nvSpPr>
        <p:spPr bwMode="auto">
          <a:xfrm>
            <a:off x="457200" y="1600200"/>
            <a:ext cx="8229600" cy="4613275"/>
          </a:xfrm>
          <a:prstGeom prst="rect">
            <a:avLst/>
          </a:prstGeom>
          <a:noFill/>
          <a:ln w="9525">
            <a:noFill/>
            <a:round/>
            <a:headEnd/>
            <a:tailEnd/>
          </a:ln>
          <a:effectLst/>
        </p:spPr>
        <p:txBody>
          <a:bodyPr lIns="0" tIns="0" rIns="0" bIns="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If you set height= and width= to the exact size of the picture, you make it easier for the user agent to render it. It can render the page even though it may not have downloaded the picture.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If you set it to something different, the user agent may (and in practice, does) scale your picture. The scaled picture looks ugly and scaling takes time.</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It is best to size your pictures using a dedicated picture manipulation software such a gimp.</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Text Box 1"/>
          <p:cNvSpPr txBox="1">
            <a:spLocks noChangeArrowheads="1"/>
          </p:cNvSpPr>
          <p:nvPr/>
        </p:nvSpPr>
        <p:spPr bwMode="auto">
          <a:xfrm>
            <a:off x="457200" y="542925"/>
            <a:ext cx="8458200" cy="606425"/>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 header elements and horizontal rule</a:t>
            </a:r>
          </a:p>
        </p:txBody>
      </p:sp>
      <p:sp>
        <p:nvSpPr>
          <p:cNvPr id="161794" name="Text Box 2"/>
          <p:cNvSpPr txBox="1">
            <a:spLocks noChangeArrowheads="1"/>
          </p:cNvSpPr>
          <p:nvPr/>
        </p:nvSpPr>
        <p:spPr bwMode="auto">
          <a:xfrm>
            <a:off x="457200" y="1219200"/>
            <a:ext cx="8229600" cy="5478463"/>
          </a:xfrm>
          <a:prstGeom prst="rect">
            <a:avLst/>
          </a:prstGeom>
          <a:noFill/>
          <a:ln w="9525">
            <a:noFill/>
            <a:round/>
            <a:headEnd/>
            <a:tailEnd/>
          </a:ln>
          <a:effectLst/>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Headers &lt;h1&gt;  to &lt;h6&gt;</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All are block-level elements.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Text size based on the header’s level.</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Actual size of text of header element is selected by browser. Results can vary significantly between user agents</a:t>
            </a:r>
            <a:r>
              <a:rPr lang="en-US" dirty="0">
                <a:solidFill>
                  <a:srgbClr val="FFFFFF"/>
                </a:solidFill>
              </a:rPr>
              <a:t>.</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Horizontal rule &lt;hr/&gt;</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This is a block-level element.</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It creates a horizontal rule.</a:t>
            </a:r>
          </a:p>
          <a:p>
            <a:pPr marL="328613" indent="-317500">
              <a:lnSpc>
                <a:spcPct val="104000"/>
              </a:lnSpc>
              <a:spcBef>
                <a:spcPts val="6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contents-based style elements</a:t>
            </a:r>
          </a:p>
        </p:txBody>
      </p:sp>
      <p:sp>
        <p:nvSpPr>
          <p:cNvPr id="162818" name="Text Box 2"/>
          <p:cNvSpPr txBox="1">
            <a:spLocks noChangeArrowheads="1"/>
          </p:cNvSpPr>
          <p:nvPr/>
        </p:nvSpPr>
        <p:spPr bwMode="auto">
          <a:xfrm>
            <a:off x="304800" y="1219200"/>
            <a:ext cx="8610600" cy="5207000"/>
          </a:xfrm>
          <a:prstGeom prst="rect">
            <a:avLst/>
          </a:prstGeom>
          <a:noFill/>
          <a:ln w="9525">
            <a:noFill/>
            <a:round/>
            <a:headEnd/>
            <a:tailEnd/>
          </a:ln>
          <a:effectLst/>
        </p:spPr>
        <p:txBody>
          <a:bodyPr lIns="90000" tIns="46800" rIns="90000" bIns="46800"/>
          <a:lstStyle/>
          <a:p>
            <a:pPr marL="328613" indent="-317500">
              <a:lnSpc>
                <a:spcPct val="90000"/>
              </a:lnSpc>
              <a:spcBef>
                <a:spcPts val="700"/>
              </a:spcBef>
              <a:buClr>
                <a:srgbClr val="FFFFFF"/>
              </a:buClr>
              <a:buFont typeface="Arial" charset="0"/>
              <a:buChar char="•"/>
              <a:tabLst>
                <a:tab pos="889000" algn="l"/>
                <a:tab pos="1803400" algn="l"/>
                <a:tab pos="2717800" algn="l"/>
                <a:tab pos="3632200" algn="l"/>
                <a:tab pos="4546600" algn="l"/>
                <a:tab pos="5461000" algn="l"/>
                <a:tab pos="6375400" algn="l"/>
                <a:tab pos="7289800" algn="l"/>
                <a:tab pos="8204200" algn="l"/>
                <a:tab pos="9118600" algn="l"/>
                <a:tab pos="10033000" algn="l"/>
                <a:tab pos="10039350" algn="l"/>
                <a:tab pos="10496550" algn="l"/>
                <a:tab pos="10499725" algn="l"/>
                <a:tab pos="10502900" algn="l"/>
                <a:tab pos="10506075" algn="l"/>
                <a:tab pos="10509250" algn="l"/>
                <a:tab pos="10512425" algn="l"/>
              </a:tabLst>
            </a:pPr>
            <a:r>
              <a:rPr lang="en-US" sz="2800">
                <a:solidFill>
                  <a:srgbClr val="FFFFFF"/>
                </a:solidFill>
              </a:rPr>
              <a:t>&lt;abbr&gt; 		encloses abbreviations</a:t>
            </a:r>
          </a:p>
          <a:p>
            <a:pPr marL="328613" indent="-317500">
              <a:lnSpc>
                <a:spcPct val="90000"/>
              </a:lnSpc>
              <a:spcBef>
                <a:spcPts val="700"/>
              </a:spcBef>
              <a:buClr>
                <a:srgbClr val="FFFFFF"/>
              </a:buClr>
              <a:buFont typeface="Arial" charset="0"/>
              <a:buChar char="•"/>
              <a:tabLst>
                <a:tab pos="889000" algn="l"/>
                <a:tab pos="1803400" algn="l"/>
                <a:tab pos="2717800" algn="l"/>
                <a:tab pos="3632200" algn="l"/>
                <a:tab pos="4546600" algn="l"/>
                <a:tab pos="5461000" algn="l"/>
                <a:tab pos="6375400" algn="l"/>
                <a:tab pos="7289800" algn="l"/>
                <a:tab pos="8204200" algn="l"/>
                <a:tab pos="9118600" algn="l"/>
                <a:tab pos="10033000" algn="l"/>
                <a:tab pos="10039350" algn="l"/>
                <a:tab pos="10496550" algn="l"/>
                <a:tab pos="10499725" algn="l"/>
                <a:tab pos="10502900" algn="l"/>
                <a:tab pos="10506075" algn="l"/>
                <a:tab pos="10509250" algn="l"/>
                <a:tab pos="10512425" algn="l"/>
              </a:tabLst>
            </a:pPr>
            <a:r>
              <a:rPr lang="en-US" sz="2800">
                <a:solidFill>
                  <a:srgbClr val="FFFFFF"/>
                </a:solidFill>
              </a:rPr>
              <a:t>&lt;acronym&gt; 	encloses acronyms</a:t>
            </a:r>
          </a:p>
          <a:p>
            <a:pPr marL="328613" indent="-317500">
              <a:lnSpc>
                <a:spcPct val="90000"/>
              </a:lnSpc>
              <a:spcBef>
                <a:spcPts val="700"/>
              </a:spcBef>
              <a:buClr>
                <a:srgbClr val="FFFFFF"/>
              </a:buClr>
              <a:buFont typeface="Arial" charset="0"/>
              <a:buChar char="•"/>
              <a:tabLst>
                <a:tab pos="889000" algn="l"/>
                <a:tab pos="1803400" algn="l"/>
                <a:tab pos="2717800" algn="l"/>
                <a:tab pos="3632200" algn="l"/>
                <a:tab pos="4546600" algn="l"/>
                <a:tab pos="5461000" algn="l"/>
                <a:tab pos="6375400" algn="l"/>
                <a:tab pos="7289800" algn="l"/>
                <a:tab pos="8204200" algn="l"/>
                <a:tab pos="9118600" algn="l"/>
                <a:tab pos="10033000" algn="l"/>
                <a:tab pos="10039350" algn="l"/>
                <a:tab pos="10496550" algn="l"/>
                <a:tab pos="10499725" algn="l"/>
                <a:tab pos="10502900" algn="l"/>
                <a:tab pos="10506075" algn="l"/>
                <a:tab pos="10509250" algn="l"/>
                <a:tab pos="10512425" algn="l"/>
              </a:tabLst>
            </a:pPr>
            <a:r>
              <a:rPr lang="en-US" sz="2800">
                <a:solidFill>
                  <a:srgbClr val="FFFFFF"/>
                </a:solidFill>
              </a:rPr>
              <a:t>&lt;cite&gt; 		encloses citations</a:t>
            </a:r>
          </a:p>
          <a:p>
            <a:pPr marL="328613" indent="-317500">
              <a:lnSpc>
                <a:spcPct val="90000"/>
              </a:lnSpc>
              <a:spcBef>
                <a:spcPts val="700"/>
              </a:spcBef>
              <a:buClr>
                <a:srgbClr val="FFFFFF"/>
              </a:buClr>
              <a:buFont typeface="Arial" charset="0"/>
              <a:buChar char="•"/>
              <a:tabLst>
                <a:tab pos="889000" algn="l"/>
                <a:tab pos="1803400" algn="l"/>
                <a:tab pos="2717800" algn="l"/>
                <a:tab pos="3632200" algn="l"/>
                <a:tab pos="4546600" algn="l"/>
                <a:tab pos="5461000" algn="l"/>
                <a:tab pos="6375400" algn="l"/>
                <a:tab pos="7289800" algn="l"/>
                <a:tab pos="8204200" algn="l"/>
                <a:tab pos="9118600" algn="l"/>
                <a:tab pos="10033000" algn="l"/>
                <a:tab pos="10039350" algn="l"/>
                <a:tab pos="10496550" algn="l"/>
                <a:tab pos="10499725" algn="l"/>
                <a:tab pos="10502900" algn="l"/>
                <a:tab pos="10506075" algn="l"/>
                <a:tab pos="10509250" algn="l"/>
                <a:tab pos="10512425" algn="l"/>
              </a:tabLst>
            </a:pPr>
            <a:r>
              <a:rPr lang="en-US" sz="2800">
                <a:solidFill>
                  <a:srgbClr val="FFFFFF"/>
                </a:solidFill>
              </a:rPr>
              <a:t>&lt;code&gt; 	encloses computer code snippets</a:t>
            </a:r>
          </a:p>
          <a:p>
            <a:pPr marL="328613" indent="-317500">
              <a:lnSpc>
                <a:spcPct val="90000"/>
              </a:lnSpc>
              <a:spcBef>
                <a:spcPts val="700"/>
              </a:spcBef>
              <a:buClr>
                <a:srgbClr val="FFFFFF"/>
              </a:buClr>
              <a:buFont typeface="Arial" charset="0"/>
              <a:buChar char="•"/>
              <a:tabLst>
                <a:tab pos="889000" algn="l"/>
                <a:tab pos="1803400" algn="l"/>
                <a:tab pos="2717800" algn="l"/>
                <a:tab pos="3632200" algn="l"/>
                <a:tab pos="4546600" algn="l"/>
                <a:tab pos="5461000" algn="l"/>
                <a:tab pos="6375400" algn="l"/>
                <a:tab pos="7289800" algn="l"/>
                <a:tab pos="8204200" algn="l"/>
                <a:tab pos="9118600" algn="l"/>
                <a:tab pos="10033000" algn="l"/>
                <a:tab pos="10039350" algn="l"/>
                <a:tab pos="10496550" algn="l"/>
                <a:tab pos="10499725" algn="l"/>
                <a:tab pos="10502900" algn="l"/>
                <a:tab pos="10506075" algn="l"/>
                <a:tab pos="10509250" algn="l"/>
                <a:tab pos="10512425" algn="l"/>
              </a:tabLst>
            </a:pPr>
            <a:r>
              <a:rPr lang="en-US" sz="2800">
                <a:solidFill>
                  <a:srgbClr val="FFFFFF"/>
                </a:solidFill>
              </a:rPr>
              <a:t>&lt;dfn&gt;	encloses things being defined</a:t>
            </a:r>
          </a:p>
          <a:p>
            <a:pPr marL="328613" indent="-317500">
              <a:lnSpc>
                <a:spcPct val="90000"/>
              </a:lnSpc>
              <a:spcBef>
                <a:spcPts val="700"/>
              </a:spcBef>
              <a:buClr>
                <a:srgbClr val="FFFFFF"/>
              </a:buClr>
              <a:buFont typeface="Arial" charset="0"/>
              <a:buChar char="•"/>
              <a:tabLst>
                <a:tab pos="889000" algn="l"/>
                <a:tab pos="1803400" algn="l"/>
                <a:tab pos="2717800" algn="l"/>
                <a:tab pos="3632200" algn="l"/>
                <a:tab pos="4546600" algn="l"/>
                <a:tab pos="5461000" algn="l"/>
                <a:tab pos="6375400" algn="l"/>
                <a:tab pos="7289800" algn="l"/>
                <a:tab pos="8204200" algn="l"/>
                <a:tab pos="9118600" algn="l"/>
                <a:tab pos="10033000" algn="l"/>
                <a:tab pos="10039350" algn="l"/>
                <a:tab pos="10496550" algn="l"/>
                <a:tab pos="10499725" algn="l"/>
                <a:tab pos="10502900" algn="l"/>
                <a:tab pos="10506075" algn="l"/>
                <a:tab pos="10509250" algn="l"/>
                <a:tab pos="10512425" algn="l"/>
              </a:tabLst>
            </a:pPr>
            <a:r>
              <a:rPr lang="en-US" sz="2800">
                <a:solidFill>
                  <a:srgbClr val="FFFFFF"/>
                </a:solidFill>
              </a:rPr>
              <a:t>&lt;em&gt; 	encloses emphasized text</a:t>
            </a:r>
          </a:p>
          <a:p>
            <a:pPr marL="328613" indent="-317500">
              <a:lnSpc>
                <a:spcPct val="90000"/>
              </a:lnSpc>
              <a:spcBef>
                <a:spcPts val="700"/>
              </a:spcBef>
              <a:buClr>
                <a:srgbClr val="FFFFFF"/>
              </a:buClr>
              <a:buFont typeface="Arial" charset="0"/>
              <a:buChar char="•"/>
              <a:tabLst>
                <a:tab pos="889000" algn="l"/>
                <a:tab pos="1803400" algn="l"/>
                <a:tab pos="2717800" algn="l"/>
                <a:tab pos="3632200" algn="l"/>
                <a:tab pos="4546600" algn="l"/>
                <a:tab pos="5461000" algn="l"/>
                <a:tab pos="6375400" algn="l"/>
                <a:tab pos="7289800" algn="l"/>
                <a:tab pos="8204200" algn="l"/>
                <a:tab pos="9118600" algn="l"/>
                <a:tab pos="10033000" algn="l"/>
                <a:tab pos="10039350" algn="l"/>
                <a:tab pos="10496550" algn="l"/>
                <a:tab pos="10499725" algn="l"/>
                <a:tab pos="10502900" algn="l"/>
                <a:tab pos="10506075" algn="l"/>
                <a:tab pos="10509250" algn="l"/>
                <a:tab pos="10512425" algn="l"/>
              </a:tabLst>
            </a:pPr>
            <a:r>
              <a:rPr lang="en-US" sz="2800">
                <a:solidFill>
                  <a:srgbClr val="FFFFFF"/>
                </a:solidFill>
              </a:rPr>
              <a:t>&lt;kbd&gt; 	encloses text typed on a keyboard</a:t>
            </a:r>
          </a:p>
          <a:p>
            <a:pPr marL="328613" indent="-317500">
              <a:lnSpc>
                <a:spcPct val="90000"/>
              </a:lnSpc>
              <a:spcBef>
                <a:spcPts val="700"/>
              </a:spcBef>
              <a:buClr>
                <a:srgbClr val="FFFFFF"/>
              </a:buClr>
              <a:buFont typeface="Arial" charset="0"/>
              <a:buChar char="•"/>
              <a:tabLst>
                <a:tab pos="889000" algn="l"/>
                <a:tab pos="1803400" algn="l"/>
                <a:tab pos="2717800" algn="l"/>
                <a:tab pos="3632200" algn="l"/>
                <a:tab pos="4546600" algn="l"/>
                <a:tab pos="5461000" algn="l"/>
                <a:tab pos="6375400" algn="l"/>
                <a:tab pos="7289800" algn="l"/>
                <a:tab pos="8204200" algn="l"/>
                <a:tab pos="9118600" algn="l"/>
                <a:tab pos="10033000" algn="l"/>
                <a:tab pos="10039350" algn="l"/>
                <a:tab pos="10496550" algn="l"/>
                <a:tab pos="10499725" algn="l"/>
                <a:tab pos="10502900" algn="l"/>
                <a:tab pos="10506075" algn="l"/>
                <a:tab pos="10509250" algn="l"/>
                <a:tab pos="10512425" algn="l"/>
              </a:tabLst>
            </a:pPr>
            <a:r>
              <a:rPr lang="en-US" sz="2800">
                <a:solidFill>
                  <a:srgbClr val="FFFFFF"/>
                </a:solidFill>
              </a:rPr>
              <a:t>&lt;samp&gt;	encloses literal samples</a:t>
            </a:r>
          </a:p>
          <a:p>
            <a:pPr marL="328613" indent="-317500">
              <a:lnSpc>
                <a:spcPct val="90000"/>
              </a:lnSpc>
              <a:spcBef>
                <a:spcPts val="700"/>
              </a:spcBef>
              <a:buClr>
                <a:srgbClr val="FFFFFF"/>
              </a:buClr>
              <a:buFont typeface="Arial" charset="0"/>
              <a:buChar char="•"/>
              <a:tabLst>
                <a:tab pos="889000" algn="l"/>
                <a:tab pos="1803400" algn="l"/>
                <a:tab pos="2717800" algn="l"/>
                <a:tab pos="3632200" algn="l"/>
                <a:tab pos="4546600" algn="l"/>
                <a:tab pos="5461000" algn="l"/>
                <a:tab pos="6375400" algn="l"/>
                <a:tab pos="7289800" algn="l"/>
                <a:tab pos="8204200" algn="l"/>
                <a:tab pos="9118600" algn="l"/>
                <a:tab pos="10033000" algn="l"/>
                <a:tab pos="10039350" algn="l"/>
                <a:tab pos="10496550" algn="l"/>
                <a:tab pos="10499725" algn="l"/>
                <a:tab pos="10502900" algn="l"/>
                <a:tab pos="10506075" algn="l"/>
                <a:tab pos="10509250" algn="l"/>
                <a:tab pos="10512425" algn="l"/>
              </a:tabLst>
            </a:pPr>
            <a:r>
              <a:rPr lang="en-US" sz="2800">
                <a:solidFill>
                  <a:srgbClr val="FFFFFF"/>
                </a:solidFill>
              </a:rPr>
              <a:t>&lt;strong&gt;	encloses strong text</a:t>
            </a:r>
          </a:p>
          <a:p>
            <a:pPr marL="328613" indent="-317500">
              <a:lnSpc>
                <a:spcPct val="90000"/>
              </a:lnSpc>
              <a:spcBef>
                <a:spcPts val="700"/>
              </a:spcBef>
              <a:buClr>
                <a:srgbClr val="FFFFFF"/>
              </a:buClr>
              <a:buFont typeface="Arial" charset="0"/>
              <a:buChar char="•"/>
              <a:tabLst>
                <a:tab pos="889000" algn="l"/>
                <a:tab pos="1803400" algn="l"/>
                <a:tab pos="2717800" algn="l"/>
                <a:tab pos="3632200" algn="l"/>
                <a:tab pos="4546600" algn="l"/>
                <a:tab pos="5461000" algn="l"/>
                <a:tab pos="6375400" algn="l"/>
                <a:tab pos="7289800" algn="l"/>
                <a:tab pos="8204200" algn="l"/>
                <a:tab pos="9118600" algn="l"/>
                <a:tab pos="10033000" algn="l"/>
                <a:tab pos="10039350" algn="l"/>
                <a:tab pos="10496550" algn="l"/>
                <a:tab pos="10499725" algn="l"/>
                <a:tab pos="10502900" algn="l"/>
                <a:tab pos="10506075" algn="l"/>
                <a:tab pos="10509250" algn="l"/>
                <a:tab pos="10512425" algn="l"/>
              </a:tabLst>
            </a:pPr>
            <a:r>
              <a:rPr lang="en-US" sz="2800">
                <a:solidFill>
                  <a:srgbClr val="FFFFFF"/>
                </a:solidFill>
              </a:rPr>
              <a:t>&lt;var&gt; 	encloses variables</a:t>
            </a:r>
          </a:p>
          <a:p>
            <a:pPr marL="328613" indent="-317500">
              <a:lnSpc>
                <a:spcPct val="90000"/>
              </a:lnSpc>
              <a:spcBef>
                <a:spcPts val="700"/>
              </a:spcBef>
              <a:buClrTx/>
              <a:buSzTx/>
              <a:buFontTx/>
              <a:buNone/>
              <a:tabLst>
                <a:tab pos="889000" algn="l"/>
                <a:tab pos="1803400" algn="l"/>
                <a:tab pos="2717800" algn="l"/>
                <a:tab pos="3632200" algn="l"/>
                <a:tab pos="4546600" algn="l"/>
                <a:tab pos="5461000" algn="l"/>
                <a:tab pos="6375400" algn="l"/>
                <a:tab pos="7289800" algn="l"/>
                <a:tab pos="8204200" algn="l"/>
                <a:tab pos="9118600" algn="l"/>
                <a:tab pos="10033000" algn="l"/>
                <a:tab pos="10039350" algn="l"/>
                <a:tab pos="10496550" algn="l"/>
                <a:tab pos="10499725" algn="l"/>
                <a:tab pos="10502900" algn="l"/>
                <a:tab pos="10506075" algn="l"/>
                <a:tab pos="10509250" algn="l"/>
                <a:tab pos="10512425" algn="l"/>
              </a:tabLst>
            </a:pPr>
            <a:r>
              <a:rPr lang="en-US" sz="2800">
                <a:solidFill>
                  <a:srgbClr val="FFFFFF"/>
                </a:solidFill>
              </a:rPr>
              <a:t>all are text-level elements.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physical style elements</a:t>
            </a:r>
          </a:p>
        </p:txBody>
      </p:sp>
      <p:sp>
        <p:nvSpPr>
          <p:cNvPr id="163842" name="Text Box 2"/>
          <p:cNvSpPr txBox="1">
            <a:spLocks noChangeArrowheads="1"/>
          </p:cNvSpPr>
          <p:nvPr/>
        </p:nvSpPr>
        <p:spPr bwMode="auto">
          <a:xfrm>
            <a:off x="457200" y="1600200"/>
            <a:ext cx="8229600" cy="4714875"/>
          </a:xfrm>
          <a:prstGeom prst="rect">
            <a:avLst/>
          </a:prstGeom>
          <a:noFill/>
          <a:ln w="9525">
            <a:noFill/>
            <a:round/>
            <a:headEnd/>
            <a:tailEnd/>
          </a:ln>
          <a:effectLst/>
        </p:spPr>
        <p:txBody>
          <a:bodyPr lIns="90000" tIns="46800" rIns="90000" bIns="46800"/>
          <a:lstStyle/>
          <a:p>
            <a:pPr marL="328613" indent="-317500">
              <a:lnSpc>
                <a:spcPct val="104000"/>
              </a:lnSpc>
              <a:spcBef>
                <a:spcPts val="700"/>
              </a:spcBef>
              <a:buClr>
                <a:srgbClr val="FFFFFF"/>
              </a:buClr>
              <a:buFont typeface="Arial" charset="0"/>
              <a:buChar char="•"/>
              <a:tabLst>
                <a:tab pos="889000" algn="l"/>
                <a:tab pos="1803400" algn="l"/>
                <a:tab pos="2717800" algn="l"/>
                <a:tab pos="3632200" algn="l"/>
                <a:tab pos="4546600" algn="l"/>
                <a:tab pos="5461000" algn="l"/>
                <a:tab pos="6375400" algn="l"/>
                <a:tab pos="7289800" algn="l"/>
                <a:tab pos="8204200" algn="l"/>
                <a:tab pos="9118600" algn="l"/>
                <a:tab pos="10033000" algn="l"/>
                <a:tab pos="10039350" algn="l"/>
                <a:tab pos="10496550" algn="l"/>
                <a:tab pos="10499725" algn="l"/>
                <a:tab pos="10502900" algn="l"/>
                <a:tab pos="10506075" algn="l"/>
                <a:tab pos="10509250" algn="l"/>
                <a:tab pos="10512425" algn="l"/>
              </a:tabLst>
            </a:pPr>
            <a:r>
              <a:rPr lang="en-US" sz="2800" dirty="0">
                <a:solidFill>
                  <a:srgbClr val="FFFFFF"/>
                </a:solidFill>
              </a:rPr>
              <a:t>&lt;b&gt;	</a:t>
            </a:r>
            <a:r>
              <a:rPr lang="en-US" sz="2800" dirty="0" smtClean="0">
                <a:solidFill>
                  <a:srgbClr val="FFFFFF"/>
                </a:solidFill>
              </a:rPr>
              <a:t>           encloses </a:t>
            </a:r>
            <a:r>
              <a:rPr lang="en-US" sz="2800" dirty="0">
                <a:solidFill>
                  <a:srgbClr val="FFFFFF"/>
                </a:solidFill>
              </a:rPr>
              <a:t>bold contents</a:t>
            </a:r>
          </a:p>
          <a:p>
            <a:pPr marL="328613" indent="-317500">
              <a:lnSpc>
                <a:spcPct val="104000"/>
              </a:lnSpc>
              <a:spcBef>
                <a:spcPts val="700"/>
              </a:spcBef>
              <a:buClr>
                <a:srgbClr val="FFFFFF"/>
              </a:buClr>
              <a:buFont typeface="Arial" charset="0"/>
              <a:buChar char="•"/>
              <a:tabLst>
                <a:tab pos="889000" algn="l"/>
                <a:tab pos="1803400" algn="l"/>
                <a:tab pos="2717800" algn="l"/>
                <a:tab pos="3632200" algn="l"/>
                <a:tab pos="4546600" algn="l"/>
                <a:tab pos="5461000" algn="l"/>
                <a:tab pos="6375400" algn="l"/>
                <a:tab pos="7289800" algn="l"/>
                <a:tab pos="8204200" algn="l"/>
                <a:tab pos="9118600" algn="l"/>
                <a:tab pos="10033000" algn="l"/>
                <a:tab pos="10039350" algn="l"/>
                <a:tab pos="10496550" algn="l"/>
                <a:tab pos="10499725" algn="l"/>
                <a:tab pos="10502900" algn="l"/>
                <a:tab pos="10506075" algn="l"/>
                <a:tab pos="10509250" algn="l"/>
                <a:tab pos="10512425" algn="l"/>
              </a:tabLst>
            </a:pPr>
            <a:r>
              <a:rPr lang="en-US" sz="2800" dirty="0">
                <a:solidFill>
                  <a:srgbClr val="FFFFFF"/>
                </a:solidFill>
              </a:rPr>
              <a:t>&lt;big&gt;	encloses big contents</a:t>
            </a:r>
          </a:p>
          <a:p>
            <a:pPr marL="328613" indent="-317500">
              <a:lnSpc>
                <a:spcPct val="104000"/>
              </a:lnSpc>
              <a:spcBef>
                <a:spcPts val="700"/>
              </a:spcBef>
              <a:buClr>
                <a:srgbClr val="FFFFFF"/>
              </a:buClr>
              <a:buFont typeface="Arial" charset="0"/>
              <a:buChar char="•"/>
              <a:tabLst>
                <a:tab pos="889000" algn="l"/>
                <a:tab pos="1803400" algn="l"/>
                <a:tab pos="2717800" algn="l"/>
                <a:tab pos="3632200" algn="l"/>
                <a:tab pos="4546600" algn="l"/>
                <a:tab pos="5461000" algn="l"/>
                <a:tab pos="6375400" algn="l"/>
                <a:tab pos="7289800" algn="l"/>
                <a:tab pos="8204200" algn="l"/>
                <a:tab pos="9118600" algn="l"/>
                <a:tab pos="10033000" algn="l"/>
                <a:tab pos="10039350" algn="l"/>
                <a:tab pos="10496550" algn="l"/>
                <a:tab pos="10499725" algn="l"/>
                <a:tab pos="10502900" algn="l"/>
                <a:tab pos="10506075" algn="l"/>
                <a:tab pos="10509250" algn="l"/>
                <a:tab pos="10512425" algn="l"/>
              </a:tabLst>
            </a:pPr>
            <a:r>
              <a:rPr lang="en-US" sz="2800" dirty="0">
                <a:solidFill>
                  <a:srgbClr val="FFFFFF"/>
                </a:solidFill>
              </a:rPr>
              <a:t>&lt;small&gt;	encloses small contents</a:t>
            </a:r>
          </a:p>
          <a:p>
            <a:pPr marL="328613" indent="-317500">
              <a:lnSpc>
                <a:spcPct val="104000"/>
              </a:lnSpc>
              <a:spcBef>
                <a:spcPts val="700"/>
              </a:spcBef>
              <a:buClr>
                <a:srgbClr val="FFFFFF"/>
              </a:buClr>
              <a:buFont typeface="Arial" charset="0"/>
              <a:buChar char="•"/>
              <a:tabLst>
                <a:tab pos="889000" algn="l"/>
                <a:tab pos="1803400" algn="l"/>
                <a:tab pos="2717800" algn="l"/>
                <a:tab pos="3632200" algn="l"/>
                <a:tab pos="4546600" algn="l"/>
                <a:tab pos="5461000" algn="l"/>
                <a:tab pos="6375400" algn="l"/>
                <a:tab pos="7289800" algn="l"/>
                <a:tab pos="8204200" algn="l"/>
                <a:tab pos="9118600" algn="l"/>
                <a:tab pos="10033000" algn="l"/>
                <a:tab pos="10039350" algn="l"/>
                <a:tab pos="10496550" algn="l"/>
                <a:tab pos="10499725" algn="l"/>
                <a:tab pos="10502900" algn="l"/>
                <a:tab pos="10506075" algn="l"/>
                <a:tab pos="10509250" algn="l"/>
                <a:tab pos="10512425" algn="l"/>
              </a:tabLst>
            </a:pPr>
            <a:r>
              <a:rPr lang="en-US" sz="2800" dirty="0">
                <a:solidFill>
                  <a:srgbClr val="FFFFFF"/>
                </a:solidFill>
              </a:rPr>
              <a:t>&lt;</a:t>
            </a:r>
            <a:r>
              <a:rPr lang="en-US" sz="2800" dirty="0" err="1">
                <a:solidFill>
                  <a:srgbClr val="FFFFFF"/>
                </a:solidFill>
              </a:rPr>
              <a:t>i</a:t>
            </a:r>
            <a:r>
              <a:rPr lang="en-US" sz="2800" dirty="0">
                <a:solidFill>
                  <a:srgbClr val="FFFFFF"/>
                </a:solidFill>
              </a:rPr>
              <a:t>&gt;		encloses italics contents</a:t>
            </a:r>
          </a:p>
          <a:p>
            <a:pPr marL="328613" indent="-317500">
              <a:lnSpc>
                <a:spcPct val="104000"/>
              </a:lnSpc>
              <a:spcBef>
                <a:spcPts val="700"/>
              </a:spcBef>
              <a:buClr>
                <a:srgbClr val="FFFFFF"/>
              </a:buClr>
              <a:buFont typeface="Arial" charset="0"/>
              <a:buChar char="•"/>
              <a:tabLst>
                <a:tab pos="889000" algn="l"/>
                <a:tab pos="1803400" algn="l"/>
                <a:tab pos="2717800" algn="l"/>
                <a:tab pos="3632200" algn="l"/>
                <a:tab pos="4546600" algn="l"/>
                <a:tab pos="5461000" algn="l"/>
                <a:tab pos="6375400" algn="l"/>
                <a:tab pos="7289800" algn="l"/>
                <a:tab pos="8204200" algn="l"/>
                <a:tab pos="9118600" algn="l"/>
                <a:tab pos="10033000" algn="l"/>
                <a:tab pos="10039350" algn="l"/>
                <a:tab pos="10496550" algn="l"/>
                <a:tab pos="10499725" algn="l"/>
                <a:tab pos="10502900" algn="l"/>
                <a:tab pos="10506075" algn="l"/>
                <a:tab pos="10509250" algn="l"/>
                <a:tab pos="10512425" algn="l"/>
              </a:tabLst>
            </a:pPr>
            <a:r>
              <a:rPr lang="en-US" sz="2800" dirty="0">
                <a:solidFill>
                  <a:srgbClr val="FFFFFF"/>
                </a:solidFill>
              </a:rPr>
              <a:t>&lt;sub&gt;	encloses subscripted contents</a:t>
            </a:r>
          </a:p>
          <a:p>
            <a:pPr marL="328613" indent="-317500">
              <a:lnSpc>
                <a:spcPct val="104000"/>
              </a:lnSpc>
              <a:spcBef>
                <a:spcPts val="700"/>
              </a:spcBef>
              <a:buClr>
                <a:srgbClr val="FFFFFF"/>
              </a:buClr>
              <a:buFont typeface="Arial" charset="0"/>
              <a:buChar char="•"/>
              <a:tabLst>
                <a:tab pos="889000" algn="l"/>
                <a:tab pos="1803400" algn="l"/>
                <a:tab pos="2717800" algn="l"/>
                <a:tab pos="3632200" algn="l"/>
                <a:tab pos="4546600" algn="l"/>
                <a:tab pos="5461000" algn="l"/>
                <a:tab pos="6375400" algn="l"/>
                <a:tab pos="7289800" algn="l"/>
                <a:tab pos="8204200" algn="l"/>
                <a:tab pos="9118600" algn="l"/>
                <a:tab pos="10033000" algn="l"/>
                <a:tab pos="10039350" algn="l"/>
                <a:tab pos="10496550" algn="l"/>
                <a:tab pos="10499725" algn="l"/>
                <a:tab pos="10502900" algn="l"/>
                <a:tab pos="10506075" algn="l"/>
                <a:tab pos="10509250" algn="l"/>
                <a:tab pos="10512425" algn="l"/>
              </a:tabLst>
            </a:pPr>
            <a:r>
              <a:rPr lang="en-US" sz="2800" dirty="0">
                <a:solidFill>
                  <a:srgbClr val="FFFFFF"/>
                </a:solidFill>
              </a:rPr>
              <a:t>&lt;sup&gt;	encloses superscripted contents</a:t>
            </a:r>
          </a:p>
          <a:p>
            <a:pPr marL="328613" indent="-317500">
              <a:lnSpc>
                <a:spcPct val="104000"/>
              </a:lnSpc>
              <a:spcBef>
                <a:spcPts val="700"/>
              </a:spcBef>
              <a:buClr>
                <a:srgbClr val="FFFFFF"/>
              </a:buClr>
              <a:buFont typeface="Arial" charset="0"/>
              <a:buChar char="•"/>
              <a:tabLst>
                <a:tab pos="889000" algn="l"/>
                <a:tab pos="1803400" algn="l"/>
                <a:tab pos="2717800" algn="l"/>
                <a:tab pos="3632200" algn="l"/>
                <a:tab pos="4546600" algn="l"/>
                <a:tab pos="5461000" algn="l"/>
                <a:tab pos="6375400" algn="l"/>
                <a:tab pos="7289800" algn="l"/>
                <a:tab pos="8204200" algn="l"/>
                <a:tab pos="9118600" algn="l"/>
                <a:tab pos="10033000" algn="l"/>
                <a:tab pos="10039350" algn="l"/>
                <a:tab pos="10496550" algn="l"/>
                <a:tab pos="10499725" algn="l"/>
                <a:tab pos="10502900" algn="l"/>
                <a:tab pos="10506075" algn="l"/>
                <a:tab pos="10509250" algn="l"/>
                <a:tab pos="10512425" algn="l"/>
              </a:tabLst>
            </a:pPr>
            <a:r>
              <a:rPr lang="en-US" sz="2800" dirty="0">
                <a:solidFill>
                  <a:srgbClr val="FFFFFF"/>
                </a:solidFill>
              </a:rPr>
              <a:t>&lt;</a:t>
            </a:r>
            <a:r>
              <a:rPr lang="en-US" sz="2800" dirty="0" err="1">
                <a:solidFill>
                  <a:srgbClr val="FFFFFF"/>
                </a:solidFill>
              </a:rPr>
              <a:t>tt</a:t>
            </a:r>
            <a:r>
              <a:rPr lang="en-US" sz="2800" dirty="0">
                <a:solidFill>
                  <a:srgbClr val="FFFFFF"/>
                </a:solidFill>
              </a:rPr>
              <a:t>&gt;	encloses typewriter-style contents</a:t>
            </a:r>
          </a:p>
          <a:p>
            <a:pPr marL="328613" indent="-317500">
              <a:lnSpc>
                <a:spcPct val="104000"/>
              </a:lnSpc>
              <a:spcBef>
                <a:spcPts val="700"/>
              </a:spcBef>
              <a:buClr>
                <a:srgbClr val="FFFFFF"/>
              </a:buClr>
              <a:buFont typeface="Arial" charset="0"/>
              <a:buChar char="•"/>
              <a:tabLst>
                <a:tab pos="889000" algn="l"/>
                <a:tab pos="1803400" algn="l"/>
                <a:tab pos="2717800" algn="l"/>
                <a:tab pos="3632200" algn="l"/>
                <a:tab pos="4546600" algn="l"/>
                <a:tab pos="5461000" algn="l"/>
                <a:tab pos="6375400" algn="l"/>
                <a:tab pos="7289800" algn="l"/>
                <a:tab pos="8204200" algn="l"/>
                <a:tab pos="9118600" algn="l"/>
                <a:tab pos="10033000" algn="l"/>
                <a:tab pos="10039350" algn="l"/>
                <a:tab pos="10496550" algn="l"/>
                <a:tab pos="10499725" algn="l"/>
                <a:tab pos="10502900" algn="l"/>
                <a:tab pos="10506075" algn="l"/>
                <a:tab pos="10509250" algn="l"/>
                <a:tab pos="10512425" algn="l"/>
              </a:tabLst>
            </a:pPr>
            <a:r>
              <a:rPr lang="en-US" sz="2800" dirty="0">
                <a:solidFill>
                  <a:srgbClr val="FFFFFF"/>
                </a:solidFill>
              </a:rPr>
              <a:t>All are text-level elements.</a:t>
            </a:r>
          </a:p>
          <a:p>
            <a:pPr marL="328613" indent="-317500">
              <a:lnSpc>
                <a:spcPct val="104000"/>
              </a:lnSpc>
              <a:spcBef>
                <a:spcPts val="700"/>
              </a:spcBef>
              <a:buClrTx/>
              <a:buSzTx/>
              <a:buFontTx/>
              <a:buNone/>
              <a:tabLst>
                <a:tab pos="889000" algn="l"/>
                <a:tab pos="1803400" algn="l"/>
                <a:tab pos="2717800" algn="l"/>
                <a:tab pos="3632200" algn="l"/>
                <a:tab pos="4546600" algn="l"/>
                <a:tab pos="5461000" algn="l"/>
                <a:tab pos="6375400" algn="l"/>
                <a:tab pos="7289800" algn="l"/>
                <a:tab pos="8204200" algn="l"/>
                <a:tab pos="9118600" algn="l"/>
                <a:tab pos="10033000" algn="l"/>
                <a:tab pos="10039350" algn="l"/>
                <a:tab pos="10496550" algn="l"/>
                <a:tab pos="10499725" algn="l"/>
                <a:tab pos="10502900" algn="l"/>
                <a:tab pos="10506075" algn="l"/>
                <a:tab pos="10509250" algn="l"/>
                <a:tab pos="10512425" algn="l"/>
              </a:tabLst>
            </a:pPr>
            <a:endParaRPr lang="en-US" sz="28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“preformatted” contents: &lt;pre&gt;</a:t>
            </a:r>
          </a:p>
        </p:txBody>
      </p:sp>
      <p:sp>
        <p:nvSpPr>
          <p:cNvPr id="164866" name="Text Box 2"/>
          <p:cNvSpPr txBox="1">
            <a:spLocks noChangeArrowheads="1"/>
          </p:cNvSpPr>
          <p:nvPr/>
        </p:nvSpPr>
        <p:spPr bwMode="auto">
          <a:xfrm>
            <a:off x="457200" y="1600200"/>
            <a:ext cx="8229600" cy="4876800"/>
          </a:xfrm>
          <a:prstGeom prst="rect">
            <a:avLst/>
          </a:prstGeom>
          <a:noFill/>
          <a:ln w="9525">
            <a:noFill/>
            <a:round/>
            <a:headEnd/>
            <a:tailEnd/>
          </a:ln>
          <a:effectLst/>
        </p:spPr>
        <p:txBody>
          <a:bodyPr lIns="90000" tIns="46800" rIns="90000" bIns="4680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Normally, HTML is rendered with newline characters changed to space and multiple whitespace characters collapsed to one.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&lt;pre&gt; encloses contents that is to be rendered with white spaces and line breaks just like in the source text. Monospace font is typically used. Markup is still allowed, but elements that do spacing should not be used, obviously.</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It is a block-level element.</a:t>
            </a:r>
          </a:p>
          <a:p>
            <a:pPr marL="328613" indent="-317500">
              <a:lnSpc>
                <a:spcPct val="110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quoting with &lt;blockquote&gt; and &lt;q&gt; </a:t>
            </a:r>
          </a:p>
        </p:txBody>
      </p:sp>
      <p:sp>
        <p:nvSpPr>
          <p:cNvPr id="165890" name="Text Box 2"/>
          <p:cNvSpPr txBox="1">
            <a:spLocks noChangeArrowheads="1"/>
          </p:cNvSpPr>
          <p:nvPr/>
        </p:nvSpPr>
        <p:spPr bwMode="auto">
          <a:xfrm>
            <a:off x="457200" y="1600200"/>
            <a:ext cx="8229600" cy="3470275"/>
          </a:xfrm>
          <a:prstGeom prst="rect">
            <a:avLst/>
          </a:prstGeom>
          <a:noFill/>
          <a:ln w="9525">
            <a:noFill/>
            <a:round/>
            <a:headEnd/>
            <a:tailEnd/>
          </a:ln>
          <a:effectLst/>
        </p:spPr>
        <p:txBody>
          <a:bodyPr lIns="90000" tIns="46800" rIns="90000" bIns="4680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&lt;blockquote&gt; quotes a paragraph. It is a block-level element.</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&lt;q&gt; make a short quote inside a paragraph. It is a text-level element.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Both takes a cite= attribute that take the value of a  URL of the source of the quote.</a:t>
            </a:r>
          </a:p>
          <a:p>
            <a:pPr marL="328613" indent="-317500">
              <a:lnSpc>
                <a:spcPct val="110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list elements</a:t>
            </a:r>
          </a:p>
        </p:txBody>
      </p:sp>
      <p:sp>
        <p:nvSpPr>
          <p:cNvPr id="166914" name="Text Box 2"/>
          <p:cNvSpPr txBox="1">
            <a:spLocks noChangeArrowheads="1"/>
          </p:cNvSpPr>
          <p:nvPr/>
        </p:nvSpPr>
        <p:spPr bwMode="auto">
          <a:xfrm>
            <a:off x="457200" y="1600200"/>
            <a:ext cx="8229600" cy="4876800"/>
          </a:xfrm>
          <a:prstGeom prst="rect">
            <a:avLst/>
          </a:prstGeom>
          <a:noFill/>
          <a:ln w="9525">
            <a:noFill/>
            <a:round/>
            <a:headEnd/>
            <a:tailEnd/>
          </a:ln>
          <a:effectLst/>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&lt;</a:t>
            </a:r>
            <a:r>
              <a:rPr lang="en-US" sz="2800" dirty="0" err="1">
                <a:solidFill>
                  <a:srgbClr val="FFFFFF"/>
                </a:solidFill>
              </a:rPr>
              <a:t>ol</a:t>
            </a:r>
            <a:r>
              <a:rPr lang="en-US" sz="2800" dirty="0">
                <a:solidFill>
                  <a:srgbClr val="FFFFFF"/>
                </a:solidFill>
              </a:rPr>
              <a:t>&gt; creates an ordered list</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&lt;</a:t>
            </a:r>
            <a:r>
              <a:rPr lang="en-US" sz="2400" dirty="0" err="1">
                <a:solidFill>
                  <a:srgbClr val="FFFFFF"/>
                </a:solidFill>
              </a:rPr>
              <a:t>li</a:t>
            </a:r>
            <a:r>
              <a:rPr lang="en-US" sz="2400" dirty="0">
                <a:solidFill>
                  <a:srgbClr val="FFFFFF"/>
                </a:solidFill>
              </a:rPr>
              <a:t>&gt; encloses each item</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&lt;</a:t>
            </a:r>
            <a:r>
              <a:rPr lang="en-US" sz="2800" dirty="0" err="1">
                <a:solidFill>
                  <a:srgbClr val="FFFFFF"/>
                </a:solidFill>
              </a:rPr>
              <a:t>ul</a:t>
            </a:r>
            <a:r>
              <a:rPr lang="en-US" sz="2800" dirty="0">
                <a:solidFill>
                  <a:srgbClr val="FFFFFF"/>
                </a:solidFill>
              </a:rPr>
              <a:t>&gt; unordered list</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&lt;</a:t>
            </a:r>
            <a:r>
              <a:rPr lang="en-US" sz="2400" dirty="0" err="1">
                <a:solidFill>
                  <a:srgbClr val="FFFFFF"/>
                </a:solidFill>
              </a:rPr>
              <a:t>li</a:t>
            </a:r>
            <a:r>
              <a:rPr lang="en-US" sz="2400" dirty="0">
                <a:solidFill>
                  <a:srgbClr val="FFFFFF"/>
                </a:solidFill>
              </a:rPr>
              <a:t>&gt; encloses each item</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&lt;dl&gt; encloses a definition list</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&lt;</a:t>
            </a:r>
            <a:r>
              <a:rPr lang="en-US" sz="2400" dirty="0" err="1">
                <a:solidFill>
                  <a:srgbClr val="FFFFFF"/>
                </a:solidFill>
              </a:rPr>
              <a:t>dt</a:t>
            </a:r>
            <a:r>
              <a:rPr lang="en-US" sz="2400" dirty="0">
                <a:solidFill>
                  <a:srgbClr val="FFFFFF"/>
                </a:solidFill>
              </a:rPr>
              <a:t>&gt; encloses the term that is being defined</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&lt;</a:t>
            </a:r>
            <a:r>
              <a:rPr lang="en-US" sz="2400" dirty="0" err="1">
                <a:solidFill>
                  <a:srgbClr val="FFFFFF"/>
                </a:solidFill>
              </a:rPr>
              <a:t>dd</a:t>
            </a:r>
            <a:r>
              <a:rPr lang="en-US" sz="2400" dirty="0">
                <a:solidFill>
                  <a:srgbClr val="FFFFFF"/>
                </a:solidFill>
              </a:rPr>
              <a:t>&gt; encloses the definition</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All are block level elements.</a:t>
            </a:r>
          </a:p>
          <a:p>
            <a:pPr marL="328613" indent="-317500">
              <a:lnSpc>
                <a:spcPct val="104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ordered list example</a:t>
            </a:r>
          </a:p>
        </p:txBody>
      </p:sp>
      <p:sp>
        <p:nvSpPr>
          <p:cNvPr id="167938" name="Text Box 2"/>
          <p:cNvSpPr txBox="1">
            <a:spLocks noChangeArrowheads="1"/>
          </p:cNvSpPr>
          <p:nvPr/>
        </p:nvSpPr>
        <p:spPr bwMode="auto">
          <a:xfrm>
            <a:off x="457200" y="1600200"/>
            <a:ext cx="8229600" cy="4525963"/>
          </a:xfrm>
          <a:prstGeom prst="rect">
            <a:avLst/>
          </a:prstGeom>
          <a:noFill/>
          <a:ln w="9525">
            <a:noFill/>
            <a:round/>
            <a:headEnd/>
            <a:tailEnd/>
          </a:ln>
          <a:effectLst/>
        </p:spPr>
        <p:txBody>
          <a:bodyPr lIns="0" tIns="0" rIns="0" bIns="0"/>
          <a:lstStyle/>
          <a:p>
            <a:pPr>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The largest towns in Saarland are </a:t>
            </a:r>
          </a:p>
          <a:p>
            <a:pPr>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&lt;ol&gt;</a:t>
            </a:r>
          </a:p>
          <a:p>
            <a:pPr>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  &lt;li&gt;Saarbrücken&lt;/li&gt;</a:t>
            </a:r>
          </a:p>
          <a:p>
            <a:pPr>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  &lt;li&gt;Neunkirchen&lt;/li&gt;</a:t>
            </a:r>
          </a:p>
          <a:p>
            <a:pPr>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  &lt;li&gt;Völklingen&lt;/li&gt;</a:t>
            </a:r>
          </a:p>
          <a:p>
            <a:pPr>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  &lt;li&gt;Saarlouis&lt;/li&gt;</a:t>
            </a:r>
          </a:p>
          <a:p>
            <a:pPr>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&lt;/ol&gt;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dirty="0" smtClean="0">
                <a:solidFill>
                  <a:srgbClr val="E3EBF1"/>
                </a:solidFill>
              </a:rPr>
              <a:t>proposed course on user </a:t>
            </a:r>
            <a:r>
              <a:rPr lang="en-US" sz="4000" dirty="0">
                <a:solidFill>
                  <a:srgbClr val="E3EBF1"/>
                </a:solidFill>
              </a:rPr>
              <a:t>interfaces</a:t>
            </a:r>
          </a:p>
        </p:txBody>
      </p:sp>
      <p:sp>
        <p:nvSpPr>
          <p:cNvPr id="18434"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28613" indent="-317500">
              <a:lnSpc>
                <a:spcPct val="10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Covers the most important technique to animate pages, JavaScript.</a:t>
            </a:r>
          </a:p>
          <a:p>
            <a:pPr marL="328613" indent="-317500">
              <a:lnSpc>
                <a:spcPct val="10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Gives in introduction to procedural computer programming. </a:t>
            </a:r>
          </a:p>
          <a:p>
            <a:pPr marL="328613" indent="-317500">
              <a:lnSpc>
                <a:spcPct val="10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JavaScript has a reputation of making pages less usable because of gratuitous use of technology.</a:t>
            </a:r>
          </a:p>
          <a:p>
            <a:pPr marL="328613" indent="-317500">
              <a:lnSpc>
                <a:spcPct val="10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Therefore we will try to spent time on constructing modest interactive features that, we hope, actually help users.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unordered list example</a:t>
            </a:r>
          </a:p>
        </p:txBody>
      </p:sp>
      <p:sp>
        <p:nvSpPr>
          <p:cNvPr id="168962" name="Text Box 2"/>
          <p:cNvSpPr txBox="1">
            <a:spLocks noChangeArrowheads="1"/>
          </p:cNvSpPr>
          <p:nvPr/>
        </p:nvSpPr>
        <p:spPr bwMode="auto">
          <a:xfrm>
            <a:off x="457200" y="1177925"/>
            <a:ext cx="8229600" cy="5638800"/>
          </a:xfrm>
          <a:prstGeom prst="rect">
            <a:avLst/>
          </a:prstGeom>
          <a:noFill/>
          <a:ln w="9525">
            <a:noFill/>
            <a:round/>
            <a:headEnd/>
            <a:tailEnd/>
          </a:ln>
          <a:effectLst/>
        </p:spPr>
        <p:txBody>
          <a:bodyPr lIns="0" tIns="0" rIns="0" bIns="0"/>
          <a:lstStyle/>
          <a:p>
            <a:pPr>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The ingredients for Dibbelabbes are</a:t>
            </a:r>
          </a:p>
          <a:p>
            <a:pPr>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&lt;ul&gt;</a:t>
            </a:r>
          </a:p>
          <a:p>
            <a:pPr>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  &lt;li&gt;potatoes&lt;/li&gt;</a:t>
            </a:r>
          </a:p>
          <a:p>
            <a:pPr>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  &lt;li&gt;onion&lt;/li&gt;</a:t>
            </a:r>
          </a:p>
          <a:p>
            <a:pPr>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  &lt;li&gt;lard&lt;/li&gt;</a:t>
            </a:r>
          </a:p>
          <a:p>
            <a:pPr>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  &lt;li&gt;eggs&lt;/li&gt;</a:t>
            </a:r>
          </a:p>
          <a:p>
            <a:pPr>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  &lt;li&gt;garlic&lt;/li&gt;</a:t>
            </a:r>
          </a:p>
          <a:p>
            <a:pPr>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  &lt;li&gt;leeks&lt;/li&gt;</a:t>
            </a:r>
          </a:p>
          <a:p>
            <a:pPr>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  &lt;li&gt;oil (for frying)&lt;/li&gt;</a:t>
            </a:r>
          </a:p>
          <a:p>
            <a:pPr>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&lt;/ul&gt;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definition list </a:t>
            </a:r>
            <a:r>
              <a:rPr lang="en-US" sz="4000" smtClean="0">
                <a:solidFill>
                  <a:srgbClr val="E3EBF1"/>
                </a:solidFill>
              </a:rPr>
              <a:t>example </a:t>
            </a:r>
            <a:endParaRPr lang="en-US" sz="4000">
              <a:solidFill>
                <a:srgbClr val="E3EBF1"/>
              </a:solidFill>
            </a:endParaRPr>
          </a:p>
        </p:txBody>
      </p:sp>
      <p:sp>
        <p:nvSpPr>
          <p:cNvPr id="169986" name="Text Box 2"/>
          <p:cNvSpPr txBox="1">
            <a:spLocks noChangeArrowheads="1"/>
          </p:cNvSpPr>
          <p:nvPr/>
        </p:nvSpPr>
        <p:spPr bwMode="auto">
          <a:xfrm>
            <a:off x="457200" y="1600200"/>
            <a:ext cx="8229600" cy="4525963"/>
          </a:xfrm>
          <a:prstGeom prst="rect">
            <a:avLst/>
          </a:prstGeom>
          <a:noFill/>
          <a:ln w="9525">
            <a:noFill/>
            <a:round/>
            <a:headEnd/>
            <a:tailEnd/>
          </a:ln>
          <a:effectLst/>
        </p:spPr>
        <p:txBody>
          <a:bodyPr lIns="0" tIns="0" rIns="0" bIns="0"/>
          <a:lstStyle/>
          <a:p>
            <a:pPr>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Here are some derogatory terms in Saarland dialect. &lt;dl&gt;</a:t>
            </a:r>
          </a:p>
          <a:p>
            <a:pPr>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 &lt;dt&gt;Traanfunsel&lt;/dt&gt;&lt;dd&gt;a slow person&lt;/dd&gt;</a:t>
            </a:r>
          </a:p>
          <a:p>
            <a:pPr>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 &lt;dt&gt;Labedudelae&lt;/dt&gt;&lt;dd&gt;a lazy and badly organized person without accomplishments&lt;/dd&gt;</a:t>
            </a:r>
          </a:p>
          <a:p>
            <a:pPr>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 &lt;dt&gt;Schmierpiss&lt;/dt&gt;&lt;dd&gt;a person of poor body hygiene&lt;/dd&gt;</a:t>
            </a:r>
          </a:p>
          <a:p>
            <a:pPr>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&lt;/dl&gt;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HTML checking </a:t>
            </a:r>
          </a:p>
        </p:txBody>
      </p:sp>
      <p:sp>
        <p:nvSpPr>
          <p:cNvPr id="160770" name="Text Box 2"/>
          <p:cNvSpPr txBox="1">
            <a:spLocks noChangeArrowheads="1"/>
          </p:cNvSpPr>
          <p:nvPr/>
        </p:nvSpPr>
        <p:spPr bwMode="auto">
          <a:xfrm>
            <a:off x="547688" y="1160463"/>
            <a:ext cx="8229600" cy="5438775"/>
          </a:xfrm>
          <a:prstGeom prst="rect">
            <a:avLst/>
          </a:prstGeom>
          <a:noFill/>
          <a:ln w="9525">
            <a:noFill/>
            <a:round/>
            <a:headEnd/>
            <a:tailEnd/>
          </a:ln>
          <a:effectLst/>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validated.html has some code that we can now understand. </a:t>
            </a:r>
          </a:p>
          <a:p>
            <a:pPr marL="328613" indent="-317500">
              <a:lnSpc>
                <a:spcPct val="104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600">
                <a:solidFill>
                  <a:srgbClr val="FFFFFF"/>
                </a:solidFill>
              </a:rPr>
              <a:t>&lt;p id="validator"&gt;</a:t>
            </a:r>
          </a:p>
          <a:p>
            <a:pPr marL="328613" indent="-317500">
              <a:lnSpc>
                <a:spcPct val="104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600">
                <a:solidFill>
                  <a:srgbClr val="FFFFFF"/>
                </a:solidFill>
              </a:rPr>
              <a:t> &lt;a href="http://validator.w3.org/check?uri=referer"&gt;</a:t>
            </a:r>
          </a:p>
          <a:p>
            <a:pPr marL="328613" indent="-317500">
              <a:lnSpc>
                <a:spcPct val="104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600">
                <a:solidFill>
                  <a:srgbClr val="FFFFFF"/>
                </a:solidFill>
              </a:rPr>
              <a:t>  &lt;img style="border: 0pt" </a:t>
            </a:r>
          </a:p>
          <a:p>
            <a:pPr marL="328613" indent="-317500">
              <a:lnSpc>
                <a:spcPct val="104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600">
                <a:solidFill>
                  <a:srgbClr val="FFFFFF"/>
                </a:solidFill>
              </a:rPr>
              <a:t>    src="http://wotan.liu.edu/valid-xhtml10.png" </a:t>
            </a:r>
          </a:p>
          <a:p>
            <a:pPr marL="328613" indent="-317500">
              <a:lnSpc>
                <a:spcPct val="104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600">
                <a:solidFill>
                  <a:srgbClr val="FFFFFF"/>
                </a:solidFill>
              </a:rPr>
              <a:t>    alt="Valid XHTML 1.0!"  height="31" </a:t>
            </a:r>
          </a:p>
          <a:p>
            <a:pPr marL="328613" indent="-317500">
              <a:lnSpc>
                <a:spcPct val="104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600">
                <a:solidFill>
                  <a:srgbClr val="FFFFFF"/>
                </a:solidFill>
              </a:rPr>
              <a:t>    width="88" /&gt;</a:t>
            </a:r>
          </a:p>
          <a:p>
            <a:pPr marL="328613" indent="-317500">
              <a:lnSpc>
                <a:spcPct val="104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600">
                <a:solidFill>
                  <a:srgbClr val="FFFFFF"/>
                </a:solidFill>
              </a:rPr>
              <a:t> &lt;/a&gt;&lt;/p&gt;</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click on the icon to validate your code.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Text Box 1"/>
          <p:cNvSpPr txBox="1">
            <a:spLocks noChangeArrowheads="1"/>
          </p:cNvSpPr>
          <p:nvPr/>
        </p:nvSpPr>
        <p:spPr bwMode="auto">
          <a:xfrm>
            <a:off x="685800" y="1524000"/>
            <a:ext cx="7772400" cy="2362200"/>
          </a:xfrm>
          <a:prstGeom prst="rect">
            <a:avLst/>
          </a:prstGeom>
          <a:noFill/>
          <a:ln w="9525">
            <a:noFill/>
            <a:round/>
            <a:headEnd/>
            <a:tailEnd/>
          </a:ln>
          <a:effectLst/>
        </p:spPr>
        <p:txBody>
          <a:bodyPr lIns="90000" tIns="46800" rIns="90000" bIns="46800"/>
          <a:lstStyle/>
          <a:p>
            <a:pPr algn="ctr" eaLnBrk="1" hangingPunct="1">
              <a:lnSpc>
                <a:spcPct val="8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sz="4000">
                <a:solidFill>
                  <a:srgbClr val="E3EBF1"/>
                </a:solidFill>
              </a:rPr>
              <a:t>LIS650	part 2</a:t>
            </a:r>
            <a:br>
              <a:rPr lang="en-US" sz="4000">
                <a:solidFill>
                  <a:srgbClr val="E3EBF1"/>
                </a:solidFill>
              </a:rPr>
            </a:br>
            <a:r>
              <a:rPr lang="en-US" sz="4000">
                <a:solidFill>
                  <a:srgbClr val="E3EBF1"/>
                </a:solidFill>
              </a:rPr>
              <a:t/>
            </a:r>
            <a:br>
              <a:rPr lang="en-US" sz="4000">
                <a:solidFill>
                  <a:srgbClr val="E3EBF1"/>
                </a:solidFill>
              </a:rPr>
            </a:br>
            <a:r>
              <a:rPr lang="en-US" sz="4000">
                <a:solidFill>
                  <a:srgbClr val="E3EBF1"/>
                </a:solidFill>
              </a:rPr>
              <a:t>the HTML &lt;head&gt;, CSS, and tables</a:t>
            </a:r>
          </a:p>
        </p:txBody>
      </p:sp>
      <p:sp>
        <p:nvSpPr>
          <p:cNvPr id="172034" name="Text Box 2"/>
          <p:cNvSpPr txBox="1">
            <a:spLocks noChangeArrowheads="1"/>
          </p:cNvSpPr>
          <p:nvPr/>
        </p:nvSpPr>
        <p:spPr bwMode="auto">
          <a:xfrm>
            <a:off x="1371600" y="4648200"/>
            <a:ext cx="6400800" cy="898525"/>
          </a:xfrm>
          <a:prstGeom prst="rect">
            <a:avLst/>
          </a:prstGeom>
          <a:noFill/>
          <a:ln w="9525">
            <a:noFill/>
            <a:round/>
            <a:headEnd/>
            <a:tailEnd/>
          </a:ln>
          <a:effectLst/>
        </p:spPr>
        <p:txBody>
          <a:bodyPr lIns="90000" tIns="46800" rIns="90000" bIns="46800"/>
          <a:lstStyle/>
          <a:p>
            <a:pPr algn="ctr">
              <a:lnSpc>
                <a:spcPct val="84000"/>
              </a:lnSpc>
              <a:spcBef>
                <a:spcPts val="700"/>
              </a:spcBef>
              <a:tabLst>
                <a:tab pos="0" algn="l"/>
                <a:tab pos="442913" algn="l"/>
                <a:tab pos="900113" algn="l"/>
                <a:tab pos="1357313" algn="l"/>
                <a:tab pos="1814513" algn="l"/>
                <a:tab pos="2271713" algn="l"/>
                <a:tab pos="2728913" algn="l"/>
                <a:tab pos="3186113" algn="l"/>
                <a:tab pos="3643313" algn="l"/>
                <a:tab pos="4100513" algn="l"/>
                <a:tab pos="4557713" algn="l"/>
                <a:tab pos="5014913" algn="l"/>
                <a:tab pos="5472113" algn="l"/>
                <a:tab pos="5929313" algn="l"/>
                <a:tab pos="6386513" algn="l"/>
                <a:tab pos="6843713" algn="l"/>
                <a:tab pos="7300913" algn="l"/>
                <a:tab pos="7758113" algn="l"/>
                <a:tab pos="8215313" algn="l"/>
                <a:tab pos="8672513" algn="l"/>
                <a:tab pos="9129713" algn="l"/>
              </a:tabLst>
            </a:pPr>
            <a:r>
              <a:rPr lang="en-US" sz="2800" dirty="0">
                <a:solidFill>
                  <a:srgbClr val="FFFFFF"/>
                </a:solidFill>
              </a:rPr>
              <a:t>Thomas </a:t>
            </a:r>
            <a:r>
              <a:rPr lang="en-US" sz="2800" smtClean="0">
                <a:solidFill>
                  <a:srgbClr val="FFFFFF"/>
                </a:solidFill>
              </a:rPr>
              <a:t>Krichel</a:t>
            </a:r>
            <a:endParaRPr lang="en-US" sz="2800">
              <a:solidFill>
                <a:srgbClr val="FFFFFF"/>
              </a:solidFill>
            </a:endParaRPr>
          </a:p>
          <a:p>
            <a:pPr algn="ctr">
              <a:lnSpc>
                <a:spcPct val="84000"/>
              </a:lnSpc>
              <a:spcBef>
                <a:spcPts val="700"/>
              </a:spcBef>
              <a:tabLst>
                <a:tab pos="0" algn="l"/>
                <a:tab pos="442913" algn="l"/>
                <a:tab pos="900113" algn="l"/>
                <a:tab pos="1357313" algn="l"/>
                <a:tab pos="1814513" algn="l"/>
                <a:tab pos="2271713" algn="l"/>
                <a:tab pos="2728913" algn="l"/>
                <a:tab pos="3186113" algn="l"/>
                <a:tab pos="3643313" algn="l"/>
                <a:tab pos="4100513" algn="l"/>
                <a:tab pos="4557713" algn="l"/>
                <a:tab pos="5014913" algn="l"/>
                <a:tab pos="5472113" algn="l"/>
                <a:tab pos="5929313" algn="l"/>
                <a:tab pos="6386513" algn="l"/>
                <a:tab pos="6843713" algn="l"/>
                <a:tab pos="7300913" algn="l"/>
                <a:tab pos="7758113" algn="l"/>
                <a:tab pos="8215313" algn="l"/>
                <a:tab pos="8672513" algn="l"/>
                <a:tab pos="9129713" algn="l"/>
              </a:tabLst>
            </a:pPr>
            <a:endParaRPr lang="en-US" sz="28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today</a:t>
            </a:r>
          </a:p>
        </p:txBody>
      </p:sp>
      <p:sp>
        <p:nvSpPr>
          <p:cNvPr id="173058"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common attributes in the &lt;body&gt;</a:t>
            </a:r>
          </a:p>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the &lt;head&gt;</a:t>
            </a:r>
          </a:p>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introduction to CSS </a:t>
            </a:r>
          </a:p>
          <a:p>
            <a:pPr marL="733425" lvl="1" indent="-276225">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introduction to style sheets</a:t>
            </a:r>
          </a:p>
          <a:p>
            <a:pPr marL="733425" lvl="1" indent="-276225">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how to give style sheet data</a:t>
            </a:r>
          </a:p>
          <a:p>
            <a:pPr marL="733425" lvl="1" indent="-276225">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basic </a:t>
            </a:r>
            <a:r>
              <a:rPr lang="en-US" sz="2400" dirty="0" smtClean="0">
                <a:solidFill>
                  <a:srgbClr val="FFFFFF"/>
                </a:solidFill>
              </a:rPr>
              <a:t>CSS </a:t>
            </a:r>
            <a:r>
              <a:rPr lang="en-US" sz="2400" dirty="0">
                <a:solidFill>
                  <a:srgbClr val="FFFFFF"/>
                </a:solidFill>
              </a:rPr>
              <a:t>selectors</a:t>
            </a:r>
          </a:p>
          <a:p>
            <a:pPr marL="733425" lvl="1" indent="-276225">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color properties</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HTML tables</a:t>
            </a:r>
          </a:p>
          <a:p>
            <a:pPr marL="328613" indent="-317500">
              <a:lnSpc>
                <a:spcPts val="2825"/>
              </a:lnSpc>
              <a:spcBef>
                <a:spcPts val="70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dirty="0">
              <a:solidFill>
                <a:srgbClr val="FFFFFF"/>
              </a:solidFill>
            </a:endParaRPr>
          </a:p>
          <a:p>
            <a:pPr marL="328613" indent="-317500">
              <a:lnSpc>
                <a:spcPts val="2825"/>
              </a:lnSpc>
              <a:spcBef>
                <a:spcPts val="70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dirty="0">
              <a:solidFill>
                <a:srgbClr val="FFFFFF"/>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dirty="0" smtClean="0">
                <a:solidFill>
                  <a:srgbClr val="E3EBF1"/>
                </a:solidFill>
              </a:rPr>
              <a:t>common </a:t>
            </a:r>
            <a:r>
              <a:rPr lang="en-US" sz="4000" dirty="0">
                <a:solidFill>
                  <a:srgbClr val="E3EBF1"/>
                </a:solidFill>
              </a:rPr>
              <a:t>attributes in the &lt;body&gt;</a:t>
            </a:r>
          </a:p>
        </p:txBody>
      </p:sp>
      <p:sp>
        <p:nvSpPr>
          <p:cNvPr id="176130" name="Text Box 2"/>
          <p:cNvSpPr txBox="1">
            <a:spLocks noChangeArrowheads="1"/>
          </p:cNvSpPr>
          <p:nvPr/>
        </p:nvSpPr>
        <p:spPr bwMode="auto">
          <a:xfrm>
            <a:off x="457200" y="1371600"/>
            <a:ext cx="8534400" cy="5029200"/>
          </a:xfrm>
          <a:prstGeom prst="rect">
            <a:avLst/>
          </a:prstGeom>
          <a:noFill/>
          <a:ln w="9525">
            <a:noFill/>
            <a:round/>
            <a:headEnd/>
            <a:tailEnd/>
          </a:ln>
          <a:effectLst/>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a:solidFill>
                  <a:srgbClr val="FFFFFF"/>
                </a:solidFill>
              </a:rPr>
              <a:t>The &lt;body&gt; encloses the contents of the page as opposed to its header.</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a:solidFill>
                  <a:srgbClr val="FFFFFF"/>
                </a:solidFill>
              </a:rPr>
              <a:t> &lt;body&gt; and all its child elements takes the i18n attributes, as well as some others that we will discuss now.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a:solidFill>
                  <a:srgbClr val="FFFFFF"/>
                </a:solidFill>
              </a:rPr>
              <a:t>We call the “core attributes”. There are just four.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a:solidFill>
                  <a:srgbClr val="FFFFFF"/>
                </a:solidFill>
              </a:rPr>
              <a:t>The &lt;body&gt; and its children also accepts the event attributes. We don’t study these attributes.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more common attributes</a:t>
            </a:r>
          </a:p>
        </p:txBody>
      </p:sp>
      <p:sp>
        <p:nvSpPr>
          <p:cNvPr id="175106" name="Text Box 2"/>
          <p:cNvSpPr txBox="1">
            <a:spLocks noChangeArrowheads="1"/>
          </p:cNvSpPr>
          <p:nvPr/>
        </p:nvSpPr>
        <p:spPr bwMode="auto">
          <a:xfrm>
            <a:off x="381000" y="1219200"/>
            <a:ext cx="8220075" cy="4516438"/>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a:solidFill>
                  <a:srgbClr val="FFFFFF"/>
                </a:solidFill>
              </a:rPr>
              <a:t>There is a group of attributes that trigger scripts. We will not cover them here as we don't cover scripting pages. This would be done in the user interfaces class.</a:t>
            </a:r>
          </a:p>
          <a:p>
            <a:pPr marL="342900" lvl="0" indent="-342900">
              <a:spcBef>
                <a:spcPct val="20000"/>
              </a:spcBef>
              <a:buFont typeface="Arial" pitchFamily="34" charset="0"/>
              <a:buChar char="•"/>
            </a:pPr>
            <a:r>
              <a:rPr lang="en-US" sz="3200" dirty="0" smtClean="0">
                <a:solidFill>
                  <a:prstClr val="white"/>
                </a:solidFill>
              </a:rPr>
              <a:t>We have seen two other common attributes</a:t>
            </a:r>
          </a:p>
          <a:p>
            <a:pPr marL="800100" lvl="1" indent="-342900">
              <a:spcBef>
                <a:spcPct val="20000"/>
              </a:spcBef>
              <a:buFont typeface="Arial" pitchFamily="34" charset="0"/>
              <a:buChar char="•"/>
            </a:pPr>
            <a:r>
              <a:rPr lang="en-US" sz="2800" dirty="0" smtClean="0">
                <a:solidFill>
                  <a:prstClr val="white"/>
                </a:solidFill>
              </a:rPr>
              <a:t>dir=</a:t>
            </a:r>
          </a:p>
          <a:p>
            <a:pPr marL="800100" lvl="1" indent="-342900">
              <a:spcBef>
                <a:spcPct val="20000"/>
              </a:spcBef>
              <a:buFont typeface="Arial" pitchFamily="34" charset="0"/>
              <a:buChar char="•"/>
            </a:pPr>
            <a:r>
              <a:rPr lang="en-US" sz="2800" dirty="0" err="1" smtClean="0">
                <a:solidFill>
                  <a:prstClr val="white"/>
                </a:solidFill>
              </a:rPr>
              <a:t>lang</a:t>
            </a:r>
            <a:r>
              <a:rPr lang="en-US" sz="2800" dirty="0" smtClean="0">
                <a:solidFill>
                  <a:prstClr val="white"/>
                </a:solidFill>
              </a:rPr>
              <a:t>=</a:t>
            </a:r>
          </a:p>
          <a:p>
            <a:pPr marL="342900" lvl="0" indent="-342900">
              <a:spcBef>
                <a:spcPct val="20000"/>
              </a:spcBef>
              <a:buFont typeface="Arial" pitchFamily="34" charset="0"/>
              <a:buChar char="•"/>
            </a:pPr>
            <a:r>
              <a:rPr lang="en-US" sz="3200" dirty="0" smtClean="0">
                <a:solidFill>
                  <a:prstClr val="white"/>
                </a:solidFill>
              </a:rPr>
              <a:t>They care called the internationalization (i18n) attributes.</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3200" dirty="0">
              <a:solidFill>
                <a:srgbClr val="FFFFFF"/>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core attributes: id=</a:t>
            </a:r>
          </a:p>
        </p:txBody>
      </p:sp>
      <p:sp>
        <p:nvSpPr>
          <p:cNvPr id="177154" name="Text Box 2"/>
          <p:cNvSpPr txBox="1">
            <a:spLocks noChangeArrowheads="1"/>
          </p:cNvSpPr>
          <p:nvPr/>
        </p:nvSpPr>
        <p:spPr bwMode="auto">
          <a:xfrm>
            <a:off x="457200" y="1600200"/>
            <a:ext cx="8229600" cy="5048250"/>
          </a:xfrm>
          <a:prstGeom prst="rect">
            <a:avLst/>
          </a:prstGeom>
          <a:noFill/>
          <a:ln w="9525">
            <a:noFill/>
            <a:round/>
            <a:headEnd/>
            <a:tailEnd/>
          </a:ln>
          <a:effectLst/>
        </p:spPr>
        <p:txBody>
          <a:bodyPr lIns="90000" tIns="46800" rIns="90000" bIns="46800"/>
          <a:lstStyle/>
          <a:p>
            <a:pPr marL="731838" lvl="1" indent="-274638">
              <a:lnSpc>
                <a:spcPct val="104000"/>
              </a:lnSpc>
              <a:spcBef>
                <a:spcPts val="700"/>
              </a:spcBef>
              <a:buClr>
                <a:srgbClr val="FFFFFF"/>
              </a:buClr>
              <a:buFont typeface="Arial" charset="0"/>
              <a:buChar char="•"/>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US" sz="2800" dirty="0">
                <a:solidFill>
                  <a:srgbClr val="FFFFFF"/>
                </a:solidFill>
              </a:rPr>
              <a:t>This attribute assigns an identifier to a element. </a:t>
            </a:r>
          </a:p>
          <a:p>
            <a:pPr marL="731838" lvl="1" indent="-274638">
              <a:lnSpc>
                <a:spcPct val="104000"/>
              </a:lnSpc>
              <a:spcBef>
                <a:spcPts val="700"/>
              </a:spcBef>
              <a:buClr>
                <a:srgbClr val="FFFFFF"/>
              </a:buClr>
              <a:buFont typeface="Arial" charset="0"/>
              <a:buChar char="•"/>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US" sz="2800" dirty="0">
                <a:solidFill>
                  <a:srgbClr val="FFFFFF"/>
                </a:solidFill>
              </a:rPr>
              <a:t>This identifier must be unique in a document, meaning no two elements can have the same identifier.</a:t>
            </a:r>
          </a:p>
          <a:p>
            <a:pPr marL="731838" lvl="1" indent="-274638">
              <a:lnSpc>
                <a:spcPct val="104000"/>
              </a:lnSpc>
              <a:spcBef>
                <a:spcPts val="700"/>
              </a:spcBef>
              <a:buClr>
                <a:srgbClr val="FFFFFF"/>
              </a:buClr>
              <a:buFont typeface="Arial" charset="0"/>
              <a:buChar char="•"/>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US" sz="2800" dirty="0">
                <a:solidFill>
                  <a:srgbClr val="FFFFFF"/>
                </a:solidFill>
              </a:rPr>
              <a:t>The id= attribute has several roles in HTML, including</a:t>
            </a:r>
          </a:p>
          <a:p>
            <a:pPr marL="1141413" lvl="2" indent="-227013">
              <a:lnSpc>
                <a:spcPct val="104000"/>
              </a:lnSpc>
              <a:spcBef>
                <a:spcPts val="700"/>
              </a:spcBef>
              <a:buClr>
                <a:srgbClr val="FFFFFF"/>
              </a:buClr>
              <a:buFont typeface="Arial" charset="0"/>
              <a:buChar char="•"/>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US" sz="2400" dirty="0">
                <a:solidFill>
                  <a:srgbClr val="FFFFFF"/>
                </a:solidFill>
              </a:rPr>
              <a:t>As a style sheet selector</a:t>
            </a:r>
          </a:p>
          <a:p>
            <a:pPr marL="1141413" lvl="2" indent="-227013">
              <a:lnSpc>
                <a:spcPct val="104000"/>
              </a:lnSpc>
              <a:spcBef>
                <a:spcPts val="700"/>
              </a:spcBef>
              <a:buClr>
                <a:srgbClr val="FFFFFF"/>
              </a:buClr>
              <a:buFont typeface="Arial" charset="0"/>
              <a:buChar char="•"/>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US" sz="2400" dirty="0">
                <a:solidFill>
                  <a:srgbClr val="FFFFFF"/>
                </a:solidFill>
              </a:rPr>
              <a:t>As a target anchor for hypertext links</a:t>
            </a:r>
          </a:p>
          <a:p>
            <a:pPr>
              <a:lnSpc>
                <a:spcPct val="104000"/>
              </a:lnSpc>
              <a:spcBef>
                <a:spcPts val="700"/>
              </a:spcBef>
              <a:buClrTx/>
              <a:buSzTx/>
              <a:buFontTx/>
              <a:buNone/>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endParaRPr lang="en-US" sz="2800" dirty="0">
              <a:solidFill>
                <a:srgbClr val="FFFFFF"/>
              </a:solidFill>
            </a:endParaRPr>
          </a:p>
          <a:p>
            <a:pPr>
              <a:lnSpc>
                <a:spcPct val="104000"/>
              </a:lnSpc>
              <a:spcBef>
                <a:spcPts val="700"/>
              </a:spcBef>
              <a:buClrTx/>
              <a:buSzTx/>
              <a:buFontTx/>
              <a:buNone/>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endParaRPr lang="en-US" sz="28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core attributes: class=</a:t>
            </a:r>
          </a:p>
        </p:txBody>
      </p:sp>
      <p:sp>
        <p:nvSpPr>
          <p:cNvPr id="178178" name="Text Box 2"/>
          <p:cNvSpPr txBox="1">
            <a:spLocks noChangeArrowheads="1"/>
          </p:cNvSpPr>
          <p:nvPr/>
        </p:nvSpPr>
        <p:spPr bwMode="auto">
          <a:xfrm>
            <a:off x="501650" y="1149350"/>
            <a:ext cx="8229600" cy="5580063"/>
          </a:xfrm>
          <a:prstGeom prst="rect">
            <a:avLst/>
          </a:prstGeom>
          <a:noFill/>
          <a:ln w="9525">
            <a:noFill/>
            <a:round/>
            <a:headEnd/>
            <a:tailEnd/>
          </a:ln>
          <a:effectLst/>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This attributes groups elements together by placing an element into a class, where it joins other elements.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It assigns one or more class names to a element.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Class names are separated by blanks, e.g. &lt;p class="limerick funny"&gt;...&lt;/p&gt;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 The element may be said to belong to these classes. A class name may be shared by several elements.</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The class= attribute is most useful as a style sheet selector, when you want to assign style information to a set of elements. </a:t>
            </a:r>
          </a:p>
          <a:p>
            <a:pPr marL="328613" indent="-317500">
              <a:lnSpc>
                <a:spcPct val="104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example for class= and id=</a:t>
            </a:r>
          </a:p>
        </p:txBody>
      </p:sp>
      <p:sp>
        <p:nvSpPr>
          <p:cNvPr id="179202" name="Text Box 2"/>
          <p:cNvSpPr txBox="1">
            <a:spLocks noChangeArrowheads="1"/>
          </p:cNvSpPr>
          <p:nvPr/>
        </p:nvSpPr>
        <p:spPr bwMode="auto">
          <a:xfrm>
            <a:off x="609600" y="1600200"/>
            <a:ext cx="8077200" cy="4800600"/>
          </a:xfrm>
          <a:prstGeom prst="rect">
            <a:avLst/>
          </a:prstGeom>
          <a:noFill/>
          <a:ln w="9525">
            <a:noFill/>
            <a:round/>
            <a:headEnd/>
            <a:tailEnd/>
          </a:ln>
          <a:effectLst/>
        </p:spPr>
        <p:txBody>
          <a:bodyPr lIns="90000" tIns="46800" rIns="90000" bIns="46800"/>
          <a:lstStyle/>
          <a:p>
            <a:pPr>
              <a:lnSpc>
                <a:spcPct val="94000"/>
              </a:lnSpc>
              <a:spcBef>
                <a:spcPts val="600"/>
              </a:spcBef>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US" sz="2400" dirty="0">
                <a:solidFill>
                  <a:srgbClr val="FFFFFF"/>
                </a:solidFill>
              </a:rPr>
              <a:t>&lt;p class="limerick" id="limerick_1"&gt;</a:t>
            </a:r>
          </a:p>
          <a:p>
            <a:pPr>
              <a:lnSpc>
                <a:spcPct val="94000"/>
              </a:lnSpc>
              <a:spcBef>
                <a:spcPts val="600"/>
              </a:spcBef>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US" sz="2400" dirty="0">
                <a:solidFill>
                  <a:srgbClr val="FFFFFF"/>
                </a:solidFill>
              </a:rPr>
              <a:t> There was a young man from Peru&lt;</a:t>
            </a:r>
            <a:r>
              <a:rPr lang="en-US" sz="2400" dirty="0" err="1">
                <a:solidFill>
                  <a:srgbClr val="FFFFFF"/>
                </a:solidFill>
              </a:rPr>
              <a:t>br</a:t>
            </a:r>
            <a:r>
              <a:rPr lang="en-US" sz="2400" dirty="0">
                <a:solidFill>
                  <a:srgbClr val="FFFFFF"/>
                </a:solidFill>
              </a:rPr>
              <a:t>/&gt;</a:t>
            </a:r>
          </a:p>
          <a:p>
            <a:pPr>
              <a:lnSpc>
                <a:spcPct val="94000"/>
              </a:lnSpc>
              <a:spcBef>
                <a:spcPts val="600"/>
              </a:spcBef>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US" sz="2400" dirty="0">
                <a:solidFill>
                  <a:srgbClr val="FFFFFF"/>
                </a:solidFill>
              </a:rPr>
              <a:t> Whose limericks stopped at line two.&lt;/p&gt;</a:t>
            </a:r>
          </a:p>
          <a:p>
            <a:pPr>
              <a:lnSpc>
                <a:spcPct val="94000"/>
              </a:lnSpc>
              <a:spcBef>
                <a:spcPts val="600"/>
              </a:spcBef>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US" sz="2400" dirty="0">
                <a:solidFill>
                  <a:srgbClr val="FFFFFF"/>
                </a:solidFill>
              </a:rPr>
              <a:t>&lt;p&gt;OK, that's a stupid limerick. Let us look at another&lt;/p&gt;</a:t>
            </a:r>
          </a:p>
          <a:p>
            <a:pPr>
              <a:lnSpc>
                <a:spcPct val="94000"/>
              </a:lnSpc>
              <a:spcBef>
                <a:spcPts val="600"/>
              </a:spcBef>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US" sz="2400" dirty="0">
                <a:solidFill>
                  <a:srgbClr val="FFFFFF"/>
                </a:solidFill>
              </a:rPr>
              <a:t>&lt;p class="limerick" id="limerick_2"&gt;</a:t>
            </a:r>
          </a:p>
          <a:p>
            <a:pPr>
              <a:lnSpc>
                <a:spcPct val="94000"/>
              </a:lnSpc>
              <a:spcBef>
                <a:spcPts val="600"/>
              </a:spcBef>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US" sz="2400" dirty="0">
                <a:solidFill>
                  <a:srgbClr val="FFFFFF"/>
                </a:solidFill>
              </a:rPr>
              <a:t> There was a young man from Japan&lt;</a:t>
            </a:r>
            <a:r>
              <a:rPr lang="en-US" sz="2400" dirty="0" err="1">
                <a:solidFill>
                  <a:srgbClr val="FFFFFF"/>
                </a:solidFill>
              </a:rPr>
              <a:t>br</a:t>
            </a:r>
            <a:r>
              <a:rPr lang="en-US" sz="2400" dirty="0">
                <a:solidFill>
                  <a:srgbClr val="FFFFFF"/>
                </a:solidFill>
              </a:rPr>
              <a:t>/&gt;</a:t>
            </a:r>
          </a:p>
          <a:p>
            <a:pPr>
              <a:lnSpc>
                <a:spcPct val="94000"/>
              </a:lnSpc>
              <a:spcBef>
                <a:spcPts val="600"/>
              </a:spcBef>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US" sz="2400" dirty="0">
                <a:solidFill>
                  <a:srgbClr val="FFFFFF"/>
                </a:solidFill>
              </a:rPr>
              <a:t> Whose limericks would never scan&lt;</a:t>
            </a:r>
            <a:r>
              <a:rPr lang="en-US" sz="2400" dirty="0" err="1">
                <a:solidFill>
                  <a:srgbClr val="FFFFFF"/>
                </a:solidFill>
              </a:rPr>
              <a:t>br</a:t>
            </a:r>
            <a:r>
              <a:rPr lang="en-US" sz="2400" dirty="0">
                <a:solidFill>
                  <a:srgbClr val="FFFFFF"/>
                </a:solidFill>
              </a:rPr>
              <a:t>/&gt;</a:t>
            </a:r>
          </a:p>
          <a:p>
            <a:pPr>
              <a:lnSpc>
                <a:spcPct val="94000"/>
              </a:lnSpc>
              <a:spcBef>
                <a:spcPts val="600"/>
              </a:spcBef>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US" sz="2400" dirty="0">
                <a:solidFill>
                  <a:srgbClr val="FFFFFF"/>
                </a:solidFill>
              </a:rPr>
              <a:t> And when they asked why&lt;</a:t>
            </a:r>
            <a:r>
              <a:rPr lang="en-US" sz="2400" dirty="0" err="1">
                <a:solidFill>
                  <a:srgbClr val="FFFFFF"/>
                </a:solidFill>
              </a:rPr>
              <a:t>br</a:t>
            </a:r>
            <a:r>
              <a:rPr lang="en-US" sz="2400" dirty="0">
                <a:solidFill>
                  <a:srgbClr val="FFFFFF"/>
                </a:solidFill>
              </a:rPr>
              <a:t>/&gt;</a:t>
            </a:r>
          </a:p>
          <a:p>
            <a:pPr>
              <a:lnSpc>
                <a:spcPct val="94000"/>
              </a:lnSpc>
              <a:spcBef>
                <a:spcPts val="600"/>
              </a:spcBef>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US" sz="2400" dirty="0">
                <a:solidFill>
                  <a:srgbClr val="FFFFFF"/>
                </a:solidFill>
              </a:rPr>
              <a:t> He said "It is because I&lt;</a:t>
            </a:r>
            <a:r>
              <a:rPr lang="en-US" sz="2400" dirty="0" err="1">
                <a:solidFill>
                  <a:srgbClr val="FFFFFF"/>
                </a:solidFill>
              </a:rPr>
              <a:t>br</a:t>
            </a:r>
            <a:r>
              <a:rPr lang="en-US" sz="2400" dirty="0">
                <a:solidFill>
                  <a:srgbClr val="FFFFFF"/>
                </a:solidFill>
              </a:rPr>
              <a:t>/&gt;</a:t>
            </a:r>
          </a:p>
          <a:p>
            <a:pPr>
              <a:lnSpc>
                <a:spcPct val="94000"/>
              </a:lnSpc>
              <a:spcBef>
                <a:spcPts val="600"/>
              </a:spcBef>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US" sz="2400" dirty="0">
                <a:solidFill>
                  <a:srgbClr val="FFFFFF"/>
                </a:solidFill>
              </a:rPr>
              <a:t> Try to put as many words into the last line as </a:t>
            </a:r>
          </a:p>
          <a:p>
            <a:pPr>
              <a:lnSpc>
                <a:spcPct val="94000"/>
              </a:lnSpc>
              <a:spcBef>
                <a:spcPts val="600"/>
              </a:spcBef>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US" sz="2400" dirty="0">
                <a:solidFill>
                  <a:srgbClr val="FFFFFF"/>
                </a:solidFill>
              </a:rPr>
              <a:t> I possibly can."&lt;/p&gt;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digital information concentration</a:t>
            </a:r>
          </a:p>
        </p:txBody>
      </p:sp>
      <p:sp>
        <p:nvSpPr>
          <p:cNvPr id="19458"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I, with minor help of others did propose a digital information concentration for the Palmer School. at http://wotan.liu.edu/home/krichel/proposals/dig ital_information_concentration.html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It was not approved by the Palmer School curriculum committee. </a:t>
            </a:r>
            <a:endParaRPr lang="en-US" sz="2800" dirty="0" smtClean="0">
              <a:solidFill>
                <a:srgbClr val="FFFFFF"/>
              </a:solidFill>
            </a:endParaRP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smtClean="0">
                <a:solidFill>
                  <a:srgbClr val="FFFFFF"/>
                </a:solidFill>
              </a:rPr>
              <a:t>The Palmer School worships digital information illiteracy. </a:t>
            </a:r>
            <a:endParaRPr lang="en-US" sz="2800" dirty="0">
              <a:solidFill>
                <a:srgbClr val="FFFFFF"/>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&lt;span&gt; example</a:t>
            </a:r>
          </a:p>
        </p:txBody>
      </p:sp>
      <p:sp>
        <p:nvSpPr>
          <p:cNvPr id="180226" name="Text Box 2"/>
          <p:cNvSpPr txBox="1">
            <a:spLocks noChangeArrowheads="1"/>
          </p:cNvSpPr>
          <p:nvPr/>
        </p:nvSpPr>
        <p:spPr bwMode="auto">
          <a:xfrm>
            <a:off x="152400" y="1252538"/>
            <a:ext cx="8610600" cy="5494337"/>
          </a:xfrm>
          <a:prstGeom prst="rect">
            <a:avLst/>
          </a:prstGeom>
          <a:noFill/>
          <a:ln w="9525">
            <a:noFill/>
            <a:round/>
            <a:headEnd/>
            <a:tailEnd/>
          </a:ln>
          <a:effectLst/>
        </p:spPr>
        <p:txBody>
          <a:bodyPr lIns="90000" tIns="46800" rIns="90000" bIns="46800"/>
          <a:lstStyle/>
          <a:p>
            <a:pPr>
              <a:lnSpc>
                <a:spcPct val="104000"/>
              </a:lnSpc>
              <a:spcBef>
                <a:spcPts val="600"/>
              </a:spcBef>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US" sz="2600">
                <a:solidFill>
                  <a:srgbClr val="FFFFFF"/>
                </a:solidFill>
              </a:rPr>
              <a:t>&lt;div class="limerick"&gt;A worse poet however was </a:t>
            </a:r>
          </a:p>
          <a:p>
            <a:pPr>
              <a:lnSpc>
                <a:spcPct val="104000"/>
              </a:lnSpc>
              <a:spcBef>
                <a:spcPts val="600"/>
              </a:spcBef>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US" sz="2600">
                <a:solidFill>
                  <a:srgbClr val="FFFFFF"/>
                </a:solidFill>
              </a:rPr>
              <a:t>J&lt;span class="rhyme_1"&gt;enny&lt;/span&gt;.&lt;br/&gt;</a:t>
            </a:r>
          </a:p>
          <a:p>
            <a:pPr>
              <a:lnSpc>
                <a:spcPct val="104000"/>
              </a:lnSpc>
              <a:spcBef>
                <a:spcPts val="600"/>
              </a:spcBef>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US" sz="2600">
                <a:solidFill>
                  <a:srgbClr val="FFFFFF"/>
                </a:solidFill>
              </a:rPr>
              <a:t>Her limericks weren’t worth a p&lt;span class="rhyme_1"&gt;enny&lt;/span&gt;&lt;br/&gt;</a:t>
            </a:r>
          </a:p>
          <a:p>
            <a:pPr>
              <a:lnSpc>
                <a:spcPct val="104000"/>
              </a:lnSpc>
              <a:spcBef>
                <a:spcPts val="600"/>
              </a:spcBef>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US" sz="2600">
                <a:solidFill>
                  <a:srgbClr val="FFFFFF"/>
                </a:solidFill>
              </a:rPr>
              <a:t>Though the invention was </a:t>
            </a:r>
          </a:p>
          <a:p>
            <a:pPr>
              <a:lnSpc>
                <a:spcPct val="104000"/>
              </a:lnSpc>
              <a:spcBef>
                <a:spcPts val="600"/>
              </a:spcBef>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US" sz="2600">
                <a:solidFill>
                  <a:srgbClr val="FFFFFF"/>
                </a:solidFill>
              </a:rPr>
              <a:t>s&lt;span class="rhyme_2"&gt;ound&lt;/span&gt;&lt;br/&gt;</a:t>
            </a:r>
          </a:p>
          <a:p>
            <a:pPr>
              <a:lnSpc>
                <a:spcPct val="104000"/>
              </a:lnSpc>
              <a:spcBef>
                <a:spcPts val="600"/>
              </a:spcBef>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US" sz="2600">
                <a:solidFill>
                  <a:srgbClr val="FFFFFF"/>
                </a:solidFill>
              </a:rPr>
              <a:t>She always f&lt;span class="rhyme_2"&gt;ound&lt;/span&gt;&lt;br/&gt;</a:t>
            </a:r>
          </a:p>
          <a:p>
            <a:pPr>
              <a:lnSpc>
                <a:spcPct val="104000"/>
              </a:lnSpc>
              <a:spcBef>
                <a:spcPts val="600"/>
              </a:spcBef>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US" sz="2600">
                <a:solidFill>
                  <a:srgbClr val="FFFFFF"/>
                </a:solidFill>
              </a:rPr>
              <a:t>That, whenever she tried to write &lt;span class="rhyme_1"&gt;any&lt;/span&gt;&lt;br/&gt;</a:t>
            </a:r>
          </a:p>
          <a:p>
            <a:pPr>
              <a:lnSpc>
                <a:spcPct val="104000"/>
              </a:lnSpc>
              <a:spcBef>
                <a:spcPts val="600"/>
              </a:spcBef>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US" sz="2600">
                <a:solidFill>
                  <a:srgbClr val="FFFFFF"/>
                </a:solidFill>
              </a:rPr>
              <a:t>She always had one line to </a:t>
            </a:r>
          </a:p>
          <a:p>
            <a:pPr>
              <a:lnSpc>
                <a:spcPct val="104000"/>
              </a:lnSpc>
              <a:spcBef>
                <a:spcPts val="600"/>
              </a:spcBef>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US" sz="2600">
                <a:solidFill>
                  <a:srgbClr val="FFFFFF"/>
                </a:solidFill>
              </a:rPr>
              <a:t>m&lt;span class="rhyme_1"&gt;any&lt;/span&gt;&lt;br/&gt;.&lt;/div&gt;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Text Box 1"/>
          <p:cNvSpPr txBox="1">
            <a:spLocks noChangeArrowheads="1"/>
          </p:cNvSpPr>
          <p:nvPr/>
        </p:nvSpPr>
        <p:spPr bwMode="auto">
          <a:xfrm>
            <a:off x="457200" y="319088"/>
            <a:ext cx="8224838" cy="1049337"/>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elements in classes</a:t>
            </a:r>
          </a:p>
        </p:txBody>
      </p:sp>
      <p:sp>
        <p:nvSpPr>
          <p:cNvPr id="181250" name="Text Box 2"/>
          <p:cNvSpPr txBox="1">
            <a:spLocks noChangeArrowheads="1"/>
          </p:cNvSpPr>
          <p:nvPr/>
        </p:nvSpPr>
        <p:spPr bwMode="auto">
          <a:xfrm>
            <a:off x="457200" y="1371600"/>
            <a:ext cx="8224838" cy="5029200"/>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It is important to understand that many elements can be in one class and many classes can be on one element.</a:t>
            </a:r>
          </a:p>
          <a:p>
            <a:pPr marL="328613" indent="-317500">
              <a:lnSpc>
                <a:spcPct val="110000"/>
              </a:lnSpc>
              <a:spcBef>
                <a:spcPts val="6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 &lt;div&gt; … &lt;/div&gt;</a:t>
            </a:r>
          </a:p>
          <a:p>
            <a:pPr marL="328613" indent="-317500">
              <a:lnSpc>
                <a:spcPct val="110000"/>
              </a:lnSpc>
              <a:spcBef>
                <a:spcPts val="6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 &lt;div class="foo"&gt; … &lt;/div&gt;</a:t>
            </a:r>
          </a:p>
          <a:p>
            <a:pPr marL="328613" indent="-317500">
              <a:lnSpc>
                <a:spcPct val="110000"/>
              </a:lnSpc>
              <a:spcBef>
                <a:spcPts val="6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 &lt;div class="bar"&gt; … &lt;/div&gt;</a:t>
            </a:r>
          </a:p>
          <a:p>
            <a:pPr marL="328613" indent="-317500">
              <a:lnSpc>
                <a:spcPct val="110000"/>
              </a:lnSpc>
              <a:spcBef>
                <a:spcPts val="6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 &lt;div class="foo bar"&gt; … &lt;/div&gt;</a:t>
            </a:r>
          </a:p>
          <a:p>
            <a:pPr marL="328613" indent="-317500">
              <a:lnSpc>
                <a:spcPct val="110000"/>
              </a:lnSpc>
              <a:spcBef>
                <a:spcPts val="6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 &lt;div class="bar foo"&gt; … &lt;/div&gt;</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As far as HTML is concerned the last two examples have identical meaning.</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core attributes: title=</a:t>
            </a:r>
          </a:p>
        </p:txBody>
      </p:sp>
      <p:sp>
        <p:nvSpPr>
          <p:cNvPr id="182274" name="Text Box 2"/>
          <p:cNvSpPr txBox="1">
            <a:spLocks noChangeArrowheads="1"/>
          </p:cNvSpPr>
          <p:nvPr/>
        </p:nvSpPr>
        <p:spPr bwMode="auto">
          <a:xfrm>
            <a:off x="481013" y="1314450"/>
            <a:ext cx="8229600" cy="5327650"/>
          </a:xfrm>
          <a:prstGeom prst="rect">
            <a:avLst/>
          </a:prstGeom>
          <a:noFill/>
          <a:ln w="9525">
            <a:noFill/>
            <a:round/>
            <a:headEnd/>
            <a:tailEnd/>
          </a:ln>
          <a:effectLst/>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The title= attribute sets a title in use with the element.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There is no prescribed way in with the title is being rendered by a user agent.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Sometimes it is shown as a tool tip, i.e. something that flashes up when the mouse is rolled over it.</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Example: </a:t>
            </a:r>
          </a:p>
          <a:p>
            <a:pPr marL="328613" indent="-317500">
              <a:lnSpc>
                <a:spcPct val="104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    &lt;a href="http://wotan.liu.edu/home/krichel" title="Thomas Krichel's homepage at wotan"&gt;Thomas Krichel&lt;/a&gt;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core attributes: style=</a:t>
            </a:r>
          </a:p>
        </p:txBody>
      </p:sp>
      <p:sp>
        <p:nvSpPr>
          <p:cNvPr id="183298" name="Text Box 2"/>
          <p:cNvSpPr txBox="1">
            <a:spLocks noChangeArrowheads="1"/>
          </p:cNvSpPr>
          <p:nvPr/>
        </p:nvSpPr>
        <p:spPr bwMode="auto">
          <a:xfrm>
            <a:off x="457200" y="1600200"/>
            <a:ext cx="8229600" cy="4794250"/>
          </a:xfrm>
          <a:prstGeom prst="rect">
            <a:avLst/>
          </a:prstGeom>
          <a:noFill/>
          <a:ln w="9525">
            <a:noFill/>
            <a:round/>
            <a:headEnd/>
            <a:tailEnd/>
          </a:ln>
          <a:effectLst/>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Use the style= attribute to give style information to a particular element.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This will be more discussed when we do the style sheets.</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Usually there are better ways to attach style information then writing it onto every element. It is better to place the tag into a class by giving them the same class= attribute, and then give style sheet information for the class.</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See validated.html for an example.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dirty="0">
                <a:solidFill>
                  <a:srgbClr val="E3EBF1"/>
                </a:solidFill>
              </a:rPr>
              <a:t>the &lt;head&gt; element</a:t>
            </a:r>
          </a:p>
        </p:txBody>
      </p:sp>
      <p:sp>
        <p:nvSpPr>
          <p:cNvPr id="185346" name="Text Box 2"/>
          <p:cNvSpPr txBox="1">
            <a:spLocks noChangeArrowheads="1"/>
          </p:cNvSpPr>
          <p:nvPr/>
        </p:nvSpPr>
        <p:spPr bwMode="auto">
          <a:xfrm>
            <a:off x="457200" y="1295400"/>
            <a:ext cx="8220075" cy="4821238"/>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a:solidFill>
                  <a:srgbClr val="FFFFFF"/>
                </a:solidFill>
              </a:rPr>
              <a:t>The &lt;head&gt; element is the first child of the &lt;html&gt; element. </a:t>
            </a:r>
            <a:endParaRPr lang="en-US" sz="3200" dirty="0" smtClean="0">
              <a:solidFill>
                <a:srgbClr val="FFFFFF"/>
              </a:solidFill>
            </a:endParaRP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smtClean="0">
                <a:solidFill>
                  <a:srgbClr val="FFFFFF"/>
                </a:solidFill>
              </a:rPr>
              <a:t>We </a:t>
            </a:r>
            <a:r>
              <a:rPr lang="en-US" sz="3200" dirty="0">
                <a:solidFill>
                  <a:srgbClr val="FFFFFF"/>
                </a:solidFill>
              </a:rPr>
              <a:t>are covering it here after the &lt;body&gt; because is more abstract.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a:solidFill>
                  <a:srgbClr val="FFFFFF"/>
                </a:solidFill>
              </a:rPr>
              <a:t>The &lt;head&gt; and its children </a:t>
            </a:r>
            <a:r>
              <a:rPr lang="en-US" sz="3200" dirty="0" smtClean="0">
                <a:solidFill>
                  <a:srgbClr val="FFFFFF"/>
                </a:solidFill>
              </a:rPr>
              <a:t>do not, generally, </a:t>
            </a:r>
            <a:r>
              <a:rPr lang="en-US" sz="3200" dirty="0">
                <a:solidFill>
                  <a:srgbClr val="FFFFFF"/>
                </a:solidFill>
              </a:rPr>
              <a:t>take the core and i18 </a:t>
            </a:r>
            <a:r>
              <a:rPr lang="en-US" sz="3200" dirty="0" smtClean="0">
                <a:solidFill>
                  <a:srgbClr val="FFFFFF"/>
                </a:solidFill>
              </a:rPr>
              <a:t>attributes. </a:t>
            </a:r>
            <a:endParaRPr lang="en-US" sz="3200" dirty="0">
              <a:solidFill>
                <a:srgbClr val="FFFFFF"/>
              </a:solidFill>
            </a:endParaRP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a:solidFill>
                  <a:srgbClr val="FFFFFF"/>
                </a:solidFill>
              </a:rPr>
              <a:t>&lt;head&gt; </a:t>
            </a:r>
            <a:r>
              <a:rPr lang="en-US" sz="3200" dirty="0" smtClean="0">
                <a:solidFill>
                  <a:srgbClr val="FFFFFF"/>
                </a:solidFill>
              </a:rPr>
              <a:t>takes a </a:t>
            </a:r>
            <a:r>
              <a:rPr lang="en-US" sz="3200" dirty="0">
                <a:solidFill>
                  <a:srgbClr val="FFFFFF"/>
                </a:solidFill>
              </a:rPr>
              <a:t>profile= attribute that profiles metadata available in its children. This attribute is quite useless and will not be on the quiz.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required: the &lt;title&gt; in &lt;head&gt; </a:t>
            </a:r>
          </a:p>
        </p:txBody>
      </p:sp>
      <p:sp>
        <p:nvSpPr>
          <p:cNvPr id="186370" name="Text Box 2"/>
          <p:cNvSpPr txBox="1">
            <a:spLocks noChangeArrowheads="1"/>
          </p:cNvSpPr>
          <p:nvPr/>
        </p:nvSpPr>
        <p:spPr bwMode="auto">
          <a:xfrm>
            <a:off x="381000" y="1371600"/>
            <a:ext cx="8458200" cy="5257800"/>
          </a:xfrm>
          <a:prstGeom prst="rect">
            <a:avLst/>
          </a:prstGeom>
          <a:noFill/>
          <a:ln w="9525">
            <a:noFill/>
            <a:round/>
            <a:headEnd/>
            <a:tailEnd/>
          </a:ln>
          <a:effectLst/>
        </p:spPr>
        <p:txBody>
          <a:bodyPr lIns="90000" tIns="46800" rIns="90000" bIns="4680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a:solidFill>
                  <a:srgbClr val="FFFFFF"/>
                </a:solidFill>
              </a:rPr>
              <a:t>This is a required child of  &lt;head&gt;. It defines the title of the document.</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a:solidFill>
                  <a:srgbClr val="FFFFFF"/>
                </a:solidFill>
              </a:rPr>
              <a:t>It must only contain one character data node.</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a:solidFill>
                  <a:srgbClr val="FFFFFF"/>
                </a:solidFill>
              </a:rPr>
              <a:t>It takes the i18n attributes, but not the core attributes.</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a:solidFill>
                  <a:srgbClr val="FFFFFF"/>
                </a:solidFill>
              </a:rPr>
              <a:t>Please note that the &lt;title&gt; element is fundamentally different from the title= attribute. The title= attribute has a local scope to the element that it is appear in. </a:t>
            </a:r>
          </a:p>
          <a:p>
            <a:pPr marL="328613" indent="-317500">
              <a:lnSpc>
                <a:spcPct val="110000"/>
              </a:lnSpc>
              <a:spcBef>
                <a:spcPts val="70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3200" dirty="0">
              <a:solidFill>
                <a:srgbClr val="FFFFFF"/>
              </a:solidFill>
            </a:endParaRPr>
          </a:p>
          <a:p>
            <a:pPr marL="328613" indent="-317500">
              <a:lnSpc>
                <a:spcPct val="110000"/>
              </a:lnSpc>
              <a:spcBef>
                <a:spcPts val="70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32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usability concerns with &lt;title&gt;</a:t>
            </a:r>
          </a:p>
        </p:txBody>
      </p:sp>
      <p:sp>
        <p:nvSpPr>
          <p:cNvPr id="187394" name="Text Box 2"/>
          <p:cNvSpPr txBox="1">
            <a:spLocks noChangeArrowheads="1"/>
          </p:cNvSpPr>
          <p:nvPr/>
        </p:nvSpPr>
        <p:spPr bwMode="auto">
          <a:xfrm>
            <a:off x="457200" y="1295400"/>
            <a:ext cx="8229600" cy="5303838"/>
          </a:xfrm>
          <a:prstGeom prst="rect">
            <a:avLst/>
          </a:prstGeom>
          <a:noFill/>
          <a:ln w="9525">
            <a:noFill/>
            <a:round/>
            <a:headEnd/>
            <a:tailEnd/>
          </a:ln>
          <a:effectLst/>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The title is used by the user agent in a special manner</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as bookmark default title</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as the title for a window in which the user agent runs</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Search engines use the title as anchor text to your web page.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It is a crucial ad for your page</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Google may truncate the title.</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Bad ideas for titles</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section 1 		– home page </a:t>
            </a:r>
          </a:p>
          <a:p>
            <a:pPr marL="328613" indent="-317500">
              <a:lnSpc>
                <a:spcPct val="104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optional: the &lt;meta/&gt; in &lt;head&gt;</a:t>
            </a:r>
          </a:p>
        </p:txBody>
      </p:sp>
      <p:sp>
        <p:nvSpPr>
          <p:cNvPr id="188418" name="Text Box 2"/>
          <p:cNvSpPr txBox="1">
            <a:spLocks noChangeArrowheads="1"/>
          </p:cNvSpPr>
          <p:nvPr/>
        </p:nvSpPr>
        <p:spPr bwMode="auto">
          <a:xfrm>
            <a:off x="457200" y="1600200"/>
            <a:ext cx="8229600" cy="4625975"/>
          </a:xfrm>
          <a:prstGeom prst="rect">
            <a:avLst/>
          </a:prstGeom>
          <a:noFill/>
          <a:ln w="9525">
            <a:noFill/>
            <a:round/>
            <a:headEnd/>
            <a:tailEnd/>
          </a:ln>
          <a:effectLst/>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This can be used to include metadata in the header.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It is an empty element.</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It has an attribute name= for the property name.</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It has an attribute content= for the property values.</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It also takes the i18n attributes.</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It is repeatable.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Example: &lt;meta name="author" content="me"/&gt;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&lt;meta name="description" ... /&gt;</a:t>
            </a:r>
          </a:p>
        </p:txBody>
      </p:sp>
      <p:sp>
        <p:nvSpPr>
          <p:cNvPr id="189442" name="Text Box 2"/>
          <p:cNvSpPr txBox="1">
            <a:spLocks noChangeArrowheads="1"/>
          </p:cNvSpPr>
          <p:nvPr/>
        </p:nvSpPr>
        <p:spPr bwMode="auto">
          <a:xfrm>
            <a:off x="457200" y="1600200"/>
            <a:ext cx="8229600" cy="4525963"/>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The description meta name is the one that I think is being used by Google.</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When the query matches a page in a good way, the description appears in the snippet of the result, despite the fact that the description is not visible on the web page.</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An example is available by searching Google for “Thomas Krichel”.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the http-equiv= attribute to &lt;meta/&gt; </a:t>
            </a:r>
          </a:p>
        </p:txBody>
      </p:sp>
      <p:sp>
        <p:nvSpPr>
          <p:cNvPr id="190466" name="Text Box 2"/>
          <p:cNvSpPr txBox="1">
            <a:spLocks noChangeArrowheads="1"/>
          </p:cNvSpPr>
          <p:nvPr/>
        </p:nvSpPr>
        <p:spPr bwMode="auto">
          <a:xfrm>
            <a:off x="457200" y="1600200"/>
            <a:ext cx="8229600" cy="4959350"/>
          </a:xfrm>
          <a:prstGeom prst="rect">
            <a:avLst/>
          </a:prstGeom>
          <a:noFill/>
          <a:ln w="9525">
            <a:noFill/>
            <a:round/>
            <a:headEnd/>
            <a:tailEnd/>
          </a:ln>
          <a:effectLst/>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The http-equiv= tells the client to behave as if a http header had been received.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Example:</a:t>
            </a:r>
          </a:p>
          <a:p>
            <a:pPr marL="328613" indent="-317500">
              <a:lnSpc>
                <a:spcPct val="104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   &lt;meta http-equiv="content-type" content="text/html; charset=shift_jis"/&gt; </a:t>
            </a:r>
          </a:p>
          <a:p>
            <a:pPr marL="328613" indent="-317500">
              <a:lnSpc>
                <a:spcPct val="104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   will tell the server to tell the browser that the page is written in HTML with shift_jis encoding.</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This is useful when your page is read without http headers, for example from your local disk.</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scheme= attribute of &lt;meta/&gt;</a:t>
            </a:r>
          </a:p>
        </p:txBody>
      </p:sp>
      <p:sp>
        <p:nvSpPr>
          <p:cNvPr id="191490" name="Text Box 2"/>
          <p:cNvSpPr txBox="1">
            <a:spLocks noChangeArrowheads="1"/>
          </p:cNvSpPr>
          <p:nvPr/>
        </p:nvSpPr>
        <p:spPr bwMode="auto">
          <a:xfrm>
            <a:off x="457200" y="1600200"/>
            <a:ext cx="8229600" cy="4343400"/>
          </a:xfrm>
          <a:prstGeom prst="rect">
            <a:avLst/>
          </a:prstGeom>
          <a:noFill/>
          <a:ln w="9525">
            <a:noFill/>
            <a:round/>
            <a:headEnd/>
            <a:tailEnd/>
          </a:ln>
          <a:effectLst/>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a:solidFill>
                  <a:srgbClr val="FFFFFF"/>
                </a:solidFill>
              </a:rPr>
              <a:t>You can give a scheme </a:t>
            </a:r>
            <a:r>
              <a:rPr lang="en-US" sz="3200" dirty="0" smtClean="0">
                <a:solidFill>
                  <a:srgbClr val="FFFFFF"/>
                </a:solidFill>
              </a:rPr>
              <a:t>attribute </a:t>
            </a:r>
            <a:r>
              <a:rPr lang="en-US" sz="3200" dirty="0">
                <a:solidFill>
                  <a:srgbClr val="FFFFFF"/>
                </a:solidFill>
              </a:rPr>
              <a:t>to &lt;meta/&gt;.</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a:solidFill>
                  <a:srgbClr val="FFFFFF"/>
                </a:solidFill>
              </a:rPr>
              <a:t>Its content can be a name string, that the user agent may be able to do something with.</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a:solidFill>
                  <a:srgbClr val="FFFFFF"/>
                </a:solidFill>
              </a:rPr>
              <a:t>Or it can be a URI, where the user agent may find something to do.</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a:solidFill>
                  <a:srgbClr val="FFFFFF"/>
                </a:solidFill>
              </a:rPr>
              <a:t>But there is no standard way to do things.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optional: the &lt;link/&gt; in &lt;head&gt;</a:t>
            </a:r>
          </a:p>
        </p:txBody>
      </p:sp>
      <p:sp>
        <p:nvSpPr>
          <p:cNvPr id="192514" name="Text Box 2"/>
          <p:cNvSpPr txBox="1">
            <a:spLocks noChangeArrowheads="1"/>
          </p:cNvSpPr>
          <p:nvPr/>
        </p:nvSpPr>
        <p:spPr bwMode="auto">
          <a:xfrm>
            <a:off x="411163" y="1309688"/>
            <a:ext cx="8229600" cy="4803775"/>
          </a:xfrm>
          <a:prstGeom prst="rect">
            <a:avLst/>
          </a:prstGeom>
          <a:noFill/>
          <a:ln w="9525">
            <a:noFill/>
            <a:round/>
            <a:headEnd/>
            <a:tailEnd/>
          </a:ln>
          <a:effectLst/>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It creates a link between the current page and others. Since it is child of the &lt;head&gt; it is about the whole page.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It takes the </a:t>
            </a:r>
            <a:r>
              <a:rPr lang="en-US" sz="2800" dirty="0" err="1">
                <a:solidFill>
                  <a:srgbClr val="FFFFFF"/>
                </a:solidFill>
              </a:rPr>
              <a:t>href</a:t>
            </a:r>
            <a:r>
              <a:rPr lang="en-US" sz="2800" dirty="0">
                <a:solidFill>
                  <a:srgbClr val="FFFFFF"/>
                </a:solidFill>
              </a:rPr>
              <a:t>= attribute to say what page is being pointed to.</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It takes a </a:t>
            </a:r>
            <a:r>
              <a:rPr lang="en-US" sz="2800" dirty="0" err="1">
                <a:solidFill>
                  <a:srgbClr val="FFFFFF"/>
                </a:solidFill>
              </a:rPr>
              <a:t>rel</a:t>
            </a:r>
            <a:r>
              <a:rPr lang="en-US" sz="2800" dirty="0">
                <a:solidFill>
                  <a:srgbClr val="FFFFFF"/>
                </a:solidFill>
              </a:rPr>
              <a:t>= attribute for forward link and rev= for the reverse link. There is only a limited vocabulary of values to these attributes that is allowed.</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&lt;link/&gt; is repeatable.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rel= and rev=</a:t>
            </a:r>
          </a:p>
        </p:txBody>
      </p:sp>
      <p:sp>
        <p:nvSpPr>
          <p:cNvPr id="193538" name="Text Box 2"/>
          <p:cNvSpPr txBox="1">
            <a:spLocks noChangeArrowheads="1"/>
          </p:cNvSpPr>
          <p:nvPr/>
        </p:nvSpPr>
        <p:spPr bwMode="auto">
          <a:xfrm>
            <a:off x="457200" y="1600200"/>
            <a:ext cx="8228013" cy="4525963"/>
          </a:xfrm>
          <a:prstGeom prst="rect">
            <a:avLst/>
          </a:prstGeom>
          <a:noFill/>
          <a:ln w="9525">
            <a:noFill/>
            <a:round/>
            <a:headEnd/>
            <a:tailEnd/>
          </a:ln>
          <a:effectLst/>
        </p:spPr>
        <p:txBody>
          <a:bodyPr lIns="0" tIns="0" rIns="0" bIns="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err="1">
                <a:solidFill>
                  <a:srgbClr val="FFFFFF"/>
                </a:solidFill>
              </a:rPr>
              <a:t>rel</a:t>
            </a:r>
            <a:r>
              <a:rPr lang="en-US" sz="2800" dirty="0">
                <a:solidFill>
                  <a:srgbClr val="FFFFFF"/>
                </a:solidFill>
              </a:rPr>
              <a:t> has the relation of the pages named in </a:t>
            </a:r>
            <a:r>
              <a:rPr lang="en-US" sz="2800" dirty="0" err="1">
                <a:solidFill>
                  <a:srgbClr val="FFFFFF"/>
                </a:solidFill>
              </a:rPr>
              <a:t>href</a:t>
            </a:r>
            <a:r>
              <a:rPr lang="en-US" sz="2800" dirty="0">
                <a:solidFill>
                  <a:srgbClr val="FFFFFF"/>
                </a:solidFill>
              </a:rPr>
              <a:t>= with the current page.</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rev has the relation of the current page with the page named in the </a:t>
            </a:r>
            <a:r>
              <a:rPr lang="en-US" sz="2800" dirty="0" err="1">
                <a:solidFill>
                  <a:srgbClr val="FFFFFF"/>
                </a:solidFill>
              </a:rPr>
              <a:t>href</a:t>
            </a:r>
            <a:r>
              <a:rPr lang="en-US" sz="2800" dirty="0">
                <a:solidFill>
                  <a:srgbClr val="FFFFFF"/>
                </a:solidFill>
              </a:rPr>
              <a:t>= attribute.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Example:</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Consider two documents A and B.</a:t>
            </a:r>
          </a:p>
          <a:p>
            <a:pPr marL="1141413" lvl="2" indent="-227013">
              <a:lnSpc>
                <a:spcPct val="104000"/>
              </a:lnSpc>
              <a:spcBef>
                <a:spcPts val="5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Document A: &lt;link </a:t>
            </a:r>
            <a:r>
              <a:rPr lang="en-US" sz="2400" dirty="0" err="1">
                <a:solidFill>
                  <a:srgbClr val="FFFFFF"/>
                </a:solidFill>
              </a:rPr>
              <a:t>href</a:t>
            </a:r>
            <a:r>
              <a:rPr lang="en-US" sz="2400" dirty="0">
                <a:solidFill>
                  <a:srgbClr val="FFFFFF"/>
                </a:solidFill>
              </a:rPr>
              <a:t>="</a:t>
            </a:r>
            <a:r>
              <a:rPr lang="en-US" sz="2400" dirty="0" err="1">
                <a:solidFill>
                  <a:srgbClr val="FFFFFF"/>
                </a:solidFill>
              </a:rPr>
              <a:t>docB</a:t>
            </a:r>
            <a:r>
              <a:rPr lang="en-US" sz="2400" dirty="0">
                <a:solidFill>
                  <a:srgbClr val="FFFFFF"/>
                </a:solidFill>
              </a:rPr>
              <a:t>" </a:t>
            </a:r>
            <a:r>
              <a:rPr lang="en-US" sz="2400" dirty="0" err="1">
                <a:solidFill>
                  <a:srgbClr val="FFFFFF"/>
                </a:solidFill>
              </a:rPr>
              <a:t>rel</a:t>
            </a:r>
            <a:r>
              <a:rPr lang="en-US" sz="2400" dirty="0">
                <a:solidFill>
                  <a:srgbClr val="FFFFFF"/>
                </a:solidFill>
              </a:rPr>
              <a:t>="</a:t>
            </a:r>
            <a:r>
              <a:rPr lang="en-US" sz="2400" dirty="0" err="1">
                <a:solidFill>
                  <a:srgbClr val="FFFFFF"/>
                </a:solidFill>
              </a:rPr>
              <a:t>foo</a:t>
            </a:r>
            <a:r>
              <a:rPr lang="en-US" sz="2400" dirty="0">
                <a:solidFill>
                  <a:srgbClr val="FFFFFF"/>
                </a:solidFill>
              </a:rPr>
              <a:t>"/&gt;</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Has exactly the same meaning as:</a:t>
            </a:r>
          </a:p>
          <a:p>
            <a:pPr marL="1141413" lvl="2" indent="-227013">
              <a:lnSpc>
                <a:spcPct val="104000"/>
              </a:lnSpc>
              <a:spcBef>
                <a:spcPts val="5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Document B: &lt;link </a:t>
            </a:r>
            <a:r>
              <a:rPr lang="en-US" sz="2400" dirty="0" err="1">
                <a:solidFill>
                  <a:srgbClr val="FFFFFF"/>
                </a:solidFill>
              </a:rPr>
              <a:t>href</a:t>
            </a:r>
            <a:r>
              <a:rPr lang="en-US" sz="2400" dirty="0">
                <a:solidFill>
                  <a:srgbClr val="FFFFFF"/>
                </a:solidFill>
              </a:rPr>
              <a:t>="</a:t>
            </a:r>
            <a:r>
              <a:rPr lang="en-US" sz="2400" dirty="0" err="1">
                <a:solidFill>
                  <a:srgbClr val="FFFFFF"/>
                </a:solidFill>
              </a:rPr>
              <a:t>docA</a:t>
            </a:r>
            <a:r>
              <a:rPr lang="en-US" sz="2400" dirty="0">
                <a:solidFill>
                  <a:srgbClr val="FFFFFF"/>
                </a:solidFill>
              </a:rPr>
              <a:t>" rev="</a:t>
            </a:r>
            <a:r>
              <a:rPr lang="en-US" sz="2400" dirty="0" err="1">
                <a:solidFill>
                  <a:srgbClr val="FFFFFF"/>
                </a:solidFill>
              </a:rPr>
              <a:t>foo</a:t>
            </a:r>
            <a:r>
              <a:rPr lang="en-US" sz="2400" dirty="0">
                <a:solidFill>
                  <a:srgbClr val="FFFFFF"/>
                </a:solidFill>
              </a:rPr>
              <a:t>"/&gt;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other attributes to &lt;link/&gt;</a:t>
            </a:r>
          </a:p>
        </p:txBody>
      </p:sp>
      <p:sp>
        <p:nvSpPr>
          <p:cNvPr id="194562" name="Text Box 2"/>
          <p:cNvSpPr txBox="1">
            <a:spLocks noChangeArrowheads="1"/>
          </p:cNvSpPr>
          <p:nvPr/>
        </p:nvSpPr>
        <p:spPr bwMode="auto">
          <a:xfrm>
            <a:off x="457200" y="1371600"/>
            <a:ext cx="8229600" cy="5121275"/>
          </a:xfrm>
          <a:prstGeom prst="rect">
            <a:avLst/>
          </a:prstGeom>
          <a:noFill/>
          <a:ln w="9525">
            <a:noFill/>
            <a:round/>
            <a:headEnd/>
            <a:tailEnd/>
          </a:ln>
          <a:effectLst/>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It takes the type= attribute for the MIME type of the page linked to.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It takes the </a:t>
            </a:r>
            <a:r>
              <a:rPr lang="en-US" sz="2800" dirty="0" err="1">
                <a:solidFill>
                  <a:srgbClr val="FFFFFF"/>
                </a:solidFill>
              </a:rPr>
              <a:t>hreflang</a:t>
            </a:r>
            <a:r>
              <a:rPr lang="en-US" sz="2800" dirty="0">
                <a:solidFill>
                  <a:srgbClr val="FFFFFF"/>
                </a:solidFill>
              </a:rPr>
              <a:t>= attribute to give the language of the page linked to.</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It takes the </a:t>
            </a:r>
            <a:r>
              <a:rPr lang="en-US" sz="2800" dirty="0" err="1">
                <a:solidFill>
                  <a:srgbClr val="FFFFFF"/>
                </a:solidFill>
              </a:rPr>
              <a:t>charset</a:t>
            </a:r>
            <a:r>
              <a:rPr lang="en-US" sz="2800" dirty="0">
                <a:solidFill>
                  <a:srgbClr val="FFFFFF"/>
                </a:solidFill>
              </a:rPr>
              <a:t>= attribute to give the character set of the page being linked to.</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It takes the media= attribute to give the media for the page being linked to. Use the CSS media types, covered </a:t>
            </a:r>
            <a:r>
              <a:rPr lang="en-US" sz="2800" dirty="0" smtClean="0">
                <a:solidFill>
                  <a:srgbClr val="FFFFFF"/>
                </a:solidFill>
              </a:rPr>
              <a:t>later.</a:t>
            </a:r>
            <a:endParaRPr lang="en-US" sz="2800" dirty="0">
              <a:solidFill>
                <a:srgbClr val="FFFFFF"/>
              </a:solidFill>
            </a:endParaRP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smtClean="0">
                <a:solidFill>
                  <a:srgbClr val="FFFFFF"/>
                </a:solidFill>
              </a:rPr>
              <a:t>This element takes the core attributes!</a:t>
            </a:r>
            <a:endParaRPr lang="en-US" sz="28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link example</a:t>
            </a:r>
          </a:p>
        </p:txBody>
      </p:sp>
      <p:sp>
        <p:nvSpPr>
          <p:cNvPr id="195586" name="Text Box 2"/>
          <p:cNvSpPr txBox="1">
            <a:spLocks noChangeArrowheads="1"/>
          </p:cNvSpPr>
          <p:nvPr/>
        </p:nvSpPr>
        <p:spPr bwMode="auto">
          <a:xfrm>
            <a:off x="457200" y="1600200"/>
            <a:ext cx="8226425" cy="4524375"/>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Here is an example to link to two style sheets. The first is used as the default, the second is the alternate style sheet for special purposes.</a:t>
            </a:r>
          </a:p>
          <a:p>
            <a:pPr marL="328613" indent="-317500">
              <a:lnSpc>
                <a:spcPct val="110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  &lt;link rel="stylesheet" title="default" type="text/css" href="main.css"/&gt; </a:t>
            </a:r>
          </a:p>
          <a:p>
            <a:pPr marL="328613" indent="-317500">
              <a:lnSpc>
                <a:spcPct val="110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  &lt;link rel="alternate stylesheet" title="debug" type="text/css" href="debug.css"/&gt;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title= is one of the core attributes.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&lt;link/&gt; and search engines</a:t>
            </a:r>
          </a:p>
        </p:txBody>
      </p:sp>
      <p:sp>
        <p:nvSpPr>
          <p:cNvPr id="196610" name="Text Box 2"/>
          <p:cNvSpPr txBox="1">
            <a:spLocks noChangeArrowheads="1"/>
          </p:cNvSpPr>
          <p:nvPr/>
        </p:nvSpPr>
        <p:spPr bwMode="auto">
          <a:xfrm>
            <a:off x="423863" y="1600200"/>
            <a:ext cx="8229600" cy="4933950"/>
          </a:xfrm>
          <a:prstGeom prst="rect">
            <a:avLst/>
          </a:prstGeom>
          <a:noFill/>
          <a:ln w="9525">
            <a:noFill/>
            <a:round/>
            <a:headEnd/>
            <a:tailEnd/>
          </a:ln>
          <a:effectLst/>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a:solidFill>
                  <a:srgbClr val="FFFFFF"/>
                </a:solidFill>
              </a:rPr>
              <a:t>Using &lt;link/&gt; you can give search engine things like</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Links to alternate versions of a document, written in another human language.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Links to alternate versions of a document, designed for different media, for instance a version especially suited for printing.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Links to the starting page of a collection of documents.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a:solidFill>
                  <a:srgbClr val="FFFFFF"/>
                </a:solidFill>
              </a:rPr>
              <a:t>I am not sure if current engines use this.</a:t>
            </a:r>
          </a:p>
          <a:p>
            <a:pPr marL="328613" indent="-317500">
              <a:lnSpc>
                <a:spcPct val="104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32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Opera navigation toolbar</a:t>
            </a:r>
          </a:p>
        </p:txBody>
      </p:sp>
      <p:sp>
        <p:nvSpPr>
          <p:cNvPr id="197634" name="Text Box 2"/>
          <p:cNvSpPr txBox="1">
            <a:spLocks noChangeArrowheads="1"/>
          </p:cNvSpPr>
          <p:nvPr/>
        </p:nvSpPr>
        <p:spPr bwMode="auto">
          <a:xfrm>
            <a:off x="457200" y="1600200"/>
            <a:ext cx="8228013" cy="4525963"/>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a:solidFill>
                  <a:srgbClr val="FFFFFF"/>
                </a:solidFill>
              </a:rPr>
              <a:t>There is an Opera toolbar that will implement relationships using &lt;link/&gt;.</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a:solidFill>
                  <a:srgbClr val="FFFFFF"/>
                </a:solidFill>
              </a:rPr>
              <a:t>In Opera activate with view/toolbar/navigation bar.</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a:solidFill>
                  <a:srgbClr val="FFFFFF"/>
                </a:solidFill>
              </a:rPr>
              <a:t>If this more widely spread you could see, say, a button in the browser that takes you to the homepage of the site, rather than having to search this on every page.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style sheets</a:t>
            </a:r>
          </a:p>
        </p:txBody>
      </p:sp>
      <p:sp>
        <p:nvSpPr>
          <p:cNvPr id="198658" name="Text Box 2"/>
          <p:cNvSpPr txBox="1">
            <a:spLocks noChangeArrowheads="1"/>
          </p:cNvSpPr>
          <p:nvPr/>
        </p:nvSpPr>
        <p:spPr bwMode="auto">
          <a:xfrm>
            <a:off x="457200" y="1600200"/>
            <a:ext cx="8229600" cy="5070475"/>
          </a:xfrm>
          <a:prstGeom prst="rect">
            <a:avLst/>
          </a:prstGeom>
          <a:noFill/>
          <a:ln w="9525">
            <a:noFill/>
            <a:round/>
            <a:headEnd/>
            <a:tailEnd/>
          </a:ln>
          <a:effectLst/>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dirty="0">
                <a:solidFill>
                  <a:srgbClr val="FFFFFF"/>
                </a:solidFill>
              </a:rPr>
              <a:t>Style sheets are the officially sanctioned way to add style to your document.</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dirty="0">
                <a:solidFill>
                  <a:srgbClr val="FFFFFF"/>
                </a:solidFill>
              </a:rPr>
              <a:t>We will cover Cascading Style Sheets CSS.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dirty="0">
                <a:solidFill>
                  <a:srgbClr val="FFFFFF"/>
                </a:solidFill>
              </a:rPr>
              <a:t>This is the default style sheet language.</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dirty="0">
                <a:solidFill>
                  <a:srgbClr val="FFFFFF"/>
                </a:solidFill>
              </a:rPr>
              <a:t>We are discussing level 2.1. This is not yet a W3C recommendation, but it is in last call.</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dirty="0">
                <a:solidFill>
                  <a:srgbClr val="FFFFFF"/>
                </a:solidFill>
              </a:rPr>
              <a:t>You can read all about it at http://www.w3.org/TR/CSS21</a:t>
            </a:r>
            <a:r>
              <a:rPr lang="en-US" sz="3200" dirty="0" smtClean="0">
                <a:solidFill>
                  <a:srgbClr val="FFFFFF"/>
                </a:solidFill>
              </a:rPr>
              <a:t>/</a:t>
            </a:r>
            <a:endParaRPr lang="en-US" sz="3200" dirty="0">
              <a:solidFill>
                <a:srgbClr val="FFFFFF"/>
              </a:solidFill>
            </a:endParaRP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32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what is in a style sheet?</a:t>
            </a:r>
          </a:p>
        </p:txBody>
      </p:sp>
      <p:sp>
        <p:nvSpPr>
          <p:cNvPr id="199682" name="Text Box 2"/>
          <p:cNvSpPr txBox="1">
            <a:spLocks noChangeArrowheads="1"/>
          </p:cNvSpPr>
          <p:nvPr/>
        </p:nvSpPr>
        <p:spPr bwMode="auto">
          <a:xfrm>
            <a:off x="457200" y="1600200"/>
            <a:ext cx="8229600" cy="4525963"/>
          </a:xfrm>
          <a:prstGeom prst="rect">
            <a:avLst/>
          </a:prstGeom>
          <a:noFill/>
          <a:ln w="9525">
            <a:noFill/>
            <a:round/>
            <a:headEnd/>
            <a:tailEnd/>
          </a:ln>
          <a:effectLst/>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dirty="0">
                <a:solidFill>
                  <a:srgbClr val="FFFFFF"/>
                </a:solidFill>
              </a:rPr>
              <a:t>A style sheet is a sequence of style rules.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dirty="0">
                <a:solidFill>
                  <a:srgbClr val="FFFFFF"/>
                </a:solidFill>
              </a:rPr>
              <a:t>In the sheet, one rule follows the other. There is no nesting of rules.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dirty="0">
                <a:solidFill>
                  <a:srgbClr val="FFFFFF"/>
                </a:solidFill>
              </a:rPr>
              <a:t>Therefore the way rules are written in a style sheet is much simpler than the way elements are written in XML.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dirty="0">
                <a:solidFill>
                  <a:srgbClr val="FFFFFF"/>
                </a:solidFill>
              </a:rPr>
              <a:t>Remember that in XML we have nesting of elements.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what is a style rule about?</a:t>
            </a:r>
          </a:p>
        </p:txBody>
      </p:sp>
      <p:sp>
        <p:nvSpPr>
          <p:cNvPr id="202754" name="Text Box 2"/>
          <p:cNvSpPr txBox="1">
            <a:spLocks noChangeArrowheads="1"/>
          </p:cNvSpPr>
          <p:nvPr/>
        </p:nvSpPr>
        <p:spPr bwMode="auto">
          <a:xfrm>
            <a:off x="457200" y="1143000"/>
            <a:ext cx="8229600" cy="4953000"/>
          </a:xfrm>
          <a:prstGeom prst="rect">
            <a:avLst/>
          </a:prstGeom>
          <a:noFill/>
          <a:ln w="9525">
            <a:noFill/>
            <a:round/>
            <a:headEnd/>
            <a:tailEnd/>
          </a:ln>
          <a:effectLst/>
        </p:spPr>
        <p:txBody>
          <a:bodyPr lIns="90000" tIns="46800" rIns="90000" bIns="46800"/>
          <a:lstStyle/>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600" dirty="0">
                <a:solidFill>
                  <a:srgbClr val="FFFFFF"/>
                </a:solidFill>
              </a:rPr>
              <a:t>It is about two or three things</a:t>
            </a:r>
          </a:p>
          <a:p>
            <a:pPr marL="733425" lvl="1" indent="-276225">
              <a:lnSpc>
                <a:spcPct val="11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dirty="0">
                <a:solidFill>
                  <a:srgbClr val="FFFFFF"/>
                </a:solidFill>
              </a:rPr>
              <a:t>Where to find what to style?  </a:t>
            </a:r>
            <a:r>
              <a:rPr lang="en-US" sz="3200" dirty="0" smtClean="0">
                <a:solidFill>
                  <a:srgbClr val="FFFFFF"/>
                </a:solidFill>
              </a:rPr>
              <a:t>  --&gt; </a:t>
            </a:r>
            <a:r>
              <a:rPr lang="en-US" sz="3200" dirty="0">
                <a:solidFill>
                  <a:srgbClr val="FFFFFF"/>
                </a:solidFill>
              </a:rPr>
              <a:t>selector</a:t>
            </a:r>
          </a:p>
          <a:p>
            <a:pPr marL="733425" lvl="1" indent="-276225">
              <a:lnSpc>
                <a:spcPct val="11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dirty="0">
                <a:solidFill>
                  <a:srgbClr val="FFFFFF"/>
                </a:solidFill>
              </a:rPr>
              <a:t>How to style it?</a:t>
            </a:r>
          </a:p>
          <a:p>
            <a:pPr marL="1141413" lvl="2" indent="-227013">
              <a:lnSpc>
                <a:spcPct val="110000"/>
              </a:lnSpc>
              <a:spcBef>
                <a:spcPts val="5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Which property to set? 		   </a:t>
            </a:r>
            <a:r>
              <a:rPr lang="en-US" sz="2800" dirty="0" smtClean="0">
                <a:solidFill>
                  <a:srgbClr val="FFFFFF"/>
                </a:solidFill>
              </a:rPr>
              <a:t>--&gt; </a:t>
            </a:r>
            <a:r>
              <a:rPr lang="en-US" sz="2800" dirty="0">
                <a:solidFill>
                  <a:srgbClr val="FFFFFF"/>
                </a:solidFill>
              </a:rPr>
              <a:t>property name</a:t>
            </a:r>
          </a:p>
          <a:p>
            <a:pPr marL="1141413" lvl="2" indent="-227013">
              <a:lnSpc>
                <a:spcPct val="110000"/>
              </a:lnSpc>
              <a:spcBef>
                <a:spcPts val="5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Which value to give to the property? 	</a:t>
            </a:r>
            <a:r>
              <a:rPr lang="en-US" sz="2800" dirty="0" smtClean="0">
                <a:solidFill>
                  <a:srgbClr val="FFFFFF"/>
                </a:solidFill>
              </a:rPr>
              <a:t>               --&gt; </a:t>
            </a:r>
            <a:r>
              <a:rPr lang="en-US" sz="2800" dirty="0">
                <a:solidFill>
                  <a:srgbClr val="FFFFFF"/>
                </a:solidFill>
              </a:rPr>
              <a:t>property </a:t>
            </a:r>
            <a:r>
              <a:rPr lang="en-US" sz="2800" dirty="0" smtClean="0">
                <a:solidFill>
                  <a:srgbClr val="FFFFFF"/>
                </a:solidFill>
              </a:rPr>
              <a:t>value</a:t>
            </a:r>
            <a:endParaRPr lang="en-US" sz="28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What is the Web?</a:t>
            </a:r>
          </a:p>
        </p:txBody>
      </p:sp>
      <p:sp>
        <p:nvSpPr>
          <p:cNvPr id="21506"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Wikipedia said on 2009-04-09</a:t>
            </a:r>
          </a:p>
          <a:p>
            <a:pPr marL="731838" lvl="1" indent="-274638">
              <a:lnSpc>
                <a:spcPct val="108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"The World Wide Web (commonly abbreviated as "the Web") is a very large set of interlinked hypertext documents accessed via the Internet.“</a:t>
            </a:r>
          </a:p>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Therefore the web (I neglect the W) brings together  two things</a:t>
            </a:r>
          </a:p>
          <a:p>
            <a:pPr marL="731838" lvl="1" indent="-274638">
              <a:lnSpc>
                <a:spcPct val="108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hypertext		|next slide|</a:t>
            </a:r>
          </a:p>
          <a:p>
            <a:pPr marL="731838" lvl="1" indent="-274638">
              <a:lnSpc>
                <a:spcPct val="108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the Internet		|later slides|</a:t>
            </a:r>
          </a:p>
          <a:p>
            <a:pPr marL="328613" indent="-317500">
              <a:lnSpc>
                <a:spcPct val="10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Both hypertext and the Internet are older than the web, but the web brings them together.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basic style syntax</a:t>
            </a:r>
          </a:p>
        </p:txBody>
      </p:sp>
      <p:sp>
        <p:nvSpPr>
          <p:cNvPr id="210946" name="Text Box 2"/>
          <p:cNvSpPr txBox="1">
            <a:spLocks noChangeArrowheads="1"/>
          </p:cNvSpPr>
          <p:nvPr/>
        </p:nvSpPr>
        <p:spPr bwMode="auto">
          <a:xfrm>
            <a:off x="457200" y="1219200"/>
            <a:ext cx="8229600" cy="5564188"/>
          </a:xfrm>
          <a:prstGeom prst="rect">
            <a:avLst/>
          </a:prstGeom>
          <a:noFill/>
          <a:ln w="9525">
            <a:noFill/>
            <a:round/>
            <a:headEnd/>
            <a:tailEnd/>
          </a:ln>
          <a:effectLst/>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The basic syntax is </a:t>
            </a:r>
          </a:p>
          <a:p>
            <a:pPr marL="733425" lvl="1" indent="-276225">
              <a:lnSpc>
                <a:spcPct val="108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i="1" dirty="0">
                <a:solidFill>
                  <a:srgbClr val="FFFFFF"/>
                </a:solidFill>
              </a:rPr>
              <a:t>selector</a:t>
            </a:r>
            <a:r>
              <a:rPr lang="en-US" sz="2400" dirty="0">
                <a:solidFill>
                  <a:srgbClr val="FFFFFF"/>
                </a:solidFill>
              </a:rPr>
              <a:t>  { </a:t>
            </a:r>
            <a:r>
              <a:rPr lang="en-US" sz="2400" i="1" dirty="0">
                <a:solidFill>
                  <a:srgbClr val="FFFFFF"/>
                </a:solidFill>
              </a:rPr>
              <a:t>property</a:t>
            </a:r>
            <a:r>
              <a:rPr lang="en-US" sz="2400" dirty="0">
                <a:solidFill>
                  <a:srgbClr val="FFFFFF"/>
                </a:solidFill>
              </a:rPr>
              <a:t>: </a:t>
            </a:r>
            <a:r>
              <a:rPr lang="en-US" sz="2400" i="1" dirty="0">
                <a:solidFill>
                  <a:srgbClr val="FFFFFF"/>
                </a:solidFill>
              </a:rPr>
              <a:t>value </a:t>
            </a:r>
            <a:r>
              <a:rPr lang="en-US" sz="2400" dirty="0">
                <a:solidFill>
                  <a:srgbClr val="FFFFFF"/>
                </a:solidFill>
              </a:rPr>
              <a:t>}</a:t>
            </a:r>
          </a:p>
          <a:p>
            <a:pPr marL="330200" indent="-317500">
              <a:lnSpc>
                <a:spcPts val="2825"/>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where</a:t>
            </a:r>
          </a:p>
          <a:p>
            <a:pPr marL="733425" lvl="1" indent="-276225">
              <a:lnSpc>
                <a:spcPct val="108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i="1" dirty="0">
                <a:solidFill>
                  <a:srgbClr val="FFFFFF"/>
                </a:solidFill>
              </a:rPr>
              <a:t>selector</a:t>
            </a:r>
            <a:r>
              <a:rPr lang="en-US" sz="2400" dirty="0">
                <a:solidFill>
                  <a:srgbClr val="FFFFFF"/>
                </a:solidFill>
              </a:rPr>
              <a:t> is the selector (see following slides)‏</a:t>
            </a:r>
          </a:p>
          <a:p>
            <a:pPr marL="733425" lvl="1" indent="-276225">
              <a:lnSpc>
                <a:spcPct val="108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i="1" dirty="0">
                <a:solidFill>
                  <a:srgbClr val="FFFFFF"/>
                </a:solidFill>
              </a:rPr>
              <a:t>property</a:t>
            </a:r>
            <a:r>
              <a:rPr lang="en-US" sz="2400" dirty="0">
                <a:solidFill>
                  <a:srgbClr val="FFFFFF"/>
                </a:solidFill>
              </a:rPr>
              <a:t> is the name of the property</a:t>
            </a:r>
          </a:p>
          <a:p>
            <a:pPr marL="733425" lvl="1" indent="-276225">
              <a:lnSpc>
                <a:spcPct val="108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i="1" dirty="0">
                <a:solidFill>
                  <a:srgbClr val="FFFFFF"/>
                </a:solidFill>
              </a:rPr>
              <a:t>value </a:t>
            </a:r>
            <a:r>
              <a:rPr lang="en-US" sz="2400" dirty="0">
                <a:solidFill>
                  <a:srgbClr val="FFFFFF"/>
                </a:solidFill>
              </a:rPr>
              <a:t>is the value of the property</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All names and values are case-insensitive. But I suggest you use lowercase throughout.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Note the use of the colon.</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Example: </a:t>
            </a:r>
            <a:r>
              <a:rPr lang="en-US" sz="2800" dirty="0" smtClean="0">
                <a:solidFill>
                  <a:srgbClr val="FFFFFF"/>
                </a:solidFill>
              </a:rPr>
              <a:t>     h1 </a:t>
            </a:r>
            <a:r>
              <a:rPr lang="en-US" sz="2800" dirty="0">
                <a:solidFill>
                  <a:srgbClr val="FFFFFF"/>
                </a:solidFill>
              </a:rPr>
              <a:t>{color: blue}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Text Box 1"/>
          <p:cNvSpPr txBox="1">
            <a:spLocks noChangeArrowheads="1"/>
          </p:cNvSpPr>
          <p:nvPr/>
        </p:nvSpPr>
        <p:spPr bwMode="auto">
          <a:xfrm>
            <a:off x="457200" y="542925"/>
            <a:ext cx="8229600" cy="606425"/>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dirty="0">
                <a:solidFill>
                  <a:srgbClr val="E3EBF1"/>
                </a:solidFill>
              </a:rPr>
              <a:t>setting several properties</a:t>
            </a:r>
          </a:p>
        </p:txBody>
      </p:sp>
      <p:sp>
        <p:nvSpPr>
          <p:cNvPr id="211970" name="Text Box 2"/>
          <p:cNvSpPr txBox="1">
            <a:spLocks noChangeArrowheads="1"/>
          </p:cNvSpPr>
          <p:nvPr/>
        </p:nvSpPr>
        <p:spPr bwMode="auto">
          <a:xfrm>
            <a:off x="457200" y="1219200"/>
            <a:ext cx="8229600" cy="5029200"/>
          </a:xfrm>
          <a:prstGeom prst="rect">
            <a:avLst/>
          </a:prstGeom>
          <a:noFill/>
          <a:ln w="9525">
            <a:noFill/>
            <a:round/>
            <a:headEnd/>
            <a:tailEnd/>
          </a:ln>
          <a:effectLst/>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i="1" dirty="0">
                <a:solidFill>
                  <a:srgbClr val="FFFFFF"/>
                </a:solidFill>
              </a:rPr>
              <a:t>selector</a:t>
            </a:r>
            <a:r>
              <a:rPr lang="en-US" sz="3200" dirty="0">
                <a:solidFill>
                  <a:srgbClr val="FFFFFF"/>
                </a:solidFill>
              </a:rPr>
              <a:t>  { </a:t>
            </a:r>
            <a:r>
              <a:rPr lang="en-US" sz="3200" i="1" dirty="0">
                <a:solidFill>
                  <a:srgbClr val="FFFFFF"/>
                </a:solidFill>
              </a:rPr>
              <a:t>property1</a:t>
            </a:r>
            <a:r>
              <a:rPr lang="en-US" sz="3200" dirty="0">
                <a:solidFill>
                  <a:srgbClr val="FFFFFF"/>
                </a:solidFill>
              </a:rPr>
              <a:t>: </a:t>
            </a:r>
            <a:r>
              <a:rPr lang="en-US" sz="3200" i="1" dirty="0">
                <a:solidFill>
                  <a:srgbClr val="FFFFFF"/>
                </a:solidFill>
              </a:rPr>
              <a:t>value1</a:t>
            </a:r>
            <a:r>
              <a:rPr lang="en-US" sz="3200" dirty="0">
                <a:solidFill>
                  <a:srgbClr val="FFFFFF"/>
                </a:solidFill>
              </a:rPr>
              <a:t>;</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i="1" dirty="0">
                <a:solidFill>
                  <a:srgbClr val="FFFFFF"/>
                </a:solidFill>
              </a:rPr>
              <a:t>                    property2</a:t>
            </a:r>
            <a:r>
              <a:rPr lang="en-US" sz="3200" dirty="0">
                <a:solidFill>
                  <a:srgbClr val="FFFFFF"/>
                </a:solidFill>
              </a:rPr>
              <a:t>: </a:t>
            </a:r>
            <a:r>
              <a:rPr lang="en-US" sz="3200" i="1" dirty="0">
                <a:solidFill>
                  <a:srgbClr val="FFFFFF"/>
                </a:solidFill>
              </a:rPr>
              <a:t>value2  </a:t>
            </a:r>
            <a:r>
              <a:rPr lang="en-US" sz="3200" dirty="0">
                <a:solidFill>
                  <a:srgbClr val="FFFFFF"/>
                </a:solidFill>
              </a:rPr>
              <a:t>}</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dirty="0">
                <a:solidFill>
                  <a:srgbClr val="FFFFFF"/>
                </a:solidFill>
              </a:rPr>
              <a:t>You can put as many property-value pairs as you like. Note the use of colon &amp; semicolon.</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dirty="0">
                <a:solidFill>
                  <a:srgbClr val="FFFFFF"/>
                </a:solidFill>
              </a:rPr>
              <a:t>Examples</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h1 { color: grey; text-align: center;}</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a:t>
            </a:r>
            <a:r>
              <a:rPr lang="en-US" sz="2800" dirty="0" err="1">
                <a:solidFill>
                  <a:srgbClr val="FFFFFF"/>
                </a:solidFill>
              </a:rPr>
              <a:t>paris</a:t>
            </a:r>
            <a:r>
              <a:rPr lang="en-US" sz="2800" dirty="0">
                <a:solidFill>
                  <a:srgbClr val="FFFFFF"/>
                </a:solidFill>
              </a:rPr>
              <a:t> {color: blue; background-color: red;}  </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        /* yes, with a dot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why are they “cascading”?</a:t>
            </a:r>
          </a:p>
        </p:txBody>
      </p:sp>
      <p:sp>
        <p:nvSpPr>
          <p:cNvPr id="200706" name="Text Box 2"/>
          <p:cNvSpPr txBox="1">
            <a:spLocks noChangeArrowheads="1"/>
          </p:cNvSpPr>
          <p:nvPr/>
        </p:nvSpPr>
        <p:spPr bwMode="auto">
          <a:xfrm>
            <a:off x="457200" y="1600200"/>
            <a:ext cx="8229600" cy="4114800"/>
          </a:xfrm>
          <a:prstGeom prst="rect">
            <a:avLst/>
          </a:prstGeom>
          <a:noFill/>
          <a:ln w="9525">
            <a:noFill/>
            <a:round/>
            <a:headEnd/>
            <a:tailEnd/>
          </a:ln>
          <a:effectLst/>
        </p:spPr>
        <p:txBody>
          <a:bodyPr lIns="90000" tIns="46800" rIns="90000" bIns="46800"/>
          <a:lstStyle/>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You can have many style sheets in different places. Style sheets come in the form of rules: “at this place, do that”. </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Where there are many rules, there is potential for conflict. </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CSS comes with a set of rules that regulate such conflicts.</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This set of rules is known as the cascade.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Text Box 1"/>
          <p:cNvSpPr txBox="1">
            <a:spLocks noChangeArrowheads="1"/>
          </p:cNvSpPr>
          <p:nvPr/>
        </p:nvSpPr>
        <p:spPr bwMode="auto">
          <a:xfrm>
            <a:off x="457200" y="274638"/>
            <a:ext cx="8224838" cy="1138237"/>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basic cascade rule 0</a:t>
            </a:r>
          </a:p>
        </p:txBody>
      </p:sp>
      <p:sp>
        <p:nvSpPr>
          <p:cNvPr id="201730" name="Text Box 2"/>
          <p:cNvSpPr txBox="1">
            <a:spLocks noChangeArrowheads="1"/>
          </p:cNvSpPr>
          <p:nvPr/>
        </p:nvSpPr>
        <p:spPr bwMode="auto">
          <a:xfrm>
            <a:off x="457200" y="1600200"/>
            <a:ext cx="8224838" cy="4521200"/>
          </a:xfrm>
          <a:prstGeom prst="rect">
            <a:avLst/>
          </a:prstGeom>
          <a:noFill/>
          <a:ln w="9525">
            <a:noFill/>
            <a:round/>
            <a:headEnd/>
            <a:tailEnd/>
          </a:ln>
          <a:effectLst/>
        </p:spPr>
        <p:txBody>
          <a:bodyPr lIns="0" tIns="0" rIns="0" bIns="0"/>
          <a:lstStyle/>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dirty="0">
                <a:solidFill>
                  <a:srgbClr val="FFFFFF"/>
                </a:solidFill>
              </a:rPr>
              <a:t>We do not need to know details about the cascade. But note the following</a:t>
            </a:r>
          </a:p>
          <a:p>
            <a:pPr marL="733425" lvl="1" indent="-276225">
              <a:lnSpc>
                <a:spcPct val="11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Some rules concern more specific elements than others. The rules for specific elements override general rules.</a:t>
            </a:r>
          </a:p>
          <a:p>
            <a:pPr marL="733425" lvl="1" indent="-276225">
              <a:lnSpc>
                <a:spcPct val="11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Some rules are read after others other. Later rules override earlier rules.</a:t>
            </a:r>
          </a:p>
          <a:p>
            <a:pPr marL="330200" indent="-317500">
              <a:lnSpc>
                <a:spcPct val="110000"/>
              </a:lnSpc>
              <a:spcBef>
                <a:spcPts val="6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in our situation…</a:t>
            </a:r>
          </a:p>
        </p:txBody>
      </p:sp>
      <p:sp>
        <p:nvSpPr>
          <p:cNvPr id="203778" name="Text Box 2"/>
          <p:cNvSpPr txBox="1">
            <a:spLocks noChangeArrowheads="1"/>
          </p:cNvSpPr>
          <p:nvPr/>
        </p:nvSpPr>
        <p:spPr bwMode="auto">
          <a:xfrm>
            <a:off x="457200" y="1600200"/>
            <a:ext cx="8229600" cy="4092575"/>
          </a:xfrm>
          <a:prstGeom prst="rect">
            <a:avLst/>
          </a:prstGeom>
          <a:noFill/>
          <a:ln w="9525">
            <a:noFill/>
            <a:round/>
            <a:headEnd/>
            <a:tailEnd/>
          </a:ln>
          <a:effectLst/>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&lt;link rel="stylesheet" type="text/css"</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		   href="main.css"/&gt;</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Then create a file main.css with a simple test rule such as:</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    h1 {color: blue}</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main.css is just an example filename, any file name will do.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Try it out!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in-element style</a:t>
            </a:r>
          </a:p>
        </p:txBody>
      </p:sp>
      <p:sp>
        <p:nvSpPr>
          <p:cNvPr id="204802" name="Text Box 2"/>
          <p:cNvSpPr txBox="1">
            <a:spLocks noChangeArrowheads="1"/>
          </p:cNvSpPr>
          <p:nvPr/>
        </p:nvSpPr>
        <p:spPr bwMode="auto">
          <a:xfrm>
            <a:off x="457200" y="1600200"/>
            <a:ext cx="8229600" cy="4622800"/>
          </a:xfrm>
          <a:prstGeom prst="rect">
            <a:avLst/>
          </a:prstGeom>
          <a:noFill/>
          <a:ln w="9525">
            <a:noFill/>
            <a:round/>
            <a:headEnd/>
            <a:tailEnd/>
          </a:ln>
          <a:effectLst/>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You can add a style= attribute to any element that admits the core attributes as in</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   &lt;</a:t>
            </a:r>
            <a:r>
              <a:rPr lang="en-US" sz="2800" i="1">
                <a:solidFill>
                  <a:srgbClr val="FFFFFF"/>
                </a:solidFill>
              </a:rPr>
              <a:t>element </a:t>
            </a:r>
            <a:r>
              <a:rPr lang="en-US" sz="2800">
                <a:solidFill>
                  <a:srgbClr val="FFFFFF"/>
                </a:solidFill>
              </a:rPr>
              <a:t>style="</a:t>
            </a:r>
            <a:r>
              <a:rPr lang="en-US" sz="2800" i="1">
                <a:solidFill>
                  <a:srgbClr val="FFFFFF"/>
                </a:solidFill>
              </a:rPr>
              <a:t>style</a:t>
            </a:r>
            <a:r>
              <a:rPr lang="en-US" sz="2800">
                <a:solidFill>
                  <a:srgbClr val="FFFFFF"/>
                </a:solidFill>
              </a:rPr>
              <a:t>"&gt; .. &lt;</a:t>
            </a:r>
            <a:r>
              <a:rPr lang="en-US" sz="2800" i="1">
                <a:solidFill>
                  <a:srgbClr val="FFFFFF"/>
                </a:solidFill>
              </a:rPr>
              <a:t>element</a:t>
            </a:r>
            <a:r>
              <a:rPr lang="en-US" sz="2800">
                <a:solidFill>
                  <a:srgbClr val="FFFFFF"/>
                </a:solidFill>
              </a:rPr>
              <a:t>&gt;</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   where </a:t>
            </a:r>
            <a:r>
              <a:rPr lang="en-US" sz="2800" i="1">
                <a:solidFill>
                  <a:srgbClr val="FFFFFF"/>
                </a:solidFill>
              </a:rPr>
              <a:t>style</a:t>
            </a:r>
            <a:r>
              <a:rPr lang="en-US" sz="2800">
                <a:solidFill>
                  <a:srgbClr val="FFFFFF"/>
                </a:solidFill>
              </a:rPr>
              <a:t> is a style</a:t>
            </a:r>
            <a:r>
              <a:rPr lang="en-US" sz="2800" i="1">
                <a:solidFill>
                  <a:srgbClr val="FFFFFF"/>
                </a:solidFill>
              </a:rPr>
              <a:t> </a:t>
            </a:r>
            <a:r>
              <a:rPr lang="en-US" sz="2800">
                <a:solidFill>
                  <a:srgbClr val="FFFFFF"/>
                </a:solidFill>
              </a:rPr>
              <a:t>sheet. There is no selector.</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Example:</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   &lt;h1 style="color: blue"&gt;I am so blue&lt;/h1&gt;</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Such a declaration only takes effect for the element concerned.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I do not recommend this.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document level style</a:t>
            </a:r>
          </a:p>
        </p:txBody>
      </p:sp>
      <p:sp>
        <p:nvSpPr>
          <p:cNvPr id="205826" name="Text Box 2"/>
          <p:cNvSpPr txBox="1">
            <a:spLocks noChangeArrowheads="1"/>
          </p:cNvSpPr>
          <p:nvPr/>
        </p:nvSpPr>
        <p:spPr bwMode="auto">
          <a:xfrm>
            <a:off x="457200" y="1295400"/>
            <a:ext cx="8229600" cy="5029200"/>
          </a:xfrm>
          <a:prstGeom prst="rect">
            <a:avLst/>
          </a:prstGeom>
          <a:noFill/>
          <a:ln w="9525">
            <a:noFill/>
            <a:round/>
            <a:headEnd/>
            <a:tailEnd/>
          </a:ln>
          <a:effectLst/>
        </p:spPr>
        <p:txBody>
          <a:bodyPr lIns="90000" tIns="46800" rIns="90000" bIns="46800"/>
          <a:lstStyle/>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You can add a &lt;style&gt; element as child of the &lt;head&gt;. The style sheet is the contents of &lt;style&gt;</a:t>
            </a:r>
          </a:p>
          <a:p>
            <a:pPr marL="330200" indent="-317500">
              <a:lnSpc>
                <a:spcPct val="110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   &lt;style type="text/css"&gt; </a:t>
            </a:r>
            <a:r>
              <a:rPr lang="en-US" sz="2800" i="1">
                <a:solidFill>
                  <a:srgbClr val="FFFFFF"/>
                </a:solidFill>
              </a:rPr>
              <a:t>stylesheet </a:t>
            </a:r>
            <a:r>
              <a:rPr lang="en-US" sz="2800">
                <a:solidFill>
                  <a:srgbClr val="FFFFFF"/>
                </a:solidFill>
              </a:rPr>
              <a:t>&lt;/style&gt;</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&lt;style&gt; takes the core attributes (why?)‏</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It requires the type= attribute. Set it to "text/css".</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It takes the media= attribute for the intended media. This attribute allows you to set write different styles for different media. To be seen later.</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linking to an external style sheet</a:t>
            </a:r>
          </a:p>
        </p:txBody>
      </p:sp>
      <p:sp>
        <p:nvSpPr>
          <p:cNvPr id="206850" name="Text Box 2"/>
          <p:cNvSpPr txBox="1">
            <a:spLocks noChangeArrowheads="1"/>
          </p:cNvSpPr>
          <p:nvPr/>
        </p:nvSpPr>
        <p:spPr bwMode="auto">
          <a:xfrm>
            <a:off x="457200" y="1439863"/>
            <a:ext cx="8229600" cy="3973512"/>
          </a:xfrm>
          <a:prstGeom prst="rect">
            <a:avLst/>
          </a:prstGeom>
          <a:noFill/>
          <a:ln w="9525">
            <a:noFill/>
            <a:round/>
            <a:headEnd/>
            <a:tailEnd/>
          </a:ln>
          <a:effectLst/>
        </p:spPr>
        <p:txBody>
          <a:bodyPr lIns="90000" tIns="46800" rIns="90000" bIns="46800"/>
          <a:lstStyle/>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Use the same style sheet file for all the pages in your site, by adding to every pages something like</a:t>
            </a:r>
          </a:p>
          <a:p>
            <a:pPr marL="330200" indent="-317500">
              <a:lnSpc>
                <a:spcPct val="110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    &lt;link rel="stylesheet" type="text/css" href="</a:t>
            </a:r>
            <a:r>
              <a:rPr lang="en-US" sz="2800" i="1">
                <a:solidFill>
                  <a:srgbClr val="FFFFFF"/>
                </a:solidFill>
              </a:rPr>
              <a:t>URI</a:t>
            </a:r>
            <a:r>
              <a:rPr lang="en-US" sz="2800">
                <a:solidFill>
                  <a:srgbClr val="FFFFFF"/>
                </a:solidFill>
              </a:rPr>
              <a:t>"/&gt;</a:t>
            </a:r>
          </a:p>
          <a:p>
            <a:pPr marL="330200" indent="-317500">
              <a:lnSpc>
                <a:spcPct val="110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    where </a:t>
            </a:r>
            <a:r>
              <a:rPr lang="en-US" sz="2800" i="1">
                <a:solidFill>
                  <a:srgbClr val="FFFFFF"/>
                </a:solidFill>
              </a:rPr>
              <a:t>URI </a:t>
            </a:r>
            <a:r>
              <a:rPr lang="en-US" sz="2800">
                <a:solidFill>
                  <a:srgbClr val="FFFFFF"/>
                </a:solidFill>
              </a:rPr>
              <a:t>is a URI where the style sheet is to be downloaded from. On wotan, this can just be the file name.</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type= and href= are required attributes here.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Text Box 1"/>
          <p:cNvSpPr txBox="1">
            <a:spLocks noChangeArrowheads="1"/>
          </p:cNvSpPr>
          <p:nvPr/>
        </p:nvSpPr>
        <p:spPr bwMode="auto">
          <a:xfrm>
            <a:off x="457200" y="274638"/>
            <a:ext cx="8224838" cy="1138237"/>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a really external stylesheet</a:t>
            </a:r>
          </a:p>
        </p:txBody>
      </p:sp>
      <p:sp>
        <p:nvSpPr>
          <p:cNvPr id="207874" name="Text Box 2"/>
          <p:cNvSpPr txBox="1">
            <a:spLocks noChangeArrowheads="1"/>
          </p:cNvSpPr>
          <p:nvPr/>
        </p:nvSpPr>
        <p:spPr bwMode="auto">
          <a:xfrm>
            <a:off x="457200" y="1600200"/>
            <a:ext cx="8224838" cy="4876800"/>
          </a:xfrm>
          <a:prstGeom prst="rect">
            <a:avLst/>
          </a:prstGeom>
          <a:noFill/>
          <a:ln w="9525">
            <a:noFill/>
            <a:round/>
            <a:headEnd/>
            <a:tailEnd/>
          </a:ln>
          <a:effectLst/>
        </p:spPr>
        <p:txBody>
          <a:bodyPr lIns="0" tIns="0" rIns="0" bIns="0"/>
          <a:lstStyle/>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Yes, you can use style sheets from some other web site.  For example, at http://openlib.org/home/krichel/krichel.css, there lives Thomas’ style sheet.</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Use it in your code as</a:t>
            </a:r>
          </a:p>
          <a:p>
            <a:pPr marL="330200" indent="-317500">
              <a:lnSpc>
                <a:spcPct val="110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   &lt;link rel="stylesheet" type="text/css" href=" http://openlib.org/home/krichel/krichel.css"/&gt;</a:t>
            </a:r>
          </a:p>
          <a:p>
            <a:pPr marL="330200" indent="-317500">
              <a:lnSpc>
                <a:spcPct val="110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endParaRPr>
          </a:p>
          <a:p>
            <a:pPr marL="330200" indent="-317500">
              <a:lnSpc>
                <a:spcPct val="110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Text Box 1"/>
          <p:cNvSpPr txBox="1">
            <a:spLocks noChangeArrowheads="1"/>
          </p:cNvSpPr>
          <p:nvPr/>
        </p:nvSpPr>
        <p:spPr bwMode="auto">
          <a:xfrm>
            <a:off x="457200" y="274638"/>
            <a:ext cx="8224838" cy="1138237"/>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alternate stylesheet</a:t>
            </a:r>
          </a:p>
        </p:txBody>
      </p:sp>
      <p:sp>
        <p:nvSpPr>
          <p:cNvPr id="208898" name="Text Box 2"/>
          <p:cNvSpPr txBox="1">
            <a:spLocks noChangeArrowheads="1"/>
          </p:cNvSpPr>
          <p:nvPr/>
        </p:nvSpPr>
        <p:spPr bwMode="auto">
          <a:xfrm>
            <a:off x="228600" y="1295400"/>
            <a:ext cx="8610600" cy="5334000"/>
          </a:xfrm>
          <a:prstGeom prst="rect">
            <a:avLst/>
          </a:prstGeom>
          <a:noFill/>
          <a:ln w="9525">
            <a:noFill/>
            <a:round/>
            <a:headEnd/>
            <a:tailEnd/>
          </a:ln>
          <a:effectLst/>
        </p:spPr>
        <p:txBody>
          <a:bodyPr lIns="0" tIns="0" rIns="0" bIns="0"/>
          <a:lstStyle/>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You can give a page several style sheets and let the user choose which one to choose. Example</a:t>
            </a:r>
          </a:p>
          <a:p>
            <a:pPr marL="330200" indent="-317500">
              <a:lnSpc>
                <a:spcPct val="110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   &lt;link rel="stylesheet" title="default" </a:t>
            </a:r>
          </a:p>
          <a:p>
            <a:pPr marL="330200" indent="-317500">
              <a:lnSpc>
                <a:spcPct val="110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     type="text/css" href="main.css" /&gt;</a:t>
            </a:r>
          </a:p>
          <a:p>
            <a:pPr marL="330200" indent="-317500">
              <a:lnSpc>
                <a:spcPct val="110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   &lt;link rel="alternate stylesheet" title="funky" </a:t>
            </a:r>
          </a:p>
          <a:p>
            <a:pPr marL="330200" indent="-317500">
              <a:lnSpc>
                <a:spcPct val="110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     type="text/css" href="funky.css" /&gt;</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The one with no "alternate" will be shown by default. Others have to be selected. title= is required.</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in this part</a:t>
            </a:r>
          </a:p>
        </p:txBody>
      </p:sp>
      <p:sp>
        <p:nvSpPr>
          <p:cNvPr id="4098" name="Text Box 2"/>
          <p:cNvSpPr txBox="1">
            <a:spLocks noChangeArrowheads="1"/>
          </p:cNvSpPr>
          <p:nvPr/>
        </p:nvSpPr>
        <p:spPr bwMode="auto">
          <a:xfrm>
            <a:off x="457200" y="1233488"/>
            <a:ext cx="8229600" cy="4554537"/>
          </a:xfrm>
          <a:prstGeom prst="rect">
            <a:avLst/>
          </a:prstGeom>
          <a:noFill/>
          <a:ln w="9525">
            <a:noFill/>
            <a:round/>
            <a:headEnd/>
            <a:tailEnd/>
          </a:ln>
          <a:effectLst/>
        </p:spPr>
        <p:txBody>
          <a:bodyPr lIns="90000" tIns="46800" rIns="90000" bIns="46800"/>
          <a:lstStyle/>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dirty="0">
                <a:solidFill>
                  <a:srgbClr val="FFFFFF"/>
                </a:solidFill>
              </a:rPr>
              <a:t>a</a:t>
            </a:r>
            <a:r>
              <a:rPr lang="ru-RU" sz="2800" dirty="0">
                <a:solidFill>
                  <a:srgbClr val="FFFFFF"/>
                </a:solidFill>
              </a:rPr>
              <a:t>dministrative introduction to the course</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dirty="0">
                <a:solidFill>
                  <a:srgbClr val="FFFFFF"/>
                </a:solidFill>
              </a:rPr>
              <a:t>s</a:t>
            </a:r>
            <a:r>
              <a:rPr lang="ru-RU" sz="2800" dirty="0">
                <a:solidFill>
                  <a:srgbClr val="FFFFFF"/>
                </a:solidFill>
              </a:rPr>
              <a:t>ubstantive introduction to the course</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dirty="0">
                <a:solidFill>
                  <a:srgbClr val="FFFFFF"/>
                </a:solidFill>
              </a:rPr>
              <a:t>t</a:t>
            </a:r>
            <a:r>
              <a:rPr lang="ru-RU" sz="2800" dirty="0">
                <a:solidFill>
                  <a:srgbClr val="FFFFFF"/>
                </a:solidFill>
              </a:rPr>
              <a:t>alk about you!</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dirty="0" err="1">
                <a:solidFill>
                  <a:srgbClr val="FFFFFF"/>
                </a:solidFill>
              </a:rPr>
              <a:t>i</a:t>
            </a:r>
            <a:r>
              <a:rPr lang="ru-RU" sz="2800" dirty="0">
                <a:solidFill>
                  <a:srgbClr val="FFFFFF"/>
                </a:solidFill>
              </a:rPr>
              <a:t>ntroduction to the </a:t>
            </a:r>
            <a:r>
              <a:rPr lang="ru-RU" sz="2800" dirty="0" smtClean="0">
                <a:solidFill>
                  <a:srgbClr val="FFFFFF"/>
                </a:solidFill>
              </a:rPr>
              <a:t>web</a:t>
            </a:r>
            <a:endParaRPr lang="en-US" sz="2800" dirty="0" smtClean="0">
              <a:solidFill>
                <a:srgbClr val="FFFFFF"/>
              </a:solidFill>
            </a:endParaRPr>
          </a:p>
          <a:p>
            <a:pPr marL="785813" lvl="1"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dirty="0" smtClean="0">
                <a:solidFill>
                  <a:srgbClr val="FFFFFF"/>
                </a:solidFill>
              </a:rPr>
              <a:t>introduction to hypertext</a:t>
            </a:r>
            <a:endParaRPr lang="ru-RU" sz="2800" dirty="0">
              <a:solidFill>
                <a:srgbClr val="FFFFFF"/>
              </a:solidFill>
            </a:endParaRPr>
          </a:p>
          <a:p>
            <a:pPr marL="785813" lvl="1"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dirty="0" smtClean="0">
                <a:solidFill>
                  <a:srgbClr val="FFFFFF"/>
                </a:solidFill>
              </a:rPr>
              <a:t>http and </a:t>
            </a:r>
            <a:r>
              <a:rPr lang="en-US" sz="2800" dirty="0" err="1" smtClean="0">
                <a:solidFill>
                  <a:srgbClr val="FFFFFF"/>
                </a:solidFill>
              </a:rPr>
              <a:t>ssh</a:t>
            </a:r>
            <a:endParaRPr lang="en-US" sz="2800" dirty="0" smtClean="0">
              <a:solidFill>
                <a:srgbClr val="FFFFFF"/>
              </a:solidFill>
            </a:endParaRP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dirty="0" smtClean="0">
                <a:solidFill>
                  <a:srgbClr val="FFFFFF"/>
                </a:solidFill>
              </a:rPr>
              <a:t>special topic: characters</a:t>
            </a:r>
            <a:endParaRPr lang="en-US" sz="2800" dirty="0">
              <a:solidFill>
                <a:srgbClr val="FFFFFF"/>
              </a:solidFill>
            </a:endParaRP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dirty="0">
                <a:solidFill>
                  <a:srgbClr val="FFFFFF"/>
                </a:solidFill>
              </a:rPr>
              <a:t>homework</a:t>
            </a:r>
          </a:p>
          <a:p>
            <a:pPr marL="328613" indent="-317500" eaLnBrk="1" hangingPunct="1">
              <a:lnSpc>
                <a:spcPct val="100000"/>
              </a:lnSpc>
              <a:spcBef>
                <a:spcPts val="700"/>
              </a:spcBef>
              <a:buClr>
                <a:srgbClr val="FFFFFF"/>
              </a:buClr>
              <a:buFont typeface="Arial" charset="0"/>
              <a:buNone/>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en-US" sz="2800" dirty="0">
              <a:solidFill>
                <a:srgbClr val="FFFFFF"/>
              </a:solidFill>
            </a:endParaRPr>
          </a:p>
          <a:p>
            <a:pPr marL="328613" indent="-317500" eaLnBrk="1" hangingPunct="1">
              <a:lnSpc>
                <a:spcPct val="100000"/>
              </a:lnSpc>
              <a:spcBef>
                <a:spcPts val="700"/>
              </a:spcBef>
              <a:buClrTx/>
              <a:buSzTx/>
              <a:buFontTx/>
              <a:buNone/>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dirty="0">
                <a:solidFill>
                  <a:srgbClr val="FFFFFF"/>
                </a:solidFill>
              </a:rPr>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hypertext</a:t>
            </a:r>
          </a:p>
        </p:txBody>
      </p:sp>
      <p:sp>
        <p:nvSpPr>
          <p:cNvPr id="22530"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28613" indent="-317500">
              <a:lnSpc>
                <a:spcPts val="3388"/>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Is text that contains links to other texts. </a:t>
            </a:r>
          </a:p>
          <a:p>
            <a:pPr marL="328613" indent="-317500">
              <a:lnSpc>
                <a:spcPts val="3388"/>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Printed scientific papers, that contain links to other papers, are an ancestor of hypertext.</a:t>
            </a:r>
          </a:p>
          <a:p>
            <a:pPr marL="328613" indent="-317500">
              <a:lnSpc>
                <a:spcPts val="3388"/>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But hypertext really comes to work when we are looking at electronic texts.</a:t>
            </a:r>
          </a:p>
          <a:p>
            <a:pPr marL="328613" indent="-317500">
              <a:lnSpc>
                <a:spcPts val="3388"/>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The term was coined by Ted Nelson in 1965.</a:t>
            </a:r>
          </a:p>
          <a:p>
            <a:pPr marL="328613" indent="-317500">
              <a:lnSpc>
                <a:spcPts val="3388"/>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Most current hypertext today is written in a descendent format of SGML.</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basic cascade rule I</a:t>
            </a:r>
          </a:p>
        </p:txBody>
      </p:sp>
      <p:sp>
        <p:nvSpPr>
          <p:cNvPr id="209922"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a:solidFill>
                  <a:srgbClr val="FFFFFF"/>
                </a:solidFill>
              </a:rPr>
              <a:t>Here is the basic order of style information</a:t>
            </a:r>
          </a:p>
          <a:p>
            <a:pPr marL="731838" lvl="1" indent="-274638">
              <a:lnSpc>
                <a:spcPct val="110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browser defaults</a:t>
            </a:r>
          </a:p>
          <a:p>
            <a:pPr marL="731838" lvl="1" indent="-274638">
              <a:lnSpc>
                <a:spcPct val="110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external style</a:t>
            </a:r>
          </a:p>
          <a:p>
            <a:pPr marL="731838" lvl="1" indent="-274638">
              <a:lnSpc>
                <a:spcPct val="110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page-level style</a:t>
            </a:r>
          </a:p>
          <a:p>
            <a:pPr marL="731838" lvl="1" indent="-274638">
              <a:lnSpc>
                <a:spcPct val="110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smtClean="0">
                <a:solidFill>
                  <a:srgbClr val="FFFFFF"/>
                </a:solidFill>
              </a:rPr>
              <a:t>element-level </a:t>
            </a:r>
            <a:r>
              <a:rPr lang="en-US" sz="2800" dirty="0">
                <a:solidFill>
                  <a:srgbClr val="FFFFFF"/>
                </a:solidFill>
              </a:rPr>
              <a:t>style</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a:solidFill>
                  <a:srgbClr val="FFFFFF"/>
                </a:solidFill>
              </a:rPr>
              <a:t>The latter overwrite the former.</a:t>
            </a:r>
          </a:p>
          <a:p>
            <a:pPr marL="328613" indent="-317500">
              <a:lnSpc>
                <a:spcPct val="110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3200" dirty="0">
              <a:solidFill>
                <a:srgbClr val="FFFFFF"/>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comments in the style sheet</a:t>
            </a:r>
          </a:p>
        </p:txBody>
      </p:sp>
      <p:sp>
        <p:nvSpPr>
          <p:cNvPr id="212994" name="Text Box 2"/>
          <p:cNvSpPr txBox="1">
            <a:spLocks noChangeArrowheads="1"/>
          </p:cNvSpPr>
          <p:nvPr/>
        </p:nvSpPr>
        <p:spPr bwMode="auto">
          <a:xfrm>
            <a:off x="457200" y="1295400"/>
            <a:ext cx="8229600" cy="4830763"/>
          </a:xfrm>
          <a:prstGeom prst="rect">
            <a:avLst/>
          </a:prstGeom>
          <a:noFill/>
          <a:ln w="9525">
            <a:noFill/>
            <a:round/>
            <a:headEnd/>
            <a:tailEnd/>
          </a:ln>
          <a:effectLst/>
        </p:spPr>
        <p:txBody>
          <a:bodyPr lIns="90000" tIns="46800" rIns="90000" bIns="46800"/>
          <a:lstStyle/>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dirty="0">
                <a:solidFill>
                  <a:srgbClr val="FFFFFF"/>
                </a:solidFill>
              </a:rPr>
              <a:t>You can add comments in the style sheet by enclosing the comment between /* and */.</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dirty="0">
                <a:solidFill>
                  <a:srgbClr val="FFFFFF"/>
                </a:solidFill>
              </a:rPr>
              <a:t>This comment syntax comes from the C programming language.</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dirty="0">
                <a:solidFill>
                  <a:srgbClr val="FFFFFF"/>
                </a:solidFill>
              </a:rPr>
              <a:t>This technique is especially useful if you want to remove code from your style sheet temporarily. </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dirty="0">
                <a:solidFill>
                  <a:srgbClr val="FFFFFF"/>
                </a:solidFill>
              </a:rPr>
              <a:t>This is known as “commenting out”. Recall that in XML, it's done with &lt;!-- and --&gt;.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some selectors</a:t>
            </a:r>
          </a:p>
        </p:txBody>
      </p:sp>
      <p:sp>
        <p:nvSpPr>
          <p:cNvPr id="214018" name="Text Box 2"/>
          <p:cNvSpPr txBox="1">
            <a:spLocks noChangeArrowheads="1"/>
          </p:cNvSpPr>
          <p:nvPr/>
        </p:nvSpPr>
        <p:spPr bwMode="auto">
          <a:xfrm>
            <a:off x="457200" y="1219200"/>
            <a:ext cx="8229600" cy="5384800"/>
          </a:xfrm>
          <a:prstGeom prst="rect">
            <a:avLst/>
          </a:prstGeom>
          <a:noFill/>
          <a:ln w="9525">
            <a:noFill/>
            <a:round/>
            <a:headEnd/>
            <a:tailEnd/>
          </a:ln>
          <a:effectLst/>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Selectors select elements. They don’t select any other XML nodes.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The most elementary selector is the name of an HTML element, e.g.</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   h1 {text-align: center;}</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   will center all &lt;h1&gt; element contents.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We are looking at two more selector types now.</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id selectors</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class selectors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We will look at even more selectors later.</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id selectors</a:t>
            </a:r>
          </a:p>
        </p:txBody>
      </p:sp>
      <p:sp>
        <p:nvSpPr>
          <p:cNvPr id="215042" name="Text Box 2"/>
          <p:cNvSpPr txBox="1">
            <a:spLocks noChangeArrowheads="1"/>
          </p:cNvSpPr>
          <p:nvPr/>
        </p:nvSpPr>
        <p:spPr bwMode="auto">
          <a:xfrm>
            <a:off x="457200" y="1143000"/>
            <a:ext cx="8153400" cy="4992688"/>
          </a:xfrm>
          <a:prstGeom prst="rect">
            <a:avLst/>
          </a:prstGeom>
          <a:noFill/>
          <a:ln w="9525">
            <a:noFill/>
            <a:round/>
            <a:headEnd/>
            <a:tailEnd/>
          </a:ln>
          <a:effectLst/>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The standard way to style up a single element is to use its id=</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i="1">
                <a:solidFill>
                  <a:srgbClr val="FFFFFF"/>
                </a:solidFill>
              </a:rPr>
              <a:t>   #id</a:t>
            </a:r>
            <a:r>
              <a:rPr lang="en-US" sz="2800">
                <a:solidFill>
                  <a:srgbClr val="FFFFFF"/>
                </a:solidFill>
              </a:rPr>
              <a:t>  { </a:t>
            </a:r>
            <a:r>
              <a:rPr lang="en-US" sz="2800" i="1">
                <a:solidFill>
                  <a:srgbClr val="FFFFFF"/>
                </a:solidFill>
              </a:rPr>
              <a:t>property</a:t>
            </a:r>
            <a:r>
              <a:rPr lang="en-US" sz="2800">
                <a:solidFill>
                  <a:srgbClr val="FFFFFF"/>
                </a:solidFill>
              </a:rPr>
              <a:t>: </a:t>
            </a:r>
            <a:r>
              <a:rPr lang="en-US" sz="2800" i="1">
                <a:solidFill>
                  <a:srgbClr val="FFFFFF"/>
                </a:solidFill>
              </a:rPr>
              <a:t>value</a:t>
            </a:r>
            <a:r>
              <a:rPr lang="en-US" sz="2800">
                <a:solidFill>
                  <a:srgbClr val="FFFFFF"/>
                </a:solidFill>
              </a:rPr>
              <a:t>;</a:t>
            </a:r>
            <a:r>
              <a:rPr lang="en-US" sz="2800" i="1">
                <a:solidFill>
                  <a:srgbClr val="FFFFFF"/>
                </a:solidFill>
              </a:rPr>
              <a:t> …</a:t>
            </a:r>
            <a:r>
              <a:rPr lang="en-US" sz="2800">
                <a:solidFill>
                  <a:srgbClr val="FFFFFF"/>
                </a:solidFill>
              </a:rPr>
              <a:t>}</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   will give all the properties and values to the element with the identifier id= attribute set to </a:t>
            </a:r>
            <a:r>
              <a:rPr lang="en-US" sz="2800" i="1">
                <a:solidFill>
                  <a:srgbClr val="FFFFFF"/>
                </a:solidFill>
              </a:rPr>
              <a:t>id.</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Example:</a:t>
            </a:r>
          </a:p>
          <a:p>
            <a:pPr marL="330200" indent="-317500">
              <a:lnSpc>
                <a:spcPct val="104000"/>
              </a:lnSpc>
              <a:spcBef>
                <a:spcPts val="6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 #validator {display: none;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Recall  that in HTML, you can identify an individual element </a:t>
            </a:r>
            <a:r>
              <a:rPr lang="en-US" sz="2800" i="1">
                <a:solidFill>
                  <a:srgbClr val="FFFFFF"/>
                </a:solidFill>
              </a:rPr>
              <a:t>element </a:t>
            </a:r>
            <a:r>
              <a:rPr lang="en-US" sz="2800">
                <a:solidFill>
                  <a:srgbClr val="FFFFFF"/>
                </a:solidFill>
              </a:rPr>
              <a:t>by giving it an id=</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   &lt;</a:t>
            </a:r>
            <a:r>
              <a:rPr lang="en-US" sz="2800" i="1">
                <a:solidFill>
                  <a:srgbClr val="FFFFFF"/>
                </a:solidFill>
              </a:rPr>
              <a:t>element </a:t>
            </a:r>
            <a:r>
              <a:rPr lang="en-US" sz="2800">
                <a:solidFill>
                  <a:srgbClr val="FFFFFF"/>
                </a:solidFill>
              </a:rPr>
              <a:t>id="</a:t>
            </a:r>
            <a:r>
              <a:rPr lang="en-US" sz="2800" i="1">
                <a:solidFill>
                  <a:srgbClr val="FFFFFF"/>
                </a:solidFill>
              </a:rPr>
              <a:t>id</a:t>
            </a:r>
            <a:r>
              <a:rPr lang="en-US" sz="2800">
                <a:solidFill>
                  <a:srgbClr val="FFFFFF"/>
                </a:solidFill>
              </a:rPr>
              <a:t>"&gt;   ...   &lt;/</a:t>
            </a:r>
            <a:r>
              <a:rPr lang="en-US" sz="2800" i="1">
                <a:solidFill>
                  <a:srgbClr val="FFFFFF"/>
                </a:solidFill>
              </a:rPr>
              <a:t>element&gt;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class selectors</a:t>
            </a:r>
          </a:p>
        </p:txBody>
      </p:sp>
      <p:sp>
        <p:nvSpPr>
          <p:cNvPr id="216066" name="Text Box 2"/>
          <p:cNvSpPr txBox="1">
            <a:spLocks noChangeArrowheads="1"/>
          </p:cNvSpPr>
          <p:nvPr/>
        </p:nvSpPr>
        <p:spPr bwMode="auto">
          <a:xfrm>
            <a:off x="457200" y="1295400"/>
            <a:ext cx="8229600" cy="5335588"/>
          </a:xfrm>
          <a:prstGeom prst="rect">
            <a:avLst/>
          </a:prstGeom>
          <a:noFill/>
          <a:ln w="9525">
            <a:noFill/>
            <a:round/>
            <a:headEnd/>
            <a:tailEnd/>
          </a:ln>
          <a:effectLst/>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The is the standard way to style up a class</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i="1">
                <a:solidFill>
                  <a:srgbClr val="FFFFFF"/>
                </a:solidFill>
              </a:rPr>
              <a:t>   .class</a:t>
            </a:r>
            <a:r>
              <a:rPr lang="en-US" sz="2800">
                <a:solidFill>
                  <a:srgbClr val="FFFFFF"/>
                </a:solidFill>
              </a:rPr>
              <a:t>  { </a:t>
            </a:r>
            <a:r>
              <a:rPr lang="en-US" sz="2800" i="1">
                <a:solidFill>
                  <a:srgbClr val="FFFFFF"/>
                </a:solidFill>
              </a:rPr>
              <a:t>property1</a:t>
            </a:r>
            <a:r>
              <a:rPr lang="en-US" sz="2800">
                <a:solidFill>
                  <a:srgbClr val="FFFFFF"/>
                </a:solidFill>
              </a:rPr>
              <a:t>: </a:t>
            </a:r>
            <a:r>
              <a:rPr lang="en-US" sz="2800" i="1">
                <a:solidFill>
                  <a:srgbClr val="FFFFFF"/>
                </a:solidFill>
              </a:rPr>
              <a:t>value1</a:t>
            </a:r>
            <a:r>
              <a:rPr lang="en-US" sz="2800">
                <a:solidFill>
                  <a:srgbClr val="FFFFFF"/>
                </a:solidFill>
              </a:rPr>
              <a:t>; </a:t>
            </a:r>
            <a:r>
              <a:rPr lang="en-US" sz="2800" i="1">
                <a:solidFill>
                  <a:srgbClr val="FFFFFF"/>
                </a:solidFill>
              </a:rPr>
              <a:t>property2</a:t>
            </a:r>
            <a:r>
              <a:rPr lang="en-US" sz="2800">
                <a:solidFill>
                  <a:srgbClr val="FFFFFF"/>
                </a:solidFill>
              </a:rPr>
              <a:t>: </a:t>
            </a:r>
            <a:r>
              <a:rPr lang="en-US" sz="2800" i="1">
                <a:solidFill>
                  <a:srgbClr val="FFFFFF"/>
                </a:solidFill>
              </a:rPr>
              <a:t>value2 …</a:t>
            </a:r>
            <a:r>
              <a:rPr lang="en-US" sz="2800">
                <a:solidFill>
                  <a:srgbClr val="FFFFFF"/>
                </a:solidFill>
              </a:rPr>
              <a:t>}</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    will give all the properties and values to any element in the class </a:t>
            </a:r>
            <a:r>
              <a:rPr lang="en-US" sz="2800" i="1">
                <a:solidFill>
                  <a:srgbClr val="FFFFFF"/>
                </a:solidFill>
              </a:rPr>
              <a:t>class.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Recall  that in HTML, you can say</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   &lt;</a:t>
            </a:r>
            <a:r>
              <a:rPr lang="en-US" sz="2800" i="1">
                <a:solidFill>
                  <a:srgbClr val="FFFFFF"/>
                </a:solidFill>
              </a:rPr>
              <a:t>element </a:t>
            </a:r>
            <a:r>
              <a:rPr lang="en-US" sz="2800">
                <a:solidFill>
                  <a:srgbClr val="FFFFFF"/>
                </a:solidFill>
              </a:rPr>
              <a:t>class="</a:t>
            </a:r>
            <a:r>
              <a:rPr lang="en-US" sz="2800" i="1">
                <a:solidFill>
                  <a:srgbClr val="FFFFFF"/>
                </a:solidFill>
              </a:rPr>
              <a:t>class</a:t>
            </a:r>
            <a:r>
              <a:rPr lang="en-US" sz="2800">
                <a:solidFill>
                  <a:srgbClr val="FFFFFF"/>
                </a:solidFill>
              </a:rPr>
              <a:t>"&gt;   ...   &lt;/</a:t>
            </a:r>
            <a:r>
              <a:rPr lang="en-US" sz="2800" i="1">
                <a:solidFill>
                  <a:srgbClr val="FFFFFF"/>
                </a:solidFill>
              </a:rPr>
              <a:t>element&gt;</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   to place the element </a:t>
            </a:r>
            <a:r>
              <a:rPr lang="en-US" sz="2800" i="1">
                <a:solidFill>
                  <a:srgbClr val="FFFFFF"/>
                </a:solidFill>
              </a:rPr>
              <a:t>element </a:t>
            </a:r>
            <a:r>
              <a:rPr lang="en-US" sz="2800">
                <a:solidFill>
                  <a:srgbClr val="FFFFFF"/>
                </a:solidFill>
              </a:rPr>
              <a:t>into the class </a:t>
            </a:r>
            <a:r>
              <a:rPr lang="en-US" sz="2800" i="1">
                <a:solidFill>
                  <a:srgbClr val="FFFFFF"/>
                </a:solidFill>
              </a:rPr>
              <a:t>class. </a:t>
            </a:r>
            <a:r>
              <a:rPr lang="en-US" sz="2800">
                <a:solidFill>
                  <a:srgbClr val="FFFFFF"/>
                </a:solidFill>
              </a:rPr>
              <a:t>Note that you can place an element into several classes. Use blanks to separate the different class names.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basic cascade rule II</a:t>
            </a:r>
          </a:p>
        </p:txBody>
      </p:sp>
      <p:sp>
        <p:nvSpPr>
          <p:cNvPr id="217090"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When we are having different selectors the following is the priority order</a:t>
            </a:r>
          </a:p>
          <a:p>
            <a:pPr marL="731838" lvl="1" indent="-274638">
              <a:lnSpc>
                <a:spcPct val="110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smtClean="0">
                <a:solidFill>
                  <a:srgbClr val="FFFFFF"/>
                </a:solidFill>
              </a:rPr>
              <a:t>element name selector</a:t>
            </a:r>
            <a:endParaRPr lang="en-US" sz="2400" dirty="0">
              <a:solidFill>
                <a:srgbClr val="FFFFFF"/>
              </a:solidFill>
            </a:endParaRPr>
          </a:p>
          <a:p>
            <a:pPr marL="731838" lvl="1" indent="-274638">
              <a:lnSpc>
                <a:spcPct val="110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class selector</a:t>
            </a:r>
          </a:p>
          <a:p>
            <a:pPr marL="731838" lvl="1" indent="-274638">
              <a:lnSpc>
                <a:spcPct val="110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id selector</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Meaning if there is a conflict between the selectors, the later will win.</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In a complicated selector, id counts * 100, class counts * 10, and names count * 1.</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validating CSS</a:t>
            </a:r>
          </a:p>
        </p:txBody>
      </p:sp>
      <p:sp>
        <p:nvSpPr>
          <p:cNvPr id="218114" name="Text Box 2"/>
          <p:cNvSpPr txBox="1">
            <a:spLocks noChangeArrowheads="1"/>
          </p:cNvSpPr>
          <p:nvPr/>
        </p:nvSpPr>
        <p:spPr bwMode="auto">
          <a:xfrm>
            <a:off x="457200" y="1600200"/>
            <a:ext cx="8229600" cy="4525963"/>
          </a:xfrm>
          <a:prstGeom prst="rect">
            <a:avLst/>
          </a:prstGeom>
          <a:noFill/>
          <a:ln w="9525">
            <a:noFill/>
            <a:round/>
            <a:headEnd/>
            <a:tailEnd/>
          </a:ln>
          <a:effectLst/>
        </p:spPr>
        <p:txBody>
          <a:bodyPr lIns="90000" tIns="46800" rIns="90000" bIns="46800"/>
          <a:lstStyle/>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dirty="0">
                <a:solidFill>
                  <a:srgbClr val="FFFFFF"/>
                </a:solidFill>
              </a:rPr>
              <a:t>It is at http://jigsaw.w3.org/css-validator/</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dirty="0">
                <a:solidFill>
                  <a:srgbClr val="FFFFFF"/>
                </a:solidFill>
              </a:rPr>
              <a:t>Check your style sheet there when you wonder why the damn thing does not work.</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dirty="0">
                <a:solidFill>
                  <a:srgbClr val="FFFFFF"/>
                </a:solidFill>
              </a:rPr>
              <a:t>Note that checking the style sheet will not be part of the assessment of the web site.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property values: colors</a:t>
            </a:r>
          </a:p>
        </p:txBody>
      </p:sp>
      <p:sp>
        <p:nvSpPr>
          <p:cNvPr id="219138" name="Text Box 2"/>
          <p:cNvSpPr txBox="1">
            <a:spLocks noChangeArrowheads="1"/>
          </p:cNvSpPr>
          <p:nvPr/>
        </p:nvSpPr>
        <p:spPr bwMode="auto">
          <a:xfrm>
            <a:off x="457200" y="1295400"/>
            <a:ext cx="8229600" cy="5183188"/>
          </a:xfrm>
          <a:prstGeom prst="rect">
            <a:avLst/>
          </a:prstGeom>
          <a:noFill/>
          <a:ln w="9525">
            <a:noFill/>
            <a:round/>
            <a:headEnd/>
            <a:tailEnd/>
          </a:ln>
          <a:effectLst/>
        </p:spPr>
        <p:txBody>
          <a:bodyPr lIns="90000" tIns="46800" rIns="90000" bIns="46800"/>
          <a:lstStyle/>
          <a:p>
            <a:pPr marL="330200" indent="-317500">
              <a:lnSpc>
                <a:spcPct val="9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They follow the RGB color model. </a:t>
            </a:r>
          </a:p>
          <a:p>
            <a:pPr marL="330200" indent="-317500">
              <a:lnSpc>
                <a:spcPct val="9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Expressed as three hex numbers 00 to FF.</a:t>
            </a:r>
          </a:p>
          <a:p>
            <a:pPr marL="330200" indent="-317500">
              <a:lnSpc>
                <a:spcPct val="9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A pound sign is written first, then follow the hex numbers. </a:t>
            </a:r>
          </a:p>
          <a:p>
            <a:pPr marL="330200" indent="-317500">
              <a:lnSpc>
                <a:spcPct val="9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smtClean="0">
                <a:solidFill>
                  <a:srgbClr val="FFFFFF"/>
                </a:solidFill>
              </a:rPr>
              <a:t>Example:      a </a:t>
            </a:r>
            <a:r>
              <a:rPr lang="en-US" sz="2800" dirty="0">
                <a:solidFill>
                  <a:srgbClr val="FFFFFF"/>
                </a:solidFill>
              </a:rPr>
              <a:t>{background-color: #270F10}</a:t>
            </a:r>
          </a:p>
          <a:p>
            <a:pPr marL="330200" indent="-317500">
              <a:lnSpc>
                <a:spcPct val="9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There </a:t>
            </a:r>
            <a:r>
              <a:rPr lang="en-US" sz="2800" dirty="0" smtClean="0">
                <a:solidFill>
                  <a:srgbClr val="FFFFFF"/>
                </a:solidFill>
              </a:rPr>
              <a:t>are </a:t>
            </a:r>
            <a:r>
              <a:rPr lang="en-US" sz="2800" dirty="0">
                <a:solidFill>
                  <a:srgbClr val="FFFFFF"/>
                </a:solidFill>
              </a:rPr>
              <a:t>color charts on the Web, for example at http://</a:t>
            </a:r>
            <a:r>
              <a:rPr lang="en-US" sz="2800" dirty="0" smtClean="0">
                <a:solidFill>
                  <a:srgbClr val="FFFFFF"/>
                </a:solidFill>
              </a:rPr>
              <a:t>www.webmonkey.com/reference/color_codes/</a:t>
            </a:r>
            <a:endParaRPr lang="en-US" sz="28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Text Box 1"/>
          <p:cNvSpPr txBox="1">
            <a:spLocks noChangeArrowheads="1"/>
          </p:cNvSpPr>
          <p:nvPr/>
        </p:nvSpPr>
        <p:spPr bwMode="auto">
          <a:xfrm>
            <a:off x="457200" y="588963"/>
            <a:ext cx="8228013" cy="512762"/>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property values: color names</a:t>
            </a:r>
          </a:p>
        </p:txBody>
      </p:sp>
      <p:sp>
        <p:nvSpPr>
          <p:cNvPr id="220162" name="Text Box 2"/>
          <p:cNvSpPr txBox="1">
            <a:spLocks noChangeArrowheads="1"/>
          </p:cNvSpPr>
          <p:nvPr/>
        </p:nvSpPr>
        <p:spPr bwMode="auto">
          <a:xfrm>
            <a:off x="457200" y="1600200"/>
            <a:ext cx="8228013" cy="4525963"/>
          </a:xfrm>
          <a:prstGeom prst="rect">
            <a:avLst/>
          </a:prstGeom>
          <a:noFill/>
          <a:ln w="9525">
            <a:noFill/>
            <a:round/>
            <a:headEnd/>
            <a:tailEnd/>
          </a:ln>
          <a:effectLst/>
        </p:spPr>
        <p:txBody>
          <a:bodyPr lIns="0" tIns="0" rIns="0" bIns="0"/>
          <a:lstStyle/>
          <a:p>
            <a:pPr marL="330200" indent="-317500">
              <a:lnSpc>
                <a:spcPct val="9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The following standard color names are defined</a:t>
            </a:r>
          </a:p>
          <a:p>
            <a:pPr marL="733425" lvl="1" indent="-276225">
              <a:lnSpc>
                <a:spcPct val="9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Black 	= #000000		</a:t>
            </a:r>
            <a:r>
              <a:rPr lang="en-US" sz="2400" dirty="0" smtClean="0">
                <a:solidFill>
                  <a:srgbClr val="FFFFFF"/>
                </a:solidFill>
              </a:rPr>
              <a:t>Green  = </a:t>
            </a:r>
            <a:r>
              <a:rPr lang="en-US" sz="2400" dirty="0">
                <a:solidFill>
                  <a:srgbClr val="FFFFFF"/>
                </a:solidFill>
              </a:rPr>
              <a:t>#00FF00 </a:t>
            </a:r>
          </a:p>
          <a:p>
            <a:pPr marL="733425" lvl="1" indent="-276225">
              <a:lnSpc>
                <a:spcPct val="9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Silver 	= #C0C0C0 	</a:t>
            </a:r>
            <a:r>
              <a:rPr lang="en-US" sz="2400" dirty="0" smtClean="0">
                <a:solidFill>
                  <a:srgbClr val="FFFFFF"/>
                </a:solidFill>
              </a:rPr>
              <a:t>Lime    = </a:t>
            </a:r>
            <a:r>
              <a:rPr lang="en-US" sz="2400" dirty="0">
                <a:solidFill>
                  <a:srgbClr val="FFFFFF"/>
                </a:solidFill>
              </a:rPr>
              <a:t>#008000</a:t>
            </a:r>
          </a:p>
          <a:p>
            <a:pPr marL="733425" lvl="1" indent="-276225">
              <a:lnSpc>
                <a:spcPct val="9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Gray	</a:t>
            </a:r>
            <a:r>
              <a:rPr lang="en-US" sz="2400" dirty="0" smtClean="0">
                <a:solidFill>
                  <a:srgbClr val="FFFFFF"/>
                </a:solidFill>
              </a:rPr>
              <a:t>       = </a:t>
            </a:r>
            <a:r>
              <a:rPr lang="en-US" sz="2400" dirty="0">
                <a:solidFill>
                  <a:srgbClr val="FFFFFF"/>
                </a:solidFill>
              </a:rPr>
              <a:t>#808080 	</a:t>
            </a:r>
            <a:r>
              <a:rPr lang="en-US" sz="2400" dirty="0" smtClean="0">
                <a:solidFill>
                  <a:srgbClr val="FFFFFF"/>
                </a:solidFill>
              </a:rPr>
              <a:t>Olive  </a:t>
            </a:r>
            <a:r>
              <a:rPr lang="en-US" sz="2400" dirty="0">
                <a:solidFill>
                  <a:srgbClr val="FFFFFF"/>
                </a:solidFill>
              </a:rPr>
              <a:t> </a:t>
            </a:r>
            <a:r>
              <a:rPr lang="en-US" sz="2400" dirty="0" smtClean="0">
                <a:solidFill>
                  <a:srgbClr val="FFFFFF"/>
                </a:solidFill>
              </a:rPr>
              <a:t>= </a:t>
            </a:r>
            <a:r>
              <a:rPr lang="en-US" sz="2400" dirty="0">
                <a:solidFill>
                  <a:srgbClr val="FFFFFF"/>
                </a:solidFill>
              </a:rPr>
              <a:t>#808000</a:t>
            </a:r>
          </a:p>
          <a:p>
            <a:pPr marL="733425" lvl="1" indent="-276225">
              <a:lnSpc>
                <a:spcPct val="9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White    </a:t>
            </a:r>
            <a:r>
              <a:rPr lang="en-US" sz="2400" dirty="0" smtClean="0">
                <a:solidFill>
                  <a:srgbClr val="FFFFFF"/>
                </a:solidFill>
              </a:rPr>
              <a:t> = </a:t>
            </a:r>
            <a:r>
              <a:rPr lang="en-US" sz="2400" dirty="0">
                <a:solidFill>
                  <a:srgbClr val="FFFFFF"/>
                </a:solidFill>
              </a:rPr>
              <a:t>#FFFFFF 		Yellow	= #FFFF00</a:t>
            </a:r>
          </a:p>
          <a:p>
            <a:pPr marL="733425" lvl="1" indent="-276225">
              <a:lnSpc>
                <a:spcPct val="9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Maroon	= #800000 		Navy  	= #000080</a:t>
            </a:r>
          </a:p>
          <a:p>
            <a:pPr marL="733425" lvl="1" indent="-276225">
              <a:lnSpc>
                <a:spcPct val="9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Red		= #FF0000		Blue	= #0000FF </a:t>
            </a:r>
          </a:p>
          <a:p>
            <a:pPr marL="733425" lvl="1" indent="-276225">
              <a:lnSpc>
                <a:spcPct val="9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Purple	= #800080		Teal	= #008080</a:t>
            </a:r>
          </a:p>
          <a:p>
            <a:pPr marL="733425" lvl="1" indent="-276225">
              <a:lnSpc>
                <a:spcPct val="9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Fuchsia	= #FF00FF	 	Aqua	= #00FFFF</a:t>
            </a:r>
          </a:p>
          <a:p>
            <a:pPr marL="330200" indent="-317500">
              <a:lnSpc>
                <a:spcPct val="9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 Other names may be supported by individual browsers.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Text Box 1"/>
          <p:cNvSpPr txBox="1">
            <a:spLocks noChangeArrowheads="1"/>
          </p:cNvSpPr>
          <p:nvPr/>
        </p:nvSpPr>
        <p:spPr bwMode="auto">
          <a:xfrm>
            <a:off x="457200" y="274638"/>
            <a:ext cx="8224838" cy="1138237"/>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property values: numbers</a:t>
            </a:r>
          </a:p>
        </p:txBody>
      </p:sp>
      <p:sp>
        <p:nvSpPr>
          <p:cNvPr id="221186" name="Text Box 2"/>
          <p:cNvSpPr txBox="1">
            <a:spLocks noChangeArrowheads="1"/>
          </p:cNvSpPr>
          <p:nvPr/>
        </p:nvSpPr>
        <p:spPr bwMode="auto">
          <a:xfrm>
            <a:off x="457200" y="1600200"/>
            <a:ext cx="8224838" cy="4521200"/>
          </a:xfrm>
          <a:prstGeom prst="rect">
            <a:avLst/>
          </a:prstGeom>
          <a:noFill/>
          <a:ln w="9525">
            <a:noFill/>
            <a:round/>
            <a:headEnd/>
            <a:tailEnd/>
          </a:ln>
          <a:effectLst/>
        </p:spPr>
        <p:txBody>
          <a:bodyPr lIns="0" tIns="0" rIns="0" bIns="0"/>
          <a:lstStyle/>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a:solidFill>
                  <a:srgbClr val="FFFFFF"/>
                </a:solidFill>
              </a:rPr>
              <a:t>Numbers like 1.2, -3 etc are often valid values.</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a:solidFill>
                  <a:srgbClr val="FFFFFF"/>
                </a:solidFill>
              </a:rPr>
              <a:t>Percentages are numbers followed by the % sign. Most of the time percentages mean take a percent of the value of something else. What that else is depends on the property.</a:t>
            </a:r>
          </a:p>
          <a:p>
            <a:pPr marL="330200" indent="-317500">
              <a:lnSpc>
                <a:spcPct val="110000"/>
              </a:lnSpc>
              <a:spcBef>
                <a:spcPts val="5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32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1"/>
          <p:cNvSpPr txBox="1">
            <a:spLocks noChangeArrowheads="1"/>
          </p:cNvSpPr>
          <p:nvPr/>
        </p:nvSpPr>
        <p:spPr bwMode="auto">
          <a:xfrm>
            <a:off x="457200" y="0"/>
            <a:ext cx="8229600" cy="1143000"/>
          </a:xfrm>
          <a:prstGeom prst="rect">
            <a:avLst/>
          </a:prstGeom>
          <a:noFill/>
          <a:ln w="9525">
            <a:noFill/>
            <a:round/>
            <a:headEnd/>
            <a:tailEnd/>
          </a:ln>
          <a:effectLst/>
        </p:spPr>
        <p:txBody>
          <a:bodyPr lIns="90000" tIns="46800" rIns="90000" bIns="4680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SGML</a:t>
            </a:r>
          </a:p>
        </p:txBody>
      </p:sp>
      <p:sp>
        <p:nvSpPr>
          <p:cNvPr id="23554" name="Text Box 2"/>
          <p:cNvSpPr txBox="1">
            <a:spLocks noChangeArrowheads="1"/>
          </p:cNvSpPr>
          <p:nvPr/>
        </p:nvSpPr>
        <p:spPr bwMode="auto">
          <a:xfrm>
            <a:off x="304800" y="1066800"/>
            <a:ext cx="8534400" cy="5094288"/>
          </a:xfrm>
          <a:prstGeom prst="rect">
            <a:avLst/>
          </a:prstGeom>
          <a:noFill/>
          <a:ln w="9525">
            <a:noFill/>
            <a:round/>
            <a:headEnd/>
            <a:tailEnd/>
          </a:ln>
          <a:effectLst/>
        </p:spPr>
        <p:txBody>
          <a:bodyPr lIns="90000" tIns="46800" rIns="90000" bIns="46800"/>
          <a:lstStyle/>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dirty="0">
                <a:solidFill>
                  <a:srgbClr val="FFFFFF"/>
                </a:solidFill>
              </a:rPr>
              <a:t>Standard Generalized </a:t>
            </a:r>
            <a:r>
              <a:rPr lang="en-GB" sz="3200" dirty="0" err="1">
                <a:solidFill>
                  <a:srgbClr val="FFFFFF"/>
                </a:solidFill>
              </a:rPr>
              <a:t>Markup</a:t>
            </a:r>
            <a:r>
              <a:rPr lang="en-GB" sz="3200" dirty="0">
                <a:solidFill>
                  <a:srgbClr val="FFFFFF"/>
                </a:solidFill>
              </a:rPr>
              <a:t> Language</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dirty="0">
                <a:solidFill>
                  <a:srgbClr val="FFFFFF"/>
                </a:solidFill>
              </a:rPr>
              <a:t>Developed for the publishing industry by a group of consultants around Charles F. Goldfarb, see http://www.sgmlsource.com</a:t>
            </a:r>
            <a:r>
              <a:rPr lang="en-GB" sz="3200" dirty="0" smtClean="0">
                <a:solidFill>
                  <a:srgbClr val="FFFFFF"/>
                </a:solidFill>
              </a:rPr>
              <a:t>/</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dirty="0" smtClean="0">
                <a:solidFill>
                  <a:srgbClr val="FFFFFF"/>
                </a:solidFill>
              </a:rPr>
              <a:t>It essentially goes back to the early 1980s.</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dirty="0" smtClean="0">
                <a:solidFill>
                  <a:srgbClr val="FFFFFF"/>
                </a:solidFill>
              </a:rPr>
              <a:t>It is so complicated that no piece of software has been written that implements it in full.</a:t>
            </a:r>
          </a:p>
          <a:p>
            <a:pPr marL="328613" indent="-317500" eaLnBrk="1" hangingPunct="1">
              <a:lnSpc>
                <a:spcPct val="100000"/>
              </a:lnSpc>
              <a:spcBef>
                <a:spcPts val="700"/>
              </a:spcBef>
              <a:buClr>
                <a:srgbClr val="FFFFFF"/>
              </a:buCl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dirty="0" smtClean="0">
                <a:solidFill>
                  <a:srgbClr val="FFFFFF"/>
                </a:solidFill>
              </a:rPr>
              <a:t> </a:t>
            </a:r>
            <a:endParaRPr lang="en-GB" sz="3200" dirty="0">
              <a:solidFill>
                <a:srgbClr val="FFFFFF"/>
              </a:solidFill>
            </a:endParaRPr>
          </a:p>
          <a:p>
            <a:pPr marL="328613" indent="-317500" eaLnBrk="1" hangingPunct="1">
              <a:lnSpc>
                <a:spcPct val="100000"/>
              </a:lnSpc>
              <a:spcBef>
                <a:spcPts val="700"/>
              </a:spcBef>
              <a:buClrTx/>
              <a:buSzTx/>
              <a:buFontTx/>
              <a:buNone/>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en-GB"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Text Box 1"/>
          <p:cNvSpPr txBox="1">
            <a:spLocks noChangeArrowheads="1"/>
          </p:cNvSpPr>
          <p:nvPr/>
        </p:nvSpPr>
        <p:spPr bwMode="auto">
          <a:xfrm>
            <a:off x="381000" y="228600"/>
            <a:ext cx="8229600" cy="763588"/>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property values: lengths </a:t>
            </a:r>
          </a:p>
        </p:txBody>
      </p:sp>
      <p:sp>
        <p:nvSpPr>
          <p:cNvPr id="222210" name="Text Box 2"/>
          <p:cNvSpPr txBox="1">
            <a:spLocks noChangeArrowheads="1"/>
          </p:cNvSpPr>
          <p:nvPr/>
        </p:nvSpPr>
        <p:spPr bwMode="auto">
          <a:xfrm>
            <a:off x="457200" y="990600"/>
            <a:ext cx="8382000" cy="4806950"/>
          </a:xfrm>
          <a:prstGeom prst="rect">
            <a:avLst/>
          </a:prstGeom>
          <a:noFill/>
          <a:ln w="9525">
            <a:noFill/>
            <a:round/>
            <a:headEnd/>
            <a:tailEnd/>
          </a:ln>
          <a:effectLst/>
        </p:spPr>
        <p:txBody>
          <a:bodyPr lIns="90000" tIns="46800" rIns="90000" bIns="46800"/>
          <a:lstStyle/>
          <a:p>
            <a:pPr marL="330200" indent="-317500">
              <a:lnSpc>
                <a:spcPct val="11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dirty="0">
                <a:solidFill>
                  <a:srgbClr val="FFFFFF"/>
                </a:solidFill>
              </a:rPr>
              <a:t> </a:t>
            </a:r>
            <a:r>
              <a:rPr lang="en-US" sz="2800" dirty="0">
                <a:solidFill>
                  <a:srgbClr val="FFFFFF"/>
                </a:solidFill>
              </a:rPr>
              <a:t>relatively</a:t>
            </a:r>
          </a:p>
          <a:p>
            <a:pPr marL="733425" lvl="1" indent="-276225">
              <a:lnSpc>
                <a:spcPct val="110000"/>
              </a:lnSpc>
              <a:spcBef>
                <a:spcPts val="5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err="1">
                <a:solidFill>
                  <a:srgbClr val="FFFFFF"/>
                </a:solidFill>
              </a:rPr>
              <a:t>em</a:t>
            </a:r>
            <a:r>
              <a:rPr lang="en-US" sz="2400" dirty="0">
                <a:solidFill>
                  <a:srgbClr val="FFFFFF"/>
                </a:solidFill>
              </a:rPr>
              <a:t>: </a:t>
            </a:r>
            <a:r>
              <a:rPr lang="en-US" sz="2400" dirty="0" smtClean="0">
                <a:solidFill>
                  <a:srgbClr val="FFFFFF"/>
                </a:solidFill>
              </a:rPr>
              <a:t>  the </a:t>
            </a:r>
            <a:r>
              <a:rPr lang="en-US" sz="2400" dirty="0">
                <a:solidFill>
                  <a:srgbClr val="FFFFFF"/>
                </a:solidFill>
              </a:rPr>
              <a:t>{font-size} of the relevant font </a:t>
            </a:r>
          </a:p>
          <a:p>
            <a:pPr marL="733425" lvl="1" indent="-276225">
              <a:lnSpc>
                <a:spcPct val="110000"/>
              </a:lnSpc>
              <a:spcBef>
                <a:spcPts val="5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ex:	the {x-height} of the relevant font, often 1/2 </a:t>
            </a:r>
            <a:r>
              <a:rPr lang="en-US" sz="2400" dirty="0" err="1">
                <a:solidFill>
                  <a:srgbClr val="FFFFFF"/>
                </a:solidFill>
              </a:rPr>
              <a:t>em</a:t>
            </a:r>
            <a:endParaRPr lang="en-US" sz="2400" dirty="0">
              <a:solidFill>
                <a:srgbClr val="FFFFFF"/>
              </a:solidFill>
            </a:endParaRPr>
          </a:p>
          <a:p>
            <a:pPr marL="733425" lvl="1" indent="-276225">
              <a:lnSpc>
                <a:spcPct val="110000"/>
              </a:lnSpc>
              <a:spcBef>
                <a:spcPts val="5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err="1">
                <a:solidFill>
                  <a:srgbClr val="FFFFFF"/>
                </a:solidFill>
              </a:rPr>
              <a:t>px</a:t>
            </a:r>
            <a:r>
              <a:rPr lang="en-US" sz="2400" dirty="0">
                <a:solidFill>
                  <a:srgbClr val="FFFFFF"/>
                </a:solidFill>
              </a:rPr>
              <a:t>: 	pixels, relative to the viewing device</a:t>
            </a:r>
          </a:p>
          <a:p>
            <a:pPr marL="330200" indent="-317500">
              <a:lnSpc>
                <a:spcPct val="11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absolutely</a:t>
            </a:r>
          </a:p>
          <a:p>
            <a:pPr marL="733425" lvl="1" indent="-276225">
              <a:lnSpc>
                <a:spcPct val="110000"/>
              </a:lnSpc>
              <a:spcBef>
                <a:spcPts val="5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in: 	inches, one inch is equal to 2.54 centimeters. </a:t>
            </a:r>
          </a:p>
          <a:p>
            <a:pPr marL="733425" lvl="1" indent="-276225">
              <a:lnSpc>
                <a:spcPct val="110000"/>
              </a:lnSpc>
              <a:spcBef>
                <a:spcPts val="5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cm: 	centimeters </a:t>
            </a:r>
          </a:p>
          <a:p>
            <a:pPr marL="733425" lvl="1" indent="-276225">
              <a:lnSpc>
                <a:spcPct val="110000"/>
              </a:lnSpc>
              <a:spcBef>
                <a:spcPts val="5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mm: millimeters </a:t>
            </a:r>
          </a:p>
          <a:p>
            <a:pPr marL="733425" lvl="1" indent="-276225">
              <a:lnSpc>
                <a:spcPct val="110000"/>
              </a:lnSpc>
              <a:spcBef>
                <a:spcPts val="5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pt: 	points, one point is equal to 1/72th of an inch</a:t>
            </a:r>
          </a:p>
          <a:p>
            <a:pPr marL="733425" lvl="1" indent="-276225">
              <a:lnSpc>
                <a:spcPct val="110000"/>
              </a:lnSpc>
              <a:spcBef>
                <a:spcPts val="5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pc: 	picas, one pica is equal to 12 points</a:t>
            </a:r>
          </a:p>
          <a:p>
            <a:pPr marL="330200" indent="-317500">
              <a:lnSpc>
                <a:spcPct val="110000"/>
              </a:lnSpc>
              <a:spcBef>
                <a:spcPts val="5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dirty="0">
              <a:solidFill>
                <a:srgbClr val="FFFFFF"/>
              </a:solidFill>
            </a:endParaRPr>
          </a:p>
          <a:p>
            <a:pPr marL="330200" indent="-317500">
              <a:lnSpc>
                <a:spcPct val="110000"/>
              </a:lnSpc>
              <a:spcBef>
                <a:spcPts val="5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Text Box 1"/>
          <p:cNvSpPr txBox="1">
            <a:spLocks noChangeArrowheads="1"/>
          </p:cNvSpPr>
          <p:nvPr/>
        </p:nvSpPr>
        <p:spPr bwMode="auto">
          <a:xfrm>
            <a:off x="457200" y="274638"/>
            <a:ext cx="8224838" cy="1138237"/>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property values: keywords</a:t>
            </a:r>
          </a:p>
        </p:txBody>
      </p:sp>
      <p:sp>
        <p:nvSpPr>
          <p:cNvPr id="223234" name="Text Box 2"/>
          <p:cNvSpPr txBox="1">
            <a:spLocks noChangeArrowheads="1"/>
          </p:cNvSpPr>
          <p:nvPr/>
        </p:nvSpPr>
        <p:spPr bwMode="auto">
          <a:xfrm>
            <a:off x="457200" y="1600200"/>
            <a:ext cx="8224838" cy="4521200"/>
          </a:xfrm>
          <a:prstGeom prst="rect">
            <a:avLst/>
          </a:prstGeom>
          <a:noFill/>
          <a:ln w="9525">
            <a:noFill/>
            <a:round/>
            <a:headEnd/>
            <a:tailEnd/>
          </a:ln>
          <a:effectLst/>
        </p:spPr>
        <p:txBody>
          <a:bodyPr lIns="0" tIns="0" rIns="0" bIns="0"/>
          <a:lstStyle/>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Keywords are just written as words. Sometimes several keyword can be given, then they are usually separated by a comma.</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Most property accept some keyword values, I will just list them here.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property values: uri values</a:t>
            </a:r>
          </a:p>
        </p:txBody>
      </p:sp>
      <p:sp>
        <p:nvSpPr>
          <p:cNvPr id="224258"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URI values give a  URI.</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A URI value is written in a styles sheet as </a:t>
            </a:r>
          </a:p>
          <a:p>
            <a:pPr marL="328613" indent="-317500">
              <a:lnSpc>
                <a:spcPct val="110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    'url( </a:t>
            </a:r>
            <a:r>
              <a:rPr lang="en-US" sz="2800" i="1">
                <a:solidFill>
                  <a:srgbClr val="FFFFFF"/>
                </a:solidFill>
              </a:rPr>
              <a:t>uri </a:t>
            </a:r>
            <a:r>
              <a:rPr lang="en-US" sz="2800">
                <a:solidFill>
                  <a:srgbClr val="FFFFFF"/>
                </a:solidFill>
              </a:rPr>
              <a:t>)' where </a:t>
            </a:r>
            <a:r>
              <a:rPr lang="en-US" sz="2800" i="1">
                <a:solidFill>
                  <a:srgbClr val="FFFFFF"/>
                </a:solidFill>
              </a:rPr>
              <a:t>uri </a:t>
            </a:r>
            <a:r>
              <a:rPr lang="en-US" sz="2800">
                <a:solidFill>
                  <a:srgbClr val="FFFFFF"/>
                </a:solidFill>
              </a:rPr>
              <a:t>is a URI.</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You can surround your URI with option single or double quotes as well as with whitespace.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Note that you have to use url(…) and not uri(…).</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Text Box 1"/>
          <p:cNvSpPr txBox="1">
            <a:spLocks noChangeArrowheads="1"/>
          </p:cNvSpPr>
          <p:nvPr/>
        </p:nvSpPr>
        <p:spPr bwMode="auto">
          <a:xfrm>
            <a:off x="457200" y="274638"/>
            <a:ext cx="8224838" cy="1138237"/>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inheritance</a:t>
            </a:r>
          </a:p>
        </p:txBody>
      </p:sp>
      <p:sp>
        <p:nvSpPr>
          <p:cNvPr id="225282" name="Text Box 2"/>
          <p:cNvSpPr txBox="1">
            <a:spLocks noChangeArrowheads="1"/>
          </p:cNvSpPr>
          <p:nvPr/>
        </p:nvSpPr>
        <p:spPr bwMode="auto">
          <a:xfrm>
            <a:off x="457200" y="1295400"/>
            <a:ext cx="8226425" cy="5048250"/>
          </a:xfrm>
          <a:prstGeom prst="rect">
            <a:avLst/>
          </a:prstGeom>
          <a:noFill/>
          <a:ln w="9525">
            <a:noFill/>
            <a:round/>
            <a:headEnd/>
            <a:tailEnd/>
          </a:ln>
          <a:effectLst/>
        </p:spPr>
        <p:txBody>
          <a:bodyPr lIns="0" tIns="0" rIns="0" bIns="0"/>
          <a:lstStyle/>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dirty="0">
                <a:solidFill>
                  <a:srgbClr val="FFFFFF"/>
                </a:solidFill>
              </a:rPr>
              <a:t>Inheritance is a general principle of properties in CSS.</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dirty="0">
                <a:solidFill>
                  <a:srgbClr val="FFFFFF"/>
                </a:solidFill>
              </a:rPr>
              <a:t>Some properties are said to “inherit”. This means that the property value set for an element transmits itself as a default value to the element’s children.</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dirty="0">
                <a:solidFill>
                  <a:srgbClr val="FFFFFF"/>
                </a:solidFill>
              </a:rPr>
              <a:t>Remember properties attach only to elements!</a:t>
            </a:r>
          </a:p>
          <a:p>
            <a:pPr marL="330200" indent="-317500">
              <a:lnSpc>
                <a:spcPct val="110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32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property values: ‘inherit’</a:t>
            </a:r>
          </a:p>
        </p:txBody>
      </p:sp>
      <p:sp>
        <p:nvSpPr>
          <p:cNvPr id="226306"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The value ‘inherit’ instructs the style sheet to use the value set on the parent element.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Text Box 1"/>
          <p:cNvSpPr txBox="1">
            <a:spLocks noChangeArrowheads="1"/>
          </p:cNvSpPr>
          <p:nvPr/>
        </p:nvSpPr>
        <p:spPr bwMode="auto">
          <a:xfrm>
            <a:off x="457200" y="542925"/>
            <a:ext cx="8229600" cy="606425"/>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{color: }  </a:t>
            </a:r>
          </a:p>
        </p:txBody>
      </p:sp>
      <p:sp>
        <p:nvSpPr>
          <p:cNvPr id="227330" name="Text Box 2"/>
          <p:cNvSpPr txBox="1">
            <a:spLocks noChangeArrowheads="1"/>
          </p:cNvSpPr>
          <p:nvPr/>
        </p:nvSpPr>
        <p:spPr bwMode="auto">
          <a:xfrm>
            <a:off x="457200" y="1600200"/>
            <a:ext cx="8229600" cy="4537075"/>
          </a:xfrm>
          <a:prstGeom prst="rect">
            <a:avLst/>
          </a:prstGeom>
          <a:noFill/>
          <a:ln w="9525">
            <a:noFill/>
            <a:round/>
            <a:headEnd/>
            <a:tailEnd/>
          </a:ln>
          <a:effectLst/>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{color: } sets the foreground color of an element. It takes color values or ‘inherit’.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The initial value is set by the browser.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The property value is inherited. It means that the {color: } of an element is the {color: } of a parent element, unless you specify something else.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Example</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   body {color: #FAFAFA;}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{background-color: }</a:t>
            </a:r>
          </a:p>
        </p:txBody>
      </p:sp>
      <p:sp>
        <p:nvSpPr>
          <p:cNvPr id="228354"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{background-color: } sets the color of the background</a:t>
            </a:r>
            <a:r>
              <a:rPr lang="en-US" sz="2800" dirty="0" smtClean="0">
                <a:solidFill>
                  <a:srgbClr val="FFFFFF"/>
                </a:solidFill>
              </a:rPr>
              <a:t>.</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smtClean="0">
                <a:solidFill>
                  <a:srgbClr val="FFFFFF"/>
                </a:solidFill>
              </a:rPr>
              <a:t>The property takes color values, </a:t>
            </a:r>
            <a:r>
              <a:rPr lang="en-US" sz="2800" dirty="0">
                <a:solidFill>
                  <a:srgbClr val="FFFFFF"/>
                </a:solidFill>
              </a:rPr>
              <a:t>‘inherit’ or ‘transparent’. </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‘transparent’ is the initial value.</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{background-color: } does </a:t>
            </a:r>
            <a:r>
              <a:rPr lang="en-US" sz="2800" dirty="0" smtClean="0">
                <a:solidFill>
                  <a:srgbClr val="FFFFFF"/>
                </a:solidFill>
              </a:rPr>
              <a:t>*not* </a:t>
            </a:r>
            <a:r>
              <a:rPr lang="en-US" sz="2800" dirty="0">
                <a:solidFill>
                  <a:srgbClr val="FFFFFF"/>
                </a:solidFill>
              </a:rPr>
              <a:t>inherit</a:t>
            </a:r>
            <a:r>
              <a:rPr lang="en-US" sz="2800" dirty="0" smtClean="0">
                <a:solidFill>
                  <a:srgbClr val="FFFFFF"/>
                </a:solidFill>
              </a:rPr>
              <a:t>.  </a:t>
            </a:r>
            <a:endParaRPr lang="en-US" sz="2800" dirty="0">
              <a:solidFill>
                <a:srgbClr val="FFFFFF"/>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background and foreground</a:t>
            </a:r>
          </a:p>
        </p:txBody>
      </p:sp>
      <p:sp>
        <p:nvSpPr>
          <p:cNvPr id="229378"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If you set the foreground, it is recommended to set the background as well</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Example</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   body {color: #FAFAFA; </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             background-color:  #0A0A0A;}</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This avoids a problem when a user has set the foreground color as the default background color of her browser.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Text Box 1"/>
          <p:cNvSpPr txBox="1">
            <a:spLocks noChangeArrowheads="1"/>
          </p:cNvSpPr>
          <p:nvPr/>
        </p:nvSpPr>
        <p:spPr bwMode="auto">
          <a:xfrm>
            <a:off x="457200" y="274638"/>
            <a:ext cx="8224838" cy="1138237"/>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{background-image: }</a:t>
            </a:r>
          </a:p>
        </p:txBody>
      </p:sp>
      <p:sp>
        <p:nvSpPr>
          <p:cNvPr id="230402" name="Text Box 2"/>
          <p:cNvSpPr txBox="1">
            <a:spLocks noChangeArrowheads="1"/>
          </p:cNvSpPr>
          <p:nvPr/>
        </p:nvSpPr>
        <p:spPr bwMode="auto">
          <a:xfrm>
            <a:off x="457200" y="1219200"/>
            <a:ext cx="8226425" cy="5257800"/>
          </a:xfrm>
          <a:prstGeom prst="rect">
            <a:avLst/>
          </a:prstGeom>
          <a:noFill/>
          <a:ln w="9525">
            <a:noFill/>
            <a:round/>
            <a:headEnd/>
            <a:tailEnd/>
          </a:ln>
          <a:effectLst/>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{background-image: </a:t>
            </a:r>
            <a:r>
              <a:rPr lang="en-US" sz="2800" dirty="0" err="1">
                <a:solidFill>
                  <a:srgbClr val="FFFFFF"/>
                </a:solidFill>
              </a:rPr>
              <a:t>url</a:t>
            </a:r>
            <a:r>
              <a:rPr lang="en-US" sz="2800" dirty="0">
                <a:solidFill>
                  <a:srgbClr val="FFFFFF"/>
                </a:solidFill>
              </a:rPr>
              <a:t>(</a:t>
            </a:r>
            <a:r>
              <a:rPr lang="en-US" sz="2800" i="1" dirty="0">
                <a:solidFill>
                  <a:srgbClr val="FFFFFF"/>
                </a:solidFill>
              </a:rPr>
              <a:t>URL</a:t>
            </a:r>
            <a:r>
              <a:rPr lang="en-US" sz="2800" dirty="0">
                <a:solidFill>
                  <a:srgbClr val="FFFFFF"/>
                </a:solidFill>
              </a:rPr>
              <a:t>) } uses a picture found  at a URL </a:t>
            </a:r>
            <a:r>
              <a:rPr lang="en-US" sz="2800" i="1" dirty="0" err="1">
                <a:solidFill>
                  <a:srgbClr val="FFFFFF"/>
                </a:solidFill>
              </a:rPr>
              <a:t>URL</a:t>
            </a:r>
            <a:r>
              <a:rPr lang="en-US" sz="2800" dirty="0">
                <a:solidFill>
                  <a:srgbClr val="FFFFFF"/>
                </a:solidFill>
              </a:rPr>
              <a:t>.</a:t>
            </a:r>
            <a:r>
              <a:rPr lang="en-US" sz="2800" i="1" dirty="0">
                <a:solidFill>
                  <a:srgbClr val="FFFFFF"/>
                </a:solidFill>
              </a:rPr>
              <a:t> </a:t>
            </a:r>
            <a:r>
              <a:rPr lang="en-US" sz="2800" dirty="0">
                <a:solidFill>
                  <a:srgbClr val="FFFFFF"/>
                </a:solidFill>
              </a:rPr>
              <a:t>This will place the picture into the background of the element to which the property is attached. Example </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    body {background-image:    </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              </a:t>
            </a:r>
            <a:r>
              <a:rPr lang="en-US" sz="2800" dirty="0" err="1">
                <a:solidFill>
                  <a:srgbClr val="FFFFFF"/>
                </a:solidFill>
              </a:rPr>
              <a:t>url</a:t>
            </a:r>
            <a:r>
              <a:rPr lang="en-US" sz="2800" dirty="0">
                <a:solidFill>
                  <a:srgbClr val="FFFFFF"/>
                </a:solidFill>
              </a:rPr>
              <a:t>(http://openlib.org/home/krichel/ToK.gif);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{background-image: } may also be given the values ‘none’ or ‘inherit’. ‘none’ is the initial value.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{background-image: } does not inherit.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Text Box 1"/>
          <p:cNvSpPr txBox="1">
            <a:spLocks noChangeArrowheads="1"/>
          </p:cNvSpPr>
          <p:nvPr/>
        </p:nvSpPr>
        <p:spPr bwMode="auto">
          <a:xfrm>
            <a:off x="457200" y="274638"/>
            <a:ext cx="8224838" cy="1138237"/>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{background-repeat: } </a:t>
            </a:r>
          </a:p>
        </p:txBody>
      </p:sp>
      <p:sp>
        <p:nvSpPr>
          <p:cNvPr id="231426" name="Text Box 2"/>
          <p:cNvSpPr txBox="1">
            <a:spLocks noChangeArrowheads="1"/>
          </p:cNvSpPr>
          <p:nvPr/>
        </p:nvSpPr>
        <p:spPr bwMode="auto">
          <a:xfrm>
            <a:off x="457200" y="1600200"/>
            <a:ext cx="8224838" cy="4521200"/>
          </a:xfrm>
          <a:prstGeom prst="rect">
            <a:avLst/>
          </a:prstGeom>
          <a:noFill/>
          <a:ln w="9525">
            <a:noFill/>
            <a:round/>
            <a:headEnd/>
            <a:tailEnd/>
          </a:ln>
          <a:effectLst/>
        </p:spPr>
        <p:txBody>
          <a:bodyPr lIns="0" tIns="0" rIns="0" bIns="0"/>
          <a:lstStyle/>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{background-repeat: } can take the values</a:t>
            </a:r>
          </a:p>
          <a:p>
            <a:pPr marL="733425" lvl="1" indent="-276225">
              <a:lnSpc>
                <a:spcPct val="11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dirty="0">
                <a:solidFill>
                  <a:srgbClr val="FFFFFF"/>
                </a:solidFill>
              </a:rPr>
              <a:t>‘</a:t>
            </a:r>
            <a:r>
              <a:rPr lang="en-US" sz="2400" dirty="0">
                <a:solidFill>
                  <a:srgbClr val="FFFFFF"/>
                </a:solidFill>
              </a:rPr>
              <a:t>repeat’ (initial value)‏</a:t>
            </a:r>
          </a:p>
          <a:p>
            <a:pPr marL="733425" lvl="1" indent="-276225">
              <a:lnSpc>
                <a:spcPct val="11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‘repeat-x’, </a:t>
            </a:r>
          </a:p>
          <a:p>
            <a:pPr marL="733425" lvl="1" indent="-276225">
              <a:lnSpc>
                <a:spcPct val="11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‘repeat-y’</a:t>
            </a:r>
          </a:p>
          <a:p>
            <a:pPr marL="733425" lvl="1" indent="-276225">
              <a:lnSpc>
                <a:spcPct val="11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‘no-repeat’</a:t>
            </a:r>
          </a:p>
          <a:p>
            <a:pPr marL="733425" lvl="1" indent="-276225">
              <a:lnSpc>
                <a:spcPct val="11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‘inherit</a:t>
            </a:r>
            <a:r>
              <a:rPr lang="en-US" dirty="0">
                <a:solidFill>
                  <a:srgbClr val="FFFFFF"/>
                </a:solidFill>
              </a:rPr>
              <a:t>’</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This property does not inherit. In fact, no background property inherits. </a:t>
            </a:r>
          </a:p>
          <a:p>
            <a:pPr marL="330200" indent="-317500">
              <a:lnSpc>
                <a:spcPct val="110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1"/>
          <p:cNvSpPr txBox="1">
            <a:spLocks noChangeArrowheads="1"/>
          </p:cNvSpPr>
          <p:nvPr/>
        </p:nvSpPr>
        <p:spPr bwMode="auto">
          <a:xfrm>
            <a:off x="457200" y="274638"/>
            <a:ext cx="8224838" cy="1138237"/>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dirty="0" smtClean="0">
                <a:solidFill>
                  <a:srgbClr val="E3EBF1"/>
                </a:solidFill>
              </a:rPr>
              <a:t>Markup?</a:t>
            </a:r>
            <a:endParaRPr lang="en-US" sz="4000" dirty="0">
              <a:solidFill>
                <a:srgbClr val="E3EBF1"/>
              </a:solidFill>
            </a:endParaRPr>
          </a:p>
        </p:txBody>
      </p:sp>
      <p:sp>
        <p:nvSpPr>
          <p:cNvPr id="24578" name="Text Box 2"/>
          <p:cNvSpPr txBox="1">
            <a:spLocks noChangeArrowheads="1"/>
          </p:cNvSpPr>
          <p:nvPr/>
        </p:nvSpPr>
        <p:spPr bwMode="auto">
          <a:xfrm>
            <a:off x="457200" y="1600200"/>
            <a:ext cx="8224838" cy="4724400"/>
          </a:xfrm>
          <a:prstGeom prst="rect">
            <a:avLst/>
          </a:prstGeom>
          <a:noFill/>
          <a:ln w="9525">
            <a:noFill/>
            <a:round/>
            <a:headEnd/>
            <a:tailEnd/>
          </a:ln>
          <a:effectLst/>
        </p:spPr>
        <p:txBody>
          <a:bodyPr lIns="0" tIns="0" rIns="0" bIns="0"/>
          <a:lstStyle/>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dirty="0" smtClean="0">
                <a:solidFill>
                  <a:srgbClr val="FFFFFF"/>
                </a:solidFill>
              </a:rPr>
              <a:t>In theory, </a:t>
            </a:r>
            <a:r>
              <a:rPr lang="en-GB" sz="3200" dirty="0" err="1" smtClean="0">
                <a:solidFill>
                  <a:srgbClr val="FFFFFF"/>
                </a:solidFill>
              </a:rPr>
              <a:t>markup</a:t>
            </a:r>
            <a:r>
              <a:rPr lang="en-GB" sz="3200" dirty="0" smtClean="0">
                <a:solidFill>
                  <a:srgbClr val="FFFFFF"/>
                </a:solidFill>
              </a:rPr>
              <a:t> is everything in a document that is not content. </a:t>
            </a:r>
          </a:p>
          <a:p>
            <a:pPr marL="731838" lvl="1" indent="-274638">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dirty="0" smtClean="0">
                <a:solidFill>
                  <a:srgbClr val="FFFFFF"/>
                </a:solidFill>
              </a:rPr>
              <a:t>what fonts there are</a:t>
            </a:r>
          </a:p>
          <a:p>
            <a:pPr marL="731838" lvl="1" indent="-274638">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dirty="0" smtClean="0">
                <a:solidFill>
                  <a:srgbClr val="FFFFFF"/>
                </a:solidFill>
              </a:rPr>
              <a:t>what the layout is </a:t>
            </a:r>
          </a:p>
          <a:p>
            <a:pPr marL="731838" lvl="1" indent="-274638">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dirty="0" smtClean="0">
                <a:solidFill>
                  <a:srgbClr val="FFFFFF"/>
                </a:solidFill>
              </a:rPr>
              <a:t>what graphics to use</a:t>
            </a:r>
            <a:endParaRPr lang="en-US" sz="3200" dirty="0" smtClean="0">
              <a:solidFill>
                <a:srgbClr val="FFFFFF"/>
              </a:solidFill>
            </a:endParaRP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3200" dirty="0" smtClean="0">
                <a:solidFill>
                  <a:srgbClr val="FFFFFF"/>
                </a:solidFill>
              </a:rPr>
              <a:t>In practice SGML looks at the document in three layers</a:t>
            </a:r>
            <a:endParaRPr lang="ru-RU" sz="3200" dirty="0">
              <a:solidFill>
                <a:srgbClr val="FFFFFF"/>
              </a:solidFill>
            </a:endParaRP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400" dirty="0">
                <a:solidFill>
                  <a:srgbClr val="FFFFFF"/>
                </a:solidFill>
              </a:rPr>
              <a:t>structure: types of information in document</a:t>
            </a: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400" dirty="0">
                <a:solidFill>
                  <a:srgbClr val="FFFFFF"/>
                </a:solidFill>
              </a:rPr>
              <a:t>content: the information itself</a:t>
            </a: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400" dirty="0">
                <a:solidFill>
                  <a:srgbClr val="FFFFFF"/>
                </a:solidFill>
              </a:rPr>
              <a:t>style: defines how to typeset the document</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ru-RU" sz="3200" dirty="0">
              <a:solidFill>
                <a:srgbClr val="FFFFFF"/>
              </a:solidFill>
            </a:endParaRPr>
          </a:p>
          <a:p>
            <a:pPr marL="328613" indent="-317500" eaLnBrk="1" hangingPunct="1">
              <a:lnSpc>
                <a:spcPct val="100000"/>
              </a:lnSpc>
              <a:spcBef>
                <a:spcPts val="700"/>
              </a:spcBef>
              <a:buClrTx/>
              <a:buSzTx/>
              <a:buFontTx/>
              <a:buNone/>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ru-RU" sz="32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Text Box 1"/>
          <p:cNvSpPr txBox="1">
            <a:spLocks noChangeArrowheads="1"/>
          </p:cNvSpPr>
          <p:nvPr/>
        </p:nvSpPr>
        <p:spPr bwMode="auto">
          <a:xfrm>
            <a:off x="457200" y="542925"/>
            <a:ext cx="8229600" cy="606425"/>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{background-position: }</a:t>
            </a:r>
          </a:p>
        </p:txBody>
      </p:sp>
      <p:sp>
        <p:nvSpPr>
          <p:cNvPr id="232450" name="Text Box 2"/>
          <p:cNvSpPr txBox="1">
            <a:spLocks noChangeArrowheads="1"/>
          </p:cNvSpPr>
          <p:nvPr/>
        </p:nvSpPr>
        <p:spPr bwMode="auto">
          <a:xfrm>
            <a:off x="457200" y="1600200"/>
            <a:ext cx="8229600" cy="4160838"/>
          </a:xfrm>
          <a:prstGeom prst="rect">
            <a:avLst/>
          </a:prstGeom>
          <a:noFill/>
          <a:ln w="9525">
            <a:noFill/>
            <a:round/>
            <a:headEnd/>
            <a:tailEnd/>
          </a:ln>
          <a:effectLst/>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{background-position: } property places the background image.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When there is repetition, it places the lead image, which is the first one placed.</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The property takes two values</a:t>
            </a:r>
          </a:p>
          <a:p>
            <a:pPr marL="733425" lvl="1" indent="-274638">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first one is for horizontal </a:t>
            </a:r>
          </a:p>
          <a:p>
            <a:pPr marL="733425" lvl="1" indent="-274638">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second value is for vertical</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Text Box 1"/>
          <p:cNvSpPr txBox="1">
            <a:spLocks noChangeArrowheads="1"/>
          </p:cNvSpPr>
          <p:nvPr/>
        </p:nvSpPr>
        <p:spPr bwMode="auto">
          <a:xfrm>
            <a:off x="457200" y="542925"/>
            <a:ext cx="8229600" cy="606425"/>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{background-position: }</a:t>
            </a:r>
          </a:p>
        </p:txBody>
      </p:sp>
      <p:sp>
        <p:nvSpPr>
          <p:cNvPr id="233474" name="Text Box 2"/>
          <p:cNvSpPr txBox="1">
            <a:spLocks noChangeArrowheads="1"/>
          </p:cNvSpPr>
          <p:nvPr/>
        </p:nvSpPr>
        <p:spPr bwMode="auto">
          <a:xfrm>
            <a:off x="457200" y="1600200"/>
            <a:ext cx="8229600" cy="4160838"/>
          </a:xfrm>
          <a:prstGeom prst="rect">
            <a:avLst/>
          </a:prstGeom>
          <a:noFill/>
          <a:ln w="9525">
            <a:noFill/>
            <a:round/>
            <a:headEnd/>
            <a:tailEnd/>
          </a:ln>
          <a:effectLst/>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It takes values '0% 0%'  to '100% 100%'</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It takes  '</a:t>
            </a:r>
            <a:r>
              <a:rPr lang="en-US" sz="2800" i="1" dirty="0">
                <a:solidFill>
                  <a:srgbClr val="FFFFFF"/>
                </a:solidFill>
              </a:rPr>
              <a:t>length </a:t>
            </a:r>
            <a:r>
              <a:rPr lang="en-US" sz="2800" i="1" dirty="0" err="1">
                <a:solidFill>
                  <a:srgbClr val="FFFFFF"/>
                </a:solidFill>
              </a:rPr>
              <a:t>length</a:t>
            </a:r>
            <a:r>
              <a:rPr lang="en-US" sz="2800" dirty="0">
                <a:solidFill>
                  <a:srgbClr val="FFFFFF"/>
                </a:solidFill>
              </a:rPr>
              <a:t>' to put length of offset from left top</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It takes ‘left’, ‘right’, ‘center’ for the first value.</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It takes ‘top’, ‘center’, ‘bottom’ for the second value.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Mixing values from different groups is allowed.</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Both values also take the value ‘inherit’.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This property </a:t>
            </a:r>
            <a:r>
              <a:rPr lang="en-US" sz="2800" dirty="0" smtClean="0">
                <a:solidFill>
                  <a:srgbClr val="FFFFFF"/>
                </a:solidFill>
              </a:rPr>
              <a:t>does not inherit.</a:t>
            </a:r>
            <a:endParaRPr lang="en-US" sz="28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{background-attachment: }</a:t>
            </a:r>
          </a:p>
        </p:txBody>
      </p:sp>
      <p:sp>
        <p:nvSpPr>
          <p:cNvPr id="234498"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This property set whether the background image should scroll with the viewport or it if should stay fixed. It take the values</a:t>
            </a:r>
          </a:p>
          <a:p>
            <a:pPr marL="731838" lvl="1" indent="-274638">
              <a:lnSpc>
                <a:spcPct val="110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‘scroll’  (initial value) </a:t>
            </a:r>
          </a:p>
          <a:p>
            <a:pPr marL="731838" lvl="1" indent="-274638">
              <a:lnSpc>
                <a:spcPct val="110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‘fixed’ </a:t>
            </a:r>
          </a:p>
          <a:p>
            <a:pPr marL="731838" lvl="1" indent="-274638">
              <a:lnSpc>
                <a:spcPct val="110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‘inherit’</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This property does not make much sense when the image is repeated.</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This property is not inherited.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what is the background?</a:t>
            </a:r>
          </a:p>
        </p:txBody>
      </p:sp>
      <p:sp>
        <p:nvSpPr>
          <p:cNvPr id="235522"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Every element in HTML generates what is in CSS known as a box.</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Basically (this is slightly wrong) the box has the contents of the element.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The contents of the element may contain other elements. These other elements can have different background and foreground colors.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tables</a:t>
            </a:r>
          </a:p>
        </p:txBody>
      </p:sp>
      <p:sp>
        <p:nvSpPr>
          <p:cNvPr id="236546" name="Text Box 2"/>
          <p:cNvSpPr txBox="1">
            <a:spLocks noChangeArrowheads="1"/>
          </p:cNvSpPr>
          <p:nvPr/>
        </p:nvSpPr>
        <p:spPr bwMode="auto">
          <a:xfrm>
            <a:off x="457200" y="1600200"/>
            <a:ext cx="8229600" cy="4559300"/>
          </a:xfrm>
          <a:prstGeom prst="rect">
            <a:avLst/>
          </a:prstGeom>
          <a:noFill/>
          <a:ln w="9525">
            <a:noFill/>
            <a:round/>
            <a:headEnd/>
            <a:tailEnd/>
          </a:ln>
          <a:effectLst/>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HTML allows to align contents in a tabular form.</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Tables may have a caption and/or a summary.</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Both describe the table.</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The latter is longer than the former.</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Table rows are aligned vertically.</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Table columns are aligned horizontally.</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Cells are at the intersection between rows and columns.</a:t>
            </a:r>
          </a:p>
          <a:p>
            <a:pPr marL="328613" indent="-317500">
              <a:lnSpc>
                <a:spcPct val="104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HTML table design</a:t>
            </a:r>
          </a:p>
        </p:txBody>
      </p:sp>
      <p:sp>
        <p:nvSpPr>
          <p:cNvPr id="237570" name="Text Box 2"/>
          <p:cNvSpPr txBox="1">
            <a:spLocks noChangeArrowheads="1"/>
          </p:cNvSpPr>
          <p:nvPr/>
        </p:nvSpPr>
        <p:spPr bwMode="auto">
          <a:xfrm>
            <a:off x="457200" y="1600200"/>
            <a:ext cx="8305800" cy="5029200"/>
          </a:xfrm>
          <a:prstGeom prst="rect">
            <a:avLst/>
          </a:prstGeom>
          <a:noFill/>
          <a:ln w="9525">
            <a:noFill/>
            <a:round/>
            <a:headEnd/>
            <a:tailEnd/>
          </a:ln>
          <a:effectLst/>
        </p:spPr>
        <p:txBody>
          <a:bodyPr lIns="90000" tIns="46800" rIns="90000" bIns="46800"/>
          <a:lstStyle/>
          <a:p>
            <a:pPr marL="328613" indent="-317500">
              <a:lnSpc>
                <a:spcPct val="110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a:solidFill>
                  <a:srgbClr val="FFFFFF"/>
                </a:solidFill>
              </a:rPr>
              <a:t>It tries to make simple things simple without making sophisticated things impossible</a:t>
            </a:r>
          </a:p>
          <a:p>
            <a:pPr marL="328613" indent="-317500">
              <a:lnSpc>
                <a:spcPct val="110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a:solidFill>
                  <a:srgbClr val="FFFFFF"/>
                </a:solidFill>
              </a:rPr>
              <a:t>It takes account of the fact that the absolute width of the table can not be controlled by the HTML writer but it is the hands of the reader. </a:t>
            </a:r>
          </a:p>
          <a:p>
            <a:pPr marL="328613" indent="-317500">
              <a:lnSpc>
                <a:spcPct val="110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a:solidFill>
                  <a:srgbClr val="FFFFFF"/>
                </a:solidFill>
              </a:rPr>
              <a:t>Not all things one would like to do are supported.</a:t>
            </a:r>
          </a:p>
          <a:p>
            <a:pPr marL="328613" indent="-317500">
              <a:lnSpc>
                <a:spcPct val="110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a:solidFill>
                  <a:srgbClr val="FFFFFF"/>
                </a:solidFill>
              </a:rPr>
              <a:t>Nevertheless, I only cover the more basic </a:t>
            </a:r>
            <a:r>
              <a:rPr lang="en-US" sz="3200" dirty="0" smtClean="0">
                <a:solidFill>
                  <a:srgbClr val="FFFFFF"/>
                </a:solidFill>
              </a:rPr>
              <a:t>features.</a:t>
            </a:r>
            <a:endParaRPr lang="en-US" sz="3200" dirty="0">
              <a:solidFill>
                <a:srgbClr val="FFFFFF"/>
              </a:solidFill>
            </a:endParaRPr>
          </a:p>
          <a:p>
            <a:pPr marL="328613" indent="-317500">
              <a:lnSpc>
                <a:spcPct val="110000"/>
              </a:lnSpc>
              <a:spcBef>
                <a:spcPts val="60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3200" dirty="0">
              <a:solidFill>
                <a:srgbClr val="FFFFFF"/>
              </a:solidFill>
            </a:endParaRPr>
          </a:p>
          <a:p>
            <a:pPr marL="328613" indent="-317500">
              <a:lnSpc>
                <a:spcPct val="110000"/>
              </a:lnSpc>
              <a:spcBef>
                <a:spcPts val="60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32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basic table</a:t>
            </a:r>
          </a:p>
        </p:txBody>
      </p:sp>
      <p:sp>
        <p:nvSpPr>
          <p:cNvPr id="238594"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A very basic table uses three elements only. </a:t>
            </a:r>
          </a:p>
          <a:p>
            <a:pPr marL="731838" lvl="1" indent="-274638">
              <a:lnSpc>
                <a:spcPct val="110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&lt;table&gt; creates the table</a:t>
            </a:r>
          </a:p>
          <a:p>
            <a:pPr marL="731838" lvl="1" indent="-274638">
              <a:lnSpc>
                <a:spcPct val="110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&lt;</a:t>
            </a:r>
            <a:r>
              <a:rPr lang="en-US" sz="2400" dirty="0" err="1">
                <a:solidFill>
                  <a:srgbClr val="FFFFFF"/>
                </a:solidFill>
              </a:rPr>
              <a:t>tr</a:t>
            </a:r>
            <a:r>
              <a:rPr lang="en-US" sz="2400" dirty="0">
                <a:solidFill>
                  <a:srgbClr val="FFFFFF"/>
                </a:solidFill>
              </a:rPr>
              <a:t>&gt;       creates a row is the table</a:t>
            </a:r>
          </a:p>
          <a:p>
            <a:pPr marL="731838" lvl="1" indent="-274638">
              <a:lnSpc>
                <a:spcPct val="110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&lt;td&gt;      creates a cell within a row.</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&lt;td&gt; has to be a child of &lt;</a:t>
            </a:r>
            <a:r>
              <a:rPr lang="en-US" sz="2800" dirty="0" err="1">
                <a:solidFill>
                  <a:srgbClr val="FFFFFF"/>
                </a:solidFill>
              </a:rPr>
              <a:t>tr</a:t>
            </a:r>
            <a:r>
              <a:rPr lang="en-US" sz="2800" dirty="0">
                <a:solidFill>
                  <a:srgbClr val="FFFFFF"/>
                </a:solidFill>
              </a:rPr>
              <a:t>&gt; and &lt;</a:t>
            </a:r>
            <a:r>
              <a:rPr lang="en-US" sz="2800" dirty="0" err="1">
                <a:solidFill>
                  <a:srgbClr val="FFFFFF"/>
                </a:solidFill>
              </a:rPr>
              <a:t>tr</a:t>
            </a:r>
            <a:r>
              <a:rPr lang="en-US" sz="2800" dirty="0">
                <a:solidFill>
                  <a:srgbClr val="FFFFFF"/>
                </a:solidFill>
              </a:rPr>
              <a:t>&gt; has to be a child of </a:t>
            </a:r>
            <a:r>
              <a:rPr lang="en-US" sz="2800" dirty="0" smtClean="0">
                <a:solidFill>
                  <a:srgbClr val="FFFFFF"/>
                </a:solidFill>
              </a:rPr>
              <a:t>&lt;table&gt;. </a:t>
            </a:r>
            <a:endParaRPr lang="en-US" sz="2800" dirty="0">
              <a:solidFill>
                <a:srgbClr val="FFFFFF"/>
              </a:solidFill>
            </a:endParaRP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Within a table, the distinction between block-level and text level elements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basic table example</a:t>
            </a:r>
          </a:p>
        </p:txBody>
      </p:sp>
      <p:sp>
        <p:nvSpPr>
          <p:cNvPr id="239618"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a:lnSpc>
                <a:spcPts val="2825"/>
              </a:lnSpc>
              <a:spcBef>
                <a:spcPts val="700"/>
              </a:spcBef>
              <a:tabLst>
                <a:tab pos="652463" algn="l"/>
                <a:tab pos="1109663" algn="l"/>
                <a:tab pos="1566863" algn="l"/>
                <a:tab pos="2024063" algn="l"/>
                <a:tab pos="2481263" algn="l"/>
                <a:tab pos="2938463" algn="l"/>
                <a:tab pos="3395663" algn="l"/>
                <a:tab pos="3852863" algn="l"/>
                <a:tab pos="4310063" algn="l"/>
                <a:tab pos="4767263" algn="l"/>
                <a:tab pos="5224463" algn="l"/>
                <a:tab pos="5681663" algn="l"/>
                <a:tab pos="6138863" algn="l"/>
                <a:tab pos="6596063" algn="l"/>
                <a:tab pos="7053263" algn="l"/>
                <a:tab pos="7510463" algn="l"/>
                <a:tab pos="7967663" algn="l"/>
                <a:tab pos="8424863" algn="l"/>
                <a:tab pos="8882063" algn="l"/>
                <a:tab pos="9339263" algn="l"/>
              </a:tabLst>
            </a:pPr>
            <a:r>
              <a:rPr lang="en-US" sz="2800">
                <a:solidFill>
                  <a:srgbClr val="FFFFFF"/>
                </a:solidFill>
              </a:rPr>
              <a:t>&lt;table&gt;</a:t>
            </a:r>
          </a:p>
          <a:p>
            <a:pPr>
              <a:lnSpc>
                <a:spcPts val="2825"/>
              </a:lnSpc>
              <a:spcBef>
                <a:spcPts val="700"/>
              </a:spcBef>
              <a:tabLst>
                <a:tab pos="652463" algn="l"/>
                <a:tab pos="1109663" algn="l"/>
                <a:tab pos="1566863" algn="l"/>
                <a:tab pos="2024063" algn="l"/>
                <a:tab pos="2481263" algn="l"/>
                <a:tab pos="2938463" algn="l"/>
                <a:tab pos="3395663" algn="l"/>
                <a:tab pos="3852863" algn="l"/>
                <a:tab pos="4310063" algn="l"/>
                <a:tab pos="4767263" algn="l"/>
                <a:tab pos="5224463" algn="l"/>
                <a:tab pos="5681663" algn="l"/>
                <a:tab pos="6138863" algn="l"/>
                <a:tab pos="6596063" algn="l"/>
                <a:tab pos="7053263" algn="l"/>
                <a:tab pos="7510463" algn="l"/>
                <a:tab pos="7967663" algn="l"/>
                <a:tab pos="8424863" algn="l"/>
                <a:tab pos="8882063" algn="l"/>
                <a:tab pos="9339263" algn="l"/>
              </a:tabLst>
            </a:pPr>
            <a:r>
              <a:rPr lang="en-US" sz="2800">
                <a:solidFill>
                  <a:srgbClr val="FFFFFF"/>
                </a:solidFill>
              </a:rPr>
              <a:t>  &lt;tr&gt; </a:t>
            </a:r>
          </a:p>
          <a:p>
            <a:pPr>
              <a:lnSpc>
                <a:spcPts val="2825"/>
              </a:lnSpc>
              <a:spcBef>
                <a:spcPts val="700"/>
              </a:spcBef>
              <a:tabLst>
                <a:tab pos="652463" algn="l"/>
                <a:tab pos="1109663" algn="l"/>
                <a:tab pos="1566863" algn="l"/>
                <a:tab pos="2024063" algn="l"/>
                <a:tab pos="2481263" algn="l"/>
                <a:tab pos="2938463" algn="l"/>
                <a:tab pos="3395663" algn="l"/>
                <a:tab pos="3852863" algn="l"/>
                <a:tab pos="4310063" algn="l"/>
                <a:tab pos="4767263" algn="l"/>
                <a:tab pos="5224463" algn="l"/>
                <a:tab pos="5681663" algn="l"/>
                <a:tab pos="6138863" algn="l"/>
                <a:tab pos="6596063" algn="l"/>
                <a:tab pos="7053263" algn="l"/>
                <a:tab pos="7510463" algn="l"/>
                <a:tab pos="7967663" algn="l"/>
                <a:tab pos="8424863" algn="l"/>
                <a:tab pos="8882063" algn="l"/>
                <a:tab pos="9339263" algn="l"/>
              </a:tabLst>
            </a:pPr>
            <a:r>
              <a:rPr lang="en-US" sz="2800">
                <a:solidFill>
                  <a:srgbClr val="FFFFFF"/>
                </a:solidFill>
              </a:rPr>
              <a:t>    &lt;td&gt; row 1  col 1&lt;/td&gt;</a:t>
            </a:r>
          </a:p>
          <a:p>
            <a:pPr>
              <a:lnSpc>
                <a:spcPts val="2825"/>
              </a:lnSpc>
              <a:spcBef>
                <a:spcPts val="700"/>
              </a:spcBef>
              <a:tabLst>
                <a:tab pos="652463" algn="l"/>
                <a:tab pos="1109663" algn="l"/>
                <a:tab pos="1566863" algn="l"/>
                <a:tab pos="2024063" algn="l"/>
                <a:tab pos="2481263" algn="l"/>
                <a:tab pos="2938463" algn="l"/>
                <a:tab pos="3395663" algn="l"/>
                <a:tab pos="3852863" algn="l"/>
                <a:tab pos="4310063" algn="l"/>
                <a:tab pos="4767263" algn="l"/>
                <a:tab pos="5224463" algn="l"/>
                <a:tab pos="5681663" algn="l"/>
                <a:tab pos="6138863" algn="l"/>
                <a:tab pos="6596063" algn="l"/>
                <a:tab pos="7053263" algn="l"/>
                <a:tab pos="7510463" algn="l"/>
                <a:tab pos="7967663" algn="l"/>
                <a:tab pos="8424863" algn="l"/>
                <a:tab pos="8882063" algn="l"/>
                <a:tab pos="9339263" algn="l"/>
              </a:tabLst>
            </a:pPr>
            <a:r>
              <a:rPr lang="en-US" sz="2800">
                <a:solidFill>
                  <a:srgbClr val="FFFFFF"/>
                </a:solidFill>
              </a:rPr>
              <a:t>    &lt;td&gt; row 1  col 2&lt;/td&gt;</a:t>
            </a:r>
          </a:p>
          <a:p>
            <a:pPr>
              <a:lnSpc>
                <a:spcPts val="2825"/>
              </a:lnSpc>
              <a:spcBef>
                <a:spcPts val="700"/>
              </a:spcBef>
              <a:tabLst>
                <a:tab pos="652463" algn="l"/>
                <a:tab pos="1109663" algn="l"/>
                <a:tab pos="1566863" algn="l"/>
                <a:tab pos="2024063" algn="l"/>
                <a:tab pos="2481263" algn="l"/>
                <a:tab pos="2938463" algn="l"/>
                <a:tab pos="3395663" algn="l"/>
                <a:tab pos="3852863" algn="l"/>
                <a:tab pos="4310063" algn="l"/>
                <a:tab pos="4767263" algn="l"/>
                <a:tab pos="5224463" algn="l"/>
                <a:tab pos="5681663" algn="l"/>
                <a:tab pos="6138863" algn="l"/>
                <a:tab pos="6596063" algn="l"/>
                <a:tab pos="7053263" algn="l"/>
                <a:tab pos="7510463" algn="l"/>
                <a:tab pos="7967663" algn="l"/>
                <a:tab pos="8424863" algn="l"/>
                <a:tab pos="8882063" algn="l"/>
                <a:tab pos="9339263" algn="l"/>
              </a:tabLst>
            </a:pPr>
            <a:r>
              <a:rPr lang="en-US" sz="2800">
                <a:solidFill>
                  <a:srgbClr val="FFFFFF"/>
                </a:solidFill>
              </a:rPr>
              <a:t>  &lt;/tr&gt;</a:t>
            </a:r>
          </a:p>
          <a:p>
            <a:pPr>
              <a:lnSpc>
                <a:spcPts val="2825"/>
              </a:lnSpc>
              <a:spcBef>
                <a:spcPts val="700"/>
              </a:spcBef>
              <a:tabLst>
                <a:tab pos="652463" algn="l"/>
                <a:tab pos="1109663" algn="l"/>
                <a:tab pos="1566863" algn="l"/>
                <a:tab pos="2024063" algn="l"/>
                <a:tab pos="2481263" algn="l"/>
                <a:tab pos="2938463" algn="l"/>
                <a:tab pos="3395663" algn="l"/>
                <a:tab pos="3852863" algn="l"/>
                <a:tab pos="4310063" algn="l"/>
                <a:tab pos="4767263" algn="l"/>
                <a:tab pos="5224463" algn="l"/>
                <a:tab pos="5681663" algn="l"/>
                <a:tab pos="6138863" algn="l"/>
                <a:tab pos="6596063" algn="l"/>
                <a:tab pos="7053263" algn="l"/>
                <a:tab pos="7510463" algn="l"/>
                <a:tab pos="7967663" algn="l"/>
                <a:tab pos="8424863" algn="l"/>
                <a:tab pos="8882063" algn="l"/>
                <a:tab pos="9339263" algn="l"/>
              </a:tabLst>
            </a:pPr>
            <a:r>
              <a:rPr lang="en-US" sz="2800">
                <a:solidFill>
                  <a:srgbClr val="FFFFFF"/>
                </a:solidFill>
              </a:rPr>
              <a:t>  &lt;tr&gt; </a:t>
            </a:r>
          </a:p>
          <a:p>
            <a:pPr>
              <a:lnSpc>
                <a:spcPts val="2825"/>
              </a:lnSpc>
              <a:spcBef>
                <a:spcPts val="700"/>
              </a:spcBef>
              <a:tabLst>
                <a:tab pos="652463" algn="l"/>
                <a:tab pos="1109663" algn="l"/>
                <a:tab pos="1566863" algn="l"/>
                <a:tab pos="2024063" algn="l"/>
                <a:tab pos="2481263" algn="l"/>
                <a:tab pos="2938463" algn="l"/>
                <a:tab pos="3395663" algn="l"/>
                <a:tab pos="3852863" algn="l"/>
                <a:tab pos="4310063" algn="l"/>
                <a:tab pos="4767263" algn="l"/>
                <a:tab pos="5224463" algn="l"/>
                <a:tab pos="5681663" algn="l"/>
                <a:tab pos="6138863" algn="l"/>
                <a:tab pos="6596063" algn="l"/>
                <a:tab pos="7053263" algn="l"/>
                <a:tab pos="7510463" algn="l"/>
                <a:tab pos="7967663" algn="l"/>
                <a:tab pos="8424863" algn="l"/>
                <a:tab pos="8882063" algn="l"/>
                <a:tab pos="9339263" algn="l"/>
              </a:tabLst>
            </a:pPr>
            <a:r>
              <a:rPr lang="en-US" sz="2800">
                <a:solidFill>
                  <a:srgbClr val="FFFFFF"/>
                </a:solidFill>
              </a:rPr>
              <a:t>    &lt;td&gt; row 2  col 1&lt;/td&gt;</a:t>
            </a:r>
          </a:p>
          <a:p>
            <a:pPr>
              <a:lnSpc>
                <a:spcPts val="2825"/>
              </a:lnSpc>
              <a:spcBef>
                <a:spcPts val="700"/>
              </a:spcBef>
              <a:tabLst>
                <a:tab pos="652463" algn="l"/>
                <a:tab pos="1109663" algn="l"/>
                <a:tab pos="1566863" algn="l"/>
                <a:tab pos="2024063" algn="l"/>
                <a:tab pos="2481263" algn="l"/>
                <a:tab pos="2938463" algn="l"/>
                <a:tab pos="3395663" algn="l"/>
                <a:tab pos="3852863" algn="l"/>
                <a:tab pos="4310063" algn="l"/>
                <a:tab pos="4767263" algn="l"/>
                <a:tab pos="5224463" algn="l"/>
                <a:tab pos="5681663" algn="l"/>
                <a:tab pos="6138863" algn="l"/>
                <a:tab pos="6596063" algn="l"/>
                <a:tab pos="7053263" algn="l"/>
                <a:tab pos="7510463" algn="l"/>
                <a:tab pos="7967663" algn="l"/>
                <a:tab pos="8424863" algn="l"/>
                <a:tab pos="8882063" algn="l"/>
                <a:tab pos="9339263" algn="l"/>
              </a:tabLst>
            </a:pPr>
            <a:r>
              <a:rPr lang="en-US" sz="2800">
                <a:solidFill>
                  <a:srgbClr val="FFFFFF"/>
                </a:solidFill>
              </a:rPr>
              <a:t>    &lt;td&gt; row 2  col 2&lt;/td&gt;</a:t>
            </a:r>
          </a:p>
          <a:p>
            <a:pPr>
              <a:lnSpc>
                <a:spcPts val="2825"/>
              </a:lnSpc>
              <a:spcBef>
                <a:spcPts val="700"/>
              </a:spcBef>
              <a:tabLst>
                <a:tab pos="652463" algn="l"/>
                <a:tab pos="1109663" algn="l"/>
                <a:tab pos="1566863" algn="l"/>
                <a:tab pos="2024063" algn="l"/>
                <a:tab pos="2481263" algn="l"/>
                <a:tab pos="2938463" algn="l"/>
                <a:tab pos="3395663" algn="l"/>
                <a:tab pos="3852863" algn="l"/>
                <a:tab pos="4310063" algn="l"/>
                <a:tab pos="4767263" algn="l"/>
                <a:tab pos="5224463" algn="l"/>
                <a:tab pos="5681663" algn="l"/>
                <a:tab pos="6138863" algn="l"/>
                <a:tab pos="6596063" algn="l"/>
                <a:tab pos="7053263" algn="l"/>
                <a:tab pos="7510463" algn="l"/>
                <a:tab pos="7967663" algn="l"/>
                <a:tab pos="8424863" algn="l"/>
                <a:tab pos="8882063" algn="l"/>
                <a:tab pos="9339263" algn="l"/>
              </a:tabLst>
            </a:pPr>
            <a:r>
              <a:rPr lang="en-US" sz="2800">
                <a:solidFill>
                  <a:srgbClr val="FFFFFF"/>
                </a:solidFill>
              </a:rPr>
              <a:t>  &lt;/tr&gt;</a:t>
            </a:r>
          </a:p>
          <a:p>
            <a:pPr>
              <a:lnSpc>
                <a:spcPts val="2825"/>
              </a:lnSpc>
              <a:spcBef>
                <a:spcPts val="700"/>
              </a:spcBef>
              <a:tabLst>
                <a:tab pos="652463" algn="l"/>
                <a:tab pos="1109663" algn="l"/>
                <a:tab pos="1566863" algn="l"/>
                <a:tab pos="2024063" algn="l"/>
                <a:tab pos="2481263" algn="l"/>
                <a:tab pos="2938463" algn="l"/>
                <a:tab pos="3395663" algn="l"/>
                <a:tab pos="3852863" algn="l"/>
                <a:tab pos="4310063" algn="l"/>
                <a:tab pos="4767263" algn="l"/>
                <a:tab pos="5224463" algn="l"/>
                <a:tab pos="5681663" algn="l"/>
                <a:tab pos="6138863" algn="l"/>
                <a:tab pos="6596063" algn="l"/>
                <a:tab pos="7053263" algn="l"/>
                <a:tab pos="7510463" algn="l"/>
                <a:tab pos="7967663" algn="l"/>
                <a:tab pos="8424863" algn="l"/>
                <a:tab pos="8882063" algn="l"/>
                <a:tab pos="9339263" algn="l"/>
              </a:tabLst>
            </a:pPr>
            <a:r>
              <a:rPr lang="en-US" sz="2800">
                <a:solidFill>
                  <a:srgbClr val="FFFFFF"/>
                </a:solidFill>
              </a:rPr>
              <a:t>&lt;/table&gt;</a:t>
            </a:r>
          </a:p>
          <a:p>
            <a:pPr>
              <a:lnSpc>
                <a:spcPts val="2825"/>
              </a:lnSpc>
              <a:spcBef>
                <a:spcPts val="700"/>
              </a:spcBef>
              <a:tabLst>
                <a:tab pos="652463" algn="l"/>
                <a:tab pos="1109663" algn="l"/>
                <a:tab pos="1566863" algn="l"/>
                <a:tab pos="2024063" algn="l"/>
                <a:tab pos="2481263" algn="l"/>
                <a:tab pos="2938463" algn="l"/>
                <a:tab pos="3395663" algn="l"/>
                <a:tab pos="3852863" algn="l"/>
                <a:tab pos="4310063" algn="l"/>
                <a:tab pos="4767263" algn="l"/>
                <a:tab pos="5224463" algn="l"/>
                <a:tab pos="5681663" algn="l"/>
                <a:tab pos="6138863" algn="l"/>
                <a:tab pos="6596063" algn="l"/>
                <a:tab pos="7053263" algn="l"/>
                <a:tab pos="7510463" algn="l"/>
                <a:tab pos="7967663" algn="l"/>
                <a:tab pos="8424863" algn="l"/>
                <a:tab pos="8882063" algn="l"/>
                <a:tab pos="9339263" algn="l"/>
              </a:tabLst>
            </a:pPr>
            <a:endParaRPr lang="en-US" sz="2800">
              <a:solidFill>
                <a:srgbClr val="FFFFFF"/>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free layout</a:t>
            </a:r>
          </a:p>
        </p:txBody>
      </p:sp>
      <p:sp>
        <p:nvSpPr>
          <p:cNvPr id="240642"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a:solidFill>
                  <a:srgbClr val="FFFFFF"/>
                </a:solidFill>
              </a:rPr>
              <a:t>The table is entered row by row.</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a:solidFill>
                  <a:srgbClr val="FFFFFF"/>
                </a:solidFill>
              </a:rPr>
              <a:t>You don't need to give the same number of cells in every row.</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a:solidFill>
                  <a:srgbClr val="FFFFFF"/>
                </a:solidFill>
              </a:rPr>
              <a:t>As a consequence of your freedom, the browser has to read the entire table, to figure out what the maximum number of cells in a row is, before it can actually set the table.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tables and usabilty</a:t>
            </a:r>
          </a:p>
        </p:txBody>
      </p:sp>
      <p:sp>
        <p:nvSpPr>
          <p:cNvPr id="241666" name="Text Box 2"/>
          <p:cNvSpPr txBox="1">
            <a:spLocks noChangeArrowheads="1"/>
          </p:cNvSpPr>
          <p:nvPr/>
        </p:nvSpPr>
        <p:spPr bwMode="auto">
          <a:xfrm>
            <a:off x="457200" y="1600200"/>
            <a:ext cx="8077200" cy="4949825"/>
          </a:xfrm>
          <a:prstGeom prst="rect">
            <a:avLst/>
          </a:prstGeom>
          <a:noFill/>
          <a:ln w="9525">
            <a:noFill/>
            <a:round/>
            <a:headEnd/>
            <a:tailEnd/>
          </a:ln>
          <a:effectLst/>
        </p:spPr>
        <p:txBody>
          <a:bodyPr lIns="0" tIns="0" rIns="0" bIns="0"/>
          <a:lstStyle/>
          <a:p>
            <a:pPr marL="328613" indent="-317500">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Tables should not be used to generate visual layout. </a:t>
            </a:r>
          </a:p>
          <a:p>
            <a:pPr marL="328613" indent="-317500">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Use of style sheets is recommended when the table has mainly a visual function. But sometimes this is hard. </a:t>
            </a:r>
          </a:p>
          <a:p>
            <a:pPr marL="328613" indent="-317500">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Many tables lead to excessive scrolling.</a:t>
            </a:r>
          </a:p>
          <a:p>
            <a:pPr marL="328613" indent="-317500">
              <a:lnSpc>
                <a:spcPct val="104000"/>
              </a:lnSpc>
              <a:spcBef>
                <a:spcPts val="6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   See Thomas’ old homepage http://openlib.org/home/krichel/index.table.html</a:t>
            </a:r>
          </a:p>
          <a:p>
            <a:pPr marL="328613" indent="-317500">
              <a:lnSpc>
                <a:spcPct val="104000"/>
              </a:lnSpc>
              <a:spcBef>
                <a:spcPts val="6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   for a  bad example. </a:t>
            </a:r>
          </a:p>
          <a:p>
            <a:pPr marL="328613" indent="-317500">
              <a:lnSpc>
                <a:spcPts val="2825"/>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endParaRPr>
          </a:p>
          <a:p>
            <a:pPr marL="328613" indent="-317500">
              <a:lnSpc>
                <a:spcPts val="2825"/>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Box 1"/>
          <p:cNvSpPr txBox="1">
            <a:spLocks noChangeArrowheads="1"/>
          </p:cNvSpPr>
          <p:nvPr/>
        </p:nvSpPr>
        <p:spPr bwMode="auto">
          <a:xfrm>
            <a:off x="457200" y="274638"/>
            <a:ext cx="8224838" cy="1138237"/>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SGML today</a:t>
            </a:r>
          </a:p>
        </p:txBody>
      </p:sp>
      <p:sp>
        <p:nvSpPr>
          <p:cNvPr id="25602" name="Text Box 2"/>
          <p:cNvSpPr txBox="1">
            <a:spLocks noChangeArrowheads="1"/>
          </p:cNvSpPr>
          <p:nvPr/>
        </p:nvSpPr>
        <p:spPr bwMode="auto">
          <a:xfrm>
            <a:off x="457200" y="1600200"/>
            <a:ext cx="8224838" cy="4521200"/>
          </a:xfrm>
          <a:prstGeom prst="rect">
            <a:avLst/>
          </a:prstGeom>
          <a:noFill/>
          <a:ln w="9525">
            <a:noFill/>
            <a:round/>
            <a:headEnd/>
            <a:tailEnd/>
          </a:ln>
          <a:effectLst/>
        </p:spPr>
        <p:txBody>
          <a:bodyPr lIns="0" tIns="0" rIns="0" bIns="0"/>
          <a:lstStyle/>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a:solidFill>
                  <a:srgbClr val="FFFFFF"/>
                </a:solidFill>
              </a:rPr>
              <a:t>SGML has two important legacies</a:t>
            </a: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rPr>
              <a:t>document type definitions (DTDs)‏</a:t>
            </a: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rPr>
              <a:t>character entity references [seen later]</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a:solidFill>
                  <a:srgbClr val="FFFFFF"/>
                </a:solidFill>
              </a:rPr>
              <a:t>There are two important developments from SGML</a:t>
            </a: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rPr>
              <a:t>XML, an SGML application</a:t>
            </a: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rPr>
              <a:t>HTML, an SGML DTD</a:t>
            </a:r>
          </a:p>
          <a:p>
            <a:pPr marL="328613" indent="-317500" eaLnBrk="1" hangingPunct="1">
              <a:lnSpc>
                <a:spcPts val="2825"/>
              </a:lnSpc>
              <a:spcBef>
                <a:spcPts val="700"/>
              </a:spcBef>
              <a:buClrTx/>
              <a:buSzTx/>
              <a:buFontTx/>
              <a:buNone/>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en-GB"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Text Box 1"/>
          <p:cNvSpPr txBox="1">
            <a:spLocks noChangeArrowheads="1"/>
          </p:cNvSpPr>
          <p:nvPr/>
        </p:nvSpPr>
        <p:spPr bwMode="auto">
          <a:xfrm>
            <a:off x="457200" y="304800"/>
            <a:ext cx="86868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elements &amp; attributes not covered</a:t>
            </a:r>
          </a:p>
        </p:txBody>
      </p:sp>
      <p:sp>
        <p:nvSpPr>
          <p:cNvPr id="242690" name="Text Box 2"/>
          <p:cNvSpPr txBox="1">
            <a:spLocks noChangeArrowheads="1"/>
          </p:cNvSpPr>
          <p:nvPr/>
        </p:nvSpPr>
        <p:spPr bwMode="auto">
          <a:xfrm>
            <a:off x="457200" y="1600200"/>
            <a:ext cx="8229600" cy="4953000"/>
          </a:xfrm>
          <a:prstGeom prst="rect">
            <a:avLst/>
          </a:prstGeom>
          <a:noFill/>
          <a:ln w="9525">
            <a:noFill/>
            <a:round/>
            <a:headEnd/>
            <a:tailEnd/>
          </a:ln>
          <a:effectLst/>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a:solidFill>
                  <a:srgbClr val="FFFFFF"/>
                </a:solidFill>
              </a:rPr>
              <a:t>Many points in the table spec of  HTML have one or more of the following attributes</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mainly important for non-visual rendering</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complicated and/or abstract</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little used</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mainly a verbosity reduction feature</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a:solidFill>
                  <a:srgbClr val="FFFFFF"/>
                </a:solidFill>
              </a:rPr>
              <a:t>So I am omitting some of them in the discussion.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Text Box 1"/>
          <p:cNvSpPr txBox="1">
            <a:spLocks noChangeArrowheads="1"/>
          </p:cNvSpPr>
          <p:nvPr/>
        </p:nvSpPr>
        <p:spPr bwMode="auto">
          <a:xfrm>
            <a:off x="457200" y="228600"/>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groups, partly not covered here</a:t>
            </a:r>
          </a:p>
        </p:txBody>
      </p:sp>
      <p:sp>
        <p:nvSpPr>
          <p:cNvPr id="243714" name="Text Box 2"/>
          <p:cNvSpPr txBox="1">
            <a:spLocks noChangeArrowheads="1"/>
          </p:cNvSpPr>
          <p:nvPr/>
        </p:nvSpPr>
        <p:spPr bwMode="auto">
          <a:xfrm>
            <a:off x="457200" y="1600200"/>
            <a:ext cx="8229600" cy="4325938"/>
          </a:xfrm>
          <a:prstGeom prst="rect">
            <a:avLst/>
          </a:prstGeom>
          <a:noFill/>
          <a:ln w="9525">
            <a:noFill/>
            <a:round/>
            <a:headEnd/>
            <a:tailEnd/>
          </a:ln>
          <a:effectLst/>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Table rows may be grouped into</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head section</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body section</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foot section</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Table columns may also be grouped into more arbitrary ways in so-called column groups.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I partly cover that cells may contain</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header information</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table data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the &lt;table&gt; element</a:t>
            </a:r>
          </a:p>
        </p:txBody>
      </p:sp>
      <p:sp>
        <p:nvSpPr>
          <p:cNvPr id="244738" name="Text Box 2"/>
          <p:cNvSpPr txBox="1">
            <a:spLocks noChangeArrowheads="1"/>
          </p:cNvSpPr>
          <p:nvPr/>
        </p:nvSpPr>
        <p:spPr bwMode="auto">
          <a:xfrm>
            <a:off x="381000" y="1193800"/>
            <a:ext cx="8229600" cy="5359400"/>
          </a:xfrm>
          <a:prstGeom prst="rect">
            <a:avLst/>
          </a:prstGeom>
          <a:noFill/>
          <a:ln w="9525">
            <a:noFill/>
            <a:round/>
            <a:headEnd/>
            <a:tailEnd/>
          </a:ln>
          <a:effectLst/>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It encloses a table. It takes the core and i18n attributes. It is a block-level element.</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It takes a  summary= attribute. That attribute provides a summary of the table's purpose and structure for user agents rendering to non-visual media such as speech and Braille.</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It takes a width= attribute.  That attribute specifies the desired width of the entire table.</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When the value is a percentage value, the value is relative to the user agent's available horizontal space.</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Otherwise it as a pixel value</a:t>
            </a:r>
          </a:p>
          <a:p>
            <a:pPr marL="328613" indent="-317500">
              <a:lnSpc>
                <a:spcPct val="104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the frame= attribute of &lt;table&gt;</a:t>
            </a:r>
          </a:p>
        </p:txBody>
      </p:sp>
      <p:sp>
        <p:nvSpPr>
          <p:cNvPr id="245762" name="Text Box 2"/>
          <p:cNvSpPr txBox="1">
            <a:spLocks noChangeArrowheads="1"/>
          </p:cNvSpPr>
          <p:nvPr/>
        </p:nvSpPr>
        <p:spPr bwMode="auto">
          <a:xfrm>
            <a:off x="457200" y="1600200"/>
            <a:ext cx="8229600" cy="4953000"/>
          </a:xfrm>
          <a:prstGeom prst="rect">
            <a:avLst/>
          </a:prstGeom>
          <a:noFill/>
          <a:ln w="9525">
            <a:noFill/>
            <a:round/>
            <a:headEnd/>
            <a:tailEnd/>
          </a:ln>
          <a:effectLst/>
        </p:spPr>
        <p:txBody>
          <a:bodyPr lIns="90000" tIns="46800" rIns="90000" bIns="46800"/>
          <a:lstStyle/>
          <a:p>
            <a:pPr marL="328613" indent="-317500">
              <a:lnSpc>
                <a:spcPct val="9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This attribute specifies which sides of the frame surrounding a table will be visible. Possible values: </a:t>
            </a:r>
          </a:p>
          <a:p>
            <a:pPr marL="731838" lvl="1" indent="-274638">
              <a:lnSpc>
                <a:spcPct val="90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"void" 	  no sides. This is the default value. </a:t>
            </a:r>
          </a:p>
          <a:p>
            <a:pPr marL="731838" lvl="1" indent="-274638">
              <a:lnSpc>
                <a:spcPct val="90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"above"	  the top side only </a:t>
            </a:r>
          </a:p>
          <a:p>
            <a:pPr marL="731838" lvl="1" indent="-274638">
              <a:lnSpc>
                <a:spcPct val="90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"below"	  the bottom side only </a:t>
            </a:r>
          </a:p>
          <a:p>
            <a:pPr marL="731838" lvl="1" indent="-274638">
              <a:lnSpc>
                <a:spcPct val="90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a:t>
            </a:r>
            <a:r>
              <a:rPr lang="en-US" sz="2400" dirty="0" err="1">
                <a:solidFill>
                  <a:srgbClr val="FFFFFF"/>
                </a:solidFill>
              </a:rPr>
              <a:t>hsides</a:t>
            </a:r>
            <a:r>
              <a:rPr lang="en-US" sz="2400" dirty="0">
                <a:solidFill>
                  <a:srgbClr val="FFFFFF"/>
                </a:solidFill>
              </a:rPr>
              <a:t>"  the top and bottom sides only </a:t>
            </a:r>
          </a:p>
          <a:p>
            <a:pPr marL="731838" lvl="1" indent="-274638">
              <a:lnSpc>
                <a:spcPct val="90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a:t>
            </a:r>
            <a:r>
              <a:rPr lang="en-US" sz="2400" dirty="0" err="1">
                <a:solidFill>
                  <a:srgbClr val="FFFFFF"/>
                </a:solidFill>
              </a:rPr>
              <a:t>vsides</a:t>
            </a:r>
            <a:r>
              <a:rPr lang="en-US" sz="2400" dirty="0">
                <a:solidFill>
                  <a:srgbClr val="FFFFFF"/>
                </a:solidFill>
              </a:rPr>
              <a:t>"  the right and left sides only </a:t>
            </a:r>
          </a:p>
          <a:p>
            <a:pPr marL="731838" lvl="1" indent="-274638">
              <a:lnSpc>
                <a:spcPct val="90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"lhs"	  	  the left-hand side only</a:t>
            </a:r>
          </a:p>
          <a:p>
            <a:pPr marL="731838" lvl="1" indent="-274638">
              <a:lnSpc>
                <a:spcPct val="90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a:t>
            </a:r>
            <a:r>
              <a:rPr lang="en-US" sz="2400" dirty="0" err="1">
                <a:solidFill>
                  <a:srgbClr val="FFFFFF"/>
                </a:solidFill>
              </a:rPr>
              <a:t>rhs</a:t>
            </a:r>
            <a:r>
              <a:rPr lang="en-US" sz="2400" dirty="0">
                <a:solidFill>
                  <a:srgbClr val="FFFFFF"/>
                </a:solidFill>
              </a:rPr>
              <a:t>"	  the right-hand side only </a:t>
            </a:r>
          </a:p>
          <a:p>
            <a:pPr marL="731838" lvl="1" indent="-274638">
              <a:lnSpc>
                <a:spcPct val="90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"box"	  all four sides</a:t>
            </a:r>
          </a:p>
          <a:p>
            <a:pPr marL="731838" lvl="1" indent="-274638">
              <a:lnSpc>
                <a:spcPct val="90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"border"  all four sides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the rules= attribute of &lt;table&gt;</a:t>
            </a:r>
          </a:p>
        </p:txBody>
      </p:sp>
      <p:sp>
        <p:nvSpPr>
          <p:cNvPr id="246786" name="Text Box 2"/>
          <p:cNvSpPr txBox="1">
            <a:spLocks noChangeArrowheads="1"/>
          </p:cNvSpPr>
          <p:nvPr/>
        </p:nvSpPr>
        <p:spPr bwMode="auto">
          <a:xfrm>
            <a:off x="457200" y="1600200"/>
            <a:ext cx="8229600" cy="5029200"/>
          </a:xfrm>
          <a:prstGeom prst="rect">
            <a:avLst/>
          </a:prstGeom>
          <a:noFill/>
          <a:ln w="9525">
            <a:noFill/>
            <a:round/>
            <a:headEnd/>
            <a:tailEnd/>
          </a:ln>
          <a:effectLst/>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a:solidFill>
                  <a:srgbClr val="FFFFFF"/>
                </a:solidFill>
              </a:rPr>
              <a:t>This attribute specifies which rules will appear between cells within a table. Possible values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"none"	   no rules. This is the default.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"groups"  </a:t>
            </a:r>
            <a:r>
              <a:rPr lang="en-US" sz="2800" dirty="0" smtClean="0">
                <a:solidFill>
                  <a:srgbClr val="FFFFFF"/>
                </a:solidFill>
              </a:rPr>
              <a:t> rules </a:t>
            </a:r>
            <a:r>
              <a:rPr lang="en-US" sz="2800" dirty="0">
                <a:solidFill>
                  <a:srgbClr val="FFFFFF"/>
                </a:solidFill>
              </a:rPr>
              <a:t>between row groups only.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"rows"	   rules between rows only.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"cols"	   rules between columns only.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"all"	   </a:t>
            </a:r>
            <a:r>
              <a:rPr lang="en-US" sz="2800" dirty="0" smtClean="0">
                <a:solidFill>
                  <a:srgbClr val="FFFFFF"/>
                </a:solidFill>
              </a:rPr>
              <a:t>       rules </a:t>
            </a:r>
            <a:r>
              <a:rPr lang="en-US" sz="2800" dirty="0">
                <a:solidFill>
                  <a:srgbClr val="FFFFFF"/>
                </a:solidFill>
              </a:rPr>
              <a:t>between all rows and columns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the border= attribute of &lt;table&gt;</a:t>
            </a:r>
          </a:p>
        </p:txBody>
      </p:sp>
      <p:sp>
        <p:nvSpPr>
          <p:cNvPr id="247810" name="Text Box 2"/>
          <p:cNvSpPr txBox="1">
            <a:spLocks noChangeArrowheads="1"/>
          </p:cNvSpPr>
          <p:nvPr/>
        </p:nvSpPr>
        <p:spPr bwMode="auto">
          <a:xfrm>
            <a:off x="457200" y="1600200"/>
            <a:ext cx="8229600" cy="4616450"/>
          </a:xfrm>
          <a:prstGeom prst="rect">
            <a:avLst/>
          </a:prstGeom>
          <a:noFill/>
          <a:ln w="9525">
            <a:noFill/>
            <a:round/>
            <a:headEnd/>
            <a:tailEnd/>
          </a:ln>
          <a:effectLst/>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This attribute sets the width of the frame of a table, if it is set to be visible. The value can only be a pixel number. </a:t>
            </a:r>
          </a:p>
          <a:p>
            <a:pPr marL="328613" indent="-317500">
              <a:lnSpc>
                <a:spcPct val="104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endParaRPr>
          </a:p>
          <a:p>
            <a:pPr marL="328613" indent="-317500">
              <a:lnSpc>
                <a:spcPct val="104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endParaRP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Rules and frames can make for visual noise. </a:t>
            </a:r>
          </a:p>
          <a:p>
            <a:pPr marL="328613" indent="-317500">
              <a:lnSpc>
                <a:spcPct val="104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endParaRPr>
          </a:p>
          <a:p>
            <a:pPr marL="328613" indent="-317500">
              <a:lnSpc>
                <a:spcPct val="104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endParaRPr>
          </a:p>
          <a:p>
            <a:pPr marL="328613" indent="-317500">
              <a:lnSpc>
                <a:spcPct val="104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the &lt;caption&gt; element</a:t>
            </a:r>
          </a:p>
        </p:txBody>
      </p:sp>
      <p:sp>
        <p:nvSpPr>
          <p:cNvPr id="248834" name="Text Box 2"/>
          <p:cNvSpPr txBox="1">
            <a:spLocks noChangeArrowheads="1"/>
          </p:cNvSpPr>
          <p:nvPr/>
        </p:nvSpPr>
        <p:spPr bwMode="auto">
          <a:xfrm>
            <a:off x="457200" y="1371600"/>
            <a:ext cx="8229600" cy="4953000"/>
          </a:xfrm>
          <a:prstGeom prst="rect">
            <a:avLst/>
          </a:prstGeom>
          <a:noFill/>
          <a:ln w="9525">
            <a:noFill/>
            <a:round/>
            <a:headEnd/>
            <a:tailEnd/>
          </a:ln>
          <a:effectLst/>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It is used to give a caption to the table.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It takes the core and i18n attributes.</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It is only allowed immediately after the &lt;table&gt; tag start.</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There can only be one &lt;caption&gt; in any one &lt;table&gt;.</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We will now study the alignment attributes. This is an attribute group widely used in tables. &lt;table&gt; also takes those attributes.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7"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alignment: the valign= attribute</a:t>
            </a:r>
          </a:p>
        </p:txBody>
      </p:sp>
      <p:sp>
        <p:nvSpPr>
          <p:cNvPr id="249858" name="Text Box 2"/>
          <p:cNvSpPr txBox="1">
            <a:spLocks noChangeArrowheads="1"/>
          </p:cNvSpPr>
          <p:nvPr/>
        </p:nvSpPr>
        <p:spPr bwMode="auto">
          <a:xfrm>
            <a:off x="457200" y="1189038"/>
            <a:ext cx="8229600" cy="6075362"/>
          </a:xfrm>
          <a:prstGeom prst="rect">
            <a:avLst/>
          </a:prstGeom>
          <a:noFill/>
          <a:ln w="9525">
            <a:noFill/>
            <a:round/>
            <a:headEnd/>
            <a:tailEnd/>
          </a:ln>
          <a:effectLst/>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The </a:t>
            </a:r>
            <a:r>
              <a:rPr lang="en-US" sz="2800" dirty="0" err="1">
                <a:solidFill>
                  <a:srgbClr val="FFFFFF"/>
                </a:solidFill>
              </a:rPr>
              <a:t>valign</a:t>
            </a:r>
            <a:r>
              <a:rPr lang="en-US" sz="2800" dirty="0">
                <a:solidFill>
                  <a:srgbClr val="FFFFFF"/>
                </a:solidFill>
              </a:rPr>
              <a:t>= attribute specifies the vertical position of data within a cell. Possible values: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"top" 	 Cell data is flush with the top of the cell.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"middle" Cell data is centered vertically within the cell.  </a:t>
            </a:r>
          </a:p>
          <a:p>
            <a:pPr marL="328613" indent="-317500">
              <a:lnSpc>
                <a:spcPct val="104000"/>
              </a:lnSpc>
              <a:spcBef>
                <a:spcPts val="6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			 This is the default value.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"bottom" Cell data is flush with the bottom of the cell.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"baseline" All cells in the same row as a cell whose </a:t>
            </a:r>
            <a:r>
              <a:rPr lang="en-US" sz="2400" dirty="0" err="1">
                <a:solidFill>
                  <a:srgbClr val="FFFFFF"/>
                </a:solidFill>
              </a:rPr>
              <a:t>valign</a:t>
            </a:r>
            <a:r>
              <a:rPr lang="en-US" sz="2400" dirty="0">
                <a:solidFill>
                  <a:srgbClr val="FFFFFF"/>
                </a:solidFill>
              </a:rPr>
              <a:t> attribute has this value should have their textual data positioned so that the first text line occurs on a baseline common to all cells in the row. This constraint does not apply to subsequent text lines in these cells. </a:t>
            </a:r>
          </a:p>
          <a:p>
            <a:pPr marL="328613" indent="-317500">
              <a:lnSpc>
                <a:spcPct val="104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alignment: the align= attribute</a:t>
            </a:r>
          </a:p>
        </p:txBody>
      </p:sp>
      <p:sp>
        <p:nvSpPr>
          <p:cNvPr id="250882" name="Text Box 2"/>
          <p:cNvSpPr txBox="1">
            <a:spLocks noChangeArrowheads="1"/>
          </p:cNvSpPr>
          <p:nvPr/>
        </p:nvSpPr>
        <p:spPr bwMode="auto">
          <a:xfrm>
            <a:off x="457200" y="1295400"/>
            <a:ext cx="8229600" cy="4997450"/>
          </a:xfrm>
          <a:prstGeom prst="rect">
            <a:avLst/>
          </a:prstGeom>
          <a:noFill/>
          <a:ln w="9525">
            <a:noFill/>
            <a:round/>
            <a:headEnd/>
            <a:tailEnd/>
          </a:ln>
          <a:effectLst/>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The align= attribute specifies the alignment of data and the justification of text in a cell. Possible values: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"left"	      left-flush data or left-justify text.</a:t>
            </a:r>
          </a:p>
          <a:p>
            <a:pPr marL="328613" indent="-317500">
              <a:lnSpc>
                <a:spcPct val="104000"/>
              </a:lnSpc>
              <a:spcBef>
                <a:spcPts val="6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   		This is the default value for table data.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"center"	 center data or center-justify text.</a:t>
            </a:r>
          </a:p>
          <a:p>
            <a:pPr marL="328613" indent="-317500">
              <a:lnSpc>
                <a:spcPct val="104000"/>
              </a:lnSpc>
              <a:spcBef>
                <a:spcPts val="6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		This is the default value for table headers.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"right"	right-flush data or right-justify text.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"justify"	double-justify text</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"char"	align text around a specific character as set 		with a char= attribute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alignment: char= and charoff=</a:t>
            </a:r>
          </a:p>
        </p:txBody>
      </p:sp>
      <p:sp>
        <p:nvSpPr>
          <p:cNvPr id="251906" name="Text Box 2"/>
          <p:cNvSpPr txBox="1">
            <a:spLocks noChangeArrowheads="1"/>
          </p:cNvSpPr>
          <p:nvPr/>
        </p:nvSpPr>
        <p:spPr bwMode="auto">
          <a:xfrm>
            <a:off x="228600" y="1295400"/>
            <a:ext cx="8763000" cy="5105400"/>
          </a:xfrm>
          <a:prstGeom prst="rect">
            <a:avLst/>
          </a:prstGeom>
          <a:noFill/>
          <a:ln w="9525">
            <a:noFill/>
            <a:round/>
            <a:headEnd/>
            <a:tailEnd/>
          </a:ln>
          <a:effectLst/>
        </p:spPr>
        <p:txBody>
          <a:bodyPr lIns="90000" tIns="46800" rIns="90000" bIns="46800"/>
          <a:lstStyle/>
          <a:p>
            <a:pPr marL="328613" indent="-317500">
              <a:lnSpc>
                <a:spcPct val="105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The char= attribute specifies a single character within a text fragment to act as an axis for alignment. The default value for this attribute is the decimal point character for the current language as set by the lang= attribute.</a:t>
            </a:r>
          </a:p>
          <a:p>
            <a:pPr marL="328613" indent="-317500">
              <a:lnSpc>
                <a:spcPct val="105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The charoff= attribute specifies the offset to the first occurrence of the alignment character on each line. If a line doesn't include the alignment character, it should be horizontally shifted to end at the alignment position. The direction of offset is determined by the current text direction, as set by the dir= attribute.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
          <p:cNvSpPr txBox="1">
            <a:spLocks noChangeArrowheads="1"/>
          </p:cNvSpPr>
          <p:nvPr/>
        </p:nvSpPr>
        <p:spPr bwMode="auto">
          <a:xfrm>
            <a:off x="160338" y="225425"/>
            <a:ext cx="8915400" cy="1143000"/>
          </a:xfrm>
          <a:prstGeom prst="rect">
            <a:avLst/>
          </a:prstGeom>
          <a:noFill/>
          <a:ln w="9525">
            <a:noFill/>
            <a:round/>
            <a:headEnd/>
            <a:tailEnd/>
          </a:ln>
          <a:effectLst/>
        </p:spPr>
        <p:txBody>
          <a:bodyPr lIns="90000" tIns="46800" rIns="90000" bIns="4680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Document Type Definition (DTD)‏</a:t>
            </a:r>
          </a:p>
        </p:txBody>
      </p:sp>
      <p:sp>
        <p:nvSpPr>
          <p:cNvPr id="26626" name="Text Box 2"/>
          <p:cNvSpPr txBox="1">
            <a:spLocks noChangeArrowheads="1"/>
          </p:cNvSpPr>
          <p:nvPr/>
        </p:nvSpPr>
        <p:spPr bwMode="auto">
          <a:xfrm>
            <a:off x="195263" y="1382713"/>
            <a:ext cx="8686800" cy="4826000"/>
          </a:xfrm>
          <a:prstGeom prst="rect">
            <a:avLst/>
          </a:prstGeom>
          <a:noFill/>
          <a:ln w="9525">
            <a:noFill/>
            <a:round/>
            <a:headEnd/>
            <a:tailEnd/>
          </a:ln>
          <a:effectLst/>
        </p:spPr>
        <p:txBody>
          <a:bodyPr lIns="90000" tIns="46800" rIns="90000" bIns="46800"/>
          <a:lstStyle/>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3200">
                <a:solidFill>
                  <a:srgbClr val="FFFFFF"/>
                </a:solidFill>
              </a:rPr>
              <a:t>The DTD is a non-SGML language that describes SGML document types. It describes</a:t>
            </a: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rPr>
              <a:t>information elements that the document handles, e.g.</a:t>
            </a:r>
          </a:p>
          <a:p>
            <a:pPr marL="1141413" lvl="2" indent="-227013" eaLnBrk="1" hangingPunct="1">
              <a:lnSpc>
                <a:spcPct val="100000"/>
              </a:lnSpc>
              <a:spcBef>
                <a:spcPts val="5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600">
                <a:solidFill>
                  <a:srgbClr val="FFFFFF"/>
                </a:solidFill>
              </a:rPr>
              <a:t>title</a:t>
            </a:r>
          </a:p>
          <a:p>
            <a:pPr marL="1141413" lvl="2" indent="-227013" eaLnBrk="1" hangingPunct="1">
              <a:lnSpc>
                <a:spcPct val="100000"/>
              </a:lnSpc>
              <a:spcBef>
                <a:spcPts val="5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600">
                <a:solidFill>
                  <a:srgbClr val="FFFFFF"/>
                </a:solidFill>
              </a:rPr>
              <a:t>chapter</a:t>
            </a: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rPr>
              <a:t>Relationships between information elements e.g.</a:t>
            </a:r>
          </a:p>
          <a:p>
            <a:pPr marL="1141413" lvl="2" indent="-227013" eaLnBrk="1" hangingPunct="1">
              <a:lnSpc>
                <a:spcPct val="100000"/>
              </a:lnSpc>
              <a:spcBef>
                <a:spcPts val="5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600">
                <a:solidFill>
                  <a:srgbClr val="FFFFFF"/>
                </a:solidFill>
              </a:rPr>
              <a:t>A chapter contains sections.</a:t>
            </a:r>
          </a:p>
          <a:p>
            <a:pPr marL="1141413" lvl="2" indent="-227013" eaLnBrk="1" hangingPunct="1">
              <a:lnSpc>
                <a:spcPct val="100000"/>
              </a:lnSpc>
              <a:spcBef>
                <a:spcPts val="5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600">
                <a:solidFill>
                  <a:srgbClr val="FFFFFF"/>
                </a:solidFill>
              </a:rPr>
              <a:t>A title comes at the top of the document.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alignment: cellspacing=</a:t>
            </a:r>
          </a:p>
        </p:txBody>
      </p:sp>
      <p:sp>
        <p:nvSpPr>
          <p:cNvPr id="252930" name="Text Box 2"/>
          <p:cNvSpPr txBox="1">
            <a:spLocks noChangeArrowheads="1"/>
          </p:cNvSpPr>
          <p:nvPr/>
        </p:nvSpPr>
        <p:spPr bwMode="auto">
          <a:xfrm>
            <a:off x="457200" y="1600200"/>
            <a:ext cx="8229600" cy="5018088"/>
          </a:xfrm>
          <a:prstGeom prst="rect">
            <a:avLst/>
          </a:prstGeom>
          <a:noFill/>
          <a:ln w="9525">
            <a:noFill/>
            <a:round/>
            <a:headEnd/>
            <a:tailEnd/>
          </a:ln>
          <a:effectLst/>
        </p:spPr>
        <p:txBody>
          <a:bodyPr lIns="90000" tIns="46800" rIns="90000" bIns="46800"/>
          <a:lstStyle/>
          <a:p>
            <a:pPr marL="328613" indent="-317500">
              <a:lnSpc>
                <a:spcPct val="9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The </a:t>
            </a:r>
            <a:r>
              <a:rPr lang="en-US" sz="2800" dirty="0" err="1">
                <a:solidFill>
                  <a:srgbClr val="FFFFFF"/>
                </a:solidFill>
              </a:rPr>
              <a:t>cellspacing</a:t>
            </a:r>
            <a:r>
              <a:rPr lang="en-US" sz="2800" dirty="0">
                <a:solidFill>
                  <a:srgbClr val="FFFFFF"/>
                </a:solidFill>
              </a:rPr>
              <a:t>= attribute specifies how much space the user agent should leave </a:t>
            </a:r>
          </a:p>
          <a:p>
            <a:pPr marL="731838" lvl="1" indent="-274638">
              <a:lnSpc>
                <a:spcPct val="90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between the left side of the table and the left-hand side of the leftmost column</a:t>
            </a:r>
          </a:p>
          <a:p>
            <a:pPr marL="731838" lvl="1" indent="-274638">
              <a:lnSpc>
                <a:spcPct val="90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between the top of the table and the top side of the top row,</a:t>
            </a:r>
          </a:p>
          <a:p>
            <a:pPr marL="731838" lvl="1" indent="-274638">
              <a:lnSpc>
                <a:spcPct val="90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between the right side of the table and the right-hand side of the right most column</a:t>
            </a:r>
          </a:p>
          <a:p>
            <a:pPr marL="731838" lvl="1" indent="-274638">
              <a:lnSpc>
                <a:spcPct val="90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between the bottom of the table and the bottom side of the last row</a:t>
            </a:r>
          </a:p>
          <a:p>
            <a:pPr marL="731838" lvl="1" indent="-274638">
              <a:lnSpc>
                <a:spcPct val="90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The attribute also specifies the amount of space to leave between cells. </a:t>
            </a:r>
          </a:p>
          <a:p>
            <a:pPr marL="328613" indent="-317500">
              <a:lnSpc>
                <a:spcPct val="90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4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alignment attributes: cellpadding=</a:t>
            </a:r>
          </a:p>
        </p:txBody>
      </p:sp>
      <p:sp>
        <p:nvSpPr>
          <p:cNvPr id="253954" name="Text Box 2"/>
          <p:cNvSpPr txBox="1">
            <a:spLocks noChangeArrowheads="1"/>
          </p:cNvSpPr>
          <p:nvPr/>
        </p:nvSpPr>
        <p:spPr bwMode="auto">
          <a:xfrm>
            <a:off x="457200" y="1600200"/>
            <a:ext cx="8229600" cy="4452938"/>
          </a:xfrm>
          <a:prstGeom prst="rect">
            <a:avLst/>
          </a:prstGeom>
          <a:noFill/>
          <a:ln w="9525">
            <a:noFill/>
            <a:round/>
            <a:headEnd/>
            <a:tailEnd/>
          </a:ln>
          <a:effectLst/>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Does the same as </a:t>
            </a:r>
            <a:r>
              <a:rPr lang="en-US" sz="2800" dirty="0" err="1">
                <a:solidFill>
                  <a:srgbClr val="FFFFFF"/>
                </a:solidFill>
              </a:rPr>
              <a:t>cellspacing</a:t>
            </a:r>
            <a:r>
              <a:rPr lang="en-US" sz="2800" dirty="0">
                <a:solidFill>
                  <a:srgbClr val="FFFFFF"/>
                </a:solidFill>
              </a:rPr>
              <a:t>, but gives the distance between the border of the cell and the and the contents.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Note that </a:t>
            </a:r>
            <a:r>
              <a:rPr lang="en-US" sz="2800" dirty="0" err="1">
                <a:solidFill>
                  <a:srgbClr val="FFFFFF"/>
                </a:solidFill>
              </a:rPr>
              <a:t>cellpadding</a:t>
            </a:r>
            <a:r>
              <a:rPr lang="en-US" sz="2800" dirty="0">
                <a:solidFill>
                  <a:srgbClr val="FFFFFF"/>
                </a:solidFill>
              </a:rPr>
              <a:t>= and </a:t>
            </a:r>
            <a:r>
              <a:rPr lang="en-US" sz="2800" dirty="0" err="1">
                <a:solidFill>
                  <a:srgbClr val="FFFFFF"/>
                </a:solidFill>
              </a:rPr>
              <a:t>cellspacing</a:t>
            </a:r>
            <a:r>
              <a:rPr lang="en-US" sz="2800" dirty="0">
                <a:solidFill>
                  <a:srgbClr val="FFFFFF"/>
                </a:solidFill>
              </a:rPr>
              <a:t>= can only one length.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If it is pixel, horizontal and vertical dimensions are the some</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If it is a percentage, horizontal and vertical space are different as the percentage is applied to the width of the table.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Text Box 1"/>
          <p:cNvSpPr txBox="1">
            <a:spLocks noChangeArrowheads="1"/>
          </p:cNvSpPr>
          <p:nvPr/>
        </p:nvSpPr>
        <p:spPr bwMode="auto">
          <a:xfrm>
            <a:off x="457200" y="542925"/>
            <a:ext cx="8229600" cy="606425"/>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the table row &lt;tr&gt; </a:t>
            </a:r>
          </a:p>
        </p:txBody>
      </p:sp>
      <p:sp>
        <p:nvSpPr>
          <p:cNvPr id="254978" name="Text Box 2"/>
          <p:cNvSpPr txBox="1">
            <a:spLocks noChangeArrowheads="1"/>
          </p:cNvSpPr>
          <p:nvPr/>
        </p:nvSpPr>
        <p:spPr bwMode="auto">
          <a:xfrm>
            <a:off x="457200" y="1600200"/>
            <a:ext cx="8229600" cy="3114675"/>
          </a:xfrm>
          <a:prstGeom prst="rect">
            <a:avLst/>
          </a:prstGeom>
          <a:noFill/>
          <a:ln w="9525">
            <a:noFill/>
            <a:round/>
            <a:headEnd/>
            <a:tailEnd/>
          </a:ln>
          <a:effectLst/>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To build a table, you start by writing out rows with &lt;tr&gt;. Cells are children of the &lt;tr&gt;</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&lt;tr&gt; takes the alignment attributes.</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&lt;tr&gt; takes the i18n attributes.</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&lt;tr&gt; takes the core attributes.</a:t>
            </a:r>
          </a:p>
          <a:p>
            <a:pPr marL="328613" indent="-317500">
              <a:lnSpc>
                <a:spcPct val="104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the table cell &lt;td&gt; </a:t>
            </a:r>
          </a:p>
        </p:txBody>
      </p:sp>
      <p:sp>
        <p:nvSpPr>
          <p:cNvPr id="256002" name="Text Box 2"/>
          <p:cNvSpPr txBox="1">
            <a:spLocks noChangeArrowheads="1"/>
          </p:cNvSpPr>
          <p:nvPr/>
        </p:nvSpPr>
        <p:spPr bwMode="auto">
          <a:xfrm>
            <a:off x="457200" y="1295400"/>
            <a:ext cx="8458200" cy="5526088"/>
          </a:xfrm>
          <a:prstGeom prst="rect">
            <a:avLst/>
          </a:prstGeom>
          <a:noFill/>
          <a:ln w="9525">
            <a:noFill/>
            <a:round/>
            <a:headEnd/>
            <a:tailEnd/>
          </a:ln>
          <a:effectLst/>
        </p:spPr>
        <p:txBody>
          <a:bodyPr lIns="90000" tIns="46800" rIns="90000" bIns="46800"/>
          <a:lstStyle/>
          <a:p>
            <a:pPr>
              <a:lnSpc>
                <a:spcPct val="110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It encloses a cell in a table that is not a header cell.</a:t>
            </a:r>
          </a:p>
          <a:p>
            <a:pPr>
              <a:lnSpc>
                <a:spcPct val="110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It admits the alignment, core and i18n attributes</a:t>
            </a:r>
          </a:p>
          <a:p>
            <a:pPr>
              <a:lnSpc>
                <a:spcPct val="110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It </a:t>
            </a:r>
            <a:r>
              <a:rPr lang="en-US" sz="2800" dirty="0" smtClean="0">
                <a:solidFill>
                  <a:srgbClr val="FFFFFF"/>
                </a:solidFill>
              </a:rPr>
              <a:t>has </a:t>
            </a:r>
            <a:r>
              <a:rPr lang="en-US" sz="2800" dirty="0">
                <a:solidFill>
                  <a:srgbClr val="FFFFFF"/>
                </a:solidFill>
              </a:rPr>
              <a:t>an </a:t>
            </a:r>
            <a:r>
              <a:rPr lang="en-US" sz="2800" dirty="0" err="1">
                <a:solidFill>
                  <a:srgbClr val="FFFFFF"/>
                </a:solidFill>
              </a:rPr>
              <a:t>abbr</a:t>
            </a:r>
            <a:r>
              <a:rPr lang="en-US" sz="2800" dirty="0">
                <a:solidFill>
                  <a:srgbClr val="FFFFFF"/>
                </a:solidFill>
              </a:rPr>
              <a:t>= attribute for abbreviated contents.</a:t>
            </a:r>
          </a:p>
          <a:p>
            <a:pPr>
              <a:lnSpc>
                <a:spcPct val="110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Its </a:t>
            </a:r>
            <a:r>
              <a:rPr lang="en-US" sz="2800" dirty="0" err="1">
                <a:solidFill>
                  <a:srgbClr val="FFFFFF"/>
                </a:solidFill>
              </a:rPr>
              <a:t>rowspan</a:t>
            </a:r>
            <a:r>
              <a:rPr lang="en-US" sz="2800" dirty="0">
                <a:solidFill>
                  <a:srgbClr val="FFFFFF"/>
                </a:solidFill>
              </a:rPr>
              <a:t>= and </a:t>
            </a:r>
            <a:r>
              <a:rPr lang="en-US" sz="2800" dirty="0" err="1">
                <a:solidFill>
                  <a:srgbClr val="FFFFFF"/>
                </a:solidFill>
              </a:rPr>
              <a:t>colspan</a:t>
            </a:r>
            <a:r>
              <a:rPr lang="en-US" sz="2800" dirty="0">
                <a:solidFill>
                  <a:srgbClr val="FFFFFF"/>
                </a:solidFill>
              </a:rPr>
              <a:t>= attributes say how many rows or columns the cell spans. </a:t>
            </a:r>
          </a:p>
          <a:p>
            <a:pPr>
              <a:lnSpc>
                <a:spcPct val="110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It has a headers= attribute specifies the list of header cells that provide header information for the current data cell. The value of this attribute is a space-separated list of header cell id= attribute values.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table cell &lt;td&gt;</a:t>
            </a:r>
            <a:endParaRPr lang="en-US" dirty="0"/>
          </a:p>
        </p:txBody>
      </p:sp>
      <p:sp>
        <p:nvSpPr>
          <p:cNvPr id="3" name="Content Placeholder 2"/>
          <p:cNvSpPr>
            <a:spLocks noGrp="1"/>
          </p:cNvSpPr>
          <p:nvPr>
            <p:ph idx="1"/>
          </p:nvPr>
        </p:nvSpPr>
        <p:spPr/>
        <p:txBody>
          <a:bodyPr/>
          <a:lstStyle/>
          <a:p>
            <a:r>
              <a:rPr lang="en-US" dirty="0" smtClean="0"/>
              <a:t>It encloses a ordinary cell in a table.</a:t>
            </a:r>
          </a:p>
          <a:p>
            <a:r>
              <a:rPr lang="en-US" dirty="0" smtClean="0"/>
              <a:t>It admits the alignment, core and i18 attributes.</a:t>
            </a:r>
          </a:p>
          <a:p>
            <a:r>
              <a:rPr lang="en-US" dirty="0" smtClean="0"/>
              <a:t> It admits an abbrev= attribute for abbreviated contents.</a:t>
            </a:r>
          </a:p>
          <a:p>
            <a:r>
              <a:rPr lang="en-US" dirty="0" smtClean="0"/>
              <a:t>It admits a </a:t>
            </a:r>
            <a:r>
              <a:rPr lang="en-US" dirty="0" err="1" smtClean="0"/>
              <a:t>rowspan</a:t>
            </a:r>
            <a:r>
              <a:rPr lang="en-US" dirty="0" smtClean="0"/>
              <a:t>= and </a:t>
            </a:r>
            <a:r>
              <a:rPr lang="en-US" dirty="0" err="1" smtClean="0"/>
              <a:t>colspan</a:t>
            </a:r>
            <a:r>
              <a:rPr lang="en-US" dirty="0" smtClean="0"/>
              <a:t>= attribute, useful when the cell spans more than one row or column.</a:t>
            </a:r>
            <a:endParaRPr lang="en-US" dirty="0"/>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headers= attribute of &lt;td&gt;</a:t>
            </a:r>
            <a:endParaRPr lang="en-US" dirty="0"/>
          </a:p>
        </p:txBody>
      </p:sp>
      <p:sp>
        <p:nvSpPr>
          <p:cNvPr id="3" name="Content Placeholder 2"/>
          <p:cNvSpPr>
            <a:spLocks noGrp="1"/>
          </p:cNvSpPr>
          <p:nvPr>
            <p:ph idx="1"/>
          </p:nvPr>
        </p:nvSpPr>
        <p:spPr>
          <a:xfrm>
            <a:off x="457200" y="1600200"/>
            <a:ext cx="8229600" cy="4876800"/>
          </a:xfrm>
        </p:spPr>
        <p:txBody>
          <a:bodyPr>
            <a:normAutofit lnSpcReduction="10000"/>
          </a:bodyPr>
          <a:lstStyle/>
          <a:p>
            <a:r>
              <a:rPr lang="en-US" dirty="0" smtClean="0">
                <a:solidFill>
                  <a:srgbClr val="FFFFFF"/>
                </a:solidFill>
              </a:rPr>
              <a:t>&lt;td&gt; admits  headers= attribute specifies the list of header cells that provide header information for the current data cell. The value of this attribute is a space-separated list of header cell id= attribute values. </a:t>
            </a:r>
          </a:p>
          <a:p>
            <a:r>
              <a:rPr lang="en-US" dirty="0" smtClean="0">
                <a:solidFill>
                  <a:srgbClr val="FFFFFF"/>
                </a:solidFill>
              </a:rPr>
              <a:t>Example: &lt;td headers=‏"protein apples"&gt; assumes that there are header cells &lt;</a:t>
            </a:r>
            <a:r>
              <a:rPr lang="en-US" dirty="0" err="1" smtClean="0">
                <a:solidFill>
                  <a:srgbClr val="FFFFFF"/>
                </a:solidFill>
              </a:rPr>
              <a:t>th</a:t>
            </a:r>
            <a:r>
              <a:rPr lang="en-US" dirty="0" smtClean="0">
                <a:solidFill>
                  <a:srgbClr val="FFFFFF"/>
                </a:solidFill>
              </a:rPr>
              <a:t> id="protein"&gt; and &lt;</a:t>
            </a:r>
            <a:r>
              <a:rPr lang="en-US" dirty="0" err="1" smtClean="0">
                <a:solidFill>
                  <a:srgbClr val="FFFFFF"/>
                </a:solidFill>
              </a:rPr>
              <a:t>th</a:t>
            </a:r>
            <a:r>
              <a:rPr lang="en-US" dirty="0" smtClean="0">
                <a:solidFill>
                  <a:srgbClr val="FFFFFF"/>
                </a:solidFill>
              </a:rPr>
              <a:t> id="apples"&gt;.</a:t>
            </a:r>
          </a:p>
          <a:p>
            <a:r>
              <a:rPr lang="en-US" dirty="0" smtClean="0">
                <a:solidFill>
                  <a:srgbClr val="FFFFFF"/>
                </a:solidFill>
              </a:rPr>
              <a:t>This helps to render the table for the visually impaired.</a:t>
            </a:r>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the header cell &lt;th&gt; </a:t>
            </a:r>
          </a:p>
        </p:txBody>
      </p:sp>
      <p:sp>
        <p:nvSpPr>
          <p:cNvPr id="257026" name="Text Box 2"/>
          <p:cNvSpPr txBox="1">
            <a:spLocks noChangeArrowheads="1"/>
          </p:cNvSpPr>
          <p:nvPr/>
        </p:nvSpPr>
        <p:spPr bwMode="auto">
          <a:xfrm>
            <a:off x="457200" y="1219200"/>
            <a:ext cx="8458200" cy="5486400"/>
          </a:xfrm>
          <a:prstGeom prst="rect">
            <a:avLst/>
          </a:prstGeom>
          <a:noFill/>
          <a:ln w="9525">
            <a:noFill/>
            <a:round/>
            <a:headEnd/>
            <a:tailEnd/>
          </a:ln>
          <a:effectLst/>
        </p:spPr>
        <p:txBody>
          <a:bodyPr lIns="90000" tIns="46800" rIns="90000" bIns="46800"/>
          <a:lstStyle/>
          <a:p>
            <a:pPr marL="328613" indent="-317500">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600" dirty="0">
                <a:solidFill>
                  <a:srgbClr val="FFFFFF"/>
                </a:solidFill>
              </a:rPr>
              <a:t>It encloses a header cell.</a:t>
            </a:r>
          </a:p>
          <a:p>
            <a:pPr marL="328613" indent="-317500">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600" dirty="0">
                <a:solidFill>
                  <a:srgbClr val="FFFFFF"/>
                </a:solidFill>
              </a:rPr>
              <a:t>It admits the same attributes as &lt;td&gt;, but headers= does make no sense here. </a:t>
            </a:r>
          </a:p>
          <a:p>
            <a:pPr marL="328613" indent="-317500">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600" dirty="0">
                <a:solidFill>
                  <a:srgbClr val="FFFFFF"/>
                </a:solidFill>
              </a:rPr>
              <a:t>Instead, we have a scope= attribute that specifies the set of data cells for which the current header cell provides header information.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values of scope= in &lt;</a:t>
            </a:r>
            <a:r>
              <a:rPr lang="en-US" dirty="0" err="1" smtClean="0"/>
              <a:t>th</a:t>
            </a:r>
            <a:r>
              <a:rPr lang="en-US" dirty="0" smtClean="0"/>
              <a:t>&gt; </a:t>
            </a:r>
            <a:endParaRPr lang="en-US" dirty="0"/>
          </a:p>
        </p:txBody>
      </p:sp>
      <p:sp>
        <p:nvSpPr>
          <p:cNvPr id="3" name="Content Placeholder 2"/>
          <p:cNvSpPr>
            <a:spLocks noGrp="1"/>
          </p:cNvSpPr>
          <p:nvPr>
            <p:ph idx="1"/>
          </p:nvPr>
        </p:nvSpPr>
        <p:spPr/>
        <p:txBody>
          <a:bodyPr/>
          <a:lstStyle/>
          <a:p>
            <a:r>
              <a:rPr lang="en-US" dirty="0" smtClean="0"/>
              <a:t>'row' the header cell provides information about the row it is in.</a:t>
            </a:r>
          </a:p>
          <a:p>
            <a:r>
              <a:rPr lang="en-US" dirty="0" smtClean="0"/>
              <a:t>'</a:t>
            </a:r>
            <a:r>
              <a:rPr lang="en-US" dirty="0" err="1" smtClean="0"/>
              <a:t>col</a:t>
            </a:r>
            <a:r>
              <a:rPr lang="en-US" dirty="0" smtClean="0"/>
              <a:t>' the header cell provides information about the column it is in.</a:t>
            </a:r>
          </a:p>
          <a:p>
            <a:r>
              <a:rPr lang="en-US" dirty="0" smtClean="0"/>
              <a:t>'</a:t>
            </a:r>
            <a:r>
              <a:rPr lang="en-US" dirty="0" err="1" smtClean="0"/>
              <a:t>rowgroup</a:t>
            </a:r>
            <a:r>
              <a:rPr lang="en-US" dirty="0" smtClean="0"/>
              <a:t>' the header cell provides information about the row group it is in.</a:t>
            </a:r>
          </a:p>
          <a:p>
            <a:r>
              <a:rPr lang="en-US" dirty="0" smtClean="0"/>
              <a:t>'</a:t>
            </a:r>
            <a:r>
              <a:rPr lang="en-US" dirty="0" err="1" smtClean="0"/>
              <a:t>colgroup</a:t>
            </a:r>
            <a:r>
              <a:rPr lang="en-US" dirty="0" smtClean="0"/>
              <a:t>' the header cell provides information about the column group it is in.</a:t>
            </a:r>
          </a:p>
          <a:p>
            <a:endParaRPr lang="en-US" dirty="0"/>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CSS in tables</a:t>
            </a:r>
          </a:p>
        </p:txBody>
      </p:sp>
      <p:sp>
        <p:nvSpPr>
          <p:cNvPr id="258050"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a:solidFill>
                  <a:srgbClr val="FFFFFF"/>
                </a:solidFill>
              </a:rPr>
              <a:t>HTML table elements can be given general CSS properties, such as the ones we will discuss in next lectures.</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a:solidFill>
                  <a:srgbClr val="FFFFFF"/>
                </a:solidFill>
              </a:rPr>
              <a:t>Here I am going to discuss one property that are only used with table elements.</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a:solidFill>
                  <a:srgbClr val="FFFFFF"/>
                </a:solidFill>
              </a:rPr>
              <a:t>I am leaving the others </a:t>
            </a:r>
            <a:r>
              <a:rPr lang="en-US" sz="3200">
                <a:solidFill>
                  <a:srgbClr val="FFFFFF"/>
                </a:solidFill>
              </a:rPr>
              <a:t>until </a:t>
            </a:r>
            <a:r>
              <a:rPr lang="en-US" sz="3200" smtClean="0">
                <a:solidFill>
                  <a:srgbClr val="FFFFFF"/>
                </a:solidFill>
              </a:rPr>
              <a:t>later.</a:t>
            </a:r>
            <a:endParaRPr lang="en-US" sz="3200" dirty="0">
              <a:solidFill>
                <a:srgbClr val="FFFFFF"/>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3" name="Text Box 1"/>
          <p:cNvSpPr txBox="1">
            <a:spLocks noChangeArrowheads="1"/>
          </p:cNvSpPr>
          <p:nvPr/>
        </p:nvSpPr>
        <p:spPr bwMode="auto">
          <a:xfrm>
            <a:off x="457200" y="542925"/>
            <a:ext cx="8229600" cy="606425"/>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{caption-side:}</a:t>
            </a:r>
          </a:p>
        </p:txBody>
      </p:sp>
      <p:sp>
        <p:nvSpPr>
          <p:cNvPr id="259074" name="Text Box 2"/>
          <p:cNvSpPr txBox="1">
            <a:spLocks noChangeArrowheads="1"/>
          </p:cNvSpPr>
          <p:nvPr/>
        </p:nvSpPr>
        <p:spPr bwMode="auto">
          <a:xfrm>
            <a:off x="457200" y="1600200"/>
            <a:ext cx="8229600" cy="4440238"/>
          </a:xfrm>
          <a:prstGeom prst="rect">
            <a:avLst/>
          </a:prstGeom>
          <a:noFill/>
          <a:ln w="9525">
            <a:noFill/>
            <a:round/>
            <a:headEnd/>
            <a:tailEnd/>
          </a:ln>
          <a:effectLst/>
        </p:spPr>
        <p:txBody>
          <a:bodyPr lIns="90000" tIns="46800" rIns="90000" bIns="46800"/>
          <a:lstStyle/>
          <a:p>
            <a:pPr marL="325438" indent="-317500">
              <a:lnSpc>
                <a:spcPct val="104000"/>
              </a:lnSpc>
              <a:spcBef>
                <a:spcPts val="7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a:solidFill>
                  <a:srgbClr val="FFFFFF"/>
                </a:solidFill>
              </a:rPr>
              <a:t>This property applies to &lt;caption&gt;.</a:t>
            </a:r>
          </a:p>
          <a:p>
            <a:pPr marL="325438" indent="-317500">
              <a:lnSpc>
                <a:spcPct val="104000"/>
              </a:lnSpc>
              <a:spcBef>
                <a:spcPts val="7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a:solidFill>
                  <a:srgbClr val="FFFFFF"/>
                </a:solidFill>
              </a:rPr>
              <a:t>{caption-side:} says where the caption should go, either ‘top’ or ‘bottom’.</a:t>
            </a:r>
          </a:p>
          <a:p>
            <a:pPr marL="325438" indent="-317500">
              <a:lnSpc>
                <a:spcPct val="104000"/>
              </a:lnSpc>
              <a:spcBef>
                <a:spcPts val="7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a:solidFill>
                  <a:srgbClr val="FFFFFF"/>
                </a:solidFill>
              </a:rPr>
              <a:t>The initial value is ‘top’.</a:t>
            </a:r>
          </a:p>
          <a:p>
            <a:pPr marL="325438" indent="-317500">
              <a:lnSpc>
                <a:spcPct val="104000"/>
              </a:lnSpc>
              <a:spcBef>
                <a:spcPts val="7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a:solidFill>
                  <a:srgbClr val="FFFFFF"/>
                </a:solidFill>
              </a:rPr>
              <a:t>A caption is a block box. They can be styled like any other block level element. But this is just the theory. Browser implementation of browser styling appears to be limited.</a:t>
            </a:r>
          </a:p>
          <a:p>
            <a:pPr marL="325438" indent="-317500">
              <a:lnSpc>
                <a:spcPct val="104000"/>
              </a:lnSpc>
              <a:spcBef>
                <a:spcPts val="7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a:solidFill>
                  <a:srgbClr val="FFFFFF"/>
                </a:solidFill>
              </a:rPr>
              <a:t>The property name is misleading.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HTML </a:t>
            </a:r>
          </a:p>
        </p:txBody>
      </p:sp>
      <p:sp>
        <p:nvSpPr>
          <p:cNvPr id="27650" name="Text Box 2"/>
          <p:cNvSpPr txBox="1">
            <a:spLocks noChangeArrowheads="1"/>
          </p:cNvSpPr>
          <p:nvPr/>
        </p:nvSpPr>
        <p:spPr bwMode="auto">
          <a:xfrm>
            <a:off x="457200" y="1600200"/>
            <a:ext cx="8229600" cy="3860800"/>
          </a:xfrm>
          <a:prstGeom prst="rect">
            <a:avLst/>
          </a:prstGeom>
          <a:noFill/>
          <a:ln w="9525">
            <a:noFill/>
            <a:round/>
            <a:headEnd/>
            <a:tailEnd/>
          </a:ln>
          <a:effectLst/>
        </p:spPr>
        <p:txBody>
          <a:bodyPr lIns="90000" tIns="46800" rIns="90000" bIns="46800"/>
          <a:lstStyle/>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a:solidFill>
                  <a:srgbClr val="FFFFFF"/>
                </a:solidFill>
              </a:rPr>
              <a:t>HTML is the hypertext markup language.</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a:solidFill>
                  <a:srgbClr val="FFFFFF"/>
                </a:solidFill>
              </a:rPr>
              <a:t>HTML is defined in an SGML DTD.</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a:solidFill>
                  <a:srgbClr val="FFFFFF"/>
                </a:solidFill>
              </a:rPr>
              <a:t>The last stable version of HTML is version 4.01.</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a:solidFill>
                  <a:srgbClr val="FFFFFF"/>
                </a:solidFill>
              </a:rPr>
              <a:t>It is described at http://www.w3.org/TR/html4/</a:t>
            </a:r>
          </a:p>
          <a:p>
            <a:pPr marL="328613" indent="-317500" eaLnBrk="1" hangingPunct="1">
              <a:lnSpc>
                <a:spcPct val="100000"/>
              </a:lnSpc>
              <a:spcBef>
                <a:spcPts val="700"/>
              </a:spcBef>
              <a:buClr>
                <a:srgbClr val="FFFFFF"/>
              </a:buClr>
              <a:buFont typeface="Arial" charset="0"/>
              <a:buNone/>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en-GB" sz="32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7"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Lesk in HTML/CSS</a:t>
            </a:r>
          </a:p>
        </p:txBody>
      </p:sp>
      <p:sp>
        <p:nvSpPr>
          <p:cNvPr id="260098" name="Text Box 2"/>
          <p:cNvSpPr txBox="1">
            <a:spLocks noChangeArrowheads="1"/>
          </p:cNvSpPr>
          <p:nvPr/>
        </p:nvSpPr>
        <p:spPr bwMode="auto">
          <a:xfrm>
            <a:off x="457200" y="1600200"/>
            <a:ext cx="8229600" cy="4525963"/>
          </a:xfrm>
          <a:prstGeom prst="rect">
            <a:avLst/>
          </a:prstGeom>
          <a:noFill/>
          <a:ln w="9525">
            <a:noFill/>
            <a:round/>
            <a:headEnd/>
            <a:tailEnd/>
          </a:ln>
          <a:effectLst/>
        </p:spPr>
        <p:txBody>
          <a:bodyPr lIns="0" tIns="0" rIns="0" bIns="0"/>
          <a:lstStyle/>
          <a:p>
            <a:pPr marL="325438" indent="-317500">
              <a:lnSpc>
                <a:spcPct val="104000"/>
              </a:lnSpc>
              <a:spcBef>
                <a:spcPts val="7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3200" dirty="0">
                <a:solidFill>
                  <a:srgbClr val="FFFFFF"/>
                </a:solidFill>
              </a:rPr>
              <a:t>I have struggled to reproduce the </a:t>
            </a:r>
            <a:r>
              <a:rPr lang="en-US" sz="3200" dirty="0" err="1">
                <a:solidFill>
                  <a:srgbClr val="FFFFFF"/>
                </a:solidFill>
              </a:rPr>
              <a:t>Lesk</a:t>
            </a:r>
            <a:r>
              <a:rPr lang="en-US" sz="3200" dirty="0">
                <a:solidFill>
                  <a:srgbClr val="FFFFFF"/>
                </a:solidFill>
              </a:rPr>
              <a:t> tables in the examples area. </a:t>
            </a:r>
          </a:p>
          <a:p>
            <a:pPr marL="325438" indent="-317500">
              <a:lnSpc>
                <a:spcPct val="104000"/>
              </a:lnSpc>
              <a:spcBef>
                <a:spcPts val="7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3200" dirty="0">
                <a:solidFill>
                  <a:srgbClr val="FFFFFF"/>
                </a:solidFill>
              </a:rPr>
              <a:t>It is at doc/examples in the course resources site.</a:t>
            </a:r>
          </a:p>
          <a:p>
            <a:pPr marL="325438" indent="-317500">
              <a:lnSpc>
                <a:spcPct val="104000"/>
              </a:lnSpc>
              <a:spcBef>
                <a:spcPts val="7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3200" dirty="0">
                <a:solidFill>
                  <a:srgbClr val="FFFFFF"/>
                </a:solidFill>
              </a:rPr>
              <a:t>You can see a version with CSS and a version without CSS.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1"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example by Lesk (1976)‏</a:t>
            </a:r>
          </a:p>
        </p:txBody>
      </p:sp>
      <p:pic>
        <p:nvPicPr>
          <p:cNvPr id="261122" name="Picture 2"/>
          <p:cNvPicPr>
            <a:picLocks noChangeAspect="1" noChangeArrowheads="1"/>
          </p:cNvPicPr>
          <p:nvPr/>
        </p:nvPicPr>
        <p:blipFill>
          <a:blip r:embed="rId3" cstate="print"/>
          <a:srcRect/>
          <a:stretch>
            <a:fillRect/>
          </a:stretch>
        </p:blipFill>
        <p:spPr bwMode="auto">
          <a:xfrm>
            <a:off x="457200" y="1600200"/>
            <a:ext cx="8229600" cy="4525963"/>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example by Lesk (1976)‏</a:t>
            </a:r>
          </a:p>
        </p:txBody>
      </p:sp>
      <p:pic>
        <p:nvPicPr>
          <p:cNvPr id="262146" name="Picture 2"/>
          <p:cNvPicPr>
            <a:picLocks noChangeAspect="1" noChangeArrowheads="1"/>
          </p:cNvPicPr>
          <p:nvPr/>
        </p:nvPicPr>
        <p:blipFill>
          <a:blip r:embed="rId3" cstate="print"/>
          <a:srcRect/>
          <a:stretch>
            <a:fillRect/>
          </a:stretch>
        </p:blipFill>
        <p:spPr bwMode="auto">
          <a:xfrm>
            <a:off x="457200" y="1600200"/>
            <a:ext cx="8305800" cy="4876800"/>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69" name="Text Box 1"/>
          <p:cNvSpPr txBox="1">
            <a:spLocks noChangeArrowheads="1"/>
          </p:cNvSpPr>
          <p:nvPr/>
        </p:nvSpPr>
        <p:spPr bwMode="auto">
          <a:xfrm>
            <a:off x="533400" y="228600"/>
            <a:ext cx="8229600" cy="884238"/>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Lesk's most famous</a:t>
            </a:r>
          </a:p>
        </p:txBody>
      </p:sp>
      <p:pic>
        <p:nvPicPr>
          <p:cNvPr id="263170" name="Picture 2"/>
          <p:cNvPicPr>
            <a:picLocks noChangeAspect="1" noChangeArrowheads="1"/>
          </p:cNvPicPr>
          <p:nvPr/>
        </p:nvPicPr>
        <p:blipFill>
          <a:blip r:embed="rId3" cstate="print"/>
          <a:srcRect/>
          <a:stretch>
            <a:fillRect/>
          </a:stretch>
        </p:blipFill>
        <p:spPr bwMode="auto">
          <a:xfrm>
            <a:off x="838200" y="1143000"/>
            <a:ext cx="7620000" cy="5410200"/>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7" name="Text Box 1"/>
          <p:cNvSpPr txBox="1">
            <a:spLocks noChangeArrowheads="1"/>
          </p:cNvSpPr>
          <p:nvPr/>
        </p:nvSpPr>
        <p:spPr bwMode="auto">
          <a:xfrm>
            <a:off x="685800" y="1524000"/>
            <a:ext cx="7772400" cy="1933575"/>
          </a:xfrm>
          <a:prstGeom prst="rect">
            <a:avLst/>
          </a:prstGeom>
          <a:noFill/>
          <a:ln w="9525">
            <a:noFill/>
            <a:round/>
            <a:headEnd/>
            <a:tailEnd/>
          </a:ln>
          <a:effectLst/>
        </p:spPr>
        <p:txBody>
          <a:bodyPr lIns="90000" tIns="46800" rIns="90000" bIns="46800"/>
          <a:lstStyle/>
          <a:p>
            <a:pPr algn="ctr" eaLnBrk="1" hangingPunct="1">
              <a:lnSpc>
                <a:spcPct val="8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sz="4000" dirty="0">
                <a:solidFill>
                  <a:srgbClr val="E3EBF1"/>
                </a:solidFill>
              </a:rPr>
              <a:t>LIS650	part 3 </a:t>
            </a:r>
            <a:br>
              <a:rPr lang="en-US" sz="4000" dirty="0">
                <a:solidFill>
                  <a:srgbClr val="E3EBF1"/>
                </a:solidFill>
              </a:rPr>
            </a:br>
            <a:r>
              <a:rPr lang="en-US" sz="4000" dirty="0">
                <a:solidFill>
                  <a:srgbClr val="E3EBF1"/>
                </a:solidFill>
              </a:rPr>
              <a:t>important CSS without positioning</a:t>
            </a:r>
          </a:p>
        </p:txBody>
      </p:sp>
      <p:sp>
        <p:nvSpPr>
          <p:cNvPr id="265218" name="Text Box 2"/>
          <p:cNvSpPr txBox="1">
            <a:spLocks noChangeArrowheads="1"/>
          </p:cNvSpPr>
          <p:nvPr/>
        </p:nvSpPr>
        <p:spPr bwMode="auto">
          <a:xfrm>
            <a:off x="1371600" y="4648200"/>
            <a:ext cx="6400800" cy="898525"/>
          </a:xfrm>
          <a:prstGeom prst="rect">
            <a:avLst/>
          </a:prstGeom>
          <a:noFill/>
          <a:ln w="9525">
            <a:noFill/>
            <a:round/>
            <a:headEnd/>
            <a:tailEnd/>
          </a:ln>
          <a:effectLst/>
        </p:spPr>
        <p:txBody>
          <a:bodyPr lIns="90000" tIns="46800" rIns="90000" bIns="46800"/>
          <a:lstStyle/>
          <a:p>
            <a:pPr algn="ctr">
              <a:lnSpc>
                <a:spcPct val="84000"/>
              </a:lnSpc>
              <a:spcBef>
                <a:spcPts val="700"/>
              </a:spcBef>
              <a:tabLst>
                <a:tab pos="0" algn="l"/>
                <a:tab pos="442913" algn="l"/>
                <a:tab pos="900113" algn="l"/>
                <a:tab pos="1357313" algn="l"/>
                <a:tab pos="1814513" algn="l"/>
                <a:tab pos="2271713" algn="l"/>
                <a:tab pos="2728913" algn="l"/>
                <a:tab pos="3186113" algn="l"/>
                <a:tab pos="3643313" algn="l"/>
                <a:tab pos="4100513" algn="l"/>
                <a:tab pos="4557713" algn="l"/>
                <a:tab pos="5014913" algn="l"/>
                <a:tab pos="5472113" algn="l"/>
                <a:tab pos="5929313" algn="l"/>
                <a:tab pos="6386513" algn="l"/>
                <a:tab pos="6843713" algn="l"/>
                <a:tab pos="7300913" algn="l"/>
                <a:tab pos="7758113" algn="l"/>
                <a:tab pos="8215313" algn="l"/>
                <a:tab pos="8672513" algn="l"/>
                <a:tab pos="9129713" algn="l"/>
              </a:tabLst>
            </a:pPr>
            <a:r>
              <a:rPr lang="en-US" sz="2800">
                <a:solidFill>
                  <a:srgbClr val="FFFFFF"/>
                </a:solidFill>
              </a:rPr>
              <a:t>Thomas Krichel</a:t>
            </a:r>
          </a:p>
          <a:p>
            <a:pPr algn="ctr">
              <a:lnSpc>
                <a:spcPct val="84000"/>
              </a:lnSpc>
              <a:spcBef>
                <a:spcPts val="700"/>
              </a:spcBef>
              <a:tabLst>
                <a:tab pos="0" algn="l"/>
                <a:tab pos="442913" algn="l"/>
                <a:tab pos="900113" algn="l"/>
                <a:tab pos="1357313" algn="l"/>
                <a:tab pos="1814513" algn="l"/>
                <a:tab pos="2271713" algn="l"/>
                <a:tab pos="2728913" algn="l"/>
                <a:tab pos="3186113" algn="l"/>
                <a:tab pos="3643313" algn="l"/>
                <a:tab pos="4100513" algn="l"/>
                <a:tab pos="4557713" algn="l"/>
                <a:tab pos="5014913" algn="l"/>
                <a:tab pos="5472113" algn="l"/>
                <a:tab pos="5929313" algn="l"/>
                <a:tab pos="6386513" algn="l"/>
                <a:tab pos="6843713" algn="l"/>
                <a:tab pos="7300913" algn="l"/>
                <a:tab pos="7758113" algn="l"/>
                <a:tab pos="8215313" algn="l"/>
                <a:tab pos="8672513" algn="l"/>
                <a:tab pos="9129713" algn="l"/>
              </a:tabLst>
            </a:pPr>
            <a:endParaRPr lang="en-US"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1"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important properties</a:t>
            </a:r>
          </a:p>
        </p:txBody>
      </p:sp>
      <p:sp>
        <p:nvSpPr>
          <p:cNvPr id="266242" name="Text Box 2"/>
          <p:cNvSpPr txBox="1">
            <a:spLocks noChangeArrowheads="1"/>
          </p:cNvSpPr>
          <p:nvPr/>
        </p:nvSpPr>
        <p:spPr bwMode="auto">
          <a:xfrm>
            <a:off x="457200" y="1600200"/>
            <a:ext cx="8229600" cy="5300663"/>
          </a:xfrm>
          <a:prstGeom prst="rect">
            <a:avLst/>
          </a:prstGeom>
          <a:noFill/>
          <a:ln w="9525">
            <a:noFill/>
            <a:round/>
            <a:headEnd/>
            <a:tailEnd/>
          </a:ln>
          <a:effectLst/>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We will now look at the properties as defined by CSS. These are the things that you can set using CSS.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Here we study four groups</a:t>
            </a:r>
          </a:p>
          <a:p>
            <a:pPr marL="733425" lvl="1" indent="-274638">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display and </a:t>
            </a:r>
            <a:r>
              <a:rPr lang="en-US" sz="2400" dirty="0" smtClean="0">
                <a:solidFill>
                  <a:srgbClr val="FFFFFF"/>
                </a:solidFill>
              </a:rPr>
              <a:t>visibility</a:t>
            </a:r>
            <a:endParaRPr lang="en-US" sz="2400" dirty="0">
              <a:solidFill>
                <a:srgbClr val="FFFFFF"/>
              </a:solidFill>
            </a:endParaRPr>
          </a:p>
          <a:p>
            <a:pPr marL="733425" lvl="1" indent="-274638">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lists</a:t>
            </a:r>
          </a:p>
          <a:p>
            <a:pPr marL="733425" lvl="1" indent="-274638">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text</a:t>
            </a:r>
          </a:p>
          <a:p>
            <a:pPr marL="733425" lvl="1" indent="-274638">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fonts	</a:t>
            </a:r>
          </a:p>
          <a:p>
            <a:pPr marL="733425" lvl="1" indent="-274638">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borders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More next time.</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5" name="Text Box 1"/>
          <p:cNvSpPr txBox="1">
            <a:spLocks noChangeArrowheads="1"/>
          </p:cNvSpPr>
          <p:nvPr/>
        </p:nvSpPr>
        <p:spPr bwMode="auto">
          <a:xfrm>
            <a:off x="457200" y="496888"/>
            <a:ext cx="8229600" cy="606425"/>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{display: } property</a:t>
            </a:r>
          </a:p>
        </p:txBody>
      </p:sp>
      <p:sp>
        <p:nvSpPr>
          <p:cNvPr id="267266" name="Text Box 2"/>
          <p:cNvSpPr txBox="1">
            <a:spLocks noChangeArrowheads="1"/>
          </p:cNvSpPr>
          <p:nvPr/>
        </p:nvSpPr>
        <p:spPr bwMode="auto">
          <a:xfrm>
            <a:off x="457200" y="1600200"/>
            <a:ext cx="8229600" cy="4630738"/>
          </a:xfrm>
          <a:prstGeom prst="rect">
            <a:avLst/>
          </a:prstGeom>
          <a:noFill/>
          <a:ln w="9525">
            <a:noFill/>
            <a:round/>
            <a:headEnd/>
            <a:tailEnd/>
          </a:ln>
          <a:effectLst/>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ru-RU" sz="2800" dirty="0">
                <a:solidFill>
                  <a:srgbClr val="FFFFFF"/>
                </a:solidFill>
              </a:rPr>
              <a:t>{display: } sets the display type of an element, it take the following values</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ru-RU" sz="2400" dirty="0">
                <a:solidFill>
                  <a:srgbClr val="FFFFFF"/>
                </a:solidFill>
              </a:rPr>
              <a:t>'block'     displays the contents as a block</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ru-RU" sz="2400" dirty="0">
                <a:solidFill>
                  <a:srgbClr val="FFFFFF"/>
                </a:solidFill>
              </a:rPr>
              <a:t>'inline' 	  displays the contents as inline contents</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ru-RU" sz="2400" dirty="0">
                <a:solidFill>
                  <a:srgbClr val="FFFFFF"/>
                </a:solidFill>
              </a:rPr>
              <a:t>'list-item' makes contents an item of a list. You </a:t>
            </a:r>
            <a:r>
              <a:rPr lang="ru-RU" sz="2400" dirty="0" smtClean="0">
                <a:solidFill>
                  <a:srgbClr val="FFFFFF"/>
                </a:solidFill>
              </a:rPr>
              <a:t>can</a:t>
            </a:r>
            <a:r>
              <a:rPr lang="en-US" sz="2400" dirty="0" smtClean="0">
                <a:solidFill>
                  <a:srgbClr val="FFFFFF"/>
                </a:solidFill>
              </a:rPr>
              <a:t> </a:t>
            </a:r>
            <a:r>
              <a:rPr lang="ru-RU" sz="2400" dirty="0" smtClean="0">
                <a:solidFill>
                  <a:srgbClr val="FFFFFF"/>
                </a:solidFill>
              </a:rPr>
              <a:t>then </a:t>
            </a:r>
            <a:r>
              <a:rPr lang="ru-RU" sz="2400" dirty="0">
                <a:solidFill>
                  <a:srgbClr val="FFFFFF"/>
                </a:solidFill>
              </a:rPr>
              <a:t>attach list properties to it</a:t>
            </a:r>
            <a:r>
              <a:rPr lang="ru-RU" sz="2800" dirty="0">
                <a:solidFill>
                  <a:srgbClr val="FFFFFF"/>
                </a:solidFill>
              </a:rPr>
              <a:t>.</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ru-RU" sz="2400" dirty="0">
                <a:solidFill>
                  <a:srgbClr val="FFFFFF"/>
                </a:solidFill>
              </a:rPr>
              <a:t>'none'     does not display the contents.</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ru-RU" sz="2400" dirty="0">
                <a:solidFill>
                  <a:srgbClr val="FFFFFF"/>
                </a:solidFill>
              </a:rPr>
              <a:t>'run-in' 		(not much implemented)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ru-RU" sz="2400" dirty="0">
                <a:solidFill>
                  <a:srgbClr val="FFFFFF"/>
                </a:solidFill>
              </a:rPr>
              <a:t>‘inline-block’ </a:t>
            </a:r>
          </a:p>
          <a:p>
            <a:pPr marL="328613" indent="-317500">
              <a:lnSpc>
                <a:spcPct val="104000"/>
              </a:lnSpc>
              <a:spcBef>
                <a:spcPts val="6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ru-RU" sz="28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Text Box 1"/>
          <p:cNvSpPr txBox="1">
            <a:spLocks noChangeArrowheads="1"/>
          </p:cNvSpPr>
          <p:nvPr/>
        </p:nvSpPr>
        <p:spPr bwMode="auto">
          <a:xfrm>
            <a:off x="0" y="542925"/>
            <a:ext cx="9144000" cy="606425"/>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{display: } property</a:t>
            </a:r>
          </a:p>
        </p:txBody>
      </p:sp>
      <p:sp>
        <p:nvSpPr>
          <p:cNvPr id="268290" name="Text Box 2"/>
          <p:cNvSpPr txBox="1">
            <a:spLocks noChangeArrowheads="1"/>
          </p:cNvSpPr>
          <p:nvPr/>
        </p:nvSpPr>
        <p:spPr bwMode="auto">
          <a:xfrm>
            <a:off x="457200" y="1600200"/>
            <a:ext cx="8229600" cy="4781550"/>
          </a:xfrm>
          <a:prstGeom prst="rect">
            <a:avLst/>
          </a:prstGeom>
          <a:noFill/>
          <a:ln w="9525">
            <a:noFill/>
            <a:round/>
            <a:headEnd/>
            <a:tailEnd/>
          </a:ln>
          <a:effectLst/>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ru-RU" sz="2800" dirty="0">
                <a:solidFill>
                  <a:srgbClr val="FFFFFF"/>
                </a:solidFill>
              </a:rPr>
              <a:t>{display: } also takes the following values</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ru-RU" sz="2400" dirty="0">
                <a:solidFill>
                  <a:srgbClr val="FFFFFF"/>
                </a:solidFill>
              </a:rPr>
              <a:t>table			</a:t>
            </a:r>
            <a:r>
              <a:rPr lang="en-US" sz="2400" dirty="0" smtClean="0">
                <a:solidFill>
                  <a:srgbClr val="FFFFFF"/>
                </a:solidFill>
              </a:rPr>
              <a:t>       </a:t>
            </a:r>
            <a:r>
              <a:rPr lang="ru-RU" sz="2400" dirty="0" smtClean="0">
                <a:solidFill>
                  <a:srgbClr val="FFFFFF"/>
                </a:solidFill>
              </a:rPr>
              <a:t>– </a:t>
            </a:r>
            <a:r>
              <a:rPr lang="ru-RU" sz="2400" dirty="0">
                <a:solidFill>
                  <a:srgbClr val="FFFFFF"/>
                </a:solidFill>
              </a:rPr>
              <a:t>table-footer-group</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ru-RU" sz="2400" dirty="0">
                <a:solidFill>
                  <a:srgbClr val="FFFFFF"/>
                </a:solidFill>
              </a:rPr>
              <a:t>table-row 		– table-row-group</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ru-RU" sz="2400" dirty="0">
                <a:solidFill>
                  <a:srgbClr val="FFFFFF"/>
                </a:solidFill>
              </a:rPr>
              <a:t>table-cell		– table-column</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ru-RU" sz="2400" dirty="0">
                <a:solidFill>
                  <a:srgbClr val="FFFFFF"/>
                </a:solidFill>
              </a:rPr>
              <a:t>table-caption 	– table-column-group</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ru-RU" sz="2400" dirty="0">
                <a:solidFill>
                  <a:srgbClr val="FFFFFF"/>
                </a:solidFill>
              </a:rPr>
              <a:t>inline-table		– table-header-group</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ru-RU" sz="2800" dirty="0">
                <a:solidFill>
                  <a:srgbClr val="FFFFFF"/>
                </a:solidFill>
              </a:rPr>
              <a:t>These means that they behave like the table elements that we already discussed.</a:t>
            </a:r>
          </a:p>
          <a:p>
            <a:pPr marL="328613" indent="-317500">
              <a:lnSpc>
                <a:spcPct val="104000"/>
              </a:lnSpc>
              <a:spcBef>
                <a:spcPts val="6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ru-RU" sz="2800" dirty="0">
              <a:solidFill>
                <a:srgbClr val="FFFFFF"/>
              </a:solidFill>
            </a:endParaRPr>
          </a:p>
          <a:p>
            <a:pPr marL="328613" indent="-317500">
              <a:lnSpc>
                <a:spcPct val="104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ru-RU" sz="28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3" name="Text Box 1"/>
          <p:cNvSpPr txBox="1">
            <a:spLocks noChangeArrowheads="1"/>
          </p:cNvSpPr>
          <p:nvPr/>
        </p:nvSpPr>
        <p:spPr bwMode="auto">
          <a:xfrm>
            <a:off x="457200" y="542925"/>
            <a:ext cx="8229600" cy="606425"/>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{visibility: }</a:t>
            </a:r>
          </a:p>
        </p:txBody>
      </p:sp>
      <p:sp>
        <p:nvSpPr>
          <p:cNvPr id="269314" name="Text Box 2"/>
          <p:cNvSpPr txBox="1">
            <a:spLocks noChangeArrowheads="1"/>
          </p:cNvSpPr>
          <p:nvPr/>
        </p:nvSpPr>
        <p:spPr bwMode="auto">
          <a:xfrm>
            <a:off x="457200" y="1600200"/>
            <a:ext cx="8229600" cy="4525963"/>
          </a:xfrm>
          <a:prstGeom prst="rect">
            <a:avLst/>
          </a:prstGeom>
          <a:noFill/>
          <a:ln w="9525">
            <a:noFill/>
            <a:round/>
            <a:headEnd/>
            <a:tailEnd/>
          </a:ln>
          <a:effectLst/>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ru-RU" sz="2800" dirty="0">
                <a:solidFill>
                  <a:srgbClr val="FFFFFF"/>
                </a:solidFill>
              </a:rPr>
              <a:t>The {visibility: } property sets the visibility of an element. It takes values</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smtClean="0">
                <a:solidFill>
                  <a:srgbClr val="FFFFFF"/>
                </a:solidFill>
              </a:rPr>
              <a:t>‘</a:t>
            </a:r>
            <a:r>
              <a:rPr lang="ru-RU" sz="2400" dirty="0" smtClean="0">
                <a:solidFill>
                  <a:srgbClr val="FFFFFF"/>
                </a:solidFill>
              </a:rPr>
              <a:t>visible</a:t>
            </a:r>
            <a:r>
              <a:rPr lang="en-US" sz="2400" dirty="0" smtClean="0">
                <a:solidFill>
                  <a:srgbClr val="FFFFFF"/>
                </a:solidFill>
              </a:rPr>
              <a:t>’</a:t>
            </a:r>
            <a:r>
              <a:rPr lang="ru-RU" sz="2400" dirty="0">
                <a:solidFill>
                  <a:srgbClr val="FFFFFF"/>
                </a:solidFill>
              </a:rPr>
              <a:t>	   The generated box is visible.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smtClean="0">
                <a:solidFill>
                  <a:srgbClr val="FFFFFF"/>
                </a:solidFill>
              </a:rPr>
              <a:t>‘</a:t>
            </a:r>
            <a:r>
              <a:rPr lang="ru-RU" sz="2400" dirty="0" smtClean="0">
                <a:solidFill>
                  <a:srgbClr val="FFFFFF"/>
                </a:solidFill>
              </a:rPr>
              <a:t>hidden</a:t>
            </a:r>
            <a:r>
              <a:rPr lang="en-US" sz="2400" dirty="0" smtClean="0">
                <a:solidFill>
                  <a:srgbClr val="FFFFFF"/>
                </a:solidFill>
              </a:rPr>
              <a:t>’</a:t>
            </a:r>
            <a:r>
              <a:rPr lang="ru-RU" sz="2400" dirty="0">
                <a:solidFill>
                  <a:srgbClr val="FFFFFF"/>
                </a:solidFill>
              </a:rPr>
              <a:t>	   The generated box is invisible (fully transparent), but still affects layout.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smtClean="0">
                <a:solidFill>
                  <a:srgbClr val="FFFFFF"/>
                </a:solidFill>
              </a:rPr>
              <a:t>‘c</a:t>
            </a:r>
            <a:r>
              <a:rPr lang="ru-RU" sz="2400" dirty="0" smtClean="0">
                <a:solidFill>
                  <a:srgbClr val="FFFFFF"/>
                </a:solidFill>
              </a:rPr>
              <a:t>ollapse</a:t>
            </a:r>
            <a:r>
              <a:rPr lang="en-US" sz="2400" dirty="0" smtClean="0">
                <a:solidFill>
                  <a:srgbClr val="FFFFFF"/>
                </a:solidFill>
              </a:rPr>
              <a:t>’</a:t>
            </a:r>
            <a:r>
              <a:rPr lang="ru-RU" sz="2400" dirty="0" smtClean="0">
                <a:solidFill>
                  <a:srgbClr val="FFFFFF"/>
                </a:solidFill>
              </a:rPr>
              <a:t> </a:t>
            </a:r>
            <a:r>
              <a:rPr lang="en-US" sz="2400" dirty="0" smtClean="0">
                <a:solidFill>
                  <a:srgbClr val="FFFFFF"/>
                </a:solidFill>
              </a:rPr>
              <a:t> </a:t>
            </a:r>
            <a:r>
              <a:rPr lang="ru-RU" sz="2400" dirty="0" smtClean="0">
                <a:solidFill>
                  <a:srgbClr val="FFFFFF"/>
                </a:solidFill>
              </a:rPr>
              <a:t>The </a:t>
            </a:r>
            <a:r>
              <a:rPr lang="ru-RU" sz="2400" dirty="0">
                <a:solidFill>
                  <a:srgbClr val="FFFFFF"/>
                </a:solidFill>
              </a:rPr>
              <a:t>element collapses in the table. Only useful if applied to table elements. Otherwise, 'collapse' has the same meaning as </a:t>
            </a:r>
            <a:r>
              <a:rPr lang="en-US" sz="2400" dirty="0" smtClean="0">
                <a:solidFill>
                  <a:srgbClr val="FFFFFF"/>
                </a:solidFill>
              </a:rPr>
              <a:t>‘</a:t>
            </a:r>
            <a:r>
              <a:rPr lang="ru-RU" sz="2400" dirty="0" smtClean="0">
                <a:solidFill>
                  <a:srgbClr val="FFFFFF"/>
                </a:solidFill>
              </a:rPr>
              <a:t>hidden</a:t>
            </a:r>
            <a:r>
              <a:rPr lang="en-US" sz="2400" dirty="0" smtClean="0">
                <a:solidFill>
                  <a:srgbClr val="FFFFFF"/>
                </a:solidFill>
              </a:rPr>
              <a:t>’</a:t>
            </a:r>
            <a:r>
              <a:rPr lang="ru-RU" sz="2400" dirty="0" smtClean="0">
                <a:solidFill>
                  <a:srgbClr val="FFFFFF"/>
                </a:solidFill>
              </a:rPr>
              <a:t>. </a:t>
            </a:r>
            <a:endParaRPr lang="ru-RU" sz="2400" dirty="0">
              <a:solidFill>
                <a:srgbClr val="FFFFFF"/>
              </a:solidFill>
            </a:endParaRP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ru-RU" sz="2800" dirty="0">
                <a:solidFill>
                  <a:srgbClr val="FFFFFF"/>
                </a:solidFill>
              </a:rPr>
              <a:t>With this you can do sophisticated alignments.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Text Box 1"/>
          <p:cNvSpPr txBox="1">
            <a:spLocks noChangeArrowheads="1"/>
          </p:cNvSpPr>
          <p:nvPr/>
        </p:nvSpPr>
        <p:spPr bwMode="auto">
          <a:xfrm>
            <a:off x="457200" y="542925"/>
            <a:ext cx="8229600" cy="606425"/>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list properties I</a:t>
            </a:r>
          </a:p>
        </p:txBody>
      </p:sp>
      <p:sp>
        <p:nvSpPr>
          <p:cNvPr id="270338" name="Text Box 2"/>
          <p:cNvSpPr txBox="1">
            <a:spLocks noChangeArrowheads="1"/>
          </p:cNvSpPr>
          <p:nvPr/>
        </p:nvSpPr>
        <p:spPr bwMode="auto">
          <a:xfrm>
            <a:off x="381000" y="1263650"/>
            <a:ext cx="8229600" cy="4984750"/>
          </a:xfrm>
          <a:prstGeom prst="rect">
            <a:avLst/>
          </a:prstGeom>
          <a:noFill/>
          <a:ln w="9525">
            <a:noFill/>
            <a:round/>
            <a:headEnd/>
            <a:tailEnd/>
          </a:ln>
          <a:effectLst/>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{list-style-position: } can take the value ‘inside’ or ‘outside’. The property refers to the position of the list item start marker. ‘outside’ is the initial value.</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{list-style-image: } define the list item start marker as a graphic, use url(</a:t>
            </a:r>
            <a:r>
              <a:rPr lang="en-US" sz="2800" i="1">
                <a:solidFill>
                  <a:srgbClr val="FFFFFF"/>
                </a:solidFill>
              </a:rPr>
              <a:t>URL</a:t>
            </a:r>
            <a:r>
              <a:rPr lang="en-US" sz="2800">
                <a:solidFill>
                  <a:srgbClr val="FFFFFF"/>
                </a:solidFill>
              </a:rPr>
              <a:t>) to give the location of the graphic. Note that this has to be a graphic. The initial value is ‘none’.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document type</a:t>
            </a:r>
          </a:p>
        </p:txBody>
      </p:sp>
      <p:sp>
        <p:nvSpPr>
          <p:cNvPr id="28674"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HTML is a document type definition for a certain type of document. That type of document is a web page.</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If we want to use other types of documents we need a more general format.</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a:solidFill>
                  <a:srgbClr val="FFFFFF"/>
                </a:solidFill>
              </a:rPr>
              <a:t>Since SGML is so complicated, it is not good for use on the Web.</a:t>
            </a:r>
          </a:p>
          <a:p>
            <a:pPr marL="328613" indent="-317500">
              <a:lnSpc>
                <a:spcPct val="110000"/>
              </a:lnSpc>
              <a:spcBef>
                <a:spcPts val="70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800">
              <a:solidFill>
                <a:srgbClr val="FFFFFF"/>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1" name="Text Box 1"/>
          <p:cNvSpPr txBox="1">
            <a:spLocks noChangeArrowheads="1"/>
          </p:cNvSpPr>
          <p:nvPr/>
        </p:nvSpPr>
        <p:spPr bwMode="auto">
          <a:xfrm>
            <a:off x="457200" y="152400"/>
            <a:ext cx="8226425" cy="804863"/>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list properties II </a:t>
            </a:r>
          </a:p>
        </p:txBody>
      </p:sp>
      <p:sp>
        <p:nvSpPr>
          <p:cNvPr id="271362" name="Text Box 2"/>
          <p:cNvSpPr txBox="1">
            <a:spLocks noChangeArrowheads="1"/>
          </p:cNvSpPr>
          <p:nvPr/>
        </p:nvSpPr>
        <p:spPr bwMode="auto">
          <a:xfrm>
            <a:off x="457200" y="1371600"/>
            <a:ext cx="8226425" cy="4953000"/>
          </a:xfrm>
          <a:prstGeom prst="rect">
            <a:avLst/>
          </a:prstGeom>
          <a:noFill/>
          <a:ln w="9525">
            <a:noFill/>
            <a:round/>
            <a:headEnd/>
            <a:tailEnd/>
          </a:ln>
          <a:effectLst/>
        </p:spPr>
        <p:txBody>
          <a:bodyPr lIns="0" tIns="0" rIns="0" bIns="0"/>
          <a:lstStyle/>
          <a:p>
            <a:pPr marL="330200" indent="-317500">
              <a:lnSpc>
                <a:spcPct val="104000"/>
              </a:lnSpc>
              <a:spcBef>
                <a:spcPts val="700"/>
              </a:spcBef>
              <a:buClr>
                <a:srgbClr val="FFFFFF"/>
              </a:buClr>
              <a:buFont typeface="Arial" charset="0"/>
              <a:buChar char="•"/>
              <a:tabLst>
                <a:tab pos="444500" algn="l"/>
                <a:tab pos="901700" algn="l"/>
                <a:tab pos="1358900" algn="l"/>
                <a:tab pos="1816100" algn="l"/>
                <a:tab pos="2273300" algn="l"/>
                <a:tab pos="2730500" algn="l"/>
                <a:tab pos="3187700" algn="l"/>
                <a:tab pos="3644900" algn="l"/>
                <a:tab pos="4102100" algn="l"/>
                <a:tab pos="4559300" algn="l"/>
                <a:tab pos="5016500" algn="l"/>
                <a:tab pos="5473700" algn="l"/>
                <a:tab pos="5930900" algn="l"/>
                <a:tab pos="6388100" algn="l"/>
                <a:tab pos="6845300" algn="l"/>
                <a:tab pos="7302500" algn="l"/>
                <a:tab pos="7759700" algn="l"/>
                <a:tab pos="8216900" algn="l"/>
                <a:tab pos="8674100" algn="l"/>
                <a:tab pos="9131300" algn="l"/>
                <a:tab pos="9134475" algn="l"/>
                <a:tab pos="9591675" algn="l"/>
                <a:tab pos="10048875" algn="l"/>
                <a:tab pos="10506075" algn="l"/>
                <a:tab pos="10509250" algn="l"/>
                <a:tab pos="10512425" algn="l"/>
              </a:tabLst>
            </a:pPr>
            <a:r>
              <a:rPr lang="en-US" sz="3200">
                <a:solidFill>
                  <a:srgbClr val="FFFFFF"/>
                </a:solidFill>
              </a:rPr>
              <a:t>{list-style-type: } can take values ‘none’, ‘disk’,	 ‘circle’, ‘square’,	‘decimal’, ‘decimal-leading-zero’, ‘lower-roman’	‘upper-roman’, ‘lower-alpha’,  ‘upper-latin’,  ‘upper-alpha’, 	‘lower-latin’, ‘lower-greek’, ‘armenian’,  ‘georgian’. The initial value is ‘disk’. </a:t>
            </a:r>
          </a:p>
          <a:p>
            <a:pPr marL="330200" indent="-317500">
              <a:lnSpc>
                <a:spcPct val="104000"/>
              </a:lnSpc>
              <a:spcBef>
                <a:spcPts val="700"/>
              </a:spcBef>
              <a:buClr>
                <a:srgbClr val="FFFFFF"/>
              </a:buClr>
              <a:buFont typeface="Arial" charset="0"/>
              <a:buChar char="•"/>
              <a:tabLst>
                <a:tab pos="444500" algn="l"/>
                <a:tab pos="901700" algn="l"/>
                <a:tab pos="1358900" algn="l"/>
                <a:tab pos="1816100" algn="l"/>
                <a:tab pos="2273300" algn="l"/>
                <a:tab pos="2730500" algn="l"/>
                <a:tab pos="3187700" algn="l"/>
                <a:tab pos="3644900" algn="l"/>
                <a:tab pos="4102100" algn="l"/>
                <a:tab pos="4559300" algn="l"/>
                <a:tab pos="5016500" algn="l"/>
                <a:tab pos="5473700" algn="l"/>
                <a:tab pos="5930900" algn="l"/>
                <a:tab pos="6388100" algn="l"/>
                <a:tab pos="6845300" algn="l"/>
                <a:tab pos="7302500" algn="l"/>
                <a:tab pos="7759700" algn="l"/>
                <a:tab pos="8216900" algn="l"/>
                <a:tab pos="8674100" algn="l"/>
                <a:tab pos="9131300" algn="l"/>
                <a:tab pos="9134475" algn="l"/>
                <a:tab pos="9591675" algn="l"/>
                <a:tab pos="10048875" algn="l"/>
                <a:tab pos="10506075" algn="l"/>
                <a:tab pos="10509250" algn="l"/>
                <a:tab pos="10512425" algn="l"/>
              </a:tabLst>
            </a:pPr>
            <a:r>
              <a:rPr lang="en-US" sz="3200">
                <a:solidFill>
                  <a:srgbClr val="FFFFFF"/>
                </a:solidFill>
              </a:rPr>
              <a:t>latin and alpha mean the same.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5"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{display: list-item}</a:t>
            </a:r>
          </a:p>
        </p:txBody>
      </p:sp>
      <p:sp>
        <p:nvSpPr>
          <p:cNvPr id="272386"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If you set the {display: } of an element to ‘list-item’, you can set list properties to them.</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At least this is what the theory says. </a:t>
            </a:r>
          </a:p>
          <a:p>
            <a:pPr marL="328613" indent="-317500">
              <a:lnSpc>
                <a:spcPct val="110000"/>
              </a:lnSpc>
              <a:spcBef>
                <a:spcPts val="70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endParaRP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All list properties inherit.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9"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letter and word spacing</a:t>
            </a:r>
          </a:p>
        </p:txBody>
      </p:sp>
      <p:sp>
        <p:nvSpPr>
          <p:cNvPr id="273410" name="Text Box 2"/>
          <p:cNvSpPr txBox="1">
            <a:spLocks noChangeArrowheads="1"/>
          </p:cNvSpPr>
          <p:nvPr/>
        </p:nvSpPr>
        <p:spPr bwMode="auto">
          <a:xfrm>
            <a:off x="457200" y="1600200"/>
            <a:ext cx="8229600" cy="4191000"/>
          </a:xfrm>
          <a:prstGeom prst="rect">
            <a:avLst/>
          </a:prstGeom>
          <a:noFill/>
          <a:ln w="9525">
            <a:noFill/>
            <a:round/>
            <a:headEnd/>
            <a:tailEnd/>
          </a:ln>
          <a:effectLst/>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{letter-spacing: } sets spacing between letters, takes a length value, ‘normal’ (the initial value), or ‘inherit’.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{word-spacing: } sets the spacing between words.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Length values set additional or subtractional spacing.</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Both properties inherit.</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3" name="Text Box 1"/>
          <p:cNvSpPr txBox="1">
            <a:spLocks noChangeArrowheads="1"/>
          </p:cNvSpPr>
          <p:nvPr/>
        </p:nvSpPr>
        <p:spPr bwMode="auto">
          <a:xfrm>
            <a:off x="457200" y="274638"/>
            <a:ext cx="8224838" cy="1138237"/>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{line-height:}</a:t>
            </a:r>
          </a:p>
        </p:txBody>
      </p:sp>
      <p:sp>
        <p:nvSpPr>
          <p:cNvPr id="274434" name="Text Box 2"/>
          <p:cNvSpPr txBox="1">
            <a:spLocks noChangeArrowheads="1"/>
          </p:cNvSpPr>
          <p:nvPr/>
        </p:nvSpPr>
        <p:spPr bwMode="auto">
          <a:xfrm>
            <a:off x="457200" y="1600200"/>
            <a:ext cx="8224838" cy="4521200"/>
          </a:xfrm>
          <a:prstGeom prst="rect">
            <a:avLst/>
          </a:prstGeom>
          <a:noFill/>
          <a:ln w="9525">
            <a:noFill/>
            <a:round/>
            <a:headEnd/>
            <a:tailEnd/>
          </a:ln>
          <a:effectLst/>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{line-height: } sets the distance between several lines of an element's contents, </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in pt or pixel numbers</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as a percentage or a number, referring to a percentage of current font size</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‘normal’</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‘inherit’</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This property inherits. </a:t>
            </a:r>
          </a:p>
          <a:p>
            <a:pPr marL="330200" indent="-317500">
              <a:lnSpc>
                <a:spcPts val="2825"/>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{text-decoration:}</a:t>
            </a:r>
          </a:p>
        </p:txBody>
      </p:sp>
      <p:sp>
        <p:nvSpPr>
          <p:cNvPr id="275458"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{text-decoration: } can take the values ‘underline’, ‘overline’, ‘line-through’, ‘blink’ (very bad!), ‘inherit’, and ‘none’ (initial value).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This inherits to some children but not to children that float, are absolutely positioned or have the inline-block or inline-table display. (for the quiz: inherits to some  but not to others).</a:t>
            </a:r>
          </a:p>
          <a:p>
            <a:pPr marL="328613" indent="-317500">
              <a:lnSpc>
                <a:spcPct val="110000"/>
              </a:lnSpc>
              <a:spcBef>
                <a:spcPts val="70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endParaRPr>
          </a:p>
          <a:p>
            <a:pPr marL="328613" indent="-317500">
              <a:lnSpc>
                <a:spcPct val="110000"/>
              </a:lnSpc>
              <a:spcBef>
                <a:spcPts val="70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{text-transform:}</a:t>
            </a:r>
          </a:p>
        </p:txBody>
      </p:sp>
      <p:sp>
        <p:nvSpPr>
          <p:cNvPr id="276482"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{text-transform: } can take the value ‘uppercase’, ‘lowercase’, ‘capitalize’, ‘inherit’ and ‘none’ (the initial value)</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This only affects the characters in bicameral scripts.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It does inherit.</a:t>
            </a:r>
          </a:p>
          <a:p>
            <a:pPr marL="328613" indent="-317500">
              <a:lnSpc>
                <a:spcPct val="110000"/>
              </a:lnSpc>
              <a:spcBef>
                <a:spcPts val="70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5" name="Text Box 1"/>
          <p:cNvSpPr txBox="1">
            <a:spLocks noChangeArrowheads="1"/>
          </p:cNvSpPr>
          <p:nvPr/>
        </p:nvSpPr>
        <p:spPr bwMode="auto">
          <a:xfrm>
            <a:off x="457200" y="542925"/>
            <a:ext cx="8229600" cy="606425"/>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{text-indent:}</a:t>
            </a:r>
          </a:p>
        </p:txBody>
      </p:sp>
      <p:sp>
        <p:nvSpPr>
          <p:cNvPr id="277506" name="Text Box 2"/>
          <p:cNvSpPr txBox="1">
            <a:spLocks noChangeArrowheads="1"/>
          </p:cNvSpPr>
          <p:nvPr/>
        </p:nvSpPr>
        <p:spPr bwMode="auto">
          <a:xfrm>
            <a:off x="457200" y="1209675"/>
            <a:ext cx="8229600" cy="5191125"/>
          </a:xfrm>
          <a:prstGeom prst="rect">
            <a:avLst/>
          </a:prstGeom>
          <a:noFill/>
          <a:ln w="9525">
            <a:noFill/>
            <a:round/>
            <a:headEnd/>
            <a:tailEnd/>
          </a:ln>
          <a:effectLst/>
        </p:spPr>
        <p:txBody>
          <a:bodyPr lIns="90000" tIns="46800" rIns="90000" bIns="46800"/>
          <a:lstStyle/>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{text-indent: } can take length values, percentages and ‘inherit’. </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Percentage refer to the width of the parent element. </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This property applies to block-level elements, table-cells, and inline-blocks only. </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The initial value is 0. </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This property inherits.</a:t>
            </a:r>
          </a:p>
          <a:p>
            <a:pPr marL="330200" indent="-317500">
              <a:lnSpc>
                <a:spcPct val="110000"/>
              </a:lnSpc>
              <a:spcBef>
                <a:spcPts val="700"/>
              </a:spcBef>
              <a:buClr>
                <a:srgbClr val="FFFFFF"/>
              </a:buClr>
              <a:buFont typeface="Arial" charset="0"/>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endParaRPr>
          </a:p>
          <a:p>
            <a:pPr marL="330200" indent="-317500">
              <a:lnSpc>
                <a:spcPct val="110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29" name="Text Box 1"/>
          <p:cNvSpPr txBox="1">
            <a:spLocks noChangeArrowheads="1"/>
          </p:cNvSpPr>
          <p:nvPr/>
        </p:nvSpPr>
        <p:spPr bwMode="auto">
          <a:xfrm>
            <a:off x="457200" y="542925"/>
            <a:ext cx="8229600" cy="606425"/>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{text-align:}</a:t>
            </a:r>
          </a:p>
        </p:txBody>
      </p:sp>
      <p:sp>
        <p:nvSpPr>
          <p:cNvPr id="278530" name="Text Box 2"/>
          <p:cNvSpPr txBox="1">
            <a:spLocks noChangeArrowheads="1"/>
          </p:cNvSpPr>
          <p:nvPr/>
        </p:nvSpPr>
        <p:spPr bwMode="auto">
          <a:xfrm>
            <a:off x="457200" y="1209675"/>
            <a:ext cx="8229600" cy="5191125"/>
          </a:xfrm>
          <a:prstGeom prst="rect">
            <a:avLst/>
          </a:prstGeom>
          <a:noFill/>
          <a:ln w="9525">
            <a:noFill/>
            <a:round/>
            <a:headEnd/>
            <a:tailEnd/>
          </a:ln>
          <a:effectLst/>
        </p:spPr>
        <p:txBody>
          <a:bodyPr lIns="90000" tIns="46800" rIns="90000" bIns="46800"/>
          <a:lstStyle/>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{text-align: } can take the values ‘left’ ‘right’ ‘center’ and ‘justify’ and ‘inherit’. </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This property applies to block-level elements, table-cells, and inline-blocks only. </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The initial value depends on the text direction. </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This property applies to block-level elements, table-cells, and inline-blocks only. </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This property inherits.</a:t>
            </a:r>
          </a:p>
          <a:p>
            <a:pPr marL="330200" indent="-317500">
              <a:lnSpc>
                <a:spcPct val="110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3" name="Text Box 1"/>
          <p:cNvSpPr txBox="1">
            <a:spLocks noChangeArrowheads="1"/>
          </p:cNvSpPr>
          <p:nvPr/>
        </p:nvSpPr>
        <p:spPr bwMode="auto">
          <a:xfrm>
            <a:off x="457200" y="274638"/>
            <a:ext cx="8224838" cy="1138237"/>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classic mistake</a:t>
            </a:r>
          </a:p>
        </p:txBody>
      </p:sp>
      <p:sp>
        <p:nvSpPr>
          <p:cNvPr id="279554" name="Text Box 2"/>
          <p:cNvSpPr txBox="1">
            <a:spLocks noChangeArrowheads="1"/>
          </p:cNvSpPr>
          <p:nvPr/>
        </p:nvSpPr>
        <p:spPr bwMode="auto">
          <a:xfrm>
            <a:off x="457200" y="1600200"/>
            <a:ext cx="8224838" cy="4521200"/>
          </a:xfrm>
          <a:prstGeom prst="rect">
            <a:avLst/>
          </a:prstGeom>
          <a:noFill/>
          <a:ln w="9525">
            <a:noFill/>
            <a:round/>
            <a:headEnd/>
            <a:tailEnd/>
          </a:ln>
          <a:effectLst/>
        </p:spPr>
        <p:txBody>
          <a:bodyPr lIns="0" tIns="0" rIns="0" bIns="0"/>
          <a:lstStyle/>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you want to align an image, and you do</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img {text-align: center}</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This will align the contents (in terms of XML) of an image. </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Instead in CSS .center {text-align: center}</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and in HTML &lt;div class="center"&gt;&lt;img src="me.png" alt="me"/&gt;&lt;/div&gt;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7"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{vertical-align:}</a:t>
            </a:r>
          </a:p>
        </p:txBody>
      </p:sp>
      <p:sp>
        <p:nvSpPr>
          <p:cNvPr id="280578"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{vertical-align: } can take the values, ‘middle’, ‘sub’, ‘super’, ‘text-top’, ‘text-bottom’, ‘top’, ‘bottom’, length values as well as percentages, and ‘baseline’ the initial value.</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Percentages refer to the {line-height:} of the same element.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This property only applies to text-level elements and table cells.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This property does not inherit. </a:t>
            </a:r>
          </a:p>
          <a:p>
            <a:pPr marL="328613" indent="-317500">
              <a:lnSpc>
                <a:spcPct val="110000"/>
              </a:lnSpc>
              <a:spcBef>
                <a:spcPts val="70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0" tIns="0" rIns="0" bIns="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XML</a:t>
            </a:r>
          </a:p>
        </p:txBody>
      </p:sp>
      <p:sp>
        <p:nvSpPr>
          <p:cNvPr id="29698" name="Text Box 2"/>
          <p:cNvSpPr txBox="1">
            <a:spLocks noChangeArrowheads="1"/>
          </p:cNvSpPr>
          <p:nvPr/>
        </p:nvSpPr>
        <p:spPr bwMode="auto">
          <a:xfrm>
            <a:off x="457200" y="1219200"/>
            <a:ext cx="8229600" cy="5216525"/>
          </a:xfrm>
          <a:prstGeom prst="rect">
            <a:avLst/>
          </a:prstGeom>
          <a:noFill/>
          <a:ln w="9525">
            <a:noFill/>
            <a:round/>
            <a:headEnd/>
            <a:tailEnd/>
          </a:ln>
          <a:effectLst/>
        </p:spPr>
        <p:txBody>
          <a:bodyPr lIns="0" tIns="0" rIns="0" bIns="0"/>
          <a:lstStyle/>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rPr>
              <a:t>So the W3C has issued XML, the eXtensible Markup Language.</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rPr>
              <a:t>Every XML document is SGML, but not the opposite.</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rPr>
              <a:t>Thus XML is like SGML but with many features removed.  </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rPr>
              <a:t>XML defines the syntax that we will use to write HTML. We have to study that syntax in some detail, now.</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1"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{font-family:}</a:t>
            </a:r>
          </a:p>
        </p:txBody>
      </p:sp>
      <p:sp>
        <p:nvSpPr>
          <p:cNvPr id="281602" name="Text Box 2"/>
          <p:cNvSpPr txBox="1">
            <a:spLocks noChangeArrowheads="1"/>
          </p:cNvSpPr>
          <p:nvPr/>
        </p:nvSpPr>
        <p:spPr bwMode="auto">
          <a:xfrm>
            <a:off x="304800" y="1295400"/>
            <a:ext cx="8534400" cy="5257800"/>
          </a:xfrm>
          <a:prstGeom prst="rect">
            <a:avLst/>
          </a:prstGeom>
          <a:noFill/>
          <a:ln w="9525">
            <a:noFill/>
            <a:round/>
            <a:headEnd/>
            <a:tailEnd/>
          </a:ln>
          <a:effectLst/>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{font-family:} accepts a comma-separated list of font names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There are five generic names, one should be quoted last as a fall-back </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‘serif’		– ‘sans-serif’		– ‘cursive’ </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‘fantasy’	</a:t>
            </a:r>
            <a:r>
              <a:rPr lang="en-US" sz="2400" dirty="0" smtClean="0">
                <a:solidFill>
                  <a:srgbClr val="FFFFFF"/>
                </a:solidFill>
              </a:rPr>
              <a:t>       – </a:t>
            </a:r>
            <a:r>
              <a:rPr lang="en-US" sz="2400" dirty="0">
                <a:solidFill>
                  <a:srgbClr val="FFFFFF"/>
                </a:solidFill>
              </a:rPr>
              <a:t>‘</a:t>
            </a:r>
            <a:r>
              <a:rPr lang="en-US" sz="2400" dirty="0" err="1">
                <a:solidFill>
                  <a:srgbClr val="FFFFFF"/>
                </a:solidFill>
              </a:rPr>
              <a:t>monospace</a:t>
            </a:r>
            <a:r>
              <a:rPr lang="en-US" sz="2400" dirty="0">
                <a:solidFill>
                  <a:srgbClr val="FFFFFF"/>
                </a:solidFill>
              </a:rPr>
              <a:t>’</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The initial value depends on the browser.  It inherits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Example </a:t>
            </a:r>
          </a:p>
          <a:p>
            <a:pPr marL="330200" indent="-317500">
              <a:lnSpc>
                <a:spcPct val="104000"/>
              </a:lnSpc>
              <a:spcBef>
                <a:spcPts val="6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body { font-family: Baskerville, "Heisei </a:t>
            </a:r>
            <a:r>
              <a:rPr lang="en-US" sz="2800" dirty="0" err="1">
                <a:solidFill>
                  <a:srgbClr val="FFFFFF"/>
                </a:solidFill>
              </a:rPr>
              <a:t>Mincho</a:t>
            </a:r>
            <a:r>
              <a:rPr lang="en-US" sz="2800" dirty="0">
                <a:solidFill>
                  <a:srgbClr val="FFFFFF"/>
                </a:solidFill>
              </a:rPr>
              <a:t> W3", Symbol, serif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5"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{font-size:}</a:t>
            </a:r>
          </a:p>
        </p:txBody>
      </p:sp>
      <p:sp>
        <p:nvSpPr>
          <p:cNvPr id="282626" name="Text Box 2"/>
          <p:cNvSpPr txBox="1">
            <a:spLocks noChangeArrowheads="1"/>
          </p:cNvSpPr>
          <p:nvPr/>
        </p:nvSpPr>
        <p:spPr bwMode="auto">
          <a:xfrm>
            <a:off x="457200" y="1295400"/>
            <a:ext cx="8229600" cy="5029200"/>
          </a:xfrm>
          <a:prstGeom prst="rect">
            <a:avLst/>
          </a:prstGeom>
          <a:noFill/>
          <a:ln w="9525">
            <a:noFill/>
            <a:round/>
            <a:headEnd/>
            <a:tailEnd/>
          </a:ln>
          <a:effectLst/>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{font-size: } accepts lengths as </a:t>
            </a:r>
            <a:r>
              <a:rPr lang="en-US" sz="2800" i="1" dirty="0" err="1">
                <a:solidFill>
                  <a:srgbClr val="FFFFFF"/>
                </a:solidFill>
              </a:rPr>
              <a:t>n</a:t>
            </a:r>
            <a:r>
              <a:rPr lang="en-US" sz="2800" dirty="0" err="1">
                <a:solidFill>
                  <a:srgbClr val="FFFFFF"/>
                </a:solidFill>
              </a:rPr>
              <a:t>pt</a:t>
            </a:r>
            <a:r>
              <a:rPr lang="en-US" sz="2800" dirty="0">
                <a:solidFill>
                  <a:srgbClr val="FFFFFF"/>
                </a:solidFill>
              </a:rPr>
              <a:t>, </a:t>
            </a:r>
            <a:r>
              <a:rPr lang="en-US" sz="2800" i="1" dirty="0">
                <a:solidFill>
                  <a:srgbClr val="FFFFFF"/>
                </a:solidFill>
              </a:rPr>
              <a:t>n</a:t>
            </a:r>
            <a:r>
              <a:rPr lang="en-US" sz="2800" dirty="0">
                <a:solidFill>
                  <a:srgbClr val="FFFFFF"/>
                </a:solidFill>
              </a:rPr>
              <a:t>%, +</a:t>
            </a:r>
            <a:r>
              <a:rPr lang="en-US" sz="2800" i="1" dirty="0" err="1">
                <a:solidFill>
                  <a:srgbClr val="FFFFFF"/>
                </a:solidFill>
              </a:rPr>
              <a:t>n</a:t>
            </a:r>
            <a:r>
              <a:rPr lang="en-US" sz="2800" dirty="0" err="1">
                <a:solidFill>
                  <a:srgbClr val="FFFFFF"/>
                </a:solidFill>
              </a:rPr>
              <a:t>pt</a:t>
            </a:r>
            <a:r>
              <a:rPr lang="en-US" sz="2800" dirty="0">
                <a:solidFill>
                  <a:srgbClr val="FFFFFF"/>
                </a:solidFill>
              </a:rPr>
              <a:t>, -</a:t>
            </a:r>
            <a:r>
              <a:rPr lang="en-US" sz="2800" i="1" dirty="0" err="1">
                <a:solidFill>
                  <a:srgbClr val="FFFFFF"/>
                </a:solidFill>
              </a:rPr>
              <a:t>n</a:t>
            </a:r>
            <a:r>
              <a:rPr lang="en-US" sz="2800" dirty="0" err="1">
                <a:solidFill>
                  <a:srgbClr val="FFFFFF"/>
                </a:solidFill>
              </a:rPr>
              <a:t>pt</a:t>
            </a:r>
            <a:r>
              <a:rPr lang="en-US" sz="2800" dirty="0">
                <a:solidFill>
                  <a:srgbClr val="FFFFFF"/>
                </a:solidFill>
              </a:rPr>
              <a:t> (or ‘</a:t>
            </a:r>
            <a:r>
              <a:rPr lang="en-US" sz="2800" dirty="0" err="1">
                <a:solidFill>
                  <a:srgbClr val="FFFFFF"/>
                </a:solidFill>
              </a:rPr>
              <a:t>em</a:t>
            </a:r>
            <a:r>
              <a:rPr lang="en-US" sz="2800" dirty="0">
                <a:solidFill>
                  <a:srgbClr val="FFFFFF"/>
                </a:solidFill>
              </a:rPr>
              <a:t>’ or in ‘etc’) where </a:t>
            </a:r>
            <a:r>
              <a:rPr lang="en-US" sz="2800" i="1" dirty="0">
                <a:solidFill>
                  <a:srgbClr val="FFFFFF"/>
                </a:solidFill>
              </a:rPr>
              <a:t>n</a:t>
            </a:r>
            <a:r>
              <a:rPr lang="en-US" sz="2800" dirty="0">
                <a:solidFill>
                  <a:srgbClr val="FFFFFF"/>
                </a:solidFill>
              </a:rPr>
              <a:t> is a number, ‘inherit’ or some sizes like</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‘xx-small’ – ‘x-small’	– ‘small’	– ‘medium’</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‘large’	– ‘x-large’   – ‘xx-large’  – ‘larger’  – ‘smaller’</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‘medium’ is the initial value.</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The property inherits.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You can also use percentages, in terms of the {font-size: } of the parent element .</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49"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{font-style: } </a:t>
            </a:r>
          </a:p>
        </p:txBody>
      </p:sp>
      <p:sp>
        <p:nvSpPr>
          <p:cNvPr id="283650" name="Text Box 2"/>
          <p:cNvSpPr txBox="1">
            <a:spLocks noChangeArrowheads="1"/>
          </p:cNvSpPr>
          <p:nvPr/>
        </p:nvSpPr>
        <p:spPr bwMode="auto">
          <a:xfrm>
            <a:off x="457200" y="1600200"/>
            <a:ext cx="8220075" cy="4800600"/>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{font-style: } can be either ‘italic’, ‘oblique’ or ‘normal’ or ‘inherit’.</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The property inherits.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Oblique fonts use slanted glyphs. Italic fonts have their own glyphs. </a:t>
            </a:r>
          </a:p>
          <a:p>
            <a:pPr marL="328613" indent="-317500">
              <a:lnSpc>
                <a:spcPct val="110000"/>
              </a:lnSpc>
              <a:spcBef>
                <a:spcPts val="70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endParaRPr>
          </a:p>
          <a:p>
            <a:pPr marL="328613" indent="-317500">
              <a:lnSpc>
                <a:spcPct val="110000"/>
              </a:lnSpc>
              <a:spcBef>
                <a:spcPts val="70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3" name="Text Box 1"/>
          <p:cNvSpPr txBox="1">
            <a:spLocks noChangeArrowheads="1"/>
          </p:cNvSpPr>
          <p:nvPr/>
        </p:nvSpPr>
        <p:spPr bwMode="auto">
          <a:xfrm>
            <a:off x="304800" y="228600"/>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{font-variant: }</a:t>
            </a:r>
          </a:p>
        </p:txBody>
      </p:sp>
      <p:sp>
        <p:nvSpPr>
          <p:cNvPr id="284674" name="Text Box 2"/>
          <p:cNvSpPr txBox="1">
            <a:spLocks noChangeArrowheads="1"/>
          </p:cNvSpPr>
          <p:nvPr/>
        </p:nvSpPr>
        <p:spPr bwMode="auto">
          <a:xfrm>
            <a:off x="457200" y="1600200"/>
            <a:ext cx="8229600" cy="3733800"/>
          </a:xfrm>
          <a:prstGeom prst="rect">
            <a:avLst/>
          </a:prstGeom>
          <a:noFill/>
          <a:ln w="9525">
            <a:noFill/>
            <a:round/>
            <a:headEnd/>
            <a:tailEnd/>
          </a:ln>
          <a:effectLst/>
        </p:spPr>
        <p:txBody>
          <a:bodyPr lIns="90000" tIns="46800" rIns="90000" bIns="46800"/>
          <a:lstStyle/>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{font-variant: } can be either ‘small-caps’ or ‘inherit’ or ‘normal’. </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‘normal’ is the initial value.</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This property inherits.</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Small caps font may be calculated from smaller capital letters of the same family.</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7"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{font-weight: }</a:t>
            </a:r>
          </a:p>
        </p:txBody>
      </p:sp>
      <p:sp>
        <p:nvSpPr>
          <p:cNvPr id="285698" name="Text Box 2"/>
          <p:cNvSpPr txBox="1">
            <a:spLocks noChangeArrowheads="1"/>
          </p:cNvSpPr>
          <p:nvPr/>
        </p:nvSpPr>
        <p:spPr bwMode="auto">
          <a:xfrm>
            <a:off x="457200" y="1600200"/>
            <a:ext cx="8229600" cy="4419600"/>
          </a:xfrm>
          <a:prstGeom prst="rect">
            <a:avLst/>
          </a:prstGeom>
          <a:noFill/>
          <a:ln w="9525">
            <a:noFill/>
            <a:round/>
            <a:headEnd/>
            <a:tailEnd/>
          </a:ln>
          <a:effectLst/>
        </p:spPr>
        <p:txBody>
          <a:bodyPr lIns="90000" tIns="46800" rIns="90000" bIns="46800"/>
          <a:lstStyle/>
          <a:p>
            <a:pPr marL="330200" indent="-317500">
              <a:lnSpc>
                <a:spcPct val="110000"/>
              </a:lnSpc>
              <a:spcBef>
                <a:spcPts val="70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800">
              <a:solidFill>
                <a:srgbClr val="FFFFFF"/>
              </a:solidFill>
            </a:endParaRPr>
          </a:p>
          <a:p>
            <a:pPr marL="330200" indent="-317500">
              <a:lnSpc>
                <a:spcPct val="110000"/>
              </a:lnSpc>
              <a:spcBef>
                <a:spcPts val="700"/>
              </a:spcBef>
              <a:buClr>
                <a:srgbClr val="FFFFFF"/>
              </a:buClr>
              <a:buFont typeface="Arial"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a:solidFill>
                  <a:srgbClr val="FFFFFF"/>
                </a:solidFill>
              </a:rPr>
              <a:t>{font-weight: } takes the values ‘normal’, ‘bold’, ‘bolder’, ‘lighter’, ‘100’, ‘200’, ‘300’, ‘400’, ‘500’, ‘600’, ‘700’, ‘800’, ‘900’ and ‘inherit’</a:t>
            </a:r>
          </a:p>
          <a:p>
            <a:pPr marL="330200" indent="-317500">
              <a:lnSpc>
                <a:spcPct val="110000"/>
              </a:lnSpc>
              <a:spcBef>
                <a:spcPts val="700"/>
              </a:spcBef>
              <a:buClr>
                <a:srgbClr val="FFFFFF"/>
              </a:buClr>
              <a:buFont typeface="Arial"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a:solidFill>
                  <a:srgbClr val="FFFFFF"/>
                </a:solidFill>
              </a:rPr>
              <a:t>‘700’ is ‘bold’, ‘400’ is ‘normal’.</a:t>
            </a:r>
          </a:p>
          <a:p>
            <a:pPr marL="330200" indent="-317500">
              <a:lnSpc>
                <a:spcPct val="110000"/>
              </a:lnSpc>
              <a:spcBef>
                <a:spcPts val="700"/>
              </a:spcBef>
              <a:buClr>
                <a:srgbClr val="FFFFFF"/>
              </a:buClr>
              <a:buFont typeface="Arial"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a:solidFill>
                  <a:srgbClr val="FFFFFF"/>
                </a:solidFill>
              </a:rPr>
              <a:t>Matching to actual fonts is a fiddly approximation. </a:t>
            </a:r>
          </a:p>
          <a:p>
            <a:pPr marL="330200" indent="-317500">
              <a:lnSpc>
                <a:spcPct val="110000"/>
              </a:lnSpc>
              <a:spcBef>
                <a:spcPts val="700"/>
              </a:spcBef>
              <a:buClr>
                <a:srgbClr val="FFFFFF"/>
              </a:buClr>
              <a:buFont typeface="Arial"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a:solidFill>
                  <a:srgbClr val="FFFFFF"/>
                </a:solidFill>
              </a:rPr>
              <a:t>This property inherits.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1" name="Text Box 1"/>
          <p:cNvSpPr txBox="1">
            <a:spLocks noChangeArrowheads="1"/>
          </p:cNvSpPr>
          <p:nvPr/>
        </p:nvSpPr>
        <p:spPr bwMode="auto">
          <a:xfrm>
            <a:off x="457200" y="228600"/>
            <a:ext cx="8229600" cy="9144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other font properties</a:t>
            </a:r>
          </a:p>
        </p:txBody>
      </p:sp>
      <p:sp>
        <p:nvSpPr>
          <p:cNvPr id="286722" name="Text Box 2"/>
          <p:cNvSpPr txBox="1">
            <a:spLocks noChangeArrowheads="1"/>
          </p:cNvSpPr>
          <p:nvPr/>
        </p:nvSpPr>
        <p:spPr bwMode="auto">
          <a:xfrm>
            <a:off x="457200" y="1066800"/>
            <a:ext cx="8229600" cy="5486400"/>
          </a:xfrm>
          <a:prstGeom prst="rect">
            <a:avLst/>
          </a:prstGeom>
          <a:noFill/>
          <a:ln w="9525">
            <a:noFill/>
            <a:round/>
            <a:headEnd/>
            <a:tailEnd/>
          </a:ln>
          <a:effectLst/>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There is a whole bunch of other properties</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a:t>
            </a:r>
            <a:r>
              <a:rPr lang="en-US" sz="2400" dirty="0" err="1">
                <a:solidFill>
                  <a:srgbClr val="FFFFFF"/>
                </a:solidFill>
              </a:rPr>
              <a:t>unicode</a:t>
            </a:r>
            <a:r>
              <a:rPr lang="en-US" sz="2400" dirty="0">
                <a:solidFill>
                  <a:srgbClr val="FFFFFF"/>
                </a:solidFill>
              </a:rPr>
              <a:t>-range: }	– {</a:t>
            </a:r>
            <a:r>
              <a:rPr lang="en-US" sz="2400" dirty="0" err="1">
                <a:solidFill>
                  <a:srgbClr val="FFFFFF"/>
                </a:solidFill>
              </a:rPr>
              <a:t>stemv</a:t>
            </a:r>
            <a:r>
              <a:rPr lang="en-US" sz="2400" dirty="0">
                <a:solidFill>
                  <a:srgbClr val="FFFFFF"/>
                </a:solidFill>
              </a:rPr>
              <a:t>: }	 </a:t>
            </a:r>
            <a:r>
              <a:rPr lang="en-US" sz="2400" dirty="0" smtClean="0">
                <a:solidFill>
                  <a:srgbClr val="FFFFFF"/>
                </a:solidFill>
              </a:rPr>
              <a:t> – </a:t>
            </a:r>
            <a:r>
              <a:rPr lang="en-US" sz="2400" dirty="0">
                <a:solidFill>
                  <a:srgbClr val="FFFFFF"/>
                </a:solidFill>
              </a:rPr>
              <a:t>{stroke: }</a:t>
            </a:r>
          </a:p>
          <a:p>
            <a:pPr marL="330200" indent="-317500">
              <a:lnSpc>
                <a:spcPct val="104000"/>
              </a:lnSpc>
              <a:spcBef>
                <a:spcPts val="6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smtClean="0">
                <a:solidFill>
                  <a:srgbClr val="FFFFFF"/>
                </a:solidFill>
              </a:rPr>
              <a:t>        – </a:t>
            </a:r>
            <a:r>
              <a:rPr lang="en-US" sz="2400" dirty="0">
                <a:solidFill>
                  <a:srgbClr val="FFFFFF"/>
                </a:solidFill>
              </a:rPr>
              <a:t>{units-per-</a:t>
            </a:r>
            <a:r>
              <a:rPr lang="en-US" sz="2400" dirty="0" err="1">
                <a:solidFill>
                  <a:srgbClr val="FFFFFF"/>
                </a:solidFill>
              </a:rPr>
              <a:t>em</a:t>
            </a:r>
            <a:r>
              <a:rPr lang="en-US" sz="2400" dirty="0">
                <a:solidFill>
                  <a:srgbClr val="FFFFFF"/>
                </a:solidFill>
              </a:rPr>
              <a:t>: }	</a:t>
            </a:r>
            <a:r>
              <a:rPr lang="en-US" sz="2400" dirty="0" smtClean="0">
                <a:solidFill>
                  <a:srgbClr val="FFFFFF"/>
                </a:solidFill>
              </a:rPr>
              <a:t>      – </a:t>
            </a:r>
            <a:r>
              <a:rPr lang="en-US" sz="2400" dirty="0">
                <a:solidFill>
                  <a:srgbClr val="FFFFFF"/>
                </a:solidFill>
              </a:rPr>
              <a:t>{</a:t>
            </a:r>
            <a:r>
              <a:rPr lang="en-US" sz="2400" dirty="0" err="1">
                <a:solidFill>
                  <a:srgbClr val="FFFFFF"/>
                </a:solidFill>
              </a:rPr>
              <a:t>stemh</a:t>
            </a:r>
            <a:r>
              <a:rPr lang="en-US" sz="2400" dirty="0">
                <a:solidFill>
                  <a:srgbClr val="FFFFFF"/>
                </a:solidFill>
              </a:rPr>
              <a:t>: }	 </a:t>
            </a:r>
            <a:r>
              <a:rPr lang="en-US" sz="2400" dirty="0" smtClean="0">
                <a:solidFill>
                  <a:srgbClr val="FFFFFF"/>
                </a:solidFill>
              </a:rPr>
              <a:t>  – </a:t>
            </a:r>
            <a:r>
              <a:rPr lang="en-US" sz="2400" dirty="0">
                <a:solidFill>
                  <a:srgbClr val="FFFFFF"/>
                </a:solidFill>
              </a:rPr>
              <a:t>{</a:t>
            </a:r>
            <a:r>
              <a:rPr lang="en-US" sz="2400" dirty="0" err="1">
                <a:solidFill>
                  <a:srgbClr val="FFFFFF"/>
                </a:solidFill>
              </a:rPr>
              <a:t>bbox</a:t>
            </a:r>
            <a:r>
              <a:rPr lang="en-US" sz="2400" dirty="0">
                <a:solidFill>
                  <a:srgbClr val="FFFFFF"/>
                </a:solidFill>
              </a:rPr>
              <a:t>: }</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{definitions-</a:t>
            </a:r>
            <a:r>
              <a:rPr lang="en-US" sz="2400" dirty="0" err="1">
                <a:solidFill>
                  <a:srgbClr val="FFFFFF"/>
                </a:solidFill>
              </a:rPr>
              <a:t>src</a:t>
            </a:r>
            <a:r>
              <a:rPr lang="en-US" sz="2400" dirty="0">
                <a:solidFill>
                  <a:srgbClr val="FFFFFF"/>
                </a:solidFill>
              </a:rPr>
              <a:t>:} 	– {ascent: }	</a:t>
            </a:r>
            <a:r>
              <a:rPr lang="en-US" sz="2400" dirty="0" smtClean="0">
                <a:solidFill>
                  <a:srgbClr val="FFFFFF"/>
                </a:solidFill>
              </a:rPr>
              <a:t>    </a:t>
            </a:r>
            <a:r>
              <a:rPr lang="en-US" sz="2400" dirty="0">
                <a:solidFill>
                  <a:srgbClr val="FFFFFF"/>
                </a:solidFill>
              </a:rPr>
              <a:t>– {</a:t>
            </a:r>
            <a:r>
              <a:rPr lang="en-US" sz="2400" dirty="0" err="1">
                <a:solidFill>
                  <a:srgbClr val="FFFFFF"/>
                </a:solidFill>
              </a:rPr>
              <a:t>dscent</a:t>
            </a:r>
            <a:r>
              <a:rPr lang="en-US" sz="2400" dirty="0">
                <a:solidFill>
                  <a:srgbClr val="FFFFFF"/>
                </a:solidFill>
              </a:rPr>
              <a:t>: }</a:t>
            </a:r>
          </a:p>
          <a:p>
            <a:pPr marL="330200" indent="-317500">
              <a:lnSpc>
                <a:spcPct val="104000"/>
              </a:lnSpc>
              <a:spcBef>
                <a:spcPts val="6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smtClean="0">
                <a:solidFill>
                  <a:srgbClr val="FFFFFF"/>
                </a:solidFill>
              </a:rPr>
              <a:t>       – </a:t>
            </a:r>
            <a:r>
              <a:rPr lang="en-US" sz="2400" dirty="0">
                <a:solidFill>
                  <a:srgbClr val="FFFFFF"/>
                </a:solidFill>
              </a:rPr>
              <a:t>{baseline: }			– {widths: }    </a:t>
            </a:r>
            <a:r>
              <a:rPr lang="en-US" sz="2400" dirty="0" smtClean="0">
                <a:solidFill>
                  <a:srgbClr val="FFFFFF"/>
                </a:solidFill>
              </a:rPr>
              <a:t>– </a:t>
            </a:r>
            <a:r>
              <a:rPr lang="en-US" sz="2400" dirty="0">
                <a:solidFill>
                  <a:srgbClr val="FFFFFF"/>
                </a:solidFill>
              </a:rPr>
              <a:t>{</a:t>
            </a:r>
            <a:r>
              <a:rPr lang="en-US" sz="2400" dirty="0" err="1">
                <a:solidFill>
                  <a:srgbClr val="FFFFFF"/>
                </a:solidFill>
              </a:rPr>
              <a:t>mathline</a:t>
            </a:r>
            <a:r>
              <a:rPr lang="en-US" sz="2400" dirty="0">
                <a:solidFill>
                  <a:srgbClr val="FFFFFF"/>
                </a:solidFill>
              </a:rPr>
              <a:t>: }</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{centerline: }		– {</a:t>
            </a:r>
            <a:r>
              <a:rPr lang="en-US" sz="2400" dirty="0" err="1">
                <a:solidFill>
                  <a:srgbClr val="FFFFFF"/>
                </a:solidFill>
              </a:rPr>
              <a:t>topine</a:t>
            </a:r>
            <a:r>
              <a:rPr lang="en-US" sz="2400" dirty="0">
                <a:solidFill>
                  <a:srgbClr val="FFFFFF"/>
                </a:solidFill>
              </a:rPr>
              <a:t>: }	 </a:t>
            </a:r>
            <a:r>
              <a:rPr lang="en-US" sz="2400" dirty="0" smtClean="0">
                <a:solidFill>
                  <a:srgbClr val="FFFFFF"/>
                </a:solidFill>
              </a:rPr>
              <a:t>   – </a:t>
            </a:r>
            <a:r>
              <a:rPr lang="en-US" sz="2400" dirty="0">
                <a:solidFill>
                  <a:srgbClr val="FFFFFF"/>
                </a:solidFill>
              </a:rPr>
              <a:t>{panose1: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There also is a {font: } property that allows you to put several of the previous properties together.</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But all that is not worth learning. Keep fonts simple.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5" name="Text Box 1"/>
          <p:cNvSpPr txBox="1">
            <a:spLocks noChangeArrowheads="1"/>
          </p:cNvSpPr>
          <p:nvPr/>
        </p:nvSpPr>
        <p:spPr bwMode="auto">
          <a:xfrm>
            <a:off x="457200" y="274638"/>
            <a:ext cx="8224838" cy="1138237"/>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borders</a:t>
            </a:r>
          </a:p>
        </p:txBody>
      </p:sp>
      <p:sp>
        <p:nvSpPr>
          <p:cNvPr id="287746" name="Text Box 2"/>
          <p:cNvSpPr txBox="1">
            <a:spLocks noChangeArrowheads="1"/>
          </p:cNvSpPr>
          <p:nvPr/>
        </p:nvSpPr>
        <p:spPr bwMode="auto">
          <a:xfrm>
            <a:off x="457200" y="1600200"/>
            <a:ext cx="8224838" cy="4521200"/>
          </a:xfrm>
          <a:prstGeom prst="rect">
            <a:avLst/>
          </a:prstGeom>
          <a:noFill/>
          <a:ln w="9525">
            <a:noFill/>
            <a:round/>
            <a:headEnd/>
            <a:tailEnd/>
          </a:ln>
          <a:effectLst/>
        </p:spPr>
        <p:txBody>
          <a:bodyPr lIns="0" tIns="0" rIns="0" bIns="0"/>
          <a:lstStyle/>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Borders are rectangular edges around the space occupied by an element.</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They are mainly used for decoration. </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Normally, the borders are not shown. </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To show borders, you have to set a positive border width and a border style.</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No border property is inherited.</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69" name="Text Box 1"/>
          <p:cNvSpPr txBox="1">
            <a:spLocks noChangeArrowheads="1"/>
          </p:cNvSpPr>
          <p:nvPr/>
        </p:nvSpPr>
        <p:spPr bwMode="auto">
          <a:xfrm>
            <a:off x="381000" y="0"/>
            <a:ext cx="8229600" cy="884238"/>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box border properties</a:t>
            </a:r>
          </a:p>
        </p:txBody>
      </p:sp>
      <p:sp>
        <p:nvSpPr>
          <p:cNvPr id="288770" name="Text Box 2"/>
          <p:cNvSpPr txBox="1">
            <a:spLocks noChangeArrowheads="1"/>
          </p:cNvSpPr>
          <p:nvPr/>
        </p:nvSpPr>
        <p:spPr bwMode="auto">
          <a:xfrm>
            <a:off x="228600" y="914400"/>
            <a:ext cx="8458200" cy="5353050"/>
          </a:xfrm>
          <a:prstGeom prst="rect">
            <a:avLst/>
          </a:prstGeom>
          <a:noFill/>
          <a:ln w="9525">
            <a:noFill/>
            <a:round/>
            <a:headEnd/>
            <a:tailEnd/>
          </a:ln>
          <a:effectLst/>
        </p:spPr>
        <p:txBody>
          <a:bodyPr lIns="90000" tIns="46800" rIns="90000" bIns="46800"/>
          <a:lstStyle/>
          <a:p>
            <a:pPr marL="330200" indent="-317500">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{border-top-style} {border-right-style:} {border-bottom-style:} {border-left-style:} take the following values</a:t>
            </a:r>
          </a:p>
          <a:p>
            <a:pPr marL="733425" lvl="1" indent="-276225">
              <a:lnSpc>
                <a:spcPct val="104000"/>
              </a:lnSpc>
              <a:spcBef>
                <a:spcPts val="5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‘none’ 	No border. The width of the border becomes zero. This is the initial value.</a:t>
            </a:r>
          </a:p>
          <a:p>
            <a:pPr marL="733425" lvl="1" indent="-276225">
              <a:lnSpc>
                <a:spcPct val="104000"/>
              </a:lnSpc>
              <a:spcBef>
                <a:spcPts val="5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‘hidden’ 	Same as 'none', except in terms of border conflict resolution</a:t>
            </a:r>
          </a:p>
          <a:p>
            <a:pPr marL="733425" lvl="1" indent="-276225">
              <a:lnSpc>
                <a:spcPct val="104000"/>
              </a:lnSpc>
              <a:spcBef>
                <a:spcPts val="5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‘dotted’	The border is a series of dots. </a:t>
            </a:r>
          </a:p>
          <a:p>
            <a:pPr marL="733425" lvl="1" indent="-276225">
              <a:lnSpc>
                <a:spcPct val="104000"/>
              </a:lnSpc>
              <a:spcBef>
                <a:spcPts val="5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‘dashed’	The border is a series of short line segments. </a:t>
            </a:r>
          </a:p>
          <a:p>
            <a:pPr marL="733425" lvl="1" indent="-276225">
              <a:lnSpc>
                <a:spcPct val="104000"/>
              </a:lnSpc>
              <a:spcBef>
                <a:spcPts val="5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‘solid ‘ 	The border is a single line segment</a:t>
            </a:r>
            <a:r>
              <a:rPr lang="en-US" dirty="0">
                <a:solidFill>
                  <a:srgbClr val="FFFFFF"/>
                </a:solidFill>
              </a:rPr>
              <a:t>. </a:t>
            </a:r>
          </a:p>
          <a:p>
            <a:pPr marL="330200" indent="-317500">
              <a:lnSpc>
                <a:spcPct val="104000"/>
              </a:lnSpc>
              <a:spcBef>
                <a:spcPts val="5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 </a:t>
            </a:r>
          </a:p>
          <a:p>
            <a:pPr marL="330200" indent="-317500">
              <a:lnSpc>
                <a:spcPct val="104000"/>
              </a:lnSpc>
              <a:spcBef>
                <a:spcPts val="5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fill="hold" nodeType="clickEffect">
                                  <p:stCondLst>
                                    <p:cond delay="0"/>
                                  </p:stCondLst>
                                  <p:childTnLst>
                                    <p:set>
                                      <p:cBhvr additive="repl">
                                        <p:cTn id="6" dur="1" fill="hold">
                                          <p:stCondLst>
                                            <p:cond delay="0"/>
                                          </p:stCondLst>
                                        </p:cTn>
                                        <p:tgtEl>
                                          <p:spTgt spid="288770">
                                            <p:txEl>
                                              <p:pRg st="0" end="0"/>
                                            </p:txEl>
                                          </p:spTgt>
                                        </p:tgtEl>
                                        <p:attrNameLst>
                                          <p:attrName>style.visibility</p:attrName>
                                        </p:attrNameLst>
                                      </p:cBhvr>
                                      <p:to>
                                        <p:strVal val="visible"/>
                                      </p:to>
                                    </p:set>
                                    <p:animEffect transition="in" filter="dissolve">
                                      <p:cBhvr additive="repl">
                                        <p:cTn id="7" dur="500"/>
                                        <p:tgtEl>
                                          <p:spTgt spid="288770">
                                            <p:txEl>
                                              <p:pRg st="0" end="0"/>
                                            </p:txEl>
                                          </p:spTgt>
                                        </p:tgtEl>
                                      </p:cBhvr>
                                    </p:animEffect>
                                  </p:childTnLst>
                                </p:cTn>
                              </p:par>
                              <p:par>
                                <p:cTn id="8" presetID="9" presetClass="entr" fill="hold" nodeType="withEffect">
                                  <p:stCondLst>
                                    <p:cond delay="0"/>
                                  </p:stCondLst>
                                  <p:childTnLst>
                                    <p:set>
                                      <p:cBhvr additive="repl">
                                        <p:cTn id="9" dur="1" fill="hold">
                                          <p:stCondLst>
                                            <p:cond delay="0"/>
                                          </p:stCondLst>
                                        </p:cTn>
                                        <p:tgtEl>
                                          <p:spTgt spid="288770">
                                            <p:txEl>
                                              <p:pRg st="1" end="1"/>
                                            </p:txEl>
                                          </p:spTgt>
                                        </p:tgtEl>
                                        <p:attrNameLst>
                                          <p:attrName>style.visibility</p:attrName>
                                        </p:attrNameLst>
                                      </p:cBhvr>
                                      <p:to>
                                        <p:strVal val="visible"/>
                                      </p:to>
                                    </p:set>
                                    <p:animEffect transition="in" filter="dissolve">
                                      <p:cBhvr additive="repl">
                                        <p:cTn id="10" dur="500"/>
                                        <p:tgtEl>
                                          <p:spTgt spid="288770">
                                            <p:txEl>
                                              <p:pRg st="1" end="1"/>
                                            </p:txEl>
                                          </p:spTgt>
                                        </p:tgtEl>
                                      </p:cBhvr>
                                    </p:animEffect>
                                  </p:childTnLst>
                                </p:cTn>
                              </p:par>
                              <p:par>
                                <p:cTn id="11" presetID="9" presetClass="entr" fill="hold" nodeType="withEffect">
                                  <p:stCondLst>
                                    <p:cond delay="0"/>
                                  </p:stCondLst>
                                  <p:childTnLst>
                                    <p:set>
                                      <p:cBhvr additive="repl">
                                        <p:cTn id="12" dur="1" fill="hold">
                                          <p:stCondLst>
                                            <p:cond delay="0"/>
                                          </p:stCondLst>
                                        </p:cTn>
                                        <p:tgtEl>
                                          <p:spTgt spid="288770">
                                            <p:txEl>
                                              <p:pRg st="2" end="2"/>
                                            </p:txEl>
                                          </p:spTgt>
                                        </p:tgtEl>
                                        <p:attrNameLst>
                                          <p:attrName>style.visibility</p:attrName>
                                        </p:attrNameLst>
                                      </p:cBhvr>
                                      <p:to>
                                        <p:strVal val="visible"/>
                                      </p:to>
                                    </p:set>
                                    <p:animEffect transition="in" filter="dissolve">
                                      <p:cBhvr additive="repl">
                                        <p:cTn id="13" dur="500"/>
                                        <p:tgtEl>
                                          <p:spTgt spid="288770">
                                            <p:txEl>
                                              <p:pRg st="2" end="2"/>
                                            </p:txEl>
                                          </p:spTgt>
                                        </p:tgtEl>
                                      </p:cBhvr>
                                    </p:animEffect>
                                  </p:childTnLst>
                                </p:cTn>
                              </p:par>
                              <p:par>
                                <p:cTn id="14" presetID="9" presetClass="entr" fill="hold" nodeType="withEffect">
                                  <p:stCondLst>
                                    <p:cond delay="0"/>
                                  </p:stCondLst>
                                  <p:childTnLst>
                                    <p:set>
                                      <p:cBhvr additive="repl">
                                        <p:cTn id="15" dur="1" fill="hold">
                                          <p:stCondLst>
                                            <p:cond delay="0"/>
                                          </p:stCondLst>
                                        </p:cTn>
                                        <p:tgtEl>
                                          <p:spTgt spid="288770">
                                            <p:txEl>
                                              <p:pRg st="3" end="3"/>
                                            </p:txEl>
                                          </p:spTgt>
                                        </p:tgtEl>
                                        <p:attrNameLst>
                                          <p:attrName>style.visibility</p:attrName>
                                        </p:attrNameLst>
                                      </p:cBhvr>
                                      <p:to>
                                        <p:strVal val="visible"/>
                                      </p:to>
                                    </p:set>
                                    <p:animEffect transition="in" filter="dissolve">
                                      <p:cBhvr additive="repl">
                                        <p:cTn id="16" dur="500"/>
                                        <p:tgtEl>
                                          <p:spTgt spid="288770">
                                            <p:txEl>
                                              <p:pRg st="3" end="3"/>
                                            </p:txEl>
                                          </p:spTgt>
                                        </p:tgtEl>
                                      </p:cBhvr>
                                    </p:animEffect>
                                  </p:childTnLst>
                                </p:cTn>
                              </p:par>
                              <p:par>
                                <p:cTn id="17" presetID="9" presetClass="entr" fill="hold" nodeType="withEffect">
                                  <p:stCondLst>
                                    <p:cond delay="0"/>
                                  </p:stCondLst>
                                  <p:childTnLst>
                                    <p:set>
                                      <p:cBhvr additive="repl">
                                        <p:cTn id="18" dur="1" fill="hold">
                                          <p:stCondLst>
                                            <p:cond delay="0"/>
                                          </p:stCondLst>
                                        </p:cTn>
                                        <p:tgtEl>
                                          <p:spTgt spid="288770">
                                            <p:txEl>
                                              <p:pRg st="4" end="4"/>
                                            </p:txEl>
                                          </p:spTgt>
                                        </p:tgtEl>
                                        <p:attrNameLst>
                                          <p:attrName>style.visibility</p:attrName>
                                        </p:attrNameLst>
                                      </p:cBhvr>
                                      <p:to>
                                        <p:strVal val="visible"/>
                                      </p:to>
                                    </p:set>
                                    <p:animEffect transition="in" filter="dissolve">
                                      <p:cBhvr additive="repl">
                                        <p:cTn id="19" dur="500"/>
                                        <p:tgtEl>
                                          <p:spTgt spid="288770">
                                            <p:txEl>
                                              <p:pRg st="4" end="4"/>
                                            </p:txEl>
                                          </p:spTgt>
                                        </p:tgtEl>
                                      </p:cBhvr>
                                    </p:animEffect>
                                  </p:childTnLst>
                                </p:cTn>
                              </p:par>
                              <p:par>
                                <p:cTn id="20" presetID="9" presetClass="entr" fill="hold" nodeType="withEffect">
                                  <p:stCondLst>
                                    <p:cond delay="0"/>
                                  </p:stCondLst>
                                  <p:childTnLst>
                                    <p:set>
                                      <p:cBhvr additive="repl">
                                        <p:cTn id="21" dur="1" fill="hold">
                                          <p:stCondLst>
                                            <p:cond delay="0"/>
                                          </p:stCondLst>
                                        </p:cTn>
                                        <p:tgtEl>
                                          <p:spTgt spid="288770">
                                            <p:txEl>
                                              <p:pRg st="5" end="5"/>
                                            </p:txEl>
                                          </p:spTgt>
                                        </p:tgtEl>
                                        <p:attrNameLst>
                                          <p:attrName>style.visibility</p:attrName>
                                        </p:attrNameLst>
                                      </p:cBhvr>
                                      <p:to>
                                        <p:strVal val="visible"/>
                                      </p:to>
                                    </p:set>
                                    <p:animEffect transition="in" filter="dissolve">
                                      <p:cBhvr additive="repl">
                                        <p:cTn id="22" dur="500"/>
                                        <p:tgtEl>
                                          <p:spTgt spid="288770">
                                            <p:txEl>
                                              <p:pRg st="5" end="5"/>
                                            </p:txEl>
                                          </p:spTgt>
                                        </p:tgtEl>
                                      </p:cBhvr>
                                    </p:animEffect>
                                  </p:childTnLst>
                                </p:cTn>
                              </p:par>
                              <p:par>
                                <p:cTn id="23" presetID="9" presetClass="entr" fill="hold" nodeType="withEffect">
                                  <p:stCondLst>
                                    <p:cond delay="0"/>
                                  </p:stCondLst>
                                  <p:childTnLst>
                                    <p:set>
                                      <p:cBhvr additive="repl">
                                        <p:cTn id="24" dur="1" fill="hold">
                                          <p:stCondLst>
                                            <p:cond delay="0"/>
                                          </p:stCondLst>
                                        </p:cTn>
                                        <p:tgtEl>
                                          <p:spTgt spid="288770">
                                            <p:txEl>
                                              <p:pRg st="6" end="6"/>
                                            </p:txEl>
                                          </p:spTgt>
                                        </p:tgtEl>
                                        <p:attrNameLst>
                                          <p:attrName>style.visibility</p:attrName>
                                        </p:attrNameLst>
                                      </p:cBhvr>
                                      <p:to>
                                        <p:strVal val="visible"/>
                                      </p:to>
                                    </p:set>
                                    <p:animEffect transition="in" filter="dissolve">
                                      <p:cBhvr additive="repl">
                                        <p:cTn id="25" dur="500"/>
                                        <p:tgtEl>
                                          <p:spTgt spid="28877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3" name="Text Box 1"/>
          <p:cNvSpPr txBox="1">
            <a:spLocks noChangeArrowheads="1"/>
          </p:cNvSpPr>
          <p:nvPr/>
        </p:nvSpPr>
        <p:spPr bwMode="auto">
          <a:xfrm>
            <a:off x="457200" y="274638"/>
            <a:ext cx="8224838" cy="1138237"/>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more border style</a:t>
            </a:r>
          </a:p>
        </p:txBody>
      </p:sp>
      <p:sp>
        <p:nvSpPr>
          <p:cNvPr id="289794" name="Text Box 2"/>
          <p:cNvSpPr txBox="1">
            <a:spLocks noChangeArrowheads="1"/>
          </p:cNvSpPr>
          <p:nvPr/>
        </p:nvSpPr>
        <p:spPr bwMode="auto">
          <a:xfrm>
            <a:off x="457200" y="1600200"/>
            <a:ext cx="8224838" cy="4521200"/>
          </a:xfrm>
          <a:prstGeom prst="rect">
            <a:avLst/>
          </a:prstGeom>
          <a:noFill/>
          <a:ln w="9525">
            <a:noFill/>
            <a:round/>
            <a:headEnd/>
            <a:tailEnd/>
          </a:ln>
          <a:effectLst/>
        </p:spPr>
        <p:txBody>
          <a:bodyPr lIns="0" tIns="0" rIns="0" bIns="0"/>
          <a:lstStyle/>
          <a:p>
            <a:pPr marL="330200" indent="-317500">
              <a:lnSpc>
                <a:spcPts val="2825"/>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Other border styles are</a:t>
            </a:r>
          </a:p>
          <a:p>
            <a:pPr marL="733425" lvl="1" indent="-276225">
              <a:lnSpc>
                <a:spcPct val="104000"/>
              </a:lnSpc>
              <a:spcBef>
                <a:spcPts val="5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‘double’  	The border is two solid lines.  </a:t>
            </a:r>
          </a:p>
          <a:p>
            <a:pPr marL="733425" lvl="1" indent="-276225">
              <a:lnSpc>
                <a:spcPct val="104000"/>
              </a:lnSpc>
              <a:spcBef>
                <a:spcPts val="5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‘groove’ 	The border looks as though it were carved into the canvas. </a:t>
            </a:r>
          </a:p>
          <a:p>
            <a:pPr marL="733425" lvl="1" indent="-276225">
              <a:lnSpc>
                <a:spcPct val="104000"/>
              </a:lnSpc>
              <a:spcBef>
                <a:spcPts val="5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‘ridge’  	The border looks as though it were coming out of the canvas. </a:t>
            </a:r>
          </a:p>
          <a:p>
            <a:pPr marL="733425" lvl="1" indent="-276225">
              <a:lnSpc>
                <a:spcPct val="104000"/>
              </a:lnSpc>
              <a:spcBef>
                <a:spcPts val="5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‘inset’ 	The border makes the box look like embedded in the canvas. </a:t>
            </a:r>
          </a:p>
          <a:p>
            <a:pPr marL="733425" lvl="1" indent="-276225">
              <a:lnSpc>
                <a:spcPct val="104000"/>
              </a:lnSpc>
              <a:spcBef>
                <a:spcPts val="5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‘outset’ 	The border makes the box look like coming out of the canvas</a:t>
            </a:r>
            <a:r>
              <a:rPr lang="en-US" dirty="0">
                <a:solidFill>
                  <a:srgbClr val="FFFFFF"/>
                </a:solidFill>
              </a:rPr>
              <a: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7" name="Text Box 1"/>
          <p:cNvSpPr txBox="1">
            <a:spLocks noChangeArrowheads="1"/>
          </p:cNvSpPr>
          <p:nvPr/>
        </p:nvSpPr>
        <p:spPr bwMode="auto">
          <a:xfrm>
            <a:off x="457200" y="542925"/>
            <a:ext cx="8229600" cy="606425"/>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{border-color: } </a:t>
            </a:r>
          </a:p>
        </p:txBody>
      </p:sp>
      <p:sp>
        <p:nvSpPr>
          <p:cNvPr id="290818" name="Text Box 2"/>
          <p:cNvSpPr txBox="1">
            <a:spLocks noChangeArrowheads="1"/>
          </p:cNvSpPr>
          <p:nvPr/>
        </p:nvSpPr>
        <p:spPr bwMode="auto">
          <a:xfrm>
            <a:off x="457200" y="1295400"/>
            <a:ext cx="8229600" cy="4794250"/>
          </a:xfrm>
          <a:prstGeom prst="rect">
            <a:avLst/>
          </a:prstGeom>
          <a:noFill/>
          <a:ln w="9525">
            <a:noFill/>
            <a:round/>
            <a:headEnd/>
            <a:tailEnd/>
          </a:ln>
          <a:effectLst/>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{border-top-color: }, {border-right-color: }, {border-bottom-color: }, {border-bottom-color: }, {border-left-color:} take color values, ‘transparent’ or ‘inherit’</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If a border color is not specified, the browser uses the value of the {color: } of the element. As you recall, the initial value of this property is browser dependent. </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endParaRP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XHTML</a:t>
            </a:r>
          </a:p>
        </p:txBody>
      </p:sp>
      <p:sp>
        <p:nvSpPr>
          <p:cNvPr id="44034" name="Text Box 2"/>
          <p:cNvSpPr txBox="1">
            <a:spLocks noChangeArrowheads="1"/>
          </p:cNvSpPr>
          <p:nvPr/>
        </p:nvSpPr>
        <p:spPr bwMode="auto">
          <a:xfrm>
            <a:off x="381000" y="1371600"/>
            <a:ext cx="8220075" cy="4516438"/>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XHTML is HTML written the XML way.</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HTML is a language. XML is a way to write out the language.</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As an analogy imagine that HTML is English. Then XML could be thought of as typewritten English, rather than hand-written English.</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French can also be typed or handwritten.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So XML is not a language, but it is a set of constraints that apply to the expression of a language.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MARC for example can be written in XML.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1"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{border-width: }</a:t>
            </a:r>
          </a:p>
        </p:txBody>
      </p:sp>
      <p:sp>
        <p:nvSpPr>
          <p:cNvPr id="291842"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{border-top-width: }, {border-bottom-width: }, {border-left-width: } and {border-right-width: } take length values, as well as the three keywords 'thin', 'thick'  and 'medium'. That is the initial value.</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Note that the default value of {boder-style:} is ‘none’, implying that no border should be shown.</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Firefox appears to be violation for the &lt;img/&gt; in &lt;a&gt;&lt;img/&gt;&lt;/a&gt;.</a:t>
            </a:r>
          </a:p>
          <a:p>
            <a:pPr marL="330200" indent="-317500">
              <a:lnSpc>
                <a:spcPts val="2825"/>
              </a:lnSpc>
              <a:spcBef>
                <a:spcPts val="700"/>
              </a:spcBef>
              <a:buClr>
                <a:srgbClr val="FFFFFF"/>
              </a:buClr>
              <a:buFont typeface="Arial" charset="0"/>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the default style sheet (extract)‏</a:t>
            </a:r>
          </a:p>
        </p:txBody>
      </p:sp>
      <p:sp>
        <p:nvSpPr>
          <p:cNvPr id="292866" name="Text Box 2"/>
          <p:cNvSpPr txBox="1">
            <a:spLocks noChangeArrowheads="1"/>
          </p:cNvSpPr>
          <p:nvPr/>
        </p:nvSpPr>
        <p:spPr bwMode="auto">
          <a:xfrm>
            <a:off x="457200" y="1295400"/>
            <a:ext cx="8229600" cy="5183188"/>
          </a:xfrm>
          <a:prstGeom prst="rect">
            <a:avLst/>
          </a:prstGeom>
          <a:noFill/>
          <a:ln w="9525">
            <a:noFill/>
            <a:round/>
            <a:headEnd/>
            <a:tailEnd/>
          </a:ln>
          <a:effectLst/>
        </p:spPr>
        <p:txBody>
          <a:bodyPr lIns="90000" tIns="46800" rIns="90000" bIns="46800"/>
          <a:lstStyle/>
          <a:p>
            <a:pPr marL="330200" indent="-317500">
              <a:lnSpc>
                <a:spcPct val="9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blockquote, body, dd, div, dl, dt, h1, h2, h3, h4, h5, h6, ol, p, ul, hr, pre { display: block }</a:t>
            </a:r>
          </a:p>
          <a:p>
            <a:pPr marL="330200" indent="-317500">
              <a:lnSpc>
                <a:spcPct val="9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li { display: list-item } </a:t>
            </a:r>
          </a:p>
          <a:p>
            <a:pPr marL="330200" indent="-317500">
              <a:lnSpc>
                <a:spcPct val="9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head { display: none } </a:t>
            </a:r>
          </a:p>
          <a:p>
            <a:pPr marL="330200" indent="-317500">
              <a:lnSpc>
                <a:spcPct val="9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body { margin: 8px; line-height: 1.12 } </a:t>
            </a:r>
          </a:p>
          <a:p>
            <a:pPr marL="330200" indent="-317500">
              <a:lnSpc>
                <a:spcPct val="9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h1 { font-size: 2em; margin: .67em 0 } </a:t>
            </a:r>
          </a:p>
          <a:p>
            <a:pPr marL="330200" indent="-317500">
              <a:lnSpc>
                <a:spcPct val="9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h2 { font-size: 1.5em; margin: .75em 0 } </a:t>
            </a:r>
          </a:p>
          <a:p>
            <a:pPr marL="330200" indent="-317500">
              <a:lnSpc>
                <a:spcPct val="9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h3 { font-size: 1.17em; margin: .83em 0 }</a:t>
            </a:r>
          </a:p>
          <a:p>
            <a:pPr marL="330200" indent="-317500">
              <a:lnSpc>
                <a:spcPct val="9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h4, p, blockquote, ul, ol, dl, { margin: 1.12em 0 }</a:t>
            </a:r>
          </a:p>
          <a:p>
            <a:pPr marL="330200" indent="-317500">
              <a:lnSpc>
                <a:spcPct val="9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h5 { font-size: .83em; margin: 1.5em 0 }</a:t>
            </a:r>
          </a:p>
          <a:p>
            <a:pPr marL="330200" indent="-317500">
              <a:lnSpc>
                <a:spcPct val="9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h6 { font-size: .75em; margin: 1.67em 0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89"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the default style sheet (extract)‏</a:t>
            </a:r>
          </a:p>
        </p:txBody>
      </p:sp>
      <p:sp>
        <p:nvSpPr>
          <p:cNvPr id="293890" name="Text Box 2"/>
          <p:cNvSpPr txBox="1">
            <a:spLocks noChangeArrowheads="1"/>
          </p:cNvSpPr>
          <p:nvPr/>
        </p:nvSpPr>
        <p:spPr bwMode="auto">
          <a:xfrm>
            <a:off x="457200" y="1219200"/>
            <a:ext cx="8229600" cy="5410200"/>
          </a:xfrm>
          <a:prstGeom prst="rect">
            <a:avLst/>
          </a:prstGeom>
          <a:noFill/>
          <a:ln w="9525">
            <a:noFill/>
            <a:round/>
            <a:headEnd/>
            <a:tailEnd/>
          </a:ln>
          <a:effectLst/>
        </p:spPr>
        <p:txBody>
          <a:bodyPr lIns="90000" tIns="46800" rIns="90000" bIns="46800"/>
          <a:lstStyle/>
          <a:p>
            <a:pPr marL="330200" indent="-317500">
              <a:lnSpc>
                <a:spcPct val="9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h1, h2, h3, h4, h5, h6, b, strong { font-weight: bolder } </a:t>
            </a:r>
          </a:p>
          <a:p>
            <a:pPr marL="330200" indent="-317500">
              <a:lnSpc>
                <a:spcPct val="9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err="1">
                <a:solidFill>
                  <a:srgbClr val="FFFFFF"/>
                </a:solidFill>
              </a:rPr>
              <a:t>blockquote</a:t>
            </a:r>
            <a:r>
              <a:rPr lang="en-US" sz="2400" dirty="0">
                <a:solidFill>
                  <a:srgbClr val="FFFFFF"/>
                </a:solidFill>
              </a:rPr>
              <a:t> { margin-left: 40px; margin-right: 40px }</a:t>
            </a:r>
          </a:p>
          <a:p>
            <a:pPr marL="330200" indent="-317500">
              <a:lnSpc>
                <a:spcPct val="9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err="1">
                <a:solidFill>
                  <a:srgbClr val="FFFFFF"/>
                </a:solidFill>
              </a:rPr>
              <a:t>i</a:t>
            </a:r>
            <a:r>
              <a:rPr lang="en-US" sz="2400" dirty="0">
                <a:solidFill>
                  <a:srgbClr val="FFFFFF"/>
                </a:solidFill>
              </a:rPr>
              <a:t>, cite, </a:t>
            </a:r>
            <a:r>
              <a:rPr lang="en-US" sz="2400" dirty="0" err="1">
                <a:solidFill>
                  <a:srgbClr val="FFFFFF"/>
                </a:solidFill>
              </a:rPr>
              <a:t>em</a:t>
            </a:r>
            <a:r>
              <a:rPr lang="en-US" sz="2400" dirty="0">
                <a:solidFill>
                  <a:srgbClr val="FFFFFF"/>
                </a:solidFill>
              </a:rPr>
              <a:t>, </a:t>
            </a:r>
            <a:r>
              <a:rPr lang="en-US" sz="2400" dirty="0" err="1">
                <a:solidFill>
                  <a:srgbClr val="FFFFFF"/>
                </a:solidFill>
              </a:rPr>
              <a:t>var</a:t>
            </a:r>
            <a:r>
              <a:rPr lang="en-US" sz="2400" dirty="0">
                <a:solidFill>
                  <a:srgbClr val="FFFFFF"/>
                </a:solidFill>
              </a:rPr>
              <a:t>, address { font-style: italic } </a:t>
            </a:r>
          </a:p>
          <a:p>
            <a:pPr marL="330200" indent="-317500">
              <a:lnSpc>
                <a:spcPct val="9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pre, </a:t>
            </a:r>
            <a:r>
              <a:rPr lang="en-US" sz="2400" dirty="0" err="1">
                <a:solidFill>
                  <a:srgbClr val="FFFFFF"/>
                </a:solidFill>
              </a:rPr>
              <a:t>tt</a:t>
            </a:r>
            <a:r>
              <a:rPr lang="en-US" sz="2400" dirty="0">
                <a:solidFill>
                  <a:srgbClr val="FFFFFF"/>
                </a:solidFill>
              </a:rPr>
              <a:t>, code, </a:t>
            </a:r>
            <a:r>
              <a:rPr lang="en-US" sz="2400" dirty="0" err="1">
                <a:solidFill>
                  <a:srgbClr val="FFFFFF"/>
                </a:solidFill>
              </a:rPr>
              <a:t>kbd</a:t>
            </a:r>
            <a:r>
              <a:rPr lang="en-US" sz="2400" dirty="0">
                <a:solidFill>
                  <a:srgbClr val="FFFFFF"/>
                </a:solidFill>
              </a:rPr>
              <a:t>, </a:t>
            </a:r>
            <a:r>
              <a:rPr lang="en-US" sz="2400" dirty="0" err="1">
                <a:solidFill>
                  <a:srgbClr val="FFFFFF"/>
                </a:solidFill>
              </a:rPr>
              <a:t>samp</a:t>
            </a:r>
            <a:r>
              <a:rPr lang="en-US" sz="2400" dirty="0">
                <a:solidFill>
                  <a:srgbClr val="FFFFFF"/>
                </a:solidFill>
              </a:rPr>
              <a:t> { font-family: </a:t>
            </a:r>
            <a:r>
              <a:rPr lang="en-US" sz="2400" dirty="0" err="1">
                <a:solidFill>
                  <a:srgbClr val="FFFFFF"/>
                </a:solidFill>
              </a:rPr>
              <a:t>monospace</a:t>
            </a:r>
            <a:r>
              <a:rPr lang="en-US" sz="2400" dirty="0">
                <a:solidFill>
                  <a:srgbClr val="FFFFFF"/>
                </a:solidFill>
              </a:rPr>
              <a:t> } </a:t>
            </a:r>
          </a:p>
          <a:p>
            <a:pPr marL="330200" indent="-317500">
              <a:lnSpc>
                <a:spcPct val="9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pre { white-space: pre } </a:t>
            </a:r>
          </a:p>
          <a:p>
            <a:pPr marL="330200" indent="-317500">
              <a:lnSpc>
                <a:spcPct val="9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big { font-size: 1.17em } </a:t>
            </a:r>
          </a:p>
          <a:p>
            <a:pPr marL="330200" indent="-317500">
              <a:lnSpc>
                <a:spcPct val="9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small, sub, sup { font-size: .83em } </a:t>
            </a:r>
          </a:p>
          <a:p>
            <a:pPr marL="330200" indent="-317500">
              <a:lnSpc>
                <a:spcPct val="9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sub { vertical-align: sub } </a:t>
            </a:r>
          </a:p>
          <a:p>
            <a:pPr marL="330200" indent="-317500">
              <a:lnSpc>
                <a:spcPct val="9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sup { vertical-align: super }</a:t>
            </a:r>
          </a:p>
          <a:p>
            <a:pPr marL="330200" indent="-317500">
              <a:lnSpc>
                <a:spcPct val="9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del { text-decoration: line-through } </a:t>
            </a:r>
          </a:p>
          <a:p>
            <a:pPr marL="330200" indent="-317500">
              <a:lnSpc>
                <a:spcPct val="9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hr { border: 1px inset } </a:t>
            </a:r>
          </a:p>
          <a:p>
            <a:pPr marL="330200" indent="-317500">
              <a:lnSpc>
                <a:spcPct val="9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err="1">
                <a:solidFill>
                  <a:srgbClr val="FFFFFF"/>
                </a:solidFill>
              </a:rPr>
              <a:t>ol</a:t>
            </a:r>
            <a:r>
              <a:rPr lang="en-US" sz="2400" dirty="0">
                <a:solidFill>
                  <a:srgbClr val="FFFFFF"/>
                </a:solidFill>
              </a:rPr>
              <a:t>, </a:t>
            </a:r>
            <a:r>
              <a:rPr lang="en-US" sz="2400" dirty="0" err="1">
                <a:solidFill>
                  <a:srgbClr val="FFFFFF"/>
                </a:solidFill>
              </a:rPr>
              <a:t>ul</a:t>
            </a:r>
            <a:r>
              <a:rPr lang="en-US" sz="2400" dirty="0">
                <a:solidFill>
                  <a:srgbClr val="FFFFFF"/>
                </a:solidFill>
              </a:rPr>
              <a:t>, </a:t>
            </a:r>
            <a:r>
              <a:rPr lang="en-US" sz="2400" dirty="0" err="1">
                <a:solidFill>
                  <a:srgbClr val="FFFFFF"/>
                </a:solidFill>
              </a:rPr>
              <a:t>dd</a:t>
            </a:r>
            <a:r>
              <a:rPr lang="en-US" sz="2400" dirty="0">
                <a:solidFill>
                  <a:srgbClr val="FFFFFF"/>
                </a:solidFill>
              </a:rPr>
              <a:t> { margin-left: 40px } </a:t>
            </a:r>
          </a:p>
          <a:p>
            <a:pPr marL="330200" indent="-317500">
              <a:lnSpc>
                <a:spcPct val="9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err="1">
                <a:solidFill>
                  <a:srgbClr val="FFFFFF"/>
                </a:solidFill>
              </a:rPr>
              <a:t>ol</a:t>
            </a:r>
            <a:r>
              <a:rPr lang="en-US" sz="2400" dirty="0">
                <a:solidFill>
                  <a:srgbClr val="FFFFFF"/>
                </a:solidFill>
              </a:rPr>
              <a:t> { list-style-type: decimal }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3" name="Text Box 1"/>
          <p:cNvSpPr txBox="1">
            <a:spLocks noChangeArrowheads="1"/>
          </p:cNvSpPr>
          <p:nvPr/>
        </p:nvSpPr>
        <p:spPr bwMode="auto">
          <a:xfrm>
            <a:off x="457200" y="2438400"/>
            <a:ext cx="8228013" cy="1143000"/>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Page design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7"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WYSIWYG is dead</a:t>
            </a:r>
          </a:p>
        </p:txBody>
      </p:sp>
      <p:sp>
        <p:nvSpPr>
          <p:cNvPr id="295938" name="Text Box 2"/>
          <p:cNvSpPr txBox="1">
            <a:spLocks noChangeArrowheads="1"/>
          </p:cNvSpPr>
          <p:nvPr/>
        </p:nvSpPr>
        <p:spPr bwMode="auto">
          <a:xfrm>
            <a:off x="228600" y="1371600"/>
            <a:ext cx="8686800" cy="5106988"/>
          </a:xfrm>
          <a:prstGeom prst="rect">
            <a:avLst/>
          </a:prstGeom>
          <a:noFill/>
          <a:ln w="9525">
            <a:noFill/>
            <a:round/>
            <a:headEnd/>
            <a:tailEnd/>
          </a:ln>
          <a:effectLst/>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“The Web is no place for control freaks.”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There will be a wide variety of browser in the future. It is already impossible to test pages on all user agents.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All you can do to get your intention across is to use technical standards.</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HTML: I recommend XHTML 1.0 strict</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CSS: I recommend CSS level 2.1</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dirty="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1" name="Text Box 1"/>
          <p:cNvSpPr txBox="1">
            <a:spLocks noChangeArrowheads="1"/>
          </p:cNvSpPr>
          <p:nvPr/>
        </p:nvSpPr>
        <p:spPr bwMode="auto">
          <a:xfrm>
            <a:off x="685800" y="304800"/>
            <a:ext cx="80772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semantic markup</a:t>
            </a:r>
          </a:p>
        </p:txBody>
      </p:sp>
      <p:sp>
        <p:nvSpPr>
          <p:cNvPr id="296962" name="Text Box 2"/>
          <p:cNvSpPr txBox="1">
            <a:spLocks noChangeArrowheads="1"/>
          </p:cNvSpPr>
          <p:nvPr/>
        </p:nvSpPr>
        <p:spPr bwMode="auto">
          <a:xfrm>
            <a:off x="457200" y="1600200"/>
            <a:ext cx="8229600" cy="4800600"/>
          </a:xfrm>
          <a:prstGeom prst="rect">
            <a:avLst/>
          </a:prstGeom>
          <a:noFill/>
          <a:ln w="9525">
            <a:noFill/>
            <a:round/>
            <a:headEnd/>
            <a:tailEnd/>
          </a:ln>
          <a:effectLst/>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The original HTML elements were all based on semantics.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Example: &lt;h2&gt; is a second level heading. Nothing is said about how a browser should display a second level heading.</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HTML was standardized by the Word Wide Web consortium, the W3C.</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5"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the history of browser extensions</a:t>
            </a:r>
          </a:p>
        </p:txBody>
      </p:sp>
      <p:sp>
        <p:nvSpPr>
          <p:cNvPr id="297986" name="Text Box 2"/>
          <p:cNvSpPr txBox="1">
            <a:spLocks noChangeArrowheads="1"/>
          </p:cNvSpPr>
          <p:nvPr/>
        </p:nvSpPr>
        <p:spPr bwMode="auto">
          <a:xfrm>
            <a:off x="457200" y="1600200"/>
            <a:ext cx="8228013" cy="4525963"/>
          </a:xfrm>
          <a:prstGeom prst="rect">
            <a:avLst/>
          </a:prstGeom>
          <a:noFill/>
          <a:ln w="9525">
            <a:noFill/>
            <a:round/>
            <a:headEnd/>
            <a:tailEnd/>
          </a:ln>
          <a:effectLst/>
        </p:spPr>
        <p:txBody>
          <a:bodyPr lIns="0" tIns="0" rIns="0" bIns="0"/>
          <a:lstStyle/>
          <a:p>
            <a:pPr marL="330200" indent="-317500">
              <a:lnSpc>
                <a:spcPct val="9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Semantic encoding was lost with the “extensions” invented by the browser vendors. </a:t>
            </a:r>
          </a:p>
          <a:p>
            <a:pPr marL="330200" indent="-317500">
              <a:lnSpc>
                <a:spcPct val="9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These extension operated in addition to the HTML as defined by the W3C, in the major browsers such as Netscape Navigator.</a:t>
            </a:r>
          </a:p>
          <a:p>
            <a:pPr marL="330200" indent="-317500">
              <a:lnSpc>
                <a:spcPct val="9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Some of these have made it into the official HTML standard by the force of habit. Example: &lt;font&gt;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09"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separate content from presentation</a:t>
            </a:r>
          </a:p>
        </p:txBody>
      </p:sp>
      <p:sp>
        <p:nvSpPr>
          <p:cNvPr id="299010" name="Text Box 2"/>
          <p:cNvSpPr txBox="1">
            <a:spLocks noChangeArrowheads="1"/>
          </p:cNvSpPr>
          <p:nvPr/>
        </p:nvSpPr>
        <p:spPr bwMode="auto">
          <a:xfrm>
            <a:off x="457200" y="1495425"/>
            <a:ext cx="8228013" cy="4525963"/>
          </a:xfrm>
          <a:prstGeom prst="rect">
            <a:avLst/>
          </a:prstGeom>
          <a:noFill/>
          <a:ln w="9525">
            <a:noFill/>
            <a:round/>
            <a:headEnd/>
            <a:tailEnd/>
          </a:ln>
          <a:effectLst/>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The loose version of HTML has a lot of presentational elements.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The strict version of HTML avoids the formatting elements introduced by the browser extensions.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Instead there is CSS, a special language to add style to the pages.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This language is standardized by the W3C.</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3"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CSS and browser vendors</a:t>
            </a:r>
          </a:p>
        </p:txBody>
      </p:sp>
      <p:sp>
        <p:nvSpPr>
          <p:cNvPr id="300034" name="Text Box 2"/>
          <p:cNvSpPr txBox="1">
            <a:spLocks noChangeArrowheads="1"/>
          </p:cNvSpPr>
          <p:nvPr/>
        </p:nvSpPr>
        <p:spPr bwMode="auto">
          <a:xfrm>
            <a:off x="457200" y="1600200"/>
            <a:ext cx="8228013" cy="4525963"/>
          </a:xfrm>
          <a:prstGeom prst="rect">
            <a:avLst/>
          </a:prstGeom>
          <a:noFill/>
          <a:ln w="9525">
            <a:noFill/>
            <a:round/>
            <a:headEnd/>
            <a:tailEnd/>
          </a:ln>
          <a:effectLst/>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The W3C used to be “behind” the browser vendors.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With CSS the W3C has turned the table because CSS is more powerful than HTML extensions but more onerous to implement.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There are many bugs in the implementation of CSS in browsers. This is yet another reason to avoid snazzy design.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7"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validation of pages</a:t>
            </a:r>
          </a:p>
        </p:txBody>
      </p:sp>
      <p:sp>
        <p:nvSpPr>
          <p:cNvPr id="301058" name="Text Box 2"/>
          <p:cNvSpPr txBox="1">
            <a:spLocks noChangeArrowheads="1"/>
          </p:cNvSpPr>
          <p:nvPr/>
        </p:nvSpPr>
        <p:spPr bwMode="auto">
          <a:xfrm>
            <a:off x="457200" y="1600200"/>
            <a:ext cx="8228013" cy="4525963"/>
          </a:xfrm>
          <a:prstGeom prst="rect">
            <a:avLst/>
          </a:prstGeom>
          <a:noFill/>
          <a:ln w="9525">
            <a:noFill/>
            <a:round/>
            <a:headEnd/>
            <a:tailEnd/>
          </a:ln>
          <a:effectLst/>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Make sure that you validate all your pages.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There are two good </a:t>
            </a:r>
            <a:r>
              <a:rPr lang="en-US" sz="2800" dirty="0" err="1" smtClean="0">
                <a:solidFill>
                  <a:srgbClr val="FFFFFF"/>
                </a:solidFill>
              </a:rPr>
              <a:t>validators</a:t>
            </a:r>
            <a:endParaRPr lang="en-US" sz="2800" dirty="0">
              <a:solidFill>
                <a:srgbClr val="FFFFFF"/>
              </a:solidFill>
            </a:endParaRP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http://validator.w3.org/</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http://www.htmlhelp.com/tools/validator/</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Despite it not being official, I recommend the latter.</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anatomy of a web page</a:t>
            </a:r>
          </a:p>
        </p:txBody>
      </p:sp>
      <p:sp>
        <p:nvSpPr>
          <p:cNvPr id="43010"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Any browser lets you view the source code of a web page.</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It is text with a lot of &lt; and &gt; in it. The text is code in a computer language that is called XHTML.</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Note that this is the source code of the web page. The web browser renders the source code. We first talk about some aspects of the source code here, then we look at how the pages is rendered.</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1"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testing CSS</a:t>
            </a:r>
          </a:p>
        </p:txBody>
      </p:sp>
      <p:sp>
        <p:nvSpPr>
          <p:cNvPr id="302082" name="Text Box 2"/>
          <p:cNvSpPr txBox="1">
            <a:spLocks noChangeArrowheads="1"/>
          </p:cNvSpPr>
          <p:nvPr/>
        </p:nvSpPr>
        <p:spPr bwMode="auto">
          <a:xfrm>
            <a:off x="457200" y="1219200"/>
            <a:ext cx="8228013" cy="5410200"/>
          </a:xfrm>
          <a:prstGeom prst="rect">
            <a:avLst/>
          </a:prstGeom>
          <a:noFill/>
          <a:ln w="9525">
            <a:noFill/>
            <a:round/>
            <a:headEnd/>
            <a:tailEnd/>
          </a:ln>
          <a:effectLst/>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There is a CSS validation software that will point out simple mistakes such as </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misspelled property names</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invalid property values the worst mistakes. </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   See http://jigsaw.w3.org.</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But this does not really test your CSS since only you can judge if it looks right.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You can test your CSS with Opera. It generally has the best CSS support.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5"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use a style sheet</a:t>
            </a:r>
          </a:p>
        </p:txBody>
      </p:sp>
      <p:sp>
        <p:nvSpPr>
          <p:cNvPr id="303106" name="Text Box 2"/>
          <p:cNvSpPr txBox="1">
            <a:spLocks noChangeArrowheads="1"/>
          </p:cNvSpPr>
          <p:nvPr/>
        </p:nvSpPr>
        <p:spPr bwMode="auto">
          <a:xfrm>
            <a:off x="457200" y="1219200"/>
            <a:ext cx="8228013" cy="4905375"/>
          </a:xfrm>
          <a:prstGeom prst="rect">
            <a:avLst/>
          </a:prstGeom>
          <a:noFill/>
          <a:ln w="9525">
            <a:noFill/>
            <a:round/>
            <a:headEnd/>
            <a:tailEnd/>
          </a:ln>
          <a:effectLst/>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Always use external style sheets.</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organizational benefits maximized</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faster loading</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Use a single style sheet for your site.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Note that style sheets make it possible to style the page according to the CSS media type used by the browser. </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don't go crazy with CSS</a:t>
            </a:r>
          </a:p>
        </p:txBody>
      </p:sp>
      <p:sp>
        <p:nvSpPr>
          <p:cNvPr id="304130" name="Text Box 2"/>
          <p:cNvSpPr txBox="1">
            <a:spLocks noChangeArrowheads="1"/>
          </p:cNvSpPr>
          <p:nvPr/>
        </p:nvSpPr>
        <p:spPr bwMode="auto">
          <a:xfrm>
            <a:off x="457200" y="1600200"/>
            <a:ext cx="8229600" cy="4921250"/>
          </a:xfrm>
          <a:prstGeom prst="rect">
            <a:avLst/>
          </a:prstGeom>
          <a:noFill/>
          <a:ln w="9525">
            <a:noFill/>
            <a:round/>
            <a:headEnd/>
            <a:tailEnd/>
          </a:ln>
          <a:effectLst/>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More than two font families (plus perhaps one for computer code) and your page starts looking like a ransom note.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Gimmicky looking sites will hurt the credibility of you site.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Make sure your site still looks reasonable in your browser when you turn CSS off and reload the page.</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3"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screen real estate</a:t>
            </a:r>
          </a:p>
        </p:txBody>
      </p:sp>
      <p:sp>
        <p:nvSpPr>
          <p:cNvPr id="305154" name="Text Box 2"/>
          <p:cNvSpPr txBox="1">
            <a:spLocks noChangeArrowheads="1"/>
          </p:cNvSpPr>
          <p:nvPr/>
        </p:nvSpPr>
        <p:spPr bwMode="auto">
          <a:xfrm>
            <a:off x="457200" y="1570038"/>
            <a:ext cx="8229600" cy="4870450"/>
          </a:xfrm>
          <a:prstGeom prst="rect">
            <a:avLst/>
          </a:prstGeom>
          <a:noFill/>
          <a:ln w="9525">
            <a:noFill/>
            <a:round/>
            <a:headEnd/>
            <a:tailEnd/>
          </a:ln>
          <a:effectLst/>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On a screen that displays a web page, as much as possible should be the contents of the page.</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Some white space is almost inevitable.</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But on many pages there is an overload of navigation.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Users typically ignore navigation, they look straight at the contents, if that is no good, they hit the back button after 2 seconds.</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7"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consequences for class site</a:t>
            </a:r>
          </a:p>
        </p:txBody>
      </p:sp>
      <p:sp>
        <p:nvSpPr>
          <p:cNvPr id="306178" name="Text Box 2"/>
          <p:cNvSpPr txBox="1">
            <a:spLocks noChangeArrowheads="1"/>
          </p:cNvSpPr>
          <p:nvPr/>
        </p:nvSpPr>
        <p:spPr bwMode="auto">
          <a:xfrm>
            <a:off x="457200" y="1600200"/>
            <a:ext cx="8228013" cy="4525963"/>
          </a:xfrm>
          <a:prstGeom prst="rect">
            <a:avLst/>
          </a:prstGeom>
          <a:noFill/>
          <a:ln w="9525">
            <a:noFill/>
            <a:round/>
            <a:headEnd/>
            <a:tailEnd/>
          </a:ln>
          <a:effectLst/>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Some students like to have a menu on each page that leads to all other pages.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If you have a such a menu, make sure not to link a page to itself.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I think that it is enough to have a prominent link to the home page, and let the home page link to the other pages. </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1"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avoid resolution-dependent design</a:t>
            </a:r>
          </a:p>
        </p:txBody>
      </p:sp>
      <p:sp>
        <p:nvSpPr>
          <p:cNvPr id="307202" name="Text Box 2"/>
          <p:cNvSpPr txBox="1">
            <a:spLocks noChangeArrowheads="1"/>
          </p:cNvSpPr>
          <p:nvPr/>
        </p:nvSpPr>
        <p:spPr bwMode="auto">
          <a:xfrm>
            <a:off x="457200" y="1600200"/>
            <a:ext cx="8229600" cy="3170238"/>
          </a:xfrm>
          <a:prstGeom prst="rect">
            <a:avLst/>
          </a:prstGeom>
          <a:noFill/>
          <a:ln w="9525">
            <a:noFill/>
            <a:round/>
            <a:headEnd/>
            <a:tailEnd/>
          </a:ln>
          <a:effectLst/>
        </p:spPr>
        <p:txBody>
          <a:bodyPr lIns="90000" tIns="46800" rIns="90000" bIns="46800"/>
          <a:lstStyle/>
          <a:p>
            <a:pPr marL="330200" indent="-317500">
              <a:lnSpc>
                <a:spcPct val="9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Never use fixed width in pixels except perhaps for thin stripes and lines</a:t>
            </a:r>
          </a:p>
          <a:p>
            <a:pPr marL="330200" indent="-317500">
              <a:lnSpc>
                <a:spcPct val="9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Make sure that design looks good with small and large fonts in the browser.</a:t>
            </a:r>
          </a:p>
          <a:p>
            <a:pPr marL="330200" indent="-317500">
              <a:lnSpc>
                <a:spcPct val="9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Provide a print version for long documents.</a:t>
            </a:r>
          </a:p>
          <a:p>
            <a:pPr marL="330200" indent="-317500">
              <a:lnSpc>
                <a:spcPct val="9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Watch out for horizontal scrolling on low resolution screen. Users loath it.</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5" name="Text Box 1"/>
          <p:cNvSpPr txBox="1">
            <a:spLocks noChangeArrowheads="1"/>
          </p:cNvSpPr>
          <p:nvPr/>
        </p:nvSpPr>
        <p:spPr bwMode="auto">
          <a:xfrm>
            <a:off x="457200" y="588963"/>
            <a:ext cx="8228013" cy="512762"/>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never have text in graphics</a:t>
            </a:r>
          </a:p>
        </p:txBody>
      </p:sp>
      <p:sp>
        <p:nvSpPr>
          <p:cNvPr id="308226" name="Text Box 2"/>
          <p:cNvSpPr txBox="1">
            <a:spLocks noChangeArrowheads="1"/>
          </p:cNvSpPr>
          <p:nvPr/>
        </p:nvSpPr>
        <p:spPr bwMode="auto">
          <a:xfrm>
            <a:off x="457200" y="1600200"/>
            <a:ext cx="8228013" cy="2578100"/>
          </a:xfrm>
          <a:prstGeom prst="rect">
            <a:avLst/>
          </a:prstGeom>
          <a:noFill/>
          <a:ln w="9525">
            <a:noFill/>
            <a:round/>
            <a:headEnd/>
            <a:tailEnd/>
          </a:ln>
          <a:effectLst/>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Not readable by non-visual browsers.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Hidden from search engines.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Takes a long time to load.</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Scales badly for people with a bad vision.</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49"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legibility</a:t>
            </a:r>
          </a:p>
        </p:txBody>
      </p:sp>
      <p:sp>
        <p:nvSpPr>
          <p:cNvPr id="309250" name="Text Box 2"/>
          <p:cNvSpPr txBox="1">
            <a:spLocks noChangeArrowheads="1"/>
          </p:cNvSpPr>
          <p:nvPr/>
        </p:nvSpPr>
        <p:spPr bwMode="auto">
          <a:xfrm>
            <a:off x="457200" y="1600200"/>
            <a:ext cx="8229600" cy="4541838"/>
          </a:xfrm>
          <a:prstGeom prst="rect">
            <a:avLst/>
          </a:prstGeom>
          <a:noFill/>
          <a:ln w="9525">
            <a:noFill/>
            <a:round/>
            <a:headEnd/>
            <a:tailEnd/>
          </a:ln>
          <a:effectLst/>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Use high color contrast.</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Use plain or very subtle background images.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Make the text stand still</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no zooming</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no blinking</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no moving</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Left-align almost </a:t>
            </a:r>
            <a:r>
              <a:rPr lang="en-US" sz="2800" dirty="0" smtClean="0">
                <a:solidFill>
                  <a:srgbClr val="FFFFFF"/>
                </a:solidFill>
              </a:rPr>
              <a:t>always.</a:t>
            </a:r>
            <a:endParaRPr lang="en-US" sz="2800" dirty="0">
              <a:solidFill>
                <a:srgbClr val="FFFFFF"/>
              </a:solidFill>
            </a:endParaRP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No all uppercase, it reads 10% slower.</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3"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animation</a:t>
            </a:r>
          </a:p>
        </p:txBody>
      </p:sp>
      <p:sp>
        <p:nvSpPr>
          <p:cNvPr id="310274" name="Text Box 2"/>
          <p:cNvSpPr txBox="1">
            <a:spLocks noChangeArrowheads="1"/>
          </p:cNvSpPr>
          <p:nvPr/>
        </p:nvSpPr>
        <p:spPr bwMode="auto">
          <a:xfrm>
            <a:off x="457200" y="1219200"/>
            <a:ext cx="8229600" cy="4906963"/>
          </a:xfrm>
          <a:prstGeom prst="rect">
            <a:avLst/>
          </a:prstGeom>
          <a:noFill/>
          <a:ln w="9525">
            <a:noFill/>
            <a:round/>
            <a:headEnd/>
            <a:tailEnd/>
          </a:ln>
          <a:effectLst/>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Animal instinct draws human attention to moving things.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A moving image is a killer for reading, if you must have it, have it spin only a few times.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Scrolling marquees are an exemplary disaster.</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Most users identify moving contents with useless contents.</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7" name="Text Box 1"/>
          <p:cNvSpPr txBox="1">
            <a:spLocks noChangeArrowheads="1"/>
          </p:cNvSpPr>
          <p:nvPr/>
        </p:nvSpPr>
        <p:spPr bwMode="auto">
          <a:xfrm>
            <a:off x="457200" y="0"/>
            <a:ext cx="8229600" cy="884238"/>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watch response times</a:t>
            </a:r>
          </a:p>
        </p:txBody>
      </p:sp>
      <p:sp>
        <p:nvSpPr>
          <p:cNvPr id="311298" name="Text Box 2"/>
          <p:cNvSpPr txBox="1">
            <a:spLocks noChangeArrowheads="1"/>
          </p:cNvSpPr>
          <p:nvPr/>
        </p:nvSpPr>
        <p:spPr bwMode="auto">
          <a:xfrm>
            <a:off x="228600" y="1066800"/>
            <a:ext cx="8686800" cy="5446713"/>
          </a:xfrm>
          <a:prstGeom prst="rect">
            <a:avLst/>
          </a:prstGeom>
          <a:noFill/>
          <a:ln w="9525">
            <a:noFill/>
            <a:round/>
            <a:headEnd/>
            <a:tailEnd/>
          </a:ln>
          <a:effectLst/>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Users </a:t>
            </a:r>
            <a:r>
              <a:rPr lang="en-US" sz="2800" u="sng" dirty="0">
                <a:solidFill>
                  <a:srgbClr val="FFFFFF"/>
                </a:solidFill>
              </a:rPr>
              <a:t>loath</a:t>
            </a:r>
            <a:r>
              <a:rPr lang="en-US" sz="2800" dirty="0">
                <a:solidFill>
                  <a:srgbClr val="FFFFFF"/>
                </a:solidFill>
              </a:rPr>
              <a:t> waiting for downloads.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Classic research by Mille in 1968 found:</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delay below 0.1 second means instantaneous reaction to the user</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1 second is the limit for the user's train of thought not to be disrupted</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10 seconds is the limit to keep the user interested, otherwise they will start a parallel task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Low variability of responses is also important but the Web is notoriously poor for this. </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457200" y="304800"/>
            <a:ext cx="8229600" cy="808038"/>
          </a:xfrm>
          <a:prstGeom prst="rect">
            <a:avLst/>
          </a:prstGeom>
          <a:noFill/>
          <a:ln w="9525">
            <a:noFill/>
            <a:round/>
            <a:headEnd/>
            <a:tailEnd/>
          </a:ln>
          <a:effectLst/>
        </p:spPr>
        <p:txBody>
          <a:bodyPr lIns="90000" tIns="46800" rIns="90000" bIns="4680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course resources</a:t>
            </a:r>
          </a:p>
        </p:txBody>
      </p:sp>
      <p:sp>
        <p:nvSpPr>
          <p:cNvPr id="5122" name="Text Box 2"/>
          <p:cNvSpPr txBox="1">
            <a:spLocks noChangeArrowheads="1"/>
          </p:cNvSpPr>
          <p:nvPr/>
        </p:nvSpPr>
        <p:spPr bwMode="auto">
          <a:xfrm>
            <a:off x="457200" y="1447800"/>
            <a:ext cx="8305800" cy="4953000"/>
          </a:xfrm>
          <a:prstGeom prst="rect">
            <a:avLst/>
          </a:prstGeom>
          <a:noFill/>
          <a:ln w="9525">
            <a:noFill/>
            <a:round/>
            <a:headEnd/>
            <a:tailEnd/>
          </a:ln>
          <a:effectLst/>
        </p:spPr>
        <p:txBody>
          <a:bodyPr lIns="90000" tIns="46800" rIns="90000" bIns="46800"/>
          <a:lstStyle/>
          <a:p>
            <a:pPr marL="328613" indent="-317500" eaLnBrk="1" hangingPunct="1">
              <a:lnSpc>
                <a:spcPct val="100000"/>
              </a:lnSpc>
              <a:spcBef>
                <a:spcPts val="115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dirty="0">
                <a:solidFill>
                  <a:srgbClr val="FFFFFF"/>
                </a:solidFill>
              </a:rPr>
              <a:t>course home page is at http://openlib.org/h </a:t>
            </a:r>
            <a:r>
              <a:rPr lang="en-GB" sz="3200" dirty="0" err="1" smtClean="0">
                <a:solidFill>
                  <a:srgbClr val="FFFFFF"/>
                </a:solidFill>
              </a:rPr>
              <a:t>ome</a:t>
            </a:r>
            <a:r>
              <a:rPr lang="en-GB" sz="3200" dirty="0" smtClean="0">
                <a:solidFill>
                  <a:srgbClr val="FFFFFF"/>
                </a:solidFill>
              </a:rPr>
              <a:t>/</a:t>
            </a:r>
            <a:r>
              <a:rPr lang="en-GB" sz="3200" dirty="0" err="1" smtClean="0">
                <a:solidFill>
                  <a:srgbClr val="FFFFFF"/>
                </a:solidFill>
              </a:rPr>
              <a:t>krichel</a:t>
            </a:r>
            <a:r>
              <a:rPr lang="en-GB" sz="3200" dirty="0" smtClean="0">
                <a:solidFill>
                  <a:srgbClr val="FFFFFF"/>
                </a:solidFill>
              </a:rPr>
              <a:t>/courses/lis650</a:t>
            </a:r>
            <a:r>
              <a:rPr lang="en-US" sz="3200" dirty="0" smtClean="0">
                <a:solidFill>
                  <a:srgbClr val="FFFFFF"/>
                </a:solidFill>
              </a:rPr>
              <a:t>p10a </a:t>
            </a:r>
            <a:endParaRPr lang="en-US" sz="3200" dirty="0">
              <a:solidFill>
                <a:srgbClr val="FFFFFF"/>
              </a:solidFill>
            </a:endParaRPr>
          </a:p>
          <a:p>
            <a:pPr marL="328613" indent="-317500" eaLnBrk="1" hangingPunct="1">
              <a:lnSpc>
                <a:spcPct val="100000"/>
              </a:lnSpc>
              <a:spcBef>
                <a:spcPts val="115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dirty="0">
                <a:solidFill>
                  <a:srgbClr val="FFFFFF"/>
                </a:solidFill>
              </a:rPr>
              <a:t>course resource page http://openlib.org/h </a:t>
            </a:r>
            <a:r>
              <a:rPr lang="en-GB" sz="3200" dirty="0" err="1">
                <a:solidFill>
                  <a:srgbClr val="FFFFFF"/>
                </a:solidFill>
              </a:rPr>
              <a:t>ome</a:t>
            </a:r>
            <a:r>
              <a:rPr lang="en-GB" sz="3200" dirty="0">
                <a:solidFill>
                  <a:srgbClr val="FFFFFF"/>
                </a:solidFill>
              </a:rPr>
              <a:t>/</a:t>
            </a:r>
            <a:r>
              <a:rPr lang="en-GB" sz="3200" dirty="0" err="1">
                <a:solidFill>
                  <a:srgbClr val="FFFFFF"/>
                </a:solidFill>
              </a:rPr>
              <a:t>krichel</a:t>
            </a:r>
            <a:r>
              <a:rPr lang="en-GB" sz="3200" dirty="0">
                <a:solidFill>
                  <a:srgbClr val="FFFFFF"/>
                </a:solidFill>
              </a:rPr>
              <a:t>/courses/lis650</a:t>
            </a:r>
          </a:p>
          <a:p>
            <a:pPr marL="328613" indent="-317500" eaLnBrk="1" hangingPunct="1">
              <a:lnSpc>
                <a:spcPct val="100000"/>
              </a:lnSpc>
              <a:spcBef>
                <a:spcPts val="115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dirty="0">
                <a:solidFill>
                  <a:srgbClr val="FFFFFF"/>
                </a:solidFill>
              </a:rPr>
              <a:t>class mailing list https://lists-1.liu.edu/ma </a:t>
            </a:r>
            <a:r>
              <a:rPr lang="en-GB" sz="3200" dirty="0" err="1">
                <a:solidFill>
                  <a:srgbClr val="FFFFFF"/>
                </a:solidFill>
              </a:rPr>
              <a:t>ilman</a:t>
            </a:r>
            <a:r>
              <a:rPr lang="en-GB" sz="3200" dirty="0">
                <a:solidFill>
                  <a:srgbClr val="FFFFFF"/>
                </a:solidFill>
              </a:rPr>
              <a:t>/</a:t>
            </a:r>
            <a:r>
              <a:rPr lang="en-GB" sz="3200" dirty="0" err="1">
                <a:solidFill>
                  <a:srgbClr val="FFFFFF"/>
                </a:solidFill>
              </a:rPr>
              <a:t>listinfo</a:t>
            </a:r>
            <a:r>
              <a:rPr lang="en-GB" sz="3200" dirty="0">
                <a:solidFill>
                  <a:srgbClr val="FFFFFF"/>
                </a:solidFill>
              </a:rPr>
              <a:t>/cwp-lis650-krichel</a:t>
            </a:r>
          </a:p>
          <a:p>
            <a:pPr marL="328613" indent="-317500" eaLnBrk="1" hangingPunct="1">
              <a:lnSpc>
                <a:spcPct val="100000"/>
              </a:lnSpc>
              <a:spcBef>
                <a:spcPts val="115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dirty="0">
                <a:solidFill>
                  <a:srgbClr val="FFFFFF"/>
                </a:solidFill>
              </a:rPr>
              <a:t>me, write to krichel@openlib.org or </a:t>
            </a:r>
            <a:r>
              <a:rPr lang="en-GB" sz="3200" dirty="0" err="1">
                <a:solidFill>
                  <a:srgbClr val="FFFFFF"/>
                </a:solidFill>
              </a:rPr>
              <a:t>skype</a:t>
            </a:r>
            <a:r>
              <a:rPr lang="en-GB" sz="3200" dirty="0">
                <a:solidFill>
                  <a:srgbClr val="FFFFFF"/>
                </a:solidFill>
              </a:rPr>
              <a:t> to </a:t>
            </a:r>
            <a:r>
              <a:rPr lang="en-GB" sz="3200" dirty="0" err="1">
                <a:solidFill>
                  <a:srgbClr val="FFFFFF"/>
                </a:solidFill>
              </a:rPr>
              <a:t>thomaskrichel</a:t>
            </a:r>
            <a:r>
              <a:rPr lang="en-GB" sz="3200" dirty="0">
                <a:solidFill>
                  <a:srgbClr val="FFFFFF"/>
                </a:solidFill>
              </a:rPr>
              <a: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beyond the basics</a:t>
            </a:r>
          </a:p>
        </p:txBody>
      </p:sp>
      <p:sp>
        <p:nvSpPr>
          <p:cNvPr id="46082"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In advanced web pages, we can see some other features. </a:t>
            </a:r>
          </a:p>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All of them can be discovered when we look at the source code. </a:t>
            </a:r>
          </a:p>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They are</a:t>
            </a:r>
          </a:p>
          <a:p>
            <a:pPr marL="731838" lvl="1" indent="-274638">
              <a:lnSpc>
                <a:spcPct val="108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CSS</a:t>
            </a:r>
          </a:p>
          <a:p>
            <a:pPr marL="731838" lvl="1" indent="-274638">
              <a:lnSpc>
                <a:spcPct val="108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JavaScript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1"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factors affecting speed</a:t>
            </a:r>
          </a:p>
        </p:txBody>
      </p:sp>
      <p:sp>
        <p:nvSpPr>
          <p:cNvPr id="312322" name="Text Box 2"/>
          <p:cNvSpPr txBox="1">
            <a:spLocks noChangeArrowheads="1"/>
          </p:cNvSpPr>
          <p:nvPr/>
        </p:nvSpPr>
        <p:spPr bwMode="auto">
          <a:xfrm>
            <a:off x="457200" y="1600200"/>
            <a:ext cx="8229600" cy="3262313"/>
          </a:xfrm>
          <a:prstGeom prst="rect">
            <a:avLst/>
          </a:prstGeom>
          <a:noFill/>
          <a:ln w="9525">
            <a:noFill/>
            <a:round/>
            <a:headEnd/>
            <a:tailEnd/>
          </a:ln>
          <a:effectLst/>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The user’s perceived speed depends on the weakest of the following</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the throughput of the server</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the server’s connection to the Internet</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the speed of the Internet</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the user’s connection to the Internet</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the rendering speed of the computer</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5"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making speedy pages</a:t>
            </a:r>
          </a:p>
        </p:txBody>
      </p:sp>
      <p:sp>
        <p:nvSpPr>
          <p:cNvPr id="313346" name="Text Box 2"/>
          <p:cNvSpPr txBox="1">
            <a:spLocks noChangeArrowheads="1"/>
          </p:cNvSpPr>
          <p:nvPr/>
        </p:nvSpPr>
        <p:spPr bwMode="auto">
          <a:xfrm>
            <a:off x="457200" y="1295400"/>
            <a:ext cx="8229600" cy="4525963"/>
          </a:xfrm>
          <a:prstGeom prst="rect">
            <a:avLst/>
          </a:prstGeom>
          <a:noFill/>
          <a:ln w="9525">
            <a:noFill/>
            <a:round/>
            <a:headEnd/>
            <a:tailEnd/>
          </a:ln>
          <a:effectLst/>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Keep page sizes small.</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Reduce use of graphics.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Use multimedia only when it adds to the user's understanding.</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Use the same image several times on the site.</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Make sure that the / appears at the end of the URL for directories.</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69"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get some meaning out fast</a:t>
            </a:r>
          </a:p>
        </p:txBody>
      </p:sp>
      <p:sp>
        <p:nvSpPr>
          <p:cNvPr id="314370" name="Text Box 2"/>
          <p:cNvSpPr txBox="1">
            <a:spLocks noChangeArrowheads="1"/>
          </p:cNvSpPr>
          <p:nvPr/>
        </p:nvSpPr>
        <p:spPr bwMode="auto">
          <a:xfrm>
            <a:off x="457200" y="1600200"/>
            <a:ext cx="8229600" cy="4953000"/>
          </a:xfrm>
          <a:prstGeom prst="rect">
            <a:avLst/>
          </a:prstGeom>
          <a:noFill/>
          <a:ln w="9525">
            <a:noFill/>
            <a:round/>
            <a:headEnd/>
            <a:tailEnd/>
          </a:ln>
          <a:effectLst/>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What matters most is the time until the user sees something that makes sense.</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Top of the page should be meaningful without images having been downloaded.</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Use meaningful alt= attribute for images.</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Set width= and height= attributes of &lt;</a:t>
            </a:r>
            <a:r>
              <a:rPr lang="en-US" sz="2400" dirty="0" err="1">
                <a:solidFill>
                  <a:srgbClr val="FFFFFF"/>
                </a:solidFill>
              </a:rPr>
              <a:t>img</a:t>
            </a:r>
            <a:r>
              <a:rPr lang="en-US" sz="2400" dirty="0">
                <a:solidFill>
                  <a:srgbClr val="FFFFFF"/>
                </a:solidFill>
              </a:rPr>
              <a:t>/&gt; to real size of the image so that the user agent can build the page quickly. </a:t>
            </a:r>
          </a:p>
          <a:p>
            <a:pPr marL="276225"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smtClean="0">
                <a:solidFill>
                  <a:srgbClr val="FFFFFF"/>
                </a:solidFill>
              </a:rPr>
              <a:t>Do not use </a:t>
            </a:r>
            <a:r>
              <a:rPr lang="en-US" sz="2400" smtClean="0">
                <a:solidFill>
                  <a:srgbClr val="FFFFFF"/>
                </a:solidFill>
              </a:rPr>
              <a:t>scaled images.</a:t>
            </a:r>
            <a:endParaRPr lang="en-US" sz="2400" dirty="0" smtClean="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3"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a speed killer: tables</a:t>
            </a:r>
          </a:p>
        </p:txBody>
      </p:sp>
      <p:sp>
        <p:nvSpPr>
          <p:cNvPr id="315394" name="Text Box 2"/>
          <p:cNvSpPr txBox="1">
            <a:spLocks noChangeArrowheads="1"/>
          </p:cNvSpPr>
          <p:nvPr/>
        </p:nvSpPr>
        <p:spPr bwMode="auto">
          <a:xfrm>
            <a:off x="457200" y="1600200"/>
            <a:ext cx="8228013" cy="5005388"/>
          </a:xfrm>
          <a:prstGeom prst="rect">
            <a:avLst/>
          </a:prstGeom>
          <a:noFill/>
          <a:ln w="9525">
            <a:noFill/>
            <a:round/>
            <a:headEnd/>
            <a:tailEnd/>
          </a:ln>
          <a:effectLst/>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Large tables, unless specially constructed, take time to build because the browser has to read the whole table first.</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Some data is tabular of course.</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But tables should not be used to coerce the display of elements of the page.</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Cut down on table complexity.</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The top table should be particularly easy.</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7"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page &lt;title&gt;</a:t>
            </a:r>
          </a:p>
        </p:txBody>
      </p:sp>
      <p:sp>
        <p:nvSpPr>
          <p:cNvPr id="316418" name="Text Box 2"/>
          <p:cNvSpPr txBox="1">
            <a:spLocks noChangeArrowheads="1"/>
          </p:cNvSpPr>
          <p:nvPr/>
        </p:nvSpPr>
        <p:spPr bwMode="auto">
          <a:xfrm>
            <a:off x="457200" y="1600200"/>
            <a:ext cx="8229600" cy="4525963"/>
          </a:xfrm>
          <a:prstGeom prst="rect">
            <a:avLst/>
          </a:prstGeom>
          <a:noFill/>
          <a:ln w="9525">
            <a:noFill/>
            <a:round/>
            <a:headEnd/>
            <a:tailEnd/>
          </a:ln>
          <a:effectLst/>
        </p:spPr>
        <p:txBody>
          <a:bodyPr lIns="90000" tIns="46800" rIns="90000" bIns="46800"/>
          <a:lstStyle/>
          <a:p>
            <a:pPr marL="330200" indent="-317500">
              <a:lnSpc>
                <a:spcPct val="9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Needs to be cleverly chosen to summarize the page in a contents of a web search engine. The search engine will use it as anchor text.</a:t>
            </a:r>
          </a:p>
          <a:p>
            <a:pPr marL="330200" indent="-317500">
              <a:lnSpc>
                <a:spcPct val="9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Between 40 to 60 chars long</a:t>
            </a:r>
          </a:p>
          <a:p>
            <a:pPr marL="330200" indent="-317500">
              <a:lnSpc>
                <a:spcPct val="9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Different pages in a site should each have their own title.</a:t>
            </a:r>
          </a:p>
          <a:p>
            <a:pPr marL="330200" indent="-317500">
              <a:lnSpc>
                <a:spcPct val="9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No</a:t>
            </a:r>
          </a:p>
          <a:p>
            <a:pPr marL="733425" lvl="1" indent="-276225">
              <a:lnSpc>
                <a:spcPct val="9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solidFill>
                  <a:srgbClr val="FFFFFF"/>
                </a:solidFill>
              </a:rPr>
              <a:t>welcome</a:t>
            </a:r>
          </a:p>
          <a:p>
            <a:pPr marL="733425" lvl="1" indent="-276225">
              <a:lnSpc>
                <a:spcPct val="9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solidFill>
                  <a:srgbClr val="FFFFFF"/>
                </a:solidFill>
              </a:rPr>
              <a:t>"a" "the" etc..</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1"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other metadata</a:t>
            </a:r>
          </a:p>
        </p:txBody>
      </p:sp>
      <p:sp>
        <p:nvSpPr>
          <p:cNvPr id="317442" name="Text Box 2"/>
          <p:cNvSpPr txBox="1">
            <a:spLocks noChangeArrowheads="1"/>
          </p:cNvSpPr>
          <p:nvPr/>
        </p:nvSpPr>
        <p:spPr bwMode="auto">
          <a:xfrm>
            <a:off x="457200" y="1600200"/>
            <a:ext cx="8229600" cy="4870450"/>
          </a:xfrm>
          <a:prstGeom prst="rect">
            <a:avLst/>
          </a:prstGeom>
          <a:noFill/>
          <a:ln w="9525">
            <a:noFill/>
            <a:round/>
            <a:headEnd/>
            <a:tailEnd/>
          </a:ln>
          <a:effectLst/>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The only known metadata that I know of is used by Google is </a:t>
            </a:r>
          </a:p>
          <a:p>
            <a:pPr marL="330200" indent="-317500">
              <a:lnSpc>
                <a:spcPct val="104000"/>
              </a:lnSpc>
              <a:spcBef>
                <a:spcPts val="6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&lt;meta name="description" value="</a:t>
            </a:r>
            <a:r>
              <a:rPr lang="en-US" sz="2800" i="1">
                <a:solidFill>
                  <a:srgbClr val="FFFFFF"/>
                </a:solidFill>
              </a:rPr>
              <a:t>foo</a:t>
            </a:r>
            <a:r>
              <a:rPr lang="en-US" sz="2800">
                <a:solidFill>
                  <a:srgbClr val="FFFFFF"/>
                </a:solidFill>
              </a:rPr>
              <a:t>"/&gt;</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   where </a:t>
            </a:r>
            <a:r>
              <a:rPr lang="en-US" sz="2800" i="1">
                <a:solidFill>
                  <a:srgbClr val="FFFFFF"/>
                </a:solidFill>
              </a:rPr>
              <a:t>foo</a:t>
            </a:r>
            <a:r>
              <a:rPr lang="en-US" sz="2800">
                <a:solidFill>
                  <a:srgbClr val="FFFFFF"/>
                </a:solidFill>
              </a:rPr>
              <a:t> is a description of the length of a Google snippet.</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Example: search Google for “Krichel” and look at the snippet of the first result. It is not your normal snippet. </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5"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new browser windows</a:t>
            </a:r>
          </a:p>
        </p:txBody>
      </p:sp>
      <p:sp>
        <p:nvSpPr>
          <p:cNvPr id="318466" name="Text Box 2"/>
          <p:cNvSpPr txBox="1">
            <a:spLocks noChangeArrowheads="1"/>
          </p:cNvSpPr>
          <p:nvPr/>
        </p:nvSpPr>
        <p:spPr bwMode="auto">
          <a:xfrm>
            <a:off x="457200" y="1600200"/>
            <a:ext cx="8228013" cy="4525963"/>
          </a:xfrm>
          <a:prstGeom prst="rect">
            <a:avLst/>
          </a:prstGeom>
          <a:noFill/>
          <a:ln w="9525">
            <a:noFill/>
            <a:round/>
            <a:headEnd/>
            <a:tailEnd/>
          </a:ln>
          <a:effectLst/>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They can be done with javascript.</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They are mostly thought of to be a pain by users. Therefore they should be avoided.</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Users know that there is a "back" button.</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One potential exception is when dealing with dealing with PDF files, or other media that requires a special application.</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89"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 forget Flash</a:t>
            </a:r>
          </a:p>
        </p:txBody>
      </p:sp>
      <p:sp>
        <p:nvSpPr>
          <p:cNvPr id="319490" name="Text Box 2"/>
          <p:cNvSpPr txBox="1">
            <a:spLocks noChangeArrowheads="1"/>
          </p:cNvSpPr>
          <p:nvPr/>
        </p:nvSpPr>
        <p:spPr bwMode="auto">
          <a:xfrm>
            <a:off x="457200" y="1600200"/>
            <a:ext cx="8228013" cy="4525963"/>
          </a:xfrm>
          <a:prstGeom prst="rect">
            <a:avLst/>
          </a:prstGeom>
          <a:noFill/>
          <a:ln w="9525">
            <a:noFill/>
            <a:round/>
            <a:headEnd/>
            <a:tailEnd/>
          </a:ln>
          <a:effectLst/>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Flash is a proprietary software that allows for conventional graphical user interface application on the Web.</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Mainly used for splash screens, something that users hate.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Flash should not be used to animate the contents either, most users equate animated contents with useless contents.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3"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and finally: no frames </a:t>
            </a:r>
          </a:p>
        </p:txBody>
      </p:sp>
      <p:sp>
        <p:nvSpPr>
          <p:cNvPr id="320514" name="Text Box 2"/>
          <p:cNvSpPr txBox="1">
            <a:spLocks noChangeArrowheads="1"/>
          </p:cNvSpPr>
          <p:nvPr/>
        </p:nvSpPr>
        <p:spPr bwMode="auto">
          <a:xfrm>
            <a:off x="152400" y="1295400"/>
            <a:ext cx="8763000" cy="4832350"/>
          </a:xfrm>
          <a:prstGeom prst="rect">
            <a:avLst/>
          </a:prstGeom>
          <a:noFill/>
          <a:ln w="9525">
            <a:noFill/>
            <a:round/>
            <a:headEnd/>
            <a:tailEnd/>
          </a:ln>
          <a:effectLst/>
        </p:spPr>
        <p:txBody>
          <a:bodyPr lIns="90000" tIns="46800" rIns="90000" bIns="46800"/>
          <a:lstStyle/>
          <a:p>
            <a:pPr marL="330200" indent="-317500">
              <a:lnSpc>
                <a:spcPct val="9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They add navigation/decoration to the page.</a:t>
            </a:r>
          </a:p>
          <a:p>
            <a:pPr marL="330200" indent="-317500">
              <a:lnSpc>
                <a:spcPct val="9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Pages in frames can not be bookmarked. </a:t>
            </a:r>
          </a:p>
          <a:p>
            <a:pPr marL="330200" indent="-317500">
              <a:lnSpc>
                <a:spcPct val="9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There are well-known issues with indexing framed pages. Users would typically see the current frame without the surrounding frame. This is called a black hole page.</a:t>
            </a:r>
          </a:p>
          <a:p>
            <a:pPr marL="330200" indent="-317500">
              <a:lnSpc>
                <a:spcPct val="9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Useful as an el cheapo aid for incompetent web architects unfamiliar with SSI, CGI, or PHP.</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7" name="Text Box 1"/>
          <p:cNvSpPr txBox="1">
            <a:spLocks noChangeArrowheads="1"/>
          </p:cNvSpPr>
          <p:nvPr/>
        </p:nvSpPr>
        <p:spPr bwMode="auto">
          <a:xfrm>
            <a:off x="533400" y="2667000"/>
            <a:ext cx="8228013" cy="1143000"/>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Contents design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CSS</a:t>
            </a:r>
          </a:p>
        </p:txBody>
      </p:sp>
      <p:sp>
        <p:nvSpPr>
          <p:cNvPr id="47106" name="Text Box 2"/>
          <p:cNvSpPr txBox="1">
            <a:spLocks noChangeArrowheads="1"/>
          </p:cNvSpPr>
          <p:nvPr/>
        </p:nvSpPr>
        <p:spPr bwMode="auto">
          <a:xfrm>
            <a:off x="457200" y="1295400"/>
            <a:ext cx="8220075" cy="5257800"/>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CSS is code that changes the way the web page looks but not it’s contents.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As an example, you can change the background color using CSS.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We will cover the CSS language later.</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There are also HTML ways in which you can change the appearance of a web page. Most of them we don’t cover, because they duplicate CSS features.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We only look at “strict” HTML.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1"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reduce the number of words</a:t>
            </a:r>
          </a:p>
        </p:txBody>
      </p:sp>
      <p:sp>
        <p:nvSpPr>
          <p:cNvPr id="322562" name="Text Box 2"/>
          <p:cNvSpPr txBox="1">
            <a:spLocks noChangeArrowheads="1"/>
          </p:cNvSpPr>
          <p:nvPr/>
        </p:nvSpPr>
        <p:spPr bwMode="auto">
          <a:xfrm>
            <a:off x="457200" y="1600200"/>
            <a:ext cx="8228013" cy="4525963"/>
          </a:xfrm>
          <a:prstGeom prst="rect">
            <a:avLst/>
          </a:prstGeom>
          <a:noFill/>
          <a:ln w="9525">
            <a:noFill/>
            <a:round/>
            <a:headEnd/>
            <a:tailEnd/>
          </a:ln>
          <a:effectLst/>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The general principle is to write as short and simply as possible.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This hold particularly for top-level and navigational page.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The length of lower-level “destination” pages is less of a problem. </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5"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write cross-culturally</a:t>
            </a:r>
          </a:p>
        </p:txBody>
      </p:sp>
      <p:sp>
        <p:nvSpPr>
          <p:cNvPr id="323586" name="Text Box 2"/>
          <p:cNvSpPr txBox="1">
            <a:spLocks noChangeArrowheads="1"/>
          </p:cNvSpPr>
          <p:nvPr/>
        </p:nvSpPr>
        <p:spPr bwMode="auto">
          <a:xfrm>
            <a:off x="457200" y="1295400"/>
            <a:ext cx="8228013" cy="5105400"/>
          </a:xfrm>
          <a:prstGeom prst="rect">
            <a:avLst/>
          </a:prstGeom>
          <a:noFill/>
          <a:ln w="9525">
            <a:noFill/>
            <a:round/>
            <a:headEnd/>
            <a:tailEnd/>
          </a:ln>
          <a:effectLst/>
        </p:spPr>
        <p:txBody>
          <a:bodyPr lIns="0" tIns="0" rIns="0" bIns="0"/>
          <a:lstStyle/>
          <a:p>
            <a:pPr marL="330200" indent="-317500">
              <a:lnSpc>
                <a:spcPct val="9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Use simple short words. </a:t>
            </a:r>
          </a:p>
          <a:p>
            <a:pPr marL="330200" indent="-317500">
              <a:lnSpc>
                <a:spcPct val="9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Use short sentences.</a:t>
            </a:r>
          </a:p>
          <a:p>
            <a:pPr marL="330200" indent="-317500">
              <a:lnSpc>
                <a:spcPct val="9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Use common terms rather than made-up words. This also improves search-engine visibility.</a:t>
            </a:r>
          </a:p>
          <a:p>
            <a:pPr marL="330200" indent="-317500">
              <a:lnSpc>
                <a:spcPct val="9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Avoid at all cost</a:t>
            </a:r>
          </a:p>
          <a:p>
            <a:pPr marL="733425" lvl="1" indent="-276225">
              <a:lnSpc>
                <a:spcPct val="9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solidFill>
                  <a:srgbClr val="FFFFFF"/>
                </a:solidFill>
              </a:rPr>
              <a:t>humour</a:t>
            </a:r>
          </a:p>
          <a:p>
            <a:pPr marL="733425" lvl="1" indent="-276225">
              <a:lnSpc>
                <a:spcPct val="9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solidFill>
                  <a:srgbClr val="FFFFFF"/>
                </a:solidFill>
              </a:rPr>
              <a:t>metaphors</a:t>
            </a:r>
          </a:p>
          <a:p>
            <a:pPr marL="733425" lvl="1" indent="-276225">
              <a:lnSpc>
                <a:spcPct val="9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solidFill>
                  <a:srgbClr val="FFFFFF"/>
                </a:solidFill>
              </a:rPr>
              <a:t>puns</a:t>
            </a:r>
          </a:p>
          <a:p>
            <a:pPr marL="330200" indent="-317500">
              <a:lnSpc>
                <a:spcPct val="9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   unless your audience is very local.</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09"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write little but well</a:t>
            </a:r>
          </a:p>
        </p:txBody>
      </p:sp>
      <p:sp>
        <p:nvSpPr>
          <p:cNvPr id="324610" name="Text Box 2"/>
          <p:cNvSpPr txBox="1">
            <a:spLocks noChangeArrowheads="1"/>
          </p:cNvSpPr>
          <p:nvPr/>
        </p:nvSpPr>
        <p:spPr bwMode="auto">
          <a:xfrm>
            <a:off x="457200" y="1600200"/>
            <a:ext cx="8228013" cy="4525963"/>
          </a:xfrm>
          <a:prstGeom prst="rect">
            <a:avLst/>
          </a:prstGeom>
          <a:noFill/>
          <a:ln w="9525">
            <a:noFill/>
            <a:round/>
            <a:headEnd/>
            <a:tailEnd/>
          </a:ln>
          <a:effectLst/>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Write </a:t>
            </a:r>
            <a:r>
              <a:rPr lang="en-US" sz="2800" dirty="0" err="1">
                <a:solidFill>
                  <a:srgbClr val="FFFFFF"/>
                </a:solidFill>
              </a:rPr>
              <a:t>scannable</a:t>
            </a:r>
            <a:endParaRPr lang="en-US" sz="2800" dirty="0">
              <a:solidFill>
                <a:srgbClr val="FFFFFF"/>
              </a:solidFill>
            </a:endParaRP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Use bullet points and/or enumerations.</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Highlight key terms without risking them to appear as links.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Write to the point as opposed to </a:t>
            </a:r>
            <a:r>
              <a:rPr lang="en-US" sz="2800" dirty="0" err="1">
                <a:solidFill>
                  <a:srgbClr val="FFFFFF"/>
                </a:solidFill>
              </a:rPr>
              <a:t>marketese</a:t>
            </a:r>
            <a:r>
              <a:rPr lang="en-US" sz="2800" dirty="0">
                <a:solidFill>
                  <a:srgbClr val="FFFFFF"/>
                </a:solidFill>
              </a:rPr>
              <a:t>.</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Answer users’ questions</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You have to anticipate them.</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Image you will be the user.</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3"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no happy talk</a:t>
            </a:r>
          </a:p>
        </p:txBody>
      </p:sp>
      <p:sp>
        <p:nvSpPr>
          <p:cNvPr id="325634" name="Text Box 2"/>
          <p:cNvSpPr txBox="1">
            <a:spLocks noChangeArrowheads="1"/>
          </p:cNvSpPr>
          <p:nvPr/>
        </p:nvSpPr>
        <p:spPr bwMode="auto">
          <a:xfrm>
            <a:off x="457200" y="1600200"/>
            <a:ext cx="8228013" cy="4525963"/>
          </a:xfrm>
          <a:prstGeom prst="rect">
            <a:avLst/>
          </a:prstGeom>
          <a:noFill/>
          <a:ln w="9525">
            <a:noFill/>
            <a:round/>
            <a:headEnd/>
            <a:tailEnd/>
          </a:ln>
          <a:effectLst/>
        </p:spPr>
        <p:txBody>
          <a:bodyPr lIns="0" tIns="0" rIns="0" bIns="0"/>
          <a:lstStyle/>
          <a:p>
            <a:pPr marL="330200" indent="-317500">
              <a:lnSpc>
                <a:spcPct val="12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Everyone hates stuff like</a:t>
            </a:r>
          </a:p>
          <a:p>
            <a:pPr marL="330200" indent="-317500">
              <a:lnSpc>
                <a:spcPct val="120000"/>
              </a:lnSpc>
              <a:spcBef>
                <a:spcPts val="6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Welcome to our award-winning web site. We hope that you have a enjoyable time while you are with us. You can click on any underlined word to navigate from one page to another…</a:t>
            </a:r>
          </a:p>
          <a:p>
            <a:pPr marL="330200" indent="-317500">
              <a:lnSpc>
                <a:spcPct val="12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But how many times do we have to read such nonsense!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7"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keep to the subject level</a:t>
            </a:r>
          </a:p>
        </p:txBody>
      </p:sp>
      <p:sp>
        <p:nvSpPr>
          <p:cNvPr id="326658" name="Text Box 2"/>
          <p:cNvSpPr txBox="1">
            <a:spLocks noChangeArrowheads="1"/>
          </p:cNvSpPr>
          <p:nvPr/>
        </p:nvSpPr>
        <p:spPr bwMode="auto">
          <a:xfrm>
            <a:off x="457200" y="1219200"/>
            <a:ext cx="8305800" cy="5181600"/>
          </a:xfrm>
          <a:prstGeom prst="rect">
            <a:avLst/>
          </a:prstGeom>
          <a:noFill/>
          <a:ln w="9525">
            <a:noFill/>
            <a:round/>
            <a:headEnd/>
            <a:tailEnd/>
          </a:ln>
          <a:effectLst/>
        </p:spPr>
        <p:txBody>
          <a:bodyPr lIns="0" tIns="0" rIns="0" bIns="0"/>
          <a:lstStyle/>
          <a:p>
            <a:pPr marL="330200" indent="-317500">
              <a:lnSpc>
                <a:spcPct val="12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Write about your subject; even if the text contains links. </a:t>
            </a:r>
          </a:p>
          <a:p>
            <a:pPr marL="330200" indent="-317500">
              <a:lnSpc>
                <a:spcPct val="120000"/>
              </a:lnSpc>
              <a:spcBef>
                <a:spcPts val="6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u="sng">
                <a:solidFill>
                  <a:srgbClr val="FFFFFF"/>
                </a:solidFill>
              </a:rPr>
              <a:t>Thomas Krichel</a:t>
            </a:r>
            <a:r>
              <a:rPr lang="en-US" sz="2800">
                <a:solidFill>
                  <a:srgbClr val="FFFFFF"/>
                </a:solidFill>
              </a:rPr>
              <a:t> is known as the creator of </a:t>
            </a:r>
            <a:r>
              <a:rPr lang="en-US" sz="2800" u="sng">
                <a:solidFill>
                  <a:srgbClr val="FFFFFF"/>
                </a:solidFill>
              </a:rPr>
              <a:t>RePEc</a:t>
            </a:r>
            <a:r>
              <a:rPr lang="en-US" sz="2800">
                <a:solidFill>
                  <a:srgbClr val="FFFFFF"/>
                </a:solidFill>
              </a:rPr>
              <a:t>, a large digital library for academic economics. </a:t>
            </a:r>
          </a:p>
          <a:p>
            <a:pPr marL="330200" indent="-317500">
              <a:lnSpc>
                <a:spcPct val="12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Do not write about the reader’s movements,</a:t>
            </a:r>
          </a:p>
          <a:p>
            <a:pPr marL="733425" lvl="1" indent="-276225">
              <a:lnSpc>
                <a:spcPct val="12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solidFill>
                  <a:srgbClr val="FFFFFF"/>
                </a:solidFill>
              </a:rPr>
              <a:t>neither in terms of changing servers or visiting resources</a:t>
            </a:r>
          </a:p>
          <a:p>
            <a:pPr marL="330200" indent="-317500">
              <a:lnSpc>
                <a:spcPct val="120000"/>
              </a:lnSpc>
              <a:spcBef>
                <a:spcPts val="5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Go to the home page of </a:t>
            </a:r>
            <a:r>
              <a:rPr lang="en-US" sz="2800" u="sng">
                <a:solidFill>
                  <a:srgbClr val="FFFFFF"/>
                </a:solidFill>
              </a:rPr>
              <a:t>Thomas Krichel</a:t>
            </a:r>
            <a:r>
              <a:rPr lang="en-US" sz="2800">
                <a:solidFill>
                  <a:srgbClr val="FFFFFF"/>
                </a:solidFill>
              </a:rPr>
              <a:t>.</a:t>
            </a:r>
          </a:p>
          <a:p>
            <a:pPr marL="733425" lvl="1" indent="-276225">
              <a:lnSpc>
                <a:spcPct val="12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solidFill>
                  <a:srgbClr val="FFFFFF"/>
                </a:solidFill>
              </a:rPr>
              <a:t>Nor in terms of interactions with their user interface</a:t>
            </a:r>
          </a:p>
          <a:p>
            <a:pPr marL="330200" indent="-317500">
              <a:lnSpc>
                <a:spcPct val="120000"/>
              </a:lnSpc>
              <a:spcBef>
                <a:spcPts val="5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Click </a:t>
            </a:r>
            <a:r>
              <a:rPr lang="en-US" sz="2800" u="sng">
                <a:solidFill>
                  <a:srgbClr val="FFFFFF"/>
                </a:solidFill>
              </a:rPr>
              <a:t>here</a:t>
            </a:r>
            <a:r>
              <a:rPr lang="en-US" sz="2800">
                <a:solidFill>
                  <a:srgbClr val="FFFFFF"/>
                </a:solidFill>
              </a:rPr>
              <a:t> to visit Thomas Krichel’s home page.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1"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document rather than subject talk</a:t>
            </a:r>
          </a:p>
        </p:txBody>
      </p:sp>
      <p:sp>
        <p:nvSpPr>
          <p:cNvPr id="327682" name="Text Box 2"/>
          <p:cNvSpPr txBox="1">
            <a:spLocks noChangeArrowheads="1"/>
          </p:cNvSpPr>
          <p:nvPr/>
        </p:nvSpPr>
        <p:spPr bwMode="auto">
          <a:xfrm>
            <a:off x="457200" y="1600200"/>
            <a:ext cx="8228013" cy="4525963"/>
          </a:xfrm>
          <a:prstGeom prst="rect">
            <a:avLst/>
          </a:prstGeom>
          <a:noFill/>
          <a:ln w="9525">
            <a:noFill/>
            <a:round/>
            <a:headEnd/>
            <a:tailEnd/>
          </a:ln>
          <a:effectLst/>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Here is…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This is…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Point your browser at…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Press this button…</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Select this link…</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5"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bad words</a:t>
            </a:r>
          </a:p>
        </p:txBody>
      </p:sp>
      <p:sp>
        <p:nvSpPr>
          <p:cNvPr id="328706" name="Text Box 2"/>
          <p:cNvSpPr txBox="1">
            <a:spLocks noChangeArrowheads="1"/>
          </p:cNvSpPr>
          <p:nvPr/>
        </p:nvSpPr>
        <p:spPr bwMode="auto">
          <a:xfrm>
            <a:off x="457200" y="1600200"/>
            <a:ext cx="8228013" cy="4738688"/>
          </a:xfrm>
          <a:prstGeom prst="rect">
            <a:avLst/>
          </a:prstGeom>
          <a:noFill/>
          <a:ln w="9525">
            <a:noFill/>
            <a:round/>
            <a:headEnd/>
            <a:tailEnd/>
          </a:ln>
          <a:effectLst/>
        </p:spPr>
        <p:txBody>
          <a:bodyPr lIns="0" tIns="0" rIns="0" bIns="0"/>
          <a:lstStyle/>
          <a:p>
            <a:pPr marL="330200" indent="-317500">
              <a:lnSpc>
                <a:spcPct val="104000"/>
              </a:lnSpc>
              <a:spcBef>
                <a:spcPts val="700"/>
              </a:spcBef>
              <a:buClr>
                <a:srgbClr val="FFFFFF"/>
              </a:buClr>
              <a:buFont typeface="Arial" charset="0"/>
              <a:buChar char="•"/>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r>
              <a:rPr lang="en-US" sz="2800">
                <a:solidFill>
                  <a:srgbClr val="FFFFFF"/>
                </a:solidFill>
              </a:rPr>
              <a:t>stuff				and more</a:t>
            </a:r>
          </a:p>
          <a:p>
            <a:pPr marL="330200" indent="-317500">
              <a:lnSpc>
                <a:spcPct val="104000"/>
              </a:lnSpc>
              <a:spcBef>
                <a:spcPts val="600"/>
              </a:spcBef>
              <a:buClrTx/>
              <a:buSzTx/>
              <a:buFontTx/>
              <a:buNone/>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r>
              <a:rPr lang="en-US" sz="2800">
                <a:solidFill>
                  <a:srgbClr val="FFFFFF"/>
                </a:solidFill>
              </a:rPr>
              <a:t>something the author does not know or care about </a:t>
            </a:r>
          </a:p>
          <a:p>
            <a:pPr marL="330200" indent="-317500">
              <a:lnSpc>
                <a:spcPct val="104000"/>
              </a:lnSpc>
              <a:spcBef>
                <a:spcPts val="700"/>
              </a:spcBef>
              <a:buClr>
                <a:srgbClr val="FFFFFF"/>
              </a:buClr>
              <a:buFont typeface="Arial" charset="0"/>
              <a:buChar char="•"/>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r>
              <a:rPr lang="en-US" sz="2800">
                <a:solidFill>
                  <a:srgbClr val="FFFFFF"/>
                </a:solidFill>
              </a:rPr>
              <a:t>under construction</a:t>
            </a:r>
          </a:p>
          <a:p>
            <a:pPr marL="330200" indent="-317500">
              <a:lnSpc>
                <a:spcPct val="104000"/>
              </a:lnSpc>
              <a:spcBef>
                <a:spcPts val="600"/>
              </a:spcBef>
              <a:buClrTx/>
              <a:buSzTx/>
              <a:buFontTx/>
              <a:buNone/>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r>
              <a:rPr lang="en-US" sz="2800">
                <a:solidFill>
                  <a:srgbClr val="FFFFFF"/>
                </a:solidFill>
              </a:rPr>
              <a:t>If this is the only thing on the page and the page has no meaningful information, it should not be linked to. Otherwise, leave it out. </a:t>
            </a:r>
          </a:p>
          <a:p>
            <a:pPr marL="330200" indent="-317500">
              <a:lnSpc>
                <a:spcPct val="104000"/>
              </a:lnSpc>
              <a:spcBef>
                <a:spcPts val="700"/>
              </a:spcBef>
              <a:buClr>
                <a:srgbClr val="FFFFFF"/>
              </a:buClr>
              <a:buFont typeface="Arial" charset="0"/>
              <a:buChar char="•"/>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r>
              <a:rPr lang="en-US" sz="2800">
                <a:solidFill>
                  <a:srgbClr val="FFFFFF"/>
                </a:solidFill>
              </a:rPr>
              <a:t>view</a:t>
            </a:r>
          </a:p>
          <a:p>
            <a:pPr marL="330200" indent="-317500">
              <a:lnSpc>
                <a:spcPct val="104000"/>
              </a:lnSpc>
              <a:spcBef>
                <a:spcPts val="600"/>
              </a:spcBef>
              <a:buClrTx/>
              <a:buSzTx/>
              <a:buFontTx/>
              <a:buNone/>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r>
              <a:rPr lang="en-US" sz="2800">
                <a:solidFill>
                  <a:srgbClr val="FFFFFF"/>
                </a:solidFill>
              </a:rPr>
              <a:t>you mean: read</a:t>
            </a:r>
          </a:p>
          <a:p>
            <a:pPr marL="330200" indent="-317500">
              <a:lnSpc>
                <a:spcPct val="104000"/>
              </a:lnSpc>
              <a:spcBef>
                <a:spcPts val="700"/>
              </a:spcBef>
              <a:buClrTx/>
              <a:buSzTx/>
              <a:buFontTx/>
              <a:buNone/>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endParaRPr lang="en-US"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29"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meaningless buzzwords</a:t>
            </a:r>
          </a:p>
        </p:txBody>
      </p:sp>
      <p:sp>
        <p:nvSpPr>
          <p:cNvPr id="329730" name="Text Box 2"/>
          <p:cNvSpPr txBox="1">
            <a:spLocks noChangeArrowheads="1"/>
          </p:cNvSpPr>
          <p:nvPr/>
        </p:nvSpPr>
        <p:spPr bwMode="auto">
          <a:xfrm>
            <a:off x="457200" y="1600200"/>
            <a:ext cx="8228013" cy="4675188"/>
          </a:xfrm>
          <a:prstGeom prst="rect">
            <a:avLst/>
          </a:prstGeom>
          <a:noFill/>
          <a:ln w="9525">
            <a:noFill/>
            <a:round/>
            <a:headEnd/>
            <a:tailEnd/>
          </a:ln>
          <a:effectLst/>
        </p:spPr>
        <p:txBody>
          <a:bodyPr lIns="0" tIns="0" rIns="0" bIns="0"/>
          <a:lstStyle/>
          <a:p>
            <a:pPr marL="330200" indent="-317500">
              <a:lnSpc>
                <a:spcPct val="104000"/>
              </a:lnSpc>
              <a:spcBef>
                <a:spcPts val="700"/>
              </a:spcBef>
              <a:buClr>
                <a:srgbClr val="FFFFFF"/>
              </a:buClr>
              <a:buFont typeface="Arial" charset="0"/>
              <a:buChar char="•"/>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r>
              <a:rPr lang="en-US" sz="2800">
                <a:solidFill>
                  <a:srgbClr val="FFFFFF"/>
                </a:solidFill>
              </a:rPr>
              <a:t>award-winning		</a:t>
            </a:r>
          </a:p>
          <a:p>
            <a:pPr marL="330200" indent="-317500">
              <a:lnSpc>
                <a:spcPct val="104000"/>
              </a:lnSpc>
              <a:spcBef>
                <a:spcPts val="700"/>
              </a:spcBef>
              <a:buClr>
                <a:srgbClr val="FFFFFF"/>
              </a:buClr>
              <a:buFont typeface="Arial" charset="0"/>
              <a:buChar char="•"/>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r>
              <a:rPr lang="en-US" sz="2800">
                <a:solidFill>
                  <a:srgbClr val="FFFFFF"/>
                </a:solidFill>
              </a:rPr>
              <a:t>check it out</a:t>
            </a:r>
          </a:p>
          <a:p>
            <a:pPr marL="330200" indent="-317500">
              <a:lnSpc>
                <a:spcPct val="104000"/>
              </a:lnSpc>
              <a:spcBef>
                <a:spcPts val="700"/>
              </a:spcBef>
              <a:buClr>
                <a:srgbClr val="FFFFFF"/>
              </a:buClr>
              <a:buFont typeface="Arial" charset="0"/>
              <a:buChar char="•"/>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r>
              <a:rPr lang="en-US" sz="2800">
                <a:solidFill>
                  <a:srgbClr val="FFFFFF"/>
                </a:solidFill>
              </a:rPr>
              <a:t>cool</a:t>
            </a:r>
          </a:p>
          <a:p>
            <a:pPr marL="330200" indent="-317500">
              <a:lnSpc>
                <a:spcPct val="104000"/>
              </a:lnSpc>
              <a:spcBef>
                <a:spcPts val="700"/>
              </a:spcBef>
              <a:buClr>
                <a:srgbClr val="FFFFFF"/>
              </a:buClr>
              <a:buFont typeface="Arial" charset="0"/>
              <a:buChar char="•"/>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r>
              <a:rPr lang="en-US" sz="2800">
                <a:solidFill>
                  <a:srgbClr val="FFFFFF"/>
                </a:solidFill>
              </a:rPr>
              <a:t>cutting-edge</a:t>
            </a:r>
          </a:p>
          <a:p>
            <a:pPr marL="330200" indent="-317500">
              <a:lnSpc>
                <a:spcPct val="104000"/>
              </a:lnSpc>
              <a:spcBef>
                <a:spcPts val="700"/>
              </a:spcBef>
              <a:buClr>
                <a:srgbClr val="FFFFFF"/>
              </a:buClr>
              <a:buFont typeface="Arial" charset="0"/>
              <a:buChar char="•"/>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r>
              <a:rPr lang="en-US" sz="2800">
                <a:solidFill>
                  <a:srgbClr val="FFFFFF"/>
                </a:solidFill>
              </a:rPr>
              <a:t>hot</a:t>
            </a:r>
          </a:p>
          <a:p>
            <a:pPr marL="330200" indent="-317500">
              <a:lnSpc>
                <a:spcPct val="104000"/>
              </a:lnSpc>
              <a:spcBef>
                <a:spcPts val="700"/>
              </a:spcBef>
              <a:buClr>
                <a:srgbClr val="FFFFFF"/>
              </a:buClr>
              <a:buFont typeface="Arial" charset="0"/>
              <a:buChar char="•"/>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r>
              <a:rPr lang="en-US" sz="2800">
                <a:solidFill>
                  <a:srgbClr val="FFFFFF"/>
                </a:solidFill>
              </a:rPr>
              <a:t>hotlist of cool site/links</a:t>
            </a:r>
          </a:p>
          <a:p>
            <a:pPr marL="330200" indent="-317500">
              <a:lnSpc>
                <a:spcPct val="104000"/>
              </a:lnSpc>
              <a:spcBef>
                <a:spcPts val="700"/>
              </a:spcBef>
              <a:buClr>
                <a:srgbClr val="FFFFFF"/>
              </a:buClr>
              <a:buFont typeface="Arial" charset="0"/>
              <a:buChar char="•"/>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r>
              <a:rPr lang="en-US" sz="2800">
                <a:solidFill>
                  <a:srgbClr val="FFFFFF"/>
                </a:solidFill>
              </a:rPr>
              <a:t>neat</a:t>
            </a:r>
          </a:p>
          <a:p>
            <a:pPr marL="330200" indent="-317500">
              <a:lnSpc>
                <a:spcPct val="104000"/>
              </a:lnSpc>
              <a:spcBef>
                <a:spcPts val="700"/>
              </a:spcBef>
              <a:buClr>
                <a:srgbClr val="FFFFFF"/>
              </a:buClr>
              <a:buFont typeface="Arial" charset="0"/>
              <a:buChar char="•"/>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r>
              <a:rPr lang="en-US" sz="2800">
                <a:solidFill>
                  <a:srgbClr val="FFFFFF"/>
                </a:solidFill>
              </a:rPr>
              <a:t>one-stop-shop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3"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overused and often redundant</a:t>
            </a:r>
          </a:p>
        </p:txBody>
      </p:sp>
      <p:sp>
        <p:nvSpPr>
          <p:cNvPr id="330754" name="Text Box 2"/>
          <p:cNvSpPr txBox="1">
            <a:spLocks noChangeArrowheads="1"/>
          </p:cNvSpPr>
          <p:nvPr/>
        </p:nvSpPr>
        <p:spPr bwMode="auto">
          <a:xfrm>
            <a:off x="457200" y="1600200"/>
            <a:ext cx="8228013" cy="4325938"/>
          </a:xfrm>
          <a:prstGeom prst="rect">
            <a:avLst/>
          </a:prstGeom>
          <a:noFill/>
          <a:ln w="9525">
            <a:noFill/>
            <a:round/>
            <a:headEnd/>
            <a:tailEnd/>
          </a:ln>
          <a:effectLst/>
        </p:spPr>
        <p:txBody>
          <a:bodyPr lIns="0" tIns="0" rIns="0" bIns="0"/>
          <a:lstStyle/>
          <a:p>
            <a:pPr marL="330200" indent="-317500">
              <a:lnSpc>
                <a:spcPct val="94000"/>
              </a:lnSpc>
              <a:spcBef>
                <a:spcPts val="700"/>
              </a:spcBef>
              <a:buClr>
                <a:srgbClr val="FFFFFF"/>
              </a:buClr>
              <a:buFont typeface="Arial" charset="0"/>
              <a:buChar char="•"/>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r>
              <a:rPr lang="en-US" sz="2800">
                <a:solidFill>
                  <a:srgbClr val="FFFFFF"/>
                </a:solidFill>
              </a:rPr>
              <a:t>available		</a:t>
            </a:r>
          </a:p>
          <a:p>
            <a:pPr marL="330200" indent="-317500">
              <a:lnSpc>
                <a:spcPct val="94000"/>
              </a:lnSpc>
              <a:spcBef>
                <a:spcPts val="700"/>
              </a:spcBef>
              <a:buClr>
                <a:srgbClr val="FFFFFF"/>
              </a:buClr>
              <a:buFont typeface="Arial" charset="0"/>
              <a:buChar char="•"/>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r>
              <a:rPr lang="en-US" sz="2800">
                <a:solidFill>
                  <a:srgbClr val="FFFFFF"/>
                </a:solidFill>
              </a:rPr>
              <a:t>offered</a:t>
            </a:r>
          </a:p>
          <a:p>
            <a:pPr marL="330200" indent="-317500">
              <a:lnSpc>
                <a:spcPct val="94000"/>
              </a:lnSpc>
              <a:spcBef>
                <a:spcPts val="700"/>
              </a:spcBef>
              <a:buClr>
                <a:srgbClr val="FFFFFF"/>
              </a:buClr>
              <a:buFont typeface="Arial" charset="0"/>
              <a:buChar char="•"/>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r>
              <a:rPr lang="en-US" sz="2800">
                <a:solidFill>
                  <a:srgbClr val="FFFFFF"/>
                </a:solidFill>
              </a:rPr>
              <a:t>current</a:t>
            </a:r>
          </a:p>
          <a:p>
            <a:pPr marL="330200" indent="-317500">
              <a:lnSpc>
                <a:spcPct val="94000"/>
              </a:lnSpc>
              <a:spcBef>
                <a:spcPts val="700"/>
              </a:spcBef>
              <a:buClr>
                <a:srgbClr val="FFFFFF"/>
              </a:buClr>
              <a:buFont typeface="Arial" charset="0"/>
              <a:buChar char="•"/>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r>
              <a:rPr lang="en-US" sz="2800">
                <a:solidFill>
                  <a:srgbClr val="FFFFFF"/>
                </a:solidFill>
              </a:rPr>
              <a:t>currently</a:t>
            </a:r>
          </a:p>
          <a:p>
            <a:pPr marL="330200" indent="-317500">
              <a:lnSpc>
                <a:spcPct val="94000"/>
              </a:lnSpc>
              <a:spcBef>
                <a:spcPts val="700"/>
              </a:spcBef>
              <a:buClr>
                <a:srgbClr val="FFFFFF"/>
              </a:buClr>
              <a:buFont typeface="Arial" charset="0"/>
              <a:buChar char="•"/>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r>
              <a:rPr lang="en-US" sz="2800">
                <a:solidFill>
                  <a:srgbClr val="FFFFFF"/>
                </a:solidFill>
              </a:rPr>
              <a:t>feel free</a:t>
            </a:r>
          </a:p>
          <a:p>
            <a:pPr marL="330200" indent="-317500">
              <a:lnSpc>
                <a:spcPct val="94000"/>
              </a:lnSpc>
              <a:spcBef>
                <a:spcPts val="700"/>
              </a:spcBef>
              <a:buClr>
                <a:srgbClr val="FFFFFF"/>
              </a:buClr>
              <a:buFont typeface="Arial" charset="0"/>
              <a:buChar char="•"/>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r>
              <a:rPr lang="en-US" sz="2800">
                <a:solidFill>
                  <a:srgbClr val="FFFFFF"/>
                </a:solidFill>
              </a:rPr>
              <a:t>online</a:t>
            </a:r>
          </a:p>
          <a:p>
            <a:pPr marL="330200" indent="-317500">
              <a:lnSpc>
                <a:spcPct val="94000"/>
              </a:lnSpc>
              <a:spcBef>
                <a:spcPts val="700"/>
              </a:spcBef>
              <a:buClr>
                <a:srgbClr val="FFFFFF"/>
              </a:buClr>
              <a:buFont typeface="Arial" charset="0"/>
              <a:buChar char="•"/>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r>
              <a:rPr lang="en-US" sz="2800">
                <a:solidFill>
                  <a:srgbClr val="FFFFFF"/>
                </a:solidFill>
              </a:rPr>
              <a:t>welcome to</a:t>
            </a:r>
          </a:p>
          <a:p>
            <a:pPr marL="330200" indent="-317500">
              <a:lnSpc>
                <a:spcPct val="94000"/>
              </a:lnSpc>
              <a:spcBef>
                <a:spcPts val="700"/>
              </a:spcBef>
              <a:buClr>
                <a:srgbClr val="FFFFFF"/>
              </a:buClr>
              <a:buFont typeface="Arial" charset="0"/>
              <a:buChar char="•"/>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r>
              <a:rPr lang="en-US" sz="2800">
                <a:solidFill>
                  <a:srgbClr val="FFFFFF"/>
                </a:solidFill>
              </a:rPr>
              <a:t>note that			note how</a:t>
            </a:r>
          </a:p>
          <a:p>
            <a:pPr marL="330200" indent="-317500">
              <a:lnSpc>
                <a:spcPct val="94000"/>
              </a:lnSpc>
              <a:spcBef>
                <a:spcPts val="700"/>
              </a:spcBef>
              <a:buClr>
                <a:srgbClr val="FFFFFF"/>
              </a:buClr>
              <a:buFont typeface="Arial" charset="0"/>
              <a:buChar char="•"/>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r>
              <a:rPr lang="en-US" sz="2800">
                <a:solidFill>
                  <a:srgbClr val="FFFFFF"/>
                </a:solidFill>
              </a:rPr>
              <a:t>your as in “your guide to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7"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the word “provides”</a:t>
            </a:r>
          </a:p>
        </p:txBody>
      </p:sp>
      <p:sp>
        <p:nvSpPr>
          <p:cNvPr id="331778" name="Text Box 2"/>
          <p:cNvSpPr txBox="1">
            <a:spLocks noChangeArrowheads="1"/>
          </p:cNvSpPr>
          <p:nvPr/>
        </p:nvSpPr>
        <p:spPr bwMode="auto">
          <a:xfrm>
            <a:off x="457200" y="1600200"/>
            <a:ext cx="8228013" cy="4525963"/>
          </a:xfrm>
          <a:prstGeom prst="rect">
            <a:avLst/>
          </a:prstGeom>
          <a:noFill/>
          <a:ln w="9525">
            <a:noFill/>
            <a:round/>
            <a:headEnd/>
            <a:tailEnd/>
          </a:ln>
          <a:effectLst/>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Most of the time it is redundant</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provides a list -&gt; lists </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provides a description -&gt; describes </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provides an overview -&gt; surveys, introduces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JavaScript</a:t>
            </a:r>
          </a:p>
        </p:txBody>
      </p:sp>
      <p:sp>
        <p:nvSpPr>
          <p:cNvPr id="49154" name="Text Box 2"/>
          <p:cNvSpPr txBox="1">
            <a:spLocks noChangeArrowheads="1"/>
          </p:cNvSpPr>
          <p:nvPr/>
        </p:nvSpPr>
        <p:spPr bwMode="auto">
          <a:xfrm>
            <a:off x="457200" y="1295400"/>
            <a:ext cx="8220075" cy="4821238"/>
          </a:xfrm>
          <a:prstGeom prst="rect">
            <a:avLst/>
          </a:prstGeom>
          <a:noFill/>
          <a:ln w="9525">
            <a:noFill/>
            <a:round/>
            <a:headEnd/>
            <a:tailEnd/>
          </a:ln>
          <a:effectLst/>
        </p:spPr>
        <p:txBody>
          <a:bodyPr lIns="0" tIns="0" rIns="0" bIns="0"/>
          <a:lstStyle/>
          <a:p>
            <a:pPr marL="328613" indent="-317500">
              <a:lnSpc>
                <a:spcPct val="105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JavaScript is a way to animate a page. The page changes as the user used the page.</a:t>
            </a:r>
          </a:p>
          <a:p>
            <a:pPr marL="328613" indent="-317500">
              <a:lnSpc>
                <a:spcPct val="105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There are also some HTML ways to animate pages but they are very primitive.  </a:t>
            </a:r>
          </a:p>
          <a:p>
            <a:pPr marL="328613" indent="-317500">
              <a:lnSpc>
                <a:spcPct val="105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Many times, JavaScript actions are triggered by mouse movements over certain areas of the page. Therefore JavaScript can be seen in many parts of the page. </a:t>
            </a:r>
          </a:p>
          <a:p>
            <a:pPr marL="328613" indent="-317500">
              <a:lnSpc>
                <a:spcPct val="105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We don’t cover JavaScript at all here. A bit of it was in earlier editions of this course.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1"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visual hierarchy </a:t>
            </a:r>
          </a:p>
        </p:txBody>
      </p:sp>
      <p:sp>
        <p:nvSpPr>
          <p:cNvPr id="332802" name="Text Box 2"/>
          <p:cNvSpPr txBox="1">
            <a:spLocks noChangeArrowheads="1"/>
          </p:cNvSpPr>
          <p:nvPr/>
        </p:nvSpPr>
        <p:spPr bwMode="auto">
          <a:xfrm>
            <a:off x="457200" y="1600200"/>
            <a:ext cx="8228013" cy="4738688"/>
          </a:xfrm>
          <a:prstGeom prst="rect">
            <a:avLst/>
          </a:prstGeom>
          <a:noFill/>
          <a:ln w="9525">
            <a:noFill/>
            <a:round/>
            <a:headEnd/>
            <a:tailEnd/>
          </a:ln>
          <a:effectLst/>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Create clear visual hierarchy.</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the more important something is, the more prominent it should be</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things that relate logically should relate visually</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things that are part of something else should be nested visually within it.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Break pages into separate parts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Reduce visual noise. </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5"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ensure scannability</a:t>
            </a:r>
          </a:p>
        </p:txBody>
      </p:sp>
      <p:sp>
        <p:nvSpPr>
          <p:cNvPr id="333826" name="Text Box 2"/>
          <p:cNvSpPr txBox="1">
            <a:spLocks noChangeArrowheads="1"/>
          </p:cNvSpPr>
          <p:nvPr/>
        </p:nvSpPr>
        <p:spPr bwMode="auto">
          <a:xfrm>
            <a:off x="533400" y="1447800"/>
            <a:ext cx="8229600" cy="4953000"/>
          </a:xfrm>
          <a:prstGeom prst="rect">
            <a:avLst/>
          </a:prstGeom>
          <a:noFill/>
          <a:ln w="9525">
            <a:noFill/>
            <a:round/>
            <a:headEnd/>
            <a:tailEnd/>
          </a:ln>
          <a:effectLst/>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Structure pages with 2 or 3 levels of headings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You may want to highlight keywords in some way, but not in any way that they could be confused with hyperlinks.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Use meaningful, rather than cute headings.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Use one idea per paragraph.</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49"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dating</a:t>
            </a:r>
          </a:p>
        </p:txBody>
      </p:sp>
      <p:sp>
        <p:nvSpPr>
          <p:cNvPr id="334850" name="Text Box 2"/>
          <p:cNvSpPr txBox="1">
            <a:spLocks noChangeArrowheads="1"/>
          </p:cNvSpPr>
          <p:nvPr/>
        </p:nvSpPr>
        <p:spPr bwMode="auto">
          <a:xfrm>
            <a:off x="457200" y="1600200"/>
            <a:ext cx="8228013" cy="4525963"/>
          </a:xfrm>
          <a:prstGeom prst="rect">
            <a:avLst/>
          </a:prstGeom>
          <a:noFill/>
          <a:ln w="9525">
            <a:noFill/>
            <a:round/>
            <a:headEnd/>
            <a:tailEnd/>
          </a:ln>
          <a:effectLst/>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It is useful for you to date contents, especially for pages that describe events or a state of the art.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It looks VERY bad on you for your readers to read about dates in the past referred to in the future tense. Try to avoid this, for example by making dated event tabular.</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Or better, do LIS651.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3"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linking</a:t>
            </a:r>
          </a:p>
        </p:txBody>
      </p:sp>
      <p:sp>
        <p:nvSpPr>
          <p:cNvPr id="335874" name="Text Box 2"/>
          <p:cNvSpPr txBox="1">
            <a:spLocks noChangeArrowheads="1"/>
          </p:cNvSpPr>
          <p:nvPr/>
        </p:nvSpPr>
        <p:spPr bwMode="auto">
          <a:xfrm>
            <a:off x="457200" y="1600200"/>
            <a:ext cx="8228013" cy="4525963"/>
          </a:xfrm>
          <a:prstGeom prst="rect">
            <a:avLst/>
          </a:prstGeom>
          <a:noFill/>
          <a:ln w="9525">
            <a:noFill/>
            <a:round/>
            <a:headEnd/>
            <a:tailEnd/>
          </a:ln>
          <a:effectLst/>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NEVER link to a page that just says “under construction”, or worse that adds “come and check again soon”.</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NEVER link a page to itself.</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Make obvious what is a link in your document. It is best not to be smart with styling links.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avoid non-standard link appearance</a:t>
            </a:r>
          </a:p>
        </p:txBody>
      </p:sp>
      <p:sp>
        <p:nvSpPr>
          <p:cNvPr id="336898" name="Text Box 2"/>
          <p:cNvSpPr txBox="1">
            <a:spLocks noChangeArrowheads="1"/>
          </p:cNvSpPr>
          <p:nvPr/>
        </p:nvSpPr>
        <p:spPr bwMode="auto">
          <a:xfrm>
            <a:off x="457200" y="1600200"/>
            <a:ext cx="8228013" cy="4525963"/>
          </a:xfrm>
          <a:prstGeom prst="rect">
            <a:avLst/>
          </a:prstGeom>
          <a:noFill/>
          <a:ln w="9525">
            <a:noFill/>
            <a:round/>
            <a:headEnd/>
            <a:tailEnd/>
          </a:ln>
          <a:effectLst/>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dirty="0">
                <a:solidFill>
                  <a:srgbClr val="FFFFFF"/>
                </a:solidFill>
              </a:rPr>
              <a:t>It needs to be obvious what is a link.</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dirty="0">
                <a:solidFill>
                  <a:srgbClr val="FFFFFF"/>
                </a:solidFill>
              </a:rPr>
              <a:t>Visited links and non-visited links need to contrast visually.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dirty="0">
                <a:solidFill>
                  <a:srgbClr val="FFFFFF"/>
                </a:solidFill>
              </a:rPr>
              <a:t>A page must not link to itself.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dirty="0">
                <a:solidFill>
                  <a:srgbClr val="FFFFFF"/>
                </a:solidFill>
              </a:rPr>
              <a:t>Some experts advise against links within pages. They say that users expect a link to go to a different page. </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32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1"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anchor text</a:t>
            </a:r>
          </a:p>
        </p:txBody>
      </p:sp>
      <p:sp>
        <p:nvSpPr>
          <p:cNvPr id="337922" name="Text Box 2"/>
          <p:cNvSpPr txBox="1">
            <a:spLocks noChangeArrowheads="1"/>
          </p:cNvSpPr>
          <p:nvPr/>
        </p:nvSpPr>
        <p:spPr bwMode="auto">
          <a:xfrm>
            <a:off x="457200" y="1371600"/>
            <a:ext cx="8228013" cy="5106988"/>
          </a:xfrm>
          <a:prstGeom prst="rect">
            <a:avLst/>
          </a:prstGeom>
          <a:noFill/>
          <a:ln w="9525">
            <a:noFill/>
            <a:round/>
            <a:headEnd/>
            <a:tailEnd/>
          </a:ln>
          <a:effectLst/>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dirty="0">
                <a:solidFill>
                  <a:srgbClr val="FFFFFF"/>
                </a:solidFill>
              </a:rPr>
              <a:t>When writing anchors it is particularly tempting to deviate from the subject.</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dirty="0">
                <a:solidFill>
                  <a:srgbClr val="FFFFFF"/>
                </a:solidFill>
              </a:rPr>
              <a:t>Anchor text should make sense out contents.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dirty="0">
                <a:solidFill>
                  <a:srgbClr val="FFFFFF"/>
                </a:solidFill>
              </a:rPr>
              <a:t>It should not be a verb phrase.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dirty="0">
                <a:solidFill>
                  <a:srgbClr val="FFFFFF"/>
                </a:solidFill>
              </a:rPr>
              <a:t>If possible, the anchor should be the natural title of the next page. </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32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5"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mailto: links</a:t>
            </a:r>
          </a:p>
        </p:txBody>
      </p:sp>
      <p:sp>
        <p:nvSpPr>
          <p:cNvPr id="338946" name="Text Box 2"/>
          <p:cNvSpPr txBox="1">
            <a:spLocks noChangeArrowheads="1"/>
          </p:cNvSpPr>
          <p:nvPr/>
        </p:nvSpPr>
        <p:spPr bwMode="auto">
          <a:xfrm>
            <a:off x="457200" y="1600200"/>
            <a:ext cx="8228013" cy="4525963"/>
          </a:xfrm>
          <a:prstGeom prst="rect">
            <a:avLst/>
          </a:prstGeom>
          <a:noFill/>
          <a:ln w="9525">
            <a:noFill/>
            <a:round/>
            <a:headEnd/>
            <a:tailEnd/>
          </a:ln>
          <a:effectLst/>
        </p:spPr>
        <p:txBody>
          <a:bodyPr lIns="0" tIns="0" rIns="0" bIns="0"/>
          <a:lstStyle/>
          <a:p>
            <a:pPr marL="330200" indent="-317500">
              <a:lnSpc>
                <a:spcPct val="12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Rarely something is more annoying than following a link just to see you email client fired up because the link was a mailto link.</a:t>
            </a:r>
          </a:p>
          <a:p>
            <a:pPr marL="330200" indent="-317500">
              <a:lnSpc>
                <a:spcPct val="12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Make it clear that the link is a mail</a:t>
            </a:r>
          </a:p>
          <a:p>
            <a:pPr marL="330200" indent="-317500">
              <a:lnSpc>
                <a:spcPct val="120000"/>
              </a:lnSpc>
              <a:spcBef>
                <a:spcPts val="6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Thomas Krichel's email is &lt;a href="mailto:krichel@openlib.org" &gt; krichel@openlib.org&lt;/a&gt;</a:t>
            </a:r>
          </a:p>
          <a:p>
            <a:pPr marL="330200" indent="-317500">
              <a:lnSpc>
                <a:spcPct val="12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Such links invite spammers.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69"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link checking</a:t>
            </a:r>
          </a:p>
        </p:txBody>
      </p:sp>
      <p:sp>
        <p:nvSpPr>
          <p:cNvPr id="339970" name="Text Box 2"/>
          <p:cNvSpPr txBox="1">
            <a:spLocks noChangeArrowheads="1"/>
          </p:cNvSpPr>
          <p:nvPr/>
        </p:nvSpPr>
        <p:spPr bwMode="auto">
          <a:xfrm>
            <a:off x="457200" y="1600200"/>
            <a:ext cx="8228013" cy="3822700"/>
          </a:xfrm>
          <a:prstGeom prst="rect">
            <a:avLst/>
          </a:prstGeom>
          <a:noFill/>
          <a:ln w="9525">
            <a:noFill/>
            <a:round/>
            <a:headEnd/>
            <a:tailEnd/>
          </a:ln>
          <a:effectLst/>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dirty="0">
                <a:solidFill>
                  <a:srgbClr val="FFFFFF"/>
                </a:solidFill>
              </a:rPr>
              <a:t>You need to check your links. There are tools for that. One example is the link evaluator, a Firefox extension, at http://evaluator.openly.com/</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dirty="0">
                <a:solidFill>
                  <a:srgbClr val="FFFFFF"/>
                </a:solidFill>
              </a:rPr>
              <a:t>Don’t include too many outside links. If they disappear it looks bad on you, rather than the outside site.</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3200" dirty="0">
              <a:solidFill>
                <a:srgbClr val="FFFFFF"/>
              </a:solidFill>
            </a:endParaRP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32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3"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users rarely scroll</a:t>
            </a:r>
          </a:p>
        </p:txBody>
      </p:sp>
      <p:sp>
        <p:nvSpPr>
          <p:cNvPr id="340994" name="Text Box 2"/>
          <p:cNvSpPr txBox="1">
            <a:spLocks noChangeArrowheads="1"/>
          </p:cNvSpPr>
          <p:nvPr/>
        </p:nvSpPr>
        <p:spPr bwMode="auto">
          <a:xfrm>
            <a:off x="457200" y="1600200"/>
            <a:ext cx="8229600" cy="5029200"/>
          </a:xfrm>
          <a:prstGeom prst="rect">
            <a:avLst/>
          </a:prstGeom>
          <a:noFill/>
          <a:ln w="9525">
            <a:noFill/>
            <a:round/>
            <a:headEnd/>
            <a:tailEnd/>
          </a:ln>
          <a:effectLst/>
        </p:spPr>
        <p:txBody>
          <a:bodyPr lIns="90000" tIns="46800" rIns="90000" bIns="46800"/>
          <a:lstStyle/>
          <a:p>
            <a:pPr marL="330200" indent="-317500">
              <a:lnSpc>
                <a:spcPct val="9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Early studies showed 10% of users would scroll.</a:t>
            </a:r>
          </a:p>
          <a:p>
            <a:pPr marL="330200" indent="-317500">
              <a:lnSpc>
                <a:spcPct val="9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On navigational pages, users will tend to click something they see in the top portion.</a:t>
            </a:r>
          </a:p>
          <a:p>
            <a:pPr marL="330200" indent="-317500">
              <a:lnSpc>
                <a:spcPct val="9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Scrolling navigational pages are bad because users can not see all the options at the same time. </a:t>
            </a:r>
          </a:p>
          <a:p>
            <a:pPr marL="330200" indent="-317500">
              <a:lnSpc>
                <a:spcPct val="9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There are CSS tricks to keep the menu on the site all the time, but watch out for the screen real estate.</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7"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page chunking</a:t>
            </a:r>
          </a:p>
        </p:txBody>
      </p:sp>
      <p:sp>
        <p:nvSpPr>
          <p:cNvPr id="342018" name="Text Box 2"/>
          <p:cNvSpPr txBox="1">
            <a:spLocks noChangeArrowheads="1"/>
          </p:cNvSpPr>
          <p:nvPr/>
        </p:nvSpPr>
        <p:spPr bwMode="auto">
          <a:xfrm>
            <a:off x="457200" y="1600200"/>
            <a:ext cx="8229600" cy="4800600"/>
          </a:xfrm>
          <a:prstGeom prst="rect">
            <a:avLst/>
          </a:prstGeom>
          <a:noFill/>
          <a:ln w="9525">
            <a:noFill/>
            <a:round/>
            <a:headEnd/>
            <a:tailEnd/>
          </a:ln>
          <a:effectLst/>
        </p:spPr>
        <p:txBody>
          <a:bodyPr lIns="90000" tIns="46800" rIns="90000" bIns="46800"/>
          <a:lstStyle/>
          <a:p>
            <a:pPr marL="330200" indent="-317500">
              <a:lnSpc>
                <a:spcPct val="12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Just simply splitting a long article by into different parts for linear reading is not good. Mainly newspapers do it for simplicity.</a:t>
            </a:r>
          </a:p>
          <a:p>
            <a:pPr marL="330200" indent="-317500">
              <a:lnSpc>
                <a:spcPct val="12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Devise a strategy of front pages with the important information and back pages linked from the front pages with the detail. </a:t>
            </a:r>
          </a:p>
          <a:p>
            <a:pPr marL="330200" indent="-317500">
              <a:lnSpc>
                <a:spcPct val="12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Base the distinction of important and not important stuff on audience analysis. </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 Box 1"/>
          <p:cNvSpPr txBox="1">
            <a:spLocks noChangeArrowheads="1"/>
          </p:cNvSpPr>
          <p:nvPr/>
        </p:nvSpPr>
        <p:spPr bwMode="auto">
          <a:xfrm>
            <a:off x="457200" y="0"/>
            <a:ext cx="8220075" cy="1219200"/>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JavaScript containers</a:t>
            </a:r>
          </a:p>
        </p:txBody>
      </p:sp>
      <p:sp>
        <p:nvSpPr>
          <p:cNvPr id="48130" name="Text Box 2"/>
          <p:cNvSpPr txBox="1">
            <a:spLocks noChangeArrowheads="1"/>
          </p:cNvSpPr>
          <p:nvPr/>
        </p:nvSpPr>
        <p:spPr bwMode="auto">
          <a:xfrm>
            <a:off x="457200" y="1219200"/>
            <a:ext cx="8220075" cy="5334000"/>
          </a:xfrm>
          <a:prstGeom prst="rect">
            <a:avLst/>
          </a:prstGeom>
          <a:noFill/>
          <a:ln w="9525">
            <a:noFill/>
            <a:round/>
            <a:headEnd/>
            <a:tailEnd/>
          </a:ln>
          <a:effectLst/>
        </p:spPr>
        <p:txBody>
          <a:bodyPr lIns="0" tIns="0" rIns="0" bIns="0"/>
          <a:lstStyle/>
          <a:p>
            <a:pPr marL="328613" indent="-317500">
              <a:lnSpc>
                <a:spcPct val="105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JavaScript can be surround by &lt;script&gt; and &lt;/script&gt;. In that case it looks like </a:t>
            </a:r>
          </a:p>
          <a:p>
            <a:pPr marL="328613" indent="-317500">
              <a:lnSpc>
                <a:spcPct val="105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    &lt;script&gt; </a:t>
            </a:r>
            <a:r>
              <a:rPr lang="en-US" sz="2800" i="1">
                <a:solidFill>
                  <a:srgbClr val="FFFFFF"/>
                </a:solidFill>
              </a:rPr>
              <a:t>JavaScript code </a:t>
            </a:r>
            <a:r>
              <a:rPr lang="en-US" sz="2800">
                <a:solidFill>
                  <a:srgbClr val="FFFFFF"/>
                </a:solidFill>
              </a:rPr>
              <a:t>&lt;/script&gt;</a:t>
            </a:r>
          </a:p>
          <a:p>
            <a:pPr marL="328613" indent="-317500">
              <a:lnSpc>
                <a:spcPct val="105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   Here JavaScript appears in a &lt;script&gt; element.</a:t>
            </a:r>
          </a:p>
          <a:p>
            <a:pPr marL="328613" indent="-317500">
              <a:lnSpc>
                <a:spcPct val="105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Or it is surrounded by double quotes. In that case it looks like </a:t>
            </a:r>
          </a:p>
          <a:p>
            <a:pPr marL="328613" indent="-317500">
              <a:lnSpc>
                <a:spcPct val="105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   </a:t>
            </a:r>
            <a:r>
              <a:rPr lang="en-US" sz="2800" i="1">
                <a:solidFill>
                  <a:srgbClr val="FFFFFF"/>
                </a:solidFill>
              </a:rPr>
              <a:t>event</a:t>
            </a:r>
            <a:r>
              <a:rPr lang="en-US" sz="2800">
                <a:solidFill>
                  <a:srgbClr val="FFFFFF"/>
                </a:solidFill>
              </a:rPr>
              <a:t>="</a:t>
            </a:r>
            <a:r>
              <a:rPr lang="en-US" sz="2800" i="1">
                <a:solidFill>
                  <a:srgbClr val="FFFFFF"/>
                </a:solidFill>
              </a:rPr>
              <a:t>JavaScript code</a:t>
            </a:r>
            <a:r>
              <a:rPr lang="en-US" sz="2800">
                <a:solidFill>
                  <a:srgbClr val="FFFFFF"/>
                </a:solidFill>
              </a:rPr>
              <a:t>"</a:t>
            </a:r>
          </a:p>
          <a:p>
            <a:pPr marL="328613" indent="-317500">
              <a:lnSpc>
                <a:spcPct val="105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i="1">
                <a:solidFill>
                  <a:srgbClr val="FFFFFF"/>
                </a:solidFill>
              </a:rPr>
              <a:t>   </a:t>
            </a:r>
            <a:r>
              <a:rPr lang="en-US" sz="2800">
                <a:solidFill>
                  <a:srgbClr val="FFFFFF"/>
                </a:solidFill>
              </a:rPr>
              <a:t>here </a:t>
            </a:r>
            <a:r>
              <a:rPr lang="en-US" sz="2800" i="1">
                <a:solidFill>
                  <a:srgbClr val="FFFFFF"/>
                </a:solidFill>
              </a:rPr>
              <a:t>event</a:t>
            </a:r>
            <a:r>
              <a:rPr lang="en-US" sz="2800">
                <a:solidFill>
                  <a:srgbClr val="FFFFFF"/>
                </a:solidFill>
              </a:rPr>
              <a:t> is one of the event attributes. This is a group of attributes we don't cover in the course. Suffice is to say that there the script appears as an attribute value.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1"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page name</a:t>
            </a:r>
          </a:p>
        </p:txBody>
      </p:sp>
      <p:sp>
        <p:nvSpPr>
          <p:cNvPr id="343042" name="Text Box 2"/>
          <p:cNvSpPr txBox="1">
            <a:spLocks noChangeArrowheads="1"/>
          </p:cNvSpPr>
          <p:nvPr/>
        </p:nvSpPr>
        <p:spPr bwMode="auto">
          <a:xfrm>
            <a:off x="457200" y="1371600"/>
            <a:ext cx="8228013" cy="4889500"/>
          </a:xfrm>
          <a:prstGeom prst="rect">
            <a:avLst/>
          </a:prstGeom>
          <a:noFill/>
          <a:ln w="9525">
            <a:noFill/>
            <a:round/>
            <a:headEnd/>
            <a:tailEnd/>
          </a:ln>
          <a:effectLst/>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Every page needs some sort of a name.</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It should be in the frame of contents that is unique to the page.</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The name needs to be prominent.</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The name needs to match what users click to get there. Watch out for consistency with links to the page.</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The page name should be close to the &lt;title&gt; of the page.</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5"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headline design</a:t>
            </a:r>
          </a:p>
        </p:txBody>
      </p:sp>
      <p:sp>
        <p:nvSpPr>
          <p:cNvPr id="344066" name="Text Box 2"/>
          <p:cNvSpPr txBox="1">
            <a:spLocks noChangeArrowheads="1"/>
          </p:cNvSpPr>
          <p:nvPr/>
        </p:nvSpPr>
        <p:spPr bwMode="auto">
          <a:xfrm>
            <a:off x="457200" y="1295400"/>
            <a:ext cx="8229600" cy="3559175"/>
          </a:xfrm>
          <a:prstGeom prst="rect">
            <a:avLst/>
          </a:prstGeom>
          <a:noFill/>
          <a:ln w="9525">
            <a:noFill/>
            <a:round/>
            <a:headEnd/>
            <a:tailEnd/>
          </a:ln>
          <a:effectLst/>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Use &lt;h1&gt; as top heading, CSS for style adjustment.</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Headings must make sense out of context.</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Put important words at the beginning of the headline.</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Do not start all pages with the same word.</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89"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contact or organization information</a:t>
            </a:r>
          </a:p>
        </p:txBody>
      </p:sp>
      <p:sp>
        <p:nvSpPr>
          <p:cNvPr id="345090" name="Text Box 2"/>
          <p:cNvSpPr txBox="1">
            <a:spLocks noChangeArrowheads="1"/>
          </p:cNvSpPr>
          <p:nvPr/>
        </p:nvSpPr>
        <p:spPr bwMode="auto">
          <a:xfrm>
            <a:off x="457200" y="1600200"/>
            <a:ext cx="8228013" cy="4710113"/>
          </a:xfrm>
          <a:prstGeom prst="rect">
            <a:avLst/>
          </a:prstGeom>
          <a:noFill/>
          <a:ln w="9525">
            <a:noFill/>
            <a:round/>
            <a:headEnd/>
            <a:tailEnd/>
          </a:ln>
          <a:effectLst/>
        </p:spPr>
        <p:txBody>
          <a:bodyPr lIns="0" tIns="0" rIns="0" bIns="0"/>
          <a:lstStyle/>
          <a:p>
            <a:pPr marL="330200" indent="-317500">
              <a:lnSpc>
                <a:spcPct val="12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There needs to be information about  an organization other than its Web URL. People still want to know</a:t>
            </a:r>
          </a:p>
          <a:p>
            <a:pPr marL="733425" lvl="1" indent="-276225">
              <a:lnSpc>
                <a:spcPct val="12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what is the phone number?</a:t>
            </a:r>
          </a:p>
          <a:p>
            <a:pPr marL="733425" lvl="1" indent="-276225">
              <a:lnSpc>
                <a:spcPct val="12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what is the email address?</a:t>
            </a:r>
          </a:p>
          <a:p>
            <a:pPr marL="733425" lvl="1" indent="-276225">
              <a:lnSpc>
                <a:spcPct val="12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where an organization physically located?</a:t>
            </a:r>
          </a:p>
          <a:p>
            <a:pPr marL="733425" lvl="1" indent="-276225">
              <a:lnSpc>
                <a:spcPct val="12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when it is open?</a:t>
            </a:r>
          </a:p>
          <a:p>
            <a:pPr marL="733425" lvl="1" indent="-276225">
              <a:lnSpc>
                <a:spcPct val="12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how to get there?</a:t>
            </a:r>
          </a:p>
          <a:p>
            <a:pPr marL="330200" indent="-317500">
              <a:lnSpc>
                <a:spcPct val="12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This data should be prominently linked to.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3"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provide a bio</a:t>
            </a:r>
          </a:p>
        </p:txBody>
      </p:sp>
      <p:sp>
        <p:nvSpPr>
          <p:cNvPr id="346114" name="Text Box 2"/>
          <p:cNvSpPr txBox="1">
            <a:spLocks noChangeArrowheads="1"/>
          </p:cNvSpPr>
          <p:nvPr/>
        </p:nvSpPr>
        <p:spPr bwMode="auto">
          <a:xfrm>
            <a:off x="457200" y="1143000"/>
            <a:ext cx="8228013" cy="5410200"/>
          </a:xfrm>
          <a:prstGeom prst="rect">
            <a:avLst/>
          </a:prstGeom>
          <a:noFill/>
          <a:ln w="9525">
            <a:noFill/>
            <a:round/>
            <a:headEnd/>
            <a:tailEnd/>
          </a:ln>
          <a:effectLst/>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For others it is difficult to evaluate the information in the site without knowing the author.</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Therefore, if you do provide information in a personal capacity, provide a bio of yourself as the web author.</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There is no shame admitting your site was done for LIS650.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Dating a site adds to its credibility.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7"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pictures</a:t>
            </a:r>
          </a:p>
        </p:txBody>
      </p:sp>
      <p:sp>
        <p:nvSpPr>
          <p:cNvPr id="347138" name="Text Box 2"/>
          <p:cNvSpPr txBox="1">
            <a:spLocks noChangeArrowheads="1"/>
          </p:cNvSpPr>
          <p:nvPr/>
        </p:nvSpPr>
        <p:spPr bwMode="auto">
          <a:xfrm>
            <a:off x="457200" y="1600200"/>
            <a:ext cx="8229600" cy="5048250"/>
          </a:xfrm>
          <a:prstGeom prst="rect">
            <a:avLst/>
          </a:prstGeom>
          <a:noFill/>
          <a:ln w="9525">
            <a:noFill/>
            <a:round/>
            <a:headEnd/>
            <a:tailEnd/>
          </a:ln>
          <a:effectLst/>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dirty="0">
                <a:solidFill>
                  <a:srgbClr val="FFFFFF"/>
                </a:solidFill>
              </a:rPr>
              <a:t>Have a picture on a bio page.</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dirty="0">
                <a:solidFill>
                  <a:srgbClr val="FFFFFF"/>
                </a:solidFill>
              </a:rPr>
              <a:t>Avoid gratuitous images.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dirty="0">
                <a:solidFill>
                  <a:srgbClr val="FFFFFF"/>
                </a:solidFill>
              </a:rPr>
              <a:t>You can put more pictures on background pages, that are reached by users with in-depth interest.</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dirty="0">
                <a:solidFill>
                  <a:srgbClr val="FFFFFF"/>
                </a:solidFill>
              </a:rPr>
              <a:t>Never have a picture look like an advertising banner.</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3200" dirty="0">
              <a:solidFill>
                <a:srgbClr val="FFFFFF"/>
              </a:solidFill>
            </a:endParaRP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3200" dirty="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1"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alt text on images</a:t>
            </a:r>
          </a:p>
        </p:txBody>
      </p:sp>
      <p:sp>
        <p:nvSpPr>
          <p:cNvPr id="348162" name="Text Box 2"/>
          <p:cNvSpPr txBox="1">
            <a:spLocks noChangeArrowheads="1"/>
          </p:cNvSpPr>
          <p:nvPr/>
        </p:nvSpPr>
        <p:spPr bwMode="auto">
          <a:xfrm>
            <a:off x="457200" y="1600200"/>
            <a:ext cx="8382000" cy="4878388"/>
          </a:xfrm>
          <a:prstGeom prst="rect">
            <a:avLst/>
          </a:prstGeom>
          <a:noFill/>
          <a:ln w="9525">
            <a:noFill/>
            <a:round/>
            <a:headEnd/>
            <a:tailEnd/>
          </a:ln>
          <a:effectLst/>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dirty="0">
                <a:solidFill>
                  <a:srgbClr val="FFFFFF"/>
                </a:solidFill>
              </a:rPr>
              <a:t>If the image is simply decorated text, put no text in the alt= attribute.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dirty="0">
                <a:solidFill>
                  <a:srgbClr val="FFFFFF"/>
                </a:solidFill>
              </a:rPr>
              <a:t>If the image is used to create bullets in a list, a horizontal line, or other similar decoration, it is fine to have an empty alt= , but it is better to use things like {list-style-image: } in CSS.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5"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longdesc=</a:t>
            </a:r>
          </a:p>
        </p:txBody>
      </p:sp>
      <p:sp>
        <p:nvSpPr>
          <p:cNvPr id="349186" name="Text Box 2"/>
          <p:cNvSpPr txBox="1">
            <a:spLocks noChangeArrowheads="1"/>
          </p:cNvSpPr>
          <p:nvPr/>
        </p:nvSpPr>
        <p:spPr bwMode="auto">
          <a:xfrm>
            <a:off x="457200" y="1600200"/>
            <a:ext cx="8228013" cy="4525963"/>
          </a:xfrm>
          <a:prstGeom prst="rect">
            <a:avLst/>
          </a:prstGeom>
          <a:noFill/>
          <a:ln w="9525">
            <a:noFill/>
            <a:round/>
            <a:headEnd/>
            <a:tailEnd/>
          </a:ln>
          <a:effectLst/>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dirty="0">
                <a:solidFill>
                  <a:srgbClr val="FFFFFF"/>
                </a:solidFill>
              </a:rPr>
              <a:t>If the image presents a lot of important information, try to summarize it in a short line for the alt attribute and add a </a:t>
            </a:r>
            <a:r>
              <a:rPr lang="en-US" sz="3200" dirty="0" err="1">
                <a:solidFill>
                  <a:srgbClr val="FFFFFF"/>
                </a:solidFill>
              </a:rPr>
              <a:t>longdesc</a:t>
            </a:r>
            <a:r>
              <a:rPr lang="en-US" sz="3200" dirty="0">
                <a:solidFill>
                  <a:srgbClr val="FFFFFF"/>
                </a:solidFill>
              </a:rPr>
              <a:t>= link to a more detailed description.</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dirty="0">
                <a:solidFill>
                  <a:srgbClr val="FFFFFF"/>
                </a:solidFill>
              </a:rPr>
              <a:t>This is recommended accessibility recommendation.</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32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09" name="Text Box 1"/>
          <p:cNvSpPr txBox="1">
            <a:spLocks noChangeArrowheads="1"/>
          </p:cNvSpPr>
          <p:nvPr/>
        </p:nvSpPr>
        <p:spPr bwMode="auto">
          <a:xfrm>
            <a:off x="457200" y="185738"/>
            <a:ext cx="8229600" cy="1322387"/>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600">
                <a:solidFill>
                  <a:srgbClr val="E3EBF1"/>
                </a:solidFill>
              </a:rPr>
              <a:t>rules for online documentation</a:t>
            </a:r>
            <a:br>
              <a:rPr lang="en-US" sz="3600">
                <a:solidFill>
                  <a:srgbClr val="E3EBF1"/>
                </a:solidFill>
              </a:rPr>
            </a:br>
            <a:r>
              <a:rPr lang="en-US" sz="3600">
                <a:solidFill>
                  <a:srgbClr val="E3EBF1"/>
                </a:solidFill>
              </a:rPr>
              <a:t> (if you must have some)‏</a:t>
            </a:r>
          </a:p>
        </p:txBody>
      </p:sp>
      <p:sp>
        <p:nvSpPr>
          <p:cNvPr id="350210" name="Text Box 2"/>
          <p:cNvSpPr txBox="1">
            <a:spLocks noChangeArrowheads="1"/>
          </p:cNvSpPr>
          <p:nvPr/>
        </p:nvSpPr>
        <p:spPr bwMode="auto">
          <a:xfrm>
            <a:off x="457200" y="1570038"/>
            <a:ext cx="8229600" cy="4525962"/>
          </a:xfrm>
          <a:prstGeom prst="rect">
            <a:avLst/>
          </a:prstGeom>
          <a:noFill/>
          <a:ln w="9525">
            <a:noFill/>
            <a:round/>
            <a:headEnd/>
            <a:tailEnd/>
          </a:ln>
          <a:effectLst/>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It is essential to make it searchable.</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Have an abundance of examples.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Instructions should be task-oriented.</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You may have to provide a conceptual introduction to the system.</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Hyperlink to a glossary.</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3"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multimedia</a:t>
            </a:r>
          </a:p>
        </p:txBody>
      </p:sp>
      <p:sp>
        <p:nvSpPr>
          <p:cNvPr id="351234" name="Text Box 2"/>
          <p:cNvSpPr txBox="1">
            <a:spLocks noChangeArrowheads="1"/>
          </p:cNvSpPr>
          <p:nvPr/>
        </p:nvSpPr>
        <p:spPr bwMode="auto">
          <a:xfrm>
            <a:off x="533400" y="1295400"/>
            <a:ext cx="8229600" cy="5106988"/>
          </a:xfrm>
          <a:prstGeom prst="rect">
            <a:avLst/>
          </a:prstGeom>
          <a:noFill/>
          <a:ln w="9525">
            <a:noFill/>
            <a:round/>
            <a:headEnd/>
            <a:tailEnd/>
          </a:ln>
          <a:effectLst/>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Since such files are long, they should have an indication of their size.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Write a summary of what happens in the multimedia document.</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For a video, provide a couple of still images. This will give people</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quick visual scan of the contents of the multimedia </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an impression of the quality of the image</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7"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avoid cumbersome forms</a:t>
            </a:r>
          </a:p>
        </p:txBody>
      </p:sp>
      <p:sp>
        <p:nvSpPr>
          <p:cNvPr id="352258" name="Text Box 2"/>
          <p:cNvSpPr txBox="1">
            <a:spLocks noChangeArrowheads="1"/>
          </p:cNvSpPr>
          <p:nvPr/>
        </p:nvSpPr>
        <p:spPr bwMode="auto">
          <a:xfrm>
            <a:off x="457200" y="1600200"/>
            <a:ext cx="8228013" cy="4525963"/>
          </a:xfrm>
          <a:prstGeom prst="rect">
            <a:avLst/>
          </a:prstGeom>
          <a:noFill/>
          <a:ln w="9525">
            <a:noFill/>
            <a:round/>
            <a:headEnd/>
            <a:tailEnd/>
          </a:ln>
          <a:effectLst/>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Forms tend to have too many questions.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You can support the auto-fill that browsers now support by using common field names.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Flexible input formats are better. Say I may want to type in my phone number with or without the 1, with or without spaces etc. Watch out for international users.</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JavaScript example</a:t>
            </a:r>
          </a:p>
        </p:txBody>
      </p:sp>
      <p:sp>
        <p:nvSpPr>
          <p:cNvPr id="50178"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a:lnSpc>
                <a:spcPts val="2825"/>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window.google={kEI:"n22hStfJKqDyeJmj-MAO",kEXPI:"17259,17291,17311,17406,21564,21589,21716",kCSIE:"17259,17291,17311,17406,21564,21589,21716",kCSI:{e:"17259,17291,17311,17406,21564,21589,21716",ei:"n22hStfJKqDyeJmj-MAO"},kHL:"en"};</a:t>
            </a:r>
          </a:p>
          <a:p>
            <a:pPr>
              <a:lnSpc>
                <a:spcPts val="2825"/>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window.google.sn="webhp";window.google.timers={load:{t:{start:(new Date).getTime()}}};try{window.google.pt=window.gtbExternal&amp;&amp;window.gtbExternal.pageT()||window.external&amp;&amp;window.external.pageT}catch(b){}</a:t>
            </a:r>
          </a:p>
          <a:p>
            <a:pPr>
              <a:lnSpc>
                <a:spcPts val="2825"/>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window.google.jsrt_kill=1;</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1"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avoid advertising</a:t>
            </a:r>
          </a:p>
        </p:txBody>
      </p:sp>
      <p:sp>
        <p:nvSpPr>
          <p:cNvPr id="353282" name="Text Box 2"/>
          <p:cNvSpPr txBox="1">
            <a:spLocks noChangeArrowheads="1"/>
          </p:cNvSpPr>
          <p:nvPr/>
        </p:nvSpPr>
        <p:spPr bwMode="auto">
          <a:xfrm>
            <a:off x="457200" y="1600200"/>
            <a:ext cx="8228013" cy="4525963"/>
          </a:xfrm>
          <a:prstGeom prst="rect">
            <a:avLst/>
          </a:prstGeom>
          <a:noFill/>
          <a:ln w="9525">
            <a:noFill/>
            <a:round/>
            <a:headEnd/>
            <a:tailEnd/>
          </a:ln>
          <a:effectLst/>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And if you don’t have advertising, do avoid having anything look like advertising. This could for example, be a graphic that looks like a banner ad.</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This is another reason to avoid moving contents. Most users think that moving contents is useless contents. Most often, indeed, it is advertising.</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29" name="Text Box 1"/>
          <p:cNvSpPr txBox="1">
            <a:spLocks noChangeArrowheads="1"/>
          </p:cNvSpPr>
          <p:nvPr/>
        </p:nvSpPr>
        <p:spPr bwMode="auto">
          <a:xfrm>
            <a:off x="685800" y="1600200"/>
            <a:ext cx="7772400" cy="1995488"/>
          </a:xfrm>
          <a:prstGeom prst="rect">
            <a:avLst/>
          </a:prstGeom>
          <a:noFill/>
          <a:ln w="9525">
            <a:noFill/>
            <a:round/>
            <a:headEnd/>
            <a:tailEnd/>
          </a:ln>
          <a:effectLst/>
        </p:spPr>
        <p:txBody>
          <a:bodyPr lIns="90000" tIns="46800" rIns="90000" bIns="46800"/>
          <a:lstStyle/>
          <a:p>
            <a:pPr algn="ctr" eaLnBrk="1" hangingPunct="1">
              <a:lnSpc>
                <a:spcPct val="10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a:solidFill>
                  <a:srgbClr val="E3EBF1"/>
                </a:solidFill>
              </a:rPr>
              <a:t>LIS650 part 4</a:t>
            </a:r>
            <a:br>
              <a:rPr lang="en-GB" sz="4000">
                <a:solidFill>
                  <a:srgbClr val="E3EBF1"/>
                </a:solidFill>
              </a:rPr>
            </a:br>
            <a:r>
              <a:rPr lang="en-GB" sz="4000">
                <a:solidFill>
                  <a:srgbClr val="E3EBF1"/>
                </a:solidFill>
              </a:rPr>
              <a:t>CSS </a:t>
            </a:r>
            <a:r>
              <a:rPr lang="en-US" sz="4000">
                <a:solidFill>
                  <a:srgbClr val="E3EBF1"/>
                </a:solidFill>
              </a:rPr>
              <a:t>positioning</a:t>
            </a:r>
            <a:r>
              <a:rPr lang="en-GB" sz="4000">
                <a:solidFill>
                  <a:srgbClr val="E3EBF1"/>
                </a:solidFill>
              </a:rPr>
              <a:t> &amp; </a:t>
            </a:r>
            <a:r>
              <a:rPr lang="en-US" sz="4000">
                <a:solidFill>
                  <a:srgbClr val="E3EBF1"/>
                </a:solidFill>
              </a:rPr>
              <a:t>site design</a:t>
            </a:r>
          </a:p>
        </p:txBody>
      </p:sp>
      <p:sp>
        <p:nvSpPr>
          <p:cNvPr id="355330" name="Text Box 2"/>
          <p:cNvSpPr txBox="1">
            <a:spLocks noChangeArrowheads="1"/>
          </p:cNvSpPr>
          <p:nvPr/>
        </p:nvSpPr>
        <p:spPr bwMode="auto">
          <a:xfrm>
            <a:off x="1371600" y="3889375"/>
            <a:ext cx="6400800" cy="898525"/>
          </a:xfrm>
          <a:prstGeom prst="rect">
            <a:avLst/>
          </a:prstGeom>
          <a:noFill/>
          <a:ln w="9525">
            <a:noFill/>
            <a:round/>
            <a:headEnd/>
            <a:tailEnd/>
          </a:ln>
          <a:effectLst/>
        </p:spPr>
        <p:txBody>
          <a:bodyPr lIns="90000" tIns="46800" rIns="90000" bIns="46800"/>
          <a:lstStyle/>
          <a:p>
            <a:pPr algn="ctr" eaLnBrk="1" hangingPunct="1">
              <a:lnSpc>
                <a:spcPct val="84000"/>
              </a:lnSpc>
              <a:spcBef>
                <a:spcPts val="7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2800">
                <a:solidFill>
                  <a:srgbClr val="FFFFFF"/>
                </a:solidFill>
              </a:rPr>
              <a:t>Thomas Krichel</a:t>
            </a:r>
          </a:p>
          <a:p>
            <a:pPr algn="ctr" eaLnBrk="1" hangingPunct="1">
              <a:lnSpc>
                <a:spcPct val="84000"/>
              </a:lnSpc>
              <a:spcBef>
                <a:spcPts val="7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ru-RU"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3"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today</a:t>
            </a:r>
          </a:p>
        </p:txBody>
      </p:sp>
      <p:sp>
        <p:nvSpPr>
          <p:cNvPr id="356354" name="Text Box 2"/>
          <p:cNvSpPr txBox="1">
            <a:spLocks noChangeArrowheads="1"/>
          </p:cNvSpPr>
          <p:nvPr/>
        </p:nvSpPr>
        <p:spPr bwMode="auto">
          <a:xfrm>
            <a:off x="457200" y="1295400"/>
            <a:ext cx="8226425" cy="5105400"/>
          </a:xfrm>
          <a:prstGeom prst="rect">
            <a:avLst/>
          </a:prstGeom>
          <a:noFill/>
          <a:ln w="9525">
            <a:noFill/>
            <a:round/>
            <a:headEnd/>
            <a:tailEnd/>
          </a:ln>
          <a:effectLst/>
        </p:spPr>
        <p:txBody>
          <a:bodyPr lIns="0" tIns="0" rIns="0" bIns="0"/>
          <a:lstStyle/>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a:solidFill>
                  <a:srgbClr val="FFFFFF"/>
                </a:solidFill>
              </a:rPr>
              <a:t>CSS placement </a:t>
            </a:r>
          </a:p>
          <a:p>
            <a:pPr marL="733425" lvl="1" indent="-276225" eaLnBrk="1" hangingPunct="1">
              <a:lnSpc>
                <a:spcPct val="108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400" dirty="0">
                <a:solidFill>
                  <a:srgbClr val="FFFFFF"/>
                </a:solidFill>
              </a:rPr>
              <a:t>some definitions</a:t>
            </a:r>
          </a:p>
          <a:p>
            <a:pPr marL="733425" lvl="1" indent="-276225" eaLnBrk="1" hangingPunct="1">
              <a:lnSpc>
                <a:spcPct val="108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400" dirty="0">
                <a:solidFill>
                  <a:srgbClr val="FFFFFF"/>
                </a:solidFill>
              </a:rPr>
              <a:t>placement of block-level elements in normal flow</a:t>
            </a:r>
          </a:p>
          <a:p>
            <a:pPr marL="1138238" lvl="2" indent="-223838" eaLnBrk="1" hangingPunct="1">
              <a:lnSpc>
                <a:spcPct val="108000"/>
              </a:lnSpc>
              <a:spcBef>
                <a:spcPts val="5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000" dirty="0">
                <a:solidFill>
                  <a:srgbClr val="FFFFFF"/>
                </a:solidFill>
              </a:rPr>
              <a:t>horizontal placement</a:t>
            </a:r>
          </a:p>
          <a:p>
            <a:pPr marL="1138238" lvl="2" indent="-223838" eaLnBrk="1" hangingPunct="1">
              <a:lnSpc>
                <a:spcPct val="108000"/>
              </a:lnSpc>
              <a:spcBef>
                <a:spcPts val="5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000" dirty="0">
                <a:solidFill>
                  <a:srgbClr val="FFFFFF"/>
                </a:solidFill>
              </a:rPr>
              <a:t>vertical placements</a:t>
            </a:r>
          </a:p>
          <a:p>
            <a:pPr marL="733425" lvl="1" indent="-276225" eaLnBrk="1" hangingPunct="1">
              <a:lnSpc>
                <a:spcPct val="108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400" dirty="0">
                <a:solidFill>
                  <a:srgbClr val="FFFFFF"/>
                </a:solidFill>
              </a:rPr>
              <a:t>more definitions</a:t>
            </a:r>
          </a:p>
          <a:p>
            <a:pPr marL="733425" lvl="1" indent="-276225" eaLnBrk="1" hangingPunct="1">
              <a:lnSpc>
                <a:spcPct val="108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400" dirty="0">
                <a:solidFill>
                  <a:srgbClr val="FFFFFF"/>
                </a:solidFill>
              </a:rPr>
              <a:t>placement of text-level elements in normal flow</a:t>
            </a:r>
          </a:p>
          <a:p>
            <a:pPr marL="733425" lvl="1" indent="-276225" eaLnBrk="1" hangingPunct="1">
              <a:lnSpc>
                <a:spcPct val="108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400" dirty="0">
                <a:solidFill>
                  <a:srgbClr val="FFFFFF"/>
                </a:solidFill>
              </a:rPr>
              <a:t>non-normal flow</a:t>
            </a: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a:solidFill>
                  <a:srgbClr val="FFFFFF"/>
                </a:solidFill>
              </a:rPr>
              <a:t>Some other CSS</a:t>
            </a: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a:solidFill>
                  <a:srgbClr val="FFFFFF"/>
                </a:solidFill>
              </a:rPr>
              <a:t>Site design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7" name="Text Box 1"/>
          <p:cNvSpPr txBox="1">
            <a:spLocks noChangeArrowheads="1"/>
          </p:cNvSpPr>
          <p:nvPr/>
        </p:nvSpPr>
        <p:spPr bwMode="auto">
          <a:xfrm>
            <a:off x="457200" y="542925"/>
            <a:ext cx="8229600" cy="606425"/>
          </a:xfrm>
          <a:prstGeom prst="rect">
            <a:avLst/>
          </a:prstGeom>
          <a:noFill/>
          <a:ln w="9525">
            <a:noFill/>
            <a:round/>
            <a:headEnd/>
            <a:tailEnd/>
          </a:ln>
          <a:effectLst/>
        </p:spPr>
        <p:txBody>
          <a:bodyPr lIns="90000" tIns="46800" rIns="90000" bIns="4680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the canvas</a:t>
            </a:r>
          </a:p>
        </p:txBody>
      </p:sp>
      <p:sp>
        <p:nvSpPr>
          <p:cNvPr id="357378" name="Text Box 2"/>
          <p:cNvSpPr txBox="1">
            <a:spLocks noChangeArrowheads="1"/>
          </p:cNvSpPr>
          <p:nvPr/>
        </p:nvSpPr>
        <p:spPr bwMode="auto">
          <a:xfrm>
            <a:off x="457200" y="1230313"/>
            <a:ext cx="8229600" cy="2936875"/>
          </a:xfrm>
          <a:prstGeom prst="rect">
            <a:avLst/>
          </a:prstGeom>
          <a:noFill/>
          <a:ln w="9525">
            <a:noFill/>
            <a:round/>
            <a:headEnd/>
            <a:tailEnd/>
          </a:ln>
          <a:effectLst/>
        </p:spPr>
        <p:txBody>
          <a:bodyPr lIns="90000" tIns="46800" rIns="90000" bIns="46800"/>
          <a:lstStyle/>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dirty="0">
                <a:solidFill>
                  <a:srgbClr val="FFFFFF"/>
                </a:solidFill>
              </a:rPr>
              <a:t>The canvas is the support of the rendering. There may be several canvases on a document.</a:t>
            </a:r>
          </a:p>
          <a:p>
            <a:pPr marL="787400" lvl="1"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dirty="0">
                <a:solidFill>
                  <a:srgbClr val="FFFFFF"/>
                </a:solidFill>
              </a:rPr>
              <a:t>On screen, </a:t>
            </a:r>
            <a:r>
              <a:rPr lang="en-US" sz="2800" dirty="0" smtClean="0">
                <a:solidFill>
                  <a:srgbClr val="FFFFFF"/>
                </a:solidFill>
              </a:rPr>
              <a:t>the</a:t>
            </a:r>
            <a:r>
              <a:rPr lang="ru-RU" sz="2800" dirty="0" smtClean="0">
                <a:solidFill>
                  <a:srgbClr val="FFFFFF"/>
                </a:solidFill>
              </a:rPr>
              <a:t> </a:t>
            </a:r>
            <a:r>
              <a:rPr lang="ru-RU" sz="2800" dirty="0">
                <a:solidFill>
                  <a:srgbClr val="FFFFFF"/>
                </a:solidFill>
              </a:rPr>
              <a:t>canvas is flat and of infinite dimensions.</a:t>
            </a:r>
          </a:p>
          <a:p>
            <a:pPr marL="787400" lvl="1"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dirty="0">
                <a:solidFill>
                  <a:srgbClr val="FFFFFF"/>
                </a:solidFill>
              </a:rPr>
              <a:t>On a sheet of paper, the canvas of fixed dimension.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1"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the viewport</a:t>
            </a:r>
          </a:p>
        </p:txBody>
      </p:sp>
      <p:sp>
        <p:nvSpPr>
          <p:cNvPr id="358402" name="Text Box 2"/>
          <p:cNvSpPr txBox="1">
            <a:spLocks noChangeArrowheads="1"/>
          </p:cNvSpPr>
          <p:nvPr/>
        </p:nvSpPr>
        <p:spPr bwMode="auto">
          <a:xfrm>
            <a:off x="457200" y="1524000"/>
            <a:ext cx="8226425" cy="4524375"/>
          </a:xfrm>
          <a:prstGeom prst="rect">
            <a:avLst/>
          </a:prstGeom>
          <a:noFill/>
          <a:ln w="9525">
            <a:noFill/>
            <a:round/>
            <a:headEnd/>
            <a:tailEnd/>
          </a:ln>
          <a:effectLst/>
        </p:spPr>
        <p:txBody>
          <a:bodyPr lIns="0" tIns="0" rIns="0" bIns="0"/>
          <a:lstStyle/>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2800">
                <a:solidFill>
                  <a:srgbClr val="FFFFFF"/>
                </a:solidFill>
              </a:rPr>
              <a:t>The viewport is the part of the canvas that is currently visible. </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2800">
                <a:solidFill>
                  <a:srgbClr val="FFFFFF"/>
                </a:solidFill>
              </a:rPr>
              <a:t>There is only one viewport per canvas.</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2800">
                <a:solidFill>
                  <a:srgbClr val="FFFFFF"/>
                </a:solidFill>
              </a:rPr>
              <a:t>Moving the viewport across the canvas is called scrolling.</a:t>
            </a:r>
          </a:p>
          <a:p>
            <a:pPr marL="330200" indent="-317500" eaLnBrk="1" hangingPunct="1">
              <a:lnSpc>
                <a:spcPct val="108000"/>
              </a:lnSpc>
              <a:spcBef>
                <a:spcPts val="700"/>
              </a:spcBef>
              <a:buClrTx/>
              <a:buSzTx/>
              <a:buFontTx/>
              <a:buNone/>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en-GB"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5"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normal flow</a:t>
            </a:r>
          </a:p>
        </p:txBody>
      </p:sp>
      <p:sp>
        <p:nvSpPr>
          <p:cNvPr id="359426" name="Text Box 2"/>
          <p:cNvSpPr txBox="1">
            <a:spLocks noChangeArrowheads="1"/>
          </p:cNvSpPr>
          <p:nvPr/>
        </p:nvSpPr>
        <p:spPr bwMode="auto">
          <a:xfrm>
            <a:off x="457200" y="1600200"/>
            <a:ext cx="8229600" cy="3914775"/>
          </a:xfrm>
          <a:prstGeom prst="rect">
            <a:avLst/>
          </a:prstGeom>
          <a:noFill/>
          <a:ln w="9525">
            <a:noFill/>
            <a:round/>
            <a:headEnd/>
            <a:tailEnd/>
          </a:ln>
          <a:effectLst/>
        </p:spPr>
        <p:txBody>
          <a:bodyPr lIns="90000" tIns="46800" rIns="90000" bIns="46800"/>
          <a:lstStyle/>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smtClean="0">
                <a:solidFill>
                  <a:srgbClr val="FFFFFF"/>
                </a:solidFill>
              </a:rPr>
              <a:t>Normal flow is how things show up normally on a web page. </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dirty="0" smtClean="0">
                <a:solidFill>
                  <a:srgbClr val="FFFFFF"/>
                </a:solidFill>
              </a:rPr>
              <a:t>In </a:t>
            </a:r>
            <a:r>
              <a:rPr lang="ru-RU" sz="2800" dirty="0">
                <a:solidFill>
                  <a:srgbClr val="FFFFFF"/>
                </a:solidFill>
              </a:rPr>
              <a:t>normal flow, elements are rendered in the order in which they appear in the HTML document. </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dirty="0">
                <a:solidFill>
                  <a:srgbClr val="FFFFFF"/>
                </a:solidFill>
              </a:rPr>
              <a:t>For text-level elements, boxes are set horizontally next to each other. </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dirty="0">
                <a:solidFill>
                  <a:srgbClr val="FFFFFF"/>
                </a:solidFill>
              </a:rPr>
              <a:t>For block-level elements, boxes are set vertically next to each other.</a:t>
            </a:r>
          </a:p>
          <a:p>
            <a:pPr marL="330200" indent="-317500" eaLnBrk="1" hangingPunct="1">
              <a:lnSpc>
                <a:spcPct val="104000"/>
              </a:lnSpc>
              <a:spcBef>
                <a:spcPts val="700"/>
              </a:spcBef>
              <a:buClrTx/>
              <a:buSzTx/>
              <a:buFontTx/>
              <a:buNone/>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ru-RU" sz="28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49"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box</a:t>
            </a:r>
          </a:p>
        </p:txBody>
      </p:sp>
      <p:sp>
        <p:nvSpPr>
          <p:cNvPr id="360450" name="Text Box 2"/>
          <p:cNvSpPr txBox="1">
            <a:spLocks noChangeArrowheads="1"/>
          </p:cNvSpPr>
          <p:nvPr/>
        </p:nvSpPr>
        <p:spPr bwMode="auto">
          <a:xfrm>
            <a:off x="457200" y="1600200"/>
            <a:ext cx="8226425" cy="4524375"/>
          </a:xfrm>
          <a:prstGeom prst="rect">
            <a:avLst/>
          </a:prstGeom>
          <a:noFill/>
          <a:ln w="9525">
            <a:noFill/>
            <a:round/>
            <a:headEnd/>
            <a:tailEnd/>
          </a:ln>
          <a:effectLst/>
        </p:spPr>
        <p:txBody>
          <a:bodyPr lIns="0" tIns="0" rIns="0" bIns="0"/>
          <a:lstStyle/>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When visual rendering of HTML takes place, every HMTL element that requires visualization is put into a box.</a:t>
            </a: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Thus the box is a place where something is visually rendered into. It is always a rectangular shape.</a:t>
            </a: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Parent elements are created from the boxes of their children.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3" name="Text Box 1"/>
          <p:cNvSpPr txBox="1">
            <a:spLocks noChangeArrowheads="1"/>
          </p:cNvSpPr>
          <p:nvPr/>
        </p:nvSpPr>
        <p:spPr bwMode="auto">
          <a:xfrm>
            <a:off x="457200" y="274638"/>
            <a:ext cx="8224838" cy="1138237"/>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anonymous box</a:t>
            </a:r>
          </a:p>
        </p:txBody>
      </p:sp>
      <p:sp>
        <p:nvSpPr>
          <p:cNvPr id="361474" name="Text Box 2"/>
          <p:cNvSpPr txBox="1">
            <a:spLocks noChangeArrowheads="1"/>
          </p:cNvSpPr>
          <p:nvPr/>
        </p:nvSpPr>
        <p:spPr bwMode="auto">
          <a:xfrm>
            <a:off x="457200" y="1600200"/>
            <a:ext cx="8224838" cy="4522788"/>
          </a:xfrm>
          <a:prstGeom prst="rect">
            <a:avLst/>
          </a:prstGeom>
          <a:noFill/>
          <a:ln w="9525">
            <a:noFill/>
            <a:round/>
            <a:headEnd/>
            <a:tailEnd/>
          </a:ln>
          <a:effectLst/>
        </p:spPr>
        <p:txBody>
          <a:bodyPr lIns="0" tIns="0" rIns="0" bIns="0"/>
          <a:lstStyle/>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Sometimes, text has to be rendered in a box but there is no element for it. Example</a:t>
            </a:r>
          </a:p>
          <a:p>
            <a:pPr marL="330200" indent="-317500">
              <a:lnSpc>
                <a:spcPct val="108000"/>
              </a:lnSpc>
              <a:spcBef>
                <a:spcPts val="700"/>
              </a:spcBef>
              <a:buClrTx/>
              <a:buSzTx/>
              <a:buFontTx/>
              <a:buNone/>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   &lt;div&gt; Some text &lt;p&gt;More text &lt;/p&gt;&lt;/div&gt;</a:t>
            </a:r>
          </a:p>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Here “ Some text ” does not have its own element surrounding it but it is treated as if an anonymous element would be there. Properties of the anonymous box’ parent apply to the anonymous box.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7"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replaced elements</a:t>
            </a:r>
          </a:p>
        </p:txBody>
      </p:sp>
      <p:sp>
        <p:nvSpPr>
          <p:cNvPr id="362498" name="Text Box 2"/>
          <p:cNvSpPr txBox="1">
            <a:spLocks noChangeArrowheads="1"/>
          </p:cNvSpPr>
          <p:nvPr/>
        </p:nvSpPr>
        <p:spPr bwMode="auto">
          <a:xfrm>
            <a:off x="457200" y="1600200"/>
            <a:ext cx="8226425" cy="4524375"/>
          </a:xfrm>
          <a:prstGeom prst="rect">
            <a:avLst/>
          </a:prstGeom>
          <a:noFill/>
          <a:ln w="9525">
            <a:noFill/>
            <a:round/>
            <a:headEnd/>
            <a:tailEnd/>
          </a:ln>
          <a:effectLst/>
        </p:spPr>
        <p:txBody>
          <a:bodyPr lIns="0" tIns="0" rIns="0" bIns="0"/>
          <a:lstStyle/>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Replaced elements are elements that receive contents from outside the document.</a:t>
            </a: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In XHTML, as we study it here, there is only one replaced element, the &lt;img/&gt;.  </a:t>
            </a: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Some form elements are also replaced elements, but we don’t cover them here.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1"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containing block</a:t>
            </a:r>
          </a:p>
        </p:txBody>
      </p:sp>
      <p:sp>
        <p:nvSpPr>
          <p:cNvPr id="363522" name="Text Box 2"/>
          <p:cNvSpPr txBox="1">
            <a:spLocks noChangeArrowheads="1"/>
          </p:cNvSpPr>
          <p:nvPr/>
        </p:nvSpPr>
        <p:spPr bwMode="auto">
          <a:xfrm>
            <a:off x="457200" y="1600200"/>
            <a:ext cx="8226425" cy="4524375"/>
          </a:xfrm>
          <a:prstGeom prst="rect">
            <a:avLst/>
          </a:prstGeom>
          <a:noFill/>
          <a:ln w="9525">
            <a:noFill/>
            <a:round/>
            <a:headEnd/>
            <a:tailEnd/>
          </a:ln>
          <a:effectLst/>
        </p:spPr>
        <p:txBody>
          <a:bodyPr lIns="0" tIns="0" rIns="0" bIns="0"/>
          <a:lstStyle/>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Each element is being placed with respect to its containing block.</a:t>
            </a: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The containing block is formed by the space filled by the nearest block-level, table cell or text-level ancestor element.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Internet</a:t>
            </a:r>
          </a:p>
        </p:txBody>
      </p:sp>
      <p:sp>
        <p:nvSpPr>
          <p:cNvPr id="30722" name="Text Box 2"/>
          <p:cNvSpPr txBox="1">
            <a:spLocks noChangeArrowheads="1"/>
          </p:cNvSpPr>
          <p:nvPr/>
        </p:nvSpPr>
        <p:spPr bwMode="auto">
          <a:xfrm>
            <a:off x="457200" y="1219200"/>
            <a:ext cx="8220075" cy="5257800"/>
          </a:xfrm>
          <a:prstGeom prst="rect">
            <a:avLst/>
          </a:prstGeom>
          <a:noFill/>
          <a:ln w="9525">
            <a:noFill/>
            <a:round/>
            <a:headEnd/>
            <a:tailEnd/>
          </a:ln>
          <a:effectLst/>
        </p:spPr>
        <p:txBody>
          <a:bodyPr lIns="0" tIns="0" rIns="0" bIns="0"/>
          <a:lstStyle/>
          <a:p>
            <a:pPr marL="328613" indent="-317500">
              <a:lnSpc>
                <a:spcPts val="3188"/>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According to Wikipedia, “The Internet is a standardized, global system of interconnected computer networks that connects millions of people.”</a:t>
            </a:r>
          </a:p>
          <a:p>
            <a:pPr marL="328613" indent="-317500">
              <a:lnSpc>
                <a:spcPts val="3188"/>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It connects a very large number of disparate networks.</a:t>
            </a:r>
          </a:p>
          <a:p>
            <a:pPr marL="328613" indent="-317500">
              <a:lnSpc>
                <a:spcPts val="3188"/>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It proposes a standard system to transport packets of data between computers. That’s the IP protocol. </a:t>
            </a:r>
          </a:p>
          <a:p>
            <a:pPr marL="328613" indent="-317500">
              <a:lnSpc>
                <a:spcPts val="3188"/>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Each machine on the Internet has an IP address. It consists out of four number, each between 0 and 255. They are roughly geographical.</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5"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{width:}</a:t>
            </a:r>
          </a:p>
        </p:txBody>
      </p:sp>
      <p:sp>
        <p:nvSpPr>
          <p:cNvPr id="364546" name="Text Box 2"/>
          <p:cNvSpPr txBox="1">
            <a:spLocks noChangeArrowheads="1"/>
          </p:cNvSpPr>
          <p:nvPr/>
        </p:nvSpPr>
        <p:spPr bwMode="auto">
          <a:xfrm>
            <a:off x="457200" y="1600200"/>
            <a:ext cx="8226425" cy="4524375"/>
          </a:xfrm>
          <a:prstGeom prst="rect">
            <a:avLst/>
          </a:prstGeom>
          <a:noFill/>
          <a:ln w="9525">
            <a:noFill/>
            <a:round/>
            <a:headEnd/>
            <a:tailEnd/>
          </a:ln>
          <a:effectLst/>
        </p:spPr>
        <p:txBody>
          <a:bodyPr lIns="0" tIns="0" rIns="0" bIns="0"/>
          <a:lstStyle/>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3200">
                <a:solidFill>
                  <a:srgbClr val="FFFFFF"/>
                </a:solidFill>
              </a:rPr>
              <a:t>{width:} sets the total width of the box’ contents. The initial value is 'auto'.</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3200">
                <a:solidFill>
                  <a:srgbClr val="FFFFFF"/>
                </a:solidFill>
              </a:rPr>
              <a:t>It only applies to block level elements and to replaced elements!</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3200">
                <a:solidFill>
                  <a:srgbClr val="FFFFFF"/>
                </a:solidFill>
              </a:rPr>
              <a:t>It takes length values, percentages, ‘inherit’ and ‘auto’.</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3200">
                <a:solidFill>
                  <a:srgbClr val="FFFFFF"/>
                </a:solidFill>
              </a:rPr>
              <a:t>Percentage values refer to the width of the containing block.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69"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{min-width:}</a:t>
            </a:r>
          </a:p>
        </p:txBody>
      </p:sp>
      <p:sp>
        <p:nvSpPr>
          <p:cNvPr id="365570" name="Text Box 2"/>
          <p:cNvSpPr txBox="1">
            <a:spLocks noChangeArrowheads="1"/>
          </p:cNvSpPr>
          <p:nvPr/>
        </p:nvSpPr>
        <p:spPr bwMode="auto">
          <a:xfrm>
            <a:off x="381000" y="1295400"/>
            <a:ext cx="8226425" cy="4953000"/>
          </a:xfrm>
          <a:prstGeom prst="rect">
            <a:avLst/>
          </a:prstGeom>
          <a:noFill/>
          <a:ln w="9525">
            <a:noFill/>
            <a:round/>
            <a:headEnd/>
            <a:tailEnd/>
          </a:ln>
          <a:effectLst/>
        </p:spPr>
        <p:txBody>
          <a:bodyPr lIns="0" tIns="0" rIns="0" bIns="0"/>
          <a:lstStyle/>
          <a:p>
            <a:pPr marL="330200" indent="-317500" eaLnBrk="1" hangingPunct="1">
              <a:lnSpc>
                <a:spcPct val="9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a:solidFill>
                  <a:srgbClr val="FFFFFF"/>
                </a:solidFill>
              </a:rPr>
              <a:t>This sets the desired minimum value of the width.</a:t>
            </a:r>
          </a:p>
          <a:p>
            <a:pPr marL="330200" indent="-317500" eaLnBrk="1" hangingPunct="1">
              <a:lnSpc>
                <a:spcPct val="9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a:solidFill>
                  <a:srgbClr val="FFFFFF"/>
                </a:solidFill>
              </a:rPr>
              <a:t>The property is not applicable to non-replaced inline elements and table rows.</a:t>
            </a:r>
          </a:p>
          <a:p>
            <a:pPr marL="330200" indent="-317500" eaLnBrk="1" hangingPunct="1">
              <a:lnSpc>
                <a:spcPct val="9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a:solidFill>
                  <a:srgbClr val="FFFFFF"/>
                </a:solidFill>
              </a:rPr>
              <a:t>It takes length values, percentages and ‘inherit’. </a:t>
            </a:r>
          </a:p>
          <a:p>
            <a:pPr marL="330200" indent="-317500" eaLnBrk="1" hangingPunct="1">
              <a:lnSpc>
                <a:spcPct val="9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a:solidFill>
                  <a:srgbClr val="FFFFFF"/>
                </a:solidFill>
              </a:rPr>
              <a:t>Percentages refer to the width </a:t>
            </a:r>
            <a:r>
              <a:rPr lang="en-US" sz="2800" dirty="0" smtClean="0">
                <a:solidFill>
                  <a:srgbClr val="FFFFFF"/>
                </a:solidFill>
              </a:rPr>
              <a:t>of </a:t>
            </a:r>
            <a:r>
              <a:rPr lang="en-US" sz="2800" dirty="0">
                <a:solidFill>
                  <a:srgbClr val="FFFFFF"/>
                </a:solidFill>
              </a:rPr>
              <a:t>the containing block. </a:t>
            </a:r>
          </a:p>
          <a:p>
            <a:pPr marL="330200" indent="-317500" eaLnBrk="1" hangingPunct="1">
              <a:lnSpc>
                <a:spcPct val="9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a:solidFill>
                  <a:srgbClr val="FFFFFF"/>
                </a:solidFill>
              </a:rPr>
              <a:t>The initial value is 0.</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3"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{max-width:}</a:t>
            </a:r>
          </a:p>
        </p:txBody>
      </p:sp>
      <p:sp>
        <p:nvSpPr>
          <p:cNvPr id="366594" name="Text Box 2"/>
          <p:cNvSpPr txBox="1">
            <a:spLocks noChangeArrowheads="1"/>
          </p:cNvSpPr>
          <p:nvPr/>
        </p:nvSpPr>
        <p:spPr bwMode="auto">
          <a:xfrm>
            <a:off x="381000" y="1295400"/>
            <a:ext cx="8226425" cy="4953000"/>
          </a:xfrm>
          <a:prstGeom prst="rect">
            <a:avLst/>
          </a:prstGeom>
          <a:noFill/>
          <a:ln w="9525">
            <a:noFill/>
            <a:round/>
            <a:headEnd/>
            <a:tailEnd/>
          </a:ln>
          <a:effectLst/>
        </p:spPr>
        <p:txBody>
          <a:bodyPr lIns="0" tIns="0" rIns="0" bIns="0"/>
          <a:lstStyle/>
          <a:p>
            <a:pPr marL="330200" indent="-317500" eaLnBrk="1" hangingPunct="1">
              <a:lnSpc>
                <a:spcPct val="9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a:solidFill>
                  <a:srgbClr val="FFFFFF"/>
                </a:solidFill>
              </a:rPr>
              <a:t>This sets the desired maximum value of the width.</a:t>
            </a:r>
          </a:p>
          <a:p>
            <a:pPr marL="330200" indent="-317500" eaLnBrk="1" hangingPunct="1">
              <a:lnSpc>
                <a:spcPct val="9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a:solidFill>
                  <a:srgbClr val="FFFFFF"/>
                </a:solidFill>
              </a:rPr>
              <a:t>The property is not applicable to non-replaced inline elements and table rows.</a:t>
            </a:r>
          </a:p>
          <a:p>
            <a:pPr marL="330200" indent="-317500" eaLnBrk="1" hangingPunct="1">
              <a:lnSpc>
                <a:spcPct val="9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a:solidFill>
                  <a:srgbClr val="FFFFFF"/>
                </a:solidFill>
              </a:rPr>
              <a:t>It takes length values, percentages, ‘none’ and ‘inherit’. </a:t>
            </a:r>
          </a:p>
          <a:p>
            <a:pPr marL="330200" indent="-317500" eaLnBrk="1" hangingPunct="1">
              <a:lnSpc>
                <a:spcPct val="9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a:solidFill>
                  <a:srgbClr val="FFFFFF"/>
                </a:solidFill>
              </a:rPr>
              <a:t>Percentages refer to the width </a:t>
            </a:r>
            <a:r>
              <a:rPr lang="en-US" sz="2800" dirty="0" smtClean="0">
                <a:solidFill>
                  <a:srgbClr val="FFFFFF"/>
                </a:solidFill>
              </a:rPr>
              <a:t> </a:t>
            </a:r>
            <a:r>
              <a:rPr lang="en-US" sz="2800" dirty="0">
                <a:solidFill>
                  <a:srgbClr val="FFFFFF"/>
                </a:solidFill>
              </a:rPr>
              <a:t>of the containing block. </a:t>
            </a:r>
          </a:p>
          <a:p>
            <a:pPr marL="330200" indent="-317500" eaLnBrk="1" hangingPunct="1">
              <a:lnSpc>
                <a:spcPct val="9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a:solidFill>
                  <a:srgbClr val="FFFFFF"/>
                </a:solidFill>
              </a:rPr>
              <a:t>The initial value is ‘none’.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7"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{height:}</a:t>
            </a:r>
          </a:p>
        </p:txBody>
      </p:sp>
      <p:sp>
        <p:nvSpPr>
          <p:cNvPr id="367618" name="Text Box 2"/>
          <p:cNvSpPr txBox="1">
            <a:spLocks noChangeArrowheads="1"/>
          </p:cNvSpPr>
          <p:nvPr/>
        </p:nvSpPr>
        <p:spPr bwMode="auto">
          <a:xfrm>
            <a:off x="457200" y="1600200"/>
            <a:ext cx="8226425" cy="4524375"/>
          </a:xfrm>
          <a:prstGeom prst="rect">
            <a:avLst/>
          </a:prstGeom>
          <a:noFill/>
          <a:ln w="9525">
            <a:noFill/>
            <a:round/>
            <a:headEnd/>
            <a:tailEnd/>
          </a:ln>
          <a:effectLst/>
        </p:spPr>
        <p:txBody>
          <a:bodyPr lIns="0" tIns="0" rIns="0" bIns="0"/>
          <a:lstStyle/>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2800" dirty="0">
                <a:solidFill>
                  <a:srgbClr val="FFFFFF"/>
                </a:solidFill>
              </a:rPr>
              <a:t>{height:} sets the total height of the box’s contents.</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2800" dirty="0">
                <a:solidFill>
                  <a:srgbClr val="FFFFFF"/>
                </a:solidFill>
              </a:rPr>
              <a:t>It only applies to block level boxes and to replaced elements!</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2800" dirty="0">
                <a:solidFill>
                  <a:srgbClr val="FFFFFF"/>
                </a:solidFill>
              </a:rPr>
              <a:t>It takes length values, percentages, ‘inherit’ and ‘auto’.</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2800" dirty="0">
                <a:solidFill>
                  <a:srgbClr val="FFFFFF"/>
                </a:solidFill>
              </a:rPr>
              <a:t>Percentage values refer to the height of the containing block. </a:t>
            </a:r>
            <a:endParaRPr lang="en-GB" sz="2800" dirty="0" smtClean="0">
              <a:solidFill>
                <a:srgbClr val="FFFFFF"/>
              </a:solidFill>
            </a:endParaRP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2800" dirty="0" smtClean="0">
                <a:solidFill>
                  <a:srgbClr val="FFFFFF"/>
                </a:solidFill>
              </a:rPr>
              <a:t>The initial value is ‘auto’.</a:t>
            </a:r>
            <a:endParaRPr lang="en-GB" sz="2800" dirty="0">
              <a:solidFill>
                <a:srgbClr val="FFFFFF"/>
              </a:solidFill>
            </a:endParaRP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a:solidFill>
                  <a:srgbClr val="FFFFFF"/>
                </a:solidFill>
              </a:rPr>
              <a:t>{height: } is rarely used in normal flow.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1"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{min-height:}</a:t>
            </a:r>
          </a:p>
        </p:txBody>
      </p:sp>
      <p:sp>
        <p:nvSpPr>
          <p:cNvPr id="368642" name="Text Box 2"/>
          <p:cNvSpPr txBox="1">
            <a:spLocks noChangeArrowheads="1"/>
          </p:cNvSpPr>
          <p:nvPr/>
        </p:nvSpPr>
        <p:spPr bwMode="auto">
          <a:xfrm>
            <a:off x="381000" y="1295400"/>
            <a:ext cx="8226425" cy="4953000"/>
          </a:xfrm>
          <a:prstGeom prst="rect">
            <a:avLst/>
          </a:prstGeom>
          <a:noFill/>
          <a:ln w="9525">
            <a:noFill/>
            <a:round/>
            <a:headEnd/>
            <a:tailEnd/>
          </a:ln>
          <a:effectLst/>
        </p:spPr>
        <p:txBody>
          <a:bodyPr lIns="0" tIns="0" rIns="0" bIns="0"/>
          <a:lstStyle/>
          <a:p>
            <a:pPr marL="330200" indent="-317500" eaLnBrk="1" hangingPunct="1">
              <a:lnSpc>
                <a:spcPct val="9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a:solidFill>
                  <a:srgbClr val="FFFFFF"/>
                </a:solidFill>
              </a:rPr>
              <a:t>This sets the desired minimum value of the height of  a box.</a:t>
            </a:r>
          </a:p>
          <a:p>
            <a:pPr marL="330200" indent="-317500" eaLnBrk="1" hangingPunct="1">
              <a:lnSpc>
                <a:spcPct val="9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a:solidFill>
                  <a:srgbClr val="FFFFFF"/>
                </a:solidFill>
              </a:rPr>
              <a:t>The property is not applicable to non-replaced inline elements.</a:t>
            </a:r>
          </a:p>
          <a:p>
            <a:pPr marL="330200" indent="-317500" eaLnBrk="1" hangingPunct="1">
              <a:lnSpc>
                <a:spcPct val="9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a:solidFill>
                  <a:srgbClr val="FFFFFF"/>
                </a:solidFill>
              </a:rPr>
              <a:t>It takes length values, percentages, and ‘inherit’. </a:t>
            </a:r>
          </a:p>
          <a:p>
            <a:pPr marL="330200" indent="-317500" eaLnBrk="1" hangingPunct="1">
              <a:lnSpc>
                <a:spcPct val="9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a:solidFill>
                  <a:srgbClr val="FFFFFF"/>
                </a:solidFill>
              </a:rPr>
              <a:t>Percentages refer to the </a:t>
            </a:r>
            <a:r>
              <a:rPr lang="en-US" sz="2800" dirty="0" smtClean="0">
                <a:solidFill>
                  <a:srgbClr val="FFFFFF"/>
                </a:solidFill>
              </a:rPr>
              <a:t>height </a:t>
            </a:r>
            <a:r>
              <a:rPr lang="en-US" sz="2800" dirty="0">
                <a:solidFill>
                  <a:srgbClr val="FFFFFF"/>
                </a:solidFill>
              </a:rPr>
              <a:t>of the containing block. </a:t>
            </a:r>
          </a:p>
          <a:p>
            <a:pPr marL="330200" indent="-317500" eaLnBrk="1" hangingPunct="1">
              <a:lnSpc>
                <a:spcPct val="9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a:solidFill>
                  <a:srgbClr val="FFFFFF"/>
                </a:solidFill>
              </a:rPr>
              <a:t>The initial value is 0.</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5"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{max-height:}</a:t>
            </a:r>
          </a:p>
        </p:txBody>
      </p:sp>
      <p:sp>
        <p:nvSpPr>
          <p:cNvPr id="369666" name="Text Box 2"/>
          <p:cNvSpPr txBox="1">
            <a:spLocks noChangeArrowheads="1"/>
          </p:cNvSpPr>
          <p:nvPr/>
        </p:nvSpPr>
        <p:spPr bwMode="auto">
          <a:xfrm>
            <a:off x="381000" y="1295400"/>
            <a:ext cx="8226425" cy="4953000"/>
          </a:xfrm>
          <a:prstGeom prst="rect">
            <a:avLst/>
          </a:prstGeom>
          <a:noFill/>
          <a:ln w="9525">
            <a:noFill/>
            <a:round/>
            <a:headEnd/>
            <a:tailEnd/>
          </a:ln>
          <a:effectLst/>
        </p:spPr>
        <p:txBody>
          <a:bodyPr lIns="0" tIns="0" rIns="0" bIns="0"/>
          <a:lstStyle/>
          <a:p>
            <a:pPr marL="330200" indent="-317500" eaLnBrk="1" hangingPunct="1">
              <a:lnSpc>
                <a:spcPct val="9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a:solidFill>
                  <a:srgbClr val="FFFFFF"/>
                </a:solidFill>
              </a:rPr>
              <a:t>This sets the desired maximum value of the height of a box. It takes length values and 'none'.</a:t>
            </a:r>
          </a:p>
          <a:p>
            <a:pPr marL="330200" indent="-317500" eaLnBrk="1" hangingPunct="1">
              <a:lnSpc>
                <a:spcPct val="9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a:solidFill>
                  <a:srgbClr val="FFFFFF"/>
                </a:solidFill>
              </a:rPr>
              <a:t>The property is not applicable to non-replaced inline elements.</a:t>
            </a:r>
          </a:p>
          <a:p>
            <a:pPr marL="330200" indent="-317500" eaLnBrk="1" hangingPunct="1">
              <a:lnSpc>
                <a:spcPct val="9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a:solidFill>
                  <a:srgbClr val="FFFFFF"/>
                </a:solidFill>
              </a:rPr>
              <a:t>It takes length values, percentages, ‘none’ and ‘inherit’. </a:t>
            </a:r>
          </a:p>
          <a:p>
            <a:pPr marL="330200" indent="-317500" eaLnBrk="1" hangingPunct="1">
              <a:lnSpc>
                <a:spcPct val="9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a:solidFill>
                  <a:srgbClr val="FFFFFF"/>
                </a:solidFill>
              </a:rPr>
              <a:t>Percentages refer to the </a:t>
            </a:r>
            <a:r>
              <a:rPr lang="en-US" sz="2800" dirty="0" smtClean="0">
                <a:solidFill>
                  <a:srgbClr val="FFFFFF"/>
                </a:solidFill>
              </a:rPr>
              <a:t>height </a:t>
            </a:r>
            <a:r>
              <a:rPr lang="en-US" sz="2800" dirty="0">
                <a:solidFill>
                  <a:srgbClr val="FFFFFF"/>
                </a:solidFill>
              </a:rPr>
              <a:t>of the containing block. </a:t>
            </a:r>
          </a:p>
          <a:p>
            <a:pPr marL="330200" indent="-317500" eaLnBrk="1" hangingPunct="1">
              <a:lnSpc>
                <a:spcPct val="9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a:solidFill>
                  <a:srgbClr val="FFFFFF"/>
                </a:solidFill>
              </a:rPr>
              <a:t>The initial value is ‘none’.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89" name="Text Box 1"/>
          <p:cNvSpPr txBox="1">
            <a:spLocks noChangeArrowheads="1"/>
          </p:cNvSpPr>
          <p:nvPr/>
        </p:nvSpPr>
        <p:spPr bwMode="auto">
          <a:xfrm>
            <a:off x="457200" y="296863"/>
            <a:ext cx="8229600" cy="1143000"/>
          </a:xfrm>
          <a:prstGeom prst="rect">
            <a:avLst/>
          </a:prstGeom>
          <a:noFill/>
          <a:ln w="9525">
            <a:noFill/>
            <a:round/>
            <a:headEnd/>
            <a:tailEnd/>
          </a:ln>
          <a:effectLst/>
        </p:spPr>
        <p:txBody>
          <a:bodyPr lIns="90000" tIns="46800" rIns="90000" bIns="4680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the box model</a:t>
            </a:r>
          </a:p>
        </p:txBody>
      </p:sp>
      <p:sp>
        <p:nvSpPr>
          <p:cNvPr id="370690" name="Text Box 2"/>
          <p:cNvSpPr txBox="1">
            <a:spLocks noChangeArrowheads="1"/>
          </p:cNvSpPr>
          <p:nvPr/>
        </p:nvSpPr>
        <p:spPr bwMode="auto">
          <a:xfrm>
            <a:off x="457200" y="1600200"/>
            <a:ext cx="8229600" cy="4525963"/>
          </a:xfrm>
          <a:prstGeom prst="rect">
            <a:avLst/>
          </a:prstGeom>
          <a:noFill/>
          <a:ln w="9525">
            <a:noFill/>
            <a:round/>
            <a:headEnd/>
            <a:tailEnd/>
          </a:ln>
          <a:effectLst/>
        </p:spPr>
        <p:txBody>
          <a:bodyPr lIns="90000" tIns="46800" rIns="90000" bIns="46800"/>
          <a:lstStyle/>
          <a:p>
            <a:pPr marL="330200" indent="-317500" eaLnBrk="1" hangingPunct="1">
              <a:lnSpc>
                <a:spcPct val="9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dirty="0">
                <a:solidFill>
                  <a:srgbClr val="FFFFFF"/>
                </a:solidFill>
              </a:rPr>
              <a:t>The total width that the box occupies is the sum of</a:t>
            </a:r>
          </a:p>
          <a:p>
            <a:pPr marL="733425" lvl="1" indent="-276225" eaLnBrk="1" hangingPunct="1">
              <a:lnSpc>
                <a:spcPct val="9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400" dirty="0">
                <a:solidFill>
                  <a:srgbClr val="FFFFFF"/>
                </a:solidFill>
              </a:rPr>
              <a:t>the left and right margin</a:t>
            </a:r>
          </a:p>
          <a:p>
            <a:pPr marL="733425" lvl="1" indent="-276225" eaLnBrk="1" hangingPunct="1">
              <a:lnSpc>
                <a:spcPct val="9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400" dirty="0">
                <a:solidFill>
                  <a:srgbClr val="FFFFFF"/>
                </a:solidFill>
              </a:rPr>
              <a:t>the left and right border width</a:t>
            </a:r>
          </a:p>
          <a:p>
            <a:pPr marL="733425" lvl="1" indent="-276225" eaLnBrk="1" hangingPunct="1">
              <a:lnSpc>
                <a:spcPct val="9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400" dirty="0">
                <a:solidFill>
                  <a:srgbClr val="FFFFFF"/>
                </a:solidFill>
              </a:rPr>
              <a:t>the left and right padding</a:t>
            </a:r>
          </a:p>
          <a:p>
            <a:pPr marL="733425" lvl="1" indent="-276225" eaLnBrk="1" hangingPunct="1">
              <a:lnSpc>
                <a:spcPct val="9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400" dirty="0">
                <a:solidFill>
                  <a:srgbClr val="FFFFFF"/>
                </a:solidFill>
              </a:rPr>
              <a:t>the width of the box‘s contents</a:t>
            </a:r>
          </a:p>
          <a:p>
            <a:pPr marL="330200" indent="-317500" eaLnBrk="1" hangingPunct="1">
              <a:lnSpc>
                <a:spcPct val="9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dirty="0">
                <a:solidFill>
                  <a:srgbClr val="FFFFFF"/>
                </a:solidFill>
              </a:rPr>
              <a:t>The margin concept here is the same as the “spacing” in the tables.</a:t>
            </a:r>
          </a:p>
          <a:p>
            <a:pPr marL="330200" indent="-317500" eaLnBrk="1" hangingPunct="1">
              <a:lnSpc>
                <a:spcPct val="9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dirty="0">
                <a:solidFill>
                  <a:srgbClr val="FFFFFF"/>
                </a:solidFill>
              </a:rPr>
              <a:t>A similar reasoning holds for the height that the box occupies.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1713" name="Picture 1"/>
          <p:cNvPicPr>
            <a:picLocks noChangeAspect="1" noChangeArrowheads="1"/>
          </p:cNvPicPr>
          <p:nvPr/>
        </p:nvPicPr>
        <p:blipFill>
          <a:blip r:embed="rId3" cstate="print"/>
          <a:srcRect/>
          <a:stretch>
            <a:fillRect/>
          </a:stretch>
        </p:blipFill>
        <p:spPr bwMode="auto">
          <a:xfrm>
            <a:off x="533400" y="381000"/>
            <a:ext cx="8153400" cy="5969000"/>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7" name="Text Box 1"/>
          <p:cNvSpPr txBox="1">
            <a:spLocks noChangeArrowheads="1"/>
          </p:cNvSpPr>
          <p:nvPr/>
        </p:nvSpPr>
        <p:spPr bwMode="auto">
          <a:xfrm>
            <a:off x="457200" y="304800"/>
            <a:ext cx="8226425" cy="881063"/>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properties for padding</a:t>
            </a:r>
          </a:p>
        </p:txBody>
      </p:sp>
      <p:sp>
        <p:nvSpPr>
          <p:cNvPr id="372738" name="Text Box 2"/>
          <p:cNvSpPr txBox="1">
            <a:spLocks noChangeArrowheads="1"/>
          </p:cNvSpPr>
          <p:nvPr/>
        </p:nvSpPr>
        <p:spPr bwMode="auto">
          <a:xfrm>
            <a:off x="457200" y="1143000"/>
            <a:ext cx="8382000" cy="5410200"/>
          </a:xfrm>
          <a:prstGeom prst="rect">
            <a:avLst/>
          </a:prstGeom>
          <a:noFill/>
          <a:ln w="9525">
            <a:noFill/>
            <a:round/>
            <a:headEnd/>
            <a:tailEnd/>
          </a:ln>
          <a:effectLst/>
        </p:spPr>
        <p:txBody>
          <a:bodyPr lIns="0" tIns="0" rIns="0" bIns="0"/>
          <a:lstStyle/>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3200">
                <a:solidFill>
                  <a:srgbClr val="FFFFFF"/>
                </a:solidFill>
              </a:rPr>
              <a:t>{padding-top: }, {padding-right: } {padding-bottom: }, {padding-left:} set padding widths.</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3200">
                <a:solidFill>
                  <a:srgbClr val="FFFFFF"/>
                </a:solidFill>
              </a:rPr>
              <a:t>They can be applied to all elements except table rows (and some other table elements we did not cover) </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3200">
                <a:solidFill>
                  <a:srgbClr val="FFFFFF"/>
                </a:solidFill>
              </a:rPr>
              <a:t>They take length values, percentage values (of ancestor element width, not height!), and ‘inherit’. </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3200">
                <a:solidFill>
                  <a:srgbClr val="FFFFFF"/>
                </a:solidFill>
              </a:rPr>
              <a:t>The initial value is zero.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1"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more on padding</a:t>
            </a:r>
          </a:p>
        </p:txBody>
      </p:sp>
      <p:sp>
        <p:nvSpPr>
          <p:cNvPr id="373762" name="Text Box 2"/>
          <p:cNvSpPr txBox="1">
            <a:spLocks noChangeArrowheads="1"/>
          </p:cNvSpPr>
          <p:nvPr/>
        </p:nvSpPr>
        <p:spPr bwMode="auto">
          <a:xfrm>
            <a:off x="457200" y="1600200"/>
            <a:ext cx="8226425" cy="4524375"/>
          </a:xfrm>
          <a:prstGeom prst="rect">
            <a:avLst/>
          </a:prstGeom>
          <a:noFill/>
          <a:ln w="9525">
            <a:noFill/>
            <a:round/>
            <a:headEnd/>
            <a:tailEnd/>
          </a:ln>
          <a:effectLst/>
        </p:spPr>
        <p:txBody>
          <a:bodyPr lIns="0" tIns="0" rIns="0" bIns="0"/>
          <a:lstStyle/>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3200">
                <a:solidFill>
                  <a:srgbClr val="FFFFFF"/>
                </a:solidFill>
              </a:rPr>
              <a:t>Padding can never be negative.</a:t>
            </a: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3200">
                <a:solidFill>
                  <a:srgbClr val="FFFFFF"/>
                </a:solidFill>
              </a:rPr>
              <a:t>Padded areas become part of the elements’ background. Thus if you set padding, and a background color, the background color will fill the element’s contents as well as its background.</a:t>
            </a:r>
          </a:p>
          <a:p>
            <a:pPr marL="330200" indent="-317500" eaLnBrk="1" hangingPunct="1">
              <a:lnSpc>
                <a:spcPct val="108000"/>
              </a:lnSpc>
              <a:spcBef>
                <a:spcPts val="700"/>
              </a:spcBef>
              <a:buClrTx/>
              <a:buSzTx/>
              <a:buFontTx/>
              <a:buNone/>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en-US" sz="32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applications of the Internet</a:t>
            </a:r>
          </a:p>
        </p:txBody>
      </p:sp>
      <p:sp>
        <p:nvSpPr>
          <p:cNvPr id="31746"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The web is an application of the Internet. It is not the most important one.</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The most important one is the Domain Name System.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It allows us to associate human-friendly names with IP addresses. These names are called domains names.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A machine with a domain name on the Internet is called a host. </a:t>
            </a:r>
            <a:endParaRPr lang="en-US" sz="2800" dirty="0" smtClean="0">
              <a:solidFill>
                <a:srgbClr val="FFFFFF"/>
              </a:solidFill>
            </a:endParaRP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smtClean="0">
                <a:solidFill>
                  <a:srgbClr val="FFFFFF"/>
                </a:solidFill>
              </a:rPr>
              <a:t>The Web sees itself mainly as an Internet application.</a:t>
            </a:r>
            <a:endParaRPr lang="en-US" sz="2800" dirty="0">
              <a:solidFill>
                <a:srgbClr val="FFFFFF"/>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5" name="Text Box 1"/>
          <p:cNvSpPr txBox="1">
            <a:spLocks noChangeArrowheads="1"/>
          </p:cNvSpPr>
          <p:nvPr/>
        </p:nvSpPr>
        <p:spPr bwMode="auto">
          <a:xfrm>
            <a:off x="457200" y="304800"/>
            <a:ext cx="8226425" cy="881063"/>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properties for margins</a:t>
            </a:r>
          </a:p>
        </p:txBody>
      </p:sp>
      <p:sp>
        <p:nvSpPr>
          <p:cNvPr id="374786" name="Text Box 2"/>
          <p:cNvSpPr txBox="1">
            <a:spLocks noChangeArrowheads="1"/>
          </p:cNvSpPr>
          <p:nvPr/>
        </p:nvSpPr>
        <p:spPr bwMode="auto">
          <a:xfrm>
            <a:off x="457200" y="1143000"/>
            <a:ext cx="8382000" cy="5410200"/>
          </a:xfrm>
          <a:prstGeom prst="rect">
            <a:avLst/>
          </a:prstGeom>
          <a:noFill/>
          <a:ln w="9525">
            <a:noFill/>
            <a:round/>
            <a:headEnd/>
            <a:tailEnd/>
          </a:ln>
          <a:effectLst/>
        </p:spPr>
        <p:txBody>
          <a:bodyPr lIns="0" tIns="0" rIns="0" bIns="0"/>
          <a:lstStyle/>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3200">
                <a:solidFill>
                  <a:srgbClr val="FFFFFF"/>
                </a:solidFill>
              </a:rPr>
              <a:t>{margin-top: }, {margin-right: } {margin-bottom: }, {margin-left:} set margin widths.</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3200">
                <a:solidFill>
                  <a:srgbClr val="FFFFFF"/>
                </a:solidFill>
              </a:rPr>
              <a:t>They can be applied to all elements, except table cells and rows.</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3200">
                <a:solidFill>
                  <a:srgbClr val="FFFFFF"/>
                </a:solidFill>
              </a:rPr>
              <a:t>They take length values, percentage values (of ancestor element width, not height!), ‘auto’ and ‘inherit’. </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3200">
                <a:solidFill>
                  <a:srgbClr val="FFFFFF"/>
                </a:solidFill>
              </a:rPr>
              <a:t>'auto' is an interesting value.</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3200">
                <a:solidFill>
                  <a:srgbClr val="FFFFFF"/>
                </a:solidFill>
              </a:rPr>
              <a:t>The initial values is zero.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09"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more on margins</a:t>
            </a:r>
          </a:p>
        </p:txBody>
      </p:sp>
      <p:sp>
        <p:nvSpPr>
          <p:cNvPr id="375810" name="Text Box 2"/>
          <p:cNvSpPr txBox="1">
            <a:spLocks noChangeArrowheads="1"/>
          </p:cNvSpPr>
          <p:nvPr/>
        </p:nvSpPr>
        <p:spPr bwMode="auto">
          <a:xfrm>
            <a:off x="457200" y="1600200"/>
            <a:ext cx="8226425" cy="4953000"/>
          </a:xfrm>
          <a:prstGeom prst="rect">
            <a:avLst/>
          </a:prstGeom>
          <a:noFill/>
          <a:ln w="9525">
            <a:noFill/>
            <a:round/>
            <a:headEnd/>
            <a:tailEnd/>
          </a:ln>
          <a:effectLst/>
        </p:spPr>
        <p:txBody>
          <a:bodyPr lIns="0" tIns="0" rIns="0" bIns="0"/>
          <a:lstStyle/>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Margins can be negative. </a:t>
            </a: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Margin areas are not part of an element’s background.</a:t>
            </a: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We still need to discuss the special value 'auto'.</a:t>
            </a: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The value 'auto' depends if you place auto on horizontal / vertical margins.</a:t>
            </a:r>
          </a:p>
          <a:p>
            <a:pPr marL="330200" indent="-317500" eaLnBrk="1" hangingPunct="1">
              <a:lnSpc>
                <a:spcPct val="108000"/>
              </a:lnSpc>
              <a:spcBef>
                <a:spcPts val="700"/>
              </a:spcBef>
              <a:buClrTx/>
              <a:buSzTx/>
              <a:buFontTx/>
              <a:buNone/>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en-US"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3"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set horizontal margins to auto</a:t>
            </a:r>
          </a:p>
        </p:txBody>
      </p:sp>
      <p:sp>
        <p:nvSpPr>
          <p:cNvPr id="376834" name="Text Box 2"/>
          <p:cNvSpPr txBox="1">
            <a:spLocks noChangeArrowheads="1"/>
          </p:cNvSpPr>
          <p:nvPr/>
        </p:nvSpPr>
        <p:spPr bwMode="auto">
          <a:xfrm>
            <a:off x="457200" y="1600200"/>
            <a:ext cx="8226425" cy="4524375"/>
          </a:xfrm>
          <a:prstGeom prst="rect">
            <a:avLst/>
          </a:prstGeom>
          <a:noFill/>
          <a:ln w="9525">
            <a:noFill/>
            <a:round/>
            <a:headEnd/>
            <a:tailEnd/>
          </a:ln>
          <a:effectLst/>
        </p:spPr>
        <p:txBody>
          <a:bodyPr lIns="0" tIns="0" rIns="0" bIns="0"/>
          <a:lstStyle/>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If one of {margin-left: }, {margin-right: } or {width: } is set to ‘auto’ and the others are give fixed values, the property that is set to ‘auto’ will adjust to fill the containing box.</a:t>
            </a: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Setting both {margin-left: }, {margin-right: }  to ‘auto’ and the {width: } to a fixed value centers the contents.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7"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setting vertical margins to 'auto' </a:t>
            </a:r>
          </a:p>
        </p:txBody>
      </p:sp>
      <p:sp>
        <p:nvSpPr>
          <p:cNvPr id="377858" name="Text Box 2"/>
          <p:cNvSpPr txBox="1">
            <a:spLocks noChangeArrowheads="1"/>
          </p:cNvSpPr>
          <p:nvPr/>
        </p:nvSpPr>
        <p:spPr bwMode="auto">
          <a:xfrm>
            <a:off x="457200" y="1600200"/>
            <a:ext cx="8226425" cy="4870450"/>
          </a:xfrm>
          <a:prstGeom prst="rect">
            <a:avLst/>
          </a:prstGeom>
          <a:noFill/>
          <a:ln w="9525">
            <a:noFill/>
            <a:round/>
            <a:headEnd/>
            <a:tailEnd/>
          </a:ln>
          <a:effectLst/>
        </p:spPr>
        <p:txBody>
          <a:bodyPr lIns="0" tIns="0" rIns="0" bIns="0"/>
          <a:lstStyle/>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{margin-top: }, {border-top: }, {padding-top: } and {margin-bottom: }, {border-bottom: }, {padding-bottom: } and {height: } of all children must add up to the containing box’s {height: }.</a:t>
            </a: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{margin-top: }, {margin-bottom: } and {height: } can be set to ‘auto’. But if the margins are set to ‘auto’ they are assumed to be zero.</a:t>
            </a: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Fiddling with vertical positioning is very difficult.</a:t>
            </a:r>
          </a:p>
          <a:p>
            <a:pPr marL="330200" indent="-317500" eaLnBrk="1" hangingPunct="1">
              <a:lnSpc>
                <a:spcPct val="108000"/>
              </a:lnSpc>
              <a:spcBef>
                <a:spcPts val="700"/>
              </a:spcBef>
              <a:buClrTx/>
              <a:buSzTx/>
              <a:buFontTx/>
              <a:buNone/>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en-US" sz="2800">
              <a:solidFill>
                <a:srgbClr val="FFFFFF"/>
              </a:solidFill>
            </a:endParaRPr>
          </a:p>
          <a:p>
            <a:pPr marL="330200" indent="-317500" eaLnBrk="1" hangingPunct="1">
              <a:lnSpc>
                <a:spcPct val="108000"/>
              </a:lnSpc>
              <a:spcBef>
                <a:spcPts val="700"/>
              </a:spcBef>
              <a:buClrTx/>
              <a:buSzTx/>
              <a:buFontTx/>
              <a:buNone/>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en-US"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5"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vertical oddities</a:t>
            </a:r>
          </a:p>
        </p:txBody>
      </p:sp>
      <p:sp>
        <p:nvSpPr>
          <p:cNvPr id="379906" name="Text Box 2"/>
          <p:cNvSpPr txBox="1">
            <a:spLocks noChangeArrowheads="1"/>
          </p:cNvSpPr>
          <p:nvPr/>
        </p:nvSpPr>
        <p:spPr bwMode="auto">
          <a:xfrm>
            <a:off x="457200" y="1295400"/>
            <a:ext cx="8226425" cy="4829175"/>
          </a:xfrm>
          <a:prstGeom prst="rect">
            <a:avLst/>
          </a:prstGeom>
          <a:noFill/>
          <a:ln w="9525">
            <a:noFill/>
            <a:round/>
            <a:headEnd/>
            <a:tailEnd/>
          </a:ln>
          <a:effectLst/>
        </p:spPr>
        <p:txBody>
          <a:bodyPr lIns="0" tIns="0" rIns="0" bIns="0"/>
          <a:lstStyle/>
          <a:p>
            <a:pPr marL="330200" indent="-317500" eaLnBrk="1" hangingPunct="1">
              <a:lnSpc>
                <a:spcPct val="108000"/>
              </a:lnSpc>
              <a:spcBef>
                <a:spcPts val="700"/>
              </a:spcBef>
              <a:buClr>
                <a:srgbClr val="FFFFFF"/>
              </a:buClr>
              <a:buFont typeface="Courier 10 Pitch"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a:solidFill>
                  <a:srgbClr val="FFFFFF"/>
                </a:solidFill>
              </a:rPr>
              <a:t>The vertical placement of block-level boxes is further complicated by what I call the two vertical </a:t>
            </a:r>
            <a:r>
              <a:rPr lang="en-US" sz="2800" dirty="0" err="1">
                <a:solidFill>
                  <a:srgbClr val="FFFFFF"/>
                </a:solidFill>
              </a:rPr>
              <a:t>oddies</a:t>
            </a:r>
            <a:r>
              <a:rPr lang="en-US" sz="2800" dirty="0">
                <a:solidFill>
                  <a:srgbClr val="FFFFFF"/>
                </a:solidFill>
              </a:rPr>
              <a:t>. </a:t>
            </a:r>
          </a:p>
          <a:p>
            <a:pPr marL="330200" indent="-317500" eaLnBrk="1" hangingPunct="1">
              <a:lnSpc>
                <a:spcPct val="108000"/>
              </a:lnSpc>
              <a:spcBef>
                <a:spcPts val="700"/>
              </a:spcBef>
              <a:buClr>
                <a:srgbClr val="FFFFFF"/>
              </a:buClr>
              <a:buFont typeface="Courier 10 Pitch"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a:solidFill>
                  <a:srgbClr val="FFFFFF"/>
                </a:solidFill>
              </a:rPr>
              <a:t>They are</a:t>
            </a:r>
          </a:p>
          <a:p>
            <a:pPr marL="739775" lvl="1" indent="-282575" eaLnBrk="1" hangingPunct="1">
              <a:lnSpc>
                <a:spcPct val="108000"/>
              </a:lnSpc>
              <a:spcBef>
                <a:spcPts val="700"/>
              </a:spcBef>
              <a:buClr>
                <a:srgbClr val="FFFFFF"/>
              </a:buClr>
              <a:buFont typeface="Times New Roman" pitchFamily="16"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a:solidFill>
                  <a:srgbClr val="FFFFFF"/>
                </a:solidFill>
              </a:rPr>
              <a:t>collapsing vertical margins</a:t>
            </a:r>
          </a:p>
          <a:p>
            <a:pPr marL="739775" lvl="1" indent="-282575" eaLnBrk="1" hangingPunct="1">
              <a:lnSpc>
                <a:spcPct val="108000"/>
              </a:lnSpc>
              <a:spcBef>
                <a:spcPts val="700"/>
              </a:spcBef>
              <a:buClr>
                <a:srgbClr val="FFFFFF"/>
              </a:buClr>
              <a:buFont typeface="Times New Roman" pitchFamily="16"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a:solidFill>
                  <a:srgbClr val="FFFFFF"/>
                </a:solidFill>
              </a:rPr>
              <a:t>sticking out of vertical margins</a:t>
            </a:r>
          </a:p>
          <a:p>
            <a:pPr marL="330200" indent="-317500" eaLnBrk="1" hangingPunct="1">
              <a:lnSpc>
                <a:spcPct val="108000"/>
              </a:lnSpc>
              <a:spcBef>
                <a:spcPts val="700"/>
              </a:spcBef>
              <a:buClr>
                <a:srgbClr val="FFFFFF"/>
              </a:buClr>
              <a:buFont typeface="Courier 10 Pitch"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a:solidFill>
                  <a:srgbClr val="FFFFFF"/>
                </a:solidFill>
              </a:rPr>
              <a:t>Horizontal placement of block-level boxes (as inline-block) is not </a:t>
            </a:r>
            <a:r>
              <a:rPr lang="en-US" sz="2800" dirty="0" smtClean="0">
                <a:solidFill>
                  <a:srgbClr val="FFFFFF"/>
                </a:solidFill>
              </a:rPr>
              <a:t>affected by similar oddities. </a:t>
            </a:r>
            <a:endParaRPr lang="en-US" sz="28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1"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collapsing vertical margins</a:t>
            </a:r>
          </a:p>
        </p:txBody>
      </p:sp>
      <p:sp>
        <p:nvSpPr>
          <p:cNvPr id="378882" name="Text Box 2"/>
          <p:cNvSpPr txBox="1">
            <a:spLocks noChangeArrowheads="1"/>
          </p:cNvSpPr>
          <p:nvPr/>
        </p:nvSpPr>
        <p:spPr bwMode="auto">
          <a:xfrm>
            <a:off x="457200" y="1600200"/>
            <a:ext cx="8226425" cy="4524375"/>
          </a:xfrm>
          <a:prstGeom prst="rect">
            <a:avLst/>
          </a:prstGeom>
          <a:noFill/>
          <a:ln w="9525">
            <a:noFill/>
            <a:round/>
            <a:headEnd/>
            <a:tailEnd/>
          </a:ln>
          <a:effectLst/>
        </p:spPr>
        <p:txBody>
          <a:bodyPr lIns="0" tIns="0" rIns="0" bIns="0"/>
          <a:lstStyle/>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smtClean="0">
                <a:solidFill>
                  <a:srgbClr val="FFFFFF"/>
                </a:solidFill>
              </a:rPr>
              <a:t>If </a:t>
            </a:r>
            <a:r>
              <a:rPr lang="en-US" sz="2800" dirty="0">
                <a:solidFill>
                  <a:srgbClr val="FFFFFF"/>
                </a:solidFill>
              </a:rPr>
              <a:t>there are no borders or padding on subsequent block-level elements, vertical margins are collapsed.</a:t>
            </a: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a:solidFill>
                  <a:srgbClr val="FFFFFF"/>
                </a:solidFill>
              </a:rPr>
              <a:t>Thus </a:t>
            </a:r>
            <a:r>
              <a:rPr lang="en-US" sz="2800" dirty="0" err="1">
                <a:solidFill>
                  <a:srgbClr val="FFFFFF"/>
                </a:solidFill>
              </a:rPr>
              <a:t>li</a:t>
            </a:r>
            <a:r>
              <a:rPr lang="en-US" sz="2800" dirty="0">
                <a:solidFill>
                  <a:srgbClr val="FFFFFF"/>
                </a:solidFill>
              </a:rPr>
              <a:t> {margin-top: 10px; margin-bottom: 15px} will make adjacent boxes 15px apart.</a:t>
            </a: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a:solidFill>
                  <a:srgbClr val="FFFFFF"/>
                </a:solidFill>
              </a:rPr>
              <a:t>But if you add a border or padding the collapsing disappears.</a:t>
            </a:r>
          </a:p>
          <a:p>
            <a:pPr marL="330200" indent="-317500" eaLnBrk="1" hangingPunct="1">
              <a:lnSpc>
                <a:spcPct val="108000"/>
              </a:lnSpc>
              <a:spcBef>
                <a:spcPts val="700"/>
              </a:spcBef>
              <a:buClrTx/>
              <a:buSzTx/>
              <a:buFontTx/>
              <a:buNone/>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en-US" sz="2800" dirty="0">
              <a:solidFill>
                <a:srgbClr val="FFFFFF"/>
              </a:solidFill>
            </a:endParaRPr>
          </a:p>
          <a:p>
            <a:pPr marL="330200" indent="-317500" eaLnBrk="1" hangingPunct="1">
              <a:lnSpc>
                <a:spcPct val="108000"/>
              </a:lnSpc>
              <a:spcBef>
                <a:spcPts val="700"/>
              </a:spcBef>
              <a:buClrTx/>
              <a:buSzTx/>
              <a:buFontTx/>
              <a:buNone/>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en-US" sz="28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29"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collapsing vertical margin</a:t>
            </a:r>
          </a:p>
        </p:txBody>
      </p:sp>
      <p:sp>
        <p:nvSpPr>
          <p:cNvPr id="380930" name="Text Box 2"/>
          <p:cNvSpPr txBox="1">
            <a:spLocks noChangeArrowheads="1"/>
          </p:cNvSpPr>
          <p:nvPr/>
        </p:nvSpPr>
        <p:spPr bwMode="auto">
          <a:xfrm>
            <a:off x="457200" y="1219200"/>
            <a:ext cx="8226425" cy="5257800"/>
          </a:xfrm>
          <a:prstGeom prst="rect">
            <a:avLst/>
          </a:prstGeom>
          <a:noFill/>
          <a:ln w="9525">
            <a:noFill/>
            <a:round/>
            <a:headEnd/>
            <a:tailEnd/>
          </a:ln>
          <a:effectLst/>
        </p:spPr>
        <p:txBody>
          <a:bodyPr lIns="0" tIns="0" rIns="0" bIns="0"/>
          <a:lstStyle/>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a:solidFill>
                  <a:srgbClr val="FFFFFF"/>
                </a:solidFill>
              </a:rPr>
              <a:t>Example</a:t>
            </a:r>
          </a:p>
          <a:p>
            <a:pPr marL="330200" indent="-317500" eaLnBrk="1" hangingPunct="1">
              <a:lnSpc>
                <a:spcPct val="108000"/>
              </a:lnSpc>
              <a:spcBef>
                <a:spcPts val="700"/>
              </a:spcBef>
              <a:buClrTx/>
              <a:buSzTx/>
              <a:buFontTx/>
              <a:buNone/>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a:solidFill>
                  <a:srgbClr val="FFFFFF"/>
                </a:solidFill>
              </a:rPr>
              <a:t>   </a:t>
            </a:r>
            <a:r>
              <a:rPr lang="en-US" sz="2800" dirty="0" err="1">
                <a:solidFill>
                  <a:srgbClr val="FFFFFF"/>
                </a:solidFill>
              </a:rPr>
              <a:t>ul</a:t>
            </a:r>
            <a:r>
              <a:rPr lang="en-US" sz="2800" dirty="0">
                <a:solidFill>
                  <a:srgbClr val="FFFFFF"/>
                </a:solidFill>
              </a:rPr>
              <a:t> {margin-bottom: 15px}</a:t>
            </a:r>
          </a:p>
          <a:p>
            <a:pPr marL="330200" indent="-317500" eaLnBrk="1" hangingPunct="1">
              <a:lnSpc>
                <a:spcPct val="108000"/>
              </a:lnSpc>
              <a:spcBef>
                <a:spcPts val="700"/>
              </a:spcBef>
              <a:buClrTx/>
              <a:buSzTx/>
              <a:buFontTx/>
              <a:buNone/>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a:solidFill>
                  <a:srgbClr val="FFFFFF"/>
                </a:solidFill>
              </a:rPr>
              <a:t>   </a:t>
            </a:r>
            <a:r>
              <a:rPr lang="en-US" sz="2800" dirty="0" err="1">
                <a:solidFill>
                  <a:srgbClr val="FFFFFF"/>
                </a:solidFill>
              </a:rPr>
              <a:t>li</a:t>
            </a:r>
            <a:r>
              <a:rPr lang="en-US" sz="2800" dirty="0">
                <a:solidFill>
                  <a:srgbClr val="FFFFFF"/>
                </a:solidFill>
              </a:rPr>
              <a:t> {margin-top: 10px; margin-bottom: 20px}</a:t>
            </a:r>
          </a:p>
          <a:p>
            <a:pPr marL="330200" indent="-317500" eaLnBrk="1" hangingPunct="1">
              <a:lnSpc>
                <a:spcPct val="108000"/>
              </a:lnSpc>
              <a:spcBef>
                <a:spcPts val="700"/>
              </a:spcBef>
              <a:buClrTx/>
              <a:buSzTx/>
              <a:buFontTx/>
              <a:buNone/>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a:solidFill>
                  <a:srgbClr val="FFFFFF"/>
                </a:solidFill>
              </a:rPr>
              <a:t>   h1 {margin-top: 28 </a:t>
            </a:r>
            <a:r>
              <a:rPr lang="en-US" sz="2800" dirty="0" err="1">
                <a:solidFill>
                  <a:srgbClr val="FFFFFF"/>
                </a:solidFill>
              </a:rPr>
              <a:t>px</a:t>
            </a:r>
            <a:r>
              <a:rPr lang="en-US" sz="2800" dirty="0">
                <a:solidFill>
                  <a:srgbClr val="FFFFFF"/>
                </a:solidFill>
              </a:rPr>
              <a:t>;}</a:t>
            </a:r>
          </a:p>
          <a:p>
            <a:pPr marL="330200" indent="-317500" eaLnBrk="1" hangingPunct="1">
              <a:lnSpc>
                <a:spcPct val="108000"/>
              </a:lnSpc>
              <a:spcBef>
                <a:spcPts val="700"/>
              </a:spcBef>
              <a:buClrTx/>
              <a:buSzTx/>
              <a:buFontTx/>
              <a:buNone/>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a:solidFill>
                  <a:srgbClr val="FFFFFF"/>
                </a:solidFill>
              </a:rPr>
              <a:t>   If a &lt;h1&gt; follows the &lt;</a:t>
            </a:r>
            <a:r>
              <a:rPr lang="en-US" sz="2800" dirty="0" err="1">
                <a:solidFill>
                  <a:srgbClr val="FFFFFF"/>
                </a:solidFill>
              </a:rPr>
              <a:t>ul</a:t>
            </a:r>
            <a:r>
              <a:rPr lang="en-US" sz="2800" dirty="0">
                <a:solidFill>
                  <a:srgbClr val="FFFFFF"/>
                </a:solidFill>
              </a:rPr>
              <a:t>&gt; its top is 28px from the last item in the list.  </a:t>
            </a: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a:solidFill>
                  <a:srgbClr val="FFFFFF"/>
                </a:solidFill>
              </a:rPr>
              <a:t>Vertical margins can be negative, but I don’t see why you would want to have this.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3" name="Text Box 1"/>
          <p:cNvSpPr txBox="1">
            <a:spLocks noChangeArrowheads="1"/>
          </p:cNvSpPr>
          <p:nvPr/>
        </p:nvSpPr>
        <p:spPr bwMode="auto">
          <a:xfrm>
            <a:off x="457200" y="231775"/>
            <a:ext cx="8226425" cy="1139825"/>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sticking out margins </a:t>
            </a:r>
          </a:p>
        </p:txBody>
      </p:sp>
      <p:sp>
        <p:nvSpPr>
          <p:cNvPr id="381954" name="Text Box 2"/>
          <p:cNvSpPr txBox="1">
            <a:spLocks noChangeArrowheads="1"/>
          </p:cNvSpPr>
          <p:nvPr/>
        </p:nvSpPr>
        <p:spPr bwMode="auto">
          <a:xfrm>
            <a:off x="457200" y="1295400"/>
            <a:ext cx="8226425" cy="4829175"/>
          </a:xfrm>
          <a:prstGeom prst="rect">
            <a:avLst/>
          </a:prstGeom>
          <a:noFill/>
          <a:ln w="9525">
            <a:noFill/>
            <a:round/>
            <a:headEnd/>
            <a:tailEnd/>
          </a:ln>
          <a:effectLst/>
        </p:spPr>
        <p:txBody>
          <a:bodyPr lIns="0" tIns="0" rIns="0" bIns="0"/>
          <a:lstStyle/>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If a block-level box that contains only block-level children has no borders or padding, its height goes from the topmost block-level child’s border top edge to the bottom-most block-level child’s lower border edge. In that case, the margins of its child elements stick out.</a:t>
            </a: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 If the same element has borders or margins, its height will be the distance between the topmost block-level child’s margin top edge to the bottom-most block-level child’s lower margin edge.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7" name="Text Box 1"/>
          <p:cNvSpPr txBox="1">
            <a:spLocks noChangeArrowheads="1"/>
          </p:cNvSpPr>
          <p:nvPr/>
        </p:nvSpPr>
        <p:spPr bwMode="auto">
          <a:xfrm>
            <a:off x="460375" y="231775"/>
            <a:ext cx="8226425" cy="1139825"/>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placement of inline boxes </a:t>
            </a:r>
          </a:p>
        </p:txBody>
      </p:sp>
      <p:sp>
        <p:nvSpPr>
          <p:cNvPr id="382978" name="Text Box 2"/>
          <p:cNvSpPr txBox="1">
            <a:spLocks noChangeArrowheads="1"/>
          </p:cNvSpPr>
          <p:nvPr/>
        </p:nvSpPr>
        <p:spPr bwMode="auto">
          <a:xfrm>
            <a:off x="457200" y="1600200"/>
            <a:ext cx="8226425" cy="4524375"/>
          </a:xfrm>
          <a:prstGeom prst="rect">
            <a:avLst/>
          </a:prstGeom>
          <a:noFill/>
          <a:ln w="9525">
            <a:noFill/>
            <a:round/>
            <a:headEnd/>
            <a:tailEnd/>
          </a:ln>
          <a:effectLst/>
        </p:spPr>
        <p:txBody>
          <a:bodyPr lIns="0" tIns="0" rIns="0" bIns="0"/>
          <a:lstStyle/>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To understand horizontal alignment of text-level elements, we have to first review some concepts.</a:t>
            </a: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Inline contents can be replaced elements but most likely it’s non-replaced elements. That’s what we will be concentrating on here.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1"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anonymous text</a:t>
            </a:r>
          </a:p>
        </p:txBody>
      </p:sp>
      <p:sp>
        <p:nvSpPr>
          <p:cNvPr id="384002" name="Text Box 2"/>
          <p:cNvSpPr txBox="1">
            <a:spLocks noChangeArrowheads="1"/>
          </p:cNvSpPr>
          <p:nvPr/>
        </p:nvSpPr>
        <p:spPr bwMode="auto">
          <a:xfrm>
            <a:off x="457200" y="1600200"/>
            <a:ext cx="8226425" cy="4524375"/>
          </a:xfrm>
          <a:prstGeom prst="rect">
            <a:avLst/>
          </a:prstGeom>
          <a:noFill/>
          <a:ln w="9525">
            <a:noFill/>
            <a:round/>
            <a:headEnd/>
            <a:tailEnd/>
          </a:ln>
          <a:effectLst/>
        </p:spPr>
        <p:txBody>
          <a:bodyPr lIns="0" tIns="0" rIns="0" bIns="0"/>
          <a:lstStyle/>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Text that is a direct contents of a block-level element is called anonymous. </a:t>
            </a: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Example</a:t>
            </a:r>
          </a:p>
          <a:p>
            <a:pPr marL="330200" indent="-317500" eaLnBrk="1" hangingPunct="1">
              <a:lnSpc>
                <a:spcPct val="108000"/>
              </a:lnSpc>
              <a:spcBef>
                <a:spcPts val="700"/>
              </a:spcBef>
              <a:buClrTx/>
              <a:buSzTx/>
              <a:buFontTx/>
              <a:buNone/>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   &lt;p&gt;This is anonymous text. &lt;em&gt;This is not.&lt;/em&gt;&lt;/p&gt;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 Box 1"/>
          <p:cNvSpPr txBox="1">
            <a:spLocks noChangeArrowheads="1"/>
          </p:cNvSpPr>
          <p:nvPr/>
        </p:nvSpPr>
        <p:spPr bwMode="auto">
          <a:xfrm>
            <a:off x="457200" y="493713"/>
            <a:ext cx="8229600" cy="703262"/>
          </a:xfrm>
          <a:prstGeom prst="rect">
            <a:avLst/>
          </a:prstGeom>
          <a:noFill/>
          <a:ln w="9525">
            <a:noFill/>
            <a:round/>
            <a:headEnd/>
            <a:tailEnd/>
          </a:ln>
          <a:effectLst/>
        </p:spPr>
        <p:txBody>
          <a:bodyPr lIns="90000" tIns="46800" rIns="90000" bIns="4680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dirty="0" smtClean="0">
                <a:solidFill>
                  <a:srgbClr val="E3EBF1"/>
                </a:solidFill>
              </a:rPr>
              <a:t>the web about itself</a:t>
            </a:r>
            <a:endParaRPr lang="en-US" sz="4000" dirty="0">
              <a:solidFill>
                <a:srgbClr val="E3EBF1"/>
              </a:solidFill>
            </a:endParaRPr>
          </a:p>
        </p:txBody>
      </p:sp>
      <p:sp>
        <p:nvSpPr>
          <p:cNvPr id="33794" name="Text Box 2"/>
          <p:cNvSpPr txBox="1">
            <a:spLocks noChangeArrowheads="1"/>
          </p:cNvSpPr>
          <p:nvPr/>
        </p:nvSpPr>
        <p:spPr bwMode="auto">
          <a:xfrm>
            <a:off x="457200" y="1244600"/>
            <a:ext cx="8534400" cy="4387850"/>
          </a:xfrm>
          <a:prstGeom prst="rect">
            <a:avLst/>
          </a:prstGeom>
          <a:noFill/>
          <a:ln w="9525">
            <a:noFill/>
            <a:round/>
            <a:headEnd/>
            <a:tailEnd/>
          </a:ln>
          <a:effectLst/>
        </p:spPr>
        <p:txBody>
          <a:bodyPr lIns="90000" tIns="46800" rIns="90000" bIns="46800"/>
          <a:lstStyle/>
          <a:p>
            <a:pPr eaLnBrk="1" hangingPunct="1">
              <a:lnSpc>
                <a:spcPct val="100000"/>
              </a:lnSpc>
              <a:spcBef>
                <a:spcPts val="700"/>
              </a:spcBef>
              <a:tabLst>
                <a:tab pos="333375" algn="l"/>
                <a:tab pos="7905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477375" algn="l"/>
              </a:tabLst>
            </a:pPr>
            <a:r>
              <a:rPr lang="en-GB" sz="2800" dirty="0">
                <a:solidFill>
                  <a:srgbClr val="FFFFFF"/>
                </a:solidFill>
              </a:rPr>
              <a:t>   According the W3C: the World Wide Web (Web) is a network of information resources. The Web relies on four standards to make these resources readily available to the widest possible audience:</a:t>
            </a:r>
          </a:p>
          <a:p>
            <a:pPr marL="731838" lvl="1" indent="-274638" eaLnBrk="1" hangingPunct="1">
              <a:lnSpc>
                <a:spcPct val="100000"/>
              </a:lnSpc>
              <a:spcBef>
                <a:spcPts val="600"/>
              </a:spcBef>
              <a:buClr>
                <a:srgbClr val="FFFFFF"/>
              </a:buClr>
              <a:buFont typeface="Arial" charset="0"/>
              <a:buChar char="–"/>
              <a:tabLst>
                <a:tab pos="333375" algn="l"/>
                <a:tab pos="7905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477375" algn="l"/>
              </a:tabLst>
            </a:pPr>
            <a:r>
              <a:rPr lang="en-GB" sz="2400" dirty="0">
                <a:solidFill>
                  <a:srgbClr val="FFFFFF"/>
                </a:solidFill>
              </a:rPr>
              <a:t>A uniform naming scheme for locating resources on the Web (i.e. URIs). </a:t>
            </a:r>
          </a:p>
          <a:p>
            <a:pPr marL="731838" lvl="1" indent="-274638" eaLnBrk="1" hangingPunct="1">
              <a:lnSpc>
                <a:spcPct val="100000"/>
              </a:lnSpc>
              <a:spcBef>
                <a:spcPts val="600"/>
              </a:spcBef>
              <a:buClr>
                <a:srgbClr val="FFFFFF"/>
              </a:buClr>
              <a:buFont typeface="Arial" charset="0"/>
              <a:buChar char="–"/>
              <a:tabLst>
                <a:tab pos="333375" algn="l"/>
                <a:tab pos="7905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477375" algn="l"/>
              </a:tabLst>
            </a:pPr>
            <a:r>
              <a:rPr lang="en-GB" sz="2400" dirty="0">
                <a:solidFill>
                  <a:srgbClr val="FFFFFF"/>
                </a:solidFill>
              </a:rPr>
              <a:t>Protocols for access to named resources over the Internet (e.g., http). </a:t>
            </a:r>
          </a:p>
          <a:p>
            <a:pPr marL="731838" lvl="1" indent="-274638" eaLnBrk="1" hangingPunct="1">
              <a:lnSpc>
                <a:spcPct val="100000"/>
              </a:lnSpc>
              <a:spcBef>
                <a:spcPts val="600"/>
              </a:spcBef>
              <a:buClr>
                <a:srgbClr val="FFFFFF"/>
              </a:buClr>
              <a:buFont typeface="Arial" charset="0"/>
              <a:buChar char="–"/>
              <a:tabLst>
                <a:tab pos="333375" algn="l"/>
                <a:tab pos="7905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477375" algn="l"/>
              </a:tabLst>
            </a:pPr>
            <a:r>
              <a:rPr lang="en-GB" sz="2400" dirty="0">
                <a:solidFill>
                  <a:srgbClr val="FFFFFF"/>
                </a:solidFill>
              </a:rPr>
              <a:t>Hypertext, for easy navigation among resources (e.g., HTML).</a:t>
            </a:r>
          </a:p>
          <a:p>
            <a:pPr marL="731838" lvl="1" indent="-274638" eaLnBrk="1" hangingPunct="1">
              <a:lnSpc>
                <a:spcPct val="100000"/>
              </a:lnSpc>
              <a:spcBef>
                <a:spcPts val="600"/>
              </a:spcBef>
              <a:buClr>
                <a:srgbClr val="FFFFFF"/>
              </a:buClr>
              <a:buFont typeface="Arial" charset="0"/>
              <a:buChar char="–"/>
              <a:tabLst>
                <a:tab pos="333375" algn="l"/>
                <a:tab pos="7905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477375" algn="l"/>
              </a:tabLst>
            </a:pPr>
            <a:r>
              <a:rPr lang="en-GB" sz="2400" dirty="0">
                <a:solidFill>
                  <a:srgbClr val="FFFFFF"/>
                </a:solidFill>
              </a:rPr>
              <a:t>Vocabularies for types of objects on the Web (i.e. MIME types) </a:t>
            </a:r>
          </a:p>
          <a:p>
            <a:pPr eaLnBrk="1" hangingPunct="1">
              <a:lnSpc>
                <a:spcPct val="100000"/>
              </a:lnSpc>
              <a:spcBef>
                <a:spcPts val="700"/>
              </a:spcBef>
              <a:buClrTx/>
              <a:buSzTx/>
              <a:buFontTx/>
              <a:buNone/>
              <a:tabLst>
                <a:tab pos="333375" algn="l"/>
                <a:tab pos="7905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477375" algn="l"/>
              </a:tabLst>
            </a:pPr>
            <a:endParaRPr lang="en-GB" sz="20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5"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content area</a:t>
            </a:r>
          </a:p>
        </p:txBody>
      </p:sp>
      <p:sp>
        <p:nvSpPr>
          <p:cNvPr id="385026" name="Text Box 2"/>
          <p:cNvSpPr txBox="1">
            <a:spLocks noChangeArrowheads="1"/>
          </p:cNvSpPr>
          <p:nvPr/>
        </p:nvSpPr>
        <p:spPr bwMode="auto">
          <a:xfrm>
            <a:off x="457200" y="1600200"/>
            <a:ext cx="8226425" cy="4524375"/>
          </a:xfrm>
          <a:prstGeom prst="rect">
            <a:avLst/>
          </a:prstGeom>
          <a:noFill/>
          <a:ln w="9525">
            <a:noFill/>
            <a:round/>
            <a:headEnd/>
            <a:tailEnd/>
          </a:ln>
          <a:effectLst/>
        </p:spPr>
        <p:txBody>
          <a:bodyPr lIns="0" tIns="0" rIns="0" bIns="0"/>
          <a:lstStyle/>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In non-replaced elements, the content area of a text-level element is the area occupied by all of its glyphs.</a:t>
            </a: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For a replaced element it is the content of the replaced element plus its borders and margins. </a:t>
            </a:r>
          </a:p>
          <a:p>
            <a:pPr marL="330200" indent="-317500" eaLnBrk="1" hangingPunct="1">
              <a:lnSpc>
                <a:spcPct val="108000"/>
              </a:lnSpc>
              <a:spcBef>
                <a:spcPts val="700"/>
              </a:spcBef>
              <a:buClrTx/>
              <a:buSzTx/>
              <a:buFontTx/>
              <a:buNone/>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en-US"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49"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em box</a:t>
            </a:r>
          </a:p>
        </p:txBody>
      </p:sp>
      <p:sp>
        <p:nvSpPr>
          <p:cNvPr id="386050" name="Text Box 2"/>
          <p:cNvSpPr txBox="1">
            <a:spLocks noChangeArrowheads="1"/>
          </p:cNvSpPr>
          <p:nvPr/>
        </p:nvSpPr>
        <p:spPr bwMode="auto">
          <a:xfrm>
            <a:off x="457200" y="1600200"/>
            <a:ext cx="8226425" cy="4524375"/>
          </a:xfrm>
          <a:prstGeom prst="rect">
            <a:avLst/>
          </a:prstGeom>
          <a:noFill/>
          <a:ln w="9525">
            <a:noFill/>
            <a:round/>
            <a:headEnd/>
            <a:tailEnd/>
          </a:ln>
          <a:effectLst/>
        </p:spPr>
        <p:txBody>
          <a:bodyPr lIns="0" tIns="0" rIns="0" bIns="0"/>
          <a:lstStyle/>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This is the box that a character fits in. </a:t>
            </a: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It is defined for each font. It is a square box.</a:t>
            </a: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Actually glyphs can be larger or smaller.</a:t>
            </a: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A glyph is a representation of the character in font. </a:t>
            </a: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The height and width of the em box is one em, as defined by the font. It is mainly used as the line height without external leading.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3" name="Text Box 1"/>
          <p:cNvSpPr txBox="1">
            <a:spLocks noChangeArrowheads="1"/>
          </p:cNvSpPr>
          <p:nvPr/>
        </p:nvSpPr>
        <p:spPr bwMode="auto">
          <a:xfrm>
            <a:off x="457200" y="319088"/>
            <a:ext cx="8226425" cy="1049337"/>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{font-size: }</a:t>
            </a:r>
          </a:p>
        </p:txBody>
      </p:sp>
      <p:sp>
        <p:nvSpPr>
          <p:cNvPr id="387074" name="Text Box 2"/>
          <p:cNvSpPr txBox="1">
            <a:spLocks noChangeArrowheads="1"/>
          </p:cNvSpPr>
          <p:nvPr/>
        </p:nvSpPr>
        <p:spPr bwMode="auto">
          <a:xfrm>
            <a:off x="457200" y="1600200"/>
            <a:ext cx="8226425" cy="4435475"/>
          </a:xfrm>
          <a:prstGeom prst="rect">
            <a:avLst/>
          </a:prstGeom>
          <a:noFill/>
          <a:ln w="9525">
            <a:noFill/>
            <a:round/>
            <a:headEnd/>
            <a:tailEnd/>
          </a:ln>
          <a:effectLst/>
        </p:spPr>
        <p:txBody>
          <a:bodyPr lIns="0" tIns="0" rIns="0" bIns="0"/>
          <a:lstStyle/>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dirty="0">
                <a:solidFill>
                  <a:srgbClr val="FFFFFF"/>
                </a:solidFill>
              </a:rPr>
              <a:t>This is the size of the font. It is the size of the em box for the font</a:t>
            </a:r>
            <a:r>
              <a:rPr lang="ru-RU" sz="2800" dirty="0" smtClean="0">
                <a:solidFill>
                  <a:srgbClr val="FFFFFF"/>
                </a:solidFill>
              </a:rPr>
              <a:t>.</a:t>
            </a:r>
            <a:endParaRPr lang="en-US" sz="2800" dirty="0" smtClean="0">
              <a:solidFill>
                <a:srgbClr val="FFFFFF"/>
              </a:solidFill>
            </a:endParaRP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smtClean="0">
                <a:solidFill>
                  <a:srgbClr val="FFFFFF"/>
                </a:solidFill>
              </a:rPr>
              <a:t>It can take length and percentage values, and the value ‘medium’. This is the initial value.</a:t>
            </a:r>
            <a:r>
              <a:rPr lang="ru-RU" sz="2800" dirty="0" smtClean="0">
                <a:solidFill>
                  <a:srgbClr val="FFFFFF"/>
                </a:solidFill>
              </a:rPr>
              <a:t> </a:t>
            </a:r>
            <a:endParaRPr lang="ru-RU" sz="2800" dirty="0">
              <a:solidFill>
                <a:srgbClr val="FFFFFF"/>
              </a:solidFill>
            </a:endParaRP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dirty="0">
                <a:solidFill>
                  <a:srgbClr val="FFFFFF"/>
                </a:solidFill>
              </a:rPr>
              <a:t>So this is a font property, but it does affect the size of the line</a:t>
            </a:r>
            <a:r>
              <a:rPr lang="ru-RU" sz="2800" dirty="0" smtClean="0">
                <a:solidFill>
                  <a:srgbClr val="FFFFFF"/>
                </a:solidFill>
              </a:rPr>
              <a:t>.</a:t>
            </a:r>
            <a:endParaRPr lang="en-US" sz="2800" dirty="0" smtClean="0">
              <a:solidFill>
                <a:srgbClr val="FFFFFF"/>
              </a:solidFill>
            </a:endParaRP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ru-RU" sz="28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7"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leading</a:t>
            </a:r>
          </a:p>
        </p:txBody>
      </p:sp>
      <p:sp>
        <p:nvSpPr>
          <p:cNvPr id="388098" name="Text Box 2"/>
          <p:cNvSpPr txBox="1">
            <a:spLocks noChangeArrowheads="1"/>
          </p:cNvSpPr>
          <p:nvPr/>
        </p:nvSpPr>
        <p:spPr bwMode="auto">
          <a:xfrm>
            <a:off x="457200" y="1600200"/>
            <a:ext cx="8226425" cy="4524375"/>
          </a:xfrm>
          <a:prstGeom prst="rect">
            <a:avLst/>
          </a:prstGeom>
          <a:noFill/>
          <a:ln w="9525">
            <a:noFill/>
            <a:round/>
            <a:headEnd/>
            <a:tailEnd/>
          </a:ln>
          <a:effectLst/>
        </p:spPr>
        <p:txBody>
          <a:bodyPr lIns="0" tIns="0" rIns="0" bIns="0"/>
          <a:lstStyle/>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a:solidFill>
                  <a:srgbClr val="FFFFFF"/>
                </a:solidFill>
              </a:rPr>
              <a:t>The leading is the difference between the {font-size:} and the {line-height:}</a:t>
            </a: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a:solidFill>
                  <a:srgbClr val="FFFFFF"/>
                </a:solidFill>
              </a:rPr>
              <a:t>In </a:t>
            </a:r>
            <a:r>
              <a:rPr lang="en-US" sz="2800" dirty="0" smtClean="0">
                <a:solidFill>
                  <a:srgbClr val="FFFFFF"/>
                </a:solidFill>
              </a:rPr>
              <a:t>vertical </a:t>
            </a:r>
            <a:r>
              <a:rPr lang="en-US" sz="2800" dirty="0">
                <a:solidFill>
                  <a:srgbClr val="FFFFFF"/>
                </a:solidFill>
              </a:rPr>
              <a:t>placing, half of the leading is added at the top of the box, and the other half is attached at the bottom of the box to make the line height. </a:t>
            </a: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a:solidFill>
                  <a:srgbClr val="FFFFFF"/>
                </a:solidFill>
              </a:rPr>
              <a:t>The result is the inline box.</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1"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inline and line boxes</a:t>
            </a:r>
          </a:p>
        </p:txBody>
      </p:sp>
      <p:sp>
        <p:nvSpPr>
          <p:cNvPr id="389122" name="Text Box 2"/>
          <p:cNvSpPr txBox="1">
            <a:spLocks noChangeArrowheads="1"/>
          </p:cNvSpPr>
          <p:nvPr/>
        </p:nvSpPr>
        <p:spPr bwMode="auto">
          <a:xfrm>
            <a:off x="457200" y="1600200"/>
            <a:ext cx="8226425" cy="4524375"/>
          </a:xfrm>
          <a:prstGeom prst="rect">
            <a:avLst/>
          </a:prstGeom>
          <a:noFill/>
          <a:ln w="9525">
            <a:noFill/>
            <a:round/>
            <a:headEnd/>
            <a:tailEnd/>
          </a:ln>
          <a:effectLst/>
        </p:spPr>
        <p:txBody>
          <a:bodyPr lIns="0" tIns="0" rIns="0" bIns="0"/>
          <a:lstStyle/>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Each inline element in a line generates an inline box. </a:t>
            </a: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The line box is the smallest box that bounds the highest and lowest boxes of all the inline boxes found in a particular line.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5"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{line-height:}</a:t>
            </a:r>
          </a:p>
        </p:txBody>
      </p:sp>
      <p:sp>
        <p:nvSpPr>
          <p:cNvPr id="390146" name="Text Box 2"/>
          <p:cNvSpPr txBox="1">
            <a:spLocks noChangeArrowheads="1"/>
          </p:cNvSpPr>
          <p:nvPr/>
        </p:nvSpPr>
        <p:spPr bwMode="auto">
          <a:xfrm>
            <a:off x="457200" y="1600200"/>
            <a:ext cx="8226425" cy="4524375"/>
          </a:xfrm>
          <a:prstGeom prst="rect">
            <a:avLst/>
          </a:prstGeom>
          <a:noFill/>
          <a:ln w="9525">
            <a:noFill/>
            <a:round/>
            <a:headEnd/>
            <a:tailEnd/>
          </a:ln>
          <a:effectLst/>
        </p:spPr>
        <p:txBody>
          <a:bodyPr lIns="0" tIns="0" rIns="0" bIns="0"/>
          <a:lstStyle/>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The {line-height:} determines the height of the line, at least vaguely. </a:t>
            </a: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Note that the {line-height:} can vary between various text-level elements in the same line.</a:t>
            </a: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Let us consider what is happening for non-replaced elements. The contents on the inline box is determined by the {font-size:}.</a:t>
            </a: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The difference between the {font-size: } and the {line-height:} is the leading.</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3"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size of the line box</a:t>
            </a:r>
          </a:p>
        </p:txBody>
      </p:sp>
      <p:sp>
        <p:nvSpPr>
          <p:cNvPr id="392194" name="Text Box 2"/>
          <p:cNvSpPr txBox="1">
            <a:spLocks noChangeArrowheads="1"/>
          </p:cNvSpPr>
          <p:nvPr/>
        </p:nvSpPr>
        <p:spPr bwMode="auto">
          <a:xfrm>
            <a:off x="457200" y="1600200"/>
            <a:ext cx="8226425" cy="4870450"/>
          </a:xfrm>
          <a:prstGeom prst="rect">
            <a:avLst/>
          </a:prstGeom>
          <a:noFill/>
          <a:ln w="9525">
            <a:noFill/>
            <a:round/>
            <a:headEnd/>
            <a:tailEnd/>
          </a:ln>
          <a:effectLst/>
        </p:spPr>
        <p:txBody>
          <a:bodyPr lIns="0" tIns="0" rIns="0" bIns="0"/>
          <a:lstStyle/>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How large it is depends on how the characters are aligned. </a:t>
            </a: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Note that normally characters are aligned at the baseline. The baseline is defined for each font, but is not the same for different font. The size of the line box is therefore difficult to predict. </a:t>
            </a: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If you add borders, margins, padding around an inline element, this will not change the way the line is built. It depends on the {line-height:}. </a:t>
            </a:r>
          </a:p>
          <a:p>
            <a:pPr marL="330200" indent="-317500" eaLnBrk="1" hangingPunct="1">
              <a:lnSpc>
                <a:spcPct val="108000"/>
              </a:lnSpc>
              <a:spcBef>
                <a:spcPts val="700"/>
              </a:spcBef>
              <a:buClrTx/>
              <a:buSzTx/>
              <a:buFontTx/>
              <a:buNone/>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en-US"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7"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setting the {line-height:}</a:t>
            </a:r>
          </a:p>
        </p:txBody>
      </p:sp>
      <p:sp>
        <p:nvSpPr>
          <p:cNvPr id="393218" name="Text Box 2"/>
          <p:cNvSpPr txBox="1">
            <a:spLocks noChangeArrowheads="1"/>
          </p:cNvSpPr>
          <p:nvPr/>
        </p:nvSpPr>
        <p:spPr bwMode="auto">
          <a:xfrm>
            <a:off x="457200" y="1600200"/>
            <a:ext cx="8226425" cy="4524375"/>
          </a:xfrm>
          <a:prstGeom prst="rect">
            <a:avLst/>
          </a:prstGeom>
          <a:noFill/>
          <a:ln w="9525">
            <a:noFill/>
            <a:round/>
            <a:headEnd/>
            <a:tailEnd/>
          </a:ln>
          <a:effectLst/>
        </p:spPr>
        <p:txBody>
          <a:bodyPr lIns="0" tIns="0" rIns="0" bIns="0"/>
          <a:lstStyle/>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The best way to set the {line-height:} is to use a number. Example</a:t>
            </a:r>
          </a:p>
          <a:p>
            <a:pPr marL="330200" indent="-317500" eaLnBrk="1" hangingPunct="1">
              <a:lnSpc>
                <a:spcPct val="108000"/>
              </a:lnSpc>
              <a:spcBef>
                <a:spcPts val="700"/>
              </a:spcBef>
              <a:buClrTx/>
              <a:buSzTx/>
              <a:buFontTx/>
              <a:buNone/>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   body {line-height: 1.3}</a:t>
            </a: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This number is passed down to each text level element and used as multiplier to the font-size of that element. </a:t>
            </a: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Note that the discussion up to here has applied to non-replaced elements.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1"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text-level replaced elements</a:t>
            </a:r>
          </a:p>
        </p:txBody>
      </p:sp>
      <p:sp>
        <p:nvSpPr>
          <p:cNvPr id="394242" name="Text Box 2"/>
          <p:cNvSpPr txBox="1">
            <a:spLocks noChangeArrowheads="1"/>
          </p:cNvSpPr>
          <p:nvPr/>
        </p:nvSpPr>
        <p:spPr bwMode="auto">
          <a:xfrm>
            <a:off x="457200" y="1600200"/>
            <a:ext cx="8226425" cy="4876800"/>
          </a:xfrm>
          <a:prstGeom prst="rect">
            <a:avLst/>
          </a:prstGeom>
          <a:noFill/>
          <a:ln w="9525">
            <a:noFill/>
            <a:round/>
            <a:headEnd/>
            <a:tailEnd/>
          </a:ln>
          <a:effectLst/>
        </p:spPr>
        <p:txBody>
          <a:bodyPr lIns="0" tIns="0" rIns="0" bIns="0"/>
          <a:lstStyle/>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Replaced elements have {height: } and {width: } that is determined by their contents. Setting any of the properties will scale the contents (image scaling, for example). </a:t>
            </a: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If you add padding, borders and margins, they will increase (or decrease with negative margins) the in-line box for the replaced element. Thus the behavior of in-line box building for the replaced element is different from that of a non-replaced element.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5" name="Text Box 1"/>
          <p:cNvSpPr txBox="1">
            <a:spLocks noChangeArrowheads="1"/>
          </p:cNvSpPr>
          <p:nvPr/>
        </p:nvSpPr>
        <p:spPr bwMode="auto">
          <a:xfrm>
            <a:off x="457200" y="228600"/>
            <a:ext cx="8226425" cy="838200"/>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baseline spacing</a:t>
            </a:r>
          </a:p>
        </p:txBody>
      </p:sp>
      <p:sp>
        <p:nvSpPr>
          <p:cNvPr id="395266" name="Text Box 2"/>
          <p:cNvSpPr txBox="1">
            <a:spLocks noChangeArrowheads="1"/>
          </p:cNvSpPr>
          <p:nvPr/>
        </p:nvSpPr>
        <p:spPr bwMode="auto">
          <a:xfrm>
            <a:off x="457200" y="990600"/>
            <a:ext cx="8229600" cy="5638800"/>
          </a:xfrm>
          <a:prstGeom prst="rect">
            <a:avLst/>
          </a:prstGeom>
          <a:noFill/>
          <a:ln w="9525">
            <a:noFill/>
            <a:round/>
            <a:headEnd/>
            <a:tailEnd/>
          </a:ln>
          <a:effectLst/>
        </p:spPr>
        <p:txBody>
          <a:bodyPr lIns="0" tIns="0" rIns="0" bIns="0"/>
          <a:lstStyle/>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a:solidFill>
                  <a:srgbClr val="FFFFFF"/>
                </a:solidFill>
              </a:rPr>
              <a:t>Replaced elements in in-line spacing sit on the baseline. The bottom of the box, plus any padding or spacing, sits on the baseline.</a:t>
            </a: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a:solidFill>
                  <a:srgbClr val="FFFFFF"/>
                </a:solidFill>
              </a:rPr>
              <a:t>Sometimes this is not what you want, because this adds space below the replaced element. </a:t>
            </a: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a:solidFill>
                  <a:srgbClr val="FFFFFF"/>
                </a:solidFill>
              </a:rPr>
              <a:t>Workarounds</a:t>
            </a:r>
          </a:p>
          <a:p>
            <a:pPr marL="733425" lvl="1" indent="-276225" eaLnBrk="1" hangingPunct="1">
              <a:lnSpc>
                <a:spcPct val="108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400" dirty="0">
                <a:solidFill>
                  <a:srgbClr val="FFFFFF"/>
                </a:solidFill>
              </a:rPr>
              <a:t>set the {display: } on the replaced element to ‘block’</a:t>
            </a:r>
          </a:p>
          <a:p>
            <a:pPr marL="733425" lvl="1" indent="-276225" eaLnBrk="1" hangingPunct="1">
              <a:lnSpc>
                <a:spcPct val="108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400" dirty="0">
                <a:solidFill>
                  <a:srgbClr val="FFFFFF"/>
                </a:solidFill>
              </a:rPr>
              <a:t>set the {line-height: } and {font-size:} on the ancestor of the replaced element to the exact height of the replaced element. </a:t>
            </a:r>
          </a:p>
          <a:p>
            <a:pPr marL="330200" indent="-317500" eaLnBrk="1" hangingPunct="1">
              <a:lnSpc>
                <a:spcPct val="108000"/>
              </a:lnSpc>
              <a:spcBef>
                <a:spcPts val="700"/>
              </a:spcBef>
              <a:buClrTx/>
              <a:buSzTx/>
              <a:buFontTx/>
              <a:buNone/>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en-US"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1"/>
          <p:cNvSpPr txBox="1">
            <a:spLocks noChangeArrowheads="1"/>
          </p:cNvSpPr>
          <p:nvPr/>
        </p:nvSpPr>
        <p:spPr bwMode="auto">
          <a:xfrm>
            <a:off x="457200" y="274638"/>
            <a:ext cx="8224838" cy="1138237"/>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WWW history</a:t>
            </a:r>
          </a:p>
        </p:txBody>
      </p:sp>
      <p:sp>
        <p:nvSpPr>
          <p:cNvPr id="32770" name="Text Box 2"/>
          <p:cNvSpPr txBox="1">
            <a:spLocks noChangeArrowheads="1"/>
          </p:cNvSpPr>
          <p:nvPr/>
        </p:nvSpPr>
        <p:spPr bwMode="auto">
          <a:xfrm>
            <a:off x="457200" y="1600200"/>
            <a:ext cx="8224838" cy="4521200"/>
          </a:xfrm>
          <a:prstGeom prst="rect">
            <a:avLst/>
          </a:prstGeom>
          <a:noFill/>
          <a:ln w="9525">
            <a:noFill/>
            <a:round/>
            <a:headEnd/>
            <a:tailEnd/>
          </a:ln>
          <a:effectLst/>
        </p:spPr>
        <p:txBody>
          <a:bodyPr lIns="0" tIns="0" rIns="0" bIns="0"/>
          <a:lstStyle/>
          <a:p>
            <a:pPr marL="328613" indent="-317500" eaLnBrk="1" hangingPunct="1">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a:solidFill>
                  <a:srgbClr val="FFFFFF"/>
                </a:solidFill>
              </a:rPr>
              <a:t>The World Wide Web was invented by Tim Berners-Lee and Robert Cailliau at the CERN in Geneva, CH, in 1990.</a:t>
            </a:r>
          </a:p>
          <a:p>
            <a:pPr marL="328613" indent="-317500" eaLnBrk="1" hangingPunct="1">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a:solidFill>
                  <a:srgbClr val="FFFFFF"/>
                </a:solidFill>
              </a:rPr>
              <a:t>It is now maintained by the World Wide Web Consortium (W3C), a standards making body in Boston, MA. </a:t>
            </a:r>
          </a:p>
          <a:p>
            <a:pPr marL="328613" indent="-317500" eaLnBrk="1" hangingPunct="1">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a:solidFill>
                  <a:srgbClr val="FFFFFF"/>
                </a:solidFill>
              </a:rPr>
              <a:t>Tim Berners-Lee is the director of the W3C.</a:t>
            </a:r>
          </a:p>
          <a:p>
            <a:pPr marL="328613" indent="-317500" eaLnBrk="1" hangingPunct="1">
              <a:lnSpc>
                <a:spcPct val="110000"/>
              </a:lnSpc>
              <a:spcBef>
                <a:spcPts val="700"/>
              </a:spcBef>
              <a:buClrTx/>
              <a:buSzTx/>
              <a:buFontTx/>
              <a:buNone/>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en-US"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89" name="Text Box 1"/>
          <p:cNvSpPr txBox="1">
            <a:spLocks noChangeArrowheads="1"/>
          </p:cNvSpPr>
          <p:nvPr/>
        </p:nvSpPr>
        <p:spPr bwMode="auto">
          <a:xfrm>
            <a:off x="457200" y="319088"/>
            <a:ext cx="8226425" cy="1049337"/>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out of normal flow</a:t>
            </a:r>
          </a:p>
        </p:txBody>
      </p:sp>
      <p:sp>
        <p:nvSpPr>
          <p:cNvPr id="396290" name="Text Box 2"/>
          <p:cNvSpPr txBox="1">
            <a:spLocks noChangeArrowheads="1"/>
          </p:cNvSpPr>
          <p:nvPr/>
        </p:nvSpPr>
        <p:spPr bwMode="auto">
          <a:xfrm>
            <a:off x="457200" y="1600200"/>
            <a:ext cx="8226425" cy="4435475"/>
          </a:xfrm>
          <a:prstGeom prst="rect">
            <a:avLst/>
          </a:prstGeom>
          <a:noFill/>
          <a:ln w="9525">
            <a:noFill/>
            <a:round/>
            <a:headEnd/>
            <a:tailEnd/>
          </a:ln>
          <a:effectLst/>
        </p:spPr>
        <p:txBody>
          <a:bodyPr lIns="0" tIns="0" rIns="0" bIns="0"/>
          <a:lstStyle/>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There are some technologies that place elements out of normal flow.</a:t>
            </a: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These are being reviewed now.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3" name="Text Box 1"/>
          <p:cNvSpPr txBox="1">
            <a:spLocks noChangeArrowheads="1"/>
          </p:cNvSpPr>
          <p:nvPr/>
        </p:nvSpPr>
        <p:spPr bwMode="auto">
          <a:xfrm>
            <a:off x="533400" y="542925"/>
            <a:ext cx="8229600" cy="606425"/>
          </a:xfrm>
          <a:prstGeom prst="rect">
            <a:avLst/>
          </a:prstGeom>
          <a:noFill/>
          <a:ln w="9525">
            <a:noFill/>
            <a:round/>
            <a:headEnd/>
            <a:tailEnd/>
          </a:ln>
          <a:effectLst/>
        </p:spPr>
        <p:txBody>
          <a:bodyPr lIns="90000" tIns="46800" rIns="90000" bIns="4680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floating</a:t>
            </a:r>
          </a:p>
        </p:txBody>
      </p:sp>
      <p:sp>
        <p:nvSpPr>
          <p:cNvPr id="397314" name="Text Box 2"/>
          <p:cNvSpPr txBox="1">
            <a:spLocks noChangeArrowheads="1"/>
          </p:cNvSpPr>
          <p:nvPr/>
        </p:nvSpPr>
        <p:spPr bwMode="auto">
          <a:xfrm>
            <a:off x="457200" y="1600200"/>
            <a:ext cx="8229600" cy="4035425"/>
          </a:xfrm>
          <a:prstGeom prst="rect">
            <a:avLst/>
          </a:prstGeom>
          <a:noFill/>
          <a:ln w="9525">
            <a:noFill/>
            <a:round/>
            <a:headEnd/>
            <a:tailEnd/>
          </a:ln>
          <a:effectLst/>
        </p:spPr>
        <p:txBody>
          <a:bodyPr lIns="90000" tIns="46800" rIns="90000" bIns="46800"/>
          <a:lstStyle/>
          <a:p>
            <a:pPr marL="330200" indent="-317500"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dirty="0">
                <a:solidFill>
                  <a:srgbClr val="FFFFFF"/>
                </a:solidFill>
              </a:rPr>
              <a:t>{float: } tells the user agent to float the box. The box is set to float, meaning that text floats around it. I know this is confusing</a:t>
            </a:r>
          </a:p>
          <a:p>
            <a:pPr marL="733425" lvl="1" indent="-276225" eaLnBrk="1" hangingPunct="1">
              <a:lnSpc>
                <a:spcPct val="104000"/>
              </a:lnSpc>
              <a:spcBef>
                <a:spcPts val="5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400" dirty="0">
                <a:solidFill>
                  <a:srgbClr val="FFFFFF"/>
                </a:solidFill>
              </a:rPr>
              <a:t>value ‘left’ tells the user agent to put the floating box to the left</a:t>
            </a:r>
          </a:p>
          <a:p>
            <a:pPr marL="733425" lvl="1" indent="-276225" eaLnBrk="1" hangingPunct="1">
              <a:lnSpc>
                <a:spcPct val="104000"/>
              </a:lnSpc>
              <a:spcBef>
                <a:spcPts val="5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400" dirty="0">
                <a:solidFill>
                  <a:srgbClr val="FFFFFF"/>
                </a:solidFill>
              </a:rPr>
              <a:t>value ‘right’ tell the user agent to put the floating box to the right. </a:t>
            </a:r>
          </a:p>
          <a:p>
            <a:pPr marL="733425" lvl="1" indent="-276225" eaLnBrk="1" hangingPunct="1">
              <a:lnSpc>
                <a:spcPct val="104000"/>
              </a:lnSpc>
              <a:spcBef>
                <a:spcPts val="5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400" dirty="0">
                <a:solidFill>
                  <a:srgbClr val="FFFFFF"/>
                </a:solidFill>
              </a:rPr>
              <a:t>value ‘none’ tells user agent not to float the box.</a:t>
            </a:r>
            <a:r>
              <a:rPr lang="en-US" sz="2400" dirty="0">
                <a:solidFill>
                  <a:srgbClr val="FFFFFF"/>
                </a:solidFill>
              </a:rPr>
              <a:t> That is the initial value.</a:t>
            </a:r>
          </a:p>
          <a:p>
            <a:pPr marL="733425" lvl="1" indent="-276225" eaLnBrk="1" hangingPunct="1">
              <a:lnSpc>
                <a:spcPct val="104000"/>
              </a:lnSpc>
              <a:spcBef>
                <a:spcPts val="5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400" dirty="0">
                <a:solidFill>
                  <a:srgbClr val="FFFFFF"/>
                </a:solidFill>
              </a:rPr>
              <a:t>Yes, ‘inherit’ is also a valid value.</a:t>
            </a:r>
          </a:p>
          <a:p>
            <a:pPr marL="330200" indent="-317500" eaLnBrk="1" hangingPunct="1">
              <a:lnSpc>
                <a:spcPct val="104000"/>
              </a:lnSpc>
              <a:spcBef>
                <a:spcPts val="500"/>
              </a:spcBef>
              <a:buClrTx/>
              <a:buSzTx/>
              <a:buFontTx/>
              <a:buNone/>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a:solidFill>
                  <a:srgbClr val="FFFFFF"/>
                </a:solidFill>
              </a:rPr>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7"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negative margins on floats</a:t>
            </a:r>
          </a:p>
        </p:txBody>
      </p:sp>
      <p:sp>
        <p:nvSpPr>
          <p:cNvPr id="398338" name="Text Box 2"/>
          <p:cNvSpPr txBox="1">
            <a:spLocks noChangeArrowheads="1"/>
          </p:cNvSpPr>
          <p:nvPr/>
        </p:nvSpPr>
        <p:spPr bwMode="auto">
          <a:xfrm>
            <a:off x="457200" y="1600200"/>
            <a:ext cx="8226425" cy="4524375"/>
          </a:xfrm>
          <a:prstGeom prst="rect">
            <a:avLst/>
          </a:prstGeom>
          <a:noFill/>
          <a:ln w="9525">
            <a:noFill/>
            <a:round/>
            <a:headEnd/>
            <a:tailEnd/>
          </a:ln>
          <a:effectLst/>
        </p:spPr>
        <p:txBody>
          <a:bodyPr lIns="0" tIns="0" rIns="0" bIns="0"/>
          <a:lstStyle/>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You can set negative margins on floats. That will make the float stick out of the containing box. </a:t>
            </a: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But watch out for potential of several floats with negative margins overlapping each other. It is not quite clear what happens in such situations.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1" name="Text Box 1"/>
          <p:cNvSpPr txBox="1">
            <a:spLocks noChangeArrowheads="1"/>
          </p:cNvSpPr>
          <p:nvPr/>
        </p:nvSpPr>
        <p:spPr bwMode="auto">
          <a:xfrm>
            <a:off x="457200" y="228600"/>
            <a:ext cx="8229600" cy="606425"/>
          </a:xfrm>
          <a:prstGeom prst="rect">
            <a:avLst/>
          </a:prstGeom>
          <a:noFill/>
          <a:ln w="9525">
            <a:noFill/>
            <a:round/>
            <a:headEnd/>
            <a:tailEnd/>
          </a:ln>
          <a:effectLst/>
        </p:spPr>
        <p:txBody>
          <a:bodyPr lIns="90000" tIns="46800" rIns="90000" bIns="4680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clearing</a:t>
            </a:r>
          </a:p>
        </p:txBody>
      </p:sp>
      <p:sp>
        <p:nvSpPr>
          <p:cNvPr id="399362" name="Text Box 2"/>
          <p:cNvSpPr txBox="1">
            <a:spLocks noChangeArrowheads="1"/>
          </p:cNvSpPr>
          <p:nvPr/>
        </p:nvSpPr>
        <p:spPr bwMode="auto">
          <a:xfrm>
            <a:off x="457200" y="914400"/>
            <a:ext cx="8229600" cy="5570538"/>
          </a:xfrm>
          <a:prstGeom prst="rect">
            <a:avLst/>
          </a:prstGeom>
          <a:noFill/>
          <a:ln w="9525">
            <a:noFill/>
            <a:round/>
            <a:headEnd/>
            <a:tailEnd/>
          </a:ln>
          <a:effectLst/>
        </p:spPr>
        <p:txBody>
          <a:bodyPr lIns="90000" tIns="46800" rIns="90000" bIns="46800"/>
          <a:lstStyle/>
          <a:p>
            <a:pPr marL="330200" indent="-317500"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2800" dirty="0">
                <a:solidFill>
                  <a:srgbClr val="FFFFFF"/>
                </a:solidFill>
              </a:rPr>
              <a:t>{clear: } tells the user agent whether to place the current element next to a floating element or on the next line below it.</a:t>
            </a:r>
          </a:p>
          <a:p>
            <a:pPr marL="733425" lvl="1" indent="-276225" eaLnBrk="1" hangingPunct="1">
              <a:lnSpc>
                <a:spcPct val="104000"/>
              </a:lnSpc>
              <a:spcBef>
                <a:spcPts val="5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2400" dirty="0">
                <a:solidFill>
                  <a:srgbClr val="FFFFFF"/>
                </a:solidFill>
              </a:rPr>
              <a:t>value ‘none’ (default) tells the user agent to put contents on either side of the floating element</a:t>
            </a:r>
          </a:p>
          <a:p>
            <a:pPr marL="733425" lvl="1" indent="-276225" eaLnBrk="1" hangingPunct="1">
              <a:lnSpc>
                <a:spcPct val="104000"/>
              </a:lnSpc>
              <a:spcBef>
                <a:spcPts val="5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2400" dirty="0">
                <a:solidFill>
                  <a:srgbClr val="FFFFFF"/>
                </a:solidFill>
              </a:rPr>
              <a:t>value ‘left’ means to go after all left floats</a:t>
            </a:r>
          </a:p>
          <a:p>
            <a:pPr marL="733425" lvl="1" indent="-276225" eaLnBrk="1" hangingPunct="1">
              <a:lnSpc>
                <a:spcPct val="104000"/>
              </a:lnSpc>
              <a:spcBef>
                <a:spcPts val="5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2400" dirty="0">
                <a:solidFill>
                  <a:srgbClr val="FFFFFF"/>
                </a:solidFill>
              </a:rPr>
              <a:t>value ‘right’ mean placing after all right floats</a:t>
            </a:r>
          </a:p>
          <a:p>
            <a:pPr marL="733425" lvl="1" indent="-276225" eaLnBrk="1" hangingPunct="1">
              <a:lnSpc>
                <a:spcPct val="104000"/>
              </a:lnSpc>
              <a:spcBef>
                <a:spcPts val="5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2400" dirty="0">
                <a:solidFill>
                  <a:srgbClr val="FFFFFF"/>
                </a:solidFill>
              </a:rPr>
              <a:t>value ‘</a:t>
            </a:r>
            <a:r>
              <a:rPr lang="en-US" sz="2400" dirty="0">
                <a:solidFill>
                  <a:srgbClr val="FFFFFF"/>
                </a:solidFill>
              </a:rPr>
              <a:t>both</a:t>
            </a:r>
            <a:r>
              <a:rPr lang="en-GB" sz="2400" dirty="0">
                <a:solidFill>
                  <a:srgbClr val="FFFFFF"/>
                </a:solidFill>
              </a:rPr>
              <a:t>' means that both sides have to stay clear</a:t>
            </a:r>
          </a:p>
          <a:p>
            <a:pPr marL="330200" indent="-317500" eaLnBrk="1" hangingPunct="1">
              <a:lnSpc>
                <a:spcPct val="104000"/>
              </a:lnSpc>
              <a:spcBef>
                <a:spcPts val="5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2800" dirty="0">
                <a:solidFill>
                  <a:srgbClr val="FFFFFF"/>
                </a:solidFill>
              </a:rPr>
              <a:t>{clear: } only applies to block level elements.</a:t>
            </a:r>
          </a:p>
          <a:p>
            <a:pPr marL="330200" indent="-317500" eaLnBrk="1" hangingPunct="1">
              <a:lnSpc>
                <a:spcPct val="104000"/>
              </a:lnSpc>
              <a:spcBef>
                <a:spcPts val="5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2800" dirty="0">
                <a:solidFill>
                  <a:srgbClr val="FFFFFF"/>
                </a:solidFill>
              </a:rPr>
              <a:t>It is not inherited</a:t>
            </a:r>
            <a:r>
              <a:rPr lang="en-GB" sz="2800" dirty="0" smtClean="0">
                <a:solidFill>
                  <a:srgbClr val="FFFFFF"/>
                </a:solidFill>
              </a:rPr>
              <a:t>.</a:t>
            </a:r>
            <a:endParaRPr lang="en-GB" sz="2800" dirty="0">
              <a:solidFill>
                <a:srgbClr val="FFFFFF"/>
              </a:solidFill>
            </a:endParaRPr>
          </a:p>
          <a:p>
            <a:pPr marL="330200" indent="-317500" eaLnBrk="1" hangingPunct="1">
              <a:lnSpc>
                <a:spcPct val="104000"/>
              </a:lnSpc>
              <a:spcBef>
                <a:spcPts val="600"/>
              </a:spcBef>
              <a:buClrTx/>
              <a:buSzTx/>
              <a:buFontTx/>
              <a:buNone/>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en-GB" sz="28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5"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{position: }</a:t>
            </a:r>
          </a:p>
        </p:txBody>
      </p:sp>
      <p:sp>
        <p:nvSpPr>
          <p:cNvPr id="400386" name="Text Box 2"/>
          <p:cNvSpPr txBox="1">
            <a:spLocks noChangeArrowheads="1"/>
          </p:cNvSpPr>
          <p:nvPr/>
        </p:nvSpPr>
        <p:spPr bwMode="auto">
          <a:xfrm>
            <a:off x="457200" y="1600200"/>
            <a:ext cx="8226425" cy="4524375"/>
          </a:xfrm>
          <a:prstGeom prst="rect">
            <a:avLst/>
          </a:prstGeom>
          <a:noFill/>
          <a:ln w="9525">
            <a:noFill/>
            <a:round/>
            <a:headEnd/>
            <a:tailEnd/>
          </a:ln>
          <a:effectLst/>
        </p:spPr>
        <p:txBody>
          <a:bodyPr lIns="0" tIns="0" rIns="0" bIns="0"/>
          <a:lstStyle/>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a:solidFill>
                  <a:srgbClr val="FFFFFF"/>
                </a:solidFill>
              </a:rPr>
              <a:t>You can take an element out of normal flow with the {position: } property.</a:t>
            </a: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a:solidFill>
                  <a:srgbClr val="FFFFFF"/>
                </a:solidFill>
              </a:rPr>
              <a:t>Normal flow corresponds to the value ‘static’ of {position:}. This is the initial value.</a:t>
            </a: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a:solidFill>
                  <a:srgbClr val="FFFFFF"/>
                </a:solidFill>
              </a:rPr>
              <a:t>Other values are:</a:t>
            </a:r>
          </a:p>
          <a:p>
            <a:pPr marL="733425" lvl="1" indent="-276225" eaLnBrk="1" hangingPunct="1">
              <a:lnSpc>
                <a:spcPct val="108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400" dirty="0">
                <a:solidFill>
                  <a:srgbClr val="FFFFFF"/>
                </a:solidFill>
              </a:rPr>
              <a:t>‘relative’</a:t>
            </a:r>
          </a:p>
          <a:p>
            <a:pPr marL="733425" lvl="1" indent="-276225" eaLnBrk="1" hangingPunct="1">
              <a:lnSpc>
                <a:spcPct val="108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400" dirty="0">
                <a:solidFill>
                  <a:srgbClr val="FFFFFF"/>
                </a:solidFill>
              </a:rPr>
              <a:t>‘absolute’</a:t>
            </a:r>
          </a:p>
          <a:p>
            <a:pPr marL="733425" lvl="1" indent="-276225" eaLnBrk="1" hangingPunct="1">
              <a:lnSpc>
                <a:spcPct val="108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400" dirty="0">
                <a:solidFill>
                  <a:srgbClr val="FFFFFF"/>
                </a:solidFill>
              </a:rPr>
              <a:t>‘fixed’</a:t>
            </a:r>
          </a:p>
          <a:p>
            <a:pPr marL="733425" lvl="1" indent="-276225" eaLnBrk="1" hangingPunct="1">
              <a:lnSpc>
                <a:spcPct val="108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400" dirty="0">
                <a:solidFill>
                  <a:srgbClr val="FFFFFF"/>
                </a:solidFill>
              </a:rPr>
              <a:t>‘inherit’</a:t>
            </a:r>
          </a:p>
          <a:p>
            <a:pPr marL="330200" indent="-317500" eaLnBrk="1" hangingPunct="1">
              <a:lnSpc>
                <a:spcPct val="108000"/>
              </a:lnSpc>
              <a:spcBef>
                <a:spcPts val="600"/>
              </a:spcBef>
              <a:buClrTx/>
              <a:buSzTx/>
              <a:buFontTx/>
              <a:buNone/>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en-US"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09" name="Text Box 1"/>
          <p:cNvSpPr txBox="1">
            <a:spLocks noChangeArrowheads="1"/>
          </p:cNvSpPr>
          <p:nvPr/>
        </p:nvSpPr>
        <p:spPr bwMode="auto">
          <a:xfrm>
            <a:off x="457200" y="542925"/>
            <a:ext cx="8229600" cy="606425"/>
          </a:xfrm>
          <a:prstGeom prst="rect">
            <a:avLst/>
          </a:prstGeom>
          <a:noFill/>
          <a:ln w="9525">
            <a:noFill/>
            <a:round/>
            <a:headEnd/>
            <a:tailEnd/>
          </a:ln>
          <a:effectLst/>
        </p:spPr>
        <p:txBody>
          <a:bodyPr lIns="90000" tIns="46800" rIns="90000" bIns="4680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offset properties</a:t>
            </a:r>
          </a:p>
        </p:txBody>
      </p:sp>
      <p:sp>
        <p:nvSpPr>
          <p:cNvPr id="401410" name="Text Box 2"/>
          <p:cNvSpPr txBox="1">
            <a:spLocks noChangeArrowheads="1"/>
          </p:cNvSpPr>
          <p:nvPr/>
        </p:nvSpPr>
        <p:spPr bwMode="auto">
          <a:xfrm>
            <a:off x="304800" y="1219200"/>
            <a:ext cx="8534400" cy="5273675"/>
          </a:xfrm>
          <a:prstGeom prst="rect">
            <a:avLst/>
          </a:prstGeom>
          <a:noFill/>
          <a:ln w="9525">
            <a:noFill/>
            <a:round/>
            <a:headEnd/>
            <a:tailEnd/>
          </a:ln>
          <a:effectLst/>
        </p:spPr>
        <p:txBody>
          <a:bodyPr lIns="90000" tIns="46800" rIns="90000" bIns="46800"/>
          <a:lstStyle/>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{top:}, {right:}, {bottom:}, {left:} set  offsets if positioning is relative, absolute or fixed</a:t>
            </a:r>
            <a:r>
              <a:rPr lang="en-US" sz="2800">
                <a:solidFill>
                  <a:srgbClr val="FFFFFF"/>
                </a:solidFill>
              </a:rPr>
              <a:t>, i.e, when the box is positioned. </a:t>
            </a:r>
            <a:r>
              <a:rPr lang="ru-RU" sz="2800">
                <a:solidFill>
                  <a:srgbClr val="FFFFFF"/>
                </a:solidFill>
              </a:rPr>
              <a:t>They can take length values, percentages, </a:t>
            </a:r>
            <a:r>
              <a:rPr lang="en-US" sz="2800">
                <a:solidFill>
                  <a:srgbClr val="FFFFFF"/>
                </a:solidFill>
              </a:rPr>
              <a:t>‘inherit’, and ‘auto’ (initial)</a:t>
            </a:r>
            <a:r>
              <a:rPr lang="ru-RU" sz="2800">
                <a:solidFill>
                  <a:srgbClr val="FFFFFF"/>
                </a:solidFill>
              </a:rPr>
              <a:t>.</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The effect of 'auto' depends on which other properties have been set to 'auto‘.</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Percentages refer to width of containing box for {left:} and {right:} and height of containing box for the other two.</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top: 50%; bottom: 0; left: 50%;  selects the lower quarter of the containing block</a:t>
            </a:r>
          </a:p>
          <a:p>
            <a:pPr marL="330200" indent="-317500" eaLnBrk="1" hangingPunct="1">
              <a:lnSpc>
                <a:spcPct val="104000"/>
              </a:lnSpc>
              <a:spcBef>
                <a:spcPts val="700"/>
              </a:spcBef>
              <a:buClrTx/>
              <a:buSzTx/>
              <a:buFontTx/>
              <a:buNone/>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ru-RU" sz="2800">
              <a:solidFill>
                <a:srgbClr val="FFFFFF"/>
              </a:solidFill>
            </a:endParaRPr>
          </a:p>
          <a:p>
            <a:pPr marL="330200" indent="-317500" eaLnBrk="1" hangingPunct="1">
              <a:lnSpc>
                <a:spcPct val="104000"/>
              </a:lnSpc>
              <a:spcBef>
                <a:spcPts val="700"/>
              </a:spcBef>
              <a:buClrTx/>
              <a:buSzTx/>
              <a:buFontTx/>
              <a:buNone/>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ru-RU"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3"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{position: relative}</a:t>
            </a:r>
          </a:p>
        </p:txBody>
      </p:sp>
      <p:sp>
        <p:nvSpPr>
          <p:cNvPr id="402434" name="Text Box 2"/>
          <p:cNvSpPr txBox="1">
            <a:spLocks noChangeArrowheads="1"/>
          </p:cNvSpPr>
          <p:nvPr/>
        </p:nvSpPr>
        <p:spPr bwMode="auto">
          <a:xfrm>
            <a:off x="457200" y="1600200"/>
            <a:ext cx="8226425" cy="4524375"/>
          </a:xfrm>
          <a:prstGeom prst="rect">
            <a:avLst/>
          </a:prstGeom>
          <a:noFill/>
          <a:ln w="9525">
            <a:noFill/>
            <a:round/>
            <a:headEnd/>
            <a:tailEnd/>
          </a:ln>
          <a:effectLst/>
        </p:spPr>
        <p:txBody>
          <a:bodyPr lIns="0" tIns="0" rIns="0" bIns="0"/>
          <a:lstStyle/>
          <a:p>
            <a:pPr marL="330200" indent="-317500"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2800">
                <a:solidFill>
                  <a:srgbClr val="FFFFFF"/>
                </a:solidFill>
              </a:rPr>
              <a:t>The box's position is calculated according to the normal flow. Then it is offset relative to its normal position. </a:t>
            </a:r>
          </a:p>
          <a:p>
            <a:pPr marL="330200" indent="-317500"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2800">
                <a:solidFill>
                  <a:srgbClr val="FFFFFF"/>
                </a:solidFill>
              </a:rPr>
              <a:t>The position of the following box is not affected.</a:t>
            </a:r>
          </a:p>
          <a:p>
            <a:pPr marL="330200" indent="-317500"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2800">
                <a:solidFill>
                  <a:srgbClr val="FFFFFF"/>
                </a:solidFill>
              </a:rPr>
              <a:t>This is, if you put, say an &lt;img/&gt; box away in relative position, the there is a blank where the image would be in normal flow.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7"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{position: absolute}</a:t>
            </a:r>
          </a:p>
        </p:txBody>
      </p:sp>
      <p:sp>
        <p:nvSpPr>
          <p:cNvPr id="403458" name="Text Box 2"/>
          <p:cNvSpPr txBox="1">
            <a:spLocks noChangeArrowheads="1"/>
          </p:cNvSpPr>
          <p:nvPr/>
        </p:nvSpPr>
        <p:spPr bwMode="auto">
          <a:xfrm>
            <a:off x="457200" y="1600200"/>
            <a:ext cx="8226425" cy="4524375"/>
          </a:xfrm>
          <a:prstGeom prst="rect">
            <a:avLst/>
          </a:prstGeom>
          <a:noFill/>
          <a:ln w="9525">
            <a:noFill/>
            <a:round/>
            <a:headEnd/>
            <a:tailEnd/>
          </a:ln>
          <a:effectLst/>
        </p:spPr>
        <p:txBody>
          <a:bodyPr lIns="0" tIns="0" rIns="0" bIns="0"/>
          <a:lstStyle/>
          <a:p>
            <a:pPr marL="330200" indent="-317500"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2800">
                <a:solidFill>
                  <a:srgbClr val="FFFFFF"/>
                </a:solidFill>
              </a:rPr>
              <a:t>The box's position is specified by offsets with respect to the box's containing element. There is no effect on sibling boxes.</a:t>
            </a: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The containing element is the nearest ancestor element that has a position value set to something else than ‘static’. It is common to set a {position: relative} to that element but don’t give any offsets to it.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1"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{position: fixed}</a:t>
            </a:r>
          </a:p>
        </p:txBody>
      </p:sp>
      <p:sp>
        <p:nvSpPr>
          <p:cNvPr id="404482" name="Text Box 2"/>
          <p:cNvSpPr txBox="1">
            <a:spLocks noChangeArrowheads="1"/>
          </p:cNvSpPr>
          <p:nvPr/>
        </p:nvSpPr>
        <p:spPr bwMode="auto">
          <a:xfrm>
            <a:off x="457200" y="1600200"/>
            <a:ext cx="8226425" cy="4524375"/>
          </a:xfrm>
          <a:prstGeom prst="rect">
            <a:avLst/>
          </a:prstGeom>
          <a:noFill/>
          <a:ln w="9525">
            <a:noFill/>
            <a:round/>
            <a:headEnd/>
            <a:tailEnd/>
          </a:ln>
          <a:effectLst/>
        </p:spPr>
        <p:txBody>
          <a:bodyPr lIns="0" tIns="0" rIns="0" bIns="0"/>
          <a:lstStyle/>
          <a:p>
            <a:pPr marL="330200" indent="-317500"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3200">
                <a:solidFill>
                  <a:srgbClr val="FFFFFF"/>
                </a:solidFill>
              </a:rPr>
              <a:t>The box's position is calculated according to the 'absolute' model, but the reference is not the containing element but:</a:t>
            </a:r>
          </a:p>
          <a:p>
            <a:pPr marL="733425" lvl="1" indent="-276225"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2800">
                <a:solidFill>
                  <a:srgbClr val="FFFFFF"/>
                </a:solidFill>
              </a:rPr>
              <a:t>For continuous media, the box is fixed with respect to the viewport</a:t>
            </a:r>
          </a:p>
          <a:p>
            <a:pPr marL="733425" lvl="1" indent="-276225"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2800">
                <a:solidFill>
                  <a:srgbClr val="FFFFFF"/>
                </a:solidFill>
              </a:rPr>
              <a:t>For paged media, the box is fixed with respect to the page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5" name="Text Box 1"/>
          <p:cNvSpPr txBox="1">
            <a:spLocks noChangeArrowheads="1"/>
          </p:cNvSpPr>
          <p:nvPr/>
        </p:nvSpPr>
        <p:spPr bwMode="auto">
          <a:xfrm>
            <a:off x="457200" y="542925"/>
            <a:ext cx="8229600" cy="606425"/>
          </a:xfrm>
          <a:prstGeom prst="rect">
            <a:avLst/>
          </a:prstGeom>
          <a:noFill/>
          <a:ln w="9525">
            <a:noFill/>
            <a:round/>
            <a:headEnd/>
            <a:tailEnd/>
          </a:ln>
          <a:effectLst/>
        </p:spPr>
        <p:txBody>
          <a:bodyPr lIns="90000" tIns="46800" rIns="90000" bIns="4680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{z-index:}</a:t>
            </a:r>
          </a:p>
        </p:txBody>
      </p:sp>
      <p:sp>
        <p:nvSpPr>
          <p:cNvPr id="405506" name="Text Box 2"/>
          <p:cNvSpPr txBox="1">
            <a:spLocks noChangeArrowheads="1"/>
          </p:cNvSpPr>
          <p:nvPr/>
        </p:nvSpPr>
        <p:spPr bwMode="auto">
          <a:xfrm>
            <a:off x="457200" y="1143000"/>
            <a:ext cx="8229600" cy="5257800"/>
          </a:xfrm>
          <a:prstGeom prst="rect">
            <a:avLst/>
          </a:prstGeom>
          <a:noFill/>
          <a:ln w="9525">
            <a:noFill/>
            <a:round/>
            <a:headEnd/>
            <a:tailEnd/>
          </a:ln>
          <a:effectLst/>
        </p:spPr>
        <p:txBody>
          <a:bodyPr lIns="90000" tIns="46800" rIns="90000" bIns="46800"/>
          <a:lstStyle/>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{z-index: } let you set an integer value for a layer on the canvas where the element will appear.</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If element 1 has z-index value 1 and element 2 has z-index value number 2, element 2 lies on top of element 1.</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A negative value means that the element contents is behind its containing block. </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T</a:t>
            </a:r>
            <a:r>
              <a:rPr lang="ru-RU" sz="2800">
                <a:solidFill>
                  <a:srgbClr val="FFFFFF"/>
                </a:solidFill>
              </a:rPr>
              <a:t>he initial value is 'auto'.</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This property only applies to positioned elements, i.e. elements with a position other than ‘static’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1"/>
          <p:cNvSpPr txBox="1">
            <a:spLocks noChangeArrowheads="1"/>
          </p:cNvSpPr>
          <p:nvPr/>
        </p:nvSpPr>
        <p:spPr bwMode="auto">
          <a:xfrm>
            <a:off x="457200" y="493713"/>
            <a:ext cx="8229600" cy="703262"/>
          </a:xfrm>
          <a:prstGeom prst="rect">
            <a:avLst/>
          </a:prstGeom>
          <a:noFill/>
          <a:ln w="9525">
            <a:noFill/>
            <a:round/>
            <a:headEnd/>
            <a:tailEnd/>
          </a:ln>
          <a:effectLst/>
        </p:spPr>
        <p:txBody>
          <a:bodyPr lIns="90000" tIns="46800" rIns="90000" bIns="4680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a uniform naming scheme</a:t>
            </a:r>
          </a:p>
        </p:txBody>
      </p:sp>
      <p:sp>
        <p:nvSpPr>
          <p:cNvPr id="34818" name="Text Box 2"/>
          <p:cNvSpPr txBox="1">
            <a:spLocks noChangeArrowheads="1"/>
          </p:cNvSpPr>
          <p:nvPr/>
        </p:nvSpPr>
        <p:spPr bwMode="auto">
          <a:xfrm>
            <a:off x="457200" y="1600200"/>
            <a:ext cx="8229600" cy="4376738"/>
          </a:xfrm>
          <a:prstGeom prst="rect">
            <a:avLst/>
          </a:prstGeom>
          <a:noFill/>
          <a:ln w="9525">
            <a:noFill/>
            <a:round/>
            <a:headEnd/>
            <a:tailEnd/>
          </a:ln>
          <a:effectLst/>
        </p:spPr>
        <p:txBody>
          <a:bodyPr lIns="90000" tIns="46800" rIns="90000" bIns="46800"/>
          <a:lstStyle/>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Every resource available on the Web</a:t>
            </a:r>
            <a:r>
              <a:rPr lang="en-GB" sz="2800" i="1" dirty="0">
                <a:solidFill>
                  <a:srgbClr val="FFFFFF"/>
                </a:solidFill>
              </a:rPr>
              <a:t>—</a:t>
            </a:r>
            <a:r>
              <a:rPr lang="en-GB" sz="2800" dirty="0">
                <a:solidFill>
                  <a:srgbClr val="FFFFFF"/>
                </a:solidFill>
              </a:rPr>
              <a:t>HTML document, image, video clip, program, etc</a:t>
            </a:r>
            <a:r>
              <a:rPr lang="en-GB" sz="2800" i="1" dirty="0">
                <a:solidFill>
                  <a:srgbClr val="FFFFFF"/>
                </a:solidFill>
              </a:rPr>
              <a:t>—</a:t>
            </a:r>
            <a:r>
              <a:rPr lang="en-GB" sz="2800" dirty="0">
                <a:solidFill>
                  <a:srgbClr val="FFFFFF"/>
                </a:solidFill>
              </a:rPr>
              <a:t>has an address that may be encoded by a </a:t>
            </a:r>
            <a:r>
              <a:rPr lang="en-GB" sz="2800" i="1" dirty="0">
                <a:solidFill>
                  <a:srgbClr val="FFFFFF"/>
                </a:solidFill>
              </a:rPr>
              <a:t>Uniform Resource Identifier</a:t>
            </a:r>
            <a:r>
              <a:rPr lang="en-GB" sz="2800" dirty="0">
                <a:solidFill>
                  <a:srgbClr val="FFFFFF"/>
                </a:solidFill>
              </a:rPr>
              <a:t>, or “URI”.</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URIs typically consist of three pieces:</a:t>
            </a: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dirty="0">
                <a:solidFill>
                  <a:srgbClr val="FFFFFF"/>
                </a:solidFill>
              </a:rPr>
              <a:t>The name of the mechanism used </a:t>
            </a:r>
          </a:p>
          <a:p>
            <a:pPr marL="1141413" lvl="2" indent="-227013" eaLnBrk="1" hangingPunct="1">
              <a:lnSpc>
                <a:spcPct val="100000"/>
              </a:lnSpc>
              <a:spcBef>
                <a:spcPts val="5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000" dirty="0">
                <a:solidFill>
                  <a:srgbClr val="FFFFFF"/>
                </a:solidFill>
              </a:rPr>
              <a:t>to access the resource</a:t>
            </a:r>
          </a:p>
          <a:p>
            <a:pPr marL="1141413" lvl="2" indent="-227013" eaLnBrk="1" hangingPunct="1">
              <a:lnSpc>
                <a:spcPct val="100000"/>
              </a:lnSpc>
              <a:spcBef>
                <a:spcPts val="5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000" dirty="0">
                <a:solidFill>
                  <a:srgbClr val="FFFFFF"/>
                </a:solidFill>
              </a:rPr>
              <a:t>or the otherwise “resolve” it </a:t>
            </a: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dirty="0">
                <a:solidFill>
                  <a:srgbClr val="FFFFFF"/>
                </a:solidFill>
              </a:rPr>
              <a:t>The DNS name of the host holding the resource. </a:t>
            </a: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dirty="0">
                <a:solidFill>
                  <a:srgbClr val="FFFFFF"/>
                </a:solidFill>
              </a:rPr>
              <a:t>The locus of the resource on the host.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29"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0" tIns="0" rIns="0" bIns="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3600">
                <a:solidFill>
                  <a:srgbClr val="E3EBF1"/>
                </a:solidFill>
              </a:rPr>
              <a:t>general background to foreground order</a:t>
            </a:r>
          </a:p>
        </p:txBody>
      </p:sp>
      <p:sp>
        <p:nvSpPr>
          <p:cNvPr id="406530" name="Text Box 2"/>
          <p:cNvSpPr txBox="1">
            <a:spLocks noChangeArrowheads="1"/>
          </p:cNvSpPr>
          <p:nvPr/>
        </p:nvSpPr>
        <p:spPr bwMode="auto">
          <a:xfrm>
            <a:off x="457200" y="1600200"/>
            <a:ext cx="8229600" cy="4525963"/>
          </a:xfrm>
          <a:prstGeom prst="rect">
            <a:avLst/>
          </a:prstGeom>
          <a:noFill/>
          <a:ln w="9525">
            <a:noFill/>
            <a:round/>
            <a:headEnd/>
            <a:tailEnd/>
          </a:ln>
          <a:effectLst/>
        </p:spPr>
        <p:txBody>
          <a:bodyPr lIns="0" tIns="0" rIns="0" bIns="0"/>
          <a:lstStyle/>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dirty="0">
                <a:solidFill>
                  <a:srgbClr val="FFFFFF"/>
                </a:solidFill>
              </a:rPr>
              <a:t>For an element, the order is approximately</a:t>
            </a:r>
          </a:p>
          <a:p>
            <a:pPr marL="733425" lvl="1" indent="-276225"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400" dirty="0">
                <a:solidFill>
                  <a:srgbClr val="FFFFFF"/>
                </a:solidFill>
              </a:rPr>
              <a:t>background and borders of element</a:t>
            </a:r>
          </a:p>
          <a:p>
            <a:pPr marL="733425" lvl="1" indent="-276225"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400" dirty="0">
                <a:solidFill>
                  <a:srgbClr val="FFFFFF"/>
                </a:solidFill>
              </a:rPr>
              <a:t>children of the element with negative z-index</a:t>
            </a:r>
          </a:p>
          <a:p>
            <a:pPr marL="733425" lvl="1" indent="-276225"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400" dirty="0">
                <a:solidFill>
                  <a:srgbClr val="FFFFFF"/>
                </a:solidFill>
              </a:rPr>
              <a:t>non-inline in-flow children </a:t>
            </a:r>
          </a:p>
          <a:p>
            <a:pPr marL="733425" lvl="1" indent="-276225"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400" dirty="0">
                <a:solidFill>
                  <a:srgbClr val="FFFFFF"/>
                </a:solidFill>
              </a:rPr>
              <a:t>children that are floats</a:t>
            </a:r>
          </a:p>
          <a:p>
            <a:pPr marL="733425" lvl="1" indent="-276225"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400" dirty="0">
                <a:solidFill>
                  <a:srgbClr val="FFFFFF"/>
                </a:solidFill>
              </a:rPr>
              <a:t>children that are in-line in-flow</a:t>
            </a:r>
          </a:p>
          <a:p>
            <a:pPr marL="733425" lvl="1" indent="-276225"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400" dirty="0">
                <a:solidFill>
                  <a:srgbClr val="FFFFFF"/>
                </a:solidFill>
              </a:rPr>
              <a:t>children with z-index 0 or better</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i="1" dirty="0">
                <a:solidFill>
                  <a:srgbClr val="FFFFFF"/>
                </a:solidFill>
              </a:rPr>
              <a:t>not worth remembering for quiz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3" name="Text Box 1"/>
          <p:cNvSpPr txBox="1">
            <a:spLocks noChangeArrowheads="1"/>
          </p:cNvSpPr>
          <p:nvPr/>
        </p:nvSpPr>
        <p:spPr bwMode="auto">
          <a:xfrm>
            <a:off x="457200" y="542925"/>
            <a:ext cx="8229600" cy="606425"/>
          </a:xfrm>
          <a:prstGeom prst="rect">
            <a:avLst/>
          </a:prstGeom>
          <a:noFill/>
          <a:ln w="9525">
            <a:noFill/>
            <a:round/>
            <a:headEnd/>
            <a:tailEnd/>
          </a:ln>
          <a:effectLst/>
        </p:spPr>
        <p:txBody>
          <a:bodyPr lIns="90000" tIns="46800" rIns="90000" bIns="4680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{overflow: }</a:t>
            </a:r>
          </a:p>
        </p:txBody>
      </p:sp>
      <p:sp>
        <p:nvSpPr>
          <p:cNvPr id="407554" name="Text Box 2"/>
          <p:cNvSpPr txBox="1">
            <a:spLocks noChangeArrowheads="1"/>
          </p:cNvSpPr>
          <p:nvPr/>
        </p:nvSpPr>
        <p:spPr bwMode="auto">
          <a:xfrm>
            <a:off x="228600" y="1600200"/>
            <a:ext cx="8686800" cy="3870325"/>
          </a:xfrm>
          <a:prstGeom prst="rect">
            <a:avLst/>
          </a:prstGeom>
          <a:noFill/>
          <a:ln w="9525">
            <a:noFill/>
            <a:round/>
            <a:headEnd/>
            <a:tailEnd/>
          </a:ln>
          <a:effectLst/>
        </p:spPr>
        <p:txBody>
          <a:bodyPr lIns="90000" tIns="46800" rIns="90000" bIns="46800"/>
          <a:lstStyle/>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dirty="0">
                <a:solidFill>
                  <a:srgbClr val="FFFFFF"/>
                </a:solidFill>
              </a:rPr>
              <a:t>When a box contents is larger than the containing box, it overflows. </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dirty="0">
                <a:solidFill>
                  <a:srgbClr val="FFFFFF"/>
                </a:solidFill>
              </a:rPr>
              <a:t>{overflow:} can take the values</a:t>
            </a:r>
          </a:p>
          <a:p>
            <a:pPr marL="733425" lvl="1" indent="-276225"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400" dirty="0">
                <a:solidFill>
                  <a:srgbClr val="FFFFFF"/>
                </a:solidFill>
              </a:rPr>
              <a:t>‘</a:t>
            </a:r>
            <a:r>
              <a:rPr lang="ru-RU" sz="2400" dirty="0">
                <a:solidFill>
                  <a:srgbClr val="FFFFFF"/>
                </a:solidFill>
              </a:rPr>
              <a:t>visible</a:t>
            </a:r>
            <a:r>
              <a:rPr lang="en-US" sz="2400" dirty="0">
                <a:solidFill>
                  <a:srgbClr val="FFFFFF"/>
                </a:solidFill>
              </a:rPr>
              <a:t>’</a:t>
            </a:r>
            <a:r>
              <a:rPr lang="ru-RU" sz="2400" dirty="0">
                <a:solidFill>
                  <a:srgbClr val="FFFFFF"/>
                </a:solidFill>
              </a:rPr>
              <a:t> 	contents is allowed to overflow</a:t>
            </a:r>
          </a:p>
          <a:p>
            <a:pPr marL="733425" lvl="1" indent="-276225"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400" dirty="0">
                <a:solidFill>
                  <a:srgbClr val="FFFFFF"/>
                </a:solidFill>
              </a:rPr>
              <a:t>‘</a:t>
            </a:r>
            <a:r>
              <a:rPr lang="ru-RU" sz="2400" dirty="0">
                <a:solidFill>
                  <a:srgbClr val="FFFFFF"/>
                </a:solidFill>
              </a:rPr>
              <a:t>hidden</a:t>
            </a:r>
            <a:r>
              <a:rPr lang="en-US" sz="2400" dirty="0">
                <a:solidFill>
                  <a:srgbClr val="FFFFFF"/>
                </a:solidFill>
              </a:rPr>
              <a:t>’</a:t>
            </a:r>
            <a:r>
              <a:rPr lang="ru-RU" sz="2400" dirty="0">
                <a:solidFill>
                  <a:srgbClr val="FFFFFF"/>
                </a:solidFill>
              </a:rPr>
              <a:t>  contents is hidden</a:t>
            </a:r>
          </a:p>
          <a:p>
            <a:pPr marL="733425" lvl="1" indent="-276225"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400" dirty="0">
                <a:solidFill>
                  <a:srgbClr val="FFFFFF"/>
                </a:solidFill>
              </a:rPr>
              <a:t>‘</a:t>
            </a:r>
            <a:r>
              <a:rPr lang="ru-RU" sz="2400" dirty="0">
                <a:solidFill>
                  <a:srgbClr val="FFFFFF"/>
                </a:solidFill>
              </a:rPr>
              <a:t>scroll</a:t>
            </a:r>
            <a:r>
              <a:rPr lang="en-US" sz="2400" dirty="0">
                <a:solidFill>
                  <a:srgbClr val="FFFFFF"/>
                </a:solidFill>
              </a:rPr>
              <a:t>’</a:t>
            </a:r>
            <a:r>
              <a:rPr lang="ru-RU" sz="2400" dirty="0">
                <a:solidFill>
                  <a:srgbClr val="FFFFFF"/>
                </a:solidFill>
              </a:rPr>
              <a:t>    UA displays a scroll device at the edge of the box</a:t>
            </a:r>
          </a:p>
          <a:p>
            <a:pPr marL="733425" lvl="1" indent="-276225"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400" dirty="0">
                <a:solidFill>
                  <a:srgbClr val="FFFFFF"/>
                </a:solidFill>
              </a:rPr>
              <a:t>‘</a:t>
            </a:r>
            <a:r>
              <a:rPr lang="ru-RU" sz="2400" dirty="0">
                <a:solidFill>
                  <a:srgbClr val="FFFFFF"/>
                </a:solidFill>
              </a:rPr>
              <a:t>auto</a:t>
            </a:r>
            <a:r>
              <a:rPr lang="en-US" sz="2400" dirty="0">
                <a:solidFill>
                  <a:srgbClr val="FFFFFF"/>
                </a:solidFill>
              </a:rPr>
              <a:t>’</a:t>
            </a:r>
            <a:r>
              <a:rPr lang="ru-RU" sz="2400" dirty="0">
                <a:solidFill>
                  <a:srgbClr val="FFFFFF"/>
                </a:solidFill>
              </a:rPr>
              <a:t>      leave to the user agent to decide what to do</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dirty="0">
                <a:solidFill>
                  <a:srgbClr val="FFFFFF"/>
                </a:solidFill>
              </a:rPr>
              <a:t>Example: lengthy terms and conditions.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7"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more examples</a:t>
            </a:r>
          </a:p>
        </p:txBody>
      </p:sp>
      <p:sp>
        <p:nvSpPr>
          <p:cNvPr id="408578" name="Text Box 2"/>
          <p:cNvSpPr txBox="1">
            <a:spLocks noChangeArrowheads="1"/>
          </p:cNvSpPr>
          <p:nvPr/>
        </p:nvSpPr>
        <p:spPr bwMode="auto">
          <a:xfrm>
            <a:off x="457200" y="1600200"/>
            <a:ext cx="8228013" cy="4525963"/>
          </a:xfrm>
          <a:prstGeom prst="rect">
            <a:avLst/>
          </a:prstGeom>
          <a:noFill/>
          <a:ln w="9525">
            <a:noFill/>
            <a:round/>
            <a:headEnd/>
            <a:tailEnd/>
          </a:ln>
          <a:effectLst/>
        </p:spPr>
        <p:txBody>
          <a:bodyPr lIns="0" tIns="0" rIns="0" bIns="0"/>
          <a:lstStyle/>
          <a:p>
            <a:pPr marL="330200" indent="-317500" eaLnBrk="1" hangingPunct="1">
              <a:lnSpc>
                <a:spcPct val="104000"/>
              </a:lnSpc>
              <a:spcBef>
                <a:spcPts val="700"/>
              </a:spcBef>
              <a:buClr>
                <a:srgbClr val="FFFFFF"/>
              </a:buClr>
              <a:buFont typeface="Arial" charset="0"/>
              <a:buChar char="•"/>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r>
              <a:rPr lang="ru-RU" sz="2800">
                <a:solidFill>
                  <a:srgbClr val="FFFFFF"/>
                </a:solidFill>
              </a:rPr>
              <a:t>I have made a stolen and simplified example available for three column layout, with flexible middle column, http://wotan.liu.edu/home/krichel/lis650/examples/css_layout/triple_column.html	</a:t>
            </a:r>
          </a:p>
          <a:p>
            <a:pPr marL="330200" indent="-317500" eaLnBrk="1" hangingPunct="1">
              <a:lnSpc>
                <a:spcPct val="104000"/>
              </a:lnSpc>
              <a:spcBef>
                <a:spcPts val="700"/>
              </a:spcBef>
              <a:buClr>
                <a:srgbClr val="FFFFFF"/>
              </a:buClr>
              <a:buFont typeface="Arial" charset="0"/>
              <a:buChar char="•"/>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r>
              <a:rPr lang="ru-RU" sz="2800">
                <a:solidFill>
                  <a:srgbClr val="FFFFFF"/>
                </a:solidFill>
              </a:rPr>
              <a:t>Unfortunately, this example relies a lot on dimensions that are fixed in pixels.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1"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site design</a:t>
            </a:r>
          </a:p>
        </p:txBody>
      </p:sp>
      <p:sp>
        <p:nvSpPr>
          <p:cNvPr id="409602" name="Text Box 2"/>
          <p:cNvSpPr txBox="1">
            <a:spLocks noChangeArrowheads="1"/>
          </p:cNvSpPr>
          <p:nvPr/>
        </p:nvSpPr>
        <p:spPr bwMode="auto">
          <a:xfrm>
            <a:off x="457200" y="1600200"/>
            <a:ext cx="8228013" cy="4525963"/>
          </a:xfrm>
          <a:prstGeom prst="rect">
            <a:avLst/>
          </a:prstGeom>
          <a:noFill/>
          <a:ln w="9525">
            <a:noFill/>
            <a:round/>
            <a:headEnd/>
            <a:tailEnd/>
          </a:ln>
          <a:effectLst/>
        </p:spPr>
        <p:txBody>
          <a:bodyPr lIns="0" tIns="0" rIns="0" bIns="0"/>
          <a:lstStyle/>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Site design is more difficult than contents or page design.</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There are fewer categorical imperatives</a:t>
            </a:r>
          </a:p>
          <a:p>
            <a:pPr marL="733425" lvl="1" indent="-276225"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a:solidFill>
                  <a:srgbClr val="FFFFFF"/>
                </a:solidFill>
              </a:rPr>
              <a:t>It really depends on the site.</a:t>
            </a:r>
          </a:p>
          <a:p>
            <a:pPr marL="733425" lvl="1" indent="-276225"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a:solidFill>
                  <a:srgbClr val="FFFFFF"/>
                </a:solidFill>
              </a:rPr>
              <a:t>There can be so many sites.</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Nevertheless some think that is even more important to get the site design right.  </a:t>
            </a:r>
          </a:p>
          <a:p>
            <a:pPr marL="330200" indent="-317500" eaLnBrk="1" hangingPunct="1">
              <a:lnSpc>
                <a:spcPct val="104000"/>
              </a:lnSpc>
              <a:spcBef>
                <a:spcPts val="700"/>
              </a:spcBef>
              <a:buClrTx/>
              <a:buSzTx/>
              <a:buFontTx/>
              <a:buNone/>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ru-RU"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5"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site structure</a:t>
            </a:r>
          </a:p>
        </p:txBody>
      </p:sp>
      <p:sp>
        <p:nvSpPr>
          <p:cNvPr id="410626" name="Text Box 2"/>
          <p:cNvSpPr txBox="1">
            <a:spLocks noChangeArrowheads="1"/>
          </p:cNvSpPr>
          <p:nvPr/>
        </p:nvSpPr>
        <p:spPr bwMode="auto">
          <a:xfrm>
            <a:off x="457200" y="1600200"/>
            <a:ext cx="8229600" cy="4525963"/>
          </a:xfrm>
          <a:prstGeom prst="rect">
            <a:avLst/>
          </a:prstGeom>
          <a:noFill/>
          <a:ln w="9525">
            <a:noFill/>
            <a:round/>
            <a:headEnd/>
            <a:tailEnd/>
          </a:ln>
          <a:effectLst/>
        </p:spPr>
        <p:txBody>
          <a:bodyPr lIns="90000" tIns="46800" rIns="90000" bIns="46800"/>
          <a:lstStyle/>
          <a:p>
            <a:pPr marL="330200" indent="-317500" eaLnBrk="1" hangingPunct="1">
              <a:lnSpc>
                <a:spcPct val="9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To visualize it, you have to have it first. Poor information architecture will lead to bad usability.</a:t>
            </a:r>
          </a:p>
          <a:p>
            <a:pPr marL="330200" indent="-317500" eaLnBrk="1" hangingPunct="1">
              <a:lnSpc>
                <a:spcPct val="9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Some sites have a linear structure.</a:t>
            </a:r>
          </a:p>
          <a:p>
            <a:pPr marL="330200" indent="-317500" eaLnBrk="1" hangingPunct="1">
              <a:lnSpc>
                <a:spcPct val="9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But most sites are hierarchically organized.</a:t>
            </a:r>
          </a:p>
          <a:p>
            <a:pPr marL="330200" indent="-317500" eaLnBrk="1" hangingPunct="1">
              <a:lnSpc>
                <a:spcPct val="9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What ever the structure, it has to reflect the users' tasks, not the providers’ structure.  </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49"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constructing the hierarchy</a:t>
            </a:r>
          </a:p>
        </p:txBody>
      </p:sp>
      <p:sp>
        <p:nvSpPr>
          <p:cNvPr id="411650" name="Text Box 2"/>
          <p:cNvSpPr txBox="1">
            <a:spLocks noChangeArrowheads="1"/>
          </p:cNvSpPr>
          <p:nvPr/>
        </p:nvSpPr>
        <p:spPr bwMode="auto">
          <a:xfrm>
            <a:off x="457200" y="1600200"/>
            <a:ext cx="8228013" cy="4525963"/>
          </a:xfrm>
          <a:prstGeom prst="rect">
            <a:avLst/>
          </a:prstGeom>
          <a:noFill/>
          <a:ln w="9525">
            <a:noFill/>
            <a:round/>
            <a:headEnd/>
            <a:tailEnd/>
          </a:ln>
          <a:effectLst/>
        </p:spPr>
        <p:txBody>
          <a:bodyPr lIns="0" tIns="0" rIns="0" bIns="0"/>
          <a:lstStyle/>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Some information architects suggest a 7±2 rule for the elements in each hierarchy.</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Some suggest not more than four level of depth. </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I am an advocate of Krug’s second law that says “It does not matter how many times users click as long as each click is an unambiguous choice”.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3"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the home page</a:t>
            </a:r>
          </a:p>
        </p:txBody>
      </p:sp>
      <p:sp>
        <p:nvSpPr>
          <p:cNvPr id="412674" name="Text Box 2"/>
          <p:cNvSpPr txBox="1">
            <a:spLocks noChangeArrowheads="1"/>
          </p:cNvSpPr>
          <p:nvPr/>
        </p:nvSpPr>
        <p:spPr bwMode="auto">
          <a:xfrm>
            <a:off x="457200" y="1600200"/>
            <a:ext cx="8229600" cy="4953000"/>
          </a:xfrm>
          <a:prstGeom prst="rect">
            <a:avLst/>
          </a:prstGeom>
          <a:noFill/>
          <a:ln w="9525">
            <a:noFill/>
            <a:round/>
            <a:headEnd/>
            <a:tailEnd/>
          </a:ln>
          <a:effectLst/>
        </p:spPr>
        <p:txBody>
          <a:bodyPr lIns="90000" tIns="46800" rIns="90000" bIns="46800"/>
          <a:lstStyle/>
          <a:p>
            <a:pPr marL="330200" indent="-317500" eaLnBrk="1" hangingPunct="1">
              <a:lnSpc>
                <a:spcPct val="104000"/>
              </a:lnSpc>
              <a:spcBef>
                <a:spcPts val="700"/>
              </a:spcBef>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pPr>
            <a:endParaRPr lang="ru-RU" sz="2800">
              <a:solidFill>
                <a:srgbClr val="FFFFFF"/>
              </a:solidFill>
            </a:endParaRPr>
          </a:p>
          <a:p>
            <a:pPr marL="330200" indent="-317500" eaLnBrk="1" hangingPunct="1">
              <a:lnSpc>
                <a:spcPct val="104000"/>
              </a:lnSpc>
              <a:spcBef>
                <a:spcPts val="700"/>
              </a:spcBef>
              <a:buClr>
                <a:srgbClr val="FFFFFF"/>
              </a:buClr>
              <a:buFont typeface="Arial" charset="0"/>
              <a:buChar char="•"/>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pPr>
            <a:r>
              <a:rPr lang="ru-RU" sz="2800">
                <a:solidFill>
                  <a:srgbClr val="FFFFFF"/>
                </a:solidFill>
              </a:rPr>
              <a:t>It has to be designed differently than other pages.</a:t>
            </a:r>
          </a:p>
          <a:p>
            <a:pPr marL="330200" indent="-317500" eaLnBrk="1" hangingPunct="1">
              <a:lnSpc>
                <a:spcPct val="104000"/>
              </a:lnSpc>
              <a:spcBef>
                <a:spcPts val="700"/>
              </a:spcBef>
              <a:buClr>
                <a:srgbClr val="FFFFFF"/>
              </a:buClr>
              <a:buFont typeface="Arial" charset="0"/>
              <a:buChar char="•"/>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pPr>
            <a:r>
              <a:rPr lang="ru-RU" sz="2800">
                <a:solidFill>
                  <a:srgbClr val="FFFFFF"/>
                </a:solidFill>
              </a:rPr>
              <a:t>It must answer the questions</a:t>
            </a:r>
          </a:p>
          <a:p>
            <a:pPr marL="733425" lvl="1" indent="-276225" eaLnBrk="1" hangingPunct="1">
              <a:lnSpc>
                <a:spcPct val="104000"/>
              </a:lnSpc>
              <a:spcBef>
                <a:spcPts val="600"/>
              </a:spcBef>
              <a:buClr>
                <a:srgbClr val="FFFFFF"/>
              </a:buClr>
              <a:buFont typeface="Arial" charset="0"/>
              <a:buChar char="–"/>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pPr>
            <a:r>
              <a:rPr lang="ru-RU">
                <a:solidFill>
                  <a:srgbClr val="FFFFFF"/>
                </a:solidFill>
              </a:rPr>
              <a:t>where am I?</a:t>
            </a:r>
          </a:p>
          <a:p>
            <a:pPr marL="733425" lvl="1" indent="-276225" eaLnBrk="1" hangingPunct="1">
              <a:lnSpc>
                <a:spcPct val="104000"/>
              </a:lnSpc>
              <a:spcBef>
                <a:spcPts val="600"/>
              </a:spcBef>
              <a:buClr>
                <a:srgbClr val="FFFFFF"/>
              </a:buClr>
              <a:buFont typeface="Arial" charset="0"/>
              <a:buChar char="–"/>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pPr>
            <a:r>
              <a:rPr lang="ru-RU">
                <a:solidFill>
                  <a:srgbClr val="FFFFFF"/>
                </a:solidFill>
              </a:rPr>
              <a:t>what does this site do?</a:t>
            </a:r>
          </a:p>
          <a:p>
            <a:pPr marL="330200" indent="-317500" eaLnBrk="1" hangingPunct="1">
              <a:lnSpc>
                <a:spcPct val="104000"/>
              </a:lnSpc>
              <a:spcBef>
                <a:spcPts val="700"/>
              </a:spcBef>
              <a:buClr>
                <a:srgbClr val="FFFFFF"/>
              </a:buClr>
              <a:buFont typeface="Arial" charset="0"/>
              <a:buChar char="•"/>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pPr>
            <a:r>
              <a:rPr lang="ru-RU" sz="2800">
                <a:solidFill>
                  <a:srgbClr val="FFFFFF"/>
                </a:solidFill>
              </a:rPr>
              <a:t>It needs at least an intuitive summary of the site purpose.</a:t>
            </a:r>
          </a:p>
          <a:p>
            <a:pPr marL="330200" indent="-317500" eaLnBrk="1" hangingPunct="1">
              <a:lnSpc>
                <a:spcPct val="104000"/>
              </a:lnSpc>
              <a:spcBef>
                <a:spcPts val="700"/>
              </a:spcBef>
              <a:buClrTx/>
              <a:buSzTx/>
              <a:buFontTx/>
              <a:buNone/>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pPr>
            <a:endParaRPr lang="ru-RU" sz="280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7"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other things on the homepage</a:t>
            </a:r>
          </a:p>
        </p:txBody>
      </p:sp>
      <p:sp>
        <p:nvSpPr>
          <p:cNvPr id="413698" name="Text Box 2"/>
          <p:cNvSpPr txBox="1">
            <a:spLocks noChangeArrowheads="1"/>
          </p:cNvSpPr>
          <p:nvPr/>
        </p:nvSpPr>
        <p:spPr bwMode="auto">
          <a:xfrm>
            <a:off x="457200" y="1600200"/>
            <a:ext cx="8228013" cy="4525963"/>
          </a:xfrm>
          <a:prstGeom prst="rect">
            <a:avLst/>
          </a:prstGeom>
          <a:noFill/>
          <a:ln w="9525">
            <a:noFill/>
            <a:round/>
            <a:headEnd/>
            <a:tailEnd/>
          </a:ln>
          <a:effectLst/>
        </p:spPr>
        <p:txBody>
          <a:bodyPr lIns="0" tIns="0" rIns="0" bIns="0"/>
          <a:lstStyle/>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It need a directory of main area.</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A principal search feature may be included.</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Otherwise a link to a search page will do</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You may want to put news, but not prominently.</a:t>
            </a:r>
          </a:p>
          <a:p>
            <a:pPr marL="330200" indent="-317500" eaLnBrk="1" hangingPunct="1">
              <a:lnSpc>
                <a:spcPct val="104000"/>
              </a:lnSpc>
              <a:spcBef>
                <a:spcPts val="700"/>
              </a:spcBef>
              <a:buClrTx/>
              <a:buSzTx/>
              <a:buFontTx/>
              <a:buNone/>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ru-RU" sz="2800">
              <a:solidFill>
                <a:srgbClr val="FFFFFF"/>
              </a:solidFill>
            </a:endParaRPr>
          </a:p>
          <a:p>
            <a:pPr marL="330200" indent="-317500" eaLnBrk="1" hangingPunct="1">
              <a:lnSpc>
                <a:spcPct val="104000"/>
              </a:lnSpc>
              <a:spcBef>
                <a:spcPts val="700"/>
              </a:spcBef>
              <a:buClrTx/>
              <a:buSzTx/>
              <a:buFontTx/>
              <a:buNone/>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ru-RU"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1"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Nielsen’s guideline for corporate homepages 1–5</a:t>
            </a:r>
          </a:p>
        </p:txBody>
      </p:sp>
      <p:sp>
        <p:nvSpPr>
          <p:cNvPr id="414722" name="Text Box 2"/>
          <p:cNvSpPr txBox="1">
            <a:spLocks noChangeArrowheads="1"/>
          </p:cNvSpPr>
          <p:nvPr/>
        </p:nvSpPr>
        <p:spPr bwMode="auto">
          <a:xfrm>
            <a:off x="457200" y="1600200"/>
            <a:ext cx="8228013" cy="4525963"/>
          </a:xfrm>
          <a:prstGeom prst="rect">
            <a:avLst/>
          </a:prstGeom>
          <a:noFill/>
          <a:ln w="9525">
            <a:noFill/>
            <a:round/>
            <a:headEnd/>
            <a:tailEnd/>
          </a:ln>
          <a:effectLst/>
        </p:spPr>
        <p:txBody>
          <a:bodyPr lIns="0" tIns="0" rIns="0" bIns="0"/>
          <a:lstStyle/>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Include a one-sentence tagline</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Write a page title with good visibility in search engines and bookmark lists</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Group all corporate information in one distinct area</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Emphasize the site's top high-priority tasks</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Include a search input box</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5"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Nielsen’s guideline for corporate homepages 6–10</a:t>
            </a:r>
          </a:p>
        </p:txBody>
      </p:sp>
      <p:sp>
        <p:nvSpPr>
          <p:cNvPr id="415746" name="Text Box 2"/>
          <p:cNvSpPr txBox="1">
            <a:spLocks noChangeArrowheads="1"/>
          </p:cNvSpPr>
          <p:nvPr/>
        </p:nvSpPr>
        <p:spPr bwMode="auto">
          <a:xfrm>
            <a:off x="457200" y="1600200"/>
            <a:ext cx="8228013" cy="4525963"/>
          </a:xfrm>
          <a:prstGeom prst="rect">
            <a:avLst/>
          </a:prstGeom>
          <a:noFill/>
          <a:ln w="9525">
            <a:noFill/>
            <a:round/>
            <a:headEnd/>
            <a:tailEnd/>
          </a:ln>
          <a:effectLst/>
        </p:spPr>
        <p:txBody>
          <a:bodyPr lIns="0" tIns="0" rIns="0" bIns="0"/>
          <a:lstStyle/>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Show examples of real site content.</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Begin link names with the most important keyword.</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Offer easy access to recent past features.</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Don't over-format critical content, such as navigation areas.</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Use meaningful graphics.</a:t>
            </a:r>
          </a:p>
          <a:p>
            <a:pPr marL="330200" indent="-317500" eaLnBrk="1" hangingPunct="1">
              <a:lnSpc>
                <a:spcPct val="104000"/>
              </a:lnSpc>
              <a:spcBef>
                <a:spcPts val="700"/>
              </a:spcBef>
              <a:buClrTx/>
              <a:buSzTx/>
              <a:buFontTx/>
              <a:buNone/>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ru-RU"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p:cNvSpPr txBox="1">
            <a:spLocks noChangeArrowheads="1"/>
          </p:cNvSpPr>
          <p:nvPr/>
        </p:nvSpPr>
        <p:spPr bwMode="auto">
          <a:xfrm>
            <a:off x="457200" y="541338"/>
            <a:ext cx="8229600" cy="609600"/>
          </a:xfrm>
          <a:prstGeom prst="rect">
            <a:avLst/>
          </a:prstGeom>
          <a:noFill/>
          <a:ln w="9525">
            <a:noFill/>
            <a:round/>
            <a:headEnd/>
            <a:tailEnd/>
          </a:ln>
          <a:effectLst/>
        </p:spPr>
        <p:txBody>
          <a:bodyPr lIns="0" tIns="0" rIns="0" bIns="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quizzes</a:t>
            </a:r>
          </a:p>
        </p:txBody>
      </p:sp>
      <p:sp>
        <p:nvSpPr>
          <p:cNvPr id="6146" name="Text Box 2"/>
          <p:cNvSpPr txBox="1">
            <a:spLocks noChangeArrowheads="1"/>
          </p:cNvSpPr>
          <p:nvPr/>
        </p:nvSpPr>
        <p:spPr bwMode="auto">
          <a:xfrm>
            <a:off x="457200" y="1219200"/>
            <a:ext cx="8229600" cy="5105400"/>
          </a:xfrm>
          <a:prstGeom prst="rect">
            <a:avLst/>
          </a:prstGeom>
          <a:noFill/>
          <a:ln w="9525">
            <a:noFill/>
            <a:round/>
            <a:headEnd/>
            <a:tailEnd/>
          </a:ln>
          <a:effectLst/>
        </p:spPr>
        <p:txBody>
          <a:bodyPr lIns="0" tIns="0" rIns="0" bIns="0"/>
          <a:lstStyle/>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3200">
                <a:solidFill>
                  <a:srgbClr val="FFFFFF"/>
                </a:solidFill>
              </a:rPr>
              <a:t>First quiz next lecture.</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3200">
                <a:solidFill>
                  <a:srgbClr val="FFFFFF"/>
                </a:solidFill>
              </a:rPr>
              <a:t>If you miss a lecture, let me know in advance. </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3200">
                <a:solidFill>
                  <a:srgbClr val="FFFFFF"/>
                </a:solidFill>
              </a:rPr>
              <a:t>Final grade is calculated by computer.  Quizzes go through a complicated discounting scheme. It disregards the worst quiz performance. </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3200">
                <a:solidFill>
                  <a:srgbClr val="FFFFFF"/>
                </a:solidFill>
              </a:rPr>
              <a:t>Details about how final grades are calculated is on the course homepage. </a:t>
            </a:r>
          </a:p>
          <a:p>
            <a:pPr marL="328613" indent="-317500" eaLnBrk="1" hangingPunct="1">
              <a:lnSpc>
                <a:spcPct val="100000"/>
              </a:lnSpc>
              <a:spcBef>
                <a:spcPts val="700"/>
              </a:spcBef>
              <a:buClr>
                <a:srgbClr val="FFFFFF"/>
              </a:buClr>
              <a:buFont typeface="Arial" charset="0"/>
              <a:buNone/>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en-US" sz="32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example URI</a:t>
            </a:r>
          </a:p>
        </p:txBody>
      </p:sp>
      <p:sp>
        <p:nvSpPr>
          <p:cNvPr id="35842" name="Text Box 2"/>
          <p:cNvSpPr txBox="1">
            <a:spLocks noChangeArrowheads="1"/>
          </p:cNvSpPr>
          <p:nvPr/>
        </p:nvSpPr>
        <p:spPr bwMode="auto">
          <a:xfrm>
            <a:off x="457200" y="1600200"/>
            <a:ext cx="8229600" cy="4202113"/>
          </a:xfrm>
          <a:prstGeom prst="rect">
            <a:avLst/>
          </a:prstGeom>
          <a:noFill/>
          <a:ln w="9525">
            <a:noFill/>
            <a:round/>
            <a:headEnd/>
            <a:tailEnd/>
          </a:ln>
          <a:effectLst/>
        </p:spPr>
        <p:txBody>
          <a:bodyPr lIns="90000" tIns="46800" rIns="90000" bIns="46800"/>
          <a:lstStyle/>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rPr>
              <a:t>http://openlib.org/home/krichel</a:t>
            </a:r>
          </a:p>
          <a:p>
            <a:pPr marL="328613" indent="-317500" eaLnBrk="1" hangingPunct="1">
              <a:lnSpc>
                <a:spcPct val="100000"/>
              </a:lnSpc>
              <a:spcBef>
                <a:spcPts val="700"/>
              </a:spcBef>
              <a:buClrTx/>
              <a:buSzTx/>
              <a:buFontTx/>
              <a:buNone/>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rPr>
              <a:t>   This URI may be read as follows: There is a document available via the HTTP protocol, residing on the Internet host openlib.org, accessible via the path </a:t>
            </a:r>
            <a:r>
              <a:rPr lang="en-US" sz="2800">
                <a:solidFill>
                  <a:srgbClr val="FFFFFF"/>
                </a:solidFill>
              </a:rPr>
              <a:t>“</a:t>
            </a:r>
            <a:r>
              <a:rPr lang="en-GB" sz="2800">
                <a:solidFill>
                  <a:srgbClr val="FFFFFF"/>
                </a:solidFill>
              </a:rPr>
              <a:t>/home/krichel”. </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rPr>
              <a:t>mailto:krichel@openlib.org</a:t>
            </a:r>
          </a:p>
          <a:p>
            <a:pPr marL="328613" indent="-317500" eaLnBrk="1" hangingPunct="1">
              <a:lnSpc>
                <a:spcPct val="100000"/>
              </a:lnSpc>
              <a:spcBef>
                <a:spcPts val="700"/>
              </a:spcBef>
              <a:buClrTx/>
              <a:buSzTx/>
              <a:buFontTx/>
              <a:buNone/>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rPr>
              <a:t>    This URI may be read as follows: There is email user krichel in a domain openlib.org to whom email may be sent.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69"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home page and rest of site</a:t>
            </a:r>
          </a:p>
        </p:txBody>
      </p:sp>
      <p:sp>
        <p:nvSpPr>
          <p:cNvPr id="416770" name="Text Box 2"/>
          <p:cNvSpPr txBox="1">
            <a:spLocks noChangeArrowheads="1"/>
          </p:cNvSpPr>
          <p:nvPr/>
        </p:nvSpPr>
        <p:spPr bwMode="auto">
          <a:xfrm>
            <a:off x="457200" y="1295400"/>
            <a:ext cx="8229600" cy="5183188"/>
          </a:xfrm>
          <a:prstGeom prst="rect">
            <a:avLst/>
          </a:prstGeom>
          <a:noFill/>
          <a:ln w="9525">
            <a:noFill/>
            <a:round/>
            <a:headEnd/>
            <a:tailEnd/>
          </a:ln>
          <a:effectLst/>
        </p:spPr>
        <p:txBody>
          <a:bodyPr lIns="90000" tIns="46800" rIns="90000" bIns="46800"/>
          <a:lstStyle/>
          <a:p>
            <a:pPr marL="330200" indent="-317500" eaLnBrk="1" hangingPunct="1">
              <a:lnSpc>
                <a:spcPct val="9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The name of the site should be very prominent on the home page, more so than on interior pages, where it should also be named.</a:t>
            </a:r>
          </a:p>
          <a:p>
            <a:pPr marL="330200" indent="-317500" eaLnBrk="1" hangingPunct="1">
              <a:lnSpc>
                <a:spcPct val="9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There should be a link to the homepage from all interior pages, maybe in the logo.</a:t>
            </a:r>
          </a:p>
          <a:p>
            <a:pPr marL="330200" indent="-317500" eaLnBrk="1" hangingPunct="1">
              <a:lnSpc>
                <a:spcPct val="9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The less famous a site, the more it has to have information about the site on interior pages. Your users are not likely to come through the home page.</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3"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navigating web sites</a:t>
            </a:r>
          </a:p>
        </p:txBody>
      </p:sp>
      <p:sp>
        <p:nvSpPr>
          <p:cNvPr id="417794" name="Text Box 2"/>
          <p:cNvSpPr txBox="1">
            <a:spLocks noChangeArrowheads="1"/>
          </p:cNvSpPr>
          <p:nvPr/>
        </p:nvSpPr>
        <p:spPr bwMode="auto">
          <a:xfrm>
            <a:off x="457200" y="1295400"/>
            <a:ext cx="8229600" cy="4954588"/>
          </a:xfrm>
          <a:prstGeom prst="rect">
            <a:avLst/>
          </a:prstGeom>
          <a:noFill/>
          <a:ln w="9525">
            <a:noFill/>
            <a:round/>
            <a:headEnd/>
            <a:tailEnd/>
          </a:ln>
          <a:effectLst/>
        </p:spPr>
        <p:txBody>
          <a:bodyPr lIns="90000" tIns="46800" rIns="90000" bIns="46800"/>
          <a:lstStyle/>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People are usually trying to find something.</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It is more difficult than in a shop or on the street</a:t>
            </a:r>
          </a:p>
          <a:p>
            <a:pPr marL="733425" lvl="1" indent="-276225"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a:solidFill>
                  <a:srgbClr val="FFFFFF"/>
                </a:solidFill>
              </a:rPr>
              <a:t>no sense of scale</a:t>
            </a:r>
          </a:p>
          <a:p>
            <a:pPr marL="733425" lvl="1" indent="-276225"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a:solidFill>
                  <a:srgbClr val="FFFFFF"/>
                </a:solidFill>
              </a:rPr>
              <a:t>no sense of direction</a:t>
            </a:r>
          </a:p>
          <a:p>
            <a:pPr marL="733425" lvl="1" indent="-276225"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a:solidFill>
                  <a:srgbClr val="FFFFFF"/>
                </a:solidFill>
              </a:rPr>
              <a:t>no sense of location</a:t>
            </a:r>
          </a:p>
          <a:p>
            <a:pPr marL="330200" indent="-317500" eaLnBrk="1" hangingPunct="1">
              <a:lnSpc>
                <a:spcPct val="104000"/>
              </a:lnSpc>
              <a:spcBef>
                <a:spcPts val="700"/>
              </a:spcBef>
              <a:buClrTx/>
              <a:buSzTx/>
              <a:buFontTx/>
              <a:buNone/>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ru-RU">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7"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purpose of navigation</a:t>
            </a:r>
          </a:p>
        </p:txBody>
      </p:sp>
      <p:sp>
        <p:nvSpPr>
          <p:cNvPr id="418818" name="Text Box 2"/>
          <p:cNvSpPr txBox="1">
            <a:spLocks noChangeArrowheads="1"/>
          </p:cNvSpPr>
          <p:nvPr/>
        </p:nvSpPr>
        <p:spPr bwMode="auto">
          <a:xfrm>
            <a:off x="457200" y="1600200"/>
            <a:ext cx="8228013" cy="4525963"/>
          </a:xfrm>
          <a:prstGeom prst="rect">
            <a:avLst/>
          </a:prstGeom>
          <a:noFill/>
          <a:ln w="9525">
            <a:noFill/>
            <a:round/>
            <a:headEnd/>
            <a:tailEnd/>
          </a:ln>
          <a:effectLst/>
        </p:spPr>
        <p:txBody>
          <a:bodyPr lIns="0" tIns="0" rIns="0" bIns="0"/>
          <a:lstStyle/>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Navigation can</a:t>
            </a:r>
          </a:p>
          <a:p>
            <a:pPr marL="733425" lvl="1" indent="-276225"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a:solidFill>
                  <a:srgbClr val="FFFFFF"/>
                </a:solidFill>
              </a:rPr>
              <a:t>give users something to hold on to</a:t>
            </a:r>
          </a:p>
          <a:p>
            <a:pPr marL="733425" lvl="1" indent="-276225"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a:solidFill>
                  <a:srgbClr val="FFFFFF"/>
                </a:solidFill>
              </a:rPr>
              <a:t>tell users what is here</a:t>
            </a:r>
          </a:p>
          <a:p>
            <a:pPr marL="733425" lvl="1" indent="-276225"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a:solidFill>
                  <a:srgbClr val="FFFFFF"/>
                </a:solidFill>
              </a:rPr>
              <a:t>explain users how to use the site</a:t>
            </a:r>
          </a:p>
          <a:p>
            <a:pPr marL="733425" lvl="1" indent="-276225"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a:solidFill>
                  <a:srgbClr val="FFFFFF"/>
                </a:solidFill>
              </a:rPr>
              <a:t>give confidence in the site builder</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1"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why navigation?</a:t>
            </a:r>
          </a:p>
        </p:txBody>
      </p:sp>
      <p:sp>
        <p:nvSpPr>
          <p:cNvPr id="419842" name="Text Box 2"/>
          <p:cNvSpPr txBox="1">
            <a:spLocks noChangeArrowheads="1"/>
          </p:cNvSpPr>
          <p:nvPr/>
        </p:nvSpPr>
        <p:spPr bwMode="auto">
          <a:xfrm>
            <a:off x="228600" y="1295400"/>
            <a:ext cx="8686800" cy="5335588"/>
          </a:xfrm>
          <a:prstGeom prst="rect">
            <a:avLst/>
          </a:prstGeom>
          <a:noFill/>
          <a:ln w="9525">
            <a:noFill/>
            <a:round/>
            <a:headEnd/>
            <a:tailEnd/>
          </a:ln>
          <a:effectLst/>
        </p:spPr>
        <p:txBody>
          <a:bodyPr lIns="90000" tIns="46800" rIns="90000" bIns="46800"/>
          <a:lstStyle/>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Navigation should address three questions</a:t>
            </a:r>
          </a:p>
          <a:p>
            <a:pPr marL="733425" lvl="1" indent="-276225"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a:solidFill>
                  <a:srgbClr val="FFFFFF"/>
                </a:solidFill>
              </a:rPr>
              <a:t>where am I?</a:t>
            </a:r>
          </a:p>
          <a:p>
            <a:pPr marL="1138238" lvl="2" indent="-223838" eaLnBrk="1" hangingPunct="1">
              <a:lnSpc>
                <a:spcPct val="104000"/>
              </a:lnSpc>
              <a:spcBef>
                <a:spcPts val="5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000">
                <a:solidFill>
                  <a:srgbClr val="FFFFFF"/>
                </a:solidFill>
              </a:rPr>
              <a:t>relative to the whole web</a:t>
            </a:r>
          </a:p>
          <a:p>
            <a:pPr marL="1138238" lvl="2" indent="-223838" eaLnBrk="1" hangingPunct="1">
              <a:lnSpc>
                <a:spcPct val="104000"/>
              </a:lnSpc>
              <a:spcBef>
                <a:spcPts val="5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000">
                <a:solidFill>
                  <a:srgbClr val="FFFFFF"/>
                </a:solidFill>
              </a:rPr>
              <a:t>relative to the site </a:t>
            </a:r>
          </a:p>
          <a:p>
            <a:pPr marL="1138238" lvl="2" indent="-223838" eaLnBrk="1" hangingPunct="1">
              <a:lnSpc>
                <a:spcPct val="104000"/>
              </a:lnSpc>
              <a:spcBef>
                <a:spcPts val="5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000">
                <a:solidFill>
                  <a:srgbClr val="FFFFFF"/>
                </a:solidFill>
              </a:rPr>
              <a:t>the former dominates, as users only click through 4 to 5 pages on a site</a:t>
            </a:r>
          </a:p>
          <a:p>
            <a:pPr marL="733425" lvl="1" indent="-276225"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a:solidFill>
                  <a:srgbClr val="FFFFFF"/>
                </a:solidFill>
              </a:rPr>
              <a:t>where have I been?</a:t>
            </a:r>
          </a:p>
          <a:p>
            <a:pPr marL="1138238" lvl="2" indent="-223838" eaLnBrk="1" hangingPunct="1">
              <a:lnSpc>
                <a:spcPct val="104000"/>
              </a:lnSpc>
              <a:spcBef>
                <a:spcPts val="5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000">
                <a:solidFill>
                  <a:srgbClr val="FFFFFF"/>
                </a:solidFill>
              </a:rPr>
              <a:t>but this is mainly the job of the browser esp. if links colors are not tempered with</a:t>
            </a:r>
          </a:p>
          <a:p>
            <a:pPr marL="733425" lvl="1" indent="-276225"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a:solidFill>
                  <a:srgbClr val="FFFFFF"/>
                </a:solidFill>
              </a:rPr>
              <a:t>where can I go?</a:t>
            </a:r>
          </a:p>
          <a:p>
            <a:pPr marL="1138238" lvl="2" indent="-223838" eaLnBrk="1" hangingPunct="1">
              <a:lnSpc>
                <a:spcPct val="104000"/>
              </a:lnSpc>
              <a:spcBef>
                <a:spcPts val="5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000">
                <a:solidFill>
                  <a:srgbClr val="FFFFFF"/>
                </a:solidFill>
              </a:rPr>
              <a:t>this is a matter for site structure</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5"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navigation elements</a:t>
            </a:r>
          </a:p>
        </p:txBody>
      </p:sp>
      <p:sp>
        <p:nvSpPr>
          <p:cNvPr id="420866" name="Text Box 2"/>
          <p:cNvSpPr txBox="1">
            <a:spLocks noChangeArrowheads="1"/>
          </p:cNvSpPr>
          <p:nvPr/>
        </p:nvSpPr>
        <p:spPr bwMode="auto">
          <a:xfrm>
            <a:off x="457200" y="1600200"/>
            <a:ext cx="8229600" cy="5048250"/>
          </a:xfrm>
          <a:prstGeom prst="rect">
            <a:avLst/>
          </a:prstGeom>
          <a:noFill/>
          <a:ln w="9525">
            <a:noFill/>
            <a:round/>
            <a:headEnd/>
            <a:tailEnd/>
          </a:ln>
          <a:effectLst/>
        </p:spPr>
        <p:txBody>
          <a:bodyPr lIns="90000" tIns="46800" rIns="90000" bIns="46800"/>
          <a:lstStyle/>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Site ID / logo linking to home page</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Sections of items</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Utilities</a:t>
            </a:r>
          </a:p>
          <a:p>
            <a:pPr marL="733425" lvl="1" indent="-276225"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a:solidFill>
                  <a:srgbClr val="FFFFFF"/>
                </a:solidFill>
              </a:rPr>
              <a:t>link to home page if no logo</a:t>
            </a:r>
          </a:p>
          <a:p>
            <a:pPr marL="733425" lvl="1" indent="-276225"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a:solidFill>
                  <a:srgbClr val="FFFFFF"/>
                </a:solidFill>
              </a:rPr>
              <a:t>link to search page </a:t>
            </a:r>
          </a:p>
          <a:p>
            <a:pPr marL="733425" lvl="1" indent="-276225"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a:solidFill>
                  <a:srgbClr val="FFFFFF"/>
                </a:solidFill>
              </a:rPr>
              <a:t>separate instructions sheet</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If you have a menu that includes the current position, it has to be highlighted.</a:t>
            </a:r>
          </a:p>
          <a:p>
            <a:pPr marL="330200" indent="-317500" eaLnBrk="1" hangingPunct="1">
              <a:lnSpc>
                <a:spcPct val="104000"/>
              </a:lnSpc>
              <a:spcBef>
                <a:spcPts val="700"/>
              </a:spcBef>
              <a:buClrTx/>
              <a:buSzTx/>
              <a:buFontTx/>
              <a:buNone/>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ru-RU" sz="280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89"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navigational elements on the page</a:t>
            </a:r>
          </a:p>
        </p:txBody>
      </p:sp>
      <p:sp>
        <p:nvSpPr>
          <p:cNvPr id="421890" name="Text Box 2"/>
          <p:cNvSpPr txBox="1">
            <a:spLocks noChangeArrowheads="1"/>
          </p:cNvSpPr>
          <p:nvPr/>
        </p:nvSpPr>
        <p:spPr bwMode="auto">
          <a:xfrm>
            <a:off x="457200" y="1371600"/>
            <a:ext cx="8229600" cy="6126163"/>
          </a:xfrm>
          <a:prstGeom prst="rect">
            <a:avLst/>
          </a:prstGeom>
          <a:noFill/>
          <a:ln w="9525">
            <a:noFill/>
            <a:round/>
            <a:headEnd/>
            <a:tailEnd/>
          </a:ln>
          <a:effectLst/>
        </p:spPr>
        <p:txBody>
          <a:bodyPr lIns="90000" tIns="46800" rIns="90000" bIns="46800"/>
          <a:lstStyle/>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All pages except should have navigation except perhaps</a:t>
            </a:r>
          </a:p>
          <a:p>
            <a:pPr marL="733425" lvl="1" indent="-276225"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a:solidFill>
                  <a:srgbClr val="FFFFFF"/>
                </a:solidFill>
              </a:rPr>
              <a:t>home page</a:t>
            </a:r>
          </a:p>
          <a:p>
            <a:pPr marL="733425" lvl="1" indent="-276225"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a:solidFill>
                  <a:srgbClr val="FFFFFF"/>
                </a:solidFill>
              </a:rPr>
              <a:t>search page</a:t>
            </a:r>
          </a:p>
          <a:p>
            <a:pPr marL="733425" lvl="1" indent="-276225"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a:solidFill>
                  <a:srgbClr val="FFFFFF"/>
                </a:solidFill>
              </a:rPr>
              <a:t>instructions pages</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3"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breath vs depth in navigation</a:t>
            </a:r>
          </a:p>
        </p:txBody>
      </p:sp>
      <p:sp>
        <p:nvSpPr>
          <p:cNvPr id="422914" name="Text Box 2"/>
          <p:cNvSpPr txBox="1">
            <a:spLocks noChangeArrowheads="1"/>
          </p:cNvSpPr>
          <p:nvPr/>
        </p:nvSpPr>
        <p:spPr bwMode="auto">
          <a:xfrm>
            <a:off x="457200" y="1295400"/>
            <a:ext cx="8458200" cy="5357813"/>
          </a:xfrm>
          <a:prstGeom prst="rect">
            <a:avLst/>
          </a:prstGeom>
          <a:noFill/>
          <a:ln w="9525">
            <a:noFill/>
            <a:round/>
            <a:headEnd/>
            <a:tailEnd/>
          </a:ln>
          <a:effectLst/>
        </p:spPr>
        <p:txBody>
          <a:bodyPr lIns="90000" tIns="46800" rIns="90000" bIns="46800"/>
          <a:lstStyle/>
          <a:p>
            <a:pPr marL="330200" indent="-317500" eaLnBrk="1" hangingPunct="1">
              <a:lnSpc>
                <a:spcPct val="110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Some sites list all the top categories on the side</a:t>
            </a:r>
          </a:p>
          <a:p>
            <a:pPr marL="733425" lvl="1" indent="-276225" eaLnBrk="1" hangingPunct="1">
              <a:lnSpc>
                <a:spcPct val="110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a:solidFill>
                  <a:srgbClr val="FFFFFF"/>
                </a:solidFill>
              </a:rPr>
              <a:t>Users are reminded of all that the site has to offer</a:t>
            </a:r>
          </a:p>
          <a:p>
            <a:pPr marL="733425" lvl="1" indent="-276225" eaLnBrk="1" hangingPunct="1">
              <a:lnSpc>
                <a:spcPct val="110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a:solidFill>
                  <a:srgbClr val="FFFFFF"/>
                </a:solidFill>
              </a:rPr>
              <a:t>Stripe can brand a site through a distinctive look</a:t>
            </a:r>
          </a:p>
          <a:p>
            <a:pPr marL="733425" lvl="1" indent="-276225" eaLnBrk="1" hangingPunct="1">
              <a:lnSpc>
                <a:spcPct val="110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a:solidFill>
                  <a:srgbClr val="FFFFFF"/>
                </a:solidFill>
              </a:rPr>
              <a:t>It is better to have it on the right rather than the left</a:t>
            </a:r>
          </a:p>
          <a:p>
            <a:pPr marL="1138238" lvl="2" indent="-223838" eaLnBrk="1" hangingPunct="1">
              <a:lnSpc>
                <a:spcPct val="110000"/>
              </a:lnSpc>
              <a:spcBef>
                <a:spcPts val="5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000">
                <a:solidFill>
                  <a:srgbClr val="FFFFFF"/>
                </a:solidFill>
              </a:rPr>
              <a:t>It takes scrolling user less mouse movement.</a:t>
            </a:r>
          </a:p>
          <a:p>
            <a:pPr marL="1138238" lvl="2" indent="-223838" eaLnBrk="1" hangingPunct="1">
              <a:lnSpc>
                <a:spcPct val="110000"/>
              </a:lnSpc>
              <a:spcBef>
                <a:spcPts val="5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000">
                <a:solidFill>
                  <a:srgbClr val="FFFFFF"/>
                </a:solidFill>
              </a:rPr>
              <a:t>It saves reading users the effort to skip over.</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7"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more navigation</a:t>
            </a:r>
          </a:p>
        </p:txBody>
      </p:sp>
      <p:sp>
        <p:nvSpPr>
          <p:cNvPr id="423938" name="Text Box 2"/>
          <p:cNvSpPr txBox="1">
            <a:spLocks noChangeArrowheads="1"/>
          </p:cNvSpPr>
          <p:nvPr/>
        </p:nvSpPr>
        <p:spPr bwMode="auto">
          <a:xfrm>
            <a:off x="457200" y="1600200"/>
            <a:ext cx="8228013" cy="4525963"/>
          </a:xfrm>
          <a:prstGeom prst="rect">
            <a:avLst/>
          </a:prstGeom>
          <a:noFill/>
          <a:ln w="9525">
            <a:noFill/>
            <a:round/>
            <a:headEnd/>
            <a:tailEnd/>
          </a:ln>
          <a:effectLst/>
        </p:spPr>
        <p:txBody>
          <a:bodyPr lIns="0" tIns="0" rIns="0" bIns="0"/>
          <a:lstStyle/>
          <a:p>
            <a:pPr marL="330200" indent="-317500" eaLnBrk="1" hangingPunct="1">
              <a:lnSpc>
                <a:spcPct val="110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Some sites have the navigation as a top line.</a:t>
            </a:r>
          </a:p>
          <a:p>
            <a:pPr marL="330200" indent="-317500" eaLnBrk="1" hangingPunct="1">
              <a:lnSpc>
                <a:spcPct val="110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Combining both side and top navigation is possible. </a:t>
            </a:r>
          </a:p>
          <a:p>
            <a:pPr marL="733425" lvl="1" indent="-276225" eaLnBrk="1" hangingPunct="1">
              <a:lnSpc>
                <a:spcPct val="110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a:solidFill>
                  <a:srgbClr val="FFFFFF"/>
                </a:solidFill>
              </a:rPr>
              <a:t>It can be done as an L shape.</a:t>
            </a:r>
          </a:p>
          <a:p>
            <a:pPr marL="733425" lvl="1" indent="-276225" eaLnBrk="1" hangingPunct="1">
              <a:lnSpc>
                <a:spcPct val="110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a:solidFill>
                  <a:srgbClr val="FFFFFF"/>
                </a:solidFill>
              </a:rPr>
              <a:t>But it takes up a lot of space.</a:t>
            </a:r>
          </a:p>
          <a:p>
            <a:pPr marL="733425" lvl="1" indent="-276225" eaLnBrk="1" hangingPunct="1">
              <a:lnSpc>
                <a:spcPct val="110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a:solidFill>
                  <a:srgbClr val="FFFFFF"/>
                </a:solidFill>
              </a:rPr>
              <a:t>This is recommended for large sites (10k+ pages) with heterogeneous contents.</a:t>
            </a:r>
          </a:p>
          <a:p>
            <a:pPr marL="330200" indent="-317500" eaLnBrk="1" hangingPunct="1">
              <a:lnSpc>
                <a:spcPct val="104000"/>
              </a:lnSpc>
              <a:spcBef>
                <a:spcPts val="700"/>
              </a:spcBef>
              <a:buClrTx/>
              <a:buSzTx/>
              <a:buFontTx/>
              <a:buNone/>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ru-RU">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1"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navigation through breadcrumbs</a:t>
            </a:r>
          </a:p>
        </p:txBody>
      </p:sp>
      <p:sp>
        <p:nvSpPr>
          <p:cNvPr id="424962" name="Text Box 2"/>
          <p:cNvSpPr txBox="1">
            <a:spLocks noChangeArrowheads="1"/>
          </p:cNvSpPr>
          <p:nvPr/>
        </p:nvSpPr>
        <p:spPr bwMode="auto">
          <a:xfrm>
            <a:off x="457200" y="1600200"/>
            <a:ext cx="8228013" cy="4525963"/>
          </a:xfrm>
          <a:prstGeom prst="rect">
            <a:avLst/>
          </a:prstGeom>
          <a:noFill/>
          <a:ln w="9525">
            <a:noFill/>
            <a:round/>
            <a:headEnd/>
            <a:tailEnd/>
          </a:ln>
          <a:effectLst/>
        </p:spPr>
        <p:txBody>
          <a:bodyPr lIns="0" tIns="0" rIns="0" bIns="0"/>
          <a:lstStyle/>
          <a:p>
            <a:pPr marL="330200" indent="-317500" eaLnBrk="1" hangingPunct="1">
              <a:lnSpc>
                <a:spcPct val="110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An alternative is to list the hierarchical path to the position that the user is in, through the use of breadcrumbs</a:t>
            </a:r>
          </a:p>
          <a:p>
            <a:pPr marL="330200" indent="-317500" eaLnBrk="1" hangingPunct="1">
              <a:lnSpc>
                <a:spcPct val="110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It can be done as a one liner</a:t>
            </a:r>
          </a:p>
          <a:p>
            <a:pPr marL="330200" indent="-317500" eaLnBrk="1" hangingPunct="1">
              <a:lnSpc>
                <a:spcPct val="104000"/>
              </a:lnSpc>
              <a:spcBef>
                <a:spcPts val="600"/>
              </a:spcBef>
              <a:buClrTx/>
              <a:buSzTx/>
              <a:buFontTx/>
              <a:buNone/>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“store &gt; fruit &amp; veg &gt; tomato”</a:t>
            </a:r>
          </a:p>
          <a:p>
            <a:pPr marL="330200" indent="-317500" eaLnBrk="1" hangingPunct="1">
              <a:lnSpc>
                <a:spcPct val="110000"/>
              </a:lnSpc>
              <a:spcBef>
                <a:spcPts val="700"/>
              </a:spcBef>
              <a:buClrTx/>
              <a:buSzTx/>
              <a:buFontTx/>
              <a:buNone/>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ru-RU" sz="2800">
              <a:solidFill>
                <a:srgbClr val="FFFFFF"/>
              </a:solidFill>
            </a:endParaRPr>
          </a:p>
          <a:p>
            <a:pPr marL="330200" indent="-317500" eaLnBrk="1" hangingPunct="1">
              <a:lnSpc>
                <a:spcPct val="104000"/>
              </a:lnSpc>
              <a:spcBef>
                <a:spcPts val="700"/>
              </a:spcBef>
              <a:buClrTx/>
              <a:buSzTx/>
              <a:buFontTx/>
              <a:buNone/>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ru-RU"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5"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navigation through tabs</a:t>
            </a:r>
          </a:p>
        </p:txBody>
      </p:sp>
      <p:sp>
        <p:nvSpPr>
          <p:cNvPr id="425986" name="Text Box 2"/>
          <p:cNvSpPr txBox="1">
            <a:spLocks noChangeArrowheads="1"/>
          </p:cNvSpPr>
          <p:nvPr/>
        </p:nvSpPr>
        <p:spPr bwMode="auto">
          <a:xfrm>
            <a:off x="457200" y="1600200"/>
            <a:ext cx="8228013" cy="3289300"/>
          </a:xfrm>
          <a:prstGeom prst="rect">
            <a:avLst/>
          </a:prstGeom>
          <a:noFill/>
          <a:ln w="9525">
            <a:noFill/>
            <a:round/>
            <a:headEnd/>
            <a:tailEnd/>
          </a:ln>
          <a:effectLst/>
        </p:spPr>
        <p:txBody>
          <a:bodyPr lIns="0" tIns="0" rIns="0" bIns="0"/>
          <a:lstStyle/>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Amazon.com and other commercial sites have them.</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They look cute, but are not very easy to implement, I think. </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According to a recent Nielsen report, he does not think that Amazon is an example worth following as far as e-commerce sites go.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 Box 1"/>
          <p:cNvSpPr txBox="1">
            <a:spLocks noChangeArrowheads="1"/>
          </p:cNvSpPr>
          <p:nvPr/>
        </p:nvSpPr>
        <p:spPr bwMode="auto">
          <a:xfrm>
            <a:off x="0" y="541338"/>
            <a:ext cx="9144000" cy="609600"/>
          </a:xfrm>
          <a:prstGeom prst="rect">
            <a:avLst/>
          </a:prstGeom>
          <a:noFill/>
          <a:ln w="9525">
            <a:noFill/>
            <a:round/>
            <a:headEnd/>
            <a:tailEnd/>
          </a:ln>
          <a:effectLst/>
        </p:spPr>
        <p:txBody>
          <a:bodyPr lIns="0" tIns="0" rIns="0" bIns="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protocols to access named resources</a:t>
            </a:r>
          </a:p>
        </p:txBody>
      </p:sp>
      <p:sp>
        <p:nvSpPr>
          <p:cNvPr id="36866" name="Text Box 2"/>
          <p:cNvSpPr txBox="1">
            <a:spLocks noChangeArrowheads="1"/>
          </p:cNvSpPr>
          <p:nvPr/>
        </p:nvSpPr>
        <p:spPr bwMode="auto">
          <a:xfrm>
            <a:off x="457200" y="1295400"/>
            <a:ext cx="8229600" cy="5048250"/>
          </a:xfrm>
          <a:prstGeom prst="rect">
            <a:avLst/>
          </a:prstGeom>
          <a:noFill/>
          <a:ln w="9525">
            <a:noFill/>
            <a:round/>
            <a:headEnd/>
            <a:tailEnd/>
          </a:ln>
          <a:effectLst/>
        </p:spPr>
        <p:txBody>
          <a:bodyPr lIns="0" tIns="0" rIns="0" bIns="0"/>
          <a:lstStyle/>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a:solidFill>
                  <a:srgbClr val="FFFFFF"/>
                </a:solidFill>
              </a:rPr>
              <a:t>Computers connected to the Internet (“hosts”) use different application level protocols to do things.</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a:solidFill>
                  <a:srgbClr val="FFFFFF"/>
                </a:solidFill>
              </a:rPr>
              <a:t>The most commonly used protocol for the web the </a:t>
            </a:r>
            <a:r>
              <a:rPr lang="en-GB" sz="3200" u="sng">
                <a:solidFill>
                  <a:srgbClr val="FFFFFF"/>
                </a:solidFill>
              </a:rPr>
              <a:t>h</a:t>
            </a:r>
            <a:r>
              <a:rPr lang="en-GB" sz="3200">
                <a:solidFill>
                  <a:srgbClr val="FFFFFF"/>
                </a:solidFill>
              </a:rPr>
              <a:t>yper</a:t>
            </a:r>
            <a:r>
              <a:rPr lang="en-GB" sz="3200" u="sng">
                <a:solidFill>
                  <a:srgbClr val="FFFFFF"/>
                </a:solidFill>
              </a:rPr>
              <a:t>t</a:t>
            </a:r>
            <a:r>
              <a:rPr lang="en-GB" sz="3200">
                <a:solidFill>
                  <a:srgbClr val="FFFFFF"/>
                </a:solidFill>
              </a:rPr>
              <a:t>ext </a:t>
            </a:r>
            <a:r>
              <a:rPr lang="en-GB" sz="3200" u="sng">
                <a:solidFill>
                  <a:srgbClr val="FFFFFF"/>
                </a:solidFill>
              </a:rPr>
              <a:t>t</a:t>
            </a:r>
            <a:r>
              <a:rPr lang="en-GB" sz="3200">
                <a:solidFill>
                  <a:srgbClr val="FFFFFF"/>
                </a:solidFill>
              </a:rPr>
              <a:t>ransfer </a:t>
            </a:r>
            <a:r>
              <a:rPr lang="en-GB" sz="3200" u="sng">
                <a:solidFill>
                  <a:srgbClr val="FFFFFF"/>
                </a:solidFill>
              </a:rPr>
              <a:t>p</a:t>
            </a:r>
            <a:r>
              <a:rPr lang="en-GB" sz="3200">
                <a:solidFill>
                  <a:srgbClr val="FFFFFF"/>
                </a:solidFill>
              </a:rPr>
              <a:t>rotocol http.</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a:solidFill>
                  <a:srgbClr val="FFFFFF"/>
                </a:solidFill>
              </a:rPr>
              <a:t>Another protocol that we use in class is the </a:t>
            </a:r>
            <a:r>
              <a:rPr lang="en-GB" sz="3200" u="sng">
                <a:solidFill>
                  <a:srgbClr val="FFFFFF"/>
                </a:solidFill>
              </a:rPr>
              <a:t>s</a:t>
            </a:r>
            <a:r>
              <a:rPr lang="en-GB" sz="3200">
                <a:solidFill>
                  <a:srgbClr val="FFFFFF"/>
                </a:solidFill>
              </a:rPr>
              <a:t>ecure </a:t>
            </a:r>
            <a:r>
              <a:rPr lang="en-GB" sz="3200" u="sng">
                <a:solidFill>
                  <a:srgbClr val="FFFFFF"/>
                </a:solidFill>
              </a:rPr>
              <a:t>sh</a:t>
            </a:r>
            <a:r>
              <a:rPr lang="en-GB" sz="3200">
                <a:solidFill>
                  <a:srgbClr val="FFFFFF"/>
                </a:solidFill>
              </a:rPr>
              <a:t>ell ssh. I will discuss some aspects of this protocol later.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09"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navigation through pulldown menus</a:t>
            </a:r>
          </a:p>
        </p:txBody>
      </p:sp>
      <p:sp>
        <p:nvSpPr>
          <p:cNvPr id="427010" name="Text Box 2"/>
          <p:cNvSpPr txBox="1">
            <a:spLocks noChangeArrowheads="1"/>
          </p:cNvSpPr>
          <p:nvPr/>
        </p:nvSpPr>
        <p:spPr bwMode="auto">
          <a:xfrm>
            <a:off x="457200" y="1600200"/>
            <a:ext cx="8228013" cy="4525963"/>
          </a:xfrm>
          <a:prstGeom prst="rect">
            <a:avLst/>
          </a:prstGeom>
          <a:noFill/>
          <a:ln w="9525">
            <a:noFill/>
            <a:round/>
            <a:headEnd/>
            <a:tailEnd/>
          </a:ln>
          <a:effectLst/>
        </p:spPr>
        <p:txBody>
          <a:bodyPr lIns="0" tIns="0" rIns="0" bIns="0"/>
          <a:lstStyle/>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These are mostly done with javascript.</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They do make sense in principle</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 But there are problems with inconsistent implementation in Javascript.</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If they don't work well, they discredit the site creator.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3" name="Text Box 1"/>
          <p:cNvSpPr txBox="1">
            <a:spLocks noChangeArrowheads="1"/>
          </p:cNvSpPr>
          <p:nvPr/>
        </p:nvSpPr>
        <p:spPr bwMode="auto">
          <a:xfrm>
            <a:off x="457200" y="228600"/>
            <a:ext cx="8229600" cy="884238"/>
          </a:xfrm>
          <a:prstGeom prst="rect">
            <a:avLst/>
          </a:prstGeom>
          <a:noFill/>
          <a:ln w="9525">
            <a:noFill/>
            <a:round/>
            <a:headEnd/>
            <a:tailEnd/>
          </a:ln>
          <a:effectLst/>
        </p:spPr>
        <p:txBody>
          <a:bodyPr lIns="90000" tIns="46800" rIns="90000" bIns="4680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reducing navigational clutter</a:t>
            </a:r>
          </a:p>
        </p:txBody>
      </p:sp>
      <p:sp>
        <p:nvSpPr>
          <p:cNvPr id="428034" name="Text Box 2"/>
          <p:cNvSpPr txBox="1">
            <a:spLocks noChangeArrowheads="1"/>
          </p:cNvSpPr>
          <p:nvPr/>
        </p:nvSpPr>
        <p:spPr bwMode="auto">
          <a:xfrm>
            <a:off x="381000" y="1143000"/>
            <a:ext cx="8458200" cy="5486400"/>
          </a:xfrm>
          <a:prstGeom prst="rect">
            <a:avLst/>
          </a:prstGeom>
          <a:noFill/>
          <a:ln w="9525">
            <a:noFill/>
            <a:round/>
            <a:headEnd/>
            <a:tailEnd/>
          </a:ln>
          <a:effectLst/>
        </p:spPr>
        <p:txBody>
          <a:bodyPr lIns="90000" tIns="46800" rIns="90000" bIns="46800"/>
          <a:lstStyle/>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There are several techniques to organize information</a:t>
            </a:r>
          </a:p>
          <a:p>
            <a:pPr marL="733425" lvl="1" indent="-276225"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a:solidFill>
                  <a:srgbClr val="FFFFFF"/>
                </a:solidFill>
              </a:rPr>
              <a:t>“Aggregation” shows that a single piece of data is part of a whole.</a:t>
            </a:r>
          </a:p>
          <a:p>
            <a:pPr marL="733425" lvl="1" indent="-276225"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a:solidFill>
                  <a:srgbClr val="FFFFFF"/>
                </a:solidFill>
              </a:rPr>
              <a:t>“Summarization” represents large amounts of data by a smaller amount.</a:t>
            </a:r>
          </a:p>
          <a:p>
            <a:pPr marL="733425" lvl="1" indent="-276225"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a:solidFill>
                  <a:srgbClr val="FFFFFF"/>
                </a:solidFill>
              </a:rPr>
              <a:t>“Filtering” is throwing out information that we don't need.</a:t>
            </a:r>
          </a:p>
          <a:p>
            <a:pPr marL="733425" lvl="1" indent="-276225"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a:solidFill>
                  <a:srgbClr val="FFFFFF"/>
                </a:solidFill>
              </a:rPr>
              <a:t>“Truncation” is having a "more" link on a page.</a:t>
            </a:r>
          </a:p>
          <a:p>
            <a:pPr marL="733425" lvl="1" indent="-276225"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a:solidFill>
                  <a:srgbClr val="FFFFFF"/>
                </a:solidFill>
              </a:rPr>
              <a:t>“Example-based presentation” is just having a few examples.</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7"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the FAQ page</a:t>
            </a:r>
          </a:p>
        </p:txBody>
      </p:sp>
      <p:sp>
        <p:nvSpPr>
          <p:cNvPr id="429058" name="Text Box 2"/>
          <p:cNvSpPr txBox="1">
            <a:spLocks noChangeArrowheads="1"/>
          </p:cNvSpPr>
          <p:nvPr/>
        </p:nvSpPr>
        <p:spPr bwMode="auto">
          <a:xfrm>
            <a:off x="457200" y="1600200"/>
            <a:ext cx="8228013" cy="4525963"/>
          </a:xfrm>
          <a:prstGeom prst="rect">
            <a:avLst/>
          </a:prstGeom>
          <a:noFill/>
          <a:ln w="9525">
            <a:noFill/>
            <a:round/>
            <a:headEnd/>
            <a:tailEnd/>
          </a:ln>
          <a:effectLst/>
        </p:spPr>
        <p:txBody>
          <a:bodyPr lIns="0" tIns="0" rIns="0" bIns="0"/>
          <a:lstStyle/>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FAQ pages are good, provided that the questions are really frequently asked.</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Often, the FAQ contains questions that the providers would like the users to ask. </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Sites loose credibility as a consequence.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1"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search and link behavior</a:t>
            </a:r>
          </a:p>
        </p:txBody>
      </p:sp>
      <p:sp>
        <p:nvSpPr>
          <p:cNvPr id="430082" name="Text Box 2"/>
          <p:cNvSpPr txBox="1">
            <a:spLocks noChangeArrowheads="1"/>
          </p:cNvSpPr>
          <p:nvPr/>
        </p:nvSpPr>
        <p:spPr bwMode="auto">
          <a:xfrm>
            <a:off x="457200" y="1295400"/>
            <a:ext cx="8229600" cy="4832350"/>
          </a:xfrm>
          <a:prstGeom prst="rect">
            <a:avLst/>
          </a:prstGeom>
          <a:noFill/>
          <a:ln w="9525">
            <a:noFill/>
            <a:round/>
            <a:headEnd/>
            <a:tailEnd/>
          </a:ln>
          <a:effectLst/>
        </p:spPr>
        <p:txBody>
          <a:bodyPr lIns="90000" tIns="46800" rIns="90000" bIns="46800"/>
          <a:lstStyle/>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Nielsen in 2000 says that </a:t>
            </a:r>
          </a:p>
          <a:p>
            <a:pPr marL="733425" lvl="1" indent="-276225"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a:solidFill>
                  <a:srgbClr val="FFFFFF"/>
                </a:solidFill>
              </a:rPr>
              <a:t>Slightly more than 50% of users are search-dominant, they go straight to the search.</a:t>
            </a:r>
          </a:p>
          <a:p>
            <a:pPr marL="733425" lvl="1" indent="-276225"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a:solidFill>
                  <a:srgbClr val="FFFFFF"/>
                </a:solidFill>
              </a:rPr>
              <a:t>One in five users is link-dominant. They will only use the search after extensive looking around the site through links</a:t>
            </a:r>
          </a:p>
          <a:p>
            <a:pPr marL="733425" lvl="1" indent="-276225"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a:solidFill>
                  <a:srgbClr val="FFFFFF"/>
                </a:solidFill>
              </a:rPr>
              <a:t>The rest have mixed behaviour.</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I doubt these numbers. </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5"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search as escape</a:t>
            </a:r>
          </a:p>
        </p:txBody>
      </p:sp>
      <p:sp>
        <p:nvSpPr>
          <p:cNvPr id="431106" name="Text Box 2"/>
          <p:cNvSpPr txBox="1">
            <a:spLocks noChangeArrowheads="1"/>
          </p:cNvSpPr>
          <p:nvPr/>
        </p:nvSpPr>
        <p:spPr bwMode="auto">
          <a:xfrm>
            <a:off x="457200" y="1600200"/>
            <a:ext cx="8228013" cy="4953000"/>
          </a:xfrm>
          <a:prstGeom prst="rect">
            <a:avLst/>
          </a:prstGeom>
          <a:noFill/>
          <a:ln w="9525">
            <a:noFill/>
            <a:round/>
            <a:headEnd/>
            <a:tailEnd/>
          </a:ln>
          <a:effectLst/>
        </p:spPr>
        <p:txBody>
          <a:bodyPr lIns="0" tIns="0" rIns="0" bIns="0"/>
          <a:lstStyle/>
          <a:p>
            <a:pPr marL="330200" indent="-317500" eaLnBrk="1" hangingPunct="1">
              <a:lnSpc>
                <a:spcPct val="9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Search is often used as an escape hatch for users.</a:t>
            </a:r>
          </a:p>
          <a:p>
            <a:pPr marL="330200" indent="-317500" eaLnBrk="1" hangingPunct="1">
              <a:lnSpc>
                <a:spcPct val="9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If you have it, put a simple box on every page. </a:t>
            </a:r>
          </a:p>
          <a:p>
            <a:pPr marL="330200" indent="-317500" eaLnBrk="1" hangingPunct="1">
              <a:lnSpc>
                <a:spcPct val="9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We know that people don’t use or only badly use advanced search features.</a:t>
            </a:r>
          </a:p>
          <a:p>
            <a:pPr marL="330200" indent="-317500" eaLnBrk="1" hangingPunct="1">
              <a:lnSpc>
                <a:spcPct val="9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Average query length is two words.</a:t>
            </a:r>
          </a:p>
          <a:p>
            <a:pPr marL="330200" indent="-317500" eaLnBrk="1" hangingPunct="1">
              <a:lnSpc>
                <a:spcPct val="9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Users rarely look beyond first result screen.</a:t>
            </a:r>
          </a:p>
          <a:p>
            <a:pPr marL="330200" indent="-317500" eaLnBrk="1" hangingPunct="1">
              <a:lnSpc>
                <a:spcPct val="9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Don’t bother with Boolean searches.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29"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help the user search</a:t>
            </a:r>
          </a:p>
        </p:txBody>
      </p:sp>
      <p:sp>
        <p:nvSpPr>
          <p:cNvPr id="432130" name="Text Box 2"/>
          <p:cNvSpPr txBox="1">
            <a:spLocks noChangeArrowheads="1"/>
          </p:cNvSpPr>
          <p:nvPr/>
        </p:nvSpPr>
        <p:spPr bwMode="auto">
          <a:xfrm>
            <a:off x="457200" y="1600200"/>
            <a:ext cx="8229600" cy="4525963"/>
          </a:xfrm>
          <a:prstGeom prst="rect">
            <a:avLst/>
          </a:prstGeom>
          <a:noFill/>
          <a:ln w="9525">
            <a:noFill/>
            <a:round/>
            <a:headEnd/>
            <a:tailEnd/>
          </a:ln>
          <a:effectLst/>
        </p:spPr>
        <p:txBody>
          <a:bodyPr lIns="90000" tIns="46800" rIns="90000" bIns="46800"/>
          <a:lstStyle/>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Nielsen in 2000 says that computers are good at remembering synonyms, checking spelling etc, so they should evaluate the query and make suggestions on how to improve it.</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I am not aware of systems that do this “out of the box”, that we could install. </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3"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encourage long queries</a:t>
            </a:r>
          </a:p>
        </p:txBody>
      </p:sp>
      <p:sp>
        <p:nvSpPr>
          <p:cNvPr id="433154" name="Text Box 2"/>
          <p:cNvSpPr txBox="1">
            <a:spLocks noChangeArrowheads="1"/>
          </p:cNvSpPr>
          <p:nvPr/>
        </p:nvSpPr>
        <p:spPr bwMode="auto">
          <a:xfrm>
            <a:off x="457200" y="1600200"/>
            <a:ext cx="8228013" cy="4525963"/>
          </a:xfrm>
          <a:prstGeom prst="rect">
            <a:avLst/>
          </a:prstGeom>
          <a:noFill/>
          <a:ln w="9525">
            <a:noFill/>
            <a:round/>
            <a:headEnd/>
            <a:tailEnd/>
          </a:ln>
          <a:effectLst/>
        </p:spPr>
        <p:txBody>
          <a:bodyPr lIns="0" tIns="0" rIns="0" bIns="0"/>
          <a:lstStyle/>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One trivial way to encourage long queries to use a wide box. </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Information retrieval research has shown that users tend  to enter more words in a wider box.</a:t>
            </a:r>
          </a:p>
          <a:p>
            <a:pPr marL="330200" indent="-317500" eaLnBrk="1" hangingPunct="1">
              <a:lnSpc>
                <a:spcPct val="104000"/>
              </a:lnSpc>
              <a:spcBef>
                <a:spcPts val="700"/>
              </a:spcBef>
              <a:buClrTx/>
              <a:buSzTx/>
              <a:buFontTx/>
              <a:buNone/>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ru-RU"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7"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the results page</a:t>
            </a:r>
          </a:p>
        </p:txBody>
      </p:sp>
      <p:sp>
        <p:nvSpPr>
          <p:cNvPr id="434178" name="Text Box 2"/>
          <p:cNvSpPr txBox="1">
            <a:spLocks noChangeArrowheads="1"/>
          </p:cNvSpPr>
          <p:nvPr/>
        </p:nvSpPr>
        <p:spPr bwMode="auto">
          <a:xfrm>
            <a:off x="457200" y="1371600"/>
            <a:ext cx="8534400" cy="5181600"/>
          </a:xfrm>
          <a:prstGeom prst="rect">
            <a:avLst/>
          </a:prstGeom>
          <a:noFill/>
          <a:ln w="9525">
            <a:noFill/>
            <a:round/>
            <a:headEnd/>
            <a:tailEnd/>
          </a:ln>
          <a:effectLst/>
        </p:spPr>
        <p:txBody>
          <a:bodyPr lIns="90000" tIns="46800" rIns="90000" bIns="46800"/>
          <a:lstStyle/>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URLs pointing to the same page should be consolidated.</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Computed relevance scores are useless for the user.</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Search may use quality evaluation. say, if the query matches the FAQ, the FAQ should give higher ranking. A search feature via Google may help there, because it does have page rank calculations built it in. </a:t>
            </a:r>
          </a:p>
          <a:p>
            <a:pPr marL="330200" indent="-317500" eaLnBrk="1" hangingPunct="1">
              <a:lnSpc>
                <a:spcPct val="104000"/>
              </a:lnSpc>
              <a:spcBef>
                <a:spcPts val="700"/>
              </a:spcBef>
              <a:buClrTx/>
              <a:buSzTx/>
              <a:buFontTx/>
              <a:buNone/>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ru-RU" sz="280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1"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search destination design</a:t>
            </a:r>
          </a:p>
        </p:txBody>
      </p:sp>
      <p:sp>
        <p:nvSpPr>
          <p:cNvPr id="435202" name="Text Box 2"/>
          <p:cNvSpPr txBox="1">
            <a:spLocks noChangeArrowheads="1"/>
          </p:cNvSpPr>
          <p:nvPr/>
        </p:nvSpPr>
        <p:spPr bwMode="auto">
          <a:xfrm>
            <a:off x="457200" y="1600200"/>
            <a:ext cx="8229600" cy="4525963"/>
          </a:xfrm>
          <a:prstGeom prst="rect">
            <a:avLst/>
          </a:prstGeom>
          <a:noFill/>
          <a:ln w="9525">
            <a:noFill/>
            <a:round/>
            <a:headEnd/>
            <a:tailEnd/>
          </a:ln>
          <a:effectLst/>
        </p:spPr>
        <p:txBody>
          <a:bodyPr lIns="90000" tIns="46800" rIns="90000" bIns="46800"/>
          <a:lstStyle/>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When the user follows a link from search to a page, the page should be presented in context of the user's search.</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The most common way is to highlight all the occurrences of the search terms. </a:t>
            </a:r>
          </a:p>
          <a:p>
            <a:pPr marL="733425" lvl="1" indent="-276225"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a:solidFill>
                  <a:srgbClr val="FFFFFF"/>
                </a:solidFill>
              </a:rPr>
              <a:t>This helps scanning the destination page.</a:t>
            </a:r>
          </a:p>
          <a:p>
            <a:pPr marL="733425" lvl="1" indent="-276225"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a:solidFill>
                  <a:srgbClr val="FFFFFF"/>
                </a:solidFill>
              </a:rPr>
              <a:t>Helps understanding why the user reached this result.</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5"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URL design</a:t>
            </a:r>
          </a:p>
        </p:txBody>
      </p:sp>
      <p:sp>
        <p:nvSpPr>
          <p:cNvPr id="436226" name="Text Box 2"/>
          <p:cNvSpPr txBox="1">
            <a:spLocks noChangeArrowheads="1"/>
          </p:cNvSpPr>
          <p:nvPr/>
        </p:nvSpPr>
        <p:spPr bwMode="auto">
          <a:xfrm>
            <a:off x="457200" y="1600200"/>
            <a:ext cx="8229600" cy="4525963"/>
          </a:xfrm>
          <a:prstGeom prst="rect">
            <a:avLst/>
          </a:prstGeom>
          <a:noFill/>
          <a:ln w="9525">
            <a:noFill/>
            <a:round/>
            <a:headEnd/>
            <a:tailEnd/>
          </a:ln>
          <a:effectLst/>
        </p:spPr>
        <p:txBody>
          <a:bodyPr lIns="90000" tIns="46800" rIns="90000" bIns="46800"/>
          <a:lstStyle/>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URLs should not be part of design, but in practice, they are.</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Leave out the "http://" when referring to your web page. </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You need a good domain name that is easy to remember. </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0" tIns="0" rIns="0" bIns="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the http protocol</a:t>
            </a:r>
          </a:p>
        </p:txBody>
      </p:sp>
      <p:sp>
        <p:nvSpPr>
          <p:cNvPr id="37890" name="Text Box 2"/>
          <p:cNvSpPr txBox="1">
            <a:spLocks noChangeArrowheads="1"/>
          </p:cNvSpPr>
          <p:nvPr/>
        </p:nvSpPr>
        <p:spPr bwMode="auto">
          <a:xfrm>
            <a:off x="457200" y="1292225"/>
            <a:ext cx="8229600" cy="5054600"/>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dirty="0" smtClean="0">
                <a:solidFill>
                  <a:srgbClr val="FFFFFF"/>
                </a:solidFill>
              </a:rPr>
              <a:t>http is a client/server protocol. </a:t>
            </a:r>
          </a:p>
          <a:p>
            <a:pPr marL="328613" indent="-317500" eaLnBrk="1" hangingPunct="1">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dirty="0" smtClean="0">
                <a:solidFill>
                  <a:srgbClr val="FFFFFF"/>
                </a:solidFill>
              </a:rPr>
              <a:t>http </a:t>
            </a:r>
            <a:r>
              <a:rPr lang="ru-RU" sz="2800" dirty="0">
                <a:solidFill>
                  <a:srgbClr val="FFFFFF"/>
                </a:solidFill>
              </a:rPr>
              <a:t>is stateless. Each transaction is self-contained. Each transaction has no relationship to the previous one.</a:t>
            </a:r>
          </a:p>
          <a:p>
            <a:pPr marL="328613" indent="-317500" eaLnBrk="1" hangingPunct="1">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dirty="0">
                <a:solidFill>
                  <a:srgbClr val="FFFFFF"/>
                </a:solidFill>
              </a:rPr>
              <a:t>http has a limited vocabulary of requests and responses. It is no good, say, to operate a machine remotely.</a:t>
            </a:r>
          </a:p>
          <a:p>
            <a:pPr marL="328613" indent="-317500" eaLnBrk="1" hangingPunct="1">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dirty="0">
                <a:solidFill>
                  <a:srgbClr val="FFFFFF"/>
                </a:solidFill>
              </a:rPr>
              <a:t>http is insecure. The contents of http transactions (requests/responses) can be observed</a:t>
            </a:r>
            <a:r>
              <a:rPr lang="ru-RU" sz="2800" dirty="0" smtClean="0">
                <a:solidFill>
                  <a:srgbClr val="FFFFFF"/>
                </a:solidFill>
              </a:rPr>
              <a:t>.</a:t>
            </a:r>
            <a:endParaRPr lang="en-US" sz="2800" dirty="0" smtClean="0">
              <a:solidFill>
                <a:srgbClr val="FFFFFF"/>
              </a:solidFill>
            </a:endParaRPr>
          </a:p>
          <a:p>
            <a:pPr marL="328613" indent="-317500">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dirty="0" smtClean="0">
                <a:solidFill>
                  <a:srgbClr val="FFFFFF"/>
                </a:solidFill>
              </a:rPr>
              <a:t>http is a client/server protocol. </a:t>
            </a:r>
            <a:endParaRPr lang="ru-RU" sz="2800" dirty="0">
              <a:solidFill>
                <a:srgbClr val="FFFFFF"/>
              </a:solidFill>
            </a:endParaRPr>
          </a:p>
          <a:p>
            <a:pPr marL="328613" indent="-317500" eaLnBrk="1" hangingPunct="1">
              <a:lnSpc>
                <a:spcPct val="110000"/>
              </a:lnSpc>
              <a:spcBef>
                <a:spcPts val="700"/>
              </a:spcBef>
              <a:buClrTx/>
              <a:buSzTx/>
              <a:buFontTx/>
              <a:buNone/>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ru-RU" sz="28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49" name="Text Box 1"/>
          <p:cNvSpPr txBox="1">
            <a:spLocks noChangeArrowheads="1"/>
          </p:cNvSpPr>
          <p:nvPr/>
        </p:nvSpPr>
        <p:spPr bwMode="auto">
          <a:xfrm>
            <a:off x="457200" y="0"/>
            <a:ext cx="8229600" cy="992188"/>
          </a:xfrm>
          <a:prstGeom prst="rect">
            <a:avLst/>
          </a:prstGeom>
          <a:noFill/>
          <a:ln w="9525">
            <a:noFill/>
            <a:round/>
            <a:headEnd/>
            <a:tailEnd/>
          </a:ln>
          <a:effectLst/>
        </p:spPr>
        <p:txBody>
          <a:bodyPr lIns="90000" tIns="46800" rIns="90000" bIns="4680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understandable URLs</a:t>
            </a:r>
          </a:p>
        </p:txBody>
      </p:sp>
      <p:sp>
        <p:nvSpPr>
          <p:cNvPr id="437250" name="Text Box 2"/>
          <p:cNvSpPr txBox="1">
            <a:spLocks noChangeArrowheads="1"/>
          </p:cNvSpPr>
          <p:nvPr/>
        </p:nvSpPr>
        <p:spPr bwMode="auto">
          <a:xfrm>
            <a:off x="457200" y="1066800"/>
            <a:ext cx="8382000" cy="4954588"/>
          </a:xfrm>
          <a:prstGeom prst="rect">
            <a:avLst/>
          </a:prstGeom>
          <a:noFill/>
          <a:ln w="9525">
            <a:noFill/>
            <a:round/>
            <a:headEnd/>
            <a:tailEnd/>
          </a:ln>
          <a:effectLst/>
        </p:spPr>
        <p:txBody>
          <a:bodyPr lIns="90000" tIns="46800" rIns="90000" bIns="46800"/>
          <a:lstStyle/>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Users rely on reading URLs when getting an idea about where they are on the web site.</a:t>
            </a:r>
          </a:p>
          <a:p>
            <a:pPr marL="733425" lvl="1" indent="-276225"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a:solidFill>
                  <a:srgbClr val="FFFFFF"/>
                </a:solidFill>
              </a:rPr>
              <a:t>all directory names must be human-readable</a:t>
            </a:r>
          </a:p>
          <a:p>
            <a:pPr marL="733425" lvl="1" indent="-276225"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a:solidFill>
                  <a:srgbClr val="FFFFFF"/>
                </a:solidFill>
              </a:rPr>
              <a:t>they must be words or compound words</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A site must support URL butchering where users remove the trailing part after a slash.</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3"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other advice on URLs</a:t>
            </a:r>
          </a:p>
        </p:txBody>
      </p:sp>
      <p:sp>
        <p:nvSpPr>
          <p:cNvPr id="438274" name="Text Box 2"/>
          <p:cNvSpPr txBox="1">
            <a:spLocks noChangeArrowheads="1"/>
          </p:cNvSpPr>
          <p:nvPr/>
        </p:nvSpPr>
        <p:spPr bwMode="auto">
          <a:xfrm>
            <a:off x="457200" y="1600200"/>
            <a:ext cx="8228013" cy="4525963"/>
          </a:xfrm>
          <a:prstGeom prst="rect">
            <a:avLst/>
          </a:prstGeom>
          <a:noFill/>
          <a:ln w="9525">
            <a:noFill/>
            <a:round/>
            <a:headEnd/>
            <a:tailEnd/>
          </a:ln>
          <a:effectLst/>
        </p:spPr>
        <p:txBody>
          <a:bodyPr lIns="0" tIns="0" rIns="0" bIns="0"/>
          <a:lstStyle/>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Make URLs as short as possible</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Use lowercase letters throughout</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Avoid special chars i.e. anything but letters or digits, and simple punctuation.</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Stick to one visual word separator, i.e. either hyphen or underscore.</a:t>
            </a:r>
          </a:p>
          <a:p>
            <a:pPr marL="330200" indent="-317500" eaLnBrk="1" hangingPunct="1">
              <a:lnSpc>
                <a:spcPct val="104000"/>
              </a:lnSpc>
              <a:spcBef>
                <a:spcPts val="700"/>
              </a:spcBef>
              <a:buClrTx/>
              <a:buSzTx/>
              <a:buFontTx/>
              <a:buNone/>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ru-RU"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7"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archival URL</a:t>
            </a:r>
          </a:p>
        </p:txBody>
      </p:sp>
      <p:sp>
        <p:nvSpPr>
          <p:cNvPr id="439298" name="Text Box 2"/>
          <p:cNvSpPr txBox="1">
            <a:spLocks noChangeArrowheads="1"/>
          </p:cNvSpPr>
          <p:nvPr/>
        </p:nvSpPr>
        <p:spPr bwMode="auto">
          <a:xfrm>
            <a:off x="457200" y="1371600"/>
            <a:ext cx="8229600" cy="5181600"/>
          </a:xfrm>
          <a:prstGeom prst="rect">
            <a:avLst/>
          </a:prstGeom>
          <a:noFill/>
          <a:ln w="9525">
            <a:noFill/>
            <a:round/>
            <a:headEnd/>
            <a:tailEnd/>
          </a:ln>
          <a:effectLst/>
        </p:spPr>
        <p:txBody>
          <a:bodyPr lIns="90000" tIns="46800" rIns="90000" bIns="46800"/>
          <a:lstStyle/>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After search engines and email recommendations, links are the third most common way for people to come across a web site.</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Incoming links must not be discouraged by changing site structures.</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1"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3600">
                <a:solidFill>
                  <a:srgbClr val="E3EBF1"/>
                </a:solidFill>
              </a:rPr>
              <a:t>dealing with yesterday current contents </a:t>
            </a:r>
          </a:p>
        </p:txBody>
      </p:sp>
      <p:sp>
        <p:nvSpPr>
          <p:cNvPr id="440322" name="Text Box 2"/>
          <p:cNvSpPr txBox="1">
            <a:spLocks noChangeArrowheads="1"/>
          </p:cNvSpPr>
          <p:nvPr/>
        </p:nvSpPr>
        <p:spPr bwMode="auto">
          <a:xfrm>
            <a:off x="457200" y="1295400"/>
            <a:ext cx="8458200" cy="5183188"/>
          </a:xfrm>
          <a:prstGeom prst="rect">
            <a:avLst/>
          </a:prstGeom>
          <a:noFill/>
          <a:ln w="9525">
            <a:noFill/>
            <a:round/>
            <a:headEnd/>
            <a:tailEnd/>
          </a:ln>
          <a:effectLst/>
        </p:spPr>
        <p:txBody>
          <a:bodyPr lIns="90000" tIns="46800" rIns="90000" bIns="46800"/>
          <a:lstStyle/>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Sometimes it is necessary to have two URLs for the same contents:</a:t>
            </a:r>
          </a:p>
          <a:p>
            <a:pPr marL="733425" lvl="1" indent="-276225"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a:solidFill>
                  <a:srgbClr val="FFFFFF"/>
                </a:solidFill>
              </a:rPr>
              <a:t>"todays_news" …</a:t>
            </a:r>
          </a:p>
          <a:p>
            <a:pPr marL="733425" lvl="1" indent="-276225"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a:solidFill>
                  <a:srgbClr val="FFFFFF"/>
                </a:solidFill>
              </a:rPr>
              <a:t>"feature_2004-09-12"</a:t>
            </a:r>
          </a:p>
          <a:p>
            <a:pPr marL="330200" indent="-317500" eaLnBrk="1" hangingPunct="1">
              <a:lnSpc>
                <a:spcPct val="104000"/>
              </a:lnSpc>
              <a:spcBef>
                <a:spcPts val="700"/>
              </a:spcBef>
              <a:buClrTx/>
              <a:buSzTx/>
              <a:buFontTx/>
              <a:buNone/>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    some may wish to link to the former, others to the latter</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In this case advertise the URL at which the contents is archived (immediately) an hope that link providers will link to it there.</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5"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supporting old URLs</a:t>
            </a:r>
          </a:p>
        </p:txBody>
      </p:sp>
      <p:sp>
        <p:nvSpPr>
          <p:cNvPr id="441346" name="Text Box 2"/>
          <p:cNvSpPr txBox="1">
            <a:spLocks noChangeArrowheads="1"/>
          </p:cNvSpPr>
          <p:nvPr/>
        </p:nvSpPr>
        <p:spPr bwMode="auto">
          <a:xfrm>
            <a:off x="457200" y="1600200"/>
            <a:ext cx="8229600" cy="4525963"/>
          </a:xfrm>
          <a:prstGeom prst="rect">
            <a:avLst/>
          </a:prstGeom>
          <a:noFill/>
          <a:ln w="9525">
            <a:noFill/>
            <a:round/>
            <a:headEnd/>
            <a:tailEnd/>
          </a:ln>
          <a:effectLst/>
        </p:spPr>
        <p:txBody>
          <a:bodyPr lIns="90000" tIns="46800" rIns="90000" bIns="46800"/>
          <a:lstStyle/>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Old URLs should be kept alive for as long as possible. </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Best way to deal with them is to set up a http redirect 301</a:t>
            </a:r>
          </a:p>
          <a:p>
            <a:pPr marL="733425" lvl="1" indent="-276225"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a:solidFill>
                  <a:srgbClr val="FFFFFF"/>
                </a:solidFill>
              </a:rPr>
              <a:t>good browsers will update bookmarks</a:t>
            </a:r>
          </a:p>
          <a:p>
            <a:pPr marL="733425" lvl="1" indent="-276225"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a:solidFill>
                  <a:srgbClr val="FFFFFF"/>
                </a:solidFill>
              </a:rPr>
              <a:t>search engines will delete old URLs</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There is also a 302 temporary redirect.</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69"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refresh header</a:t>
            </a:r>
          </a:p>
        </p:txBody>
      </p:sp>
      <p:sp>
        <p:nvSpPr>
          <p:cNvPr id="442370" name="Text Box 2"/>
          <p:cNvSpPr txBox="1">
            <a:spLocks noChangeArrowheads="1"/>
          </p:cNvSpPr>
          <p:nvPr/>
        </p:nvSpPr>
        <p:spPr bwMode="auto">
          <a:xfrm>
            <a:off x="457200" y="1600200"/>
            <a:ext cx="8229600" cy="4916488"/>
          </a:xfrm>
          <a:prstGeom prst="rect">
            <a:avLst/>
          </a:prstGeom>
          <a:noFill/>
          <a:ln w="9525">
            <a:noFill/>
            <a:round/>
            <a:headEnd/>
            <a:tailEnd/>
          </a:ln>
          <a:effectLst/>
        </p:spPr>
        <p:txBody>
          <a:bodyPr lIns="90000" tIns="46800" rIns="90000" bIns="46800"/>
          <a:lstStyle/>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2800">
                <a:solidFill>
                  <a:srgbClr val="FFFFFF"/>
                </a:solidFill>
              </a:rPr>
              <a:t>&lt;head&gt;&lt;meta http-equiv="refresh" content="0; </a:t>
            </a:r>
          </a:p>
          <a:p>
            <a:pPr marL="330200" indent="-317500" eaLnBrk="1" hangingPunct="1">
              <a:lnSpc>
                <a:spcPct val="104000"/>
              </a:lnSpc>
              <a:spcBef>
                <a:spcPts val="700"/>
              </a:spcBef>
              <a:buClrTx/>
              <a:buSzTx/>
              <a:buFontTx/>
              <a:buNone/>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2800">
                <a:solidFill>
                  <a:srgbClr val="FFFFFF"/>
                </a:solidFill>
              </a:rPr>
              <a:t>    url</a:t>
            </a:r>
            <a:r>
              <a:rPr lang="en-GB" sz="2800" i="1">
                <a:solidFill>
                  <a:srgbClr val="FFFFFF"/>
                </a:solidFill>
              </a:rPr>
              <a:t>=new_url</a:t>
            </a:r>
            <a:r>
              <a:rPr lang="en-GB" sz="2800">
                <a:solidFill>
                  <a:srgbClr val="FFFFFF"/>
                </a:solidFill>
              </a:rPr>
              <a:t>“</a:t>
            </a:r>
            <a:r>
              <a:rPr lang="en-US" sz="2800">
                <a:solidFill>
                  <a:srgbClr val="FFFFFF"/>
                </a:solidFill>
              </a:rPr>
              <a:t>/</a:t>
            </a:r>
            <a:r>
              <a:rPr lang="en-GB" sz="2800">
                <a:solidFill>
                  <a:srgbClr val="FFFFFF"/>
                </a:solidFill>
              </a:rPr>
              <a:t>&gt;</a:t>
            </a:r>
            <a:r>
              <a:rPr lang="en-GB" sz="2800" i="1">
                <a:solidFill>
                  <a:srgbClr val="FFFFFF"/>
                </a:solidFill>
              </a:rPr>
              <a:t> </a:t>
            </a:r>
            <a:r>
              <a:rPr lang="en-GB" sz="2800">
                <a:solidFill>
                  <a:srgbClr val="FFFFFF"/>
                </a:solidFill>
              </a:rPr>
              <a:t>&lt;/head&gt;</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2800">
                <a:solidFill>
                  <a:srgbClr val="FFFFFF"/>
                </a:solidFill>
              </a:rPr>
              <a:t>This method has a bad reputation because it is used by search engine spammers. They create pages with useful keywords, and then the user is redirect to a page with spam contents. </a:t>
            </a:r>
          </a:p>
          <a:p>
            <a:pPr marL="330200" indent="-317500" eaLnBrk="1" hangingPunct="1">
              <a:lnSpc>
                <a:spcPct val="104000"/>
              </a:lnSpc>
              <a:spcBef>
                <a:spcPts val="700"/>
              </a:spcBef>
              <a:buClrTx/>
              <a:buSzTx/>
              <a:buFontTx/>
              <a:buNone/>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en-GB" sz="280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3"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.htaccess</a:t>
            </a:r>
          </a:p>
        </p:txBody>
      </p:sp>
      <p:sp>
        <p:nvSpPr>
          <p:cNvPr id="443394" name="Text Box 2"/>
          <p:cNvSpPr txBox="1">
            <a:spLocks noChangeArrowheads="1"/>
          </p:cNvSpPr>
          <p:nvPr/>
        </p:nvSpPr>
        <p:spPr bwMode="auto">
          <a:xfrm>
            <a:off x="457200" y="1600200"/>
            <a:ext cx="8229600" cy="4572000"/>
          </a:xfrm>
          <a:prstGeom prst="rect">
            <a:avLst/>
          </a:prstGeom>
          <a:noFill/>
          <a:ln w="9525">
            <a:noFill/>
            <a:round/>
            <a:headEnd/>
            <a:tailEnd/>
          </a:ln>
          <a:effectLst/>
        </p:spPr>
        <p:txBody>
          <a:bodyPr lIns="90000" tIns="46800" rIns="90000" bIns="46800"/>
          <a:lstStyle/>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If you use Apache, you can create a file .htaccess (note the dot!) with a  line</a:t>
            </a:r>
          </a:p>
          <a:p>
            <a:pPr marL="330200" indent="-317500" eaLnBrk="1" hangingPunct="1">
              <a:lnSpc>
                <a:spcPct val="104000"/>
              </a:lnSpc>
              <a:spcBef>
                <a:spcPts val="700"/>
              </a:spcBef>
              <a:buClrTx/>
              <a:buSzTx/>
              <a:buFontTx/>
              <a:buNone/>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   redirect 301 </a:t>
            </a:r>
            <a:r>
              <a:rPr lang="ru-RU" sz="2800" i="1">
                <a:solidFill>
                  <a:srgbClr val="FFFFFF"/>
                </a:solidFill>
              </a:rPr>
              <a:t>old_url new_url</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i="1">
                <a:solidFill>
                  <a:srgbClr val="FFFFFF"/>
                </a:solidFill>
              </a:rPr>
              <a:t>old_url </a:t>
            </a:r>
            <a:r>
              <a:rPr lang="ru-RU" sz="2800">
                <a:solidFill>
                  <a:srgbClr val="FFFFFF"/>
                </a:solidFill>
              </a:rPr>
              <a:t> must be a relative path from the top of your site</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i="1">
                <a:solidFill>
                  <a:srgbClr val="FFFFFF"/>
                </a:solidFill>
              </a:rPr>
              <a:t>new_url </a:t>
            </a:r>
            <a:r>
              <a:rPr lang="ru-RU" sz="2800">
                <a:solidFill>
                  <a:srgbClr val="FFFFFF"/>
                </a:solidFill>
              </a:rPr>
              <a:t>can be any URL, even outside your site </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7" name="Text Box 1"/>
          <p:cNvSpPr txBox="1">
            <a:spLocks noChangeArrowheads="1"/>
          </p:cNvSpPr>
          <p:nvPr/>
        </p:nvSpPr>
        <p:spPr bwMode="auto">
          <a:xfrm>
            <a:off x="457200" y="588963"/>
            <a:ext cx="8228013" cy="512762"/>
          </a:xfrm>
          <a:prstGeom prst="rect">
            <a:avLst/>
          </a:prstGeom>
          <a:noFill/>
          <a:ln w="9525">
            <a:noFill/>
            <a:round/>
            <a:headEnd/>
            <a:tailEnd/>
          </a:ln>
          <a:effectLst/>
        </p:spPr>
        <p:txBody>
          <a:bodyPr lIns="0" tIns="0" rIns="0" bIns="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a:solidFill>
                  <a:srgbClr val="E3EBF1"/>
                </a:solidFill>
              </a:rPr>
              <a:t>on apache at wotan</a:t>
            </a:r>
          </a:p>
        </p:txBody>
      </p:sp>
      <p:sp>
        <p:nvSpPr>
          <p:cNvPr id="444418" name="Text Box 2"/>
          <p:cNvSpPr txBox="1">
            <a:spLocks noChangeArrowheads="1"/>
          </p:cNvSpPr>
          <p:nvPr/>
        </p:nvSpPr>
        <p:spPr bwMode="auto">
          <a:xfrm>
            <a:off x="457200" y="1600200"/>
            <a:ext cx="8228013" cy="4525963"/>
          </a:xfrm>
          <a:prstGeom prst="rect">
            <a:avLst/>
          </a:prstGeom>
          <a:noFill/>
          <a:ln w="9525">
            <a:noFill/>
            <a:round/>
            <a:headEnd/>
            <a:tailEnd/>
          </a:ln>
          <a:effectLst/>
        </p:spPr>
        <p:txBody>
          <a:bodyPr lIns="0" tIns="0" rIns="0" bIns="0"/>
          <a:lstStyle/>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This works on wotan by virtue of configuration set for apache for your home directory. Examples</a:t>
            </a:r>
          </a:p>
          <a:p>
            <a:pPr marL="733425" lvl="1" indent="-276225"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a:solidFill>
                  <a:srgbClr val="FFFFFF"/>
                </a:solidFill>
              </a:rPr>
              <a:t>redirect 301 /~krichel http://openlib.org/home/krichel</a:t>
            </a:r>
          </a:p>
          <a:p>
            <a:pPr marL="733425" lvl="1" indent="-276225"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a:solidFill>
                  <a:srgbClr val="FFFFFF"/>
                </a:solidFill>
              </a:rPr>
              <a:t>redirect 301 Cantcook.jpg http://www.foodtv.com</a:t>
            </a:r>
          </a:p>
          <a:p>
            <a:pPr marL="330200" indent="-317500" eaLnBrk="1" hangingPunct="1">
              <a:lnSpc>
                <a:spcPct val="104000"/>
              </a:lnSpc>
              <a:spcBef>
                <a:spcPts val="700"/>
              </a:spcBef>
              <a:buClrTx/>
              <a:buSzTx/>
              <a:buFontTx/>
              <a:buNone/>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ru-RU">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5" name="Text Box 1"/>
          <p:cNvSpPr txBox="1">
            <a:spLocks noChangeArrowheads="1"/>
          </p:cNvSpPr>
          <p:nvPr/>
        </p:nvSpPr>
        <p:spPr bwMode="auto">
          <a:xfrm>
            <a:off x="685800" y="2133600"/>
            <a:ext cx="7772400" cy="1982788"/>
          </a:xfrm>
          <a:prstGeom prst="rect">
            <a:avLst/>
          </a:prstGeom>
          <a:noFill/>
          <a:ln w="9525">
            <a:noFill/>
            <a:round/>
            <a:headEnd/>
            <a:tailEnd/>
          </a:ln>
          <a:effectLst/>
        </p:spPr>
        <p:txBody>
          <a:bodyPr lIns="90000" tIns="46800" rIns="90000" bIns="46800"/>
          <a:lstStyle/>
          <a:p>
            <a:pPr algn="ctr" eaLnBrk="1" hangingPunct="1">
              <a:lnSpc>
                <a:spcPct val="10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LIS650 part 5</a:t>
            </a:r>
            <a:br>
              <a:rPr lang="en-US" sz="4000">
                <a:solidFill>
                  <a:srgbClr val="E3EBF1"/>
                </a:solidFill>
              </a:rPr>
            </a:br>
            <a:r>
              <a:rPr lang="en-US" sz="4000">
                <a:solidFill>
                  <a:srgbClr val="E3EBF1"/>
                </a:solidFill>
              </a:rPr>
              <a:t>Minor CSS, accessibility </a:t>
            </a:r>
          </a:p>
        </p:txBody>
      </p:sp>
      <p:sp>
        <p:nvSpPr>
          <p:cNvPr id="446466" name="Text Box 2"/>
          <p:cNvSpPr txBox="1">
            <a:spLocks noChangeArrowheads="1"/>
          </p:cNvSpPr>
          <p:nvPr/>
        </p:nvSpPr>
        <p:spPr bwMode="auto">
          <a:xfrm>
            <a:off x="1371600" y="4527550"/>
            <a:ext cx="6400800" cy="898525"/>
          </a:xfrm>
          <a:prstGeom prst="rect">
            <a:avLst/>
          </a:prstGeom>
          <a:noFill/>
          <a:ln w="9525">
            <a:noFill/>
            <a:round/>
            <a:headEnd/>
            <a:tailEnd/>
          </a:ln>
          <a:effectLst/>
        </p:spPr>
        <p:txBody>
          <a:bodyPr lIns="90000" tIns="46800" rIns="90000" bIns="46800"/>
          <a:lstStyle/>
          <a:p>
            <a:pPr algn="ctr" eaLnBrk="1" hangingPunct="1">
              <a:lnSpc>
                <a:spcPct val="84000"/>
              </a:lnSpc>
              <a:spcBef>
                <a:spcPts val="700"/>
              </a:spcBef>
              <a:tabLst>
                <a:tab pos="457200" algn="l"/>
                <a:tab pos="900113" algn="l"/>
                <a:tab pos="1357313" algn="l"/>
                <a:tab pos="1814513" algn="l"/>
                <a:tab pos="2271713" algn="l"/>
                <a:tab pos="2728913" algn="l"/>
                <a:tab pos="3186113" algn="l"/>
                <a:tab pos="3643313" algn="l"/>
                <a:tab pos="4100513" algn="l"/>
                <a:tab pos="4557713" algn="l"/>
                <a:tab pos="5014913" algn="l"/>
                <a:tab pos="5472113" algn="l"/>
                <a:tab pos="5929313" algn="l"/>
                <a:tab pos="6386513" algn="l"/>
                <a:tab pos="6843713" algn="l"/>
                <a:tab pos="7300913" algn="l"/>
                <a:tab pos="7758113" algn="l"/>
                <a:tab pos="8215313" algn="l"/>
                <a:tab pos="8672513" algn="l"/>
                <a:tab pos="9129713" algn="l"/>
                <a:tab pos="9586913" algn="l"/>
              </a:tabLst>
            </a:pPr>
            <a:r>
              <a:rPr lang="en-US" sz="2800">
                <a:solidFill>
                  <a:srgbClr val="FFFFFF"/>
                </a:solidFill>
              </a:rPr>
              <a:t>Thomas Krichel</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89"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today</a:t>
            </a:r>
          </a:p>
        </p:txBody>
      </p:sp>
      <p:sp>
        <p:nvSpPr>
          <p:cNvPr id="447490" name="Text Box 2"/>
          <p:cNvSpPr txBox="1">
            <a:spLocks noChangeArrowheads="1"/>
          </p:cNvSpPr>
          <p:nvPr/>
        </p:nvSpPr>
        <p:spPr bwMode="auto">
          <a:xfrm>
            <a:off x="457200" y="1143000"/>
            <a:ext cx="8226425" cy="5257800"/>
          </a:xfrm>
          <a:prstGeom prst="rect">
            <a:avLst/>
          </a:prstGeom>
          <a:noFill/>
          <a:ln w="9525">
            <a:noFill/>
            <a:round/>
            <a:headEnd/>
            <a:tailEnd/>
          </a:ln>
          <a:effectLst/>
        </p:spPr>
        <p:txBody>
          <a:bodyPr lIns="0" tIns="0" rIns="0" bIns="0"/>
          <a:lstStyle/>
          <a:p>
            <a:pPr marL="328613" indent="-317500" eaLnBrk="1" hangingPunct="1">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a:solidFill>
                  <a:srgbClr val="FFFFFF"/>
                </a:solidFill>
              </a:rPr>
              <a:t>More on CSS</a:t>
            </a:r>
          </a:p>
          <a:p>
            <a:pPr marL="731838" lvl="1" indent="-274638" eaLnBrk="1" hangingPunct="1">
              <a:lnSpc>
                <a:spcPct val="108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dirty="0">
                <a:solidFill>
                  <a:srgbClr val="FFFFFF"/>
                </a:solidFill>
              </a:rPr>
              <a:t>advice for cheaters</a:t>
            </a:r>
          </a:p>
          <a:p>
            <a:pPr marL="731838" lvl="1" indent="-274638" eaLnBrk="1" hangingPunct="1">
              <a:lnSpc>
                <a:spcPct val="108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dirty="0">
                <a:solidFill>
                  <a:srgbClr val="FFFFFF"/>
                </a:solidFill>
              </a:rPr>
              <a:t>table properties</a:t>
            </a:r>
          </a:p>
          <a:p>
            <a:pPr marL="731838" lvl="1" indent="-274638" eaLnBrk="1" hangingPunct="1">
              <a:lnSpc>
                <a:spcPct val="108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dirty="0">
                <a:solidFill>
                  <a:srgbClr val="FFFFFF"/>
                </a:solidFill>
              </a:rPr>
              <a:t>media types and media dependent styles</a:t>
            </a:r>
          </a:p>
          <a:p>
            <a:pPr marL="731838" lvl="1" indent="-274638" eaLnBrk="1" hangingPunct="1">
              <a:lnSpc>
                <a:spcPct val="108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dirty="0">
                <a:solidFill>
                  <a:srgbClr val="FFFFFF"/>
                </a:solidFill>
              </a:rPr>
              <a:t>advanced CSS selectors</a:t>
            </a:r>
          </a:p>
          <a:p>
            <a:pPr marL="731838" lvl="1" indent="-274638" eaLnBrk="1" hangingPunct="1">
              <a:lnSpc>
                <a:spcPct val="108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dirty="0">
                <a:solidFill>
                  <a:srgbClr val="FFFFFF"/>
                </a:solidFill>
              </a:rPr>
              <a:t>user interface properties</a:t>
            </a:r>
          </a:p>
          <a:p>
            <a:pPr marL="731838" lvl="1" indent="-274638" eaLnBrk="1" hangingPunct="1">
              <a:lnSpc>
                <a:spcPct val="108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dirty="0">
                <a:solidFill>
                  <a:srgbClr val="FFFFFF"/>
                </a:solidFill>
              </a:rPr>
              <a:t>generated content properties</a:t>
            </a:r>
          </a:p>
          <a:p>
            <a:pPr marL="731838" lvl="1" indent="-274638" eaLnBrk="1" hangingPunct="1">
              <a:lnSpc>
                <a:spcPct val="108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dirty="0">
                <a:solidFill>
                  <a:srgbClr val="FFFFFF"/>
                </a:solidFill>
              </a:rPr>
              <a:t>printed media support</a:t>
            </a:r>
          </a:p>
          <a:p>
            <a:pPr marL="328613" indent="-317500" eaLnBrk="1" hangingPunct="1">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a:solidFill>
                  <a:srgbClr val="FFFFFF"/>
                </a:solidFill>
              </a:rPr>
              <a:t>HTML advice for accessibility</a:t>
            </a:r>
          </a:p>
          <a:p>
            <a:pPr marL="328613" indent="-317500" eaLnBrk="1" hangingPunct="1">
              <a:lnSpc>
                <a:spcPts val="2825"/>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32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client server protocol</a:t>
            </a:r>
          </a:p>
        </p:txBody>
      </p:sp>
      <p:sp>
        <p:nvSpPr>
          <p:cNvPr id="38914"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28613" indent="-317500">
              <a:lnSpc>
                <a:spcPct val="105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In http, the client is often called a web browser. It is a tool that a user uses to view web pages.</a:t>
            </a:r>
          </a:p>
          <a:p>
            <a:pPr marL="328613" indent="-317500">
              <a:lnSpc>
                <a:spcPct val="105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The server is usually called a web server.</a:t>
            </a:r>
          </a:p>
          <a:p>
            <a:pPr marL="328613" indent="-317500">
              <a:lnSpc>
                <a:spcPct val="105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If you want to provide web pages for the general public you need a web server to store the pages.</a:t>
            </a:r>
          </a:p>
          <a:p>
            <a:pPr marL="328613" indent="-317500">
              <a:lnSpc>
                <a:spcPct val="105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This is a machine that has special software. That software runs day and night to answer requests that come from clients anywhere on the Internet. </a:t>
            </a:r>
          </a:p>
          <a:p>
            <a:pPr marL="328613" indent="-317500">
              <a:lnSpc>
                <a:spcPct val="105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Thomas has set up such a server for you.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3"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advice for cheaters</a:t>
            </a:r>
          </a:p>
        </p:txBody>
      </p:sp>
      <p:sp>
        <p:nvSpPr>
          <p:cNvPr id="448514" name="Text Box 2"/>
          <p:cNvSpPr txBox="1">
            <a:spLocks noChangeArrowheads="1"/>
          </p:cNvSpPr>
          <p:nvPr/>
        </p:nvSpPr>
        <p:spPr bwMode="auto">
          <a:xfrm>
            <a:off x="0" y="1676400"/>
            <a:ext cx="9144000" cy="4981575"/>
          </a:xfrm>
          <a:prstGeom prst="rect">
            <a:avLst/>
          </a:prstGeom>
          <a:noFill/>
          <a:ln w="9525">
            <a:noFill/>
            <a:round/>
            <a:headEnd/>
            <a:tailEnd/>
          </a:ln>
          <a:effectLst/>
        </p:spPr>
        <p:txBody>
          <a:bodyPr lIns="90000" tIns="46800" rIns="90000" bIns="46800"/>
          <a:lstStyle/>
          <a:p>
            <a:pPr marL="328613" indent="-317500" eaLnBrk="1" hangingPunct="1">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Within a style sheet, for example the contents of a &lt;style&gt; element, you can import another file using the @import command</a:t>
            </a:r>
          </a:p>
          <a:p>
            <a:pPr marL="328613" indent="-317500" eaLnBrk="1" hangingPunct="1">
              <a:lnSpc>
                <a:spcPct val="104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   @import url(http://openlib.org/home/krichel/krichel.css);</a:t>
            </a:r>
          </a:p>
          <a:p>
            <a:pPr marL="328613" indent="-317500" eaLnBrk="1" hangingPunct="1">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or</a:t>
            </a:r>
          </a:p>
          <a:p>
            <a:pPr marL="328613" indent="-317500" eaLnBrk="1" hangingPunct="1">
              <a:lnSpc>
                <a:spcPct val="104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    @import "http://openlib.org/home/krichel/krichel.css";</a:t>
            </a:r>
          </a:p>
          <a:p>
            <a:pPr marL="328613" indent="-317500" eaLnBrk="1" hangingPunct="1">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These two ways appear to be equivalent.</a:t>
            </a:r>
          </a:p>
          <a:p>
            <a:pPr marL="328613" indent="-317500" eaLnBrk="1" hangingPunct="1">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They can be used to split your instructions into several file.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7" name="Text Box 1"/>
          <p:cNvSpPr txBox="1">
            <a:spLocks noChangeArrowheads="1"/>
          </p:cNvSpPr>
          <p:nvPr/>
        </p:nvSpPr>
        <p:spPr bwMode="auto">
          <a:xfrm>
            <a:off x="457200" y="588963"/>
            <a:ext cx="8229600" cy="512762"/>
          </a:xfrm>
          <a:prstGeom prst="rect">
            <a:avLst/>
          </a:prstGeom>
          <a:noFill/>
          <a:ln w="9525">
            <a:noFill/>
            <a:round/>
            <a:headEnd/>
            <a:tailEnd/>
          </a:ln>
          <a:effectLst/>
        </p:spPr>
        <p:txBody>
          <a:bodyPr lIns="0" tIns="0" rIns="0" bIns="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CSS media types</a:t>
            </a:r>
          </a:p>
        </p:txBody>
      </p:sp>
      <p:sp>
        <p:nvSpPr>
          <p:cNvPr id="449538" name="Text Box 2"/>
          <p:cNvSpPr txBox="1">
            <a:spLocks noChangeArrowheads="1"/>
          </p:cNvSpPr>
          <p:nvPr/>
        </p:nvSpPr>
        <p:spPr bwMode="auto">
          <a:xfrm>
            <a:off x="457200" y="1600200"/>
            <a:ext cx="8229600" cy="4678363"/>
          </a:xfrm>
          <a:prstGeom prst="rect">
            <a:avLst/>
          </a:prstGeom>
          <a:noFill/>
          <a:ln w="9525">
            <a:noFill/>
            <a:round/>
            <a:headEnd/>
            <a:tailEnd/>
          </a:ln>
          <a:effectLst/>
        </p:spPr>
        <p:txBody>
          <a:bodyPr lIns="0" tIns="0" rIns="0" bIns="0"/>
          <a:lstStyle/>
          <a:p>
            <a:pPr marL="328613" indent="-317500" eaLnBrk="1" hangingPunct="1">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Different media, different style. </a:t>
            </a:r>
          </a:p>
          <a:p>
            <a:pPr marL="328613" indent="-317500" eaLnBrk="1" hangingPunct="1">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CSS has a controlled vocabulary of media</a:t>
            </a:r>
          </a:p>
          <a:p>
            <a:pPr marL="731838" lvl="1" indent="-274638" eaLnBrk="1" hangingPunct="1">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‘projection’ 			– ‘handheld’ </a:t>
            </a:r>
          </a:p>
          <a:p>
            <a:pPr marL="731838" lvl="1" indent="-274638" eaLnBrk="1" hangingPunct="1">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‘print’ 				– ‘</a:t>
            </a:r>
            <a:r>
              <a:rPr lang="en-US" sz="2400" dirty="0" err="1">
                <a:solidFill>
                  <a:srgbClr val="FFFFFF"/>
                </a:solidFill>
              </a:rPr>
              <a:t>braille</a:t>
            </a:r>
            <a:r>
              <a:rPr lang="en-US" sz="2400" dirty="0">
                <a:solidFill>
                  <a:srgbClr val="FFFFFF"/>
                </a:solidFill>
              </a:rPr>
              <a:t>’</a:t>
            </a:r>
          </a:p>
          <a:p>
            <a:pPr marL="731838" lvl="1" indent="-274638" eaLnBrk="1" hangingPunct="1">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‘screen’ (default) 	– ‘</a:t>
            </a:r>
            <a:r>
              <a:rPr lang="en-US" sz="2400" dirty="0" err="1">
                <a:solidFill>
                  <a:srgbClr val="FFFFFF"/>
                </a:solidFill>
              </a:rPr>
              <a:t>tty</a:t>
            </a:r>
            <a:r>
              <a:rPr lang="en-US" sz="2400" dirty="0">
                <a:solidFill>
                  <a:srgbClr val="FFFFFF"/>
                </a:solidFill>
              </a:rPr>
              <a:t>’</a:t>
            </a:r>
          </a:p>
          <a:p>
            <a:pPr marL="731838" lvl="1" indent="-274638" eaLnBrk="1" hangingPunct="1">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‘embossed’			– ‘aural’ </a:t>
            </a:r>
          </a:p>
          <a:p>
            <a:pPr marL="731838" lvl="1" indent="-274638" eaLnBrk="1" hangingPunct="1">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‘all’ </a:t>
            </a:r>
          </a:p>
          <a:p>
            <a:pPr marL="328613" indent="-317500" eaLnBrk="1" hangingPunct="1">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Note that style sheet media are not the same as the MIME types. MIME types are a controlled vocabulary for file types.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1"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media dependent styles</a:t>
            </a:r>
          </a:p>
        </p:txBody>
      </p:sp>
      <p:sp>
        <p:nvSpPr>
          <p:cNvPr id="450562" name="Text Box 2"/>
          <p:cNvSpPr txBox="1">
            <a:spLocks noChangeArrowheads="1"/>
          </p:cNvSpPr>
          <p:nvPr/>
        </p:nvSpPr>
        <p:spPr bwMode="auto">
          <a:xfrm>
            <a:off x="457200" y="1295400"/>
            <a:ext cx="8229600" cy="4092575"/>
          </a:xfrm>
          <a:prstGeom prst="rect">
            <a:avLst/>
          </a:prstGeom>
          <a:noFill/>
          <a:ln w="9525">
            <a:noFill/>
            <a:round/>
            <a:headEnd/>
            <a:tailEnd/>
          </a:ln>
          <a:effectLst/>
        </p:spPr>
        <p:txBody>
          <a:bodyPr lIns="90000" tIns="46800" rIns="90000" bIns="46800"/>
          <a:lstStyle/>
          <a:p>
            <a:pPr marL="328613" indent="-317500" eaLnBrk="1" hangingPunct="1">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dirty="0">
              <a:solidFill>
                <a:srgbClr val="FFFFFF"/>
              </a:solidFill>
            </a:endParaRPr>
          </a:p>
          <a:p>
            <a:pPr marL="328613" indent="-317500" eaLnBrk="1" hangingPunct="1">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Using @import, you can import different types for different media</a:t>
            </a:r>
          </a:p>
          <a:p>
            <a:pPr marL="328613" indent="-317500" eaLnBrk="1" hangingPunct="1">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    @import "</a:t>
            </a:r>
            <a:r>
              <a:rPr lang="en-US" sz="2800" i="1" dirty="0">
                <a:solidFill>
                  <a:srgbClr val="FFFFFF"/>
                </a:solidFill>
              </a:rPr>
              <a:t>URI</a:t>
            </a:r>
            <a:r>
              <a:rPr lang="en-US" sz="2800" dirty="0">
                <a:solidFill>
                  <a:srgbClr val="FFFFFF"/>
                </a:solidFill>
              </a:rPr>
              <a:t>"</a:t>
            </a:r>
            <a:r>
              <a:rPr lang="en-US" sz="2800" i="1" dirty="0">
                <a:solidFill>
                  <a:srgbClr val="FFFFFF"/>
                </a:solidFill>
              </a:rPr>
              <a:t> </a:t>
            </a:r>
            <a:r>
              <a:rPr lang="en-US" sz="2800" i="1" dirty="0" err="1">
                <a:solidFill>
                  <a:srgbClr val="FFFFFF"/>
                </a:solidFill>
              </a:rPr>
              <a:t>medialist</a:t>
            </a:r>
            <a:endParaRPr lang="en-US" sz="2800" i="1" dirty="0">
              <a:solidFill>
                <a:srgbClr val="FFFFFF"/>
              </a:solidFill>
            </a:endParaRPr>
          </a:p>
          <a:p>
            <a:pPr marL="328613" indent="-317500" eaLnBrk="1" hangingPunct="1">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i="1" dirty="0">
                <a:solidFill>
                  <a:srgbClr val="FFFFFF"/>
                </a:solidFill>
              </a:rPr>
              <a:t>    </a:t>
            </a:r>
            <a:r>
              <a:rPr lang="en-US" sz="2800" dirty="0">
                <a:solidFill>
                  <a:srgbClr val="FFFFFF"/>
                </a:solidFill>
              </a:rPr>
              <a:t>where </a:t>
            </a:r>
            <a:r>
              <a:rPr lang="en-US" sz="2800" i="1" dirty="0" err="1">
                <a:solidFill>
                  <a:srgbClr val="FFFFFF"/>
                </a:solidFill>
              </a:rPr>
              <a:t>medialist</a:t>
            </a:r>
            <a:r>
              <a:rPr lang="en-US" sz="2800" i="1" dirty="0">
                <a:solidFill>
                  <a:srgbClr val="FFFFFF"/>
                </a:solidFill>
              </a:rPr>
              <a:t> </a:t>
            </a:r>
            <a:r>
              <a:rPr lang="en-US" sz="2800" dirty="0">
                <a:solidFill>
                  <a:srgbClr val="FFFFFF"/>
                </a:solidFill>
              </a:rPr>
              <a:t>is a list of one or more media, separated by comma</a:t>
            </a:r>
          </a:p>
          <a:p>
            <a:pPr marL="328613" indent="-317500" eaLnBrk="1" hangingPunct="1">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Example</a:t>
            </a:r>
          </a:p>
          <a:p>
            <a:pPr marL="328613" indent="-317500" eaLnBrk="1" hangingPunct="1">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   @import "challenged.css" </a:t>
            </a:r>
            <a:r>
              <a:rPr lang="en-US" sz="2800" dirty="0" err="1">
                <a:solidFill>
                  <a:srgbClr val="FFFFFF"/>
                </a:solidFill>
              </a:rPr>
              <a:t>braille</a:t>
            </a:r>
            <a:r>
              <a:rPr lang="en-US" sz="2800" dirty="0">
                <a:solidFill>
                  <a:srgbClr val="FFFFFF"/>
                </a:solidFill>
              </a:rPr>
              <a:t>, handheld</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5"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the @media instruction</a:t>
            </a:r>
          </a:p>
        </p:txBody>
      </p:sp>
      <p:sp>
        <p:nvSpPr>
          <p:cNvPr id="451586" name="Text Box 2"/>
          <p:cNvSpPr txBox="1">
            <a:spLocks noChangeArrowheads="1"/>
          </p:cNvSpPr>
          <p:nvPr/>
        </p:nvSpPr>
        <p:spPr bwMode="auto">
          <a:xfrm>
            <a:off x="381000" y="1447800"/>
            <a:ext cx="8458200" cy="4953000"/>
          </a:xfrm>
          <a:prstGeom prst="rect">
            <a:avLst/>
          </a:prstGeom>
          <a:noFill/>
          <a:ln w="9525">
            <a:noFill/>
            <a:round/>
            <a:headEnd/>
            <a:tailEnd/>
          </a:ln>
          <a:effectLst/>
        </p:spPr>
        <p:txBody>
          <a:bodyPr lIns="0" tIns="0" rIns="0" bIns="0"/>
          <a:lstStyle/>
          <a:p>
            <a:pPr marL="328613" indent="-317500" eaLnBrk="1" hangingPunct="1">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You can say</a:t>
            </a:r>
          </a:p>
          <a:p>
            <a:pPr marL="328613" indent="-317500" eaLnBrk="1" hangingPunct="1">
              <a:lnSpc>
                <a:spcPct val="104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   @media </a:t>
            </a:r>
            <a:r>
              <a:rPr lang="en-US" sz="2800" i="1">
                <a:solidFill>
                  <a:srgbClr val="FFFFFF"/>
                </a:solidFill>
              </a:rPr>
              <a:t>media </a:t>
            </a:r>
            <a:r>
              <a:rPr lang="en-US" sz="2800">
                <a:solidFill>
                  <a:srgbClr val="FFFFFF"/>
                </a:solidFill>
              </a:rPr>
              <a:t>{</a:t>
            </a:r>
          </a:p>
          <a:p>
            <a:pPr marL="328613" indent="-317500" eaLnBrk="1" hangingPunct="1">
              <a:lnSpc>
                <a:spcPct val="104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       </a:t>
            </a:r>
            <a:r>
              <a:rPr lang="en-US" sz="2800" i="1">
                <a:solidFill>
                  <a:srgbClr val="FFFFFF"/>
                </a:solidFill>
              </a:rPr>
              <a:t>style </a:t>
            </a:r>
          </a:p>
          <a:p>
            <a:pPr marL="328613" indent="-317500" eaLnBrk="1" hangingPunct="1">
              <a:lnSpc>
                <a:spcPct val="104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   }</a:t>
            </a:r>
          </a:p>
          <a:p>
            <a:pPr marL="328613" indent="-317500" eaLnBrk="1" hangingPunct="1">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to apply the style </a:t>
            </a:r>
            <a:r>
              <a:rPr lang="en-US" sz="2800" i="1">
                <a:solidFill>
                  <a:srgbClr val="FFFFFF"/>
                </a:solidFill>
              </a:rPr>
              <a:t>style </a:t>
            </a:r>
            <a:r>
              <a:rPr lang="en-US" sz="2800">
                <a:solidFill>
                  <a:srgbClr val="FFFFFF"/>
                </a:solidFill>
              </a:rPr>
              <a:t>only to media </a:t>
            </a:r>
            <a:r>
              <a:rPr lang="en-US" sz="2800" i="1">
                <a:solidFill>
                  <a:srgbClr val="FFFFFF"/>
                </a:solidFill>
              </a:rPr>
              <a:t>media.</a:t>
            </a:r>
            <a:r>
              <a:rPr lang="en-US" sz="2800">
                <a:solidFill>
                  <a:srgbClr val="FFFFFF"/>
                </a:solidFill>
              </a:rPr>
              <a:t> Example</a:t>
            </a:r>
          </a:p>
          <a:p>
            <a:pPr marL="328613" indent="-317500" eaLnBrk="1" hangingPunct="1">
              <a:lnSpc>
                <a:spcPct val="104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   @media print {</a:t>
            </a:r>
          </a:p>
          <a:p>
            <a:pPr marL="328613" indent="-317500" eaLnBrk="1" hangingPunct="1">
              <a:lnSpc>
                <a:spcPct val="104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       a {text-decoration: none; color: black}</a:t>
            </a:r>
          </a:p>
          <a:p>
            <a:pPr marL="328613" indent="-317500" eaLnBrk="1" hangingPunct="1">
              <a:lnSpc>
                <a:spcPct val="104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09"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CSS in tables</a:t>
            </a:r>
          </a:p>
        </p:txBody>
      </p:sp>
      <p:sp>
        <p:nvSpPr>
          <p:cNvPr id="452610"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28613" indent="-317500" eaLnBrk="1" hangingPunct="1">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HTML table elements can be given general CSS properties, such as the ones we will discuss in next lecture.</a:t>
            </a:r>
          </a:p>
          <a:p>
            <a:pPr marL="328613" indent="-317500" eaLnBrk="1" hangingPunct="1">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Here I am going to discuss some properties that are only used with table elements.</a:t>
            </a:r>
          </a:p>
          <a:p>
            <a:pPr marL="328613" indent="-317500" eaLnBrk="1" hangingPunct="1">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I am leaving out constraints on the effect of general properties on table elements.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3"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row primacy</a:t>
            </a:r>
          </a:p>
        </p:txBody>
      </p:sp>
      <p:sp>
        <p:nvSpPr>
          <p:cNvPr id="453634" name="Text Box 2"/>
          <p:cNvSpPr txBox="1">
            <a:spLocks noChangeArrowheads="1"/>
          </p:cNvSpPr>
          <p:nvPr/>
        </p:nvSpPr>
        <p:spPr bwMode="auto">
          <a:xfrm>
            <a:off x="457200" y="1600200"/>
            <a:ext cx="8226425" cy="4524375"/>
          </a:xfrm>
          <a:prstGeom prst="rect">
            <a:avLst/>
          </a:prstGeom>
          <a:noFill/>
          <a:ln w="9525">
            <a:noFill/>
            <a:round/>
            <a:headEnd/>
            <a:tailEnd/>
          </a:ln>
          <a:effectLst/>
        </p:spPr>
        <p:txBody>
          <a:bodyPr lIns="0" tIns="0" rIns="0" bIns="0"/>
          <a:lstStyle/>
          <a:p>
            <a:pPr marL="325438" indent="-317500" eaLnBrk="1" hangingPunct="1">
              <a:lnSpc>
                <a:spcPct val="110000"/>
              </a:lnSpc>
              <a:spcBef>
                <a:spcPts val="7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a:solidFill>
                  <a:srgbClr val="FFFFFF"/>
                </a:solidFill>
              </a:rPr>
              <a:t>The  CSS table model, just like the HTML table model, has “row primacy”. It (roughly) means that rows are given first, then columns.</a:t>
            </a:r>
          </a:p>
          <a:p>
            <a:pPr marL="325438" indent="-317500" eaLnBrk="1" hangingPunct="1">
              <a:lnSpc>
                <a:spcPct val="110000"/>
              </a:lnSpc>
              <a:spcBef>
                <a:spcPts val="7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a:solidFill>
                  <a:srgbClr val="FFFFFF"/>
                </a:solidFill>
              </a:rPr>
              <a:t>Columns and columns groups can only be applied four groups of properties</a:t>
            </a:r>
          </a:p>
          <a:p>
            <a:pPr marL="728663" lvl="1" indent="-271463" eaLnBrk="1" hangingPunct="1">
              <a:lnSpc>
                <a:spcPct val="110000"/>
              </a:lnSpc>
              <a:spcBef>
                <a:spcPts val="6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a:solidFill>
                  <a:srgbClr val="FFFFFF"/>
                </a:solidFill>
              </a:rPr>
              <a:t>border		– background </a:t>
            </a:r>
          </a:p>
          <a:p>
            <a:pPr marL="728663" lvl="1" indent="-271463" eaLnBrk="1" hangingPunct="1">
              <a:lnSpc>
                <a:spcPct val="110000"/>
              </a:lnSpc>
              <a:spcBef>
                <a:spcPts val="6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a:solidFill>
                  <a:srgbClr val="FFFFFF"/>
                </a:solidFill>
              </a:rPr>
              <a:t>width 		– visibility</a:t>
            </a:r>
          </a:p>
          <a:p>
            <a:pPr marL="325438" indent="-317500" eaLnBrk="1" hangingPunct="1">
              <a:lnSpc>
                <a:spcPct val="110000"/>
              </a:lnSpc>
              <a:spcBef>
                <a:spcPts val="7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a:solidFill>
                  <a:srgbClr val="FFFFFF"/>
                </a:solidFill>
              </a:rPr>
              <a:t>but for them there are special rules. We review some of them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1"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{border-collapse: }</a:t>
            </a:r>
          </a:p>
        </p:txBody>
      </p:sp>
      <p:sp>
        <p:nvSpPr>
          <p:cNvPr id="455682" name="Text Box 2"/>
          <p:cNvSpPr txBox="1">
            <a:spLocks noChangeArrowheads="1"/>
          </p:cNvSpPr>
          <p:nvPr/>
        </p:nvSpPr>
        <p:spPr bwMode="auto">
          <a:xfrm>
            <a:off x="457200" y="1219200"/>
            <a:ext cx="8226425" cy="5334000"/>
          </a:xfrm>
          <a:prstGeom prst="rect">
            <a:avLst/>
          </a:prstGeom>
          <a:noFill/>
          <a:ln w="9525">
            <a:noFill/>
            <a:round/>
            <a:headEnd/>
            <a:tailEnd/>
          </a:ln>
          <a:effectLst/>
        </p:spPr>
        <p:txBody>
          <a:bodyPr lIns="0" tIns="0" rIns="0" bIns="0"/>
          <a:lstStyle/>
          <a:p>
            <a:pPr marL="325438" indent="-317500" eaLnBrk="1" hangingPunct="1">
              <a:lnSpc>
                <a:spcPct val="104000"/>
              </a:lnSpc>
              <a:spcBef>
                <a:spcPts val="7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dirty="0">
                <a:solidFill>
                  <a:srgbClr val="FFFFFF"/>
                </a:solidFill>
              </a:rPr>
              <a:t>{border-collapse: } allows to choose the fundamental table model. </a:t>
            </a:r>
          </a:p>
          <a:p>
            <a:pPr marL="325438" indent="-317500" eaLnBrk="1" hangingPunct="1">
              <a:lnSpc>
                <a:spcPct val="104000"/>
              </a:lnSpc>
              <a:spcBef>
                <a:spcPts val="7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dirty="0">
                <a:solidFill>
                  <a:srgbClr val="FFFFFF"/>
                </a:solidFill>
              </a:rPr>
              <a:t>It can take three values</a:t>
            </a:r>
          </a:p>
          <a:p>
            <a:pPr marL="728663" lvl="1" indent="-271463" eaLnBrk="1" hangingPunct="1">
              <a:lnSpc>
                <a:spcPct val="104000"/>
              </a:lnSpc>
              <a:spcBef>
                <a:spcPts val="6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400" dirty="0">
                <a:solidFill>
                  <a:srgbClr val="FFFFFF"/>
                </a:solidFill>
              </a:rPr>
              <a:t>'separate' implies that each cell has its own box. This is the initial value.  </a:t>
            </a:r>
          </a:p>
          <a:p>
            <a:pPr marL="728663" lvl="1" indent="-271463" eaLnBrk="1" hangingPunct="1">
              <a:lnSpc>
                <a:spcPct val="104000"/>
              </a:lnSpc>
              <a:spcBef>
                <a:spcPts val="6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400" dirty="0">
                <a:solidFill>
                  <a:srgbClr val="FFFFFF"/>
                </a:solidFill>
              </a:rPr>
              <a:t>'collapse' implies that adjacent cells share the same border</a:t>
            </a:r>
          </a:p>
          <a:p>
            <a:pPr marL="728663" lvl="1" indent="-271463" eaLnBrk="1" hangingPunct="1">
              <a:lnSpc>
                <a:spcPct val="104000"/>
              </a:lnSpc>
              <a:spcBef>
                <a:spcPts val="6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400" dirty="0">
                <a:solidFill>
                  <a:srgbClr val="FFFFFF"/>
                </a:solidFill>
              </a:rPr>
              <a:t>‘inherit’</a:t>
            </a:r>
          </a:p>
          <a:p>
            <a:pPr marL="325438" indent="-317500" eaLnBrk="1" hangingPunct="1">
              <a:lnSpc>
                <a:spcPct val="104000"/>
              </a:lnSpc>
              <a:spcBef>
                <a:spcPts val="7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dirty="0">
                <a:solidFill>
                  <a:srgbClr val="FFFFFF"/>
                </a:solidFill>
              </a:rPr>
              <a:t>If {border-collapse: } is ‘separated’ you can set both {border-spacing: } and {empty-cells: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5" name="Text Box 1"/>
          <p:cNvSpPr txBox="1">
            <a:spLocks noChangeArrowheads="1"/>
          </p:cNvSpPr>
          <p:nvPr/>
        </p:nvSpPr>
        <p:spPr bwMode="auto">
          <a:xfrm>
            <a:off x="457200" y="573088"/>
            <a:ext cx="8229600" cy="606425"/>
          </a:xfrm>
          <a:prstGeom prst="rect">
            <a:avLst/>
          </a:prstGeom>
          <a:noFill/>
          <a:ln w="9525">
            <a:noFill/>
            <a:round/>
            <a:headEnd/>
            <a:tailEnd/>
          </a:ln>
          <a:effectLst/>
        </p:spPr>
        <p:txBody>
          <a:bodyPr lIns="90000" tIns="46800" rIns="90000" bIns="4680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{border-spacing: }</a:t>
            </a:r>
          </a:p>
        </p:txBody>
      </p:sp>
      <p:sp>
        <p:nvSpPr>
          <p:cNvPr id="456706" name="Text Box 2"/>
          <p:cNvSpPr txBox="1">
            <a:spLocks noChangeArrowheads="1"/>
          </p:cNvSpPr>
          <p:nvPr/>
        </p:nvSpPr>
        <p:spPr bwMode="auto">
          <a:xfrm>
            <a:off x="457200" y="1570038"/>
            <a:ext cx="8229600" cy="4378325"/>
          </a:xfrm>
          <a:prstGeom prst="rect">
            <a:avLst/>
          </a:prstGeom>
          <a:noFill/>
          <a:ln w="9525">
            <a:noFill/>
            <a:round/>
            <a:headEnd/>
            <a:tailEnd/>
          </a:ln>
          <a:effectLst/>
        </p:spPr>
        <p:txBody>
          <a:bodyPr lIns="90000" tIns="46800" rIns="90000" bIns="46800"/>
          <a:lstStyle/>
          <a:p>
            <a:pPr marL="325438" indent="-317500" eaLnBrk="1" hangingPunct="1">
              <a:lnSpc>
                <a:spcPct val="90000"/>
              </a:lnSpc>
              <a:spcBef>
                <a:spcPts val="7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a:solidFill>
                  <a:srgbClr val="FFFFFF"/>
                </a:solidFill>
              </a:rPr>
              <a:t>This property is only useful if {border-collapse: } is ‘separate’. </a:t>
            </a:r>
          </a:p>
          <a:p>
            <a:pPr marL="325438" indent="-317500" eaLnBrk="1" hangingPunct="1">
              <a:lnSpc>
                <a:spcPct val="90000"/>
              </a:lnSpc>
              <a:spcBef>
                <a:spcPts val="7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a:solidFill>
                  <a:srgbClr val="FFFFFF"/>
                </a:solidFill>
              </a:rPr>
              <a:t>It applies to &lt;table&gt; only.</a:t>
            </a:r>
          </a:p>
          <a:p>
            <a:pPr marL="325438" indent="-317500" eaLnBrk="1" hangingPunct="1">
              <a:lnSpc>
                <a:spcPct val="90000"/>
              </a:lnSpc>
              <a:spcBef>
                <a:spcPts val="7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a:solidFill>
                  <a:srgbClr val="FFFFFF"/>
                </a:solidFill>
              </a:rPr>
              <a:t>{border-spacing:} takes two distances to specify different horizontal and vertical values. The horizontal value comes first. Example</a:t>
            </a:r>
          </a:p>
          <a:p>
            <a:pPr marL="325438" indent="-317500" eaLnBrk="1" hangingPunct="1">
              <a:lnSpc>
                <a:spcPct val="90000"/>
              </a:lnSpc>
              <a:spcBef>
                <a:spcPts val="700"/>
              </a:spcBef>
              <a:buClrTx/>
              <a:buSzTx/>
              <a:buFontTx/>
              <a:buNone/>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a:solidFill>
                  <a:srgbClr val="FFFFFF"/>
                </a:solidFill>
              </a:rPr>
              <a:t>   table {border-spacing: 1px 3px;}</a:t>
            </a:r>
          </a:p>
          <a:p>
            <a:pPr marL="325438" indent="-317500" eaLnBrk="1" hangingPunct="1">
              <a:lnSpc>
                <a:spcPct val="90000"/>
              </a:lnSpc>
              <a:spcBef>
                <a:spcPts val="7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a:solidFill>
                  <a:srgbClr val="FFFFFF"/>
                </a:solidFill>
              </a:rPr>
              <a:t>It’s more powerful than the cellspacing= attribute of &lt;table&gt;.</a:t>
            </a:r>
          </a:p>
          <a:p>
            <a:pPr marL="325438" indent="-317500" eaLnBrk="1" hangingPunct="1">
              <a:lnSpc>
                <a:spcPct val="90000"/>
              </a:lnSpc>
              <a:spcBef>
                <a:spcPts val="700"/>
              </a:spcBef>
              <a:buClrTx/>
              <a:buSzTx/>
              <a:buFontTx/>
              <a:buNone/>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endParaRPr lang="en-US"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29" name="Text Box 1"/>
          <p:cNvSpPr txBox="1">
            <a:spLocks noChangeArrowheads="1"/>
          </p:cNvSpPr>
          <p:nvPr/>
        </p:nvSpPr>
        <p:spPr bwMode="auto">
          <a:xfrm>
            <a:off x="457200" y="304800"/>
            <a:ext cx="8226425" cy="804863"/>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{empty-cells: }</a:t>
            </a:r>
          </a:p>
        </p:txBody>
      </p:sp>
      <p:sp>
        <p:nvSpPr>
          <p:cNvPr id="457730" name="Text Box 2"/>
          <p:cNvSpPr txBox="1">
            <a:spLocks noChangeArrowheads="1"/>
          </p:cNvSpPr>
          <p:nvPr/>
        </p:nvSpPr>
        <p:spPr bwMode="auto">
          <a:xfrm>
            <a:off x="457200" y="1219200"/>
            <a:ext cx="8226425" cy="5257800"/>
          </a:xfrm>
          <a:prstGeom prst="rect">
            <a:avLst/>
          </a:prstGeom>
          <a:noFill/>
          <a:ln w="9525">
            <a:noFill/>
            <a:round/>
            <a:headEnd/>
            <a:tailEnd/>
          </a:ln>
          <a:effectLst/>
        </p:spPr>
        <p:txBody>
          <a:bodyPr lIns="0" tIns="0" rIns="0" bIns="0"/>
          <a:lstStyle/>
          <a:p>
            <a:pPr marL="325438" indent="-317500" eaLnBrk="1" hangingPunct="1">
              <a:lnSpc>
                <a:spcPct val="90000"/>
              </a:lnSpc>
              <a:spcBef>
                <a:spcPts val="7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dirty="0">
                <a:solidFill>
                  <a:srgbClr val="FFFFFF"/>
                </a:solidFill>
              </a:rPr>
              <a:t>This property is only useful if {border-collapse: } is ‘separate’. </a:t>
            </a:r>
          </a:p>
          <a:p>
            <a:pPr marL="325438" indent="-317500" eaLnBrk="1" hangingPunct="1">
              <a:lnSpc>
                <a:spcPct val="90000"/>
              </a:lnSpc>
              <a:spcBef>
                <a:spcPts val="7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dirty="0">
                <a:solidFill>
                  <a:srgbClr val="FFFFFF"/>
                </a:solidFill>
              </a:rPr>
              <a:t>{empty-cells:} can be set to</a:t>
            </a:r>
          </a:p>
          <a:p>
            <a:pPr marL="728663" lvl="1" indent="-271463" eaLnBrk="1" hangingPunct="1">
              <a:lnSpc>
                <a:spcPct val="90000"/>
              </a:lnSpc>
              <a:spcBef>
                <a:spcPts val="6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400" dirty="0">
                <a:solidFill>
                  <a:srgbClr val="FFFFFF"/>
                </a:solidFill>
              </a:rPr>
              <a:t>'show' shows empty cells with their border. This is the initial value. </a:t>
            </a:r>
          </a:p>
          <a:p>
            <a:pPr marL="728663" lvl="1" indent="-271463" eaLnBrk="1" hangingPunct="1">
              <a:lnSpc>
                <a:spcPct val="90000"/>
              </a:lnSpc>
              <a:spcBef>
                <a:spcPts val="6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400" dirty="0">
                <a:solidFill>
                  <a:srgbClr val="FFFFFF"/>
                </a:solidFill>
              </a:rPr>
              <a:t>'hide' does not show the border around an empty cell</a:t>
            </a:r>
          </a:p>
          <a:p>
            <a:pPr marL="325438" indent="-317500" eaLnBrk="1" hangingPunct="1">
              <a:lnSpc>
                <a:spcPct val="90000"/>
              </a:lnSpc>
              <a:spcBef>
                <a:spcPts val="7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dirty="0">
                <a:solidFill>
                  <a:srgbClr val="FFFFFF"/>
                </a:solidFill>
              </a:rPr>
              <a:t>In order to really be hidden, the cell has to be really empty. &lt;td&gt;&amp;</a:t>
            </a:r>
            <a:r>
              <a:rPr lang="en-US" sz="2800" dirty="0" err="1">
                <a:solidFill>
                  <a:srgbClr val="FFFFFF"/>
                </a:solidFill>
              </a:rPr>
              <a:t>nbsp</a:t>
            </a:r>
            <a:r>
              <a:rPr lang="en-US" sz="2800" dirty="0">
                <a:solidFill>
                  <a:srgbClr val="FFFFFF"/>
                </a:solidFill>
              </a:rPr>
              <a:t>;&lt;/td&gt; will not do. You are save with &lt;td&gt;&lt;/td&gt;.</a:t>
            </a:r>
          </a:p>
          <a:p>
            <a:pPr marL="325438" indent="-317500" eaLnBrk="1" hangingPunct="1">
              <a:lnSpc>
                <a:spcPct val="90000"/>
              </a:lnSpc>
              <a:spcBef>
                <a:spcPts val="7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dirty="0">
                <a:solidFill>
                  <a:srgbClr val="FFFFFF"/>
                </a:solidFill>
              </a:rPr>
              <a:t>If all cells in a row are empty and the {empty-cell:} is ‘hide’ the &lt;</a:t>
            </a:r>
            <a:r>
              <a:rPr lang="en-US" sz="2800" dirty="0" err="1">
                <a:solidFill>
                  <a:srgbClr val="FFFFFF"/>
                </a:solidFill>
              </a:rPr>
              <a:t>tr</a:t>
            </a:r>
            <a:r>
              <a:rPr lang="en-US" sz="2800" dirty="0">
                <a:solidFill>
                  <a:srgbClr val="FFFFFF"/>
                </a:solidFill>
              </a:rPr>
              <a:t>&gt; will be dealt with as if it had a {display: } set to ‘none’.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3"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the collapsing table model</a:t>
            </a:r>
          </a:p>
        </p:txBody>
      </p:sp>
      <p:sp>
        <p:nvSpPr>
          <p:cNvPr id="458754" name="Text Box 2"/>
          <p:cNvSpPr txBox="1">
            <a:spLocks noChangeArrowheads="1"/>
          </p:cNvSpPr>
          <p:nvPr/>
        </p:nvSpPr>
        <p:spPr bwMode="auto">
          <a:xfrm>
            <a:off x="457200" y="1600200"/>
            <a:ext cx="8226425" cy="4524375"/>
          </a:xfrm>
          <a:prstGeom prst="rect">
            <a:avLst/>
          </a:prstGeom>
          <a:noFill/>
          <a:ln w="9525">
            <a:noFill/>
            <a:round/>
            <a:headEnd/>
            <a:tailEnd/>
          </a:ln>
          <a:effectLst/>
        </p:spPr>
        <p:txBody>
          <a:bodyPr lIns="0" tIns="0" rIns="0" bIns="0"/>
          <a:lstStyle/>
          <a:p>
            <a:pPr marL="325438" indent="-317500" eaLnBrk="1" hangingPunct="1">
              <a:lnSpc>
                <a:spcPct val="110000"/>
              </a:lnSpc>
              <a:spcBef>
                <a:spcPts val="7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3200" dirty="0">
                <a:solidFill>
                  <a:srgbClr val="FFFFFF"/>
                </a:solidFill>
              </a:rPr>
              <a:t>When table cells collapse &lt;table&gt; can not have a padding, it can only take margins.</a:t>
            </a:r>
          </a:p>
          <a:p>
            <a:pPr marL="325438" indent="-317500" eaLnBrk="1" hangingPunct="1">
              <a:lnSpc>
                <a:spcPct val="110000"/>
              </a:lnSpc>
              <a:spcBef>
                <a:spcPts val="7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3200" dirty="0">
                <a:solidFill>
                  <a:srgbClr val="FFFFFF"/>
                </a:solidFill>
              </a:rPr>
              <a:t>Borders between cells collapse into each others where they adjoin. The most “interesting” border is shown. There is a set of rules to determine what that border is. We don’t give a $#*@ how that border is determined. </a:t>
            </a:r>
          </a:p>
          <a:p>
            <a:pPr marL="325438" indent="-317500" eaLnBrk="1" hangingPunct="1">
              <a:lnSpc>
                <a:spcPct val="110000"/>
              </a:lnSpc>
              <a:spcBef>
                <a:spcPts val="7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3200" dirty="0">
                <a:solidFill>
                  <a:srgbClr val="FFFFFF"/>
                </a:solidFill>
              </a:rPr>
              <a:t>The “interesting” border is centered between the adjacent cells.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our server</a:t>
            </a:r>
          </a:p>
        </p:txBody>
      </p:sp>
      <p:sp>
        <p:nvSpPr>
          <p:cNvPr id="39938" name="Text Box 2"/>
          <p:cNvSpPr txBox="1">
            <a:spLocks noChangeArrowheads="1"/>
          </p:cNvSpPr>
          <p:nvPr/>
        </p:nvSpPr>
        <p:spPr bwMode="auto">
          <a:xfrm>
            <a:off x="457200" y="1600200"/>
            <a:ext cx="8226425" cy="4924425"/>
          </a:xfrm>
          <a:prstGeom prst="rect">
            <a:avLst/>
          </a:prstGeom>
          <a:noFill/>
          <a:ln w="9525">
            <a:noFill/>
            <a:round/>
            <a:headEnd/>
            <a:tailEnd/>
          </a:ln>
          <a:effectLst/>
        </p:spPr>
        <p:txBody>
          <a:bodyPr lIns="0" tIns="0" rIns="0" bIns="0"/>
          <a:lstStyle/>
          <a:p>
            <a:pPr marL="328613" indent="-317500" eaLnBrk="1" hangingPunct="1">
              <a:lnSpc>
                <a:spcPts val="3338"/>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rPr>
              <a:t>Is the machine wotan.liu.edu</a:t>
            </a:r>
          </a:p>
          <a:p>
            <a:pPr marL="328613" indent="-317500" eaLnBrk="1" hangingPunct="1">
              <a:lnSpc>
                <a:spcPts val="3338"/>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rPr>
              <a:t>We also say it is a “host” on the Internet. </a:t>
            </a:r>
          </a:p>
          <a:p>
            <a:pPr marL="328613" indent="-317500" eaLnBrk="1" hangingPunct="1">
              <a:lnSpc>
                <a:spcPts val="3338"/>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rPr>
              <a:t>wotan is the head of the gods in the Germanic legend. The name has nothing to do with Chinese food.</a:t>
            </a:r>
          </a:p>
          <a:p>
            <a:pPr marL="328613" indent="-317500" eaLnBrk="1" hangingPunct="1">
              <a:lnSpc>
                <a:spcPts val="3338"/>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rPr>
              <a:t>It is a humble PC.</a:t>
            </a:r>
          </a:p>
          <a:p>
            <a:pPr marL="328613" indent="-317500" eaLnBrk="1" hangingPunct="1">
              <a:lnSpc>
                <a:spcPts val="3338"/>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rPr>
              <a:t>It runs the testing version of Debian/GNU Linux.</a:t>
            </a:r>
          </a:p>
          <a:p>
            <a:pPr marL="328613" indent="-317500" eaLnBrk="1" hangingPunct="1">
              <a:lnSpc>
                <a:spcPts val="3338"/>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rPr>
              <a:t>It runs both http and ssh server software.</a:t>
            </a:r>
          </a:p>
          <a:p>
            <a:pPr marL="328613" indent="-317500" eaLnBrk="1" hangingPunct="1">
              <a:lnSpc>
                <a:spcPts val="3338"/>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rPr>
              <a:t>It is maintained by Thomas Krichel.</a:t>
            </a:r>
          </a:p>
          <a:p>
            <a:pPr marL="328613" indent="-317500" eaLnBrk="1" hangingPunct="1">
              <a:lnSpc>
                <a:spcPts val="3338"/>
              </a:lnSpc>
              <a:spcBef>
                <a:spcPts val="700"/>
              </a:spcBef>
              <a:buClrTx/>
              <a:buSzTx/>
              <a:buFontTx/>
              <a:buNone/>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en-GB"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7"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row primacy</a:t>
            </a:r>
          </a:p>
        </p:txBody>
      </p:sp>
      <p:sp>
        <p:nvSpPr>
          <p:cNvPr id="459778" name="Text Box 2"/>
          <p:cNvSpPr txBox="1">
            <a:spLocks noChangeArrowheads="1"/>
          </p:cNvSpPr>
          <p:nvPr/>
        </p:nvSpPr>
        <p:spPr bwMode="auto">
          <a:xfrm>
            <a:off x="457200" y="1295400"/>
            <a:ext cx="8226425" cy="5181600"/>
          </a:xfrm>
          <a:prstGeom prst="rect">
            <a:avLst/>
          </a:prstGeom>
          <a:noFill/>
          <a:ln w="9525">
            <a:noFill/>
            <a:round/>
            <a:headEnd/>
            <a:tailEnd/>
          </a:ln>
          <a:effectLst/>
        </p:spPr>
        <p:txBody>
          <a:bodyPr lIns="0" tIns="0" rIns="0" bIns="0"/>
          <a:lstStyle/>
          <a:p>
            <a:pPr marL="325438" indent="-317500" eaLnBrk="1" hangingPunct="1">
              <a:lnSpc>
                <a:spcPct val="110000"/>
              </a:lnSpc>
              <a:spcBef>
                <a:spcPts val="7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a:solidFill>
                  <a:srgbClr val="FFFFFF"/>
                </a:solidFill>
              </a:rPr>
              <a:t>Borders can be set for columns and column groups only if  {border-collapse:} is set to ‘collapse’.</a:t>
            </a:r>
          </a:p>
          <a:p>
            <a:pPr marL="325438" indent="-317500" eaLnBrk="1" hangingPunct="1">
              <a:lnSpc>
                <a:spcPct val="110000"/>
              </a:lnSpc>
              <a:spcBef>
                <a:spcPts val="7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a:solidFill>
                  <a:srgbClr val="FFFFFF"/>
                </a:solidFill>
              </a:rPr>
              <a:t>The background of a column or column group will be visible only of the background of the cell and its row is transparent. </a:t>
            </a:r>
          </a:p>
          <a:p>
            <a:pPr marL="325438" indent="-317500" eaLnBrk="1" hangingPunct="1">
              <a:lnSpc>
                <a:spcPct val="110000"/>
              </a:lnSpc>
              <a:spcBef>
                <a:spcPts val="7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a:solidFill>
                  <a:srgbClr val="FFFFFF"/>
                </a:solidFill>
              </a:rPr>
              <a:t>The {width:} of a column or column group give the minimum width only. </a:t>
            </a:r>
          </a:p>
          <a:p>
            <a:pPr marL="325438" indent="-317500" eaLnBrk="1" hangingPunct="1">
              <a:lnSpc>
                <a:spcPct val="110000"/>
              </a:lnSpc>
              <a:spcBef>
                <a:spcPts val="7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a:solidFill>
                  <a:srgbClr val="FFFFFF"/>
                </a:solidFill>
              </a:rPr>
              <a:t>If the {visibility:} of a column or column group is ‘collapse’ none of its cells are rendered.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1"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{table-layout:}</a:t>
            </a:r>
          </a:p>
        </p:txBody>
      </p:sp>
      <p:sp>
        <p:nvSpPr>
          <p:cNvPr id="460802" name="Text Box 2"/>
          <p:cNvSpPr txBox="1">
            <a:spLocks noChangeArrowheads="1"/>
          </p:cNvSpPr>
          <p:nvPr/>
        </p:nvSpPr>
        <p:spPr bwMode="auto">
          <a:xfrm>
            <a:off x="457200" y="1600200"/>
            <a:ext cx="8226425" cy="4524375"/>
          </a:xfrm>
          <a:prstGeom prst="rect">
            <a:avLst/>
          </a:prstGeom>
          <a:noFill/>
          <a:ln w="9525">
            <a:noFill/>
            <a:round/>
            <a:headEnd/>
            <a:tailEnd/>
          </a:ln>
          <a:effectLst/>
        </p:spPr>
        <p:txBody>
          <a:bodyPr lIns="0" tIns="0" rIns="0" bIns="0"/>
          <a:lstStyle/>
          <a:p>
            <a:pPr marL="325438" indent="-317500" eaLnBrk="1" hangingPunct="1">
              <a:lnSpc>
                <a:spcPts val="2825"/>
              </a:lnSpc>
              <a:spcBef>
                <a:spcPts val="7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dirty="0">
                <a:solidFill>
                  <a:srgbClr val="FFFFFF"/>
                </a:solidFill>
              </a:rPr>
              <a:t>This property can only be applied to &lt;table&gt;.</a:t>
            </a:r>
          </a:p>
          <a:p>
            <a:pPr marL="325438" indent="-317500" eaLnBrk="1" hangingPunct="1">
              <a:lnSpc>
                <a:spcPts val="2825"/>
              </a:lnSpc>
              <a:spcBef>
                <a:spcPts val="7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dirty="0">
                <a:solidFill>
                  <a:srgbClr val="FFFFFF"/>
                </a:solidFill>
              </a:rPr>
              <a:t>It takes the values</a:t>
            </a:r>
          </a:p>
          <a:p>
            <a:pPr marL="728663" lvl="1" indent="-271463" eaLnBrk="1" hangingPunct="1">
              <a:lnSpc>
                <a:spcPct val="108000"/>
              </a:lnSpc>
              <a:spcBef>
                <a:spcPts val="6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dirty="0">
                <a:solidFill>
                  <a:srgbClr val="FFFFFF"/>
                </a:solidFill>
              </a:rPr>
              <a:t>‘</a:t>
            </a:r>
            <a:r>
              <a:rPr lang="en-US" sz="2400" dirty="0">
                <a:solidFill>
                  <a:srgbClr val="FFFFFF"/>
                </a:solidFill>
              </a:rPr>
              <a:t>auto’ the table takes up as much space as its contents. This is the initial value. </a:t>
            </a:r>
          </a:p>
          <a:p>
            <a:pPr marL="728663" lvl="1" indent="-271463" eaLnBrk="1" hangingPunct="1">
              <a:lnSpc>
                <a:spcPct val="108000"/>
              </a:lnSpc>
              <a:spcBef>
                <a:spcPts val="6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400" dirty="0">
                <a:solidFill>
                  <a:srgbClr val="FFFFFF"/>
                </a:solidFill>
              </a:rPr>
              <a:t>‘fixed’ the table is given a fixed width.</a:t>
            </a:r>
          </a:p>
          <a:p>
            <a:pPr marL="728663" lvl="1" indent="-271463" eaLnBrk="1" hangingPunct="1">
              <a:lnSpc>
                <a:spcPct val="108000"/>
              </a:lnSpc>
              <a:spcBef>
                <a:spcPts val="6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400" dirty="0">
                <a:solidFill>
                  <a:srgbClr val="FFFFFF"/>
                </a:solidFill>
              </a:rPr>
              <a:t>‘inherit’</a:t>
            </a:r>
          </a:p>
          <a:p>
            <a:pPr marL="325438" indent="-317500" eaLnBrk="1" hangingPunct="1">
              <a:lnSpc>
                <a:spcPts val="2825"/>
              </a:lnSpc>
              <a:spcBef>
                <a:spcPts val="7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dirty="0">
                <a:solidFill>
                  <a:srgbClr val="FFFFFF"/>
                </a:solidFill>
              </a:rPr>
              <a:t>Fixed layout is faster, because the UA does not have to read the entire table before starting to render it.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5"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width when {table-layout: fixed}</a:t>
            </a:r>
          </a:p>
        </p:txBody>
      </p:sp>
      <p:sp>
        <p:nvSpPr>
          <p:cNvPr id="461826" name="Text Box 2"/>
          <p:cNvSpPr txBox="1">
            <a:spLocks noChangeArrowheads="1"/>
          </p:cNvSpPr>
          <p:nvPr/>
        </p:nvSpPr>
        <p:spPr bwMode="auto">
          <a:xfrm>
            <a:off x="457200" y="1371600"/>
            <a:ext cx="8226425" cy="5029200"/>
          </a:xfrm>
          <a:prstGeom prst="rect">
            <a:avLst/>
          </a:prstGeom>
          <a:noFill/>
          <a:ln w="9525">
            <a:noFill/>
            <a:round/>
            <a:headEnd/>
            <a:tailEnd/>
          </a:ln>
          <a:effectLst/>
        </p:spPr>
        <p:txBody>
          <a:bodyPr lIns="0" tIns="0" rIns="0" bIns="0"/>
          <a:lstStyle/>
          <a:p>
            <a:pPr marL="325438" indent="-317500" eaLnBrk="1" hangingPunct="1">
              <a:lnSpc>
                <a:spcPct val="98000"/>
              </a:lnSpc>
              <a:spcBef>
                <a:spcPts val="7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a:solidFill>
                  <a:srgbClr val="FFFFFF"/>
                </a:solidFill>
              </a:rPr>
              <a:t>With fixed layout, any column with a {width:} other than ‘auto’ sets the width for that column.</a:t>
            </a:r>
          </a:p>
          <a:p>
            <a:pPr marL="325438" indent="-317500" eaLnBrk="1" hangingPunct="1">
              <a:lnSpc>
                <a:spcPct val="98000"/>
              </a:lnSpc>
              <a:spcBef>
                <a:spcPts val="7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a:solidFill>
                  <a:srgbClr val="FFFFFF"/>
                </a:solidFill>
              </a:rPr>
              <a:t>If the column has {width:} set to ‘auto’, the width is taken from the first cell of the column that has a {width:} other than ‘auto’.</a:t>
            </a:r>
          </a:p>
          <a:p>
            <a:pPr marL="325438" indent="-317500" eaLnBrk="1" hangingPunct="1">
              <a:lnSpc>
                <a:spcPct val="98000"/>
              </a:lnSpc>
              <a:spcBef>
                <a:spcPts val="7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a:solidFill>
                  <a:srgbClr val="FFFFFF"/>
                </a:solidFill>
              </a:rPr>
              <a:t>Any columns that are still auto sized are spaced equally between them. </a:t>
            </a:r>
          </a:p>
          <a:p>
            <a:pPr marL="325438" indent="-317500" eaLnBrk="1" hangingPunct="1">
              <a:lnSpc>
                <a:spcPct val="98000"/>
              </a:lnSpc>
              <a:spcBef>
                <a:spcPts val="7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a:solidFill>
                  <a:srgbClr val="FFFFFF"/>
                </a:solidFill>
              </a:rPr>
              <a:t>The width of the table is the {width:} of &lt;table&gt; or the sum of {width:}s of the column, whatever greater.</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49" name="Text Box 1"/>
          <p:cNvSpPr txBox="1">
            <a:spLocks noChangeArrowheads="1"/>
          </p:cNvSpPr>
          <p:nvPr/>
        </p:nvSpPr>
        <p:spPr bwMode="auto">
          <a:xfrm>
            <a:off x="457200" y="319088"/>
            <a:ext cx="8218488" cy="1041400"/>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example {table-layout: fixed} </a:t>
            </a:r>
          </a:p>
        </p:txBody>
      </p:sp>
      <p:sp>
        <p:nvSpPr>
          <p:cNvPr id="462850" name="Text Box 2"/>
          <p:cNvSpPr txBox="1">
            <a:spLocks noChangeArrowheads="1"/>
          </p:cNvSpPr>
          <p:nvPr/>
        </p:nvSpPr>
        <p:spPr bwMode="auto">
          <a:xfrm>
            <a:off x="533400" y="1219200"/>
            <a:ext cx="8223250" cy="4781550"/>
          </a:xfrm>
          <a:prstGeom prst="rect">
            <a:avLst/>
          </a:prstGeom>
          <a:noFill/>
          <a:ln w="9525">
            <a:noFill/>
            <a:round/>
            <a:headEnd/>
            <a:tailEnd/>
          </a:ln>
          <a:effectLst/>
        </p:spPr>
        <p:txBody>
          <a:bodyPr lIns="0" tIns="0" rIns="0" bIns="0"/>
          <a:lstStyle/>
          <a:p>
            <a:pPr marL="325438" indent="-317500" eaLnBrk="1" hangingPunct="1">
              <a:lnSpc>
                <a:spcPct val="120000"/>
              </a:lnSpc>
              <a:spcBef>
                <a:spcPts val="7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dirty="0">
                <a:solidFill>
                  <a:srgbClr val="FFFFFF"/>
                </a:solidFill>
              </a:rPr>
              <a:t>The </a:t>
            </a:r>
            <a:r>
              <a:rPr lang="en-US" sz="2800" dirty="0" smtClean="0">
                <a:solidFill>
                  <a:srgbClr val="FFFFFF"/>
                </a:solidFill>
              </a:rPr>
              <a:t>travel schedule </a:t>
            </a:r>
            <a:r>
              <a:rPr lang="en-US" sz="2800" dirty="0">
                <a:solidFill>
                  <a:srgbClr val="FFFFFF"/>
                </a:solidFill>
              </a:rPr>
              <a:t>page http://</a:t>
            </a:r>
            <a:r>
              <a:rPr lang="en-US" sz="2800" dirty="0" smtClean="0">
                <a:solidFill>
                  <a:srgbClr val="FFFFFF"/>
                </a:solidFill>
              </a:rPr>
              <a:t>wotan.liu.edu/home/krichel/travel_schedule.html</a:t>
            </a:r>
            <a:endParaRPr lang="en-US" sz="2800" dirty="0">
              <a:solidFill>
                <a:srgbClr val="FFFFFF"/>
              </a:solidFill>
            </a:endParaRPr>
          </a:p>
          <a:p>
            <a:pPr marL="325438" indent="-317500" eaLnBrk="1" hangingPunct="1">
              <a:lnSpc>
                <a:spcPct val="120000"/>
              </a:lnSpc>
              <a:spcBef>
                <a:spcPts val="7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dirty="0">
                <a:solidFill>
                  <a:srgbClr val="FFFFFF"/>
                </a:solidFill>
              </a:rPr>
              <a:t>Each course column has the same width. The width is fixed in the columns, set in a &lt;</a:t>
            </a:r>
            <a:r>
              <a:rPr lang="en-US" sz="2800" dirty="0" err="1">
                <a:solidFill>
                  <a:srgbClr val="FFFFFF"/>
                </a:solidFill>
              </a:rPr>
              <a:t>colgroup</a:t>
            </a:r>
            <a:r>
              <a:rPr lang="en-US" sz="2800" dirty="0">
                <a:solidFill>
                  <a:srgbClr val="FFFFFF"/>
                </a:solidFill>
              </a:rPr>
              <a:t>&gt; at the start of the table.  Each &lt;</a:t>
            </a:r>
            <a:r>
              <a:rPr lang="en-US" sz="2800" dirty="0" err="1">
                <a:solidFill>
                  <a:srgbClr val="FFFFFF"/>
                </a:solidFill>
              </a:rPr>
              <a:t>col</a:t>
            </a:r>
            <a:r>
              <a:rPr lang="en-US" sz="2800" dirty="0">
                <a:solidFill>
                  <a:srgbClr val="FFFFFF"/>
                </a:solidFill>
              </a:rPr>
              <a:t>&gt; element defines a column that is then used for subsequent &lt;td&gt; elements. </a:t>
            </a:r>
          </a:p>
          <a:p>
            <a:pPr marL="325438" indent="-317500" eaLnBrk="1" hangingPunct="1">
              <a:lnSpc>
                <a:spcPct val="120000"/>
              </a:lnSpc>
              <a:spcBef>
                <a:spcPts val="7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dirty="0">
                <a:solidFill>
                  <a:srgbClr val="FFFFFF"/>
                </a:solidFill>
              </a:rPr>
              <a:t>Critique: it wastes a bit of space and has the whiff of control-freakiness.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3"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{table-layout: auto}</a:t>
            </a:r>
          </a:p>
        </p:txBody>
      </p:sp>
      <p:sp>
        <p:nvSpPr>
          <p:cNvPr id="463874" name="Text Box 2"/>
          <p:cNvSpPr txBox="1">
            <a:spLocks noChangeArrowheads="1"/>
          </p:cNvSpPr>
          <p:nvPr/>
        </p:nvSpPr>
        <p:spPr bwMode="auto">
          <a:xfrm>
            <a:off x="457200" y="1600200"/>
            <a:ext cx="8226425" cy="4724400"/>
          </a:xfrm>
          <a:prstGeom prst="rect">
            <a:avLst/>
          </a:prstGeom>
          <a:noFill/>
          <a:ln w="9525">
            <a:noFill/>
            <a:round/>
            <a:headEnd/>
            <a:tailEnd/>
          </a:ln>
          <a:effectLst/>
        </p:spPr>
        <p:txBody>
          <a:bodyPr lIns="0" tIns="0" rIns="0" bIns="0"/>
          <a:lstStyle/>
          <a:p>
            <a:pPr marL="325438" indent="-317500" eaLnBrk="1" hangingPunct="1">
              <a:lnSpc>
                <a:spcPct val="98000"/>
              </a:lnSpc>
              <a:spcBef>
                <a:spcPts val="7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dirty="0">
                <a:solidFill>
                  <a:srgbClr val="FFFFFF"/>
                </a:solidFill>
              </a:rPr>
              <a:t>This is the default rendering. It is relatively complicated.</a:t>
            </a:r>
          </a:p>
          <a:p>
            <a:pPr marL="325438" indent="-317500" eaLnBrk="1" hangingPunct="1">
              <a:lnSpc>
                <a:spcPct val="98000"/>
              </a:lnSpc>
              <a:spcBef>
                <a:spcPts val="7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dirty="0">
                <a:solidFill>
                  <a:srgbClr val="FFFFFF"/>
                </a:solidFill>
              </a:rPr>
              <a:t>In many current browsers, auto layout may be applied if the &lt;table&gt; has a {width:} of ‘auto’ even though the {table-layout:} on it may be set to ‘fixed’.</a:t>
            </a:r>
          </a:p>
          <a:p>
            <a:pPr marL="325438" indent="-317500" eaLnBrk="1" hangingPunct="1">
              <a:lnSpc>
                <a:spcPct val="98000"/>
              </a:lnSpc>
              <a:spcBef>
                <a:spcPts val="7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dirty="0">
                <a:solidFill>
                  <a:srgbClr val="FFFFFF"/>
                </a:solidFill>
              </a:rPr>
              <a:t>auto rendering is complicated, therefore slow. It is the normal way tables are rendered, when authors have not been bothered to give other instructions.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7"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0" tIns="0" rIns="0" bIns="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Lesk in HTML/CSS</a:t>
            </a:r>
          </a:p>
        </p:txBody>
      </p:sp>
      <p:sp>
        <p:nvSpPr>
          <p:cNvPr id="464898" name="Text Box 2"/>
          <p:cNvSpPr txBox="1">
            <a:spLocks noChangeArrowheads="1"/>
          </p:cNvSpPr>
          <p:nvPr/>
        </p:nvSpPr>
        <p:spPr bwMode="auto">
          <a:xfrm>
            <a:off x="457200" y="1600200"/>
            <a:ext cx="8229600" cy="4525963"/>
          </a:xfrm>
          <a:prstGeom prst="rect">
            <a:avLst/>
          </a:prstGeom>
          <a:noFill/>
          <a:ln w="9525">
            <a:noFill/>
            <a:round/>
            <a:headEnd/>
            <a:tailEnd/>
          </a:ln>
          <a:effectLst/>
        </p:spPr>
        <p:txBody>
          <a:bodyPr lIns="0" tIns="0" rIns="0" bIns="0"/>
          <a:lstStyle/>
          <a:p>
            <a:pPr marL="325438" indent="-317500" eaLnBrk="1" hangingPunct="1">
              <a:lnSpc>
                <a:spcPct val="104000"/>
              </a:lnSpc>
              <a:spcBef>
                <a:spcPts val="7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a:solidFill>
                  <a:srgbClr val="FFFFFF"/>
                </a:solidFill>
              </a:rPr>
              <a:t>I have struggled to reproduce the Lesk tables in the examples area. </a:t>
            </a:r>
          </a:p>
          <a:p>
            <a:pPr marL="325438" indent="-317500" eaLnBrk="1" hangingPunct="1">
              <a:lnSpc>
                <a:spcPct val="104000"/>
              </a:lnSpc>
              <a:spcBef>
                <a:spcPts val="7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a:solidFill>
                  <a:srgbClr val="FFFFFF"/>
                </a:solidFill>
              </a:rPr>
              <a:t>It is at doc/examples in the course resources site.</a:t>
            </a:r>
          </a:p>
          <a:p>
            <a:pPr marL="325438" indent="-317500" eaLnBrk="1" hangingPunct="1">
              <a:lnSpc>
                <a:spcPct val="104000"/>
              </a:lnSpc>
              <a:spcBef>
                <a:spcPts val="7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a:solidFill>
                  <a:srgbClr val="FFFFFF"/>
                </a:solidFill>
              </a:rPr>
              <a:t>You can see a version with CSS and a version without CSS.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1"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more on selectors</a:t>
            </a:r>
          </a:p>
        </p:txBody>
      </p:sp>
      <p:sp>
        <p:nvSpPr>
          <p:cNvPr id="465922" name="Text Box 2"/>
          <p:cNvSpPr txBox="1">
            <a:spLocks noChangeArrowheads="1"/>
          </p:cNvSpPr>
          <p:nvPr/>
        </p:nvSpPr>
        <p:spPr bwMode="auto">
          <a:xfrm>
            <a:off x="457200" y="1600200"/>
            <a:ext cx="8228013" cy="4525963"/>
          </a:xfrm>
          <a:prstGeom prst="rect">
            <a:avLst/>
          </a:prstGeom>
          <a:noFill/>
          <a:ln w="9525">
            <a:noFill/>
            <a:round/>
            <a:headEnd/>
            <a:tailEnd/>
          </a:ln>
          <a:effectLst/>
        </p:spPr>
        <p:txBody>
          <a:bodyPr lIns="0" tIns="0" rIns="0" bIns="0"/>
          <a:lstStyle/>
          <a:p>
            <a:pPr marL="328613" indent="-317500" eaLnBrk="1" hangingPunct="1">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We have seen three types of simple selectors.</a:t>
            </a:r>
          </a:p>
          <a:p>
            <a:pPr marL="328613" indent="-317500" eaLnBrk="1" hangingPunct="1">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Here we are discussing some more advanced selectors. Most, but not all, of the selections that they achieve could also be done by appropriate class= use. </a:t>
            </a:r>
          </a:p>
          <a:p>
            <a:pPr marL="328613" indent="-317500" eaLnBrk="1" hangingPunct="1">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CSS can be applied to any XML document, including, but not limited to XHTML documents. </a:t>
            </a:r>
          </a:p>
          <a:p>
            <a:pPr marL="328613" indent="-317500" eaLnBrk="1" hangingPunct="1">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Remember that all selectors select elements in the XHTML or XML document.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5"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ORing selectors</a:t>
            </a:r>
          </a:p>
        </p:txBody>
      </p:sp>
      <p:sp>
        <p:nvSpPr>
          <p:cNvPr id="466946" name="Text Box 2"/>
          <p:cNvSpPr txBox="1">
            <a:spLocks noChangeArrowheads="1"/>
          </p:cNvSpPr>
          <p:nvPr/>
        </p:nvSpPr>
        <p:spPr bwMode="auto">
          <a:xfrm>
            <a:off x="457200" y="1600200"/>
            <a:ext cx="8229600" cy="4525963"/>
          </a:xfrm>
          <a:prstGeom prst="rect">
            <a:avLst/>
          </a:prstGeom>
          <a:noFill/>
          <a:ln w="9525">
            <a:noFill/>
            <a:round/>
            <a:headEnd/>
            <a:tailEnd/>
          </a:ln>
          <a:effectLst/>
        </p:spPr>
        <p:txBody>
          <a:bodyPr lIns="90000" tIns="46800" rIns="90000" bIns="46800"/>
          <a:lstStyle/>
          <a:p>
            <a:pPr marL="328613" indent="-317500" eaLnBrk="1" hangingPunct="1">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When we </a:t>
            </a:r>
            <a:r>
              <a:rPr lang="en-US" sz="2800">
                <a:solidFill>
                  <a:srgbClr val="FFFFFF"/>
                </a:solidFill>
              </a:rPr>
              <a:t>write </a:t>
            </a:r>
            <a:r>
              <a:rPr lang="en-US" sz="2800" smtClean="0">
                <a:solidFill>
                  <a:srgbClr val="FFFFFF"/>
                </a:solidFill>
              </a:rPr>
              <a:t>several </a:t>
            </a:r>
            <a:r>
              <a:rPr lang="en-US" sz="2800" dirty="0">
                <a:solidFill>
                  <a:srgbClr val="FFFFFF"/>
                </a:solidFill>
              </a:rPr>
              <a:t>selectors separated by commas, we refer </a:t>
            </a:r>
            <a:r>
              <a:rPr lang="en-US" sz="2800">
                <a:solidFill>
                  <a:srgbClr val="FFFFFF"/>
                </a:solidFill>
              </a:rPr>
              <a:t>to </a:t>
            </a:r>
            <a:r>
              <a:rPr lang="en-US" sz="2800" smtClean="0">
                <a:solidFill>
                  <a:srgbClr val="FFFFFF"/>
                </a:solidFill>
              </a:rPr>
              <a:t>any </a:t>
            </a:r>
            <a:r>
              <a:rPr lang="en-US" sz="2800" dirty="0">
                <a:solidFill>
                  <a:srgbClr val="FFFFFF"/>
                </a:solidFill>
              </a:rPr>
              <a:t>of them</a:t>
            </a:r>
          </a:p>
          <a:p>
            <a:pPr marL="328613" indent="-317500" eaLnBrk="1" hangingPunct="1">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Example</a:t>
            </a:r>
          </a:p>
          <a:p>
            <a:pPr marL="328613" indent="-317500" eaLnBrk="1" hangingPunct="1">
              <a:lnSpc>
                <a:spcPct val="104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   h1, .heading {text-align: center}</a:t>
            </a:r>
          </a:p>
          <a:p>
            <a:pPr marL="328613" indent="-317500" eaLnBrk="1" hangingPunct="1">
              <a:lnSpc>
                <a:spcPct val="104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   will center all &lt;h1&gt; and all elements that are that are in the “heading” class.</a:t>
            </a:r>
          </a:p>
          <a:p>
            <a:pPr marL="328613" indent="-317500" eaLnBrk="1" hangingPunct="1">
              <a:lnSpc>
                <a:spcPct val="104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69"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more selectors</a:t>
            </a:r>
          </a:p>
        </p:txBody>
      </p:sp>
      <p:sp>
        <p:nvSpPr>
          <p:cNvPr id="467970" name="Text Box 2"/>
          <p:cNvSpPr txBox="1">
            <a:spLocks noChangeArrowheads="1"/>
          </p:cNvSpPr>
          <p:nvPr/>
        </p:nvSpPr>
        <p:spPr bwMode="auto">
          <a:xfrm>
            <a:off x="457200" y="1295400"/>
            <a:ext cx="8229600" cy="5335588"/>
          </a:xfrm>
          <a:prstGeom prst="rect">
            <a:avLst/>
          </a:prstGeom>
          <a:noFill/>
          <a:ln w="9525">
            <a:noFill/>
            <a:round/>
            <a:headEnd/>
            <a:tailEnd/>
          </a:ln>
          <a:effectLst/>
        </p:spPr>
        <p:txBody>
          <a:bodyPr lIns="90000" tIns="46800" rIns="90000" bIns="46800"/>
          <a:lstStyle/>
          <a:p>
            <a:pPr marL="328613" indent="-317500" eaLnBrk="1" hangingPunct="1">
              <a:lnSpc>
                <a:spcPct val="9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 selects any element.</a:t>
            </a:r>
          </a:p>
          <a:p>
            <a:pPr marL="328613" indent="-317500" eaLnBrk="1" hangingPunct="1">
              <a:lnSpc>
                <a:spcPct val="9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i="1" dirty="0">
                <a:solidFill>
                  <a:srgbClr val="FFFFFF"/>
                </a:solidFill>
              </a:rPr>
              <a:t>E </a:t>
            </a:r>
            <a:r>
              <a:rPr lang="en-US" sz="2800" dirty="0">
                <a:solidFill>
                  <a:srgbClr val="FFFFFF"/>
                </a:solidFill>
              </a:rPr>
              <a:t>selects any element called &lt;</a:t>
            </a:r>
            <a:r>
              <a:rPr lang="en-US" sz="2800" i="1" dirty="0">
                <a:solidFill>
                  <a:srgbClr val="FFFFFF"/>
                </a:solidFill>
              </a:rPr>
              <a:t>E&gt;</a:t>
            </a:r>
          </a:p>
          <a:p>
            <a:pPr marL="328613" indent="-317500" eaLnBrk="1" hangingPunct="1">
              <a:lnSpc>
                <a:spcPct val="9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i="1" dirty="0">
                <a:solidFill>
                  <a:srgbClr val="FFFFFF"/>
                </a:solidFill>
              </a:rPr>
              <a:t>E F</a:t>
            </a:r>
            <a:r>
              <a:rPr lang="en-US" sz="2800" dirty="0">
                <a:solidFill>
                  <a:srgbClr val="FFFFFF"/>
                </a:solidFill>
              </a:rPr>
              <a:t> selects any &lt;</a:t>
            </a:r>
            <a:r>
              <a:rPr lang="en-US" sz="2800" i="1" dirty="0">
                <a:solidFill>
                  <a:srgbClr val="FFFFFF"/>
                </a:solidFill>
              </a:rPr>
              <a:t>F&gt;</a:t>
            </a:r>
            <a:r>
              <a:rPr lang="en-US" sz="2800" dirty="0">
                <a:solidFill>
                  <a:srgbClr val="FFFFFF"/>
                </a:solidFill>
              </a:rPr>
              <a:t> element that is in the contents of an &lt;</a:t>
            </a:r>
            <a:r>
              <a:rPr lang="en-US" sz="2800" i="1" dirty="0">
                <a:solidFill>
                  <a:srgbClr val="FFFFFF"/>
                </a:solidFill>
              </a:rPr>
              <a:t>E&gt;</a:t>
            </a:r>
            <a:r>
              <a:rPr lang="en-US" sz="2800" dirty="0">
                <a:solidFill>
                  <a:srgbClr val="FFFFFF"/>
                </a:solidFill>
              </a:rPr>
              <a:t> element, as a child, grand-child etc</a:t>
            </a:r>
          </a:p>
          <a:p>
            <a:pPr marL="328613" indent="-317500" eaLnBrk="1" hangingPunct="1">
              <a:lnSpc>
                <a:spcPct val="9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i="1" dirty="0">
                <a:solidFill>
                  <a:srgbClr val="FFFFFF"/>
                </a:solidFill>
              </a:rPr>
              <a:t>E</a:t>
            </a:r>
            <a:r>
              <a:rPr lang="en-US" sz="2800" dirty="0">
                <a:solidFill>
                  <a:srgbClr val="FFFFFF"/>
                </a:solidFill>
              </a:rPr>
              <a:t> &gt;</a:t>
            </a:r>
            <a:r>
              <a:rPr lang="en-US" sz="2800" i="1" dirty="0">
                <a:solidFill>
                  <a:srgbClr val="FFFFFF"/>
                </a:solidFill>
              </a:rPr>
              <a:t> F </a:t>
            </a:r>
            <a:r>
              <a:rPr lang="en-US" sz="2800" dirty="0">
                <a:solidFill>
                  <a:srgbClr val="FFFFFF"/>
                </a:solidFill>
              </a:rPr>
              <a:t>selects any</a:t>
            </a:r>
            <a:r>
              <a:rPr lang="en-US" sz="2800" i="1" dirty="0">
                <a:solidFill>
                  <a:srgbClr val="FFFFFF"/>
                </a:solidFill>
              </a:rPr>
              <a:t> &lt;F&gt;</a:t>
            </a:r>
            <a:r>
              <a:rPr lang="en-US" sz="2800" dirty="0">
                <a:solidFill>
                  <a:srgbClr val="FFFFFF"/>
                </a:solidFill>
              </a:rPr>
              <a:t> element</a:t>
            </a:r>
            <a:r>
              <a:rPr lang="en-US" sz="2800" i="1" dirty="0">
                <a:solidFill>
                  <a:srgbClr val="FFFFFF"/>
                </a:solidFill>
              </a:rPr>
              <a:t> </a:t>
            </a:r>
            <a:r>
              <a:rPr lang="en-US" sz="2800" dirty="0">
                <a:solidFill>
                  <a:srgbClr val="FFFFFF"/>
                </a:solidFill>
              </a:rPr>
              <a:t> that is a direct child of an &lt;</a:t>
            </a:r>
            <a:r>
              <a:rPr lang="en-US" sz="2800" i="1" dirty="0">
                <a:solidFill>
                  <a:srgbClr val="FFFFFF"/>
                </a:solidFill>
              </a:rPr>
              <a:t>E&gt;</a:t>
            </a:r>
            <a:r>
              <a:rPr lang="en-US" sz="2800" dirty="0">
                <a:solidFill>
                  <a:srgbClr val="FFFFFF"/>
                </a:solidFill>
              </a:rPr>
              <a:t> element. This is more restrictive than the previous selector. </a:t>
            </a:r>
          </a:p>
          <a:p>
            <a:pPr marL="328613" indent="-317500" eaLnBrk="1" hangingPunct="1">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i="1" dirty="0">
                <a:solidFill>
                  <a:srgbClr val="FFFFFF"/>
                </a:solidFill>
              </a:rPr>
              <a:t>E</a:t>
            </a:r>
            <a:r>
              <a:rPr lang="en-US" sz="2800" dirty="0">
                <a:solidFill>
                  <a:srgbClr val="FFFFFF"/>
                </a:solidFill>
              </a:rPr>
              <a:t> + </a:t>
            </a:r>
            <a:r>
              <a:rPr lang="en-US" sz="2800" i="1" dirty="0">
                <a:solidFill>
                  <a:srgbClr val="FFFFFF"/>
                </a:solidFill>
              </a:rPr>
              <a:t>F</a:t>
            </a:r>
            <a:r>
              <a:rPr lang="en-US" sz="2800" dirty="0">
                <a:solidFill>
                  <a:srgbClr val="FFFFFF"/>
                </a:solidFill>
              </a:rPr>
              <a:t> selects any &lt;</a:t>
            </a:r>
            <a:r>
              <a:rPr lang="en-US" sz="2800" i="1" dirty="0">
                <a:solidFill>
                  <a:srgbClr val="FFFFFF"/>
                </a:solidFill>
              </a:rPr>
              <a:t>F&gt;</a:t>
            </a:r>
            <a:r>
              <a:rPr lang="en-US" sz="2800" dirty="0">
                <a:solidFill>
                  <a:srgbClr val="FFFFFF"/>
                </a:solidFill>
              </a:rPr>
              <a:t> element immediately preceded by a sibling element &lt;</a:t>
            </a:r>
            <a:r>
              <a:rPr lang="en-US" sz="2800" i="1" dirty="0">
                <a:solidFill>
                  <a:srgbClr val="FFFFFF"/>
                </a:solidFill>
              </a:rPr>
              <a:t>E&gt;</a:t>
            </a:r>
            <a:r>
              <a:rPr lang="en-US" sz="2800" dirty="0">
                <a:solidFill>
                  <a:srgbClr val="FFFFFF"/>
                </a:solidFill>
              </a:rPr>
              <a: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3"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more selectors</a:t>
            </a:r>
          </a:p>
        </p:txBody>
      </p:sp>
      <p:sp>
        <p:nvSpPr>
          <p:cNvPr id="468994" name="Text Box 2"/>
          <p:cNvSpPr txBox="1">
            <a:spLocks noChangeArrowheads="1"/>
          </p:cNvSpPr>
          <p:nvPr/>
        </p:nvSpPr>
        <p:spPr bwMode="auto">
          <a:xfrm>
            <a:off x="457200" y="1600200"/>
            <a:ext cx="8229600" cy="4738688"/>
          </a:xfrm>
          <a:prstGeom prst="rect">
            <a:avLst/>
          </a:prstGeom>
          <a:noFill/>
          <a:ln w="9525">
            <a:noFill/>
            <a:round/>
            <a:headEnd/>
            <a:tailEnd/>
          </a:ln>
          <a:effectLst/>
        </p:spPr>
        <p:txBody>
          <a:bodyPr lIns="90000" tIns="46800" rIns="90000" bIns="46800"/>
          <a:lstStyle/>
          <a:p>
            <a:pPr marL="328613" indent="-317500" eaLnBrk="1" hangingPunct="1">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i="1">
                <a:solidFill>
                  <a:srgbClr val="FFFFFF"/>
                </a:solidFill>
              </a:rPr>
              <a:t>E</a:t>
            </a:r>
            <a:r>
              <a:rPr lang="en-US" sz="2800">
                <a:solidFill>
                  <a:srgbClr val="FFFFFF"/>
                </a:solidFill>
              </a:rPr>
              <a:t>[</a:t>
            </a:r>
            <a:r>
              <a:rPr lang="en-US" sz="2800" i="1">
                <a:solidFill>
                  <a:srgbClr val="FFFFFF"/>
                </a:solidFill>
              </a:rPr>
              <a:t>a</a:t>
            </a:r>
            <a:r>
              <a:rPr lang="en-US" sz="2800">
                <a:solidFill>
                  <a:srgbClr val="FFFFFF"/>
                </a:solidFill>
              </a:rPr>
              <a:t>] selects any &lt;</a:t>
            </a:r>
            <a:r>
              <a:rPr lang="en-US" sz="2800" i="1">
                <a:solidFill>
                  <a:srgbClr val="FFFFFF"/>
                </a:solidFill>
              </a:rPr>
              <a:t>E&gt;</a:t>
            </a:r>
            <a:r>
              <a:rPr lang="en-US" sz="2800">
                <a:solidFill>
                  <a:srgbClr val="FFFFFF"/>
                </a:solidFill>
              </a:rPr>
              <a:t> element with an attribute </a:t>
            </a:r>
            <a:r>
              <a:rPr lang="en-US" sz="2800" i="1">
                <a:solidFill>
                  <a:srgbClr val="FFFFFF"/>
                </a:solidFill>
              </a:rPr>
              <a:t>a</a:t>
            </a:r>
            <a:r>
              <a:rPr lang="en-US" sz="2800">
                <a:solidFill>
                  <a:srgbClr val="FFFFFF"/>
                </a:solidFill>
              </a:rPr>
              <a:t>=, whatever the value</a:t>
            </a:r>
          </a:p>
          <a:p>
            <a:pPr marL="328613" indent="-317500" eaLnBrk="1" hangingPunct="1">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i="1">
                <a:solidFill>
                  <a:srgbClr val="FFFFFF"/>
                </a:solidFill>
              </a:rPr>
              <a:t>E</a:t>
            </a:r>
            <a:r>
              <a:rPr lang="en-US" sz="2800">
                <a:solidFill>
                  <a:srgbClr val="FFFFFF"/>
                </a:solidFill>
              </a:rPr>
              <a:t>[</a:t>
            </a:r>
            <a:r>
              <a:rPr lang="en-US" sz="2800" i="1">
                <a:solidFill>
                  <a:srgbClr val="FFFFFF"/>
                </a:solidFill>
              </a:rPr>
              <a:t>a</a:t>
            </a:r>
            <a:r>
              <a:rPr lang="en-US" sz="2800">
                <a:solidFill>
                  <a:srgbClr val="FFFFFF"/>
                </a:solidFill>
              </a:rPr>
              <a:t>="</a:t>
            </a:r>
            <a:r>
              <a:rPr lang="en-US" sz="2800" i="1">
                <a:solidFill>
                  <a:srgbClr val="FFFFFF"/>
                </a:solidFill>
              </a:rPr>
              <a:t>v</a:t>
            </a:r>
            <a:r>
              <a:rPr lang="en-US" sz="2800">
                <a:solidFill>
                  <a:srgbClr val="FFFFFF"/>
                </a:solidFill>
              </a:rPr>
              <a:t>"] select any </a:t>
            </a:r>
            <a:r>
              <a:rPr lang="en-US" sz="2800" i="1">
                <a:solidFill>
                  <a:srgbClr val="FFFFFF"/>
                </a:solidFill>
              </a:rPr>
              <a:t>E</a:t>
            </a:r>
            <a:r>
              <a:rPr lang="en-US" sz="2800">
                <a:solidFill>
                  <a:srgbClr val="FFFFFF"/>
                </a:solidFill>
              </a:rPr>
              <a:t> element whose </a:t>
            </a:r>
            <a:r>
              <a:rPr lang="en-US" sz="2800" i="1">
                <a:solidFill>
                  <a:srgbClr val="FFFFFF"/>
                </a:solidFill>
              </a:rPr>
              <a:t>a</a:t>
            </a:r>
            <a:r>
              <a:rPr lang="en-US" sz="2800">
                <a:solidFill>
                  <a:srgbClr val="FFFFFF"/>
                </a:solidFill>
              </a:rPr>
              <a:t>= attribute value is exactly equal to "</a:t>
            </a:r>
            <a:r>
              <a:rPr lang="en-US" sz="2800" i="1">
                <a:solidFill>
                  <a:srgbClr val="FFFFFF"/>
                </a:solidFill>
              </a:rPr>
              <a:t>v</a:t>
            </a:r>
            <a:r>
              <a:rPr lang="en-US" sz="2800">
                <a:solidFill>
                  <a:srgbClr val="FFFFFF"/>
                </a:solidFill>
              </a:rPr>
              <a:t>".</a:t>
            </a:r>
          </a:p>
          <a:p>
            <a:pPr marL="328613" indent="-317500" eaLnBrk="1" hangingPunct="1">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i="1">
                <a:solidFill>
                  <a:srgbClr val="FFFFFF"/>
                </a:solidFill>
              </a:rPr>
              <a:t>E</a:t>
            </a:r>
            <a:r>
              <a:rPr lang="en-US" sz="2800">
                <a:solidFill>
                  <a:srgbClr val="FFFFFF"/>
                </a:solidFill>
              </a:rPr>
              <a:t>[</a:t>
            </a:r>
            <a:r>
              <a:rPr lang="en-US" sz="2800" i="1">
                <a:solidFill>
                  <a:srgbClr val="FFFFFF"/>
                </a:solidFill>
              </a:rPr>
              <a:t>a</a:t>
            </a:r>
            <a:r>
              <a:rPr lang="en-US" sz="2800">
                <a:solidFill>
                  <a:srgbClr val="FFFFFF"/>
                </a:solidFill>
              </a:rPr>
              <a:t>~="</a:t>
            </a:r>
            <a:r>
              <a:rPr lang="en-US" sz="2800" i="1">
                <a:solidFill>
                  <a:srgbClr val="FFFFFF"/>
                </a:solidFill>
              </a:rPr>
              <a:t>v</a:t>
            </a:r>
            <a:r>
              <a:rPr lang="en-US" sz="2800">
                <a:solidFill>
                  <a:srgbClr val="FFFFFF"/>
                </a:solidFill>
              </a:rPr>
              <a:t>"] selects any element </a:t>
            </a:r>
            <a:r>
              <a:rPr lang="en-US" sz="2800" i="1">
                <a:solidFill>
                  <a:srgbClr val="FFFFFF"/>
                </a:solidFill>
              </a:rPr>
              <a:t>E</a:t>
            </a:r>
            <a:r>
              <a:rPr lang="en-US" sz="2800">
                <a:solidFill>
                  <a:srgbClr val="FFFFFF"/>
                </a:solidFill>
              </a:rPr>
              <a:t>  whose </a:t>
            </a:r>
            <a:r>
              <a:rPr lang="en-US" sz="2800" i="1">
                <a:solidFill>
                  <a:srgbClr val="FFFFFF"/>
                </a:solidFill>
              </a:rPr>
              <a:t>a</a:t>
            </a:r>
            <a:r>
              <a:rPr lang="en-US" sz="2800">
                <a:solidFill>
                  <a:srgbClr val="FFFFFF"/>
                </a:solidFill>
              </a:rPr>
              <a:t>= attribute value is a list of space-separated values, one of which is exactly equal to "</a:t>
            </a:r>
            <a:r>
              <a:rPr lang="en-US" sz="2800" i="1">
                <a:solidFill>
                  <a:srgbClr val="FFFFFF"/>
                </a:solidFill>
              </a:rPr>
              <a:t>v</a:t>
            </a:r>
            <a:r>
              <a:rPr lang="en-US" sz="2800">
                <a:solidFill>
                  <a:srgbClr val="FFFFFF"/>
                </a:solidFill>
              </a:rPr>
              <a:t>"</a:t>
            </a:r>
            <a:r>
              <a:rPr lang="en-US" sz="2800" i="1">
                <a:solidFill>
                  <a:srgbClr val="FFFFFF"/>
                </a:solidFill>
              </a:rPr>
              <a:t>.</a:t>
            </a:r>
            <a:r>
              <a:rPr lang="en-US" sz="2800">
                <a:solidFill>
                  <a:srgbClr val="FFFFFF"/>
                </a:solidFill>
              </a:rPr>
              <a:t> Useful for classes, because you can put an element into several classes, separated by blanks.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0" tIns="0" rIns="0" bIns="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user name &amp; password</a:t>
            </a:r>
          </a:p>
        </p:txBody>
      </p:sp>
      <p:sp>
        <p:nvSpPr>
          <p:cNvPr id="40962" name="Text Box 2"/>
          <p:cNvSpPr txBox="1">
            <a:spLocks noChangeArrowheads="1"/>
          </p:cNvSpPr>
          <p:nvPr/>
        </p:nvSpPr>
        <p:spPr bwMode="auto">
          <a:xfrm>
            <a:off x="457200" y="1600200"/>
            <a:ext cx="8229600" cy="3767138"/>
          </a:xfrm>
          <a:prstGeom prst="rect">
            <a:avLst/>
          </a:prstGeom>
          <a:noFill/>
          <a:ln w="9525">
            <a:noFill/>
            <a:round/>
            <a:headEnd/>
            <a:tailEnd/>
          </a:ln>
          <a:effectLst/>
        </p:spPr>
        <p:txBody>
          <a:bodyPr lIns="0" tIns="0" rIns="0" bIns="0"/>
          <a:lstStyle/>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rPr>
              <a:t>To open a meaningful ssh session on wotan, you need a use name and a password.</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rPr>
              <a:t>You can choose your user name as a short form of your own name. </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rPr>
              <a:t>It should be all lowercases and can not have spaces.</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a:solidFill>
                  <a:srgbClr val="FFFFFF"/>
                </a:solidFill>
              </a:rPr>
              <a:t>Please don't choose an insecure password. </a:t>
            </a:r>
          </a:p>
          <a:p>
            <a:pPr marL="328613" indent="-317500" eaLnBrk="1" hangingPunct="1">
              <a:lnSpc>
                <a:spcPct val="100000"/>
              </a:lnSpc>
              <a:spcBef>
                <a:spcPts val="700"/>
              </a:spcBef>
              <a:buClrTx/>
              <a:buSzTx/>
              <a:buFontTx/>
              <a:buNone/>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ru-RU"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7"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more selectors</a:t>
            </a:r>
          </a:p>
        </p:txBody>
      </p:sp>
      <p:sp>
        <p:nvSpPr>
          <p:cNvPr id="470018" name="Text Box 2"/>
          <p:cNvSpPr txBox="1">
            <a:spLocks noChangeArrowheads="1"/>
          </p:cNvSpPr>
          <p:nvPr/>
        </p:nvSpPr>
        <p:spPr bwMode="auto">
          <a:xfrm>
            <a:off x="457200" y="1600200"/>
            <a:ext cx="8229600" cy="4878388"/>
          </a:xfrm>
          <a:prstGeom prst="rect">
            <a:avLst/>
          </a:prstGeom>
          <a:noFill/>
          <a:ln w="9525">
            <a:noFill/>
            <a:round/>
            <a:headEnd/>
            <a:tailEnd/>
          </a:ln>
          <a:effectLst/>
        </p:spPr>
        <p:txBody>
          <a:bodyPr lIns="90000" tIns="46800" rIns="90000" bIns="46800"/>
          <a:lstStyle/>
          <a:p>
            <a:pPr marL="328613" indent="-317500" eaLnBrk="1" hangingPunct="1">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i="1">
                <a:solidFill>
                  <a:srgbClr val="FFFFFF"/>
                </a:solidFill>
              </a:rPr>
              <a:t>E</a:t>
            </a:r>
            <a:r>
              <a:rPr lang="en-US" sz="2800">
                <a:solidFill>
                  <a:srgbClr val="FFFFFF"/>
                </a:solidFill>
              </a:rPr>
              <a:t>:lang(</a:t>
            </a:r>
            <a:r>
              <a:rPr lang="en-US" sz="2800" i="1">
                <a:solidFill>
                  <a:srgbClr val="FFFFFF"/>
                </a:solidFill>
              </a:rPr>
              <a:t>c</a:t>
            </a:r>
            <a:r>
              <a:rPr lang="en-US" sz="2800">
                <a:solidFill>
                  <a:srgbClr val="FFFFFF"/>
                </a:solidFill>
              </a:rPr>
              <a:t>) selects element &lt;</a:t>
            </a:r>
            <a:r>
              <a:rPr lang="en-US" sz="2800" i="1">
                <a:solidFill>
                  <a:srgbClr val="FFFFFF"/>
                </a:solidFill>
              </a:rPr>
              <a:t>E&gt;</a:t>
            </a:r>
            <a:r>
              <a:rPr lang="en-US" sz="2800">
                <a:solidFill>
                  <a:srgbClr val="FFFFFF"/>
                </a:solidFill>
              </a:rPr>
              <a:t> if it is in the human language </a:t>
            </a:r>
            <a:r>
              <a:rPr lang="en-US" sz="2800" i="1">
                <a:solidFill>
                  <a:srgbClr val="FFFFFF"/>
                </a:solidFill>
              </a:rPr>
              <a:t>c.</a:t>
            </a:r>
          </a:p>
          <a:p>
            <a:pPr marL="328613" indent="-317500" eaLnBrk="1" hangingPunct="1">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i="1">
                <a:solidFill>
                  <a:srgbClr val="FFFFFF"/>
                </a:solidFill>
              </a:rPr>
              <a:t>E</a:t>
            </a:r>
            <a:r>
              <a:rPr lang="en-US" sz="2800">
                <a:solidFill>
                  <a:srgbClr val="FFFFFF"/>
                </a:solidFill>
              </a:rPr>
              <a:t>[lang|="en"] selects any &lt;</a:t>
            </a:r>
            <a:r>
              <a:rPr lang="en-US" sz="2800" i="1">
                <a:solidFill>
                  <a:srgbClr val="FFFFFF"/>
                </a:solidFill>
              </a:rPr>
              <a:t>E&gt;</a:t>
            </a:r>
            <a:r>
              <a:rPr lang="en-US" sz="2800">
                <a:solidFill>
                  <a:srgbClr val="FFFFFF"/>
                </a:solidFill>
              </a:rPr>
              <a:t> element whose lang= attribute has a hyphen-separated list of values beginning (from the left) with `en’. This would select all en languages, be they en-us or en-gb</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1" name="Text Box 1"/>
          <p:cNvSpPr txBox="1">
            <a:spLocks noChangeArrowheads="1"/>
          </p:cNvSpPr>
          <p:nvPr/>
        </p:nvSpPr>
        <p:spPr bwMode="auto">
          <a:xfrm>
            <a:off x="457200" y="542925"/>
            <a:ext cx="8229600" cy="606425"/>
          </a:xfrm>
          <a:prstGeom prst="rect">
            <a:avLst/>
          </a:prstGeom>
          <a:noFill/>
          <a:ln w="9525">
            <a:noFill/>
            <a:round/>
            <a:headEnd/>
            <a:tailEnd/>
          </a:ln>
          <a:effectLst/>
        </p:spPr>
        <p:txBody>
          <a:bodyPr lIns="90000" tIns="46800" rIns="90000" bIns="4680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user actions</a:t>
            </a:r>
          </a:p>
        </p:txBody>
      </p:sp>
      <p:sp>
        <p:nvSpPr>
          <p:cNvPr id="471042" name="Text Box 2"/>
          <p:cNvSpPr txBox="1">
            <a:spLocks noChangeArrowheads="1"/>
          </p:cNvSpPr>
          <p:nvPr/>
        </p:nvSpPr>
        <p:spPr bwMode="auto">
          <a:xfrm>
            <a:off x="457200" y="1219200"/>
            <a:ext cx="8229600" cy="4941888"/>
          </a:xfrm>
          <a:prstGeom prst="rect">
            <a:avLst/>
          </a:prstGeom>
          <a:noFill/>
          <a:ln w="9525">
            <a:noFill/>
            <a:round/>
            <a:headEnd/>
            <a:tailEnd/>
          </a:ln>
          <a:effectLst/>
        </p:spPr>
        <p:txBody>
          <a:bodyPr lIns="90000" tIns="46800" rIns="90000" bIns="46800"/>
          <a:lstStyle/>
          <a:p>
            <a:pPr marL="328613" indent="-317500" eaLnBrk="1" hangingPunct="1">
              <a:lnSpc>
                <a:spcPct val="9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i="1" dirty="0">
                <a:solidFill>
                  <a:srgbClr val="FFFFFF"/>
                </a:solidFill>
              </a:rPr>
              <a:t>E</a:t>
            </a:r>
            <a:r>
              <a:rPr lang="en-US" sz="2800" dirty="0">
                <a:solidFill>
                  <a:srgbClr val="FFFFFF"/>
                </a:solidFill>
              </a:rPr>
              <a:t>:link selects an &lt;</a:t>
            </a:r>
            <a:r>
              <a:rPr lang="en-US" sz="2800" i="1" dirty="0">
                <a:solidFill>
                  <a:srgbClr val="FFFFFF"/>
                </a:solidFill>
              </a:rPr>
              <a:t>E&gt;</a:t>
            </a:r>
            <a:r>
              <a:rPr lang="en-US" sz="2800" dirty="0">
                <a:solidFill>
                  <a:srgbClr val="FFFFFF"/>
                </a:solidFill>
              </a:rPr>
              <a:t> element if it is a link. In HTML only the &lt;a&gt; is a link.</a:t>
            </a:r>
          </a:p>
          <a:p>
            <a:pPr marL="328613" indent="-317500" eaLnBrk="1" hangingPunct="1">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i="1" dirty="0">
                <a:solidFill>
                  <a:srgbClr val="FFFFFF"/>
                </a:solidFill>
              </a:rPr>
              <a:t>E</a:t>
            </a:r>
            <a:r>
              <a:rPr lang="en-US" sz="2800" dirty="0">
                <a:solidFill>
                  <a:srgbClr val="FFFFFF"/>
                </a:solidFill>
              </a:rPr>
              <a:t>:visited selects element &lt;</a:t>
            </a:r>
            <a:r>
              <a:rPr lang="en-US" sz="2800" i="1" dirty="0">
                <a:solidFill>
                  <a:srgbClr val="FFFFFF"/>
                </a:solidFill>
              </a:rPr>
              <a:t>E&gt;</a:t>
            </a:r>
            <a:r>
              <a:rPr lang="en-US" sz="2800" dirty="0">
                <a:solidFill>
                  <a:srgbClr val="FFFFFF"/>
                </a:solidFill>
              </a:rPr>
              <a:t> if &lt;</a:t>
            </a:r>
            <a:r>
              <a:rPr lang="en-US" sz="2800" i="1" dirty="0">
                <a:solidFill>
                  <a:srgbClr val="FFFFFF"/>
                </a:solidFill>
              </a:rPr>
              <a:t>E&gt;</a:t>
            </a:r>
            <a:r>
              <a:rPr lang="en-US" sz="2800" dirty="0">
                <a:solidFill>
                  <a:srgbClr val="FFFFFF"/>
                </a:solidFill>
              </a:rPr>
              <a:t> if it is in the contents of a link and the link has been visited.</a:t>
            </a:r>
          </a:p>
          <a:p>
            <a:pPr marL="328613" indent="-317500" eaLnBrk="1" hangingPunct="1">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i="1" dirty="0">
                <a:solidFill>
                  <a:srgbClr val="FFFFFF"/>
                </a:solidFill>
              </a:rPr>
              <a:t>E</a:t>
            </a:r>
            <a:r>
              <a:rPr lang="en-US" sz="2800" dirty="0">
                <a:solidFill>
                  <a:srgbClr val="FFFFFF"/>
                </a:solidFill>
              </a:rPr>
              <a:t>:active, </a:t>
            </a:r>
            <a:r>
              <a:rPr lang="en-US" sz="2800" i="1" dirty="0">
                <a:solidFill>
                  <a:srgbClr val="FFFFFF"/>
                </a:solidFill>
              </a:rPr>
              <a:t>E</a:t>
            </a:r>
            <a:r>
              <a:rPr lang="en-US" sz="2800" dirty="0">
                <a:solidFill>
                  <a:srgbClr val="FFFFFF"/>
                </a:solidFill>
              </a:rPr>
              <a:t>:hover, </a:t>
            </a:r>
            <a:r>
              <a:rPr lang="en-US" sz="2800" i="1" dirty="0">
                <a:solidFill>
                  <a:srgbClr val="FFFFFF"/>
                </a:solidFill>
              </a:rPr>
              <a:t>E</a:t>
            </a:r>
            <a:r>
              <a:rPr lang="en-US" sz="2800" dirty="0">
                <a:solidFill>
                  <a:srgbClr val="FFFFFF"/>
                </a:solidFill>
              </a:rPr>
              <a:t>:focus selects element &lt;</a:t>
            </a:r>
            <a:r>
              <a:rPr lang="en-US" sz="2800" i="1" dirty="0">
                <a:solidFill>
                  <a:srgbClr val="FFFFFF"/>
                </a:solidFill>
              </a:rPr>
              <a:t>E&gt; </a:t>
            </a:r>
            <a:r>
              <a:rPr lang="en-US" sz="2800" dirty="0">
                <a:solidFill>
                  <a:srgbClr val="FFFFFF"/>
                </a:solidFill>
              </a:rPr>
              <a:t>during certain user </a:t>
            </a:r>
            <a:r>
              <a:rPr lang="en-US" sz="2800" dirty="0" smtClean="0">
                <a:solidFill>
                  <a:srgbClr val="FFFFFF"/>
                </a:solidFill>
              </a:rPr>
              <a:t>actions</a:t>
            </a:r>
            <a:endParaRPr lang="en-US" sz="2800" dirty="0">
              <a:solidFill>
                <a:srgbClr val="FFFFFF"/>
              </a:solidFill>
            </a:endParaRPr>
          </a:p>
          <a:p>
            <a:pPr marL="731838" lvl="1" indent="-274638" eaLnBrk="1" hangingPunct="1">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active is when the element is active, e.g. between the times that you press and release the mouse button</a:t>
            </a:r>
          </a:p>
          <a:p>
            <a:pPr marL="731838" lvl="1" indent="-274638" eaLnBrk="1" hangingPunct="1">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hover is when you move a pointing device over it</a:t>
            </a:r>
          </a:p>
          <a:p>
            <a:pPr marL="731838" lvl="1" indent="-274638" eaLnBrk="1" hangingPunct="1">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focus is when an element accepts keyboard input. This mainly happens with form elements.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5" name="Text Box 1"/>
          <p:cNvSpPr txBox="1">
            <a:spLocks noChangeArrowheads="1"/>
          </p:cNvSpPr>
          <p:nvPr/>
        </p:nvSpPr>
        <p:spPr bwMode="auto">
          <a:xfrm>
            <a:off x="457200" y="588963"/>
            <a:ext cx="8228013" cy="512762"/>
          </a:xfrm>
          <a:prstGeom prst="rect">
            <a:avLst/>
          </a:prstGeom>
          <a:noFill/>
          <a:ln w="9525">
            <a:noFill/>
            <a:round/>
            <a:headEnd/>
            <a:tailEnd/>
          </a:ln>
          <a:effectLst/>
        </p:spPr>
        <p:txBody>
          <a:bodyPr lIns="0" tIns="0" rIns="0" bIns="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positional pseudoclasses</a:t>
            </a:r>
          </a:p>
        </p:txBody>
      </p:sp>
      <p:sp>
        <p:nvSpPr>
          <p:cNvPr id="472066" name="Text Box 2"/>
          <p:cNvSpPr txBox="1">
            <a:spLocks noChangeArrowheads="1"/>
          </p:cNvSpPr>
          <p:nvPr/>
        </p:nvSpPr>
        <p:spPr bwMode="auto">
          <a:xfrm>
            <a:off x="457200" y="1600200"/>
            <a:ext cx="8228013" cy="4525963"/>
          </a:xfrm>
          <a:prstGeom prst="rect">
            <a:avLst/>
          </a:prstGeom>
          <a:noFill/>
          <a:ln w="9525">
            <a:noFill/>
            <a:round/>
            <a:headEnd/>
            <a:tailEnd/>
          </a:ln>
          <a:effectLst/>
        </p:spPr>
        <p:txBody>
          <a:bodyPr lIns="0" tIns="0" rIns="0" bIns="0"/>
          <a:lstStyle/>
          <a:p>
            <a:pPr marL="328613" indent="-317500" eaLnBrk="1" hangingPunct="1">
              <a:lnSpc>
                <a:spcPct val="9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i="1">
                <a:solidFill>
                  <a:srgbClr val="FFFFFF"/>
                </a:solidFill>
              </a:rPr>
              <a:t>E</a:t>
            </a:r>
            <a:r>
              <a:rPr lang="en-US" sz="2800">
                <a:solidFill>
                  <a:srgbClr val="FFFFFF"/>
                </a:solidFill>
              </a:rPr>
              <a:t>:first-child selects &lt;</a:t>
            </a:r>
            <a:r>
              <a:rPr lang="en-US" sz="2800" i="1">
                <a:solidFill>
                  <a:srgbClr val="FFFFFF"/>
                </a:solidFill>
              </a:rPr>
              <a:t>E&gt;</a:t>
            </a:r>
            <a:r>
              <a:rPr lang="en-US" sz="2800">
                <a:solidFill>
                  <a:srgbClr val="FFFFFF"/>
                </a:solidFill>
              </a:rPr>
              <a:t> when &lt;</a:t>
            </a:r>
            <a:r>
              <a:rPr lang="en-US" sz="2800" i="1">
                <a:solidFill>
                  <a:srgbClr val="FFFFFF"/>
                </a:solidFill>
              </a:rPr>
              <a:t>E&gt;</a:t>
            </a:r>
            <a:r>
              <a:rPr lang="en-US" sz="2800">
                <a:solidFill>
                  <a:srgbClr val="FFFFFF"/>
                </a:solidFill>
              </a:rPr>
              <a:t> is the first child of its enclosing element</a:t>
            </a:r>
          </a:p>
          <a:p>
            <a:pPr marL="328613" indent="-317500" eaLnBrk="1" hangingPunct="1">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i="1">
                <a:solidFill>
                  <a:srgbClr val="FFFFFF"/>
                </a:solidFill>
              </a:rPr>
              <a:t>E</a:t>
            </a:r>
            <a:r>
              <a:rPr lang="en-US" sz="2800">
                <a:solidFill>
                  <a:srgbClr val="FFFFFF"/>
                </a:solidFill>
              </a:rPr>
              <a:t>:first-letter selects the first letter in the content of element &lt;</a:t>
            </a:r>
            <a:r>
              <a:rPr lang="en-US" sz="2800" i="1">
                <a:solidFill>
                  <a:srgbClr val="FFFFFF"/>
                </a:solidFill>
              </a:rPr>
              <a:t>E&gt;</a:t>
            </a:r>
          </a:p>
          <a:p>
            <a:pPr marL="328613" indent="-317500" eaLnBrk="1" hangingPunct="1">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i="1">
                <a:solidFill>
                  <a:srgbClr val="FFFFFF"/>
                </a:solidFill>
              </a:rPr>
              <a:t>E</a:t>
            </a:r>
            <a:r>
              <a:rPr lang="en-US" sz="2800">
                <a:solidFill>
                  <a:srgbClr val="FFFFFF"/>
                </a:solidFill>
              </a:rPr>
              <a:t>:first-word selects the first word in the contents of element &lt;</a:t>
            </a:r>
            <a:r>
              <a:rPr lang="en-US" sz="2800" i="1">
                <a:solidFill>
                  <a:srgbClr val="FFFFFF"/>
                </a:solidFill>
              </a:rPr>
              <a:t>E&gt;</a:t>
            </a:r>
          </a:p>
          <a:p>
            <a:pPr marL="328613" indent="-317500" eaLnBrk="1" hangingPunct="1">
              <a:lnSpc>
                <a:spcPct val="104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i="1">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89"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i="1">
                <a:solidFill>
                  <a:srgbClr val="E3EBF1"/>
                </a:solidFill>
              </a:rPr>
              <a:t>E</a:t>
            </a:r>
            <a:r>
              <a:rPr lang="en-US" sz="4000">
                <a:solidFill>
                  <a:srgbClr val="E3EBF1"/>
                </a:solidFill>
              </a:rPr>
              <a:t>:before and </a:t>
            </a:r>
            <a:r>
              <a:rPr lang="en-US" sz="4000" i="1">
                <a:solidFill>
                  <a:srgbClr val="E3EBF1"/>
                </a:solidFill>
              </a:rPr>
              <a:t>E</a:t>
            </a:r>
            <a:r>
              <a:rPr lang="en-US" sz="4000">
                <a:solidFill>
                  <a:srgbClr val="E3EBF1"/>
                </a:solidFill>
              </a:rPr>
              <a:t>:after</a:t>
            </a:r>
          </a:p>
        </p:txBody>
      </p:sp>
      <p:sp>
        <p:nvSpPr>
          <p:cNvPr id="473090" name="Text Box 2"/>
          <p:cNvSpPr txBox="1">
            <a:spLocks noChangeArrowheads="1"/>
          </p:cNvSpPr>
          <p:nvPr/>
        </p:nvSpPr>
        <p:spPr bwMode="auto">
          <a:xfrm>
            <a:off x="457200" y="1600200"/>
            <a:ext cx="8229600" cy="4525963"/>
          </a:xfrm>
          <a:prstGeom prst="rect">
            <a:avLst/>
          </a:prstGeom>
          <a:noFill/>
          <a:ln w="9525">
            <a:noFill/>
            <a:round/>
            <a:headEnd/>
            <a:tailEnd/>
          </a:ln>
          <a:effectLst/>
        </p:spPr>
        <p:txBody>
          <a:bodyPr lIns="90000" tIns="46800" rIns="90000" bIns="46800"/>
          <a:lstStyle/>
          <a:p>
            <a:pPr marL="328613" indent="-317500" eaLnBrk="1" hangingPunct="1">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i="1">
                <a:solidFill>
                  <a:srgbClr val="FFFFFF"/>
                </a:solidFill>
              </a:rPr>
              <a:t>E</a:t>
            </a:r>
            <a:r>
              <a:rPr lang="en-US" sz="2800">
                <a:solidFill>
                  <a:srgbClr val="FFFFFF"/>
                </a:solidFill>
              </a:rPr>
              <a:t>:before or </a:t>
            </a:r>
            <a:r>
              <a:rPr lang="en-US" sz="2800" i="1">
                <a:solidFill>
                  <a:srgbClr val="FFFFFF"/>
                </a:solidFill>
              </a:rPr>
              <a:t>E</a:t>
            </a:r>
            <a:r>
              <a:rPr lang="en-US" sz="2800">
                <a:solidFill>
                  <a:srgbClr val="FFFFFF"/>
                </a:solidFill>
              </a:rPr>
              <a:t>:after can be used to add contents before or after a element &lt;</a:t>
            </a:r>
            <a:r>
              <a:rPr lang="en-US" sz="2800" i="1">
                <a:solidFill>
                  <a:srgbClr val="FFFFFF"/>
                </a:solidFill>
              </a:rPr>
              <a:t>E&gt;</a:t>
            </a:r>
            <a:r>
              <a:rPr lang="en-US" sz="2800">
                <a:solidFill>
                  <a:srgbClr val="FFFFFF"/>
                </a:solidFill>
              </a:rPr>
              <a:t>.</a:t>
            </a:r>
          </a:p>
          <a:p>
            <a:pPr marL="328613" indent="-317500" eaLnBrk="1" hangingPunct="1">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We will deal come to these when we discuss generated contents properties. </a:t>
            </a:r>
          </a:p>
          <a:p>
            <a:pPr marL="328613" indent="-317500" eaLnBrk="1" hangingPunct="1">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This will be coming up after the examples for selectors that we will discuss now.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3"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0" tIns="0" rIns="0" bIns="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convenient shorthand</a:t>
            </a:r>
          </a:p>
        </p:txBody>
      </p:sp>
      <p:sp>
        <p:nvSpPr>
          <p:cNvPr id="474114" name="Text Box 2"/>
          <p:cNvSpPr txBox="1">
            <a:spLocks noChangeArrowheads="1"/>
          </p:cNvSpPr>
          <p:nvPr/>
        </p:nvSpPr>
        <p:spPr bwMode="auto">
          <a:xfrm>
            <a:off x="457200" y="1600200"/>
            <a:ext cx="8229600" cy="4525963"/>
          </a:xfrm>
          <a:prstGeom prst="rect">
            <a:avLst/>
          </a:prstGeom>
          <a:noFill/>
          <a:ln w="9525">
            <a:noFill/>
            <a:round/>
            <a:headEnd/>
            <a:tailEnd/>
          </a:ln>
          <a:effectLst/>
        </p:spPr>
        <p:txBody>
          <a:bodyPr lIns="0" tIns="0" rIns="0" bIns="0"/>
          <a:lstStyle/>
          <a:p>
            <a:pPr marL="328613" indent="-317500" eaLnBrk="1" hangingPunct="1">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We have already seen some.</a:t>
            </a:r>
          </a:p>
          <a:p>
            <a:pPr marL="328613" indent="-317500" eaLnBrk="1" hangingPunct="1">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i="1">
                <a:solidFill>
                  <a:srgbClr val="FFFFFF"/>
                </a:solidFill>
              </a:rPr>
              <a:t>E.m</a:t>
            </a:r>
            <a:r>
              <a:rPr lang="en-US" sz="2800">
                <a:solidFill>
                  <a:srgbClr val="FFFFFF"/>
                </a:solidFill>
              </a:rPr>
              <a:t> </a:t>
            </a:r>
            <a:r>
              <a:rPr lang="en-US" sz="2800" i="1">
                <a:solidFill>
                  <a:srgbClr val="FFFFFF"/>
                </a:solidFill>
              </a:rPr>
              <a:t> is a </a:t>
            </a:r>
            <a:r>
              <a:rPr lang="en-US" sz="2800">
                <a:solidFill>
                  <a:srgbClr val="FFFFFF"/>
                </a:solidFill>
              </a:rPr>
              <a:t>convenient shorthand for </a:t>
            </a:r>
            <a:r>
              <a:rPr lang="en-US" sz="2800" i="1">
                <a:solidFill>
                  <a:srgbClr val="FFFFFF"/>
                </a:solidFill>
              </a:rPr>
              <a:t>E</a:t>
            </a:r>
            <a:r>
              <a:rPr lang="en-US" sz="2800">
                <a:solidFill>
                  <a:srgbClr val="FFFFFF"/>
                </a:solidFill>
              </a:rPr>
              <a:t>[class</a:t>
            </a:r>
            <a:r>
              <a:rPr lang="en-US" sz="2800" i="1">
                <a:solidFill>
                  <a:srgbClr val="FFFFFF"/>
                </a:solidFill>
              </a:rPr>
              <a:t>~=</a:t>
            </a:r>
            <a:r>
              <a:rPr lang="en-US" sz="2800">
                <a:solidFill>
                  <a:srgbClr val="FFFFFF"/>
                </a:solidFill>
              </a:rPr>
              <a:t>"</a:t>
            </a:r>
            <a:r>
              <a:rPr lang="en-US" sz="2800" i="1">
                <a:solidFill>
                  <a:srgbClr val="FFFFFF"/>
                </a:solidFill>
              </a:rPr>
              <a:t>m</a:t>
            </a:r>
            <a:r>
              <a:rPr lang="en-US" sz="2800">
                <a:solidFill>
                  <a:srgbClr val="FFFFFF"/>
                </a:solidFill>
              </a:rPr>
              <a:t>"]</a:t>
            </a:r>
          </a:p>
          <a:p>
            <a:pPr marL="328613" indent="-317500" eaLnBrk="1" hangingPunct="1">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i="1">
                <a:solidFill>
                  <a:srgbClr val="FFFFFF"/>
                </a:solidFill>
              </a:rPr>
              <a:t>E#myid</a:t>
            </a:r>
            <a:r>
              <a:rPr lang="en-US" sz="2800">
                <a:solidFill>
                  <a:srgbClr val="FFFFFF"/>
                </a:solidFill>
              </a:rPr>
              <a:t> is a convenient shorthand for  </a:t>
            </a:r>
            <a:r>
              <a:rPr lang="en-US" sz="2800" i="1">
                <a:solidFill>
                  <a:srgbClr val="FFFFFF"/>
                </a:solidFill>
              </a:rPr>
              <a:t>E</a:t>
            </a:r>
            <a:r>
              <a:rPr lang="en-US" sz="2800">
                <a:solidFill>
                  <a:srgbClr val="FFFFFF"/>
                </a:solidFill>
              </a:rPr>
              <a:t>[id="</a:t>
            </a:r>
            <a:r>
              <a:rPr lang="en-US" sz="2800" i="1">
                <a:solidFill>
                  <a:srgbClr val="FFFFFF"/>
                </a:solidFill>
              </a:rPr>
              <a:t>myid</a:t>
            </a:r>
            <a:r>
              <a:rPr lang="en-US" sz="2800">
                <a:solidFill>
                  <a:srgbClr val="FFFFFF"/>
                </a:solidFill>
              </a:rPr>
              <a:t>"]</a:t>
            </a:r>
          </a:p>
          <a:p>
            <a:pPr marL="328613" indent="-317500" eaLnBrk="1" hangingPunct="1">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i="1">
                <a:solidFill>
                  <a:srgbClr val="FFFFFF"/>
                </a:solidFill>
              </a:rPr>
              <a:t>.m</a:t>
            </a:r>
            <a:r>
              <a:rPr lang="en-US" sz="2800">
                <a:solidFill>
                  <a:srgbClr val="FFFFFF"/>
                </a:solidFill>
              </a:rPr>
              <a:t> </a:t>
            </a:r>
            <a:r>
              <a:rPr lang="en-US" sz="2800" i="1">
                <a:solidFill>
                  <a:srgbClr val="FFFFFF"/>
                </a:solidFill>
              </a:rPr>
              <a:t> is a </a:t>
            </a:r>
            <a:r>
              <a:rPr lang="en-US" sz="2800">
                <a:solidFill>
                  <a:srgbClr val="FFFFFF"/>
                </a:solidFill>
              </a:rPr>
              <a:t>convenient shorthand for </a:t>
            </a:r>
            <a:r>
              <a:rPr lang="en-US" sz="2800" i="1">
                <a:solidFill>
                  <a:srgbClr val="FFFFFF"/>
                </a:solidFill>
              </a:rPr>
              <a:t>*.m</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7"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examples</a:t>
            </a:r>
          </a:p>
        </p:txBody>
      </p:sp>
      <p:sp>
        <p:nvSpPr>
          <p:cNvPr id="475138" name="Text Box 2"/>
          <p:cNvSpPr txBox="1">
            <a:spLocks noChangeArrowheads="1"/>
          </p:cNvSpPr>
          <p:nvPr/>
        </p:nvSpPr>
        <p:spPr bwMode="auto">
          <a:xfrm>
            <a:off x="457200" y="1600200"/>
            <a:ext cx="8229600" cy="4525963"/>
          </a:xfrm>
          <a:prstGeom prst="rect">
            <a:avLst/>
          </a:prstGeom>
          <a:noFill/>
          <a:ln w="9525">
            <a:noFill/>
            <a:round/>
            <a:headEnd/>
            <a:tailEnd/>
          </a:ln>
          <a:effectLst/>
        </p:spPr>
        <p:txBody>
          <a:bodyPr lIns="90000" tIns="46800" rIns="90000" bIns="46800"/>
          <a:lstStyle/>
          <a:p>
            <a:pPr marL="328613" indent="-317500" eaLnBrk="1" hangingPunct="1">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h1, h2, h3 { font-family: sans-serif } </a:t>
            </a:r>
          </a:p>
          <a:p>
            <a:pPr marL="328613" indent="-317500" eaLnBrk="1" hangingPunct="1">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h1 { color: red } </a:t>
            </a:r>
          </a:p>
          <a:p>
            <a:pPr marL="328613" indent="-317500" eaLnBrk="1" hangingPunct="1">
              <a:lnSpc>
                <a:spcPct val="104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    </a:t>
            </a:r>
            <a:r>
              <a:rPr lang="en-US" sz="2800" dirty="0" err="1">
                <a:solidFill>
                  <a:srgbClr val="FFFFFF"/>
                </a:solidFill>
              </a:rPr>
              <a:t>em</a:t>
            </a:r>
            <a:r>
              <a:rPr lang="en-US" sz="2800" dirty="0">
                <a:solidFill>
                  <a:srgbClr val="FFFFFF"/>
                </a:solidFill>
              </a:rPr>
              <a:t> { color: red } </a:t>
            </a:r>
          </a:p>
          <a:p>
            <a:pPr marL="328613" indent="-317500" eaLnBrk="1" hangingPunct="1">
              <a:lnSpc>
                <a:spcPct val="104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    h1 </a:t>
            </a:r>
            <a:r>
              <a:rPr lang="en-US" sz="2800" dirty="0" err="1">
                <a:solidFill>
                  <a:srgbClr val="FFFFFF"/>
                </a:solidFill>
              </a:rPr>
              <a:t>em</a:t>
            </a:r>
            <a:r>
              <a:rPr lang="en-US" sz="2800" dirty="0">
                <a:solidFill>
                  <a:srgbClr val="FFFFFF"/>
                </a:solidFill>
              </a:rPr>
              <a:t> { color: blue } </a:t>
            </a:r>
          </a:p>
          <a:p>
            <a:pPr marL="328613" indent="-317500" eaLnBrk="1" hangingPunct="1">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p *[</a:t>
            </a:r>
            <a:r>
              <a:rPr lang="en-US" sz="2800" dirty="0" err="1">
                <a:solidFill>
                  <a:srgbClr val="FFFFFF"/>
                </a:solidFill>
              </a:rPr>
              <a:t>href</a:t>
            </a:r>
            <a:r>
              <a:rPr lang="en-US" sz="2800" dirty="0">
                <a:solidFill>
                  <a:srgbClr val="FFFFFF"/>
                </a:solidFill>
              </a:rPr>
              <a:t>] {font-family: </a:t>
            </a:r>
            <a:r>
              <a:rPr lang="en-US" sz="2800" dirty="0" err="1">
                <a:solidFill>
                  <a:srgbClr val="FFFFFF"/>
                </a:solidFill>
              </a:rPr>
              <a:t>monospace</a:t>
            </a:r>
            <a:r>
              <a:rPr lang="en-US" sz="2800" dirty="0">
                <a:solidFill>
                  <a:srgbClr val="FFFFFF"/>
                </a:solidFill>
              </a:rPr>
              <a:t>} </a:t>
            </a:r>
          </a:p>
          <a:p>
            <a:pPr marL="328613" indent="-317500" eaLnBrk="1" hangingPunct="1">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body &gt; p { line-height: 1.3 } </a:t>
            </a:r>
          </a:p>
          <a:p>
            <a:pPr marL="328613" indent="-317500" eaLnBrk="1" hangingPunct="1">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err="1">
                <a:solidFill>
                  <a:srgbClr val="FFFFFF"/>
                </a:solidFill>
              </a:rPr>
              <a:t>ol</a:t>
            </a:r>
            <a:r>
              <a:rPr lang="en-US" sz="2800" dirty="0">
                <a:solidFill>
                  <a:srgbClr val="FFFFFF"/>
                </a:solidFill>
              </a:rPr>
              <a:t> &gt; </a:t>
            </a:r>
            <a:r>
              <a:rPr lang="en-US" sz="2800" dirty="0" err="1">
                <a:solidFill>
                  <a:srgbClr val="FFFFFF"/>
                </a:solidFill>
              </a:rPr>
              <a:t>li</a:t>
            </a:r>
            <a:r>
              <a:rPr lang="en-US" sz="2800" dirty="0">
                <a:solidFill>
                  <a:srgbClr val="FFFFFF"/>
                </a:solidFill>
              </a:rPr>
              <a:t> {color: black}</a:t>
            </a:r>
          </a:p>
          <a:p>
            <a:pPr marL="328613" indent="-317500" eaLnBrk="1" hangingPunct="1">
              <a:lnSpc>
                <a:spcPct val="9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h1 + p {text-indent: 0}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1"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more example</a:t>
            </a:r>
          </a:p>
        </p:txBody>
      </p:sp>
      <p:sp>
        <p:nvSpPr>
          <p:cNvPr id="476162" name="Text Box 2"/>
          <p:cNvSpPr txBox="1">
            <a:spLocks noChangeArrowheads="1"/>
          </p:cNvSpPr>
          <p:nvPr/>
        </p:nvSpPr>
        <p:spPr bwMode="auto">
          <a:xfrm>
            <a:off x="457200" y="1295400"/>
            <a:ext cx="8458200" cy="5257800"/>
          </a:xfrm>
          <a:prstGeom prst="rect">
            <a:avLst/>
          </a:prstGeom>
          <a:noFill/>
          <a:ln w="9525">
            <a:noFill/>
            <a:round/>
            <a:headEnd/>
            <a:tailEnd/>
          </a:ln>
          <a:effectLst/>
        </p:spPr>
        <p:txBody>
          <a:bodyPr lIns="90000" tIns="46800" rIns="90000" bIns="46800"/>
          <a:lstStyle/>
          <a:p>
            <a:pPr marL="328613" indent="-317500" eaLnBrk="1" hangingPunct="1">
              <a:lnSpc>
                <a:spcPct val="9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h1 + h2 {margin-top: -5mm} </a:t>
            </a:r>
          </a:p>
          <a:p>
            <a:pPr marL="328613" indent="-317500" eaLnBrk="1" hangingPunct="1">
              <a:lnSpc>
                <a:spcPct val="9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h1.opener + h2 {margin-top: -5mm}</a:t>
            </a:r>
          </a:p>
          <a:p>
            <a:pPr marL="328613" indent="-317500" eaLnBrk="1" hangingPunct="1">
              <a:lnSpc>
                <a:spcPct val="9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h1[title] {color: blue} </a:t>
            </a:r>
          </a:p>
          <a:p>
            <a:pPr marL="328613" indent="-317500" eaLnBrk="1" hangingPunct="1">
              <a:lnSpc>
                <a:spcPct val="9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span[class~="example"] {color: blue } </a:t>
            </a:r>
          </a:p>
          <a:p>
            <a:pPr marL="328613" indent="-317500" eaLnBrk="1" hangingPunct="1">
              <a:lnSpc>
                <a:spcPct val="9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a[href="index.html"][title="Thomas"] { color: blue} </a:t>
            </a:r>
          </a:p>
          <a:p>
            <a:pPr marL="328613" indent="-317500" eaLnBrk="1" hangingPunct="1">
              <a:lnSpc>
                <a:spcPct val="9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a[rel="copyright"] {color: red}</a:t>
            </a:r>
          </a:p>
          <a:p>
            <a:pPr marL="328613" indent="-317500" eaLnBrk="1" hangingPunct="1">
              <a:lnSpc>
                <a:spcPct val="9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a[href="http://www.w3.org/"] {background-color: grey}</a:t>
            </a:r>
          </a:p>
          <a:p>
            <a:pPr marL="328613" indent="-317500" eaLnBrk="1" hangingPunct="1">
              <a:lnSpc>
                <a:spcPct val="9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*[lang="fr"] {display: none}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5"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more examples</a:t>
            </a:r>
          </a:p>
        </p:txBody>
      </p:sp>
      <p:sp>
        <p:nvSpPr>
          <p:cNvPr id="477186" name="Text Box 2"/>
          <p:cNvSpPr txBox="1">
            <a:spLocks noChangeArrowheads="1"/>
          </p:cNvSpPr>
          <p:nvPr/>
        </p:nvSpPr>
        <p:spPr bwMode="auto">
          <a:xfrm>
            <a:off x="457200" y="1600200"/>
            <a:ext cx="8229600" cy="4525963"/>
          </a:xfrm>
          <a:prstGeom prst="rect">
            <a:avLst/>
          </a:prstGeom>
          <a:noFill/>
          <a:ln w="9525">
            <a:noFill/>
            <a:round/>
            <a:headEnd/>
            <a:tailEnd/>
          </a:ln>
          <a:effectLst/>
        </p:spPr>
        <p:txBody>
          <a:bodyPr lIns="90000" tIns="46800" rIns="90000" bIns="46800"/>
          <a:lstStyle/>
          <a:p>
            <a:pPr marL="328613" indent="-317500" eaLnBrk="1" hangingPunct="1">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*[lang|="en"] {color : red } </a:t>
            </a:r>
          </a:p>
          <a:p>
            <a:pPr marL="328613" indent="-317500" eaLnBrk="1" hangingPunct="1">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.dialog .romeo {voice-family: "Lawrence Olivier", charles, male} </a:t>
            </a:r>
          </a:p>
          <a:p>
            <a:pPr marL="328613" indent="-317500" eaLnBrk="1" hangingPunct="1">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a:link {color: red} 		/* unvisited links */ </a:t>
            </a:r>
          </a:p>
          <a:p>
            <a:pPr marL="328613" indent="-317500" eaLnBrk="1" hangingPunct="1">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a:visited {color: blue} 	/* visited links */ </a:t>
            </a:r>
          </a:p>
          <a:p>
            <a:pPr marL="328613" indent="-317500" eaLnBrk="1" hangingPunct="1">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a:hover {color: yellow} 	/* user hovers */</a:t>
            </a:r>
          </a:p>
          <a:p>
            <a:pPr marL="328613" indent="-317500" eaLnBrk="1" hangingPunct="1">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a:active {color: lime} 	          /* active links */ </a:t>
            </a:r>
          </a:p>
          <a:p>
            <a:pPr marL="328613" indent="-317500" eaLnBrk="1" hangingPunct="1">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a.external:visited {color: blue}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09"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more examples</a:t>
            </a:r>
          </a:p>
        </p:txBody>
      </p:sp>
      <p:sp>
        <p:nvSpPr>
          <p:cNvPr id="478210" name="Text Box 2"/>
          <p:cNvSpPr txBox="1">
            <a:spLocks noChangeArrowheads="1"/>
          </p:cNvSpPr>
          <p:nvPr/>
        </p:nvSpPr>
        <p:spPr bwMode="auto">
          <a:xfrm>
            <a:off x="381000" y="1524000"/>
            <a:ext cx="8229600" cy="4525963"/>
          </a:xfrm>
          <a:prstGeom prst="rect">
            <a:avLst/>
          </a:prstGeom>
          <a:noFill/>
          <a:ln w="9525">
            <a:noFill/>
            <a:round/>
            <a:headEnd/>
            <a:tailEnd/>
          </a:ln>
          <a:effectLst/>
        </p:spPr>
        <p:txBody>
          <a:bodyPr lIns="90000" tIns="46800" rIns="90000" bIns="46800"/>
          <a:lstStyle/>
          <a:p>
            <a:pPr marL="328613" indent="-317500" eaLnBrk="1" hangingPunct="1">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a[href="http://openlib.org/home/krichel"] {display: none}</a:t>
            </a:r>
          </a:p>
          <a:p>
            <a:pPr marL="328613" indent="-317500" eaLnBrk="1" hangingPunct="1">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div &gt; p:first-child {text-decoration: underline}</a:t>
            </a:r>
          </a:p>
          <a:p>
            <a:pPr marL="328613" indent="-317500" eaLnBrk="1" hangingPunct="1">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a:focus:hover {color: red}</a:t>
            </a:r>
          </a:p>
          <a:p>
            <a:pPr marL="328613" indent="-317500" eaLnBrk="1" hangingPunct="1">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div &gt; * &gt; div {font-family: sans-serif}</a:t>
            </a:r>
          </a:p>
          <a:p>
            <a:pPr marL="328613" indent="-317500" eaLnBrk="1" hangingPunct="1">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img[class~="ny"][title="Albany town map"] {border-style: solid} </a:t>
            </a:r>
          </a:p>
          <a:p>
            <a:pPr marL="328613" indent="-317500" eaLnBrk="1" hangingPunct="1">
              <a:lnSpc>
                <a:spcPct val="104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3"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600">
                <a:solidFill>
                  <a:srgbClr val="E3EBF1"/>
                </a:solidFill>
              </a:rPr>
              <a:t>example: drop caps with uppercase</a:t>
            </a:r>
          </a:p>
        </p:txBody>
      </p:sp>
      <p:sp>
        <p:nvSpPr>
          <p:cNvPr id="479234" name="Text Box 2"/>
          <p:cNvSpPr txBox="1">
            <a:spLocks noChangeArrowheads="1"/>
          </p:cNvSpPr>
          <p:nvPr/>
        </p:nvSpPr>
        <p:spPr bwMode="auto">
          <a:xfrm>
            <a:off x="457200" y="1371600"/>
            <a:ext cx="8229600" cy="4525963"/>
          </a:xfrm>
          <a:prstGeom prst="rect">
            <a:avLst/>
          </a:prstGeom>
          <a:noFill/>
          <a:ln w="9525">
            <a:noFill/>
            <a:round/>
            <a:headEnd/>
            <a:tailEnd/>
          </a:ln>
          <a:effectLst/>
        </p:spPr>
        <p:txBody>
          <a:bodyPr lIns="90000" tIns="46800" rIns="90000" bIns="46800"/>
          <a:lstStyle/>
          <a:p>
            <a:pPr marL="328613" indent="-317500" eaLnBrk="1" hangingPunct="1">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CSS</a:t>
            </a:r>
          </a:p>
          <a:p>
            <a:pPr marL="328613" indent="-317500" eaLnBrk="1" hangingPunct="1">
              <a:lnSpc>
                <a:spcPct val="104000"/>
              </a:lnSpc>
              <a:spcBef>
                <a:spcPts val="6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p { font-size: 12pt; line-height: 12pt } </a:t>
            </a:r>
          </a:p>
          <a:p>
            <a:pPr marL="328613" indent="-317500" eaLnBrk="1" hangingPunct="1">
              <a:lnSpc>
                <a:spcPct val="104000"/>
              </a:lnSpc>
              <a:spcBef>
                <a:spcPts val="6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p:first-letter { font-size: 200%; font-style: italic; font-weight: bold; float: left } </a:t>
            </a:r>
          </a:p>
          <a:p>
            <a:pPr marL="328613" indent="-317500" eaLnBrk="1" hangingPunct="1">
              <a:lnSpc>
                <a:spcPct val="104000"/>
              </a:lnSpc>
              <a:spcBef>
                <a:spcPts val="6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span { text-transform: uppercase } </a:t>
            </a:r>
          </a:p>
          <a:p>
            <a:pPr marL="328613" indent="-317500" eaLnBrk="1" hangingPunct="1">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HTML</a:t>
            </a:r>
          </a:p>
          <a:p>
            <a:pPr marL="328613" indent="-317500" eaLnBrk="1" hangingPunct="1">
              <a:lnSpc>
                <a:spcPct val="104000"/>
              </a:lnSpc>
              <a:spcBef>
                <a:spcPts val="6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&lt;p&gt;&lt;span&gt;The first&lt;/span&gt; few words of an article in The Economist.&lt;/p&gt;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after </a:t>
            </a:r>
            <a:r>
              <a:rPr lang="ru-RU" sz="4000">
                <a:solidFill>
                  <a:srgbClr val="E3EBF1"/>
                </a:solidFill>
              </a:rPr>
              <a:t>registration time </a:t>
            </a:r>
          </a:p>
        </p:txBody>
      </p:sp>
      <p:sp>
        <p:nvSpPr>
          <p:cNvPr id="41986" name="Text Box 2"/>
          <p:cNvSpPr txBox="1">
            <a:spLocks noChangeArrowheads="1"/>
          </p:cNvSpPr>
          <p:nvPr/>
        </p:nvSpPr>
        <p:spPr bwMode="auto">
          <a:xfrm>
            <a:off x="228600" y="1219200"/>
            <a:ext cx="8686800" cy="4806950"/>
          </a:xfrm>
          <a:prstGeom prst="rect">
            <a:avLst/>
          </a:prstGeom>
          <a:noFill/>
          <a:ln w="9525">
            <a:noFill/>
            <a:round/>
            <a:headEnd/>
            <a:tailEnd/>
          </a:ln>
          <a:effectLst/>
        </p:spPr>
        <p:txBody>
          <a:bodyPr lIns="90000" tIns="46800" rIns="90000" bIns="46800"/>
          <a:lstStyle/>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rPr>
              <a:t>As part of the course, you are being provided with web space on the server wotan.liu.edu, at the URL</a:t>
            </a:r>
          </a:p>
          <a:p>
            <a:pPr marL="328613" indent="-317500" eaLnBrk="1" hangingPunct="1">
              <a:lnSpc>
                <a:spcPct val="100000"/>
              </a:lnSpc>
              <a:spcBef>
                <a:spcPts val="700"/>
              </a:spcBef>
              <a:buClrTx/>
              <a:buSzTx/>
              <a:buFontTx/>
              <a:buNone/>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rPr>
              <a:t>	http://wotan.liu.edu/</a:t>
            </a:r>
            <a:r>
              <a:rPr lang="en-US" sz="2800">
                <a:solidFill>
                  <a:srgbClr val="FFFFFF"/>
                </a:solidFill>
              </a:rPr>
              <a:t>home/</a:t>
            </a:r>
            <a:r>
              <a:rPr lang="en-GB" sz="2800" i="1">
                <a:solidFill>
                  <a:srgbClr val="FFFFFF"/>
                </a:solidFill>
              </a:rPr>
              <a:t>user </a:t>
            </a:r>
          </a:p>
          <a:p>
            <a:pPr marL="328613" indent="-317500" algn="just" eaLnBrk="1" hangingPunct="1">
              <a:lnSpc>
                <a:spcPct val="100000"/>
              </a:lnSpc>
              <a:spcBef>
                <a:spcPts val="700"/>
              </a:spcBef>
              <a:buClrTx/>
              <a:buSzTx/>
              <a:buFontTx/>
              <a:buNone/>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rPr>
              <a:t>	where </a:t>
            </a:r>
            <a:r>
              <a:rPr lang="en-GB" sz="2800" i="1">
                <a:solidFill>
                  <a:srgbClr val="FFFFFF"/>
                </a:solidFill>
              </a:rPr>
              <a:t>user</a:t>
            </a:r>
            <a:r>
              <a:rPr lang="en-GB" sz="2800">
                <a:solidFill>
                  <a:srgbClr val="FFFFFF"/>
                </a:solidFill>
              </a:rPr>
              <a:t> is a user name that you have chosen. </a:t>
            </a:r>
          </a:p>
          <a:p>
            <a:pPr marL="328613" indent="-317500" algn="just"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rPr>
              <a:t>This shows a list of available fails as prepared by the web server at wotan. </a:t>
            </a:r>
          </a:p>
          <a:p>
            <a:pPr marL="328613" indent="-317500" algn="just"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rPr>
              <a:t>When you are there, click on "validated.html".</a:t>
            </a:r>
          </a:p>
          <a:p>
            <a:pPr marL="328613" indent="-317500" algn="just"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rPr>
              <a:t>This is a page that Thomas has prepared for you.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7" name="Text Box 1"/>
          <p:cNvSpPr txBox="1">
            <a:spLocks noChangeArrowheads="1"/>
          </p:cNvSpPr>
          <p:nvPr/>
        </p:nvSpPr>
        <p:spPr bwMode="auto">
          <a:xfrm>
            <a:off x="457200" y="1143000"/>
            <a:ext cx="8229600" cy="5829300"/>
          </a:xfrm>
          <a:prstGeom prst="rect">
            <a:avLst/>
          </a:prstGeom>
          <a:noFill/>
          <a:ln w="9525">
            <a:noFill/>
            <a:round/>
            <a:headEnd/>
            <a:tailEnd/>
          </a:ln>
          <a:effectLst/>
        </p:spPr>
        <p:txBody>
          <a:bodyPr lIns="0" tIns="0" rIns="0" bIns="0"/>
          <a:lstStyle/>
          <a:p>
            <a:pPr marL="323850" indent="-315913" eaLnBrk="1" hangingPunct="1">
              <a:lnSpc>
                <a:spcPct val="104000"/>
              </a:lnSpc>
              <a:spcBef>
                <a:spcPts val="700"/>
              </a:spcBef>
              <a:buClr>
                <a:srgbClr val="FFFFFF"/>
              </a:buClr>
              <a:buFont typeface="Arial" charset="0"/>
              <a:buChar char="•"/>
              <a:tabLst>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sz="2800" dirty="0">
                <a:solidFill>
                  <a:srgbClr val="FFFFFF"/>
                </a:solidFill>
              </a:rPr>
              <a:t>{cursor:} changes the shape of the cursor. It takes the following values</a:t>
            </a:r>
          </a:p>
          <a:p>
            <a:pPr marL="727075" lvl="1" indent="-269875" eaLnBrk="1" hangingPunct="1">
              <a:lnSpc>
                <a:spcPct val="104000"/>
              </a:lnSpc>
              <a:spcBef>
                <a:spcPts val="600"/>
              </a:spcBef>
              <a:buClr>
                <a:srgbClr val="FFFFFF"/>
              </a:buClr>
              <a:buFont typeface="Arial" charset="0"/>
              <a:buChar char="–"/>
              <a:tabLst>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sz="2400" dirty="0">
                <a:solidFill>
                  <a:srgbClr val="FFFFFF"/>
                </a:solidFill>
              </a:rPr>
              <a:t>'auto'  – 'crosshair'	– 'default'</a:t>
            </a:r>
          </a:p>
          <a:p>
            <a:pPr marL="727075" lvl="1" indent="-269875" eaLnBrk="1" hangingPunct="1">
              <a:lnSpc>
                <a:spcPct val="104000"/>
              </a:lnSpc>
              <a:spcBef>
                <a:spcPts val="600"/>
              </a:spcBef>
              <a:buClr>
                <a:srgbClr val="FFFFFF"/>
              </a:buClr>
              <a:buFont typeface="Arial" charset="0"/>
              <a:buChar char="–"/>
              <a:tabLst>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sz="2400" dirty="0">
                <a:solidFill>
                  <a:srgbClr val="FFFFFF"/>
                </a:solidFill>
              </a:rPr>
              <a:t>'pointer' (something suggesting a link)‏</a:t>
            </a:r>
          </a:p>
          <a:p>
            <a:pPr marL="727075" lvl="1" indent="-269875" eaLnBrk="1" hangingPunct="1">
              <a:lnSpc>
                <a:spcPct val="104000"/>
              </a:lnSpc>
              <a:spcBef>
                <a:spcPts val="600"/>
              </a:spcBef>
              <a:buClr>
                <a:srgbClr val="FFFFFF"/>
              </a:buClr>
              <a:buFont typeface="Arial" charset="0"/>
              <a:buChar char="–"/>
              <a:tabLst>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sz="2400" dirty="0">
                <a:solidFill>
                  <a:srgbClr val="FFFFFF"/>
                </a:solidFill>
              </a:rPr>
              <a:t>'e-resize' –'ne-resize' – '</a:t>
            </a:r>
            <a:r>
              <a:rPr lang="en-US" sz="2400" dirty="0" err="1">
                <a:solidFill>
                  <a:srgbClr val="FFFFFF"/>
                </a:solidFill>
              </a:rPr>
              <a:t>nw</a:t>
            </a:r>
            <a:r>
              <a:rPr lang="en-US" sz="2400" dirty="0">
                <a:solidFill>
                  <a:srgbClr val="FFFFFF"/>
                </a:solidFill>
              </a:rPr>
              <a:t>-resize' –'n-resize' </a:t>
            </a:r>
          </a:p>
          <a:p>
            <a:pPr marL="727075" lvl="1" indent="-269875" eaLnBrk="1" hangingPunct="1">
              <a:lnSpc>
                <a:spcPct val="104000"/>
              </a:lnSpc>
              <a:spcBef>
                <a:spcPts val="600"/>
              </a:spcBef>
              <a:buClr>
                <a:srgbClr val="FFFFFF"/>
              </a:buClr>
              <a:buFont typeface="Arial" charset="0"/>
              <a:buChar char="–"/>
              <a:tabLst>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sz="2400" dirty="0">
                <a:solidFill>
                  <a:srgbClr val="FFFFFF"/>
                </a:solidFill>
              </a:rPr>
              <a:t>'se-resize – '</a:t>
            </a:r>
            <a:r>
              <a:rPr lang="en-US" sz="2400" dirty="0" err="1">
                <a:solidFill>
                  <a:srgbClr val="FFFFFF"/>
                </a:solidFill>
              </a:rPr>
              <a:t>sw</a:t>
            </a:r>
            <a:r>
              <a:rPr lang="en-US" sz="2400" dirty="0">
                <a:solidFill>
                  <a:srgbClr val="FFFFFF"/>
                </a:solidFill>
              </a:rPr>
              <a:t>-resize, – 's-resize –w-resize (Indicate that some edge is to be moved)‏</a:t>
            </a:r>
          </a:p>
          <a:p>
            <a:pPr marL="727075" lvl="1" indent="-269875" eaLnBrk="1" hangingPunct="1">
              <a:lnSpc>
                <a:spcPct val="104000"/>
              </a:lnSpc>
              <a:spcBef>
                <a:spcPts val="600"/>
              </a:spcBef>
              <a:buClr>
                <a:srgbClr val="FFFFFF"/>
              </a:buClr>
              <a:buFont typeface="Arial" charset="0"/>
              <a:buChar char="–"/>
              <a:tabLst>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sz="2400" dirty="0">
                <a:solidFill>
                  <a:srgbClr val="FFFFFF"/>
                </a:solidFill>
              </a:rPr>
              <a:t>'text' (usually as an I)  – 'wait' (watch or hourglass)‏</a:t>
            </a:r>
          </a:p>
          <a:p>
            <a:pPr marL="727075" lvl="1" indent="-269875" eaLnBrk="1" hangingPunct="1">
              <a:lnSpc>
                <a:spcPct val="104000"/>
              </a:lnSpc>
              <a:spcBef>
                <a:spcPts val="600"/>
              </a:spcBef>
              <a:buClr>
                <a:srgbClr val="FFFFFF"/>
              </a:buClr>
              <a:buFont typeface="Arial" charset="0"/>
              <a:buChar char="–"/>
              <a:tabLst>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sz="2400" dirty="0">
                <a:solidFill>
                  <a:srgbClr val="FFFFFF"/>
                </a:solidFill>
              </a:rPr>
              <a:t>'help' (question mark or balloon)‏</a:t>
            </a:r>
          </a:p>
          <a:p>
            <a:pPr marL="727075" lvl="1" indent="-269875" eaLnBrk="1" hangingPunct="1">
              <a:lnSpc>
                <a:spcPct val="104000"/>
              </a:lnSpc>
              <a:spcBef>
                <a:spcPts val="600"/>
              </a:spcBef>
              <a:buClr>
                <a:srgbClr val="FFFFFF"/>
              </a:buClr>
              <a:buFont typeface="Arial" charset="0"/>
              <a:buChar char="–"/>
              <a:tabLst>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sz="2400" dirty="0">
                <a:solidFill>
                  <a:srgbClr val="FFFFFF"/>
                </a:solidFill>
              </a:rPr>
              <a:t>'</a:t>
            </a:r>
            <a:r>
              <a:rPr lang="en-US" sz="2400" dirty="0" err="1">
                <a:solidFill>
                  <a:srgbClr val="FFFFFF"/>
                </a:solidFill>
              </a:rPr>
              <a:t>url</a:t>
            </a:r>
            <a:r>
              <a:rPr lang="en-US" sz="2400" dirty="0">
                <a:solidFill>
                  <a:srgbClr val="FFFFFF"/>
                </a:solidFill>
              </a:rPr>
              <a:t>(</a:t>
            </a:r>
            <a:r>
              <a:rPr lang="en-US" sz="2400" i="1" dirty="0" err="1">
                <a:solidFill>
                  <a:srgbClr val="FFFFFF"/>
                </a:solidFill>
              </a:rPr>
              <a:t>url</a:t>
            </a:r>
            <a:r>
              <a:rPr lang="en-US" sz="2400" dirty="0">
                <a:solidFill>
                  <a:srgbClr val="FFFFFF"/>
                </a:solidFill>
              </a:rPr>
              <a:t>) (with a </a:t>
            </a:r>
            <a:r>
              <a:rPr lang="en-US" sz="2400" dirty="0" err="1">
                <a:solidFill>
                  <a:srgbClr val="FFFFFF"/>
                </a:solidFill>
              </a:rPr>
              <a:t>url</a:t>
            </a:r>
            <a:r>
              <a:rPr lang="en-US" sz="2400" dirty="0">
                <a:solidFill>
                  <a:srgbClr val="FFFFFF"/>
                </a:solidFill>
              </a:rPr>
              <a:t> </a:t>
            </a:r>
            <a:r>
              <a:rPr lang="en-US" sz="2400" i="1" dirty="0" err="1">
                <a:solidFill>
                  <a:srgbClr val="FFFFFF"/>
                </a:solidFill>
              </a:rPr>
              <a:t>url</a:t>
            </a:r>
            <a:r>
              <a:rPr lang="en-US" sz="2400" i="1" dirty="0">
                <a:solidFill>
                  <a:srgbClr val="FFFFFF"/>
                </a:solidFill>
              </a:rPr>
              <a:t> </a:t>
            </a:r>
            <a:r>
              <a:rPr lang="en-US" sz="2400" dirty="0">
                <a:solidFill>
                  <a:srgbClr val="FFFFFF"/>
                </a:solidFill>
              </a:rPr>
              <a:t>to </a:t>
            </a:r>
            <a:r>
              <a:rPr lang="en-US" sz="2400" dirty="0" err="1">
                <a:solidFill>
                  <a:srgbClr val="FFFFFF"/>
                </a:solidFill>
              </a:rPr>
              <a:t>svg</a:t>
            </a:r>
            <a:r>
              <a:rPr lang="en-US" sz="2400" dirty="0">
                <a:solidFill>
                  <a:srgbClr val="FFFFFF"/>
                </a:solidFill>
              </a:rPr>
              <a:t> file, that has the graphic to show)‏</a:t>
            </a:r>
          </a:p>
          <a:p>
            <a:pPr marL="323850" indent="-315913" eaLnBrk="1" hangingPunct="1">
              <a:lnSpc>
                <a:spcPct val="104000"/>
              </a:lnSpc>
              <a:spcBef>
                <a:spcPts val="700"/>
              </a:spcBef>
              <a:buClr>
                <a:srgbClr val="FFFFFF"/>
              </a:buClr>
              <a:buFont typeface="Arial" charset="0"/>
              <a:buChar char="•"/>
              <a:tabLst>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sz="2800" dirty="0">
                <a:solidFill>
                  <a:srgbClr val="FFFFFF"/>
                </a:solidFill>
              </a:rPr>
              <a:t>use these to totally confuse your users</a:t>
            </a:r>
          </a:p>
        </p:txBody>
      </p:sp>
      <p:sp>
        <p:nvSpPr>
          <p:cNvPr id="480258" name="Text Box 2"/>
          <p:cNvSpPr txBox="1">
            <a:spLocks noChangeArrowheads="1"/>
          </p:cNvSpPr>
          <p:nvPr/>
        </p:nvSpPr>
        <p:spPr bwMode="auto">
          <a:xfrm>
            <a:off x="457200" y="588963"/>
            <a:ext cx="8229600" cy="512762"/>
          </a:xfrm>
          <a:prstGeom prst="rect">
            <a:avLst/>
          </a:prstGeom>
          <a:noFill/>
          <a:ln w="9525">
            <a:noFill/>
            <a:round/>
            <a:headEnd/>
            <a:tailEnd/>
          </a:ln>
          <a:effectLst/>
        </p:spPr>
        <p:txBody>
          <a:bodyPr lIns="0" tIns="0" rIns="0" bIns="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{cursor:}</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1" name="Text Box 1"/>
          <p:cNvSpPr txBox="1">
            <a:spLocks noChangeArrowheads="1"/>
          </p:cNvSpPr>
          <p:nvPr/>
        </p:nvSpPr>
        <p:spPr bwMode="auto">
          <a:xfrm>
            <a:off x="457200" y="573088"/>
            <a:ext cx="8229600" cy="606425"/>
          </a:xfrm>
          <a:prstGeom prst="rect">
            <a:avLst/>
          </a:prstGeom>
          <a:noFill/>
          <a:ln w="9525">
            <a:noFill/>
            <a:round/>
            <a:headEnd/>
            <a:tailEnd/>
          </a:ln>
          <a:effectLst/>
        </p:spPr>
        <p:txBody>
          <a:bodyPr lIns="90000" tIns="46800" rIns="90000" bIns="4680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generated contents </a:t>
            </a:r>
          </a:p>
        </p:txBody>
      </p:sp>
      <p:sp>
        <p:nvSpPr>
          <p:cNvPr id="481282" name="Text Box 2"/>
          <p:cNvSpPr txBox="1">
            <a:spLocks noChangeArrowheads="1"/>
          </p:cNvSpPr>
          <p:nvPr/>
        </p:nvSpPr>
        <p:spPr bwMode="auto">
          <a:xfrm>
            <a:off x="457200" y="1676400"/>
            <a:ext cx="8229600" cy="4803775"/>
          </a:xfrm>
          <a:prstGeom prst="rect">
            <a:avLst/>
          </a:prstGeom>
          <a:noFill/>
          <a:ln w="9525">
            <a:noFill/>
            <a:round/>
            <a:headEnd/>
            <a:tailEnd/>
          </a:ln>
          <a:effectLst/>
        </p:spPr>
        <p:txBody>
          <a:bodyPr lIns="90000" tIns="46800" rIns="90000" bIns="46800"/>
          <a:lstStyle/>
          <a:p>
            <a:pPr marL="328613" indent="-317500" eaLnBrk="1" hangingPunct="1">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Generated contents is, for example, the bullet appearing in front of a list item.</a:t>
            </a:r>
          </a:p>
          <a:p>
            <a:pPr marL="328613" indent="-317500" eaLnBrk="1" hangingPunct="1">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Generated contents is quite rare in CSS because the contents is all in HTML.</a:t>
            </a:r>
          </a:p>
          <a:p>
            <a:pPr marL="328613" indent="-317500" eaLnBrk="1" hangingPunct="1">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In fact it is considered bad if CSS changes a web page to such an extents that its meaning is changed.</a:t>
            </a:r>
          </a:p>
          <a:p>
            <a:pPr marL="328613" indent="-317500" eaLnBrk="1" hangingPunct="1">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Nevertheless, there is some contents that can be given with the pseudoclasses :before and :after.</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5" name="Text Box 1"/>
          <p:cNvSpPr txBox="1">
            <a:spLocks noChangeArrowheads="1"/>
          </p:cNvSpPr>
          <p:nvPr/>
        </p:nvSpPr>
        <p:spPr bwMode="auto">
          <a:xfrm>
            <a:off x="457200" y="573088"/>
            <a:ext cx="8229600" cy="606425"/>
          </a:xfrm>
          <a:prstGeom prst="rect">
            <a:avLst/>
          </a:prstGeom>
          <a:noFill/>
          <a:ln w="9525">
            <a:noFill/>
            <a:round/>
            <a:headEnd/>
            <a:tailEnd/>
          </a:ln>
          <a:effectLst/>
        </p:spPr>
        <p:txBody>
          <a:bodyPr lIns="90000" tIns="46800" rIns="90000" bIns="4680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{content: }</a:t>
            </a:r>
          </a:p>
        </p:txBody>
      </p:sp>
      <p:sp>
        <p:nvSpPr>
          <p:cNvPr id="482306" name="Text Box 2"/>
          <p:cNvSpPr txBox="1">
            <a:spLocks noChangeArrowheads="1"/>
          </p:cNvSpPr>
          <p:nvPr/>
        </p:nvSpPr>
        <p:spPr bwMode="auto">
          <a:xfrm>
            <a:off x="457200" y="1217613"/>
            <a:ext cx="8229600" cy="5086350"/>
          </a:xfrm>
          <a:prstGeom prst="rect">
            <a:avLst/>
          </a:prstGeom>
          <a:noFill/>
          <a:ln w="9525">
            <a:noFill/>
            <a:round/>
            <a:headEnd/>
            <a:tailEnd/>
          </a:ln>
          <a:effectLst/>
        </p:spPr>
        <p:txBody>
          <a:bodyPr lIns="90000" tIns="46800" rIns="90000" bIns="46800"/>
          <a:lstStyle/>
          <a:p>
            <a:pPr marL="328613" indent="-317500" eaLnBrk="1" hangingPunct="1">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{content:} can be used with the :before and :after selectors</a:t>
            </a:r>
            <a:r>
              <a:rPr lang="en-US" sz="2800" dirty="0" smtClean="0">
                <a:solidFill>
                  <a:srgbClr val="FFFFFF"/>
                </a:solidFill>
              </a:rPr>
              <a:t>. The </a:t>
            </a:r>
            <a:r>
              <a:rPr lang="en-US" sz="2800" dirty="0">
                <a:solidFill>
                  <a:srgbClr val="FFFFFF"/>
                </a:solidFill>
              </a:rPr>
              <a:t>content can be</a:t>
            </a:r>
          </a:p>
          <a:p>
            <a:pPr marL="731838" lvl="1" indent="-274638" eaLnBrk="1" hangingPunct="1">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a text string</a:t>
            </a:r>
          </a:p>
          <a:p>
            <a:pPr marL="731838" lvl="1" indent="-274638" eaLnBrk="1" hangingPunct="1">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a </a:t>
            </a:r>
            <a:r>
              <a:rPr lang="en-US" sz="2400" dirty="0" err="1">
                <a:solidFill>
                  <a:srgbClr val="FFFFFF"/>
                </a:solidFill>
              </a:rPr>
              <a:t>url</a:t>
            </a:r>
            <a:r>
              <a:rPr lang="en-US" sz="2400" dirty="0">
                <a:solidFill>
                  <a:srgbClr val="FFFFFF"/>
                </a:solidFill>
              </a:rPr>
              <a:t>(</a:t>
            </a:r>
            <a:r>
              <a:rPr lang="en-US" sz="2400" i="1" dirty="0">
                <a:solidFill>
                  <a:srgbClr val="FFFFFF"/>
                </a:solidFill>
              </a:rPr>
              <a:t>URL)</a:t>
            </a:r>
            <a:r>
              <a:rPr lang="en-US" sz="2400" dirty="0">
                <a:solidFill>
                  <a:srgbClr val="FFFFFF"/>
                </a:solidFill>
              </a:rPr>
              <a:t> where the contents is to be found</a:t>
            </a:r>
          </a:p>
          <a:p>
            <a:pPr marL="731838" lvl="1" indent="-274638" eaLnBrk="1" hangingPunct="1">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a </a:t>
            </a:r>
            <a:r>
              <a:rPr lang="en-US" sz="2400" dirty="0" err="1">
                <a:solidFill>
                  <a:srgbClr val="FFFFFF"/>
                </a:solidFill>
              </a:rPr>
              <a:t>attr</a:t>
            </a:r>
            <a:r>
              <a:rPr lang="en-US" sz="2400" dirty="0">
                <a:solidFill>
                  <a:srgbClr val="FFFFFF"/>
                </a:solidFill>
              </a:rPr>
              <a:t>(</a:t>
            </a:r>
            <a:r>
              <a:rPr lang="en-US" sz="2400" i="1" dirty="0" err="1">
                <a:solidFill>
                  <a:srgbClr val="FFFFFF"/>
                </a:solidFill>
              </a:rPr>
              <a:t>att</a:t>
            </a:r>
            <a:r>
              <a:rPr lang="en-US" sz="2400" dirty="0">
                <a:solidFill>
                  <a:srgbClr val="FFFFFF"/>
                </a:solidFill>
              </a:rPr>
              <a:t>) where </a:t>
            </a:r>
            <a:r>
              <a:rPr lang="en-US" sz="2400" i="1" dirty="0" err="1">
                <a:solidFill>
                  <a:srgbClr val="FFFFFF"/>
                </a:solidFill>
              </a:rPr>
              <a:t>att</a:t>
            </a:r>
            <a:r>
              <a:rPr lang="en-US" sz="2400" i="1" dirty="0">
                <a:solidFill>
                  <a:srgbClr val="FFFFFF"/>
                </a:solidFill>
              </a:rPr>
              <a:t> </a:t>
            </a:r>
            <a:r>
              <a:rPr lang="en-US" sz="2400" dirty="0">
                <a:solidFill>
                  <a:srgbClr val="FFFFFF"/>
                </a:solidFill>
              </a:rPr>
              <a:t>is the name of the attribute, the content of which is being inserted</a:t>
            </a:r>
          </a:p>
          <a:p>
            <a:pPr marL="731838" lvl="1" indent="-274638" eaLnBrk="1" hangingPunct="1">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open-quote we open a quote</a:t>
            </a:r>
          </a:p>
          <a:p>
            <a:pPr marL="731838" lvl="1" indent="-274638" eaLnBrk="1" hangingPunct="1">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close-quote we close a quote</a:t>
            </a:r>
          </a:p>
          <a:p>
            <a:pPr marL="731838" lvl="1" indent="-274638" eaLnBrk="1" hangingPunct="1">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no-open-quote</a:t>
            </a:r>
          </a:p>
          <a:p>
            <a:pPr marL="731838" lvl="1" indent="-274638" eaLnBrk="1" hangingPunct="1">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no-close-quot</a:t>
            </a:r>
            <a:r>
              <a:rPr lang="en-US" dirty="0">
                <a:solidFill>
                  <a:srgbClr val="FFFFFF"/>
                </a:solidFill>
              </a:rPr>
              <a:t>e</a:t>
            </a:r>
          </a:p>
          <a:p>
            <a:pPr marL="328613" indent="-317500" eaLnBrk="1" hangingPunct="1">
              <a:lnSpc>
                <a:spcPct val="104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29"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a simple example</a:t>
            </a:r>
          </a:p>
        </p:txBody>
      </p:sp>
      <p:sp>
        <p:nvSpPr>
          <p:cNvPr id="483330" name="Text Box 2"/>
          <p:cNvSpPr txBox="1">
            <a:spLocks noChangeArrowheads="1"/>
          </p:cNvSpPr>
          <p:nvPr/>
        </p:nvSpPr>
        <p:spPr bwMode="auto">
          <a:xfrm>
            <a:off x="457200" y="1600200"/>
            <a:ext cx="8226425" cy="4524375"/>
          </a:xfrm>
          <a:prstGeom prst="rect">
            <a:avLst/>
          </a:prstGeom>
          <a:noFill/>
          <a:ln w="9525">
            <a:noFill/>
            <a:round/>
            <a:headEnd/>
            <a:tailEnd/>
          </a:ln>
          <a:effectLst/>
        </p:spPr>
        <p:txBody>
          <a:bodyPr lIns="0" tIns="0" rIns="0" bIns="0"/>
          <a:lstStyle/>
          <a:p>
            <a:pPr marL="328613" indent="-317500" eaLnBrk="1" hangingPunct="1">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Example</a:t>
            </a:r>
          </a:p>
          <a:p>
            <a:pPr marL="328613" indent="-317500" eaLnBrk="1" hangingPunct="1">
              <a:lnSpc>
                <a:spcPct val="104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   p.note:before {content: "note"} </a:t>
            </a:r>
          </a:p>
          <a:p>
            <a:pPr marL="328613" indent="-317500" eaLnBrk="1" hangingPunct="1">
              <a:lnSpc>
                <a:spcPct val="104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   will insert the string “note” before any paragraph in the class 'note'.</a:t>
            </a:r>
          </a:p>
          <a:p>
            <a:pPr marL="328613" indent="-317500" eaLnBrk="1" hangingPunct="1">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Internet Explorer does not support this.</a:t>
            </a:r>
          </a:p>
          <a:p>
            <a:pPr marL="328613" indent="-317500" eaLnBrk="1" hangingPunct="1">
              <a:lnSpc>
                <a:spcPts val="2825"/>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3" name="Text Box 1"/>
          <p:cNvSpPr txBox="1">
            <a:spLocks noChangeArrowheads="1"/>
          </p:cNvSpPr>
          <p:nvPr/>
        </p:nvSpPr>
        <p:spPr bwMode="auto">
          <a:xfrm>
            <a:off x="457200" y="542925"/>
            <a:ext cx="8229600" cy="606425"/>
          </a:xfrm>
          <a:prstGeom prst="rect">
            <a:avLst/>
          </a:prstGeom>
          <a:noFill/>
          <a:ln w="9525">
            <a:noFill/>
            <a:round/>
            <a:headEnd/>
            <a:tailEnd/>
          </a:ln>
          <a:effectLst/>
        </p:spPr>
        <p:txBody>
          <a:bodyPr lIns="90000" tIns="46800" rIns="90000" bIns="4680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counter properties</a:t>
            </a:r>
          </a:p>
        </p:txBody>
      </p:sp>
      <p:sp>
        <p:nvSpPr>
          <p:cNvPr id="484354" name="Text Box 2"/>
          <p:cNvSpPr txBox="1">
            <a:spLocks noChangeArrowheads="1"/>
          </p:cNvSpPr>
          <p:nvPr/>
        </p:nvSpPr>
        <p:spPr bwMode="auto">
          <a:xfrm>
            <a:off x="457200" y="1600200"/>
            <a:ext cx="8229600" cy="4467225"/>
          </a:xfrm>
          <a:prstGeom prst="rect">
            <a:avLst/>
          </a:prstGeom>
          <a:noFill/>
          <a:ln w="9525">
            <a:noFill/>
            <a:round/>
            <a:headEnd/>
            <a:tailEnd/>
          </a:ln>
          <a:effectLst/>
        </p:spPr>
        <p:txBody>
          <a:bodyPr lIns="90000" tIns="46800" rIns="90000" bIns="46800"/>
          <a:lstStyle/>
          <a:p>
            <a:pPr marL="328613" indent="-317500" eaLnBrk="1" hangingPunct="1">
              <a:lnSpc>
                <a:spcPct val="90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endParaRPr>
          </a:p>
          <a:p>
            <a:pPr marL="328613" indent="-317500" eaLnBrk="1" hangingPunct="1">
              <a:lnSpc>
                <a:spcPct val="9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{counter-reset: </a:t>
            </a:r>
            <a:r>
              <a:rPr lang="en-US" sz="2800" i="1">
                <a:solidFill>
                  <a:srgbClr val="FFFFFF"/>
                </a:solidFill>
              </a:rPr>
              <a:t>counter</a:t>
            </a:r>
            <a:r>
              <a:rPr lang="en-US" sz="2800">
                <a:solidFill>
                  <a:srgbClr val="FFFFFF"/>
                </a:solidFill>
              </a:rPr>
              <a:t>} resets a counter </a:t>
            </a:r>
            <a:r>
              <a:rPr lang="en-US" sz="2800" i="1">
                <a:solidFill>
                  <a:srgbClr val="FFFFFF"/>
                </a:solidFill>
              </a:rPr>
              <a:t>counter. </a:t>
            </a:r>
            <a:r>
              <a:rPr lang="en-US" sz="2800">
                <a:solidFill>
                  <a:srgbClr val="FFFFFF"/>
                </a:solidFill>
              </a:rPr>
              <a:t>It also creates it, implictly.</a:t>
            </a:r>
          </a:p>
          <a:p>
            <a:pPr marL="328613" indent="-317500" eaLnBrk="1" hangingPunct="1">
              <a:lnSpc>
                <a:spcPct val="9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{counter-increment: </a:t>
            </a:r>
            <a:r>
              <a:rPr lang="en-US" sz="2800" i="1">
                <a:solidFill>
                  <a:srgbClr val="FFFFFF"/>
                </a:solidFill>
              </a:rPr>
              <a:t>counter</a:t>
            </a:r>
            <a:r>
              <a:rPr lang="en-US" sz="2800">
                <a:solidFill>
                  <a:srgbClr val="FFFFFF"/>
                </a:solidFill>
              </a:rPr>
              <a:t>} increments a counter</a:t>
            </a:r>
          </a:p>
          <a:p>
            <a:pPr marL="328613" indent="-317500" eaLnBrk="1" hangingPunct="1">
              <a:lnSpc>
                <a:spcPct val="9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{counter(</a:t>
            </a:r>
            <a:r>
              <a:rPr lang="en-US" sz="2800" i="1">
                <a:solidFill>
                  <a:srgbClr val="FFFFFF"/>
                </a:solidFill>
              </a:rPr>
              <a:t>counter</a:t>
            </a:r>
            <a:r>
              <a:rPr lang="en-US" sz="2800">
                <a:solidFill>
                  <a:srgbClr val="FFFFFF"/>
                </a:solidFill>
              </a:rPr>
              <a:t>)} uses the counter</a:t>
            </a:r>
          </a:p>
          <a:p>
            <a:pPr marL="328613" indent="-317500" eaLnBrk="1" hangingPunct="1">
              <a:lnSpc>
                <a:spcPct val="9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A counter can just be a string. In programming terms, it becomes a variable. </a:t>
            </a:r>
          </a:p>
          <a:p>
            <a:pPr marL="328613" indent="-317500" eaLnBrk="1" hangingPunct="1">
              <a:lnSpc>
                <a:spcPct val="90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endParaRPr>
          </a:p>
          <a:p>
            <a:pPr marL="328613" indent="-317500" eaLnBrk="1" hangingPunct="1">
              <a:lnSpc>
                <a:spcPct val="90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7"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counter example</a:t>
            </a:r>
          </a:p>
        </p:txBody>
      </p:sp>
      <p:sp>
        <p:nvSpPr>
          <p:cNvPr id="485378" name="Text Box 2"/>
          <p:cNvSpPr txBox="1">
            <a:spLocks noChangeArrowheads="1"/>
          </p:cNvSpPr>
          <p:nvPr/>
        </p:nvSpPr>
        <p:spPr bwMode="auto">
          <a:xfrm>
            <a:off x="457200" y="1600200"/>
            <a:ext cx="8226425" cy="4524375"/>
          </a:xfrm>
          <a:prstGeom prst="rect">
            <a:avLst/>
          </a:prstGeom>
          <a:noFill/>
          <a:ln w="9525">
            <a:noFill/>
            <a:round/>
            <a:headEnd/>
            <a:tailEnd/>
          </a:ln>
          <a:effectLst/>
        </p:spPr>
        <p:txBody>
          <a:bodyPr lIns="0" tIns="0" rIns="0" bIns="0"/>
          <a:lstStyle/>
          <a:p>
            <a:pPr marL="328613" indent="-317500" eaLnBrk="1" hangingPunct="1">
              <a:lnSpc>
                <a:spcPct val="9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Here is an example for counters</a:t>
            </a:r>
          </a:p>
          <a:p>
            <a:pPr marL="328613" indent="-317500" eaLnBrk="1" hangingPunct="1">
              <a:lnSpc>
                <a:spcPct val="90000"/>
              </a:lnSpc>
              <a:spcBef>
                <a:spcPts val="6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h1:before {counter-increment: chapter_counter;</a:t>
            </a:r>
          </a:p>
          <a:p>
            <a:pPr marL="328613" indent="-317500" eaLnBrk="1" hangingPunct="1">
              <a:lnSpc>
                <a:spcPct val="90000"/>
              </a:lnSpc>
              <a:spcBef>
                <a:spcPts val="6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counter-reset: section_counter;</a:t>
            </a:r>
          </a:p>
          <a:p>
            <a:pPr marL="328613" indent="-317500" eaLnBrk="1" hangingPunct="1">
              <a:lnSpc>
                <a:spcPct val="90000"/>
              </a:lnSpc>
              <a:spcBef>
                <a:spcPts val="6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content: "Chapter " counter(chapter_counter) ":"}</a:t>
            </a:r>
          </a:p>
          <a:p>
            <a:pPr marL="328613" indent="-317500" eaLnBrk="1" hangingPunct="1">
              <a:lnSpc>
                <a:spcPct val="90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	and then we can use h2 for the sections, of course!</a:t>
            </a:r>
          </a:p>
          <a:p>
            <a:pPr marL="328613" indent="-317500" eaLnBrk="1" hangingPunct="1">
              <a:lnSpc>
                <a:spcPct val="9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http://wotan.liu.edu/home/krichel/courses/lis650/examples/css_layout/compound_lists.html</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1"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{quotes:}</a:t>
            </a:r>
          </a:p>
        </p:txBody>
      </p:sp>
      <p:sp>
        <p:nvSpPr>
          <p:cNvPr id="486402" name="Text Box 2"/>
          <p:cNvSpPr txBox="1">
            <a:spLocks noChangeArrowheads="1"/>
          </p:cNvSpPr>
          <p:nvPr/>
        </p:nvSpPr>
        <p:spPr bwMode="auto">
          <a:xfrm>
            <a:off x="457200" y="1600200"/>
            <a:ext cx="8226425" cy="4524375"/>
          </a:xfrm>
          <a:prstGeom prst="rect">
            <a:avLst/>
          </a:prstGeom>
          <a:noFill/>
          <a:ln w="9525">
            <a:noFill/>
            <a:round/>
            <a:headEnd/>
            <a:tailEnd/>
          </a:ln>
          <a:effectLst/>
        </p:spPr>
        <p:txBody>
          <a:bodyPr lIns="0" tIns="0" rIns="0" bIns="0"/>
          <a:lstStyle/>
          <a:p>
            <a:pPr marL="328613" indent="-317500" eaLnBrk="1" hangingPunct="1">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This property sets the quotes around &lt;q&gt;.</a:t>
            </a:r>
          </a:p>
          <a:p>
            <a:pPr marL="328613" indent="-317500" eaLnBrk="1" hangingPunct="1">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It takes two characters, enclosed by double quotes, for opening and closing quote</a:t>
            </a:r>
          </a:p>
          <a:p>
            <a:pPr marL="328613" indent="-317500" eaLnBrk="1" hangingPunct="1">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Example</a:t>
            </a:r>
          </a:p>
          <a:p>
            <a:pPr marL="328613" indent="-317500" eaLnBrk="1" hangingPunct="1">
              <a:lnSpc>
                <a:spcPts val="2825"/>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    q {quotes: "“","”"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5"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quotes and language</a:t>
            </a:r>
          </a:p>
        </p:txBody>
      </p:sp>
      <p:sp>
        <p:nvSpPr>
          <p:cNvPr id="487426" name="Text Box 2"/>
          <p:cNvSpPr txBox="1">
            <a:spLocks noChangeArrowheads="1"/>
          </p:cNvSpPr>
          <p:nvPr/>
        </p:nvSpPr>
        <p:spPr bwMode="auto">
          <a:xfrm>
            <a:off x="457200" y="1600200"/>
            <a:ext cx="8229600" cy="4525963"/>
          </a:xfrm>
          <a:prstGeom prst="rect">
            <a:avLst/>
          </a:prstGeom>
          <a:noFill/>
          <a:ln w="9525">
            <a:noFill/>
            <a:round/>
            <a:headEnd/>
            <a:tailEnd/>
          </a:ln>
          <a:effectLst/>
        </p:spPr>
        <p:txBody>
          <a:bodyPr lIns="90000" tIns="46800" rIns="90000" bIns="46800"/>
          <a:lstStyle/>
          <a:p>
            <a:pPr marL="328613" indent="-317500" eaLnBrk="1" hangingPunct="1">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It is tempting to write</a:t>
            </a:r>
          </a:p>
          <a:p>
            <a:pPr marL="328613" indent="-317500" eaLnBrk="1" hangingPunct="1">
              <a:lnSpc>
                <a:spcPts val="2825"/>
              </a:lnSpc>
              <a:spcBef>
                <a:spcPts val="6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html:lang(fr) { quotes: '« ' ' »' } </a:t>
            </a:r>
          </a:p>
          <a:p>
            <a:pPr marL="328613" indent="-317500" eaLnBrk="1" hangingPunct="1">
              <a:lnSpc>
                <a:spcPts val="2825"/>
              </a:lnSpc>
              <a:spcBef>
                <a:spcPts val="6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html:lang(de) { quotes: '„' ‘”'}</a:t>
            </a:r>
          </a:p>
          <a:p>
            <a:pPr marL="328613" indent="-317500" eaLnBrk="1" hangingPunct="1">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But the quotation style depends on the surrounding language, not the language of the quote</a:t>
            </a:r>
          </a:p>
          <a:p>
            <a:pPr marL="328613" indent="-317500" eaLnBrk="1" hangingPunct="1">
              <a:lnSpc>
                <a:spcPts val="2825"/>
              </a:lnSpc>
              <a:spcBef>
                <a:spcPts val="6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*:lang(fr) &gt; q { quotes: '« ' ' »' } </a:t>
            </a:r>
          </a:p>
          <a:p>
            <a:pPr marL="328613" indent="-317500" eaLnBrk="1" hangingPunct="1">
              <a:lnSpc>
                <a:spcPts val="2825"/>
              </a:lnSpc>
              <a:spcBef>
                <a:spcPts val="6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*:lang(de) &gt; q { quotes: '„' ‘”'} </a:t>
            </a:r>
          </a:p>
          <a:p>
            <a:pPr marL="328613" indent="-317500" eaLnBrk="1" hangingPunct="1">
              <a:lnSpc>
                <a:spcPct val="104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49" name="Text Box 1"/>
          <p:cNvSpPr txBox="1">
            <a:spLocks noChangeArrowheads="1"/>
          </p:cNvSpPr>
          <p:nvPr/>
        </p:nvSpPr>
        <p:spPr bwMode="auto">
          <a:xfrm>
            <a:off x="457200" y="574675"/>
            <a:ext cx="8229600" cy="606425"/>
          </a:xfrm>
          <a:prstGeom prst="rect">
            <a:avLst/>
          </a:prstGeom>
          <a:noFill/>
          <a:ln w="9525">
            <a:noFill/>
            <a:round/>
            <a:headEnd/>
            <a:tailEnd/>
          </a:ln>
          <a:effectLst/>
        </p:spPr>
        <p:txBody>
          <a:bodyPr lIns="90000" tIns="46800" rIns="90000" bIns="4680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@page </a:t>
            </a:r>
          </a:p>
        </p:txBody>
      </p:sp>
      <p:sp>
        <p:nvSpPr>
          <p:cNvPr id="488450" name="Text Box 2"/>
          <p:cNvSpPr txBox="1">
            <a:spLocks noChangeArrowheads="1"/>
          </p:cNvSpPr>
          <p:nvPr/>
        </p:nvSpPr>
        <p:spPr bwMode="auto">
          <a:xfrm>
            <a:off x="457200" y="1447800"/>
            <a:ext cx="8229600" cy="3559175"/>
          </a:xfrm>
          <a:prstGeom prst="rect">
            <a:avLst/>
          </a:prstGeom>
          <a:noFill/>
          <a:ln w="9525">
            <a:noFill/>
            <a:round/>
            <a:headEnd/>
            <a:tailEnd/>
          </a:ln>
          <a:effectLst/>
        </p:spPr>
        <p:txBody>
          <a:bodyPr lIns="90000" tIns="46800" rIns="90000" bIns="46800"/>
          <a:lstStyle/>
          <a:p>
            <a:pPr marL="328613" indent="-317500" eaLnBrk="1" hangingPunct="1">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CSS has the concept of a page box in which paged output should be placed into.</a:t>
            </a:r>
          </a:p>
          <a:p>
            <a:pPr marL="328613" indent="-317500" eaLnBrk="1" hangingPunct="1">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@page is used to work with pages. </a:t>
            </a:r>
          </a:p>
          <a:p>
            <a:pPr marL="328613" indent="-317500" eaLnBrk="1" hangingPunct="1">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You can set margins. Example: </a:t>
            </a:r>
          </a:p>
          <a:p>
            <a:pPr marL="328613" indent="-317500" eaLnBrk="1" hangingPunct="1">
              <a:lnSpc>
                <a:spcPct val="104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   @page {margin-top: 1in}</a:t>
            </a:r>
          </a:p>
          <a:p>
            <a:pPr marL="328613" indent="-317500" eaLnBrk="1" hangingPunct="1">
              <a:lnSpc>
                <a:spcPct val="104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   but the margins will be added or subtracted to the default margins of the printer!</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3" name="Text Box 1"/>
          <p:cNvSpPr txBox="1">
            <a:spLocks noChangeArrowheads="1"/>
          </p:cNvSpPr>
          <p:nvPr/>
        </p:nvSpPr>
        <p:spPr bwMode="auto">
          <a:xfrm>
            <a:off x="457200" y="542925"/>
            <a:ext cx="8229600" cy="606425"/>
          </a:xfrm>
          <a:prstGeom prst="rect">
            <a:avLst/>
          </a:prstGeom>
          <a:noFill/>
          <a:ln w="9525">
            <a:noFill/>
            <a:round/>
            <a:headEnd/>
            <a:tailEnd/>
          </a:ln>
          <a:effectLst/>
        </p:spPr>
        <p:txBody>
          <a:bodyPr lIns="90000" tIns="46800" rIns="90000" bIns="4680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page pseudoclasses</a:t>
            </a:r>
          </a:p>
        </p:txBody>
      </p:sp>
      <p:sp>
        <p:nvSpPr>
          <p:cNvPr id="489474" name="Text Box 2"/>
          <p:cNvSpPr txBox="1">
            <a:spLocks noChangeArrowheads="1"/>
          </p:cNvSpPr>
          <p:nvPr/>
        </p:nvSpPr>
        <p:spPr bwMode="auto">
          <a:xfrm>
            <a:off x="457200" y="1600200"/>
            <a:ext cx="8229600" cy="3414713"/>
          </a:xfrm>
          <a:prstGeom prst="rect">
            <a:avLst/>
          </a:prstGeom>
          <a:noFill/>
          <a:ln w="9525">
            <a:noFill/>
            <a:round/>
            <a:headEnd/>
            <a:tailEnd/>
          </a:ln>
          <a:effectLst/>
        </p:spPr>
        <p:txBody>
          <a:bodyPr lIns="90000" tIns="46800" rIns="90000" bIns="46800"/>
          <a:lstStyle/>
          <a:p>
            <a:pPr marL="328613" indent="-317500" eaLnBrk="1" hangingPunct="1">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You can use three </a:t>
            </a:r>
            <a:r>
              <a:rPr lang="en-US" sz="2800" dirty="0" err="1">
                <a:solidFill>
                  <a:srgbClr val="FFFFFF"/>
                </a:solidFill>
              </a:rPr>
              <a:t>pseudoclasses</a:t>
            </a:r>
            <a:r>
              <a:rPr lang="en-US" sz="2800" dirty="0">
                <a:solidFill>
                  <a:srgbClr val="FFFFFF"/>
                </a:solidFill>
              </a:rPr>
              <a:t> to specify special cases</a:t>
            </a:r>
          </a:p>
          <a:p>
            <a:pPr marL="731838" lvl="1" indent="-274638" eaLnBrk="1" hangingPunct="1">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:first for the first page</a:t>
            </a:r>
          </a:p>
          <a:p>
            <a:pPr marL="731838" lvl="1" indent="-274638" eaLnBrk="1" hangingPunct="1">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:left for any left page</a:t>
            </a:r>
          </a:p>
          <a:p>
            <a:pPr marL="731838" lvl="1" indent="-274638" eaLnBrk="1" hangingPunct="1">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:right for any right page</a:t>
            </a:r>
          </a:p>
          <a:p>
            <a:pPr marL="328613" indent="-317500" eaLnBrk="1" hangingPunct="1">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Example</a:t>
            </a:r>
          </a:p>
          <a:p>
            <a:pPr marL="328613" indent="-317500" eaLnBrk="1" hangingPunct="1">
              <a:lnSpc>
                <a:spcPct val="104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   @page :first {margin-top: 3in}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how the page appears</a:t>
            </a:r>
          </a:p>
        </p:txBody>
      </p:sp>
      <p:sp>
        <p:nvSpPr>
          <p:cNvPr id="51202"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28613" indent="-317500">
              <a:lnSpc>
                <a:spcPct val="120000"/>
              </a:lnSpc>
              <a:spcBef>
                <a:spcPts val="700"/>
              </a:spcBef>
              <a:buClr>
                <a:srgbClr val="FFFFFF"/>
              </a:buClr>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The browser renders the code of the web page. </a:t>
            </a:r>
          </a:p>
          <a:p>
            <a:pPr marL="328613" indent="-317500">
              <a:lnSpc>
                <a:spcPct val="120000"/>
              </a:lnSpc>
              <a:spcBef>
                <a:spcPts val="700"/>
              </a:spcBef>
              <a:buClr>
                <a:srgbClr val="FFFFFF"/>
              </a:buClr>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Some textual contents is laid out as text in the web page. This text is given style that comes from interpreting the HTML and CSS information. </a:t>
            </a:r>
          </a:p>
          <a:p>
            <a:pPr marL="328613" indent="-317500">
              <a:lnSpc>
                <a:spcPct val="120000"/>
              </a:lnSpc>
              <a:spcBef>
                <a:spcPts val="700"/>
              </a:spcBef>
              <a:buClr>
                <a:srgbClr val="FFFFFF"/>
              </a:buClr>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Non-textual parts of the web page are encoded in the pages by reference. </a:t>
            </a:r>
          </a:p>
          <a:p>
            <a:pPr marL="328613" indent="-317500">
              <a:lnSpc>
                <a:spcPct val="120000"/>
              </a:lnSpc>
              <a:spcBef>
                <a:spcPts val="700"/>
              </a:spcBef>
              <a:buClr>
                <a:srgbClr val="FFFFFF"/>
              </a:buClr>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This means that the HTML code contains addresses to where the non-textual parts are taken from.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7" name="Text Box 1"/>
          <p:cNvSpPr txBox="1">
            <a:spLocks noChangeArrowheads="1"/>
          </p:cNvSpPr>
          <p:nvPr/>
        </p:nvSpPr>
        <p:spPr bwMode="auto">
          <a:xfrm>
            <a:off x="457200" y="542925"/>
            <a:ext cx="8229600" cy="606425"/>
          </a:xfrm>
          <a:prstGeom prst="rect">
            <a:avLst/>
          </a:prstGeom>
          <a:noFill/>
          <a:ln w="9525">
            <a:noFill/>
            <a:round/>
            <a:headEnd/>
            <a:tailEnd/>
          </a:ln>
          <a:effectLst/>
        </p:spPr>
        <p:txBody>
          <a:bodyPr lIns="90000" tIns="46800" rIns="90000" bIns="4680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page breaking</a:t>
            </a:r>
          </a:p>
        </p:txBody>
      </p:sp>
      <p:sp>
        <p:nvSpPr>
          <p:cNvPr id="490498" name="Text Box 2"/>
          <p:cNvSpPr txBox="1">
            <a:spLocks noChangeArrowheads="1"/>
          </p:cNvSpPr>
          <p:nvPr/>
        </p:nvSpPr>
        <p:spPr bwMode="auto">
          <a:xfrm>
            <a:off x="457200" y="1600200"/>
            <a:ext cx="8229600" cy="3768725"/>
          </a:xfrm>
          <a:prstGeom prst="rect">
            <a:avLst/>
          </a:prstGeom>
          <a:noFill/>
          <a:ln w="9525">
            <a:noFill/>
            <a:round/>
            <a:headEnd/>
            <a:tailEnd/>
          </a:ln>
          <a:effectLst/>
        </p:spPr>
        <p:txBody>
          <a:bodyPr lIns="90000" tIns="46800" rIns="90000" bIns="46800"/>
          <a:lstStyle/>
          <a:p>
            <a:pPr marL="328613" indent="-317500" eaLnBrk="1" hangingPunct="1">
              <a:lnSpc>
                <a:spcPct val="9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Pages will break if the page is full. </a:t>
            </a:r>
          </a:p>
          <a:p>
            <a:pPr marL="328613" indent="-317500" eaLnBrk="1" hangingPunct="1">
              <a:lnSpc>
                <a:spcPct val="9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You can take some control with the {page-break-before: } and {page-break-after: } properties. They  take the values</a:t>
            </a:r>
          </a:p>
          <a:p>
            <a:pPr marL="731838" lvl="1" indent="-274638" eaLnBrk="1" hangingPunct="1">
              <a:lnSpc>
                <a:spcPct val="90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‘auto’		– ‘always’	 	– ‘avoid’</a:t>
            </a:r>
          </a:p>
          <a:p>
            <a:pPr marL="731838" lvl="1" indent="-274638" eaLnBrk="1" hangingPunct="1">
              <a:lnSpc>
                <a:spcPct val="90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‘left’			– ‘right’		– ‘inherit’</a:t>
            </a:r>
          </a:p>
          <a:p>
            <a:pPr marL="328613" indent="-317500" eaLnBrk="1" hangingPunct="1">
              <a:lnSpc>
                <a:spcPct val="90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   The latter two make sure that the element is on a left or right page. Sometimes this will require two page breaks.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1" name="Text Box 1"/>
          <p:cNvSpPr txBox="1">
            <a:spLocks noChangeArrowheads="1"/>
          </p:cNvSpPr>
          <p:nvPr/>
        </p:nvSpPr>
        <p:spPr bwMode="auto">
          <a:xfrm>
            <a:off x="457200" y="274638"/>
            <a:ext cx="8216900" cy="1130300"/>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accessibilty</a:t>
            </a:r>
          </a:p>
        </p:txBody>
      </p:sp>
      <p:sp>
        <p:nvSpPr>
          <p:cNvPr id="491522" name="Text Box 2"/>
          <p:cNvSpPr txBox="1">
            <a:spLocks noChangeArrowheads="1"/>
          </p:cNvSpPr>
          <p:nvPr/>
        </p:nvSpPr>
        <p:spPr bwMode="auto">
          <a:xfrm>
            <a:off x="457200" y="1371600"/>
            <a:ext cx="8216900" cy="5029200"/>
          </a:xfrm>
          <a:prstGeom prst="rect">
            <a:avLst/>
          </a:prstGeom>
          <a:noFill/>
          <a:ln w="9525">
            <a:noFill/>
            <a:round/>
            <a:headEnd/>
            <a:tailEnd/>
          </a:ln>
          <a:effectLst/>
        </p:spPr>
        <p:txBody>
          <a:bodyPr lIns="0" tIns="0" rIns="0" bIns="0"/>
          <a:lstStyle/>
          <a:p>
            <a:pPr marL="328613" indent="-317500" eaLnBrk="1" hangingPunct="1">
              <a:lnSpc>
                <a:spcPct val="98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It generally refers to making web contents available to people with some form of disability.</a:t>
            </a:r>
          </a:p>
          <a:p>
            <a:pPr marL="328613" indent="-317500" eaLnBrk="1" hangingPunct="1">
              <a:lnSpc>
                <a:spcPct val="98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There are three components</a:t>
            </a:r>
          </a:p>
          <a:p>
            <a:pPr marL="731838" lvl="1" indent="-274638" eaLnBrk="1" hangingPunct="1">
              <a:lnSpc>
                <a:spcPct val="98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Authoring Tool Accessibility Guidelines (</a:t>
            </a:r>
            <a:r>
              <a:rPr lang="en-US" sz="2400" dirty="0" smtClean="0">
                <a:solidFill>
                  <a:srgbClr val="FFFFFF"/>
                </a:solidFill>
              </a:rPr>
              <a:t>ATAG</a:t>
            </a:r>
            <a:r>
              <a:rPr lang="en-US" sz="2400" dirty="0" smtClean="0">
                <a:solidFill>
                  <a:srgbClr val="CCCCFF"/>
                </a:solidFill>
              </a:rPr>
              <a:t>)</a:t>
            </a:r>
            <a:r>
              <a:rPr lang="en-US" sz="2400" dirty="0">
                <a:solidFill>
                  <a:srgbClr val="FFFFFF"/>
                </a:solidFill>
              </a:rPr>
              <a:t> </a:t>
            </a:r>
            <a:r>
              <a:rPr lang="en-US" sz="2400" dirty="0" smtClean="0">
                <a:solidFill>
                  <a:srgbClr val="FFFFFF"/>
                </a:solidFill>
              </a:rPr>
              <a:t>addresses </a:t>
            </a:r>
            <a:r>
              <a:rPr lang="en-US" sz="2400" dirty="0">
                <a:solidFill>
                  <a:srgbClr val="FFFFFF"/>
                </a:solidFill>
              </a:rPr>
              <a:t>authoring tools</a:t>
            </a:r>
          </a:p>
          <a:p>
            <a:pPr marL="731838" lvl="1" indent="-274638" eaLnBrk="1" hangingPunct="1">
              <a:lnSpc>
                <a:spcPct val="98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User Agent Accessibility Guidelines (UAAG) addresses Web browsers and media players, including some aspects of assistive technologies </a:t>
            </a:r>
          </a:p>
          <a:p>
            <a:pPr marL="731838" lvl="1" indent="-274638" eaLnBrk="1" hangingPunct="1">
              <a:lnSpc>
                <a:spcPct val="98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Web Content Accessibility Guidelines (WCAG) addresses Web content, and is used by developers, authoring tools, and accessibility evaluation tools</a:t>
            </a:r>
          </a:p>
          <a:p>
            <a:pPr marL="328613" indent="-317500" eaLnBrk="1" hangingPunct="1">
              <a:lnSpc>
                <a:spcPct val="98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We are only interested in the last component.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5"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WCAG</a:t>
            </a:r>
          </a:p>
        </p:txBody>
      </p:sp>
      <p:sp>
        <p:nvSpPr>
          <p:cNvPr id="492546" name="Text Box 2"/>
          <p:cNvSpPr txBox="1">
            <a:spLocks noChangeArrowheads="1"/>
          </p:cNvSpPr>
          <p:nvPr/>
        </p:nvSpPr>
        <p:spPr bwMode="auto">
          <a:xfrm>
            <a:off x="457200" y="1219200"/>
            <a:ext cx="8228013" cy="5410200"/>
          </a:xfrm>
          <a:prstGeom prst="rect">
            <a:avLst/>
          </a:prstGeom>
          <a:noFill/>
          <a:ln w="9525">
            <a:noFill/>
            <a:round/>
            <a:headEnd/>
            <a:tailEnd/>
          </a:ln>
          <a:effectLst/>
        </p:spPr>
        <p:txBody>
          <a:bodyPr lIns="0" tIns="0" rIns="0" bIns="0"/>
          <a:lstStyle/>
          <a:p>
            <a:pPr marL="328613" indent="-317500" eaLnBrk="1" hangingPunct="1">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There are two versions of the Web Contents Accessibility Guideline (WCAG) published by the W3C.</a:t>
            </a:r>
          </a:p>
          <a:p>
            <a:pPr marL="328613" indent="-317500" eaLnBrk="1" hangingPunct="1">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Version 1 had 14 guidelines and each guideline has 1 or more checkpoints. It is stable.</a:t>
            </a:r>
          </a:p>
          <a:p>
            <a:pPr marL="328613" indent="-317500" eaLnBrk="1" hangingPunct="1">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Version 2 is supposed to be </a:t>
            </a:r>
          </a:p>
          <a:p>
            <a:pPr marL="731838" lvl="1" indent="-274638" eaLnBrk="1" hangingPunct="1">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easier to understand</a:t>
            </a:r>
          </a:p>
          <a:p>
            <a:pPr marL="731838" lvl="1" indent="-274638" eaLnBrk="1" hangingPunct="1">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easier to implement</a:t>
            </a:r>
          </a:p>
          <a:p>
            <a:pPr marL="731838" lvl="1" indent="-274638" eaLnBrk="1" hangingPunct="1">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easier to test</a:t>
            </a:r>
          </a:p>
          <a:p>
            <a:pPr marL="328613" indent="-317500" eaLnBrk="1" hangingPunct="1">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It came out 2008-12-11.</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69" name="Text Box 1"/>
          <p:cNvSpPr txBox="1">
            <a:spLocks noChangeArrowheads="1"/>
          </p:cNvSpPr>
          <p:nvPr/>
        </p:nvSpPr>
        <p:spPr bwMode="auto">
          <a:xfrm>
            <a:off x="457200" y="274638"/>
            <a:ext cx="8216900" cy="1130300"/>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benefit for the masses</a:t>
            </a:r>
          </a:p>
        </p:txBody>
      </p:sp>
      <p:sp>
        <p:nvSpPr>
          <p:cNvPr id="493570" name="Text Box 2"/>
          <p:cNvSpPr txBox="1">
            <a:spLocks noChangeArrowheads="1"/>
          </p:cNvSpPr>
          <p:nvPr/>
        </p:nvSpPr>
        <p:spPr bwMode="auto">
          <a:xfrm>
            <a:off x="457200" y="1600200"/>
            <a:ext cx="8216900" cy="4514850"/>
          </a:xfrm>
          <a:prstGeom prst="rect">
            <a:avLst/>
          </a:prstGeom>
          <a:noFill/>
          <a:ln w="9525">
            <a:noFill/>
            <a:round/>
            <a:headEnd/>
            <a:tailEnd/>
          </a:ln>
          <a:effectLst/>
        </p:spPr>
        <p:txBody>
          <a:bodyPr lIns="0" tIns="0" rIns="0" bIns="0"/>
          <a:lstStyle/>
          <a:p>
            <a:pPr marL="328613" indent="-317500" eaLnBrk="1" hangingPunct="1">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All I have been outlining here on standard compliance is also mirrored in the WCAG.</a:t>
            </a:r>
          </a:p>
          <a:p>
            <a:pPr marL="328613" indent="-317500" eaLnBrk="1" hangingPunct="1">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Generally accessible web site are also more usable. </a:t>
            </a:r>
          </a:p>
          <a:p>
            <a:pPr marL="328613" indent="-317500" eaLnBrk="1" hangingPunct="1">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There is no choice between the two.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3" name="Text Box 1"/>
          <p:cNvSpPr txBox="1">
            <a:spLocks noChangeArrowheads="1"/>
          </p:cNvSpPr>
          <p:nvPr/>
        </p:nvSpPr>
        <p:spPr bwMode="auto">
          <a:xfrm>
            <a:off x="457200" y="274638"/>
            <a:ext cx="8216900" cy="1130300"/>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WCAG 1: G1 to G3</a:t>
            </a:r>
          </a:p>
        </p:txBody>
      </p:sp>
      <p:sp>
        <p:nvSpPr>
          <p:cNvPr id="494594" name="Text Box 2"/>
          <p:cNvSpPr txBox="1">
            <a:spLocks noChangeArrowheads="1"/>
          </p:cNvSpPr>
          <p:nvPr/>
        </p:nvSpPr>
        <p:spPr bwMode="auto">
          <a:xfrm>
            <a:off x="228600" y="1371600"/>
            <a:ext cx="8610600" cy="5257800"/>
          </a:xfrm>
          <a:prstGeom prst="rect">
            <a:avLst/>
          </a:prstGeom>
          <a:noFill/>
          <a:ln w="9525">
            <a:noFill/>
            <a:round/>
            <a:headEnd/>
            <a:tailEnd/>
          </a:ln>
          <a:effectLst/>
        </p:spPr>
        <p:txBody>
          <a:bodyPr lIns="0" tIns="0" rIns="0" bIns="0"/>
          <a:lstStyle/>
          <a:p>
            <a:pPr marL="328613" indent="-317500" eaLnBrk="1" hangingPunct="1">
              <a:lnSpc>
                <a:spcPct val="98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1. Provide equivalent alternatives to auditory and visual content. Provide content that, when presented to the user, conveys essentially the same function or purpose as auditory or visual content.</a:t>
            </a:r>
          </a:p>
          <a:p>
            <a:pPr marL="328613" indent="-317500" eaLnBrk="1" hangingPunct="1">
              <a:lnSpc>
                <a:spcPct val="98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2. Don't rely on color alone. Ensure that text and graphics are understandable when viewed without color.</a:t>
            </a:r>
          </a:p>
          <a:p>
            <a:pPr marL="328613" indent="-317500" eaLnBrk="1" hangingPunct="1">
              <a:lnSpc>
                <a:spcPct val="98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3. Use markup and style sheets and do so properly. Mark up documents with the proper structural elements. Control presentation with style sheets rather than with presentation elements and attributes.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7" name="Text Box 1"/>
          <p:cNvSpPr txBox="1">
            <a:spLocks noChangeArrowheads="1"/>
          </p:cNvSpPr>
          <p:nvPr/>
        </p:nvSpPr>
        <p:spPr bwMode="auto">
          <a:xfrm>
            <a:off x="457200" y="274638"/>
            <a:ext cx="8216900" cy="1130300"/>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WCAG 1: G4 to G6</a:t>
            </a:r>
          </a:p>
        </p:txBody>
      </p:sp>
      <p:sp>
        <p:nvSpPr>
          <p:cNvPr id="495618" name="Text Box 2"/>
          <p:cNvSpPr txBox="1">
            <a:spLocks noChangeArrowheads="1"/>
          </p:cNvSpPr>
          <p:nvPr/>
        </p:nvSpPr>
        <p:spPr bwMode="auto">
          <a:xfrm>
            <a:off x="457200" y="1600200"/>
            <a:ext cx="8216900" cy="4876800"/>
          </a:xfrm>
          <a:prstGeom prst="rect">
            <a:avLst/>
          </a:prstGeom>
          <a:noFill/>
          <a:ln w="9525">
            <a:noFill/>
            <a:round/>
            <a:headEnd/>
            <a:tailEnd/>
          </a:ln>
          <a:effectLst/>
        </p:spPr>
        <p:txBody>
          <a:bodyPr lIns="0" tIns="0" rIns="0" bIns="0"/>
          <a:lstStyle/>
          <a:p>
            <a:pPr marL="328613" indent="-317500" eaLnBrk="1" hangingPunct="1">
              <a:lnSpc>
                <a:spcPct val="98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4. Clarify natural language usage Use markup that facilitates pronunciation or interpretation of abbreviated or foreign text.</a:t>
            </a:r>
          </a:p>
          <a:p>
            <a:pPr marL="328613" indent="-317500" eaLnBrk="1" hangingPunct="1">
              <a:lnSpc>
                <a:spcPct val="98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5. Create tables that transform gracefully. Ensure that tables have necessary markup to be transformed by accessible browsers and other user agents.</a:t>
            </a:r>
          </a:p>
          <a:p>
            <a:pPr marL="328613" indent="-317500" eaLnBrk="1" hangingPunct="1">
              <a:lnSpc>
                <a:spcPct val="98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6. Ensure that pages featuring new technologies transform gracefully. Ensure that pages are accessible even when newer technologies are not supported or are turned off.</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1" name="Text Box 1"/>
          <p:cNvSpPr txBox="1">
            <a:spLocks noChangeArrowheads="1"/>
          </p:cNvSpPr>
          <p:nvPr/>
        </p:nvSpPr>
        <p:spPr bwMode="auto">
          <a:xfrm>
            <a:off x="457200" y="228600"/>
            <a:ext cx="8216900" cy="1023938"/>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WCAG 1: G7 to G9</a:t>
            </a:r>
          </a:p>
        </p:txBody>
      </p:sp>
      <p:sp>
        <p:nvSpPr>
          <p:cNvPr id="496642" name="Text Box 2"/>
          <p:cNvSpPr txBox="1">
            <a:spLocks noChangeArrowheads="1"/>
          </p:cNvSpPr>
          <p:nvPr/>
        </p:nvSpPr>
        <p:spPr bwMode="auto">
          <a:xfrm>
            <a:off x="228600" y="1143000"/>
            <a:ext cx="8763000" cy="6205538"/>
          </a:xfrm>
          <a:prstGeom prst="rect">
            <a:avLst/>
          </a:prstGeom>
          <a:noFill/>
          <a:ln w="9525">
            <a:noFill/>
            <a:round/>
            <a:headEnd/>
            <a:tailEnd/>
          </a:ln>
          <a:effectLst/>
        </p:spPr>
        <p:txBody>
          <a:bodyPr lIns="0" tIns="0" rIns="0" bIns="0"/>
          <a:lstStyle/>
          <a:p>
            <a:pPr marL="328613" indent="-317500" eaLnBrk="1" hangingPunct="1">
              <a:lnSpc>
                <a:spcPct val="98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7. Ensure user control of time-sensitive content changes.</a:t>
            </a:r>
          </a:p>
          <a:p>
            <a:pPr marL="328613" indent="-317500" eaLnBrk="1" hangingPunct="1">
              <a:lnSpc>
                <a:spcPct val="98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Ensure that moving, blinking, scrolling, or auto-updating objects or pages may be paused or stopped.</a:t>
            </a:r>
          </a:p>
          <a:p>
            <a:pPr marL="328613" indent="-317500" eaLnBrk="1" hangingPunct="1">
              <a:lnSpc>
                <a:spcPct val="98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8. Ensure direct accessibility of embedded user interfaces. Ensure that the user interface follows principles of accessible design: device-independent access to functionality, keyboard operability, self-voicing, etc.</a:t>
            </a:r>
          </a:p>
          <a:p>
            <a:pPr marL="328613" indent="-317500" eaLnBrk="1" hangingPunct="1">
              <a:lnSpc>
                <a:spcPct val="98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9. Design for device-independence. Use features that enable activation of page elements via a variety of input devices.</a:t>
            </a:r>
          </a:p>
          <a:p>
            <a:pPr marL="328613" indent="-317500" eaLnBrk="1" hangingPunct="1">
              <a:lnSpc>
                <a:spcPct val="98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5" name="Text Box 1"/>
          <p:cNvSpPr txBox="1">
            <a:spLocks noChangeArrowheads="1"/>
          </p:cNvSpPr>
          <p:nvPr/>
        </p:nvSpPr>
        <p:spPr bwMode="auto">
          <a:xfrm>
            <a:off x="457200" y="274638"/>
            <a:ext cx="8216900" cy="1130300"/>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WCAG 1: G10 to G14</a:t>
            </a:r>
          </a:p>
        </p:txBody>
      </p:sp>
      <p:sp>
        <p:nvSpPr>
          <p:cNvPr id="497666" name="Text Box 2"/>
          <p:cNvSpPr txBox="1">
            <a:spLocks noChangeArrowheads="1"/>
          </p:cNvSpPr>
          <p:nvPr/>
        </p:nvSpPr>
        <p:spPr bwMode="auto">
          <a:xfrm>
            <a:off x="228600" y="1371600"/>
            <a:ext cx="8445500" cy="5181600"/>
          </a:xfrm>
          <a:prstGeom prst="rect">
            <a:avLst/>
          </a:prstGeom>
          <a:noFill/>
          <a:ln w="9525">
            <a:noFill/>
            <a:round/>
            <a:headEnd/>
            <a:tailEnd/>
          </a:ln>
          <a:effectLst/>
        </p:spPr>
        <p:txBody>
          <a:bodyPr lIns="0" tIns="0" rIns="0" bIns="0"/>
          <a:lstStyle/>
          <a:p>
            <a:pPr marL="328613" indent="-317500" eaLnBrk="1" hangingPunct="1">
              <a:lnSpc>
                <a:spcPct val="98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10. Use interim solutions. Use interim accessibility solutions so that assistive technologies and older browsers will operate correctly.</a:t>
            </a:r>
          </a:p>
          <a:p>
            <a:pPr marL="328613" indent="-317500" eaLnBrk="1" hangingPunct="1">
              <a:lnSpc>
                <a:spcPct val="98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11. Use W3C technologies and guidelines.</a:t>
            </a:r>
          </a:p>
          <a:p>
            <a:pPr marL="328613" indent="-317500" eaLnBrk="1" hangingPunct="1">
              <a:lnSpc>
                <a:spcPct val="98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12. Provide context and orientation information. Provide context and orientation information to help users understand complex pages or elements.</a:t>
            </a:r>
          </a:p>
          <a:p>
            <a:pPr marL="328613" indent="-317500" eaLnBrk="1" hangingPunct="1">
              <a:lnSpc>
                <a:spcPct val="98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13. Provide clear navigation mechanisms.</a:t>
            </a:r>
          </a:p>
          <a:p>
            <a:pPr marL="328613" indent="-317500" eaLnBrk="1" hangingPunct="1">
              <a:lnSpc>
                <a:spcPct val="98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14. Ensure that documents are clear and simple. Ensure that documents are clear and simple so they may be more easily </a:t>
            </a:r>
            <a:r>
              <a:rPr lang="en-US" sz="2800" smtClean="0">
                <a:solidFill>
                  <a:srgbClr val="FFFFFF"/>
                </a:solidFill>
              </a:rPr>
              <a:t>understood.</a:t>
            </a:r>
            <a:endParaRPr lang="en-US"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89" name="Text Box 1"/>
          <p:cNvSpPr txBox="1">
            <a:spLocks noChangeArrowheads="1"/>
          </p:cNvSpPr>
          <p:nvPr/>
        </p:nvSpPr>
        <p:spPr bwMode="auto">
          <a:xfrm>
            <a:off x="457200" y="274638"/>
            <a:ext cx="8216900" cy="1130300"/>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WCAG version 2</a:t>
            </a:r>
          </a:p>
        </p:txBody>
      </p:sp>
      <p:sp>
        <p:nvSpPr>
          <p:cNvPr id="498690" name="Text Box 2"/>
          <p:cNvSpPr txBox="1">
            <a:spLocks noChangeArrowheads="1"/>
          </p:cNvSpPr>
          <p:nvPr/>
        </p:nvSpPr>
        <p:spPr bwMode="auto">
          <a:xfrm>
            <a:off x="457200" y="1600200"/>
            <a:ext cx="8216900" cy="4514850"/>
          </a:xfrm>
          <a:prstGeom prst="rect">
            <a:avLst/>
          </a:prstGeom>
          <a:noFill/>
          <a:ln w="9525">
            <a:noFill/>
            <a:round/>
            <a:headEnd/>
            <a:tailEnd/>
          </a:ln>
          <a:effectLst/>
        </p:spPr>
        <p:txBody>
          <a:bodyPr lIns="0" tIns="0" rIns="0" bIns="0"/>
          <a:lstStyle/>
          <a:p>
            <a:pPr marL="328613" indent="-317500" eaLnBrk="1" hangingPunct="1">
              <a:lnSpc>
                <a:spcPct val="98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The guidelines combine objectives with means to achieve the objectives.</a:t>
            </a:r>
          </a:p>
          <a:p>
            <a:pPr marL="328613" indent="-317500" eaLnBrk="1" hangingPunct="1">
              <a:lnSpc>
                <a:spcPct val="98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For each objectives there is a list of </a:t>
            </a:r>
          </a:p>
          <a:p>
            <a:pPr marL="731838" lvl="1" indent="-274638" eaLnBrk="1" hangingPunct="1">
              <a:lnSpc>
                <a:spcPct val="98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"sufficient techniques". When you have used them, you can claim to have done enough</a:t>
            </a:r>
          </a:p>
          <a:p>
            <a:pPr marL="731838" lvl="1" indent="-274638" eaLnBrk="1" hangingPunct="1">
              <a:lnSpc>
                <a:spcPct val="98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"advisory techniques". They are for you to use if you want to go the extra mile.</a:t>
            </a:r>
          </a:p>
          <a:p>
            <a:pPr marL="731838" lvl="1" indent="-274638" eaLnBrk="1" hangingPunct="1">
              <a:lnSpc>
                <a:spcPct val="98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"failures". This is what should not happen</a:t>
            </a:r>
            <a:r>
              <a:rPr lang="en-US" dirty="0">
                <a:solidFill>
                  <a:srgbClr val="FFFFFF"/>
                </a:solidFill>
              </a:rPr>
              <a:t>.</a:t>
            </a:r>
          </a:p>
          <a:p>
            <a:pPr marL="328613" indent="-317500" eaLnBrk="1" hangingPunct="1">
              <a:lnSpc>
                <a:spcPct val="98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How to link objectives and techniques in detail can not be covered here.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3" name="Text Box 1"/>
          <p:cNvSpPr txBox="1">
            <a:spLocks noChangeArrowheads="1"/>
          </p:cNvSpPr>
          <p:nvPr/>
        </p:nvSpPr>
        <p:spPr bwMode="auto">
          <a:xfrm>
            <a:off x="457200" y="274638"/>
            <a:ext cx="8216900" cy="1130300"/>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Guideline group 1</a:t>
            </a:r>
          </a:p>
        </p:txBody>
      </p:sp>
      <p:sp>
        <p:nvSpPr>
          <p:cNvPr id="499714" name="Text Box 2"/>
          <p:cNvSpPr txBox="1">
            <a:spLocks noChangeArrowheads="1"/>
          </p:cNvSpPr>
          <p:nvPr/>
        </p:nvSpPr>
        <p:spPr bwMode="auto">
          <a:xfrm>
            <a:off x="457200" y="1295400"/>
            <a:ext cx="8216900" cy="5487988"/>
          </a:xfrm>
          <a:prstGeom prst="rect">
            <a:avLst/>
          </a:prstGeom>
          <a:noFill/>
          <a:ln w="9525">
            <a:noFill/>
            <a:round/>
            <a:headEnd/>
            <a:tailEnd/>
          </a:ln>
          <a:effectLst/>
        </p:spPr>
        <p:txBody>
          <a:bodyPr lIns="0" tIns="0" rIns="0" bIns="0"/>
          <a:lstStyle/>
          <a:p>
            <a:pPr marL="328613" indent="-317500" eaLnBrk="1" hangingPunct="1">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1.1 Text Alternatives: Provide text alternatives for any non-text content so that it can be changed into other forms people need, such as large print, </a:t>
            </a:r>
            <a:r>
              <a:rPr lang="en-US" sz="2400" dirty="0" err="1">
                <a:solidFill>
                  <a:srgbClr val="FFFFFF"/>
                </a:solidFill>
              </a:rPr>
              <a:t>braille</a:t>
            </a:r>
            <a:r>
              <a:rPr lang="en-US" sz="2400" dirty="0">
                <a:solidFill>
                  <a:srgbClr val="FFFFFF"/>
                </a:solidFill>
              </a:rPr>
              <a:t>, speech, symbols or simpler language.</a:t>
            </a:r>
          </a:p>
          <a:p>
            <a:pPr marL="328613" indent="-317500" eaLnBrk="1" hangingPunct="1">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1.2 Time-based Media: Provide alternatives for time-based media.</a:t>
            </a:r>
          </a:p>
          <a:p>
            <a:pPr marL="328613" indent="-317500" eaLnBrk="1" hangingPunct="1">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1.3 Adaptable: Create content that can be presented in different ways (for example simpler layout ) without losing information or structure.</a:t>
            </a:r>
          </a:p>
          <a:p>
            <a:pPr marL="328613" indent="-317500" eaLnBrk="1" hangingPunct="1">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1.4 Distinguishable: Make it easier for users to see and hear content including separating foreground from background.</a:t>
            </a:r>
          </a:p>
          <a:p>
            <a:pPr marL="328613" indent="-317500" eaLnBrk="1" hangingPunct="1">
              <a:lnSpc>
                <a:spcPts val="2825"/>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building the page</a:t>
            </a:r>
          </a:p>
        </p:txBody>
      </p:sp>
      <p:sp>
        <p:nvSpPr>
          <p:cNvPr id="52226"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When the browser builds the page, it first fetches the HTML code.</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Then it fetches all the other components that the HTML code needs to be rendered</a:t>
            </a:r>
          </a:p>
          <a:p>
            <a:pPr marL="731838" lvl="1" indent="-274638">
              <a:lnSpc>
                <a:spcPct val="110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images</a:t>
            </a:r>
          </a:p>
          <a:p>
            <a:pPr marL="731838" lvl="1" indent="-274638">
              <a:lnSpc>
                <a:spcPct val="110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CSS code outside the page</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Some browsers also fetch the favicon.ico file. </a:t>
            </a:r>
            <a:r>
              <a:rPr lang="en-US" sz="2800" dirty="0" smtClean="0">
                <a:solidFill>
                  <a:srgbClr val="FFFFFF"/>
                </a:solidFill>
              </a:rPr>
              <a:t>It’s </a:t>
            </a:r>
            <a:r>
              <a:rPr lang="en-US" sz="2800" dirty="0">
                <a:solidFill>
                  <a:srgbClr val="FFFFFF"/>
                </a:solidFill>
              </a:rPr>
              <a:t>a small graphic that is shown next to the page address. What a </a:t>
            </a:r>
            <a:r>
              <a:rPr lang="en-US" sz="2800" dirty="0" smtClean="0">
                <a:solidFill>
                  <a:srgbClr val="FFFFFF"/>
                </a:solidFill>
              </a:rPr>
              <a:t>waste!</a:t>
            </a:r>
            <a:endParaRPr lang="en-US" sz="2800" dirty="0">
              <a:solidFill>
                <a:srgbClr val="FFFFFF"/>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7" name="Text Box 1"/>
          <p:cNvSpPr txBox="1">
            <a:spLocks noChangeArrowheads="1"/>
          </p:cNvSpPr>
          <p:nvPr/>
        </p:nvSpPr>
        <p:spPr bwMode="auto">
          <a:xfrm>
            <a:off x="457200" y="274638"/>
            <a:ext cx="8216900" cy="1130300"/>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Guideline group 2</a:t>
            </a:r>
          </a:p>
        </p:txBody>
      </p:sp>
      <p:sp>
        <p:nvSpPr>
          <p:cNvPr id="500738" name="Text Box 2"/>
          <p:cNvSpPr txBox="1">
            <a:spLocks noChangeArrowheads="1"/>
          </p:cNvSpPr>
          <p:nvPr/>
        </p:nvSpPr>
        <p:spPr bwMode="auto">
          <a:xfrm>
            <a:off x="457200" y="1600200"/>
            <a:ext cx="8216900" cy="4514850"/>
          </a:xfrm>
          <a:prstGeom prst="rect">
            <a:avLst/>
          </a:prstGeom>
          <a:noFill/>
          <a:ln w="9525">
            <a:noFill/>
            <a:round/>
            <a:headEnd/>
            <a:tailEnd/>
          </a:ln>
          <a:effectLst/>
        </p:spPr>
        <p:txBody>
          <a:bodyPr lIns="0" tIns="0" rIns="0" bIns="0"/>
          <a:lstStyle/>
          <a:p>
            <a:pPr marL="328613" indent="-317500" eaLnBrk="1" hangingPunct="1">
              <a:lnSpc>
                <a:spcPts val="2825"/>
              </a:lnSpc>
              <a:spcBef>
                <a:spcPts val="700"/>
              </a:spcBef>
              <a:tabLst>
                <a:tab pos="330200"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 pos="9142413" algn="l"/>
                <a:tab pos="9599613" algn="l"/>
                <a:tab pos="10056813" algn="l"/>
                <a:tab pos="10514013" algn="l"/>
              </a:tabLst>
            </a:pPr>
            <a:r>
              <a:rPr lang="en-US" sz="2800">
                <a:solidFill>
                  <a:srgbClr val="FFFFFF"/>
                </a:solidFill>
              </a:rPr>
              <a:t>	2.1 Keyboard Accessible: Make all functionality available from a keyboard.</a:t>
            </a:r>
          </a:p>
          <a:p>
            <a:pPr marL="328613" indent="-317500" eaLnBrk="1" hangingPunct="1">
              <a:lnSpc>
                <a:spcPts val="2825"/>
              </a:lnSpc>
              <a:spcBef>
                <a:spcPts val="700"/>
              </a:spcBef>
              <a:buClr>
                <a:srgbClr val="FFFFFF"/>
              </a:buClr>
              <a:buFont typeface="Arial" charset="0"/>
              <a:buChar char="•"/>
              <a:tabLst>
                <a:tab pos="330200"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 pos="9142413" algn="l"/>
                <a:tab pos="9599613" algn="l"/>
                <a:tab pos="10056813" algn="l"/>
                <a:tab pos="10514013" algn="l"/>
              </a:tabLst>
            </a:pPr>
            <a:r>
              <a:rPr lang="en-US" sz="2800">
                <a:solidFill>
                  <a:srgbClr val="FFFFFF"/>
                </a:solidFill>
              </a:rPr>
              <a:t>2.2 Enough Time: Provide users enough time to read and use content.</a:t>
            </a:r>
          </a:p>
          <a:p>
            <a:pPr marL="328613" indent="-317500" eaLnBrk="1" hangingPunct="1">
              <a:lnSpc>
                <a:spcPts val="2825"/>
              </a:lnSpc>
              <a:spcBef>
                <a:spcPts val="700"/>
              </a:spcBef>
              <a:buClr>
                <a:srgbClr val="FFFFFF"/>
              </a:buClr>
              <a:buFont typeface="Arial" charset="0"/>
              <a:buChar char="•"/>
              <a:tabLst>
                <a:tab pos="330200"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 pos="9142413" algn="l"/>
                <a:tab pos="9599613" algn="l"/>
                <a:tab pos="10056813" algn="l"/>
                <a:tab pos="10514013" algn="l"/>
              </a:tabLst>
            </a:pPr>
            <a:r>
              <a:rPr lang="en-US" sz="2800">
                <a:solidFill>
                  <a:srgbClr val="FFFFFF"/>
                </a:solidFill>
              </a:rPr>
              <a:t>2.3 Seizures: Do not design content in a way that is known to cause seizures.</a:t>
            </a:r>
          </a:p>
          <a:p>
            <a:pPr marL="328613" indent="-317500" eaLnBrk="1" hangingPunct="1">
              <a:lnSpc>
                <a:spcPts val="2825"/>
              </a:lnSpc>
              <a:spcBef>
                <a:spcPts val="700"/>
              </a:spcBef>
              <a:buClr>
                <a:srgbClr val="FFFFFF"/>
              </a:buClr>
              <a:buFont typeface="Arial" charset="0"/>
              <a:buChar char="•"/>
              <a:tabLst>
                <a:tab pos="330200"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 pos="9142413" algn="l"/>
                <a:tab pos="9599613" algn="l"/>
                <a:tab pos="10056813" algn="l"/>
                <a:tab pos="10514013" algn="l"/>
              </a:tabLst>
            </a:pPr>
            <a:r>
              <a:rPr lang="en-US" sz="2800">
                <a:solidFill>
                  <a:srgbClr val="FFFFFF"/>
                </a:solidFill>
              </a:rPr>
              <a:t> 2.4 Navigable: Provide ways to help users navigate, find content and determine where they are.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1" name="Text Box 1"/>
          <p:cNvSpPr txBox="1">
            <a:spLocks noChangeArrowheads="1"/>
          </p:cNvSpPr>
          <p:nvPr/>
        </p:nvSpPr>
        <p:spPr bwMode="auto">
          <a:xfrm>
            <a:off x="457200" y="274638"/>
            <a:ext cx="8216900" cy="1130300"/>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Guideline group 3</a:t>
            </a:r>
          </a:p>
        </p:txBody>
      </p:sp>
      <p:sp>
        <p:nvSpPr>
          <p:cNvPr id="501762" name="Text Box 2"/>
          <p:cNvSpPr txBox="1">
            <a:spLocks noChangeArrowheads="1"/>
          </p:cNvSpPr>
          <p:nvPr/>
        </p:nvSpPr>
        <p:spPr bwMode="auto">
          <a:xfrm>
            <a:off x="457200" y="1600200"/>
            <a:ext cx="8216900" cy="4514850"/>
          </a:xfrm>
          <a:prstGeom prst="rect">
            <a:avLst/>
          </a:prstGeom>
          <a:noFill/>
          <a:ln w="9525">
            <a:noFill/>
            <a:round/>
            <a:headEnd/>
            <a:tailEnd/>
          </a:ln>
          <a:effectLst/>
        </p:spPr>
        <p:txBody>
          <a:bodyPr lIns="0" tIns="0" rIns="0" bIns="0"/>
          <a:lstStyle/>
          <a:p>
            <a:pPr marL="328613" indent="-317500" eaLnBrk="1" hangingPunct="1">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3.1 Readable: Make text content readable and understandable.</a:t>
            </a:r>
          </a:p>
          <a:p>
            <a:pPr marL="328613" indent="-317500" eaLnBrk="1" hangingPunct="1">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3.2 Predictable: Make Web pages appear and operate in predictable ways.</a:t>
            </a:r>
          </a:p>
          <a:p>
            <a:pPr marL="328613" indent="-317500" eaLnBrk="1" hangingPunct="1">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3.3 Input Assistance: Help users avoid and correct mistakes.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5" name="Text Box 1"/>
          <p:cNvSpPr txBox="1">
            <a:spLocks noChangeArrowheads="1"/>
          </p:cNvSpPr>
          <p:nvPr/>
        </p:nvSpPr>
        <p:spPr bwMode="auto">
          <a:xfrm>
            <a:off x="457200" y="274638"/>
            <a:ext cx="8216900" cy="1130300"/>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Guideline group 4</a:t>
            </a:r>
          </a:p>
        </p:txBody>
      </p:sp>
      <p:sp>
        <p:nvSpPr>
          <p:cNvPr id="502786" name="Text Box 2"/>
          <p:cNvSpPr txBox="1">
            <a:spLocks noChangeArrowheads="1"/>
          </p:cNvSpPr>
          <p:nvPr/>
        </p:nvSpPr>
        <p:spPr bwMode="auto">
          <a:xfrm>
            <a:off x="457200" y="1600200"/>
            <a:ext cx="8216900" cy="4514850"/>
          </a:xfrm>
          <a:prstGeom prst="rect">
            <a:avLst/>
          </a:prstGeom>
          <a:noFill/>
          <a:ln w="9525">
            <a:noFill/>
            <a:round/>
            <a:headEnd/>
            <a:tailEnd/>
          </a:ln>
          <a:effectLst/>
        </p:spPr>
        <p:txBody>
          <a:bodyPr lIns="0" tIns="0" rIns="0" bIns="0"/>
          <a:lstStyle/>
          <a:p>
            <a:pPr marL="328613" indent="-317500" eaLnBrk="1" hangingPunct="1">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4.1 Compatible: Maximize compatibility with current and future user agents, including assistive technologies.</a:t>
            </a:r>
          </a:p>
          <a:p>
            <a:pPr marL="328613" indent="-317500" eaLnBrk="1" hangingPunct="1">
              <a:lnSpc>
                <a:spcPts val="2825"/>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09" name="Text Box 1"/>
          <p:cNvSpPr txBox="1">
            <a:spLocks noChangeArrowheads="1"/>
          </p:cNvSpPr>
          <p:nvPr/>
        </p:nvSpPr>
        <p:spPr bwMode="auto">
          <a:xfrm>
            <a:off x="457200" y="274638"/>
            <a:ext cx="8216900" cy="1130300"/>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HTML 0 techniques</a:t>
            </a:r>
          </a:p>
        </p:txBody>
      </p:sp>
      <p:sp>
        <p:nvSpPr>
          <p:cNvPr id="503810" name="Text Box 2"/>
          <p:cNvSpPr txBox="1">
            <a:spLocks noChangeArrowheads="1"/>
          </p:cNvSpPr>
          <p:nvPr/>
        </p:nvSpPr>
        <p:spPr bwMode="auto">
          <a:xfrm>
            <a:off x="457200" y="1600200"/>
            <a:ext cx="8216900" cy="4514850"/>
          </a:xfrm>
          <a:prstGeom prst="rect">
            <a:avLst/>
          </a:prstGeom>
          <a:noFill/>
          <a:ln w="9525">
            <a:noFill/>
            <a:round/>
            <a:headEnd/>
            <a:tailEnd/>
          </a:ln>
          <a:effectLst/>
        </p:spPr>
        <p:txBody>
          <a:bodyPr lIns="0" tIns="0" rIns="0" bIns="0"/>
          <a:lstStyle/>
          <a:p>
            <a:pPr marL="328613" indent="-317500" eaLnBrk="1" hangingPunct="1">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H02: Combining adjacent image and text links for the same resource</a:t>
            </a:r>
          </a:p>
          <a:p>
            <a:pPr marL="328613" indent="-317500" eaLnBrk="1" hangingPunct="1">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H04: Creating a logical tab order through links, form controls, and objects</a:t>
            </a:r>
          </a:p>
          <a:p>
            <a:pPr marL="328613" indent="-317500" eaLnBrk="1" hangingPunct="1">
              <a:lnSpc>
                <a:spcPts val="2825"/>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3" name="Text Box 1"/>
          <p:cNvSpPr txBox="1">
            <a:spLocks noChangeArrowheads="1"/>
          </p:cNvSpPr>
          <p:nvPr/>
        </p:nvSpPr>
        <p:spPr bwMode="auto">
          <a:xfrm>
            <a:off x="457200" y="274638"/>
            <a:ext cx="8216900" cy="1130300"/>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H2 HTML techniques</a:t>
            </a:r>
          </a:p>
        </p:txBody>
      </p:sp>
      <p:sp>
        <p:nvSpPr>
          <p:cNvPr id="504834" name="Text Box 2"/>
          <p:cNvSpPr txBox="1">
            <a:spLocks noChangeArrowheads="1"/>
          </p:cNvSpPr>
          <p:nvPr/>
        </p:nvSpPr>
        <p:spPr bwMode="auto">
          <a:xfrm>
            <a:off x="457200" y="1371600"/>
            <a:ext cx="8216900" cy="5257800"/>
          </a:xfrm>
          <a:prstGeom prst="rect">
            <a:avLst/>
          </a:prstGeom>
          <a:noFill/>
          <a:ln w="9525">
            <a:noFill/>
            <a:round/>
            <a:headEnd/>
            <a:tailEnd/>
          </a:ln>
          <a:effectLst/>
        </p:spPr>
        <p:txBody>
          <a:bodyPr lIns="0" tIns="0" rIns="0" bIns="0"/>
          <a:lstStyle/>
          <a:p>
            <a:pPr marL="328613" indent="-317500" eaLnBrk="1" hangingPunct="1">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H24: Providing text alternatives for the area elements of image maps [not covered here]</a:t>
            </a:r>
          </a:p>
          <a:p>
            <a:pPr marL="328613" indent="-317500" eaLnBrk="1" hangingPunct="1">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H25: Providing a title using the title element</a:t>
            </a:r>
          </a:p>
          <a:p>
            <a:pPr marL="328613" indent="-317500" eaLnBrk="1" hangingPunct="1">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H27: Providing text and non-text alternatives for objects</a:t>
            </a:r>
          </a:p>
          <a:p>
            <a:pPr marL="328613" indent="-317500" eaLnBrk="1" hangingPunct="1">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H28: Providing definitions for abbreviations by using the &lt;abbr&gt; and &lt;acronym&gt; elements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7" name="Text Box 1"/>
          <p:cNvSpPr txBox="1">
            <a:spLocks noChangeArrowheads="1"/>
          </p:cNvSpPr>
          <p:nvPr/>
        </p:nvSpPr>
        <p:spPr bwMode="auto">
          <a:xfrm>
            <a:off x="457200" y="274638"/>
            <a:ext cx="8216900" cy="1130300"/>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H3 HTML techniques</a:t>
            </a:r>
          </a:p>
        </p:txBody>
      </p:sp>
      <p:sp>
        <p:nvSpPr>
          <p:cNvPr id="505858" name="Text Box 2"/>
          <p:cNvSpPr txBox="1">
            <a:spLocks noChangeArrowheads="1"/>
          </p:cNvSpPr>
          <p:nvPr/>
        </p:nvSpPr>
        <p:spPr bwMode="auto">
          <a:xfrm>
            <a:off x="457200" y="1295400"/>
            <a:ext cx="8216900" cy="5257800"/>
          </a:xfrm>
          <a:prstGeom prst="rect">
            <a:avLst/>
          </a:prstGeom>
          <a:noFill/>
          <a:ln w="9525">
            <a:noFill/>
            <a:round/>
            <a:headEnd/>
            <a:tailEnd/>
          </a:ln>
          <a:effectLst/>
        </p:spPr>
        <p:txBody>
          <a:bodyPr lIns="0" tIns="0" rIns="0" bIns="0"/>
          <a:lstStyle/>
          <a:p>
            <a:pPr marL="328613" indent="-317500" eaLnBrk="1" hangingPunct="1">
              <a:lnSpc>
                <a:spcPct val="98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H30: Providing link text that describes the purpose of a link for anchor elements</a:t>
            </a:r>
          </a:p>
          <a:p>
            <a:pPr marL="328613" indent="-317500" eaLnBrk="1" hangingPunct="1">
              <a:lnSpc>
                <a:spcPct val="98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H32: Providing submit buttons</a:t>
            </a:r>
          </a:p>
          <a:p>
            <a:pPr marL="328613" indent="-317500" eaLnBrk="1" hangingPunct="1">
              <a:lnSpc>
                <a:spcPct val="98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H33: Supplementing link text with the title attribute</a:t>
            </a:r>
          </a:p>
          <a:p>
            <a:pPr marL="328613" indent="-317500" eaLnBrk="1" hangingPunct="1">
              <a:lnSpc>
                <a:spcPct val="98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H34: Using a Unicode right-to-left mark (RLM) or left-to-right mark (LRM) to mix text direction inline</a:t>
            </a:r>
          </a:p>
          <a:p>
            <a:pPr marL="328613" indent="-317500" eaLnBrk="1" hangingPunct="1">
              <a:lnSpc>
                <a:spcPct val="98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H35: Providing text alternatives on applet elements</a:t>
            </a:r>
          </a:p>
          <a:p>
            <a:pPr marL="328613" indent="-317500" eaLnBrk="1" hangingPunct="1">
              <a:lnSpc>
                <a:spcPct val="98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H36: Using alt= attributes on images used as submit buttons</a:t>
            </a:r>
          </a:p>
          <a:p>
            <a:pPr marL="328613" indent="-317500" eaLnBrk="1" hangingPunct="1">
              <a:lnSpc>
                <a:spcPct val="98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H37: Using alt= attributes on &lt;</a:t>
            </a:r>
            <a:r>
              <a:rPr lang="en-US" sz="2400" dirty="0" err="1">
                <a:solidFill>
                  <a:srgbClr val="FFFFFF"/>
                </a:solidFill>
              </a:rPr>
              <a:t>img</a:t>
            </a:r>
            <a:r>
              <a:rPr lang="en-US" sz="2400" dirty="0">
                <a:solidFill>
                  <a:srgbClr val="FFFFFF"/>
                </a:solidFill>
              </a:rPr>
              <a:t>/&gt; elements</a:t>
            </a:r>
          </a:p>
          <a:p>
            <a:pPr marL="328613" indent="-317500" eaLnBrk="1" hangingPunct="1">
              <a:lnSpc>
                <a:spcPct val="98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H39: Using caption elements to associate data table captions with data tables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1" name="Text Box 1"/>
          <p:cNvSpPr txBox="1">
            <a:spLocks noChangeArrowheads="1"/>
          </p:cNvSpPr>
          <p:nvPr/>
        </p:nvSpPr>
        <p:spPr bwMode="auto">
          <a:xfrm>
            <a:off x="457200" y="274638"/>
            <a:ext cx="8216900" cy="1130300"/>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H4 HTML techniques</a:t>
            </a:r>
          </a:p>
        </p:txBody>
      </p:sp>
      <p:sp>
        <p:nvSpPr>
          <p:cNvPr id="506882" name="Text Box 2"/>
          <p:cNvSpPr txBox="1">
            <a:spLocks noChangeArrowheads="1"/>
          </p:cNvSpPr>
          <p:nvPr/>
        </p:nvSpPr>
        <p:spPr bwMode="auto">
          <a:xfrm>
            <a:off x="457200" y="1295400"/>
            <a:ext cx="8216900" cy="5448300"/>
          </a:xfrm>
          <a:prstGeom prst="rect">
            <a:avLst/>
          </a:prstGeom>
          <a:noFill/>
          <a:ln w="9525">
            <a:noFill/>
            <a:round/>
            <a:headEnd/>
            <a:tailEnd/>
          </a:ln>
          <a:effectLst/>
        </p:spPr>
        <p:txBody>
          <a:bodyPr lIns="0" tIns="0" rIns="0" bIns="0"/>
          <a:lstStyle/>
          <a:p>
            <a:pPr marL="328613" indent="-317500" eaLnBrk="1" hangingPunct="1">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H40: Using definition lists</a:t>
            </a:r>
          </a:p>
          <a:p>
            <a:pPr marL="328613" indent="-317500" eaLnBrk="1" hangingPunct="1">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H42: Using &lt;h1&gt; to &lt;h6&gt; to identify headings</a:t>
            </a:r>
          </a:p>
          <a:p>
            <a:pPr marL="328613" indent="-317500" eaLnBrk="1" hangingPunct="1">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H43: Using id= and headers= attributes to associate data cells with header cells in data tables</a:t>
            </a:r>
          </a:p>
          <a:p>
            <a:pPr marL="328613" indent="-317500" eaLnBrk="1" hangingPunct="1">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H44: Using &lt;label&gt; to associate text labels with form controls</a:t>
            </a:r>
          </a:p>
          <a:p>
            <a:pPr marL="328613" indent="-317500" eaLnBrk="1" hangingPunct="1">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H45: Using </a:t>
            </a:r>
            <a:r>
              <a:rPr lang="en-US" sz="2400" dirty="0" err="1">
                <a:solidFill>
                  <a:srgbClr val="FFFFFF"/>
                </a:solidFill>
              </a:rPr>
              <a:t>longdesc</a:t>
            </a:r>
            <a:r>
              <a:rPr lang="en-US" sz="2400" dirty="0">
                <a:solidFill>
                  <a:srgbClr val="FFFFFF"/>
                </a:solidFill>
              </a:rPr>
              <a:t>=</a:t>
            </a:r>
          </a:p>
          <a:p>
            <a:pPr marL="328613" indent="-317500" eaLnBrk="1" hangingPunct="1">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H46: Using </a:t>
            </a:r>
            <a:r>
              <a:rPr lang="en-US" sz="2400" dirty="0" err="1">
                <a:solidFill>
                  <a:srgbClr val="FFFFFF"/>
                </a:solidFill>
              </a:rPr>
              <a:t>noembed</a:t>
            </a:r>
            <a:r>
              <a:rPr lang="en-US" sz="2400" dirty="0">
                <a:solidFill>
                  <a:srgbClr val="FFFFFF"/>
                </a:solidFill>
              </a:rPr>
              <a:t>= with &lt;embed&gt;</a:t>
            </a:r>
          </a:p>
          <a:p>
            <a:pPr marL="328613" indent="-317500" eaLnBrk="1" hangingPunct="1">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H48: Using &lt;</a:t>
            </a:r>
            <a:r>
              <a:rPr lang="en-US" sz="2400" dirty="0" err="1">
                <a:solidFill>
                  <a:srgbClr val="FFFFFF"/>
                </a:solidFill>
              </a:rPr>
              <a:t>ol</a:t>
            </a:r>
            <a:r>
              <a:rPr lang="en-US" sz="2400" dirty="0">
                <a:solidFill>
                  <a:srgbClr val="FFFFFF"/>
                </a:solidFill>
              </a:rPr>
              <a:t>&gt;, &lt;</a:t>
            </a:r>
            <a:r>
              <a:rPr lang="en-US" sz="2400" dirty="0" err="1">
                <a:solidFill>
                  <a:srgbClr val="FFFFFF"/>
                </a:solidFill>
              </a:rPr>
              <a:t>ul</a:t>
            </a:r>
            <a:r>
              <a:rPr lang="en-US" sz="2400" dirty="0">
                <a:solidFill>
                  <a:srgbClr val="FFFFFF"/>
                </a:solidFill>
              </a:rPr>
              <a:t>&gt; and &lt;dl&gt; for lists</a:t>
            </a:r>
          </a:p>
          <a:p>
            <a:pPr marL="328613" indent="-317500" eaLnBrk="1" hangingPunct="1">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H49: Using semantic markup to mark emphasized or special text</a:t>
            </a:r>
          </a:p>
          <a:p>
            <a:pPr marL="328613" indent="-317500" eaLnBrk="1" hangingPunct="1">
              <a:lnSpc>
                <a:spcPts val="2825"/>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4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5" name="Text Box 1"/>
          <p:cNvSpPr txBox="1">
            <a:spLocks noChangeArrowheads="1"/>
          </p:cNvSpPr>
          <p:nvPr/>
        </p:nvSpPr>
        <p:spPr bwMode="auto">
          <a:xfrm>
            <a:off x="457200" y="274638"/>
            <a:ext cx="8216900" cy="1130300"/>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H5 HTML techniques</a:t>
            </a:r>
          </a:p>
        </p:txBody>
      </p:sp>
      <p:sp>
        <p:nvSpPr>
          <p:cNvPr id="507906" name="Text Box 2"/>
          <p:cNvSpPr txBox="1">
            <a:spLocks noChangeArrowheads="1"/>
          </p:cNvSpPr>
          <p:nvPr/>
        </p:nvSpPr>
        <p:spPr bwMode="auto">
          <a:xfrm>
            <a:off x="457200" y="1295400"/>
            <a:ext cx="8216900" cy="5334000"/>
          </a:xfrm>
          <a:prstGeom prst="rect">
            <a:avLst/>
          </a:prstGeom>
          <a:noFill/>
          <a:ln w="9525">
            <a:noFill/>
            <a:round/>
            <a:headEnd/>
            <a:tailEnd/>
          </a:ln>
          <a:effectLst/>
        </p:spPr>
        <p:txBody>
          <a:bodyPr lIns="0" tIns="0" rIns="0" bIns="0"/>
          <a:lstStyle/>
          <a:p>
            <a:pPr marL="328613" indent="-317500" eaLnBrk="1" hangingPunct="1">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H50: Using structural elements to group links</a:t>
            </a:r>
          </a:p>
          <a:p>
            <a:pPr marL="328613" indent="-317500" eaLnBrk="1" hangingPunct="1">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H51: Using table markup to present tabular information</a:t>
            </a:r>
          </a:p>
          <a:p>
            <a:pPr marL="328613" indent="-317500" eaLnBrk="1" hangingPunct="1">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H53: Using the body of the object element</a:t>
            </a:r>
          </a:p>
          <a:p>
            <a:pPr marL="328613" indent="-317500" eaLnBrk="1" hangingPunct="1">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H54: Using the &lt;</a:t>
            </a:r>
            <a:r>
              <a:rPr lang="en-US" sz="2400" dirty="0" err="1">
                <a:solidFill>
                  <a:srgbClr val="FFFFFF"/>
                </a:solidFill>
              </a:rPr>
              <a:t>dfn</a:t>
            </a:r>
            <a:r>
              <a:rPr lang="en-US" sz="2400" dirty="0">
                <a:solidFill>
                  <a:srgbClr val="FFFFFF"/>
                </a:solidFill>
              </a:rPr>
              <a:t>&gt; element to identify the defining instance of a word</a:t>
            </a:r>
          </a:p>
          <a:p>
            <a:pPr marL="328613" indent="-317500" eaLnBrk="1" hangingPunct="1">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H56: Using the dir= on an inline element to resolve problems with nested directional runs</a:t>
            </a:r>
          </a:p>
          <a:p>
            <a:pPr marL="328613" indent="-317500" eaLnBrk="1" hangingPunct="1">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H57: Using language attributes on the html element</a:t>
            </a:r>
          </a:p>
          <a:p>
            <a:pPr marL="328613" indent="-317500" eaLnBrk="1" hangingPunct="1">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H58: Using language attributes to identify changes in the human language</a:t>
            </a:r>
          </a:p>
          <a:p>
            <a:pPr marL="328613" indent="-317500" eaLnBrk="1" hangingPunct="1">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H59: Using the link element and navigation tools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29" name="Text Box 1"/>
          <p:cNvSpPr txBox="1">
            <a:spLocks noChangeArrowheads="1"/>
          </p:cNvSpPr>
          <p:nvPr/>
        </p:nvSpPr>
        <p:spPr bwMode="auto">
          <a:xfrm>
            <a:off x="457200" y="274638"/>
            <a:ext cx="8216900" cy="1130300"/>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H6 HTML techniques</a:t>
            </a:r>
          </a:p>
        </p:txBody>
      </p:sp>
      <p:sp>
        <p:nvSpPr>
          <p:cNvPr id="508930" name="Text Box 2"/>
          <p:cNvSpPr txBox="1">
            <a:spLocks noChangeArrowheads="1"/>
          </p:cNvSpPr>
          <p:nvPr/>
        </p:nvSpPr>
        <p:spPr bwMode="auto">
          <a:xfrm>
            <a:off x="457200" y="1219200"/>
            <a:ext cx="8216900" cy="5270500"/>
          </a:xfrm>
          <a:prstGeom prst="rect">
            <a:avLst/>
          </a:prstGeom>
          <a:noFill/>
          <a:ln w="9525">
            <a:noFill/>
            <a:round/>
            <a:headEnd/>
            <a:tailEnd/>
          </a:ln>
          <a:effectLst/>
        </p:spPr>
        <p:txBody>
          <a:bodyPr lIns="0" tIns="0" rIns="0" bIns="0"/>
          <a:lstStyle/>
          <a:p>
            <a:pPr marL="328613" indent="-317500" eaLnBrk="1" hangingPunct="1">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H60: Using the link element to link to a glossary</a:t>
            </a:r>
          </a:p>
          <a:p>
            <a:pPr marL="328613" indent="-317500" eaLnBrk="1" hangingPunct="1">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H62: Using the ruby element</a:t>
            </a:r>
          </a:p>
          <a:p>
            <a:pPr marL="328613" indent="-317500" eaLnBrk="1" hangingPunct="1">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H63: Using the scope attribute to associate header cells and data cells in data tables</a:t>
            </a:r>
          </a:p>
          <a:p>
            <a:pPr marL="328613" indent="-317500" eaLnBrk="1" hangingPunct="1">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H64: Using the title attribute of the frame and </a:t>
            </a:r>
            <a:r>
              <a:rPr lang="en-US" sz="2400" dirty="0" err="1">
                <a:solidFill>
                  <a:srgbClr val="FFFFFF"/>
                </a:solidFill>
              </a:rPr>
              <a:t>iframe</a:t>
            </a:r>
            <a:r>
              <a:rPr lang="en-US" sz="2400" dirty="0">
                <a:solidFill>
                  <a:srgbClr val="FFFFFF"/>
                </a:solidFill>
              </a:rPr>
              <a:t> elements</a:t>
            </a:r>
          </a:p>
          <a:p>
            <a:pPr marL="328613" indent="-317500" eaLnBrk="1" hangingPunct="1">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H65: Using the title attribute to identify form controls when the label element cannot be used</a:t>
            </a:r>
          </a:p>
          <a:p>
            <a:pPr marL="328613" indent="-317500" eaLnBrk="1" hangingPunct="1">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H67: Using null alt= text and no title attribute on &lt;</a:t>
            </a:r>
            <a:r>
              <a:rPr lang="en-US" sz="2400" dirty="0" err="1">
                <a:solidFill>
                  <a:srgbClr val="FFFFFF"/>
                </a:solidFill>
              </a:rPr>
              <a:t>img</a:t>
            </a:r>
            <a:r>
              <a:rPr lang="en-US" sz="2400" dirty="0">
                <a:solidFill>
                  <a:srgbClr val="FFFFFF"/>
                </a:solidFill>
              </a:rPr>
              <a:t>&gt; for images that adaptive technologies should ignore</a:t>
            </a:r>
          </a:p>
          <a:p>
            <a:pPr marL="328613" indent="-317500" eaLnBrk="1" hangingPunct="1">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H69: Providing heading elements at the beginning of each section of content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3" name="Text Box 1"/>
          <p:cNvSpPr txBox="1">
            <a:spLocks noChangeArrowheads="1"/>
          </p:cNvSpPr>
          <p:nvPr/>
        </p:nvSpPr>
        <p:spPr bwMode="auto">
          <a:xfrm>
            <a:off x="457200" y="274638"/>
            <a:ext cx="8216900" cy="1130300"/>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H7 HTML techniques</a:t>
            </a:r>
          </a:p>
        </p:txBody>
      </p:sp>
      <p:sp>
        <p:nvSpPr>
          <p:cNvPr id="509954" name="Text Box 2"/>
          <p:cNvSpPr txBox="1">
            <a:spLocks noChangeArrowheads="1"/>
          </p:cNvSpPr>
          <p:nvPr/>
        </p:nvSpPr>
        <p:spPr bwMode="auto">
          <a:xfrm>
            <a:off x="152400" y="1219200"/>
            <a:ext cx="8763000" cy="5257800"/>
          </a:xfrm>
          <a:prstGeom prst="rect">
            <a:avLst/>
          </a:prstGeom>
          <a:noFill/>
          <a:ln w="9525">
            <a:noFill/>
            <a:round/>
            <a:headEnd/>
            <a:tailEnd/>
          </a:ln>
          <a:effectLst/>
        </p:spPr>
        <p:txBody>
          <a:bodyPr lIns="0" tIns="0" rIns="0" bIns="0"/>
          <a:lstStyle/>
          <a:p>
            <a:pPr marL="328613" indent="-317500" eaLnBrk="1" hangingPunct="1">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H70: Using frame elements to group blocks of repeated material</a:t>
            </a:r>
          </a:p>
          <a:p>
            <a:pPr marL="328613" indent="-317500" eaLnBrk="1" hangingPunct="1">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H71: Providing a description for groups of form controls using &lt;fieldset&gt; and &lt;legend&gt; elements [not covered here]</a:t>
            </a:r>
          </a:p>
          <a:p>
            <a:pPr marL="328613" indent="-317500" eaLnBrk="1" hangingPunct="1">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H73: Using the summary attribute of the table element to give an overview of data tables</a:t>
            </a:r>
          </a:p>
          <a:p>
            <a:pPr marL="328613" indent="-317500" eaLnBrk="1" hangingPunct="1">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H74: Ensuring that opening and closing tags are used according to specification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how to fetch</a:t>
            </a:r>
          </a:p>
        </p:txBody>
      </p:sp>
      <p:sp>
        <p:nvSpPr>
          <p:cNvPr id="53250"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28613" indent="-317500">
              <a:lnSpc>
                <a:spcPct val="105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The browser uses the http protocol for each item fetched. </a:t>
            </a:r>
          </a:p>
          <a:p>
            <a:pPr marL="328613" indent="-317500">
              <a:lnSpc>
                <a:spcPct val="105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It sends a http request which is often almost as simple as </a:t>
            </a:r>
          </a:p>
          <a:p>
            <a:pPr marL="328613" indent="-317500">
              <a:lnSpc>
                <a:spcPct val="105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   GET </a:t>
            </a:r>
            <a:r>
              <a:rPr lang="en-US" sz="2800" i="1" dirty="0">
                <a:solidFill>
                  <a:srgbClr val="FFFFFF"/>
                </a:solidFill>
              </a:rPr>
              <a:t>address </a:t>
            </a:r>
            <a:r>
              <a:rPr lang="en-US" sz="2800" dirty="0">
                <a:solidFill>
                  <a:srgbClr val="FFFFFF"/>
                </a:solidFill>
              </a:rPr>
              <a:t>HTTP/1.1</a:t>
            </a:r>
          </a:p>
          <a:p>
            <a:pPr marL="328613" indent="-317500">
              <a:lnSpc>
                <a:spcPct val="105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   where </a:t>
            </a:r>
            <a:r>
              <a:rPr lang="en-US" sz="2800" i="1" dirty="0">
                <a:solidFill>
                  <a:srgbClr val="FFFFFF"/>
                </a:solidFill>
              </a:rPr>
              <a:t>address </a:t>
            </a:r>
            <a:r>
              <a:rPr lang="en-US" sz="2800" dirty="0">
                <a:solidFill>
                  <a:srgbClr val="FFFFFF"/>
                </a:solidFill>
              </a:rPr>
              <a:t>is the address of the object to be fetched. </a:t>
            </a:r>
          </a:p>
          <a:p>
            <a:pPr marL="328613" indent="-317500">
              <a:lnSpc>
                <a:spcPct val="105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The HTTP/1.1 is </a:t>
            </a:r>
            <a:r>
              <a:rPr lang="en-US" sz="2800" dirty="0" smtClean="0">
                <a:solidFill>
                  <a:srgbClr val="FFFFFF"/>
                </a:solidFill>
              </a:rPr>
              <a:t>simply </a:t>
            </a:r>
            <a:r>
              <a:rPr lang="en-US" sz="2800" dirty="0">
                <a:solidFill>
                  <a:srgbClr val="FFFFFF"/>
                </a:solidFill>
              </a:rPr>
              <a:t>the protocol version. This enables future versions to run a bit differently.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7" name="Text Box 1"/>
          <p:cNvSpPr txBox="1">
            <a:spLocks noChangeArrowheads="1"/>
          </p:cNvSpPr>
          <p:nvPr/>
        </p:nvSpPr>
        <p:spPr bwMode="auto">
          <a:xfrm>
            <a:off x="457200" y="274638"/>
            <a:ext cx="8216900" cy="1130300"/>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H7 HTML techniques</a:t>
            </a:r>
          </a:p>
        </p:txBody>
      </p:sp>
      <p:sp>
        <p:nvSpPr>
          <p:cNvPr id="510978" name="Text Box 2"/>
          <p:cNvSpPr txBox="1">
            <a:spLocks noChangeArrowheads="1"/>
          </p:cNvSpPr>
          <p:nvPr/>
        </p:nvSpPr>
        <p:spPr bwMode="auto">
          <a:xfrm>
            <a:off x="457200" y="1600200"/>
            <a:ext cx="8216900" cy="5270500"/>
          </a:xfrm>
          <a:prstGeom prst="rect">
            <a:avLst/>
          </a:prstGeom>
          <a:noFill/>
          <a:ln w="9525">
            <a:noFill/>
            <a:round/>
            <a:headEnd/>
            <a:tailEnd/>
          </a:ln>
          <a:effectLst/>
        </p:spPr>
        <p:txBody>
          <a:bodyPr lIns="0" tIns="0" rIns="0" bIns="0"/>
          <a:lstStyle/>
          <a:p>
            <a:pPr marL="328613" indent="-317500" eaLnBrk="1" hangingPunct="1">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H75: Ensuring that Web pages are well-formed</a:t>
            </a:r>
          </a:p>
          <a:p>
            <a:pPr marL="328613" indent="-317500" eaLnBrk="1" hangingPunct="1">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H76: Using meta refresh to create an instant client-side redirect</a:t>
            </a:r>
          </a:p>
          <a:p>
            <a:pPr marL="328613" indent="-317500" eaLnBrk="1" hangingPunct="1">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H77: Identifying the purpose of a link using link text combined with its enclosing list item</a:t>
            </a:r>
          </a:p>
          <a:p>
            <a:pPr marL="328613" indent="-317500" eaLnBrk="1" hangingPunct="1">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H78: Identifying the purpose of a link using link text combined with its enclosing paragraph</a:t>
            </a:r>
          </a:p>
          <a:p>
            <a:pPr marL="328613" indent="-317500" eaLnBrk="1" hangingPunct="1">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H79: Identifying the purpose of a link using link text combined with its enclosing table cell and associated table headings</a:t>
            </a:r>
          </a:p>
          <a:p>
            <a:pPr marL="328613" indent="-317500" eaLnBrk="1" hangingPunct="1">
              <a:lnSpc>
                <a:spcPts val="2825"/>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400" dirty="0">
              <a:solidFill>
                <a:srgbClr val="FFFFFF"/>
              </a:solidFill>
            </a:endParaRPr>
          </a:p>
          <a:p>
            <a:pPr marL="328613" indent="-317500" eaLnBrk="1" hangingPunct="1">
              <a:lnSpc>
                <a:spcPts val="2825"/>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4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1" name="Text Box 1"/>
          <p:cNvSpPr txBox="1">
            <a:spLocks noChangeArrowheads="1"/>
          </p:cNvSpPr>
          <p:nvPr/>
        </p:nvSpPr>
        <p:spPr bwMode="auto">
          <a:xfrm>
            <a:off x="457200" y="274638"/>
            <a:ext cx="8216900" cy="1130300"/>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H8 HTML techniques</a:t>
            </a:r>
          </a:p>
        </p:txBody>
      </p:sp>
      <p:sp>
        <p:nvSpPr>
          <p:cNvPr id="512002" name="Text Box 2"/>
          <p:cNvSpPr txBox="1">
            <a:spLocks noChangeArrowheads="1"/>
          </p:cNvSpPr>
          <p:nvPr/>
        </p:nvSpPr>
        <p:spPr bwMode="auto">
          <a:xfrm>
            <a:off x="457200" y="1219200"/>
            <a:ext cx="8216900" cy="5410200"/>
          </a:xfrm>
          <a:prstGeom prst="rect">
            <a:avLst/>
          </a:prstGeom>
          <a:noFill/>
          <a:ln w="9525">
            <a:noFill/>
            <a:round/>
            <a:headEnd/>
            <a:tailEnd/>
          </a:ln>
          <a:effectLst/>
        </p:spPr>
        <p:txBody>
          <a:bodyPr lIns="0" tIns="0" rIns="0" bIns="0"/>
          <a:lstStyle/>
          <a:p>
            <a:pPr marL="328613" indent="-317500" eaLnBrk="1" hangingPunct="1">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H80: Identifying the purpose of a link using link text combined with the preceding heading element</a:t>
            </a:r>
          </a:p>
          <a:p>
            <a:pPr marL="328613" indent="-317500" eaLnBrk="1" hangingPunct="1">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H81: Identifying the purpose of a link in a nested list using link text combined with the parent list item under which the list is nested</a:t>
            </a:r>
          </a:p>
          <a:p>
            <a:pPr marL="328613" indent="-317500" eaLnBrk="1" hangingPunct="1">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H83: Using the target= attribute to open a new window on user request and indicating this in link text</a:t>
            </a:r>
          </a:p>
          <a:p>
            <a:pPr marL="328613" indent="-317500" eaLnBrk="1" hangingPunct="1">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H84: Using a button with a select element to perform an action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5" name="Text Box 1"/>
          <p:cNvSpPr txBox="1">
            <a:spLocks noChangeArrowheads="1"/>
          </p:cNvSpPr>
          <p:nvPr/>
        </p:nvSpPr>
        <p:spPr bwMode="auto">
          <a:xfrm>
            <a:off x="457200" y="274638"/>
            <a:ext cx="8216900" cy="1130300"/>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H8 HTML techniques</a:t>
            </a:r>
          </a:p>
        </p:txBody>
      </p:sp>
      <p:sp>
        <p:nvSpPr>
          <p:cNvPr id="513026" name="Text Box 2"/>
          <p:cNvSpPr txBox="1">
            <a:spLocks noChangeArrowheads="1"/>
          </p:cNvSpPr>
          <p:nvPr/>
        </p:nvSpPr>
        <p:spPr bwMode="auto">
          <a:xfrm>
            <a:off x="457200" y="1600200"/>
            <a:ext cx="8216900" cy="5048250"/>
          </a:xfrm>
          <a:prstGeom prst="rect">
            <a:avLst/>
          </a:prstGeom>
          <a:noFill/>
          <a:ln w="9525">
            <a:noFill/>
            <a:round/>
            <a:headEnd/>
            <a:tailEnd/>
          </a:ln>
          <a:effectLst/>
        </p:spPr>
        <p:txBody>
          <a:bodyPr lIns="0" tIns="0" rIns="0" bIns="0"/>
          <a:lstStyle/>
          <a:p>
            <a:pPr marL="328613" indent="-317500" eaLnBrk="1" hangingPunct="1">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H85: Using &lt;optgroup&gt; to  group &lt;option&gt; elements inside a &lt;select&gt;</a:t>
            </a:r>
          </a:p>
          <a:p>
            <a:pPr marL="328613" indent="-317500" eaLnBrk="1" hangingPunct="1">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H86: Providing text alternatives for ASCII art, emoticons, and leetspeak</a:t>
            </a:r>
          </a:p>
          <a:p>
            <a:pPr marL="328613" indent="-317500" eaLnBrk="1" hangingPunct="1">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H87: Not interfering with the user agent's reflow of text as the viewing window is narrowed</a:t>
            </a:r>
          </a:p>
          <a:p>
            <a:pPr marL="328613" indent="-317500" eaLnBrk="1" hangingPunct="1">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H88: Using HTML according to spec</a:t>
            </a:r>
          </a:p>
          <a:p>
            <a:pPr marL="328613" indent="-317500" eaLnBrk="1" hangingPunct="1">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H89: Using the title attribute to provide context-sensitive help</a:t>
            </a:r>
          </a:p>
          <a:p>
            <a:pPr marL="328613" indent="-317500" eaLnBrk="1" hangingPunct="1">
              <a:lnSpc>
                <a:spcPts val="2825"/>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49" name="Text Box 1"/>
          <p:cNvSpPr txBox="1">
            <a:spLocks noChangeArrowheads="1"/>
          </p:cNvSpPr>
          <p:nvPr/>
        </p:nvSpPr>
        <p:spPr bwMode="auto">
          <a:xfrm>
            <a:off x="457200" y="274638"/>
            <a:ext cx="8216900" cy="1130300"/>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H9 HTML techniques</a:t>
            </a:r>
          </a:p>
        </p:txBody>
      </p:sp>
      <p:sp>
        <p:nvSpPr>
          <p:cNvPr id="514050" name="Text Box 2"/>
          <p:cNvSpPr txBox="1">
            <a:spLocks noChangeArrowheads="1"/>
          </p:cNvSpPr>
          <p:nvPr/>
        </p:nvSpPr>
        <p:spPr bwMode="auto">
          <a:xfrm>
            <a:off x="457200" y="1600200"/>
            <a:ext cx="8216900" cy="4514850"/>
          </a:xfrm>
          <a:prstGeom prst="rect">
            <a:avLst/>
          </a:prstGeom>
          <a:noFill/>
          <a:ln w="9525">
            <a:noFill/>
            <a:round/>
            <a:headEnd/>
            <a:tailEnd/>
          </a:ln>
          <a:effectLst/>
        </p:spPr>
        <p:txBody>
          <a:bodyPr lIns="0" tIns="0" rIns="0" bIns="0"/>
          <a:lstStyle/>
          <a:p>
            <a:pPr marL="328613" indent="-317500" eaLnBrk="1" hangingPunct="1">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H90: Indicating required form controls</a:t>
            </a:r>
          </a:p>
          <a:p>
            <a:pPr marL="328613" indent="-317500" eaLnBrk="1" hangingPunct="1">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H91: Using HTML form controls and links</a:t>
            </a:r>
          </a:p>
          <a:p>
            <a:pPr marL="328613" indent="-317500" eaLnBrk="1" hangingPunct="1">
              <a:lnSpc>
                <a:spcPts val="2825"/>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endParaRPr>
          </a:p>
          <a:p>
            <a:pPr marL="328613" indent="-317500" eaLnBrk="1" hangingPunct="1">
              <a:lnSpc>
                <a:spcPts val="2825"/>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3" name="Text Box 1"/>
          <p:cNvSpPr txBox="1">
            <a:spLocks noChangeArrowheads="1"/>
          </p:cNvSpPr>
          <p:nvPr/>
        </p:nvSpPr>
        <p:spPr bwMode="auto">
          <a:xfrm>
            <a:off x="457200" y="274638"/>
            <a:ext cx="8216900" cy="1130300"/>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C0 CSS techniques</a:t>
            </a:r>
          </a:p>
        </p:txBody>
      </p:sp>
      <p:sp>
        <p:nvSpPr>
          <p:cNvPr id="515074" name="Text Box 2"/>
          <p:cNvSpPr txBox="1">
            <a:spLocks noChangeArrowheads="1"/>
          </p:cNvSpPr>
          <p:nvPr/>
        </p:nvSpPr>
        <p:spPr bwMode="auto">
          <a:xfrm>
            <a:off x="457200" y="1600200"/>
            <a:ext cx="8216900" cy="4514850"/>
          </a:xfrm>
          <a:prstGeom prst="rect">
            <a:avLst/>
          </a:prstGeom>
          <a:noFill/>
          <a:ln w="9525">
            <a:noFill/>
            <a:round/>
            <a:headEnd/>
            <a:tailEnd/>
          </a:ln>
          <a:effectLst/>
        </p:spPr>
        <p:txBody>
          <a:bodyPr lIns="0" tIns="0" rIns="0" bIns="0"/>
          <a:lstStyle/>
          <a:p>
            <a:pPr marL="328613" indent="-317500" eaLnBrk="1" hangingPunct="1">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C06: Positioning content based on structural markup</a:t>
            </a:r>
          </a:p>
          <a:p>
            <a:pPr marL="328613" indent="-317500" eaLnBrk="1" hangingPunct="1">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C07: Using CSS to hide a portion of the link text</a:t>
            </a:r>
          </a:p>
          <a:p>
            <a:pPr marL="328613" indent="-317500" eaLnBrk="1" hangingPunct="1">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C08: Using CSS letter-spacing to control spacing within a word</a:t>
            </a:r>
          </a:p>
          <a:p>
            <a:pPr marL="328613" indent="-317500" eaLnBrk="1" hangingPunct="1">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C09: Using CSS to include decorative images</a:t>
            </a:r>
          </a:p>
          <a:p>
            <a:pPr marL="328613" indent="-317500" eaLnBrk="1" hangingPunct="1">
              <a:lnSpc>
                <a:spcPts val="2825"/>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7" name="Text Box 1"/>
          <p:cNvSpPr txBox="1">
            <a:spLocks noChangeArrowheads="1"/>
          </p:cNvSpPr>
          <p:nvPr/>
        </p:nvSpPr>
        <p:spPr bwMode="auto">
          <a:xfrm>
            <a:off x="457200" y="228600"/>
            <a:ext cx="8216900" cy="1023938"/>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C1 CSS techniques </a:t>
            </a:r>
          </a:p>
        </p:txBody>
      </p:sp>
      <p:sp>
        <p:nvSpPr>
          <p:cNvPr id="516098" name="Text Box 2"/>
          <p:cNvSpPr txBox="1">
            <a:spLocks noChangeArrowheads="1"/>
          </p:cNvSpPr>
          <p:nvPr/>
        </p:nvSpPr>
        <p:spPr bwMode="auto">
          <a:xfrm>
            <a:off x="228600" y="1219200"/>
            <a:ext cx="8610600" cy="5486400"/>
          </a:xfrm>
          <a:prstGeom prst="rect">
            <a:avLst/>
          </a:prstGeom>
          <a:noFill/>
          <a:ln w="9525">
            <a:noFill/>
            <a:round/>
            <a:headEnd/>
            <a:tailEnd/>
          </a:ln>
          <a:effectLst/>
        </p:spPr>
        <p:txBody>
          <a:bodyPr lIns="0" tIns="0" rIns="0" bIns="0"/>
          <a:lstStyle/>
          <a:p>
            <a:pPr marL="328613" indent="-317500" eaLnBrk="1" hangingPunct="1">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C12: Using percent for font sizes</a:t>
            </a:r>
          </a:p>
          <a:p>
            <a:pPr marL="328613" indent="-317500" eaLnBrk="1" hangingPunct="1">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C13: Using named font sizes</a:t>
            </a:r>
          </a:p>
          <a:p>
            <a:pPr marL="328613" indent="-317500" eaLnBrk="1" hangingPunct="1">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C14: Using </a:t>
            </a:r>
            <a:r>
              <a:rPr lang="en-US" sz="2400" dirty="0" err="1">
                <a:solidFill>
                  <a:srgbClr val="FFFFFF"/>
                </a:solidFill>
              </a:rPr>
              <a:t>em</a:t>
            </a:r>
            <a:r>
              <a:rPr lang="en-US" sz="2400" dirty="0">
                <a:solidFill>
                  <a:srgbClr val="FFFFFF"/>
                </a:solidFill>
              </a:rPr>
              <a:t> units for font sizes</a:t>
            </a:r>
          </a:p>
          <a:p>
            <a:pPr marL="328613" indent="-317500" eaLnBrk="1" hangingPunct="1">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C15: Using CSS to change the presentation of a user interface component when it receives focus</a:t>
            </a:r>
          </a:p>
          <a:p>
            <a:pPr marL="328613" indent="-317500" eaLnBrk="1" hangingPunct="1">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C17: Scaling form elements which contain text</a:t>
            </a:r>
          </a:p>
          <a:p>
            <a:pPr marL="328613" indent="-317500" eaLnBrk="1" hangingPunct="1">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C18: Using CSS margin and padding rules instead of spacer images for layout design</a:t>
            </a:r>
          </a:p>
          <a:p>
            <a:pPr marL="328613" indent="-317500" eaLnBrk="1" hangingPunct="1">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C19: Specifying alignment either to the left OR right in CSS</a:t>
            </a:r>
          </a:p>
          <a:p>
            <a:pPr marL="328613" indent="-317500" eaLnBrk="1" hangingPunct="1">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C30: Using CSS to replace text with images of text and providing user interface controls to switch</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1" name="Text Box 1"/>
          <p:cNvSpPr txBox="1">
            <a:spLocks noChangeArrowheads="1"/>
          </p:cNvSpPr>
          <p:nvPr/>
        </p:nvSpPr>
        <p:spPr bwMode="auto">
          <a:xfrm>
            <a:off x="457200" y="274638"/>
            <a:ext cx="8216900" cy="1130300"/>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C2 CSS techniques</a:t>
            </a:r>
          </a:p>
        </p:txBody>
      </p:sp>
      <p:sp>
        <p:nvSpPr>
          <p:cNvPr id="517122" name="Text Box 2"/>
          <p:cNvSpPr txBox="1">
            <a:spLocks noChangeArrowheads="1"/>
          </p:cNvSpPr>
          <p:nvPr/>
        </p:nvSpPr>
        <p:spPr bwMode="auto">
          <a:xfrm>
            <a:off x="457200" y="1600200"/>
            <a:ext cx="8216900" cy="5270500"/>
          </a:xfrm>
          <a:prstGeom prst="rect">
            <a:avLst/>
          </a:prstGeom>
          <a:noFill/>
          <a:ln w="9525">
            <a:noFill/>
            <a:round/>
            <a:headEnd/>
            <a:tailEnd/>
          </a:ln>
          <a:effectLst/>
        </p:spPr>
        <p:txBody>
          <a:bodyPr lIns="0" tIns="0" rIns="0" bIns="0"/>
          <a:lstStyle/>
          <a:p>
            <a:pPr marL="328613" indent="-317500" eaLnBrk="1" hangingPunct="1">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C20: Using relative measurements to set column widths so that lines can average 80 characters or less when the browser is resized</a:t>
            </a:r>
          </a:p>
          <a:p>
            <a:pPr marL="328613" indent="-317500" eaLnBrk="1" hangingPunct="1">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C21: Specifying line spacing in CSS</a:t>
            </a:r>
          </a:p>
          <a:p>
            <a:pPr marL="328613" indent="-317500" eaLnBrk="1" hangingPunct="1">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C22: Using CSS to control visual presentation of text</a:t>
            </a:r>
          </a:p>
          <a:p>
            <a:pPr marL="328613" indent="-317500" eaLnBrk="1" hangingPunct="1">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C23: Specifying text and background colors of secondary content such as banners, features and navigation in CSS while not specifying text and background colors of the main content</a:t>
            </a:r>
          </a:p>
          <a:p>
            <a:pPr marL="328613" indent="-317500" eaLnBrk="1" hangingPunct="1">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C24: Using percentage values in CSS for container sizes</a:t>
            </a:r>
          </a:p>
          <a:p>
            <a:pPr marL="328613" indent="-317500" eaLnBrk="1" hangingPunct="1">
              <a:lnSpc>
                <a:spcPts val="2825"/>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400" dirty="0">
              <a:solidFill>
                <a:srgbClr val="FFFFFF"/>
              </a:solidFill>
            </a:endParaRPr>
          </a:p>
          <a:p>
            <a:pPr marL="328613" indent="-317500" eaLnBrk="1" hangingPunct="1">
              <a:lnSpc>
                <a:spcPts val="2825"/>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4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5" name="Text Box 1"/>
          <p:cNvSpPr txBox="1">
            <a:spLocks noChangeArrowheads="1"/>
          </p:cNvSpPr>
          <p:nvPr/>
        </p:nvSpPr>
        <p:spPr bwMode="auto">
          <a:xfrm>
            <a:off x="457200" y="274638"/>
            <a:ext cx="8216900" cy="1130300"/>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C2 CSS techniques</a:t>
            </a:r>
          </a:p>
        </p:txBody>
      </p:sp>
      <p:sp>
        <p:nvSpPr>
          <p:cNvPr id="518146" name="Text Box 2"/>
          <p:cNvSpPr txBox="1">
            <a:spLocks noChangeArrowheads="1"/>
          </p:cNvSpPr>
          <p:nvPr/>
        </p:nvSpPr>
        <p:spPr bwMode="auto">
          <a:xfrm>
            <a:off x="457200" y="1600200"/>
            <a:ext cx="8216900" cy="4514850"/>
          </a:xfrm>
          <a:prstGeom prst="rect">
            <a:avLst/>
          </a:prstGeom>
          <a:noFill/>
          <a:ln w="9525">
            <a:noFill/>
            <a:round/>
            <a:headEnd/>
            <a:tailEnd/>
          </a:ln>
          <a:effectLst/>
        </p:spPr>
        <p:txBody>
          <a:bodyPr lIns="0" tIns="0" rIns="0" bIns="0"/>
          <a:lstStyle/>
          <a:p>
            <a:pPr marL="328613" indent="-317500" eaLnBrk="1" hangingPunct="1">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C25: Specifying borders and layout in CSS to delineate areas of a Web page while not specifying text and text-background colors</a:t>
            </a:r>
          </a:p>
          <a:p>
            <a:pPr marL="328613" indent="-317500" eaLnBrk="1" hangingPunct="1">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C26: Providing options within the content to switch to a layout that does not require the user to scroll horizontally to read a line of text</a:t>
            </a:r>
          </a:p>
          <a:p>
            <a:pPr marL="328613" indent="-317500" eaLnBrk="1" hangingPunct="1">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C27: Making the DOM order match the visual order</a:t>
            </a:r>
          </a:p>
          <a:p>
            <a:pPr marL="328613" indent="-317500" eaLnBrk="1" hangingPunct="1">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C28: Specifying the size of text containers using </a:t>
            </a:r>
            <a:r>
              <a:rPr lang="en-US" sz="2400" dirty="0" err="1">
                <a:solidFill>
                  <a:srgbClr val="FFFFFF"/>
                </a:solidFill>
              </a:rPr>
              <a:t>em</a:t>
            </a:r>
            <a:r>
              <a:rPr lang="en-US" sz="2400" dirty="0">
                <a:solidFill>
                  <a:srgbClr val="FFFFFF"/>
                </a:solidFill>
              </a:rPr>
              <a:t> units</a:t>
            </a:r>
          </a:p>
          <a:p>
            <a:pPr marL="328613" indent="-317500" eaLnBrk="1" hangingPunct="1">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C29: Using a style switcher to provide a conforming alternate version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69" name="Text Box 1"/>
          <p:cNvSpPr txBox="1">
            <a:spLocks noChangeArrowheads="1"/>
          </p:cNvSpPr>
          <p:nvPr/>
        </p:nvSpPr>
        <p:spPr bwMode="auto">
          <a:xfrm>
            <a:off x="457200" y="274638"/>
            <a:ext cx="8216900" cy="1130300"/>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other techniques types</a:t>
            </a:r>
          </a:p>
        </p:txBody>
      </p:sp>
      <p:sp>
        <p:nvSpPr>
          <p:cNvPr id="519170" name="Text Box 2"/>
          <p:cNvSpPr txBox="1">
            <a:spLocks noChangeArrowheads="1"/>
          </p:cNvSpPr>
          <p:nvPr/>
        </p:nvSpPr>
        <p:spPr bwMode="auto">
          <a:xfrm>
            <a:off x="457200" y="1600200"/>
            <a:ext cx="8216900" cy="4514850"/>
          </a:xfrm>
          <a:prstGeom prst="rect">
            <a:avLst/>
          </a:prstGeom>
          <a:noFill/>
          <a:ln w="9525">
            <a:noFill/>
            <a:round/>
            <a:headEnd/>
            <a:tailEnd/>
          </a:ln>
          <a:effectLst/>
        </p:spPr>
        <p:txBody>
          <a:bodyPr lIns="0" tIns="0" rIns="0" bIns="0"/>
          <a:lstStyle/>
          <a:p>
            <a:pPr marL="328613" indent="-317500" eaLnBrk="1" hangingPunct="1">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Client scripting techniques</a:t>
            </a:r>
          </a:p>
          <a:p>
            <a:pPr marL="328613" indent="-317500" eaLnBrk="1" hangingPunct="1">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Server scripting techniques</a:t>
            </a:r>
          </a:p>
          <a:p>
            <a:pPr marL="328613" indent="-317500" eaLnBrk="1" hangingPunct="1">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SMIL techniques. SMIL is a language similar to XHTML to author multimedia.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3" name="Text Box 1"/>
          <p:cNvSpPr txBox="1">
            <a:spLocks noChangeArrowheads="1"/>
          </p:cNvSpPr>
          <p:nvPr/>
        </p:nvSpPr>
        <p:spPr bwMode="auto">
          <a:xfrm>
            <a:off x="685800" y="2130425"/>
            <a:ext cx="7772400" cy="1470025"/>
          </a:xfrm>
          <a:prstGeom prst="rect">
            <a:avLst/>
          </a:prstGeom>
          <a:noFill/>
          <a:ln w="9525">
            <a:noFill/>
            <a:round/>
            <a:headEnd/>
            <a:tailEnd/>
          </a:ln>
          <a:effectLst/>
        </p:spPr>
        <p:txBody>
          <a:bodyPr lIns="90000" tIns="46800" rIns="90000" bIns="4680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http://openlib.org/home/krichel</a:t>
            </a:r>
          </a:p>
        </p:txBody>
      </p:sp>
      <p:sp>
        <p:nvSpPr>
          <p:cNvPr id="520194" name="Text Box 2"/>
          <p:cNvSpPr txBox="1">
            <a:spLocks noChangeArrowheads="1"/>
          </p:cNvSpPr>
          <p:nvPr/>
        </p:nvSpPr>
        <p:spPr bwMode="auto">
          <a:xfrm>
            <a:off x="1371600" y="3886200"/>
            <a:ext cx="6400800" cy="3048000"/>
          </a:xfrm>
          <a:prstGeom prst="rect">
            <a:avLst/>
          </a:prstGeom>
          <a:noFill/>
          <a:ln w="9525">
            <a:noFill/>
            <a:round/>
            <a:headEnd/>
            <a:tailEnd/>
          </a:ln>
          <a:effectLst/>
        </p:spPr>
        <p:txBody>
          <a:bodyPr lIns="90000" tIns="46800" rIns="90000" bIns="46800"/>
          <a:lstStyle/>
          <a:p>
            <a:pPr algn="ctr" eaLnBrk="1" hangingPunct="1">
              <a:lnSpc>
                <a:spcPct val="84000"/>
              </a:lnSpc>
              <a:spcBef>
                <a:spcPts val="700"/>
              </a:spcBef>
              <a:tabLst>
                <a:tab pos="457200" algn="l"/>
                <a:tab pos="900113" algn="l"/>
                <a:tab pos="1357313" algn="l"/>
                <a:tab pos="1814513" algn="l"/>
                <a:tab pos="2271713" algn="l"/>
                <a:tab pos="2728913" algn="l"/>
                <a:tab pos="3186113" algn="l"/>
                <a:tab pos="3643313" algn="l"/>
                <a:tab pos="4100513" algn="l"/>
                <a:tab pos="4557713" algn="l"/>
                <a:tab pos="5014913" algn="l"/>
                <a:tab pos="5472113" algn="l"/>
                <a:tab pos="5929313" algn="l"/>
                <a:tab pos="6386513" algn="l"/>
                <a:tab pos="6843713" algn="l"/>
                <a:tab pos="7300913" algn="l"/>
                <a:tab pos="7758113" algn="l"/>
                <a:tab pos="8215313" algn="l"/>
                <a:tab pos="8672513" algn="l"/>
                <a:tab pos="9129713" algn="l"/>
                <a:tab pos="9586913" algn="l"/>
              </a:tabLst>
            </a:pPr>
            <a:r>
              <a:rPr lang="en-US" sz="2800">
                <a:solidFill>
                  <a:srgbClr val="FFFFFF"/>
                </a:solidFill>
              </a:rPr>
              <a:t>Please shutdown the computers when</a:t>
            </a:r>
          </a:p>
          <a:p>
            <a:pPr algn="ctr" eaLnBrk="1" hangingPunct="1">
              <a:lnSpc>
                <a:spcPct val="84000"/>
              </a:lnSpc>
              <a:spcBef>
                <a:spcPts val="700"/>
              </a:spcBef>
              <a:tabLst>
                <a:tab pos="457200" algn="l"/>
                <a:tab pos="900113" algn="l"/>
                <a:tab pos="1357313" algn="l"/>
                <a:tab pos="1814513" algn="l"/>
                <a:tab pos="2271713" algn="l"/>
                <a:tab pos="2728913" algn="l"/>
                <a:tab pos="3186113" algn="l"/>
                <a:tab pos="3643313" algn="l"/>
                <a:tab pos="4100513" algn="l"/>
                <a:tab pos="4557713" algn="l"/>
                <a:tab pos="5014913" algn="l"/>
                <a:tab pos="5472113" algn="l"/>
                <a:tab pos="5929313" algn="l"/>
                <a:tab pos="6386513" algn="l"/>
                <a:tab pos="6843713" algn="l"/>
                <a:tab pos="7300913" algn="l"/>
                <a:tab pos="7758113" algn="l"/>
                <a:tab pos="8215313" algn="l"/>
                <a:tab pos="8672513" algn="l"/>
                <a:tab pos="9129713" algn="l"/>
                <a:tab pos="9586913" algn="l"/>
              </a:tabLst>
            </a:pPr>
            <a:r>
              <a:rPr lang="en-US" sz="2800">
                <a:solidFill>
                  <a:srgbClr val="FFFFFF"/>
                </a:solidFill>
              </a:rPr>
              <a:t>you are done.</a:t>
            </a:r>
          </a:p>
          <a:p>
            <a:pPr algn="ctr" eaLnBrk="1" hangingPunct="1">
              <a:lnSpc>
                <a:spcPct val="84000"/>
              </a:lnSpc>
              <a:spcBef>
                <a:spcPts val="700"/>
              </a:spcBef>
              <a:tabLst>
                <a:tab pos="457200" algn="l"/>
                <a:tab pos="900113" algn="l"/>
                <a:tab pos="1357313" algn="l"/>
                <a:tab pos="1814513" algn="l"/>
                <a:tab pos="2271713" algn="l"/>
                <a:tab pos="2728913" algn="l"/>
                <a:tab pos="3186113" algn="l"/>
                <a:tab pos="3643313" algn="l"/>
                <a:tab pos="4100513" algn="l"/>
                <a:tab pos="4557713" algn="l"/>
                <a:tab pos="5014913" algn="l"/>
                <a:tab pos="5472113" algn="l"/>
                <a:tab pos="5929313" algn="l"/>
                <a:tab pos="6386513" algn="l"/>
                <a:tab pos="6843713" algn="l"/>
                <a:tab pos="7300913" algn="l"/>
                <a:tab pos="7758113" algn="l"/>
                <a:tab pos="8215313" algn="l"/>
                <a:tab pos="8672513" algn="l"/>
                <a:tab pos="9129713" algn="l"/>
                <a:tab pos="9586913" algn="l"/>
              </a:tabLst>
            </a:pPr>
            <a:endParaRPr lang="en-US" sz="2800">
              <a:solidFill>
                <a:srgbClr val="FFFFFF"/>
              </a:solidFill>
            </a:endParaRPr>
          </a:p>
          <a:p>
            <a:pPr algn="ctr" eaLnBrk="1" hangingPunct="1">
              <a:lnSpc>
                <a:spcPct val="84000"/>
              </a:lnSpc>
              <a:spcBef>
                <a:spcPts val="700"/>
              </a:spcBef>
              <a:tabLst>
                <a:tab pos="457200" algn="l"/>
                <a:tab pos="900113" algn="l"/>
                <a:tab pos="1357313" algn="l"/>
                <a:tab pos="1814513" algn="l"/>
                <a:tab pos="2271713" algn="l"/>
                <a:tab pos="2728913" algn="l"/>
                <a:tab pos="3186113" algn="l"/>
                <a:tab pos="3643313" algn="l"/>
                <a:tab pos="4100513" algn="l"/>
                <a:tab pos="4557713" algn="l"/>
                <a:tab pos="5014913" algn="l"/>
                <a:tab pos="5472113" algn="l"/>
                <a:tab pos="5929313" algn="l"/>
                <a:tab pos="6386513" algn="l"/>
                <a:tab pos="6843713" algn="l"/>
                <a:tab pos="7300913" algn="l"/>
                <a:tab pos="7758113" algn="l"/>
                <a:tab pos="8215313" algn="l"/>
                <a:tab pos="8672513" algn="l"/>
                <a:tab pos="9129713" algn="l"/>
                <a:tab pos="9586913" algn="l"/>
              </a:tabLst>
            </a:pPr>
            <a:r>
              <a:rPr lang="en-US" sz="2800">
                <a:solidFill>
                  <a:srgbClr val="FFFFFF"/>
                </a:solidFill>
              </a:rPr>
              <a:t>Thank you for your attention!</a:t>
            </a:r>
          </a:p>
          <a:p>
            <a:pPr algn="ctr" eaLnBrk="1" hangingPunct="1">
              <a:lnSpc>
                <a:spcPct val="84000"/>
              </a:lnSpc>
              <a:spcBef>
                <a:spcPts val="700"/>
              </a:spcBef>
              <a:tabLst>
                <a:tab pos="457200" algn="l"/>
                <a:tab pos="900113" algn="l"/>
                <a:tab pos="1357313" algn="l"/>
                <a:tab pos="1814513" algn="l"/>
                <a:tab pos="2271713" algn="l"/>
                <a:tab pos="2728913" algn="l"/>
                <a:tab pos="3186113" algn="l"/>
                <a:tab pos="3643313" algn="l"/>
                <a:tab pos="4100513" algn="l"/>
                <a:tab pos="4557713" algn="l"/>
                <a:tab pos="5014913" algn="l"/>
                <a:tab pos="5472113" algn="l"/>
                <a:tab pos="5929313" algn="l"/>
                <a:tab pos="6386513" algn="l"/>
                <a:tab pos="6843713" algn="l"/>
                <a:tab pos="7300913" algn="l"/>
                <a:tab pos="7758113" algn="l"/>
                <a:tab pos="8215313" algn="l"/>
                <a:tab pos="8672513" algn="l"/>
                <a:tab pos="9129713" algn="l"/>
                <a:tab pos="9586913" algn="l"/>
              </a:tabLst>
            </a:pPr>
            <a:endParaRPr lang="en-US" sz="2800">
              <a:solidFill>
                <a:srgbClr val="FFFFFF"/>
              </a:solidFill>
            </a:endParaRPr>
          </a:p>
          <a:p>
            <a:pPr algn="ctr" eaLnBrk="1" hangingPunct="1">
              <a:lnSpc>
                <a:spcPct val="84000"/>
              </a:lnSpc>
              <a:spcBef>
                <a:spcPts val="700"/>
              </a:spcBef>
              <a:tabLst>
                <a:tab pos="457200" algn="l"/>
                <a:tab pos="900113" algn="l"/>
                <a:tab pos="1357313" algn="l"/>
                <a:tab pos="1814513" algn="l"/>
                <a:tab pos="2271713" algn="l"/>
                <a:tab pos="2728913" algn="l"/>
                <a:tab pos="3186113" algn="l"/>
                <a:tab pos="3643313" algn="l"/>
                <a:tab pos="4100513" algn="l"/>
                <a:tab pos="4557713" algn="l"/>
                <a:tab pos="5014913" algn="l"/>
                <a:tab pos="5472113" algn="l"/>
                <a:tab pos="5929313" algn="l"/>
                <a:tab pos="6386513" algn="l"/>
                <a:tab pos="6843713" algn="l"/>
                <a:tab pos="7300913" algn="l"/>
                <a:tab pos="7758113" algn="l"/>
                <a:tab pos="8215313" algn="l"/>
                <a:tab pos="8672513" algn="l"/>
                <a:tab pos="9129713" algn="l"/>
                <a:tab pos="9586913" algn="l"/>
              </a:tabLst>
            </a:pPr>
            <a:endParaRPr lang="en-US"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1"/>
          <p:cNvSpPr txBox="1">
            <a:spLocks noChangeArrowheads="1"/>
          </p:cNvSpPr>
          <p:nvPr/>
        </p:nvSpPr>
        <p:spPr bwMode="auto">
          <a:xfrm>
            <a:off x="457200" y="274638"/>
            <a:ext cx="8224838" cy="1138237"/>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other assignments</a:t>
            </a:r>
          </a:p>
        </p:txBody>
      </p:sp>
      <p:sp>
        <p:nvSpPr>
          <p:cNvPr id="7170" name="Text Box 2"/>
          <p:cNvSpPr txBox="1">
            <a:spLocks noChangeArrowheads="1"/>
          </p:cNvSpPr>
          <p:nvPr/>
        </p:nvSpPr>
        <p:spPr bwMode="auto">
          <a:xfrm>
            <a:off x="457200" y="1600200"/>
            <a:ext cx="8224838" cy="4560888"/>
          </a:xfrm>
          <a:prstGeom prst="rect">
            <a:avLst/>
          </a:prstGeom>
          <a:noFill/>
          <a:ln w="9525">
            <a:noFill/>
            <a:round/>
            <a:headEnd/>
            <a:tailEnd/>
          </a:ln>
          <a:effectLst/>
        </p:spPr>
        <p:txBody>
          <a:bodyPr lIns="0" tIns="0" rIns="0" bIns="0"/>
          <a:lstStyle/>
          <a:p>
            <a:pPr marL="328613" indent="-317500" eaLnBrk="1" hangingPunct="1">
              <a:lnSpc>
                <a:spcPct val="100000"/>
              </a:lnSpc>
              <a:spcBef>
                <a:spcPts val="700"/>
              </a:spcBef>
              <a:buClr>
                <a:srgbClr val="FFFFFF"/>
              </a:buClr>
              <a:buFont typeface="Arial" charset="0"/>
              <a:buChar char="•"/>
              <a:tabLst>
                <a:tab pos="444500" algn="l"/>
                <a:tab pos="901700" algn="l"/>
                <a:tab pos="1358900" algn="l"/>
                <a:tab pos="1816100" algn="l"/>
                <a:tab pos="2273300" algn="l"/>
                <a:tab pos="2730500" algn="l"/>
                <a:tab pos="3187700" algn="l"/>
                <a:tab pos="3644900" algn="l"/>
                <a:tab pos="4102100" algn="l"/>
                <a:tab pos="4559300" algn="l"/>
                <a:tab pos="5016500" algn="l"/>
                <a:tab pos="5473700" algn="l"/>
                <a:tab pos="5930900" algn="l"/>
                <a:tab pos="6388100" algn="l"/>
                <a:tab pos="6845300" algn="l"/>
                <a:tab pos="7302500" algn="l"/>
                <a:tab pos="7759700" algn="l"/>
                <a:tab pos="8216900" algn="l"/>
                <a:tab pos="8674100" algn="l"/>
                <a:tab pos="9131300" algn="l"/>
                <a:tab pos="9134475" algn="l"/>
                <a:tab pos="9591675" algn="l"/>
                <a:tab pos="10048875" algn="l"/>
                <a:tab pos="10506075" algn="l"/>
                <a:tab pos="10509250" algn="l"/>
                <a:tab pos="10512425" algn="l"/>
              </a:tabLst>
            </a:pPr>
            <a:r>
              <a:rPr lang="en-GB" sz="2800" dirty="0">
                <a:solidFill>
                  <a:srgbClr val="FFFFFF"/>
                </a:solidFill>
              </a:rPr>
              <a:t>the web site plan	</a:t>
            </a:r>
          </a:p>
          <a:p>
            <a:pPr marL="731838" lvl="1" indent="-274638" eaLnBrk="1" hangingPunct="1">
              <a:lnSpc>
                <a:spcPct val="100000"/>
              </a:lnSpc>
              <a:spcBef>
                <a:spcPts val="600"/>
              </a:spcBef>
              <a:buClr>
                <a:srgbClr val="FFFFFF"/>
              </a:buClr>
              <a:buFont typeface="Arial" charset="0"/>
              <a:buChar char="–"/>
              <a:tabLst>
                <a:tab pos="444500" algn="l"/>
                <a:tab pos="901700" algn="l"/>
                <a:tab pos="1358900" algn="l"/>
                <a:tab pos="1816100" algn="l"/>
                <a:tab pos="2273300" algn="l"/>
                <a:tab pos="2730500" algn="l"/>
                <a:tab pos="3187700" algn="l"/>
                <a:tab pos="3644900" algn="l"/>
                <a:tab pos="4102100" algn="l"/>
                <a:tab pos="4559300" algn="l"/>
                <a:tab pos="5016500" algn="l"/>
                <a:tab pos="5473700" algn="l"/>
                <a:tab pos="5930900" algn="l"/>
                <a:tab pos="6388100" algn="l"/>
                <a:tab pos="6845300" algn="l"/>
                <a:tab pos="7302500" algn="l"/>
                <a:tab pos="7759700" algn="l"/>
                <a:tab pos="8216900" algn="l"/>
                <a:tab pos="8674100" algn="l"/>
                <a:tab pos="9131300" algn="l"/>
                <a:tab pos="9134475" algn="l"/>
                <a:tab pos="9591675" algn="l"/>
                <a:tab pos="10048875" algn="l"/>
                <a:tab pos="10506075" algn="l"/>
                <a:tab pos="10509250" algn="l"/>
                <a:tab pos="10512425" algn="l"/>
              </a:tabLst>
            </a:pPr>
            <a:r>
              <a:rPr lang="en-GB" sz="2400" dirty="0">
                <a:solidFill>
                  <a:srgbClr val="FFFFFF"/>
                </a:solidFill>
              </a:rPr>
              <a:t>to be handed in next week</a:t>
            </a:r>
          </a:p>
          <a:p>
            <a:pPr marL="731838" lvl="1" indent="-274638" eaLnBrk="1" hangingPunct="1">
              <a:lnSpc>
                <a:spcPct val="100000"/>
              </a:lnSpc>
              <a:spcBef>
                <a:spcPts val="600"/>
              </a:spcBef>
              <a:buClr>
                <a:srgbClr val="FFFFFF"/>
              </a:buClr>
              <a:buFont typeface="Arial" charset="0"/>
              <a:buChar char="–"/>
              <a:tabLst>
                <a:tab pos="444500" algn="l"/>
                <a:tab pos="901700" algn="l"/>
                <a:tab pos="1358900" algn="l"/>
                <a:tab pos="1816100" algn="l"/>
                <a:tab pos="2273300" algn="l"/>
                <a:tab pos="2730500" algn="l"/>
                <a:tab pos="3187700" algn="l"/>
                <a:tab pos="3644900" algn="l"/>
                <a:tab pos="4102100" algn="l"/>
                <a:tab pos="4559300" algn="l"/>
                <a:tab pos="5016500" algn="l"/>
                <a:tab pos="5473700" algn="l"/>
                <a:tab pos="5930900" algn="l"/>
                <a:tab pos="6388100" algn="l"/>
                <a:tab pos="6845300" algn="l"/>
                <a:tab pos="7302500" algn="l"/>
                <a:tab pos="7759700" algn="l"/>
                <a:tab pos="8216900" algn="l"/>
                <a:tab pos="8674100" algn="l"/>
                <a:tab pos="9131300" algn="l"/>
                <a:tab pos="9134475" algn="l"/>
                <a:tab pos="9591675" algn="l"/>
                <a:tab pos="10048875" algn="l"/>
                <a:tab pos="10506075" algn="l"/>
                <a:tab pos="10509250" algn="l"/>
                <a:tab pos="10512425" algn="l"/>
              </a:tabLst>
            </a:pPr>
            <a:r>
              <a:rPr lang="en-GB" sz="2400" dirty="0">
                <a:solidFill>
                  <a:srgbClr val="FFFFFF"/>
                </a:solidFill>
              </a:rPr>
              <a:t>discussed at the end of today</a:t>
            </a:r>
          </a:p>
          <a:p>
            <a:pPr marL="328613" indent="-317500" eaLnBrk="1" hangingPunct="1">
              <a:lnSpc>
                <a:spcPct val="100000"/>
              </a:lnSpc>
              <a:spcBef>
                <a:spcPts val="700"/>
              </a:spcBef>
              <a:buClr>
                <a:srgbClr val="FFFFFF"/>
              </a:buClr>
              <a:buFont typeface="Arial" charset="0"/>
              <a:buChar char="•"/>
              <a:tabLst>
                <a:tab pos="444500" algn="l"/>
                <a:tab pos="901700" algn="l"/>
                <a:tab pos="1358900" algn="l"/>
                <a:tab pos="1816100" algn="l"/>
                <a:tab pos="2273300" algn="l"/>
                <a:tab pos="2730500" algn="l"/>
                <a:tab pos="3187700" algn="l"/>
                <a:tab pos="3644900" algn="l"/>
                <a:tab pos="4102100" algn="l"/>
                <a:tab pos="4559300" algn="l"/>
                <a:tab pos="5016500" algn="l"/>
                <a:tab pos="5473700" algn="l"/>
                <a:tab pos="5930900" algn="l"/>
                <a:tab pos="6388100" algn="l"/>
                <a:tab pos="6845300" algn="l"/>
                <a:tab pos="7302500" algn="l"/>
                <a:tab pos="7759700" algn="l"/>
                <a:tab pos="8216900" algn="l"/>
                <a:tab pos="8674100" algn="l"/>
                <a:tab pos="9131300" algn="l"/>
                <a:tab pos="9134475" algn="l"/>
                <a:tab pos="9591675" algn="l"/>
                <a:tab pos="10048875" algn="l"/>
                <a:tab pos="10506075" algn="l"/>
                <a:tab pos="10509250" algn="l"/>
                <a:tab pos="10512425" algn="l"/>
              </a:tabLst>
            </a:pPr>
            <a:r>
              <a:rPr lang="en-GB" sz="2800" dirty="0">
                <a:solidFill>
                  <a:srgbClr val="FFFFFF"/>
                </a:solidFill>
              </a:rPr>
              <a:t>the web site assessment</a:t>
            </a:r>
          </a:p>
          <a:p>
            <a:pPr marL="731838" lvl="1" indent="-274638" eaLnBrk="1" hangingPunct="1">
              <a:lnSpc>
                <a:spcPct val="100000"/>
              </a:lnSpc>
              <a:spcBef>
                <a:spcPts val="600"/>
              </a:spcBef>
              <a:buClr>
                <a:srgbClr val="FFFFFF"/>
              </a:buClr>
              <a:buFont typeface="Arial" charset="0"/>
              <a:buChar char="–"/>
              <a:tabLst>
                <a:tab pos="444500" algn="l"/>
                <a:tab pos="901700" algn="l"/>
                <a:tab pos="1358900" algn="l"/>
                <a:tab pos="1816100" algn="l"/>
                <a:tab pos="2273300" algn="l"/>
                <a:tab pos="2730500" algn="l"/>
                <a:tab pos="3187700" algn="l"/>
                <a:tab pos="3644900" algn="l"/>
                <a:tab pos="4102100" algn="l"/>
                <a:tab pos="4559300" algn="l"/>
                <a:tab pos="5016500" algn="l"/>
                <a:tab pos="5473700" algn="l"/>
                <a:tab pos="5930900" algn="l"/>
                <a:tab pos="6388100" algn="l"/>
                <a:tab pos="6845300" algn="l"/>
                <a:tab pos="7302500" algn="l"/>
                <a:tab pos="7759700" algn="l"/>
                <a:tab pos="8216900" algn="l"/>
                <a:tab pos="8674100" algn="l"/>
                <a:tab pos="9131300" algn="l"/>
                <a:tab pos="9134475" algn="l"/>
                <a:tab pos="9591675" algn="l"/>
                <a:tab pos="10048875" algn="l"/>
                <a:tab pos="10506075" algn="l"/>
                <a:tab pos="10509250" algn="l"/>
                <a:tab pos="10512425" algn="l"/>
              </a:tabLst>
            </a:pPr>
            <a:r>
              <a:rPr lang="en-US" sz="2400" dirty="0">
                <a:solidFill>
                  <a:srgbClr val="FFFFFF"/>
                </a:solidFill>
              </a:rPr>
              <a:t>to be done later</a:t>
            </a:r>
          </a:p>
          <a:p>
            <a:pPr marL="731838" lvl="1" indent="-274638" eaLnBrk="1" hangingPunct="1">
              <a:lnSpc>
                <a:spcPct val="100000"/>
              </a:lnSpc>
              <a:spcBef>
                <a:spcPts val="600"/>
              </a:spcBef>
              <a:buClr>
                <a:srgbClr val="FFFFFF"/>
              </a:buClr>
              <a:buFont typeface="Arial" charset="0"/>
              <a:buChar char="–"/>
              <a:tabLst>
                <a:tab pos="444500" algn="l"/>
                <a:tab pos="901700" algn="l"/>
                <a:tab pos="1358900" algn="l"/>
                <a:tab pos="1816100" algn="l"/>
                <a:tab pos="2273300" algn="l"/>
                <a:tab pos="2730500" algn="l"/>
                <a:tab pos="3187700" algn="l"/>
                <a:tab pos="3644900" algn="l"/>
                <a:tab pos="4102100" algn="l"/>
                <a:tab pos="4559300" algn="l"/>
                <a:tab pos="5016500" algn="l"/>
                <a:tab pos="5473700" algn="l"/>
                <a:tab pos="5930900" algn="l"/>
                <a:tab pos="6388100" algn="l"/>
                <a:tab pos="6845300" algn="l"/>
                <a:tab pos="7302500" algn="l"/>
                <a:tab pos="7759700" algn="l"/>
                <a:tab pos="8216900" algn="l"/>
                <a:tab pos="8674100" algn="l"/>
                <a:tab pos="9131300" algn="l"/>
                <a:tab pos="9134475" algn="l"/>
                <a:tab pos="9591675" algn="l"/>
                <a:tab pos="10048875" algn="l"/>
                <a:tab pos="10506075" algn="l"/>
                <a:tab pos="10509250" algn="l"/>
                <a:tab pos="10512425" algn="l"/>
              </a:tabLst>
            </a:pPr>
            <a:r>
              <a:rPr lang="en-US" sz="2400" dirty="0">
                <a:solidFill>
                  <a:srgbClr val="FFFFFF"/>
                </a:solidFill>
              </a:rPr>
              <a:t>discussed next slide</a:t>
            </a:r>
          </a:p>
          <a:p>
            <a:pPr marL="328613" indent="-317500" eaLnBrk="1" hangingPunct="1">
              <a:lnSpc>
                <a:spcPct val="100000"/>
              </a:lnSpc>
              <a:spcBef>
                <a:spcPts val="700"/>
              </a:spcBef>
              <a:buClr>
                <a:srgbClr val="FFFFFF"/>
              </a:buClr>
              <a:buFont typeface="Arial" charset="0"/>
              <a:buChar char="•"/>
              <a:tabLst>
                <a:tab pos="444500" algn="l"/>
                <a:tab pos="901700" algn="l"/>
                <a:tab pos="1358900" algn="l"/>
                <a:tab pos="1816100" algn="l"/>
                <a:tab pos="2273300" algn="l"/>
                <a:tab pos="2730500" algn="l"/>
                <a:tab pos="3187700" algn="l"/>
                <a:tab pos="3644900" algn="l"/>
                <a:tab pos="4102100" algn="l"/>
                <a:tab pos="4559300" algn="l"/>
                <a:tab pos="5016500" algn="l"/>
                <a:tab pos="5473700" algn="l"/>
                <a:tab pos="5930900" algn="l"/>
                <a:tab pos="6388100" algn="l"/>
                <a:tab pos="6845300" algn="l"/>
                <a:tab pos="7302500" algn="l"/>
                <a:tab pos="7759700" algn="l"/>
                <a:tab pos="8216900" algn="l"/>
                <a:tab pos="8674100" algn="l"/>
                <a:tab pos="9131300" algn="l"/>
                <a:tab pos="9134475" algn="l"/>
                <a:tab pos="9591675" algn="l"/>
                <a:tab pos="10048875" algn="l"/>
                <a:tab pos="10506075" algn="l"/>
                <a:tab pos="10509250" algn="l"/>
                <a:tab pos="10512425" algn="l"/>
              </a:tabLst>
            </a:pPr>
            <a:r>
              <a:rPr lang="en-GB" sz="2800" dirty="0">
                <a:solidFill>
                  <a:srgbClr val="FFFFFF"/>
                </a:solidFill>
              </a:rPr>
              <a:t>the final web site</a:t>
            </a:r>
          </a:p>
          <a:p>
            <a:pPr marL="731838" lvl="1" indent="-274638" eaLnBrk="1" hangingPunct="1">
              <a:lnSpc>
                <a:spcPct val="100000"/>
              </a:lnSpc>
              <a:spcBef>
                <a:spcPts val="600"/>
              </a:spcBef>
              <a:buClr>
                <a:srgbClr val="FFFFFF"/>
              </a:buClr>
              <a:buFont typeface="Arial" charset="0"/>
              <a:buChar char="–"/>
              <a:tabLst>
                <a:tab pos="444500" algn="l"/>
                <a:tab pos="901700" algn="l"/>
                <a:tab pos="1358900" algn="l"/>
                <a:tab pos="1816100" algn="l"/>
                <a:tab pos="2273300" algn="l"/>
                <a:tab pos="2730500" algn="l"/>
                <a:tab pos="3187700" algn="l"/>
                <a:tab pos="3644900" algn="l"/>
                <a:tab pos="4102100" algn="l"/>
                <a:tab pos="4559300" algn="l"/>
                <a:tab pos="5016500" algn="l"/>
                <a:tab pos="5473700" algn="l"/>
                <a:tab pos="5930900" algn="l"/>
                <a:tab pos="6388100" algn="l"/>
                <a:tab pos="6845300" algn="l"/>
                <a:tab pos="7302500" algn="l"/>
                <a:tab pos="7759700" algn="l"/>
                <a:tab pos="8216900" algn="l"/>
                <a:tab pos="8674100" algn="l"/>
                <a:tab pos="9131300" algn="l"/>
                <a:tab pos="9134475" algn="l"/>
                <a:tab pos="9591675" algn="l"/>
                <a:tab pos="10048875" algn="l"/>
                <a:tab pos="10506075" algn="l"/>
                <a:tab pos="10509250" algn="l"/>
                <a:tab pos="10512425" algn="l"/>
              </a:tabLst>
            </a:pPr>
            <a:r>
              <a:rPr lang="en-GB" sz="2400" dirty="0">
                <a:solidFill>
                  <a:srgbClr val="FFFFFF"/>
                </a:solidFill>
              </a:rPr>
              <a:t>to be handed in at the end</a:t>
            </a:r>
          </a:p>
          <a:p>
            <a:pPr marL="731838" lvl="1" indent="-274638" eaLnBrk="1" hangingPunct="1">
              <a:lnSpc>
                <a:spcPct val="100000"/>
              </a:lnSpc>
              <a:spcBef>
                <a:spcPts val="600"/>
              </a:spcBef>
              <a:buClr>
                <a:srgbClr val="FFFFFF"/>
              </a:buClr>
              <a:buFont typeface="Arial" charset="0"/>
              <a:buChar char="–"/>
              <a:tabLst>
                <a:tab pos="444500" algn="l"/>
                <a:tab pos="901700" algn="l"/>
                <a:tab pos="1358900" algn="l"/>
                <a:tab pos="1816100" algn="l"/>
                <a:tab pos="2273300" algn="l"/>
                <a:tab pos="2730500" algn="l"/>
                <a:tab pos="3187700" algn="l"/>
                <a:tab pos="3644900" algn="l"/>
                <a:tab pos="4102100" algn="l"/>
                <a:tab pos="4559300" algn="l"/>
                <a:tab pos="5016500" algn="l"/>
                <a:tab pos="5473700" algn="l"/>
                <a:tab pos="5930900" algn="l"/>
                <a:tab pos="6388100" algn="l"/>
                <a:tab pos="6845300" algn="l"/>
                <a:tab pos="7302500" algn="l"/>
                <a:tab pos="7759700" algn="l"/>
                <a:tab pos="8216900" algn="l"/>
                <a:tab pos="8674100" algn="l"/>
                <a:tab pos="9131300" algn="l"/>
                <a:tab pos="9134475" algn="l"/>
                <a:tab pos="9591675" algn="l"/>
                <a:tab pos="10048875" algn="l"/>
                <a:tab pos="10506075" algn="l"/>
                <a:tab pos="10509250" algn="l"/>
                <a:tab pos="10512425" algn="l"/>
              </a:tabLst>
            </a:pPr>
            <a:r>
              <a:rPr lang="en-GB" sz="2400" dirty="0">
                <a:solidFill>
                  <a:srgbClr val="FFFFFF"/>
                </a:solidFill>
              </a:rPr>
              <a:t>discussed after next slide</a:t>
            </a:r>
          </a:p>
          <a:p>
            <a:pPr marL="328613" indent="-317500" eaLnBrk="1" hangingPunct="1">
              <a:lnSpc>
                <a:spcPts val="2825"/>
              </a:lnSpc>
              <a:spcBef>
                <a:spcPts val="700"/>
              </a:spcBef>
              <a:buClrTx/>
              <a:buSzTx/>
              <a:buFontTx/>
              <a:buNone/>
              <a:tabLst>
                <a:tab pos="444500" algn="l"/>
                <a:tab pos="901700" algn="l"/>
                <a:tab pos="1358900" algn="l"/>
                <a:tab pos="1816100" algn="l"/>
                <a:tab pos="2273300" algn="l"/>
                <a:tab pos="2730500" algn="l"/>
                <a:tab pos="3187700" algn="l"/>
                <a:tab pos="3644900" algn="l"/>
                <a:tab pos="4102100" algn="l"/>
                <a:tab pos="4559300" algn="l"/>
                <a:tab pos="5016500" algn="l"/>
                <a:tab pos="5473700" algn="l"/>
                <a:tab pos="5930900" algn="l"/>
                <a:tab pos="6388100" algn="l"/>
                <a:tab pos="6845300" algn="l"/>
                <a:tab pos="7302500" algn="l"/>
                <a:tab pos="7759700" algn="l"/>
                <a:tab pos="8216900" algn="l"/>
                <a:tab pos="8674100" algn="l"/>
                <a:tab pos="9131300" algn="l"/>
                <a:tab pos="9134475" algn="l"/>
                <a:tab pos="9591675" algn="l"/>
                <a:tab pos="10048875" algn="l"/>
                <a:tab pos="10506075" algn="l"/>
                <a:tab pos="10509250" algn="l"/>
                <a:tab pos="10512425" algn="l"/>
              </a:tabLst>
            </a:pPr>
            <a:endParaRPr lang="en-GB"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the http response</a:t>
            </a:r>
          </a:p>
        </p:txBody>
      </p:sp>
      <p:sp>
        <p:nvSpPr>
          <p:cNvPr id="54274"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28613" indent="-317500">
              <a:lnSpc>
                <a:spcPts val="3088"/>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The response contains a series of header of the attribute: value form. The headers are followed by the body of the response. The body </a:t>
            </a:r>
            <a:r>
              <a:rPr lang="en-US" sz="2800" dirty="0" smtClean="0">
                <a:solidFill>
                  <a:srgbClr val="FFFFFF"/>
                </a:solidFill>
              </a:rPr>
              <a:t>may be things like</a:t>
            </a:r>
            <a:endParaRPr lang="en-US" sz="2800" dirty="0">
              <a:solidFill>
                <a:srgbClr val="FFFFFF"/>
              </a:solidFill>
            </a:endParaRPr>
          </a:p>
          <a:p>
            <a:pPr marL="731838" lvl="1" indent="-274638">
              <a:lnSpc>
                <a:spcPts val="3088"/>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a:solidFill>
                  <a:srgbClr val="FFFFFF"/>
                </a:solidFill>
              </a:rPr>
              <a:t> </a:t>
            </a:r>
            <a:r>
              <a:rPr lang="en-US" sz="2400" dirty="0">
                <a:solidFill>
                  <a:srgbClr val="FFFFFF"/>
                </a:solidFill>
              </a:rPr>
              <a:t>the HTML code of the web page</a:t>
            </a:r>
          </a:p>
          <a:p>
            <a:pPr marL="731838" lvl="1" indent="-274638">
              <a:lnSpc>
                <a:spcPts val="3088"/>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the contents of an image</a:t>
            </a:r>
          </a:p>
          <a:p>
            <a:pPr marL="731838" lvl="1" indent="-274638">
              <a:lnSpc>
                <a:spcPts val="3088"/>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the contents of  a sound file …</a:t>
            </a:r>
          </a:p>
          <a:p>
            <a:pPr marL="328613" indent="-317500">
              <a:lnSpc>
                <a:spcPts val="3088"/>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Install the life http headers extensions of F</a:t>
            </a:r>
            <a:r>
              <a:rPr lang="en-US" sz="2800" dirty="0" smtClean="0">
                <a:solidFill>
                  <a:srgbClr val="FFFFFF"/>
                </a:solidFill>
              </a:rPr>
              <a:t>irefox </a:t>
            </a:r>
            <a:r>
              <a:rPr lang="en-US" sz="2800" dirty="0">
                <a:solidFill>
                  <a:srgbClr val="FFFFFF"/>
                </a:solidFill>
              </a:rPr>
              <a:t>to see them.</a:t>
            </a:r>
          </a:p>
          <a:p>
            <a:pPr marL="328613" indent="-317500">
              <a:lnSpc>
                <a:spcPts val="3088"/>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Most headers are not important to us. </a:t>
            </a:r>
          </a:p>
          <a:p>
            <a:pPr marL="328613" indent="-317500">
              <a:lnSpc>
                <a:spcPts val="3088"/>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But one is. The Content-type header.</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example MIME headers for my CV</a:t>
            </a:r>
          </a:p>
        </p:txBody>
      </p:sp>
      <p:sp>
        <p:nvSpPr>
          <p:cNvPr id="55298"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a:lnSpc>
                <a:spcPts val="2825"/>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HTTP/1.1 200 OK</a:t>
            </a:r>
          </a:p>
          <a:p>
            <a:pPr>
              <a:lnSpc>
                <a:spcPts val="2825"/>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Date: Fri, 04 Sep 2009 22:09:02 GMT</a:t>
            </a:r>
          </a:p>
          <a:p>
            <a:pPr>
              <a:lnSpc>
                <a:spcPts val="2825"/>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Server: Apache/2.2.12 (Debian)</a:t>
            </a:r>
          </a:p>
          <a:p>
            <a:pPr>
              <a:lnSpc>
                <a:spcPts val="2825"/>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Last-Modified: Sat, 25 Apr 2009 02:57:31 GMT</a:t>
            </a:r>
          </a:p>
          <a:p>
            <a:pPr>
              <a:lnSpc>
                <a:spcPts val="2825"/>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ETag: "5f80ef-11d64-468584632fcc0"</a:t>
            </a:r>
          </a:p>
          <a:p>
            <a:pPr>
              <a:lnSpc>
                <a:spcPts val="2825"/>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Accept-Ranges: bytes</a:t>
            </a:r>
          </a:p>
          <a:p>
            <a:pPr>
              <a:lnSpc>
                <a:spcPts val="2825"/>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Content-Length: 73060</a:t>
            </a:r>
          </a:p>
          <a:p>
            <a:pPr>
              <a:lnSpc>
                <a:spcPts val="2825"/>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Connection: close</a:t>
            </a:r>
          </a:p>
          <a:p>
            <a:pPr>
              <a:lnSpc>
                <a:spcPts val="2825"/>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Content-Type: application/pdf</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content-type</a:t>
            </a:r>
          </a:p>
        </p:txBody>
      </p:sp>
      <p:sp>
        <p:nvSpPr>
          <p:cNvPr id="56322" name="Text Box 2"/>
          <p:cNvSpPr txBox="1">
            <a:spLocks noChangeArrowheads="1"/>
          </p:cNvSpPr>
          <p:nvPr/>
        </p:nvSpPr>
        <p:spPr bwMode="auto">
          <a:xfrm>
            <a:off x="457200" y="1371600"/>
            <a:ext cx="8220075" cy="5029200"/>
          </a:xfrm>
          <a:prstGeom prst="rect">
            <a:avLst/>
          </a:prstGeom>
          <a:noFill/>
          <a:ln w="9525">
            <a:noFill/>
            <a:round/>
            <a:headEnd/>
            <a:tailEnd/>
          </a:ln>
          <a:effectLst/>
        </p:spPr>
        <p:txBody>
          <a:bodyPr lIns="0" tIns="0" rIns="0" bIns="0"/>
          <a:lstStyle/>
          <a:p>
            <a:pPr marL="328613" indent="-317500">
              <a:lnSpc>
                <a:spcPct val="105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The content-type often is the MIME type of the object. </a:t>
            </a:r>
          </a:p>
          <a:p>
            <a:pPr marL="328613" indent="-317500">
              <a:lnSpc>
                <a:spcPct val="105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The MIME type will allow the user agent to determine what to do with the body. Essentially, what software application to fire up so that that the user can make something</a:t>
            </a:r>
          </a:p>
          <a:p>
            <a:pPr marL="328613" indent="-317500">
              <a:lnSpc>
                <a:spcPct val="105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So you get an PDF file, and whoops, the PDF viewer is fired up. </a:t>
            </a:r>
          </a:p>
          <a:p>
            <a:pPr marL="328613" indent="-317500">
              <a:lnSpc>
                <a:spcPct val="105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That is because the http header said: </a:t>
            </a:r>
          </a:p>
          <a:p>
            <a:pPr marL="328613" indent="-317500">
              <a:lnSpc>
                <a:spcPct val="105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    Content-type: application/pdf</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how does the server know what to send?</a:t>
            </a:r>
          </a:p>
        </p:txBody>
      </p:sp>
      <p:sp>
        <p:nvSpPr>
          <p:cNvPr id="57346"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Well in the simplest case, the server makes a  correspondence between the address requested and a file on the disk.</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If the file corresponds to the disk exists, the file is sent as the body of the http response.</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We can call this a file-based response.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content-type in file based responses</a:t>
            </a:r>
          </a:p>
        </p:txBody>
      </p:sp>
      <p:sp>
        <p:nvSpPr>
          <p:cNvPr id="58370"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How does the server know what contents type does a file have that it is about to send.</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Remember that it should send a content-type header with the response so that the browser can figure out how to render the contents?</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The way it does this is quite trivial, it looks at the file name and figures out what the extension is.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It than looks up a configuration table and sends the corresponding extension.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Web page and MIME type</a:t>
            </a:r>
          </a:p>
        </p:txBody>
      </p:sp>
      <p:sp>
        <p:nvSpPr>
          <p:cNvPr id="59394" name="Text Box 2"/>
          <p:cNvSpPr txBox="1">
            <a:spLocks noChangeArrowheads="1"/>
          </p:cNvSpPr>
          <p:nvPr/>
        </p:nvSpPr>
        <p:spPr bwMode="auto">
          <a:xfrm>
            <a:off x="457200" y="1600200"/>
            <a:ext cx="8226425" cy="3594100"/>
          </a:xfrm>
          <a:prstGeom prst="rect">
            <a:avLst/>
          </a:prstGeom>
          <a:noFill/>
          <a:ln w="9525">
            <a:noFill/>
            <a:round/>
            <a:headEnd/>
            <a:tailEnd/>
          </a:ln>
          <a:effectLst/>
        </p:spPr>
        <p:txBody>
          <a:bodyPr lIns="0" tIns="0" rIns="0" bIns="0"/>
          <a:lstStyle/>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rPr>
              <a:t>If </a:t>
            </a:r>
            <a:r>
              <a:rPr lang="ru-RU" sz="2800" i="1">
                <a:solidFill>
                  <a:srgbClr val="FFFFFF"/>
                </a:solidFill>
              </a:rPr>
              <a:t>file</a:t>
            </a:r>
            <a:r>
              <a:rPr lang="ru-RU" sz="2800">
                <a:solidFill>
                  <a:srgbClr val="FFFFFF"/>
                </a:solidFill>
              </a:rPr>
              <a:t> ends with ".html" the web browser will be told that the file is a HTML file. This is done using the MIME type text/html.</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rPr>
              <a:t>Therefore you should give all HTML files the extension ".html".</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rPr>
              <a:t>Only when the user agent knows that the pages is a web page it will be rendered accordingly by the browser.</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Content-type for text</a:t>
            </a:r>
          </a:p>
        </p:txBody>
      </p:sp>
      <p:sp>
        <p:nvSpPr>
          <p:cNvPr id="60418"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The content-type for textual objects often has the character encoding of the text.</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Example</a:t>
            </a:r>
          </a:p>
          <a:p>
            <a:pPr marL="328613" indent="-317500">
              <a:lnSpc>
                <a:spcPct val="110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    Content-type: text/html; charset=UTF-8</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This says that the UTF-8 encoding is used.</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This is the default encoding used on wotan.</a:t>
            </a:r>
          </a:p>
          <a:p>
            <a:pPr marL="328613" indent="-317500">
              <a:lnSpc>
                <a:spcPct val="110000"/>
              </a:lnSpc>
              <a:spcBef>
                <a:spcPts val="70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other types</a:t>
            </a:r>
          </a:p>
        </p:txBody>
      </p:sp>
      <p:sp>
        <p:nvSpPr>
          <p:cNvPr id="61442"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For other media, you should stick to common extensions.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For example if you have PDF file, give it the name </a:t>
            </a:r>
            <a:r>
              <a:rPr lang="en-US" sz="2800" dirty="0" smtClean="0">
                <a:solidFill>
                  <a:srgbClr val="FFFFFF"/>
                </a:solidFill>
              </a:rPr>
              <a:t>“</a:t>
            </a:r>
            <a:r>
              <a:rPr lang="en-US" sz="2800" i="1" dirty="0" smtClean="0">
                <a:solidFill>
                  <a:srgbClr val="FFFFFF"/>
                </a:solidFill>
              </a:rPr>
              <a:t>foo.</a:t>
            </a:r>
            <a:r>
              <a:rPr lang="en-US" sz="2800" dirty="0" smtClean="0">
                <a:solidFill>
                  <a:srgbClr val="FFFFFF"/>
                </a:solidFill>
              </a:rPr>
              <a:t>pdf”</a:t>
            </a:r>
            <a:endParaRPr lang="en-US" sz="2800" dirty="0">
              <a:solidFill>
                <a:srgbClr val="FFFFFF"/>
              </a:solidFill>
            </a:endParaRP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If you </a:t>
            </a:r>
            <a:r>
              <a:rPr lang="en-US" sz="2800" dirty="0" smtClean="0">
                <a:solidFill>
                  <a:srgbClr val="FFFFFF"/>
                </a:solidFill>
              </a:rPr>
              <a:t>don’t </a:t>
            </a:r>
            <a:r>
              <a:rPr lang="en-US" sz="2800" dirty="0">
                <a:solidFill>
                  <a:srgbClr val="FFFFFF"/>
                </a:solidFill>
              </a:rPr>
              <a:t>know what extension to give, or if you appear to have a problem with rendering media, let Thomas know.</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This happens relatively infrequently.</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finding the right file</a:t>
            </a:r>
          </a:p>
        </p:txBody>
      </p:sp>
      <p:sp>
        <p:nvSpPr>
          <p:cNvPr id="62466" name="Text Box 2"/>
          <p:cNvSpPr txBox="1">
            <a:spLocks noChangeArrowheads="1"/>
          </p:cNvSpPr>
          <p:nvPr/>
        </p:nvSpPr>
        <p:spPr bwMode="auto">
          <a:xfrm>
            <a:off x="457200" y="1295400"/>
            <a:ext cx="8220075" cy="5181600"/>
          </a:xfrm>
          <a:prstGeom prst="rect">
            <a:avLst/>
          </a:prstGeom>
          <a:noFill/>
          <a:ln w="9525">
            <a:noFill/>
            <a:round/>
            <a:headEnd/>
            <a:tailEnd/>
          </a:ln>
          <a:effectLst/>
        </p:spPr>
        <p:txBody>
          <a:bodyPr lIns="0" tIns="0" rIns="0" bIns="0"/>
          <a:lstStyle/>
          <a:p>
            <a:pPr marL="328613" indent="-317500">
              <a:lnSpc>
                <a:spcPct val="105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dirty="0">
                <a:solidFill>
                  <a:srgbClr val="FFFFFF"/>
                </a:solidFill>
              </a:rPr>
              <a:t>The web server on </a:t>
            </a:r>
            <a:r>
              <a:rPr lang="en-GB" sz="2800" dirty="0" err="1">
                <a:solidFill>
                  <a:srgbClr val="FFFFFF"/>
                </a:solidFill>
              </a:rPr>
              <a:t>wotan</a:t>
            </a:r>
            <a:r>
              <a:rPr lang="en-GB" sz="2800" dirty="0">
                <a:solidFill>
                  <a:srgbClr val="FFFFFF"/>
                </a:solidFill>
              </a:rPr>
              <a:t> will map requests to http://</a:t>
            </a:r>
            <a:r>
              <a:rPr lang="en-GB" sz="2800" dirty="0" smtClean="0">
                <a:solidFill>
                  <a:srgbClr val="FFFFFF"/>
                </a:solidFill>
              </a:rPr>
              <a:t>wotan.liu.edu/home/</a:t>
            </a:r>
            <a:r>
              <a:rPr lang="en-GB" sz="2800" i="1" dirty="0" smtClean="0">
                <a:solidFill>
                  <a:srgbClr val="FFFFFF"/>
                </a:solidFill>
              </a:rPr>
              <a:t>user</a:t>
            </a:r>
            <a:r>
              <a:rPr lang="en-GB" sz="2800" dirty="0" smtClean="0">
                <a:solidFill>
                  <a:srgbClr val="FFFFFF"/>
                </a:solidFill>
              </a:rPr>
              <a:t>/</a:t>
            </a:r>
            <a:r>
              <a:rPr lang="en-GB" sz="2800" i="1" dirty="0" smtClean="0">
                <a:solidFill>
                  <a:srgbClr val="FFFFFF"/>
                </a:solidFill>
              </a:rPr>
              <a:t>foo</a:t>
            </a:r>
            <a:r>
              <a:rPr lang="en-GB" sz="2800" dirty="0" smtClean="0">
                <a:solidFill>
                  <a:srgbClr val="FFFFFF"/>
                </a:solidFill>
              </a:rPr>
              <a:t> </a:t>
            </a:r>
            <a:r>
              <a:rPr lang="en-GB" sz="2800" dirty="0">
                <a:solidFill>
                  <a:srgbClr val="FFFFFF"/>
                </a:solidFill>
              </a:rPr>
              <a:t>to show the file /home/</a:t>
            </a:r>
            <a:r>
              <a:rPr lang="en-GB" sz="2800" i="1" dirty="0">
                <a:solidFill>
                  <a:srgbClr val="FFFFFF"/>
                </a:solidFill>
              </a:rPr>
              <a:t>user</a:t>
            </a:r>
            <a:r>
              <a:rPr lang="en-GB" sz="2800" dirty="0">
                <a:solidFill>
                  <a:srgbClr val="FFFFFF"/>
                </a:solidFill>
              </a:rPr>
              <a:t>/</a:t>
            </a:r>
            <a:r>
              <a:rPr lang="en-GB" sz="2800" dirty="0" err="1">
                <a:solidFill>
                  <a:srgbClr val="FFFFFF"/>
                </a:solidFill>
              </a:rPr>
              <a:t>public_html</a:t>
            </a:r>
            <a:r>
              <a:rPr lang="en-GB" sz="2800" dirty="0">
                <a:solidFill>
                  <a:srgbClr val="FFFFFF"/>
                </a:solidFill>
              </a:rPr>
              <a:t>/</a:t>
            </a:r>
            <a:r>
              <a:rPr lang="en-GB" sz="2800" i="1" dirty="0" err="1">
                <a:solidFill>
                  <a:srgbClr val="FFFFFF"/>
                </a:solidFill>
              </a:rPr>
              <a:t>foo</a:t>
            </a:r>
            <a:r>
              <a:rPr lang="en-GB" sz="2800" dirty="0">
                <a:solidFill>
                  <a:srgbClr val="FFFFFF"/>
                </a:solidFill>
              </a:rPr>
              <a:t>.</a:t>
            </a:r>
          </a:p>
          <a:p>
            <a:pPr marL="731838" lvl="1" indent="-274638">
              <a:lnSpc>
                <a:spcPct val="108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a:solidFill>
                  <a:srgbClr val="FFFFFF"/>
                </a:solidFill>
              </a:rPr>
              <a:t>/home is the directory that contains the home directory of all users.</a:t>
            </a:r>
          </a:p>
          <a:p>
            <a:pPr marL="731838" lvl="1" indent="-274638">
              <a:lnSpc>
                <a:spcPct val="108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i="1" dirty="0">
                <a:solidFill>
                  <a:srgbClr val="FFFFFF"/>
                </a:solidFill>
              </a:rPr>
              <a:t>user </a:t>
            </a:r>
            <a:r>
              <a:rPr lang="en-GB" sz="2400" dirty="0">
                <a:solidFill>
                  <a:srgbClr val="FFFFFF"/>
                </a:solidFill>
              </a:rPr>
              <a:t>is your user name, so /home/</a:t>
            </a:r>
            <a:r>
              <a:rPr lang="en-GB" sz="2400" i="1" dirty="0">
                <a:solidFill>
                  <a:srgbClr val="FFFFFF"/>
                </a:solidFill>
              </a:rPr>
              <a:t>user</a:t>
            </a:r>
            <a:r>
              <a:rPr lang="en-GB" sz="2400" dirty="0">
                <a:solidFill>
                  <a:srgbClr val="FFFFFF"/>
                </a:solidFill>
              </a:rPr>
              <a:t> is your home directory on </a:t>
            </a:r>
            <a:r>
              <a:rPr lang="en-GB" sz="2400" dirty="0" err="1">
                <a:solidFill>
                  <a:srgbClr val="FFFFFF"/>
                </a:solidFill>
              </a:rPr>
              <a:t>wotan</a:t>
            </a:r>
            <a:endParaRPr lang="en-GB" sz="2400" dirty="0">
              <a:solidFill>
                <a:srgbClr val="FFFFFF"/>
              </a:solidFill>
            </a:endParaRPr>
          </a:p>
          <a:p>
            <a:pPr marL="731838" lvl="1" indent="-274638">
              <a:lnSpc>
                <a:spcPct val="108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err="1">
                <a:solidFill>
                  <a:srgbClr val="FFFFFF"/>
                </a:solidFill>
              </a:rPr>
              <a:t>public_html</a:t>
            </a:r>
            <a:r>
              <a:rPr lang="en-GB" sz="2400" dirty="0">
                <a:solidFill>
                  <a:srgbClr val="FFFFFF"/>
                </a:solidFill>
              </a:rPr>
              <a:t> is your web directory. All files in that directory are available on the web. Files outside that directory are not available.</a:t>
            </a:r>
          </a:p>
          <a:p>
            <a:pPr marL="731838" lvl="1" indent="-274638">
              <a:lnSpc>
                <a:spcPct val="108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i="1" dirty="0" err="1">
                <a:solidFill>
                  <a:srgbClr val="FFFFFF"/>
                </a:solidFill>
              </a:rPr>
              <a:t>foo</a:t>
            </a:r>
            <a:r>
              <a:rPr lang="en-GB" sz="2400" i="1" dirty="0">
                <a:solidFill>
                  <a:srgbClr val="FFFFFF"/>
                </a:solidFill>
              </a:rPr>
              <a:t> </a:t>
            </a:r>
            <a:r>
              <a:rPr lang="en-GB" sz="2400" dirty="0">
                <a:solidFill>
                  <a:srgbClr val="FFFFFF"/>
                </a:solidFill>
              </a:rPr>
              <a:t>is any file in that directory. </a:t>
            </a:r>
          </a:p>
          <a:p>
            <a:pPr marL="328613" indent="-317500">
              <a:lnSpc>
                <a:spcPts val="2825"/>
              </a:lnSpc>
              <a:spcBef>
                <a:spcPts val="70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800" dirty="0">
              <a:solidFill>
                <a:srgbClr val="FFFFFF"/>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a:solidFill>
                  <a:srgbClr val="E3EBF1"/>
                </a:solidFill>
              </a:rPr>
              <a:t>index.html</a:t>
            </a:r>
          </a:p>
        </p:txBody>
      </p:sp>
      <p:sp>
        <p:nvSpPr>
          <p:cNvPr id="63490" name="Text Box 2"/>
          <p:cNvSpPr txBox="1">
            <a:spLocks noChangeArrowheads="1"/>
          </p:cNvSpPr>
          <p:nvPr/>
        </p:nvSpPr>
        <p:spPr bwMode="auto">
          <a:xfrm>
            <a:off x="457200" y="1371600"/>
            <a:ext cx="8229600" cy="5053013"/>
          </a:xfrm>
          <a:prstGeom prst="rect">
            <a:avLst/>
          </a:prstGeom>
          <a:noFill/>
          <a:ln w="9525">
            <a:noFill/>
            <a:round/>
            <a:headEnd/>
            <a:tailEnd/>
          </a:ln>
          <a:effectLst/>
        </p:spPr>
        <p:txBody>
          <a:bodyPr lIns="90000" tIns="46800" rIns="90000" bIns="46800"/>
          <a:lstStyle/>
          <a:p>
            <a:pPr marL="328613" indent="-317500" eaLnBrk="1" hangingPunct="1">
              <a:lnSpc>
                <a:spcPct val="105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The web server on </a:t>
            </a:r>
            <a:r>
              <a:rPr lang="en-GB" sz="2800" dirty="0" err="1">
                <a:solidFill>
                  <a:srgbClr val="FFFFFF"/>
                </a:solidFill>
              </a:rPr>
              <a:t>wotan</a:t>
            </a:r>
            <a:r>
              <a:rPr lang="en-GB" sz="2800" dirty="0">
                <a:solidFill>
                  <a:srgbClr val="FFFFFF"/>
                </a:solidFill>
              </a:rPr>
              <a:t> will map requests </a:t>
            </a:r>
            <a:r>
              <a:rPr lang="en-GB" sz="2800" dirty="0" smtClean="0">
                <a:solidFill>
                  <a:srgbClr val="FFFFFF"/>
                </a:solidFill>
              </a:rPr>
              <a:t>to http</a:t>
            </a:r>
            <a:r>
              <a:rPr lang="en-GB" sz="2800" dirty="0">
                <a:solidFill>
                  <a:srgbClr val="FFFFFF"/>
                </a:solidFill>
              </a:rPr>
              <a:t>://</a:t>
            </a:r>
            <a:r>
              <a:rPr lang="en-GB" sz="2800" dirty="0" smtClean="0">
                <a:solidFill>
                  <a:srgbClr val="FFFFFF"/>
                </a:solidFill>
              </a:rPr>
              <a:t>wotan.liu.edu/home/</a:t>
            </a:r>
            <a:r>
              <a:rPr lang="en-GB" sz="2800" i="1" dirty="0" smtClean="0">
                <a:solidFill>
                  <a:srgbClr val="FFFFFF"/>
                </a:solidFill>
              </a:rPr>
              <a:t>user</a:t>
            </a:r>
            <a:r>
              <a:rPr lang="en-GB" sz="2800" dirty="0" smtClean="0">
                <a:solidFill>
                  <a:srgbClr val="FFFFFF"/>
                </a:solidFill>
              </a:rPr>
              <a:t>/ or http://wotan.liu.edu/home/</a:t>
            </a:r>
            <a:r>
              <a:rPr lang="en-GB" sz="2800" i="1" dirty="0" smtClean="0">
                <a:solidFill>
                  <a:srgbClr val="FFFFFF"/>
                </a:solidFill>
              </a:rPr>
              <a:t>user </a:t>
            </a:r>
            <a:r>
              <a:rPr lang="en-GB" sz="2800" dirty="0" smtClean="0">
                <a:solidFill>
                  <a:srgbClr val="FFFFFF"/>
                </a:solidFill>
              </a:rPr>
              <a:t>to</a:t>
            </a:r>
            <a:endParaRPr lang="en-GB" sz="2800" dirty="0">
              <a:solidFill>
                <a:srgbClr val="FFFFFF"/>
              </a:solidFill>
            </a:endParaRPr>
          </a:p>
          <a:p>
            <a:pPr marL="328613" indent="-317500" eaLnBrk="1" hangingPunct="1">
              <a:lnSpc>
                <a:spcPct val="105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to show the file /home/</a:t>
            </a:r>
            <a:r>
              <a:rPr lang="en-GB" sz="2800" i="1" dirty="0">
                <a:solidFill>
                  <a:srgbClr val="FFFFFF"/>
                </a:solidFill>
              </a:rPr>
              <a:t>user</a:t>
            </a:r>
            <a:r>
              <a:rPr lang="en-GB" sz="2800" dirty="0">
                <a:solidFill>
                  <a:srgbClr val="FFFFFF"/>
                </a:solidFill>
              </a:rPr>
              <a:t>/</a:t>
            </a:r>
            <a:r>
              <a:rPr lang="en-GB" sz="2800" dirty="0" err="1">
                <a:solidFill>
                  <a:srgbClr val="FFFFFF"/>
                </a:solidFill>
              </a:rPr>
              <a:t>public_html</a:t>
            </a:r>
            <a:r>
              <a:rPr lang="en-GB" sz="2800" dirty="0">
                <a:solidFill>
                  <a:srgbClr val="FFFFFF"/>
                </a:solidFill>
              </a:rPr>
              <a:t>/index.html</a:t>
            </a:r>
          </a:p>
          <a:p>
            <a:pPr marL="328613" indent="-317500" eaLnBrk="1" hangingPunct="1">
              <a:lnSpc>
                <a:spcPct val="105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What happens if this is not there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1"/>
          <p:cNvSpPr txBox="1">
            <a:spLocks noChangeArrowheads="1"/>
          </p:cNvSpPr>
          <p:nvPr/>
        </p:nvSpPr>
        <p:spPr bwMode="auto">
          <a:xfrm>
            <a:off x="381000" y="304800"/>
            <a:ext cx="8229600" cy="609600"/>
          </a:xfrm>
          <a:prstGeom prst="rect">
            <a:avLst/>
          </a:prstGeom>
          <a:noFill/>
          <a:ln w="9525">
            <a:noFill/>
            <a:round/>
            <a:headEnd/>
            <a:tailEnd/>
          </a:ln>
          <a:effectLst/>
        </p:spPr>
        <p:txBody>
          <a:bodyPr lIns="0" tIns="0" rIns="0" bIns="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web site assessment</a:t>
            </a:r>
          </a:p>
        </p:txBody>
      </p:sp>
      <p:sp>
        <p:nvSpPr>
          <p:cNvPr id="8194" name="Text Box 2"/>
          <p:cNvSpPr txBox="1">
            <a:spLocks noChangeArrowheads="1"/>
          </p:cNvSpPr>
          <p:nvPr/>
        </p:nvSpPr>
        <p:spPr bwMode="auto">
          <a:xfrm>
            <a:off x="304800" y="1066800"/>
            <a:ext cx="8610600" cy="5140325"/>
          </a:xfrm>
          <a:prstGeom prst="rect">
            <a:avLst/>
          </a:prstGeom>
          <a:noFill/>
          <a:ln w="9525">
            <a:noFill/>
            <a:round/>
            <a:headEnd/>
            <a:tailEnd/>
          </a:ln>
          <a:effectLst/>
        </p:spPr>
        <p:txBody>
          <a:bodyPr lIns="0" tIns="0" rIns="0" bIns="0"/>
          <a:lstStyle/>
          <a:p>
            <a:pPr marL="328613" indent="-317500" eaLnBrk="1" hangingPunct="1">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rPr>
              <a:t>Assess the web site of an academic LIS department. A suggested list of admissible departments is http://</a:t>
            </a:r>
            <a:r>
              <a:rPr lang="en-US" sz="2800">
                <a:solidFill>
                  <a:srgbClr val="FFFFFF"/>
                </a:solidFill>
              </a:rPr>
              <a:t>wotan.liu</a:t>
            </a:r>
            <a:r>
              <a:rPr lang="ru-RU" sz="2800">
                <a:solidFill>
                  <a:srgbClr val="FFFFFF"/>
                </a:solidFill>
              </a:rPr>
              <a:t>.</a:t>
            </a:r>
            <a:r>
              <a:rPr lang="en-US" sz="2800">
                <a:solidFill>
                  <a:srgbClr val="FFFFFF"/>
                </a:solidFill>
              </a:rPr>
              <a:t>edu/</a:t>
            </a:r>
            <a:r>
              <a:rPr lang="ru-RU" sz="2800">
                <a:solidFill>
                  <a:srgbClr val="FFFFFF"/>
                </a:solidFill>
              </a:rPr>
              <a:t>home/kriche</a:t>
            </a:r>
            <a:r>
              <a:rPr lang="en-US" sz="2800">
                <a:solidFill>
                  <a:srgbClr val="FFFFFF"/>
                </a:solidFill>
              </a:rPr>
              <a:t>l </a:t>
            </a:r>
            <a:r>
              <a:rPr lang="ru-RU" sz="2800">
                <a:solidFill>
                  <a:srgbClr val="FFFFFF"/>
                </a:solidFill>
              </a:rPr>
              <a:t>/courses/lis650/doc/departments.html</a:t>
            </a:r>
          </a:p>
          <a:p>
            <a:pPr marL="328613" indent="-317500" eaLnBrk="1" hangingPunct="1">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rPr>
              <a:t>If you don’t use an item from that list ask me first.</a:t>
            </a:r>
          </a:p>
          <a:p>
            <a:pPr marL="328613" indent="-317500" eaLnBrk="1" hangingPunct="1">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rPr>
              <a:t>Write a text not describing, but commenting on the web site. </a:t>
            </a:r>
          </a:p>
          <a:p>
            <a:pPr marL="328613" indent="-317500" eaLnBrk="1" hangingPunct="1">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rPr>
              <a:t>Keep it short, no more than 2 pages.</a:t>
            </a:r>
          </a:p>
          <a:p>
            <a:pPr marL="328613" indent="-317500" eaLnBrk="1" hangingPunct="1">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a:solidFill>
                  <a:srgbClr val="FFFFFF"/>
                </a:solidFill>
              </a:rPr>
              <a:t>Please do not describe the site.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generated index.html</a:t>
            </a:r>
          </a:p>
        </p:txBody>
      </p:sp>
      <p:sp>
        <p:nvSpPr>
          <p:cNvPr id="64514"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3200">
                <a:solidFill>
                  <a:srgbClr val="FFFFFF"/>
                </a:solidFill>
              </a:rPr>
              <a:t>If this index.html is not there, the server prepares a HTML document from the list of files that it finds in the directory. Then it sends it to the user agent.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3200">
                <a:solidFill>
                  <a:srgbClr val="FFFFFF"/>
                </a:solidFill>
              </a:rPr>
              <a:t>This is an example of a non-file based response. The server makes up a body for something that is not there. </a:t>
            </a:r>
          </a:p>
          <a:p>
            <a:pPr marL="328613" indent="-317500">
              <a:lnSpc>
                <a:spcPct val="110000"/>
              </a:lnSpc>
              <a:spcBef>
                <a:spcPts val="70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3200">
              <a:solidFill>
                <a:srgbClr val="FFFFFF"/>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from viewing to creating web pages</a:t>
            </a:r>
          </a:p>
        </p:txBody>
      </p:sp>
      <p:sp>
        <p:nvSpPr>
          <p:cNvPr id="65538"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We are now leaving http, the protocol we use to view web pages.</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We are now turning to ssh, the protocol we use to create, and change web pages.</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This is a great place to have a break.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ext Box 1"/>
          <p:cNvSpPr txBox="1">
            <a:spLocks noChangeArrowheads="1"/>
          </p:cNvSpPr>
          <p:nvPr/>
        </p:nvSpPr>
        <p:spPr bwMode="auto">
          <a:xfrm>
            <a:off x="457200" y="274638"/>
            <a:ext cx="8224838" cy="1138237"/>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the ssh protocol</a:t>
            </a:r>
          </a:p>
        </p:txBody>
      </p:sp>
      <p:sp>
        <p:nvSpPr>
          <p:cNvPr id="66562" name="Text Box 2"/>
          <p:cNvSpPr txBox="1">
            <a:spLocks noChangeArrowheads="1"/>
          </p:cNvSpPr>
          <p:nvPr/>
        </p:nvSpPr>
        <p:spPr bwMode="auto">
          <a:xfrm>
            <a:off x="457200" y="1600200"/>
            <a:ext cx="8224838" cy="4521200"/>
          </a:xfrm>
          <a:prstGeom prst="rect">
            <a:avLst/>
          </a:prstGeom>
          <a:noFill/>
          <a:ln w="9525">
            <a:noFill/>
            <a:round/>
            <a:headEnd/>
            <a:tailEnd/>
          </a:ln>
          <a:effectLst/>
        </p:spPr>
        <p:txBody>
          <a:bodyPr lIns="0" tIns="0" rIns="0" bIns="0"/>
          <a:lstStyle/>
          <a:p>
            <a:pPr marL="328613" indent="-317500" eaLnBrk="1" hangingPunct="1">
              <a:lnSpc>
                <a:spcPts val="3450"/>
              </a:lnSpc>
              <a:spcBef>
                <a:spcPts val="8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a:solidFill>
                  <a:srgbClr val="FFFFFF"/>
                </a:solidFill>
              </a:rPr>
              <a:t>ssh is protocol that uses public key cryptography to encode a stream of communication between two machines.</a:t>
            </a:r>
          </a:p>
          <a:p>
            <a:pPr marL="328613" indent="-317500" eaLnBrk="1" hangingPunct="1">
              <a:lnSpc>
                <a:spcPts val="3450"/>
              </a:lnSpc>
              <a:spcBef>
                <a:spcPts val="8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a:solidFill>
                  <a:srgbClr val="FFFFFF"/>
                </a:solidFill>
              </a:rPr>
              <a:t>The ssh client software we use on the PC is called WinSCP. It is a file transfer program.</a:t>
            </a:r>
          </a:p>
          <a:p>
            <a:pPr marL="328613" indent="-317500" eaLnBrk="1" hangingPunct="1">
              <a:lnSpc>
                <a:spcPts val="3450"/>
              </a:lnSpc>
              <a:spcBef>
                <a:spcPts val="8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a:solidFill>
                  <a:srgbClr val="FFFFFF"/>
                </a:solidFill>
              </a:rPr>
              <a:t>To be able to connect to a remote machine that runs ssh, the remote machine has to run ssh server software. It is common that Linux machines run such software.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the host key</a:t>
            </a:r>
          </a:p>
        </p:txBody>
      </p:sp>
      <p:sp>
        <p:nvSpPr>
          <p:cNvPr id="67586"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When an ssh client opens a connection with a host, it requests its key.</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If you have not connected to the host before, you get a warning that your ssh client does not know the host with that key. When you accept, your ssh client remembers the key.</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If you connect to the a host you have a key stored for and the key changes, your ssh client will warn you. This may be a host controlled by a mafioso.</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public key cryptography</a:t>
            </a:r>
          </a:p>
        </p:txBody>
      </p:sp>
      <p:sp>
        <p:nvSpPr>
          <p:cNvPr id="68610" name="Text Box 2"/>
          <p:cNvSpPr txBox="1">
            <a:spLocks noChangeArrowheads="1"/>
          </p:cNvSpPr>
          <p:nvPr/>
        </p:nvSpPr>
        <p:spPr bwMode="auto">
          <a:xfrm>
            <a:off x="457200" y="1219200"/>
            <a:ext cx="8220075" cy="4897438"/>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This based on using two keys.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One is used to encrypt a message. Using this keys somebody can send you a message that is encrypted.</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The second key is used to decrypt the message. This is the key you have to keep secret. Only you can read the encrypted message that has been sent to you.</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Knowing the public key is no use to guessing the private key. Therefore the public key can be made public.</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winscp</a:t>
            </a:r>
          </a:p>
        </p:txBody>
      </p:sp>
      <p:sp>
        <p:nvSpPr>
          <p:cNvPr id="69634" name="Text Box 2"/>
          <p:cNvSpPr txBox="1">
            <a:spLocks noChangeArrowheads="1"/>
          </p:cNvSpPr>
          <p:nvPr/>
        </p:nvSpPr>
        <p:spPr bwMode="auto">
          <a:xfrm>
            <a:off x="457200" y="1295400"/>
            <a:ext cx="8220075" cy="5181600"/>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In winscp, the client that we use here most of the time, we don't make advanced use of public keys.</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We simply give a password.</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Note that winscp does not establish a connection to wotan. It simply  uses ssh as a means to transfer files.</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When winscp saves a file, it may require to open a new connection and will ask you the password again. This request may be in a window you can't immediately see.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ext Box 1"/>
          <p:cNvSpPr txBox="1">
            <a:spLocks noChangeArrowheads="1"/>
          </p:cNvSpPr>
          <p:nvPr/>
        </p:nvSpPr>
        <p:spPr bwMode="auto">
          <a:xfrm>
            <a:off x="381000" y="228600"/>
            <a:ext cx="8229600" cy="884238"/>
          </a:xfrm>
          <a:prstGeom prst="rect">
            <a:avLst/>
          </a:prstGeom>
          <a:noFill/>
          <a:ln w="9525">
            <a:noFill/>
            <a:round/>
            <a:headEnd/>
            <a:tailEnd/>
          </a:ln>
          <a:effectLst/>
        </p:spPr>
        <p:txBody>
          <a:bodyPr lIns="90000" tIns="46800" rIns="90000" bIns="4680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a:solidFill>
                  <a:srgbClr val="E3EBF1"/>
                </a:solidFill>
              </a:rPr>
              <a:t>open a wotan session with winscp</a:t>
            </a:r>
          </a:p>
        </p:txBody>
      </p:sp>
      <p:sp>
        <p:nvSpPr>
          <p:cNvPr id="70658" name="Text Box 2"/>
          <p:cNvSpPr txBox="1">
            <a:spLocks noChangeArrowheads="1"/>
          </p:cNvSpPr>
          <p:nvPr/>
        </p:nvSpPr>
        <p:spPr bwMode="auto">
          <a:xfrm>
            <a:off x="381000" y="1066800"/>
            <a:ext cx="8305800" cy="5345113"/>
          </a:xfrm>
          <a:prstGeom prst="rect">
            <a:avLst/>
          </a:prstGeom>
          <a:noFill/>
          <a:ln w="9525">
            <a:noFill/>
            <a:round/>
            <a:headEnd/>
            <a:tailEnd/>
          </a:ln>
          <a:effectLst/>
        </p:spPr>
        <p:txBody>
          <a:bodyPr lIns="90000" tIns="46800" rIns="90000" bIns="46800"/>
          <a:lstStyle/>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If you see a list of session, click on “new session”.</a:t>
            </a: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dirty="0">
                <a:solidFill>
                  <a:srgbClr val="FFFFFF"/>
                </a:solidFill>
              </a:rPr>
              <a:t>The host name is “wotan.liu.edu”.</a:t>
            </a: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dirty="0">
                <a:solidFill>
                  <a:srgbClr val="FFFFFF"/>
                </a:solidFill>
              </a:rPr>
              <a:t>Give your user name.</a:t>
            </a: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dirty="0">
                <a:solidFill>
                  <a:srgbClr val="FFFFFF"/>
                </a:solidFill>
              </a:rPr>
              <a:t>Click on “save”, this will save the session, after “ok”.</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You will be lead to the list of saved sessions, double-click to open a session.</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At initial connection, you will be shown a warning message that you can ignore.</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When saving or duplicating files, you may be asked to enter your password again. Watch out for that.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ext Box 1"/>
          <p:cNvSpPr txBox="1">
            <a:spLocks noChangeArrowheads="1"/>
          </p:cNvSpPr>
          <p:nvPr/>
        </p:nvSpPr>
        <p:spPr bwMode="auto">
          <a:xfrm>
            <a:off x="457200" y="274638"/>
            <a:ext cx="8224838" cy="1138237"/>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ssh and mac os/x</a:t>
            </a:r>
          </a:p>
        </p:txBody>
      </p:sp>
      <p:sp>
        <p:nvSpPr>
          <p:cNvPr id="71682" name="Text Box 2"/>
          <p:cNvSpPr txBox="1">
            <a:spLocks noChangeArrowheads="1"/>
          </p:cNvSpPr>
          <p:nvPr/>
        </p:nvSpPr>
        <p:spPr bwMode="auto">
          <a:xfrm>
            <a:off x="457200" y="1600200"/>
            <a:ext cx="8224838" cy="4837113"/>
          </a:xfrm>
          <a:prstGeom prst="rect">
            <a:avLst/>
          </a:prstGeom>
          <a:noFill/>
          <a:ln w="9525">
            <a:noFill/>
            <a:round/>
            <a:headEnd/>
            <a:tailEnd/>
          </a:ln>
          <a:effectLst/>
        </p:spPr>
        <p:txBody>
          <a:bodyPr lIns="0" tIns="0" rIns="0" bIns="0"/>
          <a:lstStyle/>
          <a:p>
            <a:pPr marL="328613" indent="-317500" eaLnBrk="1" hangingPunct="1">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In the past I told Mac users to investigate  </a:t>
            </a:r>
            <a:r>
              <a:rPr lang="en-GB" sz="2800" dirty="0" err="1">
                <a:solidFill>
                  <a:srgbClr val="FFFFFF"/>
                </a:solidFill>
              </a:rPr>
              <a:t>investigate</a:t>
            </a:r>
            <a:r>
              <a:rPr lang="en-GB" sz="2800" dirty="0">
                <a:solidFill>
                  <a:srgbClr val="FFFFFF"/>
                </a:solidFill>
              </a:rPr>
              <a:t> a software called </a:t>
            </a:r>
            <a:r>
              <a:rPr lang="en-GB" sz="2800" dirty="0" err="1">
                <a:solidFill>
                  <a:srgbClr val="FFFFFF"/>
                </a:solidFill>
              </a:rPr>
              <a:t>fugu</a:t>
            </a:r>
            <a:r>
              <a:rPr lang="en-GB" sz="2800" dirty="0">
                <a:solidFill>
                  <a:srgbClr val="FFFFFF"/>
                </a:solidFill>
              </a:rPr>
              <a:t>: http://rsug.itd.umich.edu/software/fugu/</a:t>
            </a:r>
          </a:p>
          <a:p>
            <a:pPr marL="328613" indent="-317500" eaLnBrk="1" hangingPunct="1">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dirty="0">
                <a:solidFill>
                  <a:srgbClr val="FFFFFF"/>
                </a:solidFill>
              </a:rPr>
              <a:t>A student made me aware of </a:t>
            </a:r>
            <a:r>
              <a:rPr lang="en-US" sz="2800" dirty="0" err="1">
                <a:solidFill>
                  <a:srgbClr val="FFFFFF"/>
                </a:solidFill>
              </a:rPr>
              <a:t>TextWrangler</a:t>
            </a:r>
            <a:r>
              <a:rPr lang="en-US" sz="2800" dirty="0">
                <a:solidFill>
                  <a:srgbClr val="FFFFFF"/>
                </a:solidFill>
              </a:rPr>
              <a:t> at http://www.barebones.com/products/textwrangler/</a:t>
            </a:r>
          </a:p>
          <a:p>
            <a:pPr marL="731838" lvl="1" indent="-274638" eaLnBrk="1" hangingPunct="1">
              <a:lnSpc>
                <a:spcPct val="11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400" dirty="0">
                <a:solidFill>
                  <a:srgbClr val="FFFFFF"/>
                </a:solidFill>
              </a:rPr>
              <a:t>This is an editor, not an </a:t>
            </a:r>
            <a:r>
              <a:rPr lang="en-US" sz="2400" dirty="0" err="1">
                <a:solidFill>
                  <a:srgbClr val="FFFFFF"/>
                </a:solidFill>
              </a:rPr>
              <a:t>ssh</a:t>
            </a:r>
            <a:r>
              <a:rPr lang="en-US" sz="2400" dirty="0">
                <a:solidFill>
                  <a:srgbClr val="FFFFFF"/>
                </a:solidFill>
              </a:rPr>
              <a:t> client but</a:t>
            </a:r>
          </a:p>
          <a:p>
            <a:pPr marL="731838" lvl="1" indent="-274638" eaLnBrk="1" hangingPunct="1">
              <a:lnSpc>
                <a:spcPct val="11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400" dirty="0">
                <a:solidFill>
                  <a:srgbClr val="FFFFFF"/>
                </a:solidFill>
              </a:rPr>
              <a:t>It has support for remote file storing via </a:t>
            </a:r>
            <a:r>
              <a:rPr lang="en-US" sz="2400" dirty="0" err="1">
                <a:solidFill>
                  <a:srgbClr val="FFFFFF"/>
                </a:solidFill>
              </a:rPr>
              <a:t>ssh</a:t>
            </a:r>
            <a:r>
              <a:rPr lang="en-US" sz="2400" dirty="0">
                <a:solidFill>
                  <a:srgbClr val="FFFFFF"/>
                </a:solidFill>
              </a:rPr>
              <a:t>.</a:t>
            </a:r>
          </a:p>
          <a:p>
            <a:pPr marL="731838" lvl="1" indent="-274638" eaLnBrk="1" hangingPunct="1">
              <a:lnSpc>
                <a:spcPct val="11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400" dirty="0">
                <a:solidFill>
                  <a:srgbClr val="FFFFFF"/>
                </a:solidFill>
              </a:rPr>
              <a:t>I think it also has a HTML editing mode. </a:t>
            </a:r>
          </a:p>
          <a:p>
            <a:pPr marL="731838" lvl="1" indent="-274638" eaLnBrk="1" hangingPunct="1">
              <a:lnSpc>
                <a:spcPct val="11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400" dirty="0">
                <a:solidFill>
                  <a:srgbClr val="FFFFFF"/>
                </a:solidFill>
              </a:rPr>
              <a:t>My student was pleased with it.  </a:t>
            </a:r>
          </a:p>
          <a:p>
            <a:pPr marL="328613" indent="-317500" eaLnBrk="1" hangingPunct="1">
              <a:lnSpc>
                <a:spcPct val="110000"/>
              </a:lnSpc>
              <a:spcBef>
                <a:spcPts val="700"/>
              </a:spcBef>
              <a:buClrTx/>
              <a:buSzTx/>
              <a:buFontTx/>
              <a:buNone/>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en-US"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terminal on the mac</a:t>
            </a:r>
          </a:p>
        </p:txBody>
      </p:sp>
      <p:sp>
        <p:nvSpPr>
          <p:cNvPr id="72706"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If you are using terminal on the mac, you can use it to directly connect to the terminal on wotan. This can be done by the issuing the command</a:t>
            </a:r>
          </a:p>
          <a:p>
            <a:pPr marL="328613" indent="-317500">
              <a:lnSpc>
                <a:spcPct val="110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   ssh wotan.liu.edu</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You will be asked for your password.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You can set up authentication via public keys to avoid having to give passwords.</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Ask Thomas for further information about this rather cool feature. </a:t>
            </a:r>
          </a:p>
          <a:p>
            <a:pPr marL="328613" indent="-317500">
              <a:lnSpc>
                <a:spcPct val="110000"/>
              </a:lnSpc>
              <a:spcBef>
                <a:spcPts val="70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ext Box 1"/>
          <p:cNvSpPr txBox="1">
            <a:spLocks noChangeArrowheads="1"/>
          </p:cNvSpPr>
          <p:nvPr/>
        </p:nvSpPr>
        <p:spPr bwMode="auto">
          <a:xfrm>
            <a:off x="381000" y="228600"/>
            <a:ext cx="8229600" cy="609600"/>
          </a:xfrm>
          <a:prstGeom prst="rect">
            <a:avLst/>
          </a:prstGeom>
          <a:noFill/>
          <a:ln w="9525">
            <a:noFill/>
            <a:round/>
            <a:headEnd/>
            <a:tailEnd/>
          </a:ln>
          <a:effectLst/>
        </p:spPr>
        <p:txBody>
          <a:bodyPr lIns="0" tIns="0" rIns="0" bIns="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important rule</a:t>
            </a:r>
          </a:p>
        </p:txBody>
      </p:sp>
      <p:sp>
        <p:nvSpPr>
          <p:cNvPr id="73730" name="Text Box 2"/>
          <p:cNvSpPr txBox="1">
            <a:spLocks noChangeArrowheads="1"/>
          </p:cNvSpPr>
          <p:nvPr/>
        </p:nvSpPr>
        <p:spPr bwMode="auto">
          <a:xfrm>
            <a:off x="457200" y="914400"/>
            <a:ext cx="8229600" cy="5537200"/>
          </a:xfrm>
          <a:prstGeom prst="rect">
            <a:avLst/>
          </a:prstGeom>
          <a:noFill/>
          <a:ln w="9525">
            <a:noFill/>
            <a:round/>
            <a:headEnd/>
            <a:tailEnd/>
          </a:ln>
          <a:effectLst/>
        </p:spPr>
        <p:txBody>
          <a:bodyPr lIns="0" tIns="0" rIns="0" bIns="0"/>
          <a:lstStyle/>
          <a:p>
            <a:pPr marL="328613" indent="-317500" eaLnBrk="1" hangingPunct="1">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When you compose web pages, you use </a:t>
            </a:r>
            <a:r>
              <a:rPr lang="en-GB" sz="2800" dirty="0" err="1">
                <a:solidFill>
                  <a:srgbClr val="FFFFFF"/>
                </a:solidFill>
              </a:rPr>
              <a:t>winscp</a:t>
            </a:r>
            <a:r>
              <a:rPr lang="en-GB" sz="2800" dirty="0">
                <a:solidFill>
                  <a:srgbClr val="FFFFFF"/>
                </a:solidFill>
              </a:rPr>
              <a:t> / </a:t>
            </a:r>
            <a:r>
              <a:rPr lang="en-GB" sz="2800" dirty="0" err="1">
                <a:solidFill>
                  <a:srgbClr val="FFFFFF"/>
                </a:solidFill>
              </a:rPr>
              <a:t>textwrangler</a:t>
            </a:r>
            <a:r>
              <a:rPr lang="en-GB" sz="2800" dirty="0">
                <a:solidFill>
                  <a:srgbClr val="FFFFFF"/>
                </a:solidFill>
              </a:rPr>
              <a:t>.</a:t>
            </a:r>
          </a:p>
          <a:p>
            <a:pPr marL="328613" indent="-317500" eaLnBrk="1" hangingPunct="1">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When you look at your own web pages, you use a common web user agent.</a:t>
            </a:r>
          </a:p>
          <a:p>
            <a:pPr marL="328613" indent="-317500" eaLnBrk="1" hangingPunct="1">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Never use </a:t>
            </a:r>
            <a:r>
              <a:rPr lang="en-GB" sz="2800" dirty="0" err="1">
                <a:solidFill>
                  <a:srgbClr val="FFFFFF"/>
                </a:solidFill>
              </a:rPr>
              <a:t>winscp</a:t>
            </a:r>
            <a:r>
              <a:rPr lang="en-GB" sz="2800" dirty="0">
                <a:solidFill>
                  <a:srgbClr val="FFFFFF"/>
                </a:solidFill>
              </a:rPr>
              <a:t> to look at your own web pages. You will not rot in hell, but you will be confused.</a:t>
            </a:r>
          </a:p>
          <a:p>
            <a:pPr marL="328613" indent="-317500" eaLnBrk="1" hangingPunct="1">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Always open two windows and keep the open</a:t>
            </a:r>
          </a:p>
          <a:p>
            <a:pPr marL="731838" lvl="1" indent="-274638" eaLnBrk="1" hangingPunct="1">
              <a:lnSpc>
                <a:spcPct val="11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dirty="0">
                <a:solidFill>
                  <a:srgbClr val="FFFFFF"/>
                </a:solidFill>
              </a:rPr>
              <a:t>one with a web browser</a:t>
            </a:r>
          </a:p>
          <a:p>
            <a:pPr marL="731838" lvl="1" indent="-274638" eaLnBrk="1" hangingPunct="1">
              <a:lnSpc>
                <a:spcPct val="11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dirty="0">
                <a:solidFill>
                  <a:srgbClr val="FFFFFF"/>
                </a:solidFill>
              </a:rPr>
              <a:t>the other with </a:t>
            </a:r>
            <a:r>
              <a:rPr lang="en-GB" sz="2400" dirty="0" err="1">
                <a:solidFill>
                  <a:srgbClr val="FFFFFF"/>
                </a:solidFill>
              </a:rPr>
              <a:t>WinSCP</a:t>
            </a:r>
            <a:endParaRPr lang="en-GB" sz="24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0" tIns="0" rIns="0" bIns="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the final web site</a:t>
            </a:r>
          </a:p>
        </p:txBody>
      </p:sp>
      <p:sp>
        <p:nvSpPr>
          <p:cNvPr id="9218" name="Text Box 2"/>
          <p:cNvSpPr txBox="1">
            <a:spLocks noChangeArrowheads="1"/>
          </p:cNvSpPr>
          <p:nvPr/>
        </p:nvSpPr>
        <p:spPr bwMode="auto">
          <a:xfrm>
            <a:off x="457200" y="1295400"/>
            <a:ext cx="8229600" cy="4716463"/>
          </a:xfrm>
          <a:prstGeom prst="rect">
            <a:avLst/>
          </a:prstGeom>
          <a:noFill/>
          <a:ln w="9525">
            <a:noFill/>
            <a:round/>
            <a:headEnd/>
            <a:tailEnd/>
          </a:ln>
          <a:effectLst/>
        </p:spPr>
        <p:txBody>
          <a:bodyPr lIns="0" tIns="0" rIns="0" bIns="0"/>
          <a:lstStyle/>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rPr>
              <a:t>Contents should be equivalent to a student essay.</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rPr>
              <a:t>It should be a contribution to knowledge on a topic.</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rPr>
              <a:t>Your own personal site is not allowed. </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rPr>
              <a:t>Good contents and good architecture are important to a straight A</a:t>
            </a:r>
            <a:r>
              <a:rPr lang="en-US" sz="2800">
                <a:solidFill>
                  <a:srgbClr val="FFFFFF"/>
                </a:solidFill>
              </a:rPr>
              <a:t>.</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a:solidFill>
                  <a:srgbClr val="FFFFFF"/>
                </a:solidFill>
              </a:rPr>
              <a:t>The d</a:t>
            </a:r>
            <a:r>
              <a:rPr lang="ru-RU" sz="2800">
                <a:solidFill>
                  <a:srgbClr val="FFFFFF"/>
                </a:solidFill>
              </a:rPr>
              <a:t>eadline to finish </a:t>
            </a:r>
            <a:r>
              <a:rPr lang="en-US" sz="2800">
                <a:solidFill>
                  <a:srgbClr val="FFFFFF"/>
                </a:solidFill>
              </a:rPr>
              <a:t>the </a:t>
            </a:r>
            <a:r>
              <a:rPr lang="ru-RU" sz="2800">
                <a:solidFill>
                  <a:srgbClr val="FFFFFF"/>
                </a:solidFill>
              </a:rPr>
              <a:t>web site</a:t>
            </a:r>
            <a:r>
              <a:rPr lang="en-US" sz="2800">
                <a:solidFill>
                  <a:srgbClr val="FFFFFF"/>
                </a:solidFill>
              </a:rPr>
              <a:t> is </a:t>
            </a:r>
            <a:r>
              <a:rPr lang="ru-RU" sz="2800">
                <a:solidFill>
                  <a:srgbClr val="FFFFFF"/>
                </a:solidFill>
              </a:rPr>
              <a:t>one week after the end of the last lecture.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0" tIns="0" rIns="0" bIns="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a:solidFill>
                  <a:srgbClr val="E3EBF1"/>
                </a:solidFill>
              </a:rPr>
              <a:t>initial remote files on wotan</a:t>
            </a:r>
          </a:p>
        </p:txBody>
      </p:sp>
      <p:sp>
        <p:nvSpPr>
          <p:cNvPr id="74754" name="Text Box 2"/>
          <p:cNvSpPr txBox="1">
            <a:spLocks noChangeArrowheads="1"/>
          </p:cNvSpPr>
          <p:nvPr/>
        </p:nvSpPr>
        <p:spPr bwMode="auto">
          <a:xfrm>
            <a:off x="457200" y="1257300"/>
            <a:ext cx="8229600" cy="4895850"/>
          </a:xfrm>
          <a:prstGeom prst="rect">
            <a:avLst/>
          </a:prstGeom>
          <a:noFill/>
          <a:ln w="9525">
            <a:noFill/>
            <a:round/>
            <a:headEnd/>
            <a:tailEnd/>
          </a:ln>
          <a:effectLst/>
        </p:spPr>
        <p:txBody>
          <a:bodyPr lIns="0" tIns="0" rIns="0" bIns="0"/>
          <a:lstStyle/>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dirty="0">
                <a:solidFill>
                  <a:srgbClr val="FFFFFF"/>
                </a:solidFill>
              </a:rPr>
              <a:t>A set of files starting with a dot</a:t>
            </a:r>
            <a:r>
              <a:rPr lang="en-GB" sz="3200" dirty="0" smtClean="0">
                <a:solidFill>
                  <a:srgbClr val="FFFFFF"/>
                </a:solidFill>
              </a:rPr>
              <a:t>. Leave </a:t>
            </a:r>
            <a:r>
              <a:rPr lang="en-GB" sz="3200" dirty="0">
                <a:solidFill>
                  <a:srgbClr val="FFFFFF"/>
                </a:solidFill>
              </a:rPr>
              <a:t>them alone.</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dirty="0">
                <a:solidFill>
                  <a:srgbClr val="FFFFFF"/>
                </a:solidFill>
              </a:rPr>
              <a:t>A directory called </a:t>
            </a:r>
            <a:r>
              <a:rPr lang="en-GB" sz="3200" dirty="0" err="1">
                <a:solidFill>
                  <a:srgbClr val="FFFFFF"/>
                </a:solidFill>
              </a:rPr>
              <a:t>public_html</a:t>
            </a:r>
            <a:endParaRPr lang="en-GB" sz="3200" dirty="0">
              <a:solidFill>
                <a:srgbClr val="FFFFFF"/>
              </a:solidFill>
            </a:endParaRP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dirty="0">
                <a:solidFill>
                  <a:srgbClr val="FFFFFF"/>
                </a:solidFill>
              </a:rPr>
              <a:t>This is the place where web masters exert their magic. You can go into that directory to see the files that you have on your web site at the moment.</a:t>
            </a: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dirty="0">
                <a:solidFill>
                  <a:srgbClr val="FFFFFF"/>
                </a:solidFill>
              </a:rPr>
              <a:t>There should be three file</a:t>
            </a:r>
            <a:r>
              <a:rPr lang="en-US" sz="2400" dirty="0">
                <a:solidFill>
                  <a:srgbClr val="FFFFFF"/>
                </a:solidFill>
              </a:rPr>
              <a:t>s</a:t>
            </a:r>
          </a:p>
          <a:p>
            <a:pPr marL="1141413" lvl="2" indent="-227013" eaLnBrk="1" hangingPunct="1">
              <a:lnSpc>
                <a:spcPct val="100000"/>
              </a:lnSpc>
              <a:spcBef>
                <a:spcPts val="5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dirty="0">
                <a:solidFill>
                  <a:srgbClr val="FFFFFF"/>
                </a:solidFill>
              </a:rPr>
              <a:t>main.css</a:t>
            </a:r>
          </a:p>
          <a:p>
            <a:pPr marL="1141413" lvl="2" indent="-227013" eaLnBrk="1" hangingPunct="1">
              <a:lnSpc>
                <a:spcPct val="100000"/>
              </a:lnSpc>
              <a:spcBef>
                <a:spcPts val="5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dirty="0">
                <a:solidFill>
                  <a:srgbClr val="FFFFFF"/>
                </a:solidFill>
              </a:rPr>
              <a:t>main.js</a:t>
            </a:r>
          </a:p>
          <a:p>
            <a:pPr marL="1141413" lvl="2" indent="-227013" eaLnBrk="1" hangingPunct="1">
              <a:lnSpc>
                <a:spcPct val="100000"/>
              </a:lnSpc>
              <a:spcBef>
                <a:spcPts val="5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dirty="0">
                <a:solidFill>
                  <a:srgbClr val="FFFFFF"/>
                </a:solidFill>
              </a:rPr>
              <a:t>validated.html</a:t>
            </a:r>
          </a:p>
          <a:p>
            <a:pPr marL="731838" lvl="1" indent="-274638" eaLnBrk="1" hangingPunct="1">
              <a:lnSpc>
                <a:spcPct val="100000"/>
              </a:lnSpc>
              <a:spcBef>
                <a:spcPts val="600"/>
              </a:spcBef>
              <a:buClr>
                <a:srgbClr val="FFFFFF"/>
              </a:buCl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en-GB" sz="24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a:solidFill>
                  <a:srgbClr val="E3EBF1"/>
                </a:solidFill>
              </a:rPr>
              <a:t>copying validated.html</a:t>
            </a:r>
          </a:p>
        </p:txBody>
      </p:sp>
      <p:sp>
        <p:nvSpPr>
          <p:cNvPr id="75778" name="Text Box 2"/>
          <p:cNvSpPr txBox="1">
            <a:spLocks noChangeArrowheads="1"/>
          </p:cNvSpPr>
          <p:nvPr/>
        </p:nvSpPr>
        <p:spPr bwMode="auto">
          <a:xfrm>
            <a:off x="457200" y="1295400"/>
            <a:ext cx="8226425" cy="5029200"/>
          </a:xfrm>
          <a:prstGeom prst="rect">
            <a:avLst/>
          </a:prstGeom>
          <a:noFill/>
          <a:ln w="9525">
            <a:noFill/>
            <a:round/>
            <a:headEnd/>
            <a:tailEnd/>
          </a:ln>
          <a:effectLst/>
        </p:spPr>
        <p:txBody>
          <a:bodyPr lIns="0" tIns="0" rIns="0" bIns="0"/>
          <a:lstStyle/>
          <a:p>
            <a:pPr marL="328613" indent="-317500" eaLnBrk="1" hangingPunct="1">
              <a:lnSpc>
                <a:spcPts val="2825"/>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validated.html is your model web page. </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To create a new web page, right </a:t>
            </a:r>
            <a:r>
              <a:rPr lang="en-GB" sz="2800" dirty="0" smtClean="0">
                <a:solidFill>
                  <a:srgbClr val="FFFFFF"/>
                </a:solidFill>
              </a:rPr>
              <a:t>click, on </a:t>
            </a:r>
            <a:r>
              <a:rPr lang="en-GB" sz="2800" dirty="0">
                <a:solidFill>
                  <a:srgbClr val="FFFFFF"/>
                </a:solidFill>
              </a:rPr>
              <a:t>validated.html, and choose </a:t>
            </a:r>
            <a:r>
              <a:rPr lang="en-GB" sz="2800" dirty="0" smtClean="0">
                <a:solidFill>
                  <a:srgbClr val="FFFFFF"/>
                </a:solidFill>
              </a:rPr>
              <a:t>“duplicate” </a:t>
            </a:r>
            <a:r>
              <a:rPr lang="en-GB" sz="2800" dirty="0">
                <a:solidFill>
                  <a:srgbClr val="FFFFFF"/>
                </a:solidFill>
              </a:rPr>
              <a:t>from the menu. Do not choose </a:t>
            </a:r>
            <a:r>
              <a:rPr lang="en-GB" sz="2800" dirty="0" smtClean="0">
                <a:solidFill>
                  <a:srgbClr val="FFFFFF"/>
                </a:solidFill>
              </a:rPr>
              <a:t>“copy”.</a:t>
            </a:r>
            <a:endParaRPr lang="en-GB" sz="2800" dirty="0">
              <a:solidFill>
                <a:srgbClr val="FFFFFF"/>
              </a:solidFill>
            </a:endParaRP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You will be asked to supply a name for the file.  Erase any contents in the dialog box, and then enter the file name you want to create (say test.html). Always have that file name end with </a:t>
            </a:r>
            <a:r>
              <a:rPr lang="en-GB" sz="2800" dirty="0" smtClean="0">
                <a:solidFill>
                  <a:srgbClr val="FFFFFF"/>
                </a:solidFill>
              </a:rPr>
              <a:t>“.html”.</a:t>
            </a:r>
            <a:endParaRPr lang="en-GB" sz="2800" dirty="0">
              <a:solidFill>
                <a:srgbClr val="FFFFFF"/>
              </a:solidFill>
            </a:endParaRP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You may be asked to give your password again.</a:t>
            </a:r>
          </a:p>
          <a:p>
            <a:pPr marL="328613" indent="-317500" eaLnBrk="1" hangingPunct="1">
              <a:lnSpc>
                <a:spcPct val="100000"/>
              </a:lnSpc>
              <a:spcBef>
                <a:spcPts val="700"/>
              </a:spcBef>
              <a:buClr>
                <a:srgbClr val="FFFFFF"/>
              </a:buCl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en-GB" sz="28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0" tIns="0" rIns="0" bIns="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a:solidFill>
                  <a:srgbClr val="E3EBF1"/>
                </a:solidFill>
              </a:rPr>
              <a:t>test.html</a:t>
            </a:r>
          </a:p>
        </p:txBody>
      </p:sp>
      <p:sp>
        <p:nvSpPr>
          <p:cNvPr id="76802" name="Text Box 2"/>
          <p:cNvSpPr txBox="1">
            <a:spLocks noChangeArrowheads="1"/>
          </p:cNvSpPr>
          <p:nvPr/>
        </p:nvSpPr>
        <p:spPr bwMode="auto">
          <a:xfrm>
            <a:off x="457200" y="1600200"/>
            <a:ext cx="8229600" cy="4525963"/>
          </a:xfrm>
          <a:prstGeom prst="rect">
            <a:avLst/>
          </a:prstGeom>
          <a:noFill/>
          <a:ln w="9525">
            <a:noFill/>
            <a:round/>
            <a:headEnd/>
            <a:tailEnd/>
          </a:ln>
          <a:effectLst/>
        </p:spPr>
        <p:txBody>
          <a:bodyPr lIns="0" tIns="0" rIns="0" bIns="0"/>
          <a:lstStyle/>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In your test.html file, look for the  </a:t>
            </a:r>
          </a:p>
          <a:p>
            <a:pPr marL="328613" indent="-317500" eaLnBrk="1" hangingPunct="1">
              <a:lnSpc>
                <a:spcPct val="100000"/>
              </a:lnSpc>
              <a:spcBef>
                <a:spcPts val="700"/>
              </a:spcBef>
              <a:buClrTx/>
              <a:buSzTx/>
              <a:buFontTx/>
              <a:buNone/>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    &lt;p id="</a:t>
            </a:r>
            <a:r>
              <a:rPr lang="en-GB" sz="2800" dirty="0" err="1">
                <a:solidFill>
                  <a:srgbClr val="FFFFFF"/>
                </a:solidFill>
              </a:rPr>
              <a:t>validator</a:t>
            </a:r>
            <a:r>
              <a:rPr lang="en-GB" sz="2800" dirty="0">
                <a:solidFill>
                  <a:srgbClr val="FFFFFF"/>
                </a:solidFill>
              </a:rPr>
              <a:t>"&gt;</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Right before that string, insert</a:t>
            </a:r>
          </a:p>
          <a:p>
            <a:pPr marL="328613" indent="-317500" eaLnBrk="1" hangingPunct="1">
              <a:lnSpc>
                <a:spcPct val="100000"/>
              </a:lnSpc>
              <a:spcBef>
                <a:spcPts val="700"/>
              </a:spcBef>
              <a:buClrTx/>
              <a:buSzTx/>
              <a:buFontTx/>
              <a:buNone/>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    &lt;div&gt;Hello, world!&lt;/div&gt;</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Save your file.</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Do not double click test.html !</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rPr>
              <a:t>Open a web user agent, point it to the URL http://</a:t>
            </a:r>
            <a:r>
              <a:rPr lang="en-GB" sz="2800" smtClean="0">
                <a:solidFill>
                  <a:srgbClr val="FFFFFF"/>
                </a:solidFill>
              </a:rPr>
              <a:t>wotan.liu.edu/home/</a:t>
            </a:r>
            <a:r>
              <a:rPr lang="en-GB" sz="2800" i="1" smtClean="0">
                <a:solidFill>
                  <a:srgbClr val="FFFFFF"/>
                </a:solidFill>
              </a:rPr>
              <a:t>user</a:t>
            </a:r>
            <a:r>
              <a:rPr lang="en-GB" sz="2800" smtClean="0">
                <a:solidFill>
                  <a:srgbClr val="FFFFFF"/>
                </a:solidFill>
              </a:rPr>
              <a:t>/test.html </a:t>
            </a:r>
            <a:r>
              <a:rPr lang="en-GB" sz="2800">
                <a:solidFill>
                  <a:srgbClr val="FFFFFF"/>
                </a:solidFill>
              </a:rPr>
              <a:t>where </a:t>
            </a:r>
            <a:r>
              <a:rPr lang="en-GB" sz="2800" i="1">
                <a:solidFill>
                  <a:srgbClr val="FFFFFF"/>
                </a:solidFill>
              </a:rPr>
              <a:t>user</a:t>
            </a:r>
            <a:r>
              <a:rPr lang="en-GB" sz="2800">
                <a:solidFill>
                  <a:srgbClr val="FFFFFF"/>
                </a:solidFill>
              </a:rPr>
              <a:t> is your user name.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a:solidFill>
                  <a:srgbClr val="E3EBF1"/>
                </a:solidFill>
              </a:rPr>
              <a:t>again: how the server finds your file</a:t>
            </a:r>
          </a:p>
        </p:txBody>
      </p:sp>
      <p:sp>
        <p:nvSpPr>
          <p:cNvPr id="77826" name="Text Box 2"/>
          <p:cNvSpPr txBox="1">
            <a:spLocks noChangeArrowheads="1"/>
          </p:cNvSpPr>
          <p:nvPr/>
        </p:nvSpPr>
        <p:spPr bwMode="auto">
          <a:xfrm>
            <a:off x="457200" y="1295400"/>
            <a:ext cx="8229600" cy="3259138"/>
          </a:xfrm>
          <a:prstGeom prst="rect">
            <a:avLst/>
          </a:prstGeom>
          <a:noFill/>
          <a:ln w="9525">
            <a:noFill/>
            <a:round/>
            <a:headEnd/>
            <a:tailEnd/>
          </a:ln>
          <a:effectLst/>
        </p:spPr>
        <p:txBody>
          <a:bodyPr lIns="90000" tIns="46800" rIns="90000" bIns="46800"/>
          <a:lstStyle/>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Imagine you are user </a:t>
            </a:r>
            <a:r>
              <a:rPr lang="en-GB" sz="2800" i="1" dirty="0" err="1">
                <a:solidFill>
                  <a:srgbClr val="FFFFFF"/>
                </a:solidFill>
              </a:rPr>
              <a:t>user</a:t>
            </a:r>
            <a:r>
              <a:rPr lang="en-GB" sz="2800" i="1" dirty="0">
                <a:solidFill>
                  <a:srgbClr val="FFFFFF"/>
                </a:solidFill>
              </a:rPr>
              <a:t>  </a:t>
            </a:r>
            <a:r>
              <a:rPr lang="en-GB" sz="2800" dirty="0">
                <a:solidFill>
                  <a:srgbClr val="FFFFFF"/>
                </a:solidFill>
              </a:rPr>
              <a:t>and you have a file </a:t>
            </a:r>
            <a:r>
              <a:rPr lang="en-GB" sz="2800" i="1" dirty="0" err="1">
                <a:solidFill>
                  <a:srgbClr val="FFFFFF"/>
                </a:solidFill>
              </a:rPr>
              <a:t>file</a:t>
            </a:r>
            <a:r>
              <a:rPr lang="en-GB" sz="2800" dirty="0">
                <a:solidFill>
                  <a:srgbClr val="FFFFFF"/>
                </a:solidFill>
              </a:rPr>
              <a:t> in </a:t>
            </a:r>
            <a:r>
              <a:rPr lang="en-GB" sz="2800" dirty="0" err="1">
                <a:solidFill>
                  <a:srgbClr val="FFFFFF"/>
                </a:solidFill>
              </a:rPr>
              <a:t>public_html</a:t>
            </a:r>
            <a:r>
              <a:rPr lang="en-GB" sz="2800" i="1" dirty="0">
                <a:solidFill>
                  <a:srgbClr val="FFFFFF"/>
                </a:solidFill>
              </a:rPr>
              <a:t>.</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The web server will map requests to http://</a:t>
            </a:r>
            <a:r>
              <a:rPr lang="en-GB" sz="2800" dirty="0" smtClean="0">
                <a:solidFill>
                  <a:srgbClr val="FFFFFF"/>
                </a:solidFill>
              </a:rPr>
              <a:t>wotan.liu.edu/home/</a:t>
            </a:r>
            <a:r>
              <a:rPr lang="en-GB" sz="2800" i="1" dirty="0" smtClean="0">
                <a:solidFill>
                  <a:srgbClr val="FFFFFF"/>
                </a:solidFill>
              </a:rPr>
              <a:t>user</a:t>
            </a:r>
            <a:r>
              <a:rPr lang="en-GB" sz="2800" dirty="0" smtClean="0">
                <a:solidFill>
                  <a:srgbClr val="FFFFFF"/>
                </a:solidFill>
              </a:rPr>
              <a:t>/</a:t>
            </a:r>
            <a:r>
              <a:rPr lang="en-GB" sz="2800" i="1" dirty="0" smtClean="0">
                <a:solidFill>
                  <a:srgbClr val="FFFFFF"/>
                </a:solidFill>
              </a:rPr>
              <a:t>file</a:t>
            </a:r>
            <a:r>
              <a:rPr lang="en-GB" sz="2800" dirty="0" smtClean="0">
                <a:solidFill>
                  <a:srgbClr val="FFFFFF"/>
                </a:solidFill>
              </a:rPr>
              <a:t> </a:t>
            </a:r>
            <a:r>
              <a:rPr lang="en-GB" sz="2800" dirty="0">
                <a:solidFill>
                  <a:srgbClr val="FFFFFF"/>
                </a:solidFill>
              </a:rPr>
              <a:t>to show the file /home/</a:t>
            </a:r>
            <a:r>
              <a:rPr lang="en-GB" sz="2800" i="1" dirty="0">
                <a:solidFill>
                  <a:srgbClr val="FFFFFF"/>
                </a:solidFill>
              </a:rPr>
              <a:t>user</a:t>
            </a:r>
            <a:r>
              <a:rPr lang="en-GB" sz="2800" dirty="0">
                <a:solidFill>
                  <a:srgbClr val="FFFFFF"/>
                </a:solidFill>
              </a:rPr>
              <a:t>/</a:t>
            </a:r>
            <a:r>
              <a:rPr lang="en-GB" sz="2800" dirty="0" err="1">
                <a:solidFill>
                  <a:srgbClr val="FFFFFF"/>
                </a:solidFill>
              </a:rPr>
              <a:t>public_html</a:t>
            </a:r>
            <a:r>
              <a:rPr lang="en-GB" sz="2800" dirty="0">
                <a:solidFill>
                  <a:srgbClr val="FFFFFF"/>
                </a:solidFill>
              </a:rPr>
              <a:t>/</a:t>
            </a:r>
            <a:r>
              <a:rPr lang="en-GB" sz="2800" i="1" dirty="0">
                <a:solidFill>
                  <a:srgbClr val="FFFFFF"/>
                </a:solidFill>
              </a:rPr>
              <a:t>file.</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Here </a:t>
            </a:r>
            <a:r>
              <a:rPr lang="en-GB" sz="2800" i="1" dirty="0">
                <a:solidFill>
                  <a:srgbClr val="FFFFFF"/>
                </a:solidFill>
              </a:rPr>
              <a:t>user</a:t>
            </a:r>
            <a:r>
              <a:rPr lang="en-GB" sz="2800" dirty="0">
                <a:solidFill>
                  <a:srgbClr val="FFFFFF"/>
                </a:solidFill>
              </a:rPr>
              <a:t> stands for your user name, and </a:t>
            </a:r>
            <a:r>
              <a:rPr lang="en-GB" sz="2800" i="1" dirty="0">
                <a:solidFill>
                  <a:srgbClr val="FFFFFF"/>
                </a:solidFill>
              </a:rPr>
              <a:t>file </a:t>
            </a:r>
            <a:r>
              <a:rPr lang="en-GB" sz="2800" dirty="0">
                <a:solidFill>
                  <a:srgbClr val="FFFFFF"/>
                </a:solidFill>
              </a:rPr>
              <a:t>is the file name, and "/" is the directory separator.</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directories</a:t>
            </a:r>
          </a:p>
        </p:txBody>
      </p:sp>
      <p:sp>
        <p:nvSpPr>
          <p:cNvPr id="78850"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dirty="0">
                <a:solidFill>
                  <a:srgbClr val="FFFFFF"/>
                </a:solidFill>
              </a:rPr>
              <a:t>Your final project pages can be placed in a subdirectory, say</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dirty="0">
                <a:solidFill>
                  <a:srgbClr val="FFFFFF"/>
                </a:solidFill>
              </a:rPr>
              <a:t>   http://</a:t>
            </a:r>
            <a:r>
              <a:rPr lang="en-GB" sz="2800" dirty="0" smtClean="0">
                <a:solidFill>
                  <a:srgbClr val="FFFFFF"/>
                </a:solidFill>
              </a:rPr>
              <a:t>wotan.liu.edu/home/</a:t>
            </a:r>
            <a:r>
              <a:rPr lang="en-GB" sz="2800" i="1" dirty="0" smtClean="0">
                <a:solidFill>
                  <a:srgbClr val="FFFFFF"/>
                </a:solidFill>
              </a:rPr>
              <a:t>user</a:t>
            </a:r>
            <a:r>
              <a:rPr lang="en-GB" sz="2800" dirty="0" smtClean="0">
                <a:solidFill>
                  <a:srgbClr val="FFFFFF"/>
                </a:solidFill>
              </a:rPr>
              <a:t>/</a:t>
            </a:r>
            <a:r>
              <a:rPr lang="en-GB" sz="2800" i="1" dirty="0" smtClean="0">
                <a:solidFill>
                  <a:srgbClr val="FFFFFF"/>
                </a:solidFill>
              </a:rPr>
              <a:t>project</a:t>
            </a:r>
            <a:endParaRPr lang="en-GB" sz="2800" i="1" dirty="0">
              <a:solidFill>
                <a:srgbClr val="FFFFFF"/>
              </a:solidFill>
            </a:endParaRP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dirty="0">
                <a:solidFill>
                  <a:srgbClr val="FFFFFF"/>
                </a:solidFill>
              </a:rPr>
              <a:t>You may wish to make the user name some short form of your name. Remember you will be able to have that site for many years to come.</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dirty="0">
                <a:solidFill>
                  <a:srgbClr val="FFFFFF"/>
                </a:solidFill>
              </a:rPr>
              <a:t>You can create a directory easily within </a:t>
            </a:r>
            <a:r>
              <a:rPr lang="en-GB" sz="2800" dirty="0" err="1">
                <a:solidFill>
                  <a:srgbClr val="FFFFFF"/>
                </a:solidFill>
              </a:rPr>
              <a:t>winscp</a:t>
            </a:r>
            <a:r>
              <a:rPr lang="en-GB" sz="2800" dirty="0">
                <a:solidFill>
                  <a:srgbClr val="FFFFFF"/>
                </a:solidFill>
              </a:rPr>
              <a:t>. </a:t>
            </a:r>
          </a:p>
          <a:p>
            <a:pPr marL="328613" indent="-317500">
              <a:lnSpc>
                <a:spcPct val="110000"/>
              </a:lnSpc>
              <a:spcBef>
                <a:spcPts val="70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800" dirty="0">
              <a:solidFill>
                <a:srgbClr val="FFFFFF"/>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characters: concept</a:t>
            </a:r>
          </a:p>
        </p:txBody>
      </p:sp>
      <p:sp>
        <p:nvSpPr>
          <p:cNvPr id="79874" name="Text Box 2"/>
          <p:cNvSpPr txBox="1">
            <a:spLocks noChangeArrowheads="1"/>
          </p:cNvSpPr>
          <p:nvPr/>
        </p:nvSpPr>
        <p:spPr bwMode="auto">
          <a:xfrm>
            <a:off x="457200" y="1600200"/>
            <a:ext cx="8229600" cy="5049838"/>
          </a:xfrm>
          <a:prstGeom prst="rect">
            <a:avLst/>
          </a:prstGeom>
          <a:noFill/>
          <a:ln w="9525">
            <a:noFill/>
            <a:round/>
            <a:headEnd/>
            <a:tailEnd/>
          </a:ln>
          <a:effectLst/>
        </p:spPr>
        <p:txBody>
          <a:bodyPr lIns="90000" tIns="46800" rIns="90000" bIns="46800"/>
          <a:lstStyle/>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dirty="0">
                <a:solidFill>
                  <a:srgbClr val="FFFFFF"/>
                </a:solidFill>
              </a:rPr>
              <a:t>A character set combine two things</a:t>
            </a: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400" dirty="0">
                <a:solidFill>
                  <a:srgbClr val="FFFFFF"/>
                </a:solidFill>
              </a:rPr>
              <a:t>Character repertoire: a set of characters e.g. "A", "</a:t>
            </a:r>
            <a:r>
              <a:rPr lang="ar-AE" sz="2400" dirty="0">
                <a:solidFill>
                  <a:srgbClr val="FFFFFF"/>
                </a:solidFill>
              </a:rPr>
              <a:t>ﺾ</a:t>
            </a:r>
            <a:r>
              <a:rPr lang="ru-RU" sz="2400" dirty="0">
                <a:solidFill>
                  <a:srgbClr val="FFFFFF"/>
                </a:solidFill>
              </a:rPr>
              <a:t>" "‼", "₣"</a:t>
            </a: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400" dirty="0">
                <a:solidFill>
                  <a:srgbClr val="FFFFFF"/>
                </a:solidFill>
              </a:rPr>
              <a:t>Character code positions: defines a number for each character in the repertoire. </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dirty="0">
                <a:solidFill>
                  <a:srgbClr val="FFFFFF"/>
                </a:solidFill>
              </a:rPr>
              <a:t>Character encoding is a way to encode the code positions in bytes.</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dirty="0">
                <a:solidFill>
                  <a:srgbClr val="FFFFFF"/>
                </a:solidFill>
              </a:rPr>
              <a:t>To correctly display a document, the user agent needs to </a:t>
            </a:r>
            <a:r>
              <a:rPr lang="en-US" sz="2800" dirty="0">
                <a:solidFill>
                  <a:srgbClr val="FFFFFF"/>
                </a:solidFill>
              </a:rPr>
              <a:t>know what character set is being used and how it is encoded. </a:t>
            </a:r>
          </a:p>
          <a:p>
            <a:pPr marL="328613" indent="-317500" eaLnBrk="1" hangingPunct="1">
              <a:lnSpc>
                <a:spcPct val="100000"/>
              </a:lnSpc>
              <a:spcBef>
                <a:spcPts val="700"/>
              </a:spcBef>
              <a:buClrTx/>
              <a:buSzTx/>
              <a:buFontTx/>
              <a:buNone/>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ru-RU" sz="2800" dirty="0">
              <a:solidFill>
                <a:srgbClr val="FFFFFF"/>
              </a:solidFill>
            </a:endParaRPr>
          </a:p>
          <a:p>
            <a:pPr marL="328613" indent="-317500" eaLnBrk="1" hangingPunct="1">
              <a:lnSpc>
                <a:spcPct val="100000"/>
              </a:lnSpc>
              <a:spcBef>
                <a:spcPts val="700"/>
              </a:spcBef>
              <a:buClrTx/>
              <a:buSzTx/>
              <a:buFontTx/>
              <a:buNone/>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ru-RU" sz="28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dirty="0">
                <a:solidFill>
                  <a:srgbClr val="E3EBF1"/>
                </a:solidFill>
              </a:rPr>
              <a:t>U</a:t>
            </a:r>
            <a:r>
              <a:rPr lang="en-US" sz="4000" dirty="0" smtClean="0">
                <a:solidFill>
                  <a:srgbClr val="E3EBF1"/>
                </a:solidFill>
              </a:rPr>
              <a:t>nicode</a:t>
            </a:r>
            <a:endParaRPr lang="en-US" sz="4000" dirty="0">
              <a:solidFill>
                <a:srgbClr val="E3EBF1"/>
              </a:solidFill>
            </a:endParaRPr>
          </a:p>
        </p:txBody>
      </p:sp>
      <p:sp>
        <p:nvSpPr>
          <p:cNvPr id="80898"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Unicode is industry standard large character set that can encompasses the most common characters used in the most common languages.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Dealing with Unicode is one of the most important topics of digital librarianship, but talking more about it here would take us </a:t>
            </a:r>
            <a:r>
              <a:rPr lang="en-US" sz="2800" dirty="0" smtClean="0">
                <a:solidFill>
                  <a:srgbClr val="FFFFFF"/>
                </a:solidFill>
              </a:rPr>
              <a:t>too </a:t>
            </a:r>
            <a:r>
              <a:rPr lang="en-US" sz="2800" dirty="0">
                <a:solidFill>
                  <a:srgbClr val="FFFFFF"/>
                </a:solidFill>
              </a:rPr>
              <a:t>far.</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dirty="0" smtClean="0">
                <a:solidFill>
                  <a:srgbClr val="E3EBF1"/>
                </a:solidFill>
              </a:rPr>
              <a:t>UTF-8</a:t>
            </a:r>
            <a:endParaRPr lang="en-US" sz="4000" dirty="0">
              <a:solidFill>
                <a:srgbClr val="E3EBF1"/>
              </a:solidFill>
            </a:endParaRPr>
          </a:p>
        </p:txBody>
      </p:sp>
      <p:sp>
        <p:nvSpPr>
          <p:cNvPr id="81922"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28613" indent="-317500">
              <a:lnSpc>
                <a:spcPct val="105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This is a variable length encoding of U</a:t>
            </a:r>
            <a:r>
              <a:rPr lang="en-US" sz="2800" dirty="0" smtClean="0">
                <a:solidFill>
                  <a:srgbClr val="FFFFFF"/>
                </a:solidFill>
              </a:rPr>
              <a:t>nicode</a:t>
            </a:r>
            <a:r>
              <a:rPr lang="en-US" sz="2800" dirty="0">
                <a:solidFill>
                  <a:srgbClr val="FFFFFF"/>
                </a:solidFill>
              </a:rPr>
              <a:t>.</a:t>
            </a:r>
          </a:p>
          <a:p>
            <a:pPr marL="328613" indent="-317500">
              <a:lnSpc>
                <a:spcPct val="105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It was first drawn up on a placemat in a diner in New Jersey in 1992.</a:t>
            </a:r>
          </a:p>
          <a:p>
            <a:pPr marL="328613" indent="-317500">
              <a:lnSpc>
                <a:spcPct val="105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Characters that are at the beginning of the U</a:t>
            </a:r>
            <a:r>
              <a:rPr lang="en-US" sz="2800" dirty="0" smtClean="0">
                <a:solidFill>
                  <a:srgbClr val="FFFFFF"/>
                </a:solidFill>
              </a:rPr>
              <a:t>nicode </a:t>
            </a:r>
            <a:r>
              <a:rPr lang="en-US" sz="2800" dirty="0">
                <a:solidFill>
                  <a:srgbClr val="FFFFFF"/>
                </a:solidFill>
              </a:rPr>
              <a:t>number (which are supposed to be more frequent) have a shorter encoding.</a:t>
            </a:r>
          </a:p>
          <a:p>
            <a:pPr marL="328613" indent="-317500">
              <a:lnSpc>
                <a:spcPct val="105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Note that UTF-8 is not compatible to ISO-8859-1 for any char over </a:t>
            </a:r>
            <a:r>
              <a:rPr lang="en-US" sz="2800" dirty="0" smtClean="0">
                <a:solidFill>
                  <a:srgbClr val="FFFFFF"/>
                </a:solidFill>
              </a:rPr>
              <a:t>position 127</a:t>
            </a:r>
            <a:r>
              <a:rPr lang="en-US" sz="2800" dirty="0">
                <a:solidFill>
                  <a:srgbClr val="FFFFFF"/>
                </a:solidFill>
              </a:rPr>
              <a: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playing safe with characters</a:t>
            </a:r>
          </a:p>
        </p:txBody>
      </p:sp>
      <p:sp>
        <p:nvSpPr>
          <p:cNvPr id="82946" name="Text Box 2"/>
          <p:cNvSpPr txBox="1">
            <a:spLocks noChangeArrowheads="1"/>
          </p:cNvSpPr>
          <p:nvPr/>
        </p:nvSpPr>
        <p:spPr bwMode="auto">
          <a:xfrm>
            <a:off x="457200" y="1600200"/>
            <a:ext cx="8229600" cy="3886200"/>
          </a:xfrm>
          <a:prstGeom prst="rect">
            <a:avLst/>
          </a:prstGeom>
          <a:noFill/>
          <a:ln w="9525">
            <a:noFill/>
            <a:round/>
            <a:headEnd/>
            <a:tailEnd/>
          </a:ln>
          <a:effectLst/>
        </p:spPr>
        <p:txBody>
          <a:bodyPr lIns="90000" tIns="46800" rIns="90000" bIns="46800"/>
          <a:lstStyle/>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dirty="0">
                <a:solidFill>
                  <a:srgbClr val="FFFFFF"/>
                </a:solidFill>
              </a:rPr>
              <a:t>Only use the characters on the US keyboard, don't insert symbols.</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dirty="0">
                <a:solidFill>
                  <a:srgbClr val="FFFFFF"/>
                </a:solidFill>
              </a:rPr>
              <a:t>Save as ASCII or UTF-8. All ASCII files are also UTF-8 files.</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dirty="0">
                <a:solidFill>
                  <a:srgbClr val="FFFFFF"/>
                </a:solidFill>
              </a:rPr>
              <a:t>Never save as </a:t>
            </a:r>
            <a:r>
              <a:rPr lang="en-US" sz="2800" dirty="0" smtClean="0">
                <a:solidFill>
                  <a:srgbClr val="FFFFFF"/>
                </a:solidFill>
              </a:rPr>
              <a:t>“</a:t>
            </a:r>
            <a:r>
              <a:rPr lang="ru-RU" sz="2800" dirty="0" smtClean="0">
                <a:solidFill>
                  <a:srgbClr val="FFFFFF"/>
                </a:solidFill>
              </a:rPr>
              <a:t>Unicode</a:t>
            </a:r>
            <a:r>
              <a:rPr lang="en-US" sz="2800" dirty="0" smtClean="0">
                <a:solidFill>
                  <a:srgbClr val="FFFFFF"/>
                </a:solidFill>
              </a:rPr>
              <a:t>”</a:t>
            </a:r>
            <a:r>
              <a:rPr lang="ru-RU" sz="2800" dirty="0" smtClean="0">
                <a:solidFill>
                  <a:srgbClr val="FFFFFF"/>
                </a:solidFill>
              </a:rPr>
              <a:t> </a:t>
            </a:r>
            <a:r>
              <a:rPr lang="ru-RU" sz="2800" dirty="0">
                <a:solidFill>
                  <a:srgbClr val="FFFFFF"/>
                </a:solidFill>
              </a:rPr>
              <a:t>within MS Notepad.</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dirty="0">
                <a:solidFill>
                  <a:srgbClr val="FFFFFF"/>
                </a:solidFill>
              </a:rPr>
              <a:t>If you need to enter non-ASCII characters consult the documentation of your editing tool.</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dirty="0">
                <a:solidFill>
                  <a:srgbClr val="FFFFFF"/>
                </a:solidFill>
              </a:rPr>
              <a:t>You may also find the HTML entities useful.</a:t>
            </a:r>
          </a:p>
          <a:p>
            <a:pPr marL="328613" indent="-317500" eaLnBrk="1" hangingPunct="1">
              <a:lnSpc>
                <a:spcPct val="100000"/>
              </a:lnSpc>
              <a:spcBef>
                <a:spcPts val="700"/>
              </a:spcBef>
              <a:buClrTx/>
              <a:buSzTx/>
              <a:buFontTx/>
              <a:buNone/>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ru-RU" sz="28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ext Box 1"/>
          <p:cNvSpPr txBox="1">
            <a:spLocks noChangeArrowheads="1"/>
          </p:cNvSpPr>
          <p:nvPr/>
        </p:nvSpPr>
        <p:spPr bwMode="auto">
          <a:xfrm>
            <a:off x="457200" y="274638"/>
            <a:ext cx="8224838" cy="1138237"/>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numeric character reference</a:t>
            </a:r>
          </a:p>
        </p:txBody>
      </p:sp>
      <p:sp>
        <p:nvSpPr>
          <p:cNvPr id="83970" name="Text Box 2"/>
          <p:cNvSpPr txBox="1">
            <a:spLocks noChangeArrowheads="1"/>
          </p:cNvSpPr>
          <p:nvPr/>
        </p:nvSpPr>
        <p:spPr bwMode="auto">
          <a:xfrm>
            <a:off x="457200" y="1600200"/>
            <a:ext cx="8224838" cy="4521200"/>
          </a:xfrm>
          <a:prstGeom prst="rect">
            <a:avLst/>
          </a:prstGeom>
          <a:noFill/>
          <a:ln w="9525">
            <a:noFill/>
            <a:round/>
            <a:headEnd/>
            <a:tailEnd/>
          </a:ln>
          <a:effectLst/>
        </p:spPr>
        <p:txBody>
          <a:bodyPr lIns="0" tIns="0" rIns="0" bIns="0"/>
          <a:lstStyle/>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a:solidFill>
                  <a:srgbClr val="FFFFFF"/>
                </a:solidFill>
              </a:rPr>
              <a:t>There are of two forms.</a:t>
            </a:r>
          </a:p>
          <a:p>
            <a:pPr marL="731838" lvl="1" indent="-274638">
              <a:lnSpc>
                <a:spcPct val="98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The first is &amp;#</a:t>
            </a:r>
            <a:r>
              <a:rPr lang="en-US" sz="2800" i="1" dirty="0">
                <a:solidFill>
                  <a:srgbClr val="FFFFFF"/>
                </a:solidFill>
              </a:rPr>
              <a:t>decimal</a:t>
            </a:r>
            <a:r>
              <a:rPr lang="en-US" sz="2800" dirty="0">
                <a:solidFill>
                  <a:srgbClr val="FFFFFF"/>
                </a:solidFill>
              </a:rPr>
              <a:t>; where </a:t>
            </a:r>
            <a:r>
              <a:rPr lang="en-US" sz="2800" i="1" dirty="0">
                <a:solidFill>
                  <a:srgbClr val="FFFFFF"/>
                </a:solidFill>
              </a:rPr>
              <a:t>decimal</a:t>
            </a:r>
            <a:r>
              <a:rPr lang="en-US" sz="2800" dirty="0">
                <a:solidFill>
                  <a:srgbClr val="FFFFFF"/>
                </a:solidFill>
              </a:rPr>
              <a:t> represents a decimal number. This is the number of the character in the Unicode character set. Example &amp;#32; is the blank</a:t>
            </a:r>
            <a:r>
              <a:rPr lang="en-US" dirty="0">
                <a:solidFill>
                  <a:srgbClr val="FFFFFF"/>
                </a:solidFill>
              </a:rPr>
              <a:t>.</a:t>
            </a:r>
          </a:p>
          <a:p>
            <a:pPr marL="731838" lvl="1" indent="-274638">
              <a:lnSpc>
                <a:spcPct val="98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The second is &amp;#</a:t>
            </a:r>
            <a:r>
              <a:rPr lang="en-US" sz="2800" dirty="0" err="1">
                <a:solidFill>
                  <a:srgbClr val="FFFFFF"/>
                </a:solidFill>
              </a:rPr>
              <a:t>x</a:t>
            </a:r>
            <a:r>
              <a:rPr lang="en-US" sz="2800" i="1" dirty="0" err="1">
                <a:solidFill>
                  <a:srgbClr val="FFFFFF"/>
                </a:solidFill>
              </a:rPr>
              <a:t>hexnumber</a:t>
            </a:r>
            <a:r>
              <a:rPr lang="en-US" sz="2800" dirty="0">
                <a:solidFill>
                  <a:srgbClr val="FFFFFF"/>
                </a:solidFill>
              </a:rPr>
              <a:t>; where </a:t>
            </a:r>
            <a:r>
              <a:rPr lang="en-US" sz="2800" i="1" dirty="0" err="1">
                <a:solidFill>
                  <a:srgbClr val="FFFFFF"/>
                </a:solidFill>
              </a:rPr>
              <a:t>hexnumber</a:t>
            </a:r>
            <a:r>
              <a:rPr lang="en-US" sz="2800" dirty="0">
                <a:solidFill>
                  <a:srgbClr val="FFFFFF"/>
                </a:solidFill>
              </a:rPr>
              <a:t> represents a hexadecimal number. This is the number of the character in the Unicode character set. Example </a:t>
            </a:r>
            <a:r>
              <a:rPr lang="en-US" sz="2800" dirty="0" smtClean="0">
                <a:solidFill>
                  <a:srgbClr val="FFFFFF"/>
                </a:solidFill>
              </a:rPr>
              <a:t>&amp;#x263A; </a:t>
            </a:r>
            <a:r>
              <a:rPr lang="en-US" sz="2800" dirty="0">
                <a:solidFill>
                  <a:srgbClr val="FFFFFF"/>
                </a:solidFill>
              </a:rPr>
              <a:t>is </a:t>
            </a:r>
            <a:r>
              <a:rPr lang="en-US" sz="2800">
                <a:solidFill>
                  <a:srgbClr val="FFFFFF"/>
                </a:solidFill>
              </a:rPr>
              <a:t>the </a:t>
            </a:r>
            <a:r>
              <a:rPr lang="en-US" sz="2800" smtClean="0">
                <a:solidFill>
                  <a:srgbClr val="FFFFFF"/>
                </a:solidFill>
              </a:rPr>
              <a:t>smiley.</a:t>
            </a:r>
            <a:endParaRPr lang="en-US" sz="2800" dirty="0" smtClean="0">
              <a:solidFill>
                <a:srgbClr val="FFFFFF"/>
              </a:solidFill>
            </a:endParaRPr>
          </a:p>
          <a:p>
            <a:pPr marL="731838" lvl="1" indent="-274638">
              <a:lnSpc>
                <a:spcPct val="98000"/>
              </a:lnSpc>
              <a:spcBef>
                <a:spcPts val="600"/>
              </a:spcBef>
              <a:buClr>
                <a:srgbClr val="FFFFFF"/>
              </a:buCl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course history</a:t>
            </a:r>
          </a:p>
        </p:txBody>
      </p:sp>
      <p:sp>
        <p:nvSpPr>
          <p:cNvPr id="10242" name="Text Box 2"/>
          <p:cNvSpPr txBox="1">
            <a:spLocks noChangeArrowheads="1"/>
          </p:cNvSpPr>
          <p:nvPr/>
        </p:nvSpPr>
        <p:spPr bwMode="auto">
          <a:xfrm>
            <a:off x="228600" y="1143000"/>
            <a:ext cx="8686800" cy="5260975"/>
          </a:xfrm>
          <a:prstGeom prst="rect">
            <a:avLst/>
          </a:prstGeom>
          <a:noFill/>
          <a:ln w="9525">
            <a:noFill/>
            <a:round/>
            <a:headEnd/>
            <a:tailEnd/>
          </a:ln>
          <a:effectLst/>
        </p:spPr>
        <p:txBody>
          <a:bodyPr lIns="90000" tIns="46800" rIns="90000" bIns="46800"/>
          <a:lstStyle/>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Course was first run as an institute 2002-05-13 to </a:t>
            </a:r>
            <a:r>
              <a:rPr lang="en-GB" sz="2800" dirty="0" smtClean="0">
                <a:solidFill>
                  <a:srgbClr val="FFFFFF"/>
                </a:solidFill>
              </a:rPr>
              <a:t>2002-05-17 as </a:t>
            </a:r>
            <a:r>
              <a:rPr lang="en-GB" sz="2800" dirty="0">
                <a:solidFill>
                  <a:srgbClr val="FFFFFF"/>
                </a:solidFill>
              </a:rPr>
              <a:t>“</a:t>
            </a:r>
            <a:r>
              <a:rPr lang="en-GB" sz="2800" dirty="0" err="1">
                <a:solidFill>
                  <a:srgbClr val="FFFFFF"/>
                </a:solidFill>
              </a:rPr>
              <a:t>Webmastering</a:t>
            </a:r>
            <a:r>
              <a:rPr lang="en-GB" sz="2800" dirty="0">
                <a:solidFill>
                  <a:srgbClr val="FFFFFF"/>
                </a:solidFill>
              </a:rPr>
              <a:t> I: the static web site”.</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To the curriculum committee, this </a:t>
            </a:r>
            <a:r>
              <a:rPr lang="en-GB" sz="2800" dirty="0" smtClean="0">
                <a:solidFill>
                  <a:srgbClr val="FFFFFF"/>
                </a:solidFill>
              </a:rPr>
              <a:t>did </a:t>
            </a:r>
            <a:r>
              <a:rPr lang="en-GB" sz="2800" dirty="0">
                <a:solidFill>
                  <a:srgbClr val="FFFFFF"/>
                </a:solidFill>
              </a:rPr>
              <a:t>not sound academic enough. </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In 2003 “Web Site Architecture and Design” (</a:t>
            </a:r>
            <a:r>
              <a:rPr lang="en-GB" sz="2800" dirty="0" err="1">
                <a:solidFill>
                  <a:srgbClr val="FFFFFF"/>
                </a:solidFill>
              </a:rPr>
              <a:t>WebSAD</a:t>
            </a:r>
            <a:r>
              <a:rPr lang="en-GB" sz="2800" dirty="0">
                <a:solidFill>
                  <a:srgbClr val="FFFFFF"/>
                </a:solidFill>
              </a:rPr>
              <a:t>) became the </a:t>
            </a:r>
            <a:r>
              <a:rPr lang="en-GB" sz="2800" dirty="0" smtClean="0">
                <a:solidFill>
                  <a:srgbClr val="FFFFFF"/>
                </a:solidFill>
              </a:rPr>
              <a:t>title</a:t>
            </a:r>
            <a:r>
              <a:rPr lang="en-GB" sz="2800" dirty="0">
                <a:solidFill>
                  <a:srgbClr val="FFFFFF"/>
                </a:solidFill>
              </a:rPr>
              <a:t>.</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In 2005 “Passive Web Site Architecture and Design” became the title.</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In 2009 the </a:t>
            </a:r>
            <a:r>
              <a:rPr lang="en-US" sz="2800" dirty="0" smtClean="0">
                <a:solidFill>
                  <a:srgbClr val="FFFFFF"/>
                </a:solidFill>
              </a:rPr>
              <a:t>Palmer S</a:t>
            </a:r>
            <a:r>
              <a:rPr lang="en-GB" sz="2800" dirty="0" err="1" smtClean="0">
                <a:solidFill>
                  <a:srgbClr val="FFFFFF"/>
                </a:solidFill>
              </a:rPr>
              <a:t>chool</a:t>
            </a:r>
            <a:r>
              <a:rPr lang="en-GB" sz="2800" dirty="0" smtClean="0">
                <a:solidFill>
                  <a:srgbClr val="FFFFFF"/>
                </a:solidFill>
              </a:rPr>
              <a:t> </a:t>
            </a:r>
            <a:r>
              <a:rPr lang="en-GB" sz="2800" dirty="0">
                <a:solidFill>
                  <a:srgbClr val="FFFFFF"/>
                </a:solidFill>
              </a:rPr>
              <a:t>management </a:t>
            </a:r>
            <a:r>
              <a:rPr lang="en-GB" sz="2800" dirty="0" err="1">
                <a:solidFill>
                  <a:srgbClr val="FFFFFF"/>
                </a:solidFill>
              </a:rPr>
              <a:t>dumbed</a:t>
            </a:r>
            <a:r>
              <a:rPr lang="en-GB" sz="2800" dirty="0">
                <a:solidFill>
                  <a:srgbClr val="FFFFFF"/>
                </a:solidFill>
              </a:rPr>
              <a:t> down the title to “basic web site design</a:t>
            </a:r>
            <a:r>
              <a:rPr lang="en-GB" sz="2800" dirty="0" smtClean="0">
                <a:solidFill>
                  <a:srgbClr val="FFFFFF"/>
                </a:solidFill>
              </a:rPr>
              <a:t>”.</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smtClean="0">
                <a:solidFill>
                  <a:srgbClr val="FFFFFF"/>
                </a:solidFill>
              </a:rPr>
              <a:t>http://wotan.liu.edu/home/krichel/courses/lis650.html has links to all historic editions. </a:t>
            </a:r>
            <a:endParaRPr lang="en-GB" sz="28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ext Box 1"/>
          <p:cNvSpPr txBox="1">
            <a:spLocks noChangeArrowheads="1"/>
          </p:cNvSpPr>
          <p:nvPr/>
        </p:nvSpPr>
        <p:spPr bwMode="auto">
          <a:xfrm>
            <a:off x="457200" y="274638"/>
            <a:ext cx="8224838" cy="1138237"/>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XML predefined entity references</a:t>
            </a:r>
          </a:p>
        </p:txBody>
      </p:sp>
      <p:sp>
        <p:nvSpPr>
          <p:cNvPr id="84994" name="Text Box 2"/>
          <p:cNvSpPr txBox="1">
            <a:spLocks noChangeArrowheads="1"/>
          </p:cNvSpPr>
          <p:nvPr/>
        </p:nvSpPr>
        <p:spPr bwMode="auto">
          <a:xfrm>
            <a:off x="457200" y="1600200"/>
            <a:ext cx="8229600" cy="4670425"/>
          </a:xfrm>
          <a:prstGeom prst="rect">
            <a:avLst/>
          </a:prstGeom>
          <a:noFill/>
          <a:ln w="9525">
            <a:noFill/>
            <a:round/>
            <a:headEnd/>
            <a:tailEnd/>
          </a:ln>
          <a:effectLst/>
        </p:spPr>
        <p:txBody>
          <a:bodyPr lIns="0" tIns="0" rIns="0" bIns="0"/>
          <a:lstStyle/>
          <a:p>
            <a:pPr marL="328613" indent="-317500">
              <a:lnSpc>
                <a:spcPct val="105000"/>
              </a:lnSpc>
              <a:spcBef>
                <a:spcPts val="713"/>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a:solidFill>
                  <a:srgbClr val="FFFFFF"/>
                </a:solidFill>
              </a:rPr>
              <a:t>These are written as &amp;</a:t>
            </a:r>
            <a:r>
              <a:rPr lang="en-US" sz="3200" i="1" dirty="0">
                <a:solidFill>
                  <a:srgbClr val="FFFFFF"/>
                </a:solidFill>
              </a:rPr>
              <a:t>code</a:t>
            </a:r>
            <a:r>
              <a:rPr lang="en-US" sz="3200" dirty="0">
                <a:solidFill>
                  <a:srgbClr val="FFFFFF"/>
                </a:solidFill>
              </a:rPr>
              <a:t>; where </a:t>
            </a:r>
            <a:r>
              <a:rPr lang="en-US" sz="3200" i="1" dirty="0">
                <a:solidFill>
                  <a:srgbClr val="FFFFFF"/>
                </a:solidFill>
              </a:rPr>
              <a:t>code </a:t>
            </a:r>
            <a:r>
              <a:rPr lang="en-US" sz="3200" dirty="0">
                <a:solidFill>
                  <a:srgbClr val="FFFFFF"/>
                </a:solidFill>
              </a:rPr>
              <a:t> is a mnemonic code. In XML there are only five of these defined.</a:t>
            </a:r>
          </a:p>
          <a:p>
            <a:pPr marL="731838" lvl="1" indent="-274638">
              <a:lnSpc>
                <a:spcPct val="108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&amp;</a:t>
            </a:r>
            <a:r>
              <a:rPr lang="en-US" sz="2800" dirty="0" err="1">
                <a:solidFill>
                  <a:srgbClr val="FFFFFF"/>
                </a:solidFill>
              </a:rPr>
              <a:t>quot</a:t>
            </a:r>
            <a:r>
              <a:rPr lang="en-US" sz="2800" dirty="0">
                <a:solidFill>
                  <a:srgbClr val="FFFFFF"/>
                </a:solidFill>
              </a:rPr>
              <a:t>; 	" 	&amp;#x22;  &amp;#34;    double quote</a:t>
            </a:r>
          </a:p>
          <a:p>
            <a:pPr marL="731838" lvl="1" indent="-274638">
              <a:lnSpc>
                <a:spcPct val="108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&amp;amp; 	</a:t>
            </a:r>
            <a:r>
              <a:rPr lang="en-US" sz="2800" dirty="0" smtClean="0">
                <a:solidFill>
                  <a:srgbClr val="FFFFFF"/>
                </a:solidFill>
              </a:rPr>
              <a:t>     &amp; </a:t>
            </a:r>
            <a:r>
              <a:rPr lang="en-US" sz="2800" dirty="0">
                <a:solidFill>
                  <a:srgbClr val="FFFFFF"/>
                </a:solidFill>
              </a:rPr>
              <a:t>	&amp;#x26;  &amp;#38;    ampersand</a:t>
            </a:r>
          </a:p>
          <a:p>
            <a:pPr marL="731838" lvl="1" indent="-274638">
              <a:lnSpc>
                <a:spcPct val="108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&amp;</a:t>
            </a:r>
            <a:r>
              <a:rPr lang="en-US" sz="2800" dirty="0" err="1">
                <a:solidFill>
                  <a:srgbClr val="FFFFFF"/>
                </a:solidFill>
              </a:rPr>
              <a:t>apos</a:t>
            </a:r>
            <a:r>
              <a:rPr lang="en-US" sz="2800" dirty="0">
                <a:solidFill>
                  <a:srgbClr val="FFFFFF"/>
                </a:solidFill>
              </a:rPr>
              <a:t>; 	' 	&amp;#x27;  &amp;#39;    apostrophe </a:t>
            </a:r>
          </a:p>
          <a:p>
            <a:pPr marL="731838" lvl="1" indent="-274638">
              <a:lnSpc>
                <a:spcPct val="108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&amp;</a:t>
            </a:r>
            <a:r>
              <a:rPr lang="en-US" sz="2800" dirty="0" err="1">
                <a:solidFill>
                  <a:srgbClr val="FFFFFF"/>
                </a:solidFill>
              </a:rPr>
              <a:t>lt</a:t>
            </a:r>
            <a:r>
              <a:rPr lang="en-US" sz="2800" dirty="0">
                <a:solidFill>
                  <a:srgbClr val="FFFFFF"/>
                </a:solidFill>
              </a:rPr>
              <a:t>; 	         </a:t>
            </a:r>
            <a:r>
              <a:rPr lang="en-US" sz="2800" dirty="0" smtClean="0">
                <a:solidFill>
                  <a:srgbClr val="FFFFFF"/>
                </a:solidFill>
              </a:rPr>
              <a:t> &lt; </a:t>
            </a:r>
            <a:r>
              <a:rPr lang="en-US" sz="2800" dirty="0">
                <a:solidFill>
                  <a:srgbClr val="FFFFFF"/>
                </a:solidFill>
              </a:rPr>
              <a:t>	&amp;#x3C;  &amp;#60;    less-than sign</a:t>
            </a:r>
          </a:p>
          <a:p>
            <a:pPr marL="731838" lvl="1" indent="-274638">
              <a:lnSpc>
                <a:spcPct val="108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&amp;</a:t>
            </a:r>
            <a:r>
              <a:rPr lang="en-US" sz="2800" dirty="0" err="1">
                <a:solidFill>
                  <a:srgbClr val="FFFFFF"/>
                </a:solidFill>
              </a:rPr>
              <a:t>gt</a:t>
            </a:r>
            <a:r>
              <a:rPr lang="en-US" sz="2800" dirty="0">
                <a:solidFill>
                  <a:srgbClr val="FFFFFF"/>
                </a:solidFill>
              </a:rPr>
              <a:t>; 	    </a:t>
            </a:r>
            <a:r>
              <a:rPr lang="en-US" sz="2800" dirty="0" smtClean="0">
                <a:solidFill>
                  <a:srgbClr val="FFFFFF"/>
                </a:solidFill>
              </a:rPr>
              <a:t> &gt; </a:t>
            </a:r>
            <a:r>
              <a:rPr lang="en-US" sz="2800" dirty="0">
                <a:solidFill>
                  <a:srgbClr val="FFFFFF"/>
                </a:solidFill>
              </a:rPr>
              <a:t>	&amp;#x3E;  &amp;#62;   greater-than sign</a:t>
            </a:r>
          </a:p>
          <a:p>
            <a:pPr marL="328613" indent="-317500">
              <a:lnSpc>
                <a:spcPts val="2825"/>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ext Box 1"/>
          <p:cNvSpPr txBox="1">
            <a:spLocks noChangeArrowheads="1"/>
          </p:cNvSpPr>
          <p:nvPr/>
        </p:nvSpPr>
        <p:spPr bwMode="auto">
          <a:xfrm>
            <a:off x="457200" y="365125"/>
            <a:ext cx="8229600" cy="609600"/>
          </a:xfrm>
          <a:prstGeom prst="rect">
            <a:avLst/>
          </a:prstGeom>
          <a:noFill/>
          <a:ln w="9525">
            <a:noFill/>
            <a:round/>
            <a:headEnd/>
            <a:tailEnd/>
          </a:ln>
          <a:effectLst/>
        </p:spPr>
        <p:txBody>
          <a:bodyPr lIns="0" tIns="0" rIns="0" bIns="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XHTML predefined entity references</a:t>
            </a:r>
          </a:p>
        </p:txBody>
      </p:sp>
      <p:sp>
        <p:nvSpPr>
          <p:cNvPr id="86018" name="Text Box 2"/>
          <p:cNvSpPr txBox="1">
            <a:spLocks noChangeArrowheads="1"/>
          </p:cNvSpPr>
          <p:nvPr/>
        </p:nvSpPr>
        <p:spPr bwMode="auto">
          <a:xfrm>
            <a:off x="457200" y="1182688"/>
            <a:ext cx="8229600" cy="3878262"/>
          </a:xfrm>
          <a:prstGeom prst="rect">
            <a:avLst/>
          </a:prstGeom>
          <a:noFill/>
          <a:ln w="9525">
            <a:noFill/>
            <a:round/>
            <a:headEnd/>
            <a:tailEnd/>
          </a:ln>
          <a:effectLst/>
        </p:spPr>
        <p:txBody>
          <a:bodyPr lIns="0" tIns="0" rIns="0" bIns="0"/>
          <a:lstStyle/>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3200" dirty="0">
                <a:solidFill>
                  <a:srgbClr val="FFFFFF"/>
                </a:solidFill>
              </a:rPr>
              <a:t>When we write XHTML, we have some more predefined entity references.</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3200" dirty="0">
                <a:solidFill>
                  <a:srgbClr val="FFFFFF"/>
                </a:solidFill>
              </a:rPr>
              <a:t>They are officially defined in three files that are maintained by the W3C</a:t>
            </a:r>
          </a:p>
          <a:p>
            <a:pPr marL="731838" lvl="1" indent="-274638" eaLnBrk="1" hangingPunct="1">
              <a:lnSpc>
                <a:spcPct val="11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400" dirty="0">
                <a:solidFill>
                  <a:srgbClr val="FFFFFF"/>
                </a:solidFill>
              </a:rPr>
              <a:t>http://www.w3.org/TR/xhtml1/DTD/xhtml-lat1.ent</a:t>
            </a:r>
          </a:p>
          <a:p>
            <a:pPr marL="731838" lvl="1" indent="-274638" eaLnBrk="1" hangingPunct="1">
              <a:lnSpc>
                <a:spcPct val="11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400" dirty="0">
                <a:solidFill>
                  <a:srgbClr val="FFFFFF"/>
                </a:solidFill>
              </a:rPr>
              <a:t>http://www.w3.org/TR/xhtml1/DTD/xhtml-special.ent</a:t>
            </a:r>
          </a:p>
          <a:p>
            <a:pPr marL="731838" lvl="1" indent="-274638" eaLnBrk="1" hangingPunct="1">
              <a:lnSpc>
                <a:spcPct val="11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400" dirty="0">
                <a:solidFill>
                  <a:srgbClr val="FFFFFF"/>
                </a:solidFill>
              </a:rPr>
              <a:t>http://www.w3.org/TR/xhtml1/DTD/xhtml-symbol.ent</a:t>
            </a:r>
          </a:p>
          <a:p>
            <a:pPr marL="328613" indent="-317500" eaLnBrk="1" hangingPunct="1">
              <a:lnSpc>
                <a:spcPct val="100000"/>
              </a:lnSpc>
              <a:spcBef>
                <a:spcPts val="700"/>
              </a:spcBef>
              <a:buClrTx/>
              <a:buSzTx/>
              <a:buFontTx/>
              <a:buNone/>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ru-RU"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ext Box 1"/>
          <p:cNvSpPr txBox="1">
            <a:spLocks noChangeArrowheads="1"/>
          </p:cNvSpPr>
          <p:nvPr/>
        </p:nvSpPr>
        <p:spPr bwMode="auto">
          <a:xfrm>
            <a:off x="457200" y="274638"/>
            <a:ext cx="8224838" cy="1138237"/>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sample entity declaration</a:t>
            </a:r>
          </a:p>
        </p:txBody>
      </p:sp>
      <p:sp>
        <p:nvSpPr>
          <p:cNvPr id="87042" name="Text Box 2"/>
          <p:cNvSpPr txBox="1">
            <a:spLocks noChangeArrowheads="1"/>
          </p:cNvSpPr>
          <p:nvPr/>
        </p:nvSpPr>
        <p:spPr bwMode="auto">
          <a:xfrm>
            <a:off x="457200" y="1600200"/>
            <a:ext cx="8224838" cy="4665663"/>
          </a:xfrm>
          <a:prstGeom prst="rect">
            <a:avLst/>
          </a:prstGeom>
          <a:noFill/>
          <a:ln w="9525">
            <a:noFill/>
            <a:round/>
            <a:headEnd/>
            <a:tailEnd/>
          </a:ln>
          <a:effectLst/>
        </p:spPr>
        <p:txBody>
          <a:bodyPr lIns="0" tIns="0" rIns="0" bIns="0"/>
          <a:lstStyle/>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dirty="0">
                <a:solidFill>
                  <a:srgbClr val="FFFFFF"/>
                </a:solidFill>
              </a:rPr>
              <a:t>Example  </a:t>
            </a:r>
          </a:p>
          <a:p>
            <a:pPr marL="328613" indent="-317500" eaLnBrk="1" hangingPunct="1">
              <a:lnSpc>
                <a:spcPct val="100000"/>
              </a:lnSpc>
              <a:spcBef>
                <a:spcPts val="700"/>
              </a:spcBef>
              <a:buClrTx/>
              <a:buSzTx/>
              <a:buFontTx/>
              <a:buNone/>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   &lt;!ENTITY </a:t>
            </a:r>
            <a:r>
              <a:rPr lang="en-GB" sz="2800" dirty="0" err="1">
                <a:solidFill>
                  <a:srgbClr val="FFFFFF"/>
                </a:solidFill>
              </a:rPr>
              <a:t>ccedil</a:t>
            </a:r>
            <a:r>
              <a:rPr lang="en-GB" sz="2800" dirty="0">
                <a:solidFill>
                  <a:srgbClr val="FFFFFF"/>
                </a:solidFill>
              </a:rPr>
              <a:t> "&amp;#231;"&gt;</a:t>
            </a:r>
          </a:p>
          <a:p>
            <a:pPr marL="328613" indent="-317500" eaLnBrk="1" hangingPunct="1">
              <a:lnSpc>
                <a:spcPct val="100000"/>
              </a:lnSpc>
              <a:spcBef>
                <a:spcPts val="700"/>
              </a:spcBef>
              <a:buClrTx/>
              <a:buSzTx/>
              <a:buFontTx/>
              <a:buNone/>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   &lt;!-- </a:t>
            </a:r>
            <a:r>
              <a:rPr lang="en-GB" sz="2800" dirty="0" err="1">
                <a:solidFill>
                  <a:srgbClr val="FFFFFF"/>
                </a:solidFill>
              </a:rPr>
              <a:t>latin</a:t>
            </a:r>
            <a:r>
              <a:rPr lang="en-GB" sz="2800" dirty="0">
                <a:solidFill>
                  <a:srgbClr val="FFFFFF"/>
                </a:solidFill>
              </a:rPr>
              <a:t> small letter c with cedilla, U+00E7 ISOlat1 --&gt;</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dirty="0">
                <a:solidFill>
                  <a:srgbClr val="FFFFFF"/>
                </a:solidFill>
              </a:rPr>
              <a:t>All this is </a:t>
            </a:r>
            <a:r>
              <a:rPr lang="en-GB" sz="3200" dirty="0" err="1">
                <a:solidFill>
                  <a:srgbClr val="FFFFFF"/>
                </a:solidFill>
              </a:rPr>
              <a:t>DTDeese</a:t>
            </a:r>
            <a:endParaRPr lang="en-GB" sz="3200" dirty="0">
              <a:solidFill>
                <a:srgbClr val="FFFFFF"/>
              </a:solidFill>
            </a:endParaRP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dirty="0">
                <a:solidFill>
                  <a:srgbClr val="FFFFFF"/>
                </a:solidFill>
              </a:rPr>
              <a:t>&lt;!ENTITY is DTD speak for defining an entity.</a:t>
            </a: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dirty="0">
                <a:solidFill>
                  <a:srgbClr val="FFFFFF"/>
                </a:solidFill>
              </a:rPr>
              <a:t>It is followed by the character form and the numeric form of the entity.</a:t>
            </a: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dirty="0">
                <a:solidFill>
                  <a:srgbClr val="FFFFFF"/>
                </a:solidFill>
              </a:rPr>
              <a:t>The rest of the line is a comment, of course</a:t>
            </a:r>
            <a:r>
              <a:rPr lang="en-GB" dirty="0">
                <a:solidFill>
                  <a:srgbClr val="FFFFFF"/>
                </a:solidFill>
              </a:rPr>
              <a:t>.</a:t>
            </a:r>
          </a:p>
          <a:p>
            <a:pPr marL="328613" indent="-317500" eaLnBrk="1" hangingPunct="1">
              <a:lnSpc>
                <a:spcPts val="2825"/>
              </a:lnSpc>
              <a:spcBef>
                <a:spcPts val="700"/>
              </a:spcBef>
              <a:buClrTx/>
              <a:buSzTx/>
              <a:buFontTx/>
              <a:buNone/>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en-GB"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ext Box 1"/>
          <p:cNvSpPr txBox="1">
            <a:spLocks noChangeArrowheads="1"/>
          </p:cNvSpPr>
          <p:nvPr/>
        </p:nvSpPr>
        <p:spPr bwMode="auto">
          <a:xfrm>
            <a:off x="457200" y="274638"/>
            <a:ext cx="8224838" cy="1138237"/>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practical consequences</a:t>
            </a:r>
          </a:p>
        </p:txBody>
      </p:sp>
      <p:sp>
        <p:nvSpPr>
          <p:cNvPr id="88066" name="Text Box 2"/>
          <p:cNvSpPr txBox="1">
            <a:spLocks noChangeArrowheads="1"/>
          </p:cNvSpPr>
          <p:nvPr/>
        </p:nvSpPr>
        <p:spPr bwMode="auto">
          <a:xfrm>
            <a:off x="457200" y="1600200"/>
            <a:ext cx="8224838" cy="4521200"/>
          </a:xfrm>
          <a:prstGeom prst="rect">
            <a:avLst/>
          </a:prstGeom>
          <a:noFill/>
          <a:ln w="9525">
            <a:noFill/>
            <a:round/>
            <a:headEnd/>
            <a:tailEnd/>
          </a:ln>
          <a:effectLst/>
        </p:spPr>
        <p:txBody>
          <a:bodyPr lIns="0" tIns="0" rIns="0" bIns="0"/>
          <a:lstStyle/>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Every time you want to insert &lt;, &gt;  or &amp; in the documents, you have to use the entities instead.</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Examples:</a:t>
            </a: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dirty="0" err="1">
                <a:solidFill>
                  <a:srgbClr val="FFFFFF"/>
                </a:solidFill>
              </a:rPr>
              <a:t>krichel</a:t>
            </a:r>
            <a:r>
              <a:rPr lang="en-GB" sz="2400" dirty="0">
                <a:solidFill>
                  <a:srgbClr val="FFFFFF"/>
                </a:solidFill>
              </a:rPr>
              <a:t>&amp;#64;openlib.org	</a:t>
            </a:r>
          </a:p>
          <a:p>
            <a:pPr marL="328613" indent="-317500" eaLnBrk="1" hangingPunct="1">
              <a:lnSpc>
                <a:spcPct val="100000"/>
              </a:lnSpc>
              <a:spcBef>
                <a:spcPts val="600"/>
              </a:spcBef>
              <a:buClrTx/>
              <a:buSzTx/>
              <a:buFontTx/>
              <a:buNone/>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dirty="0" smtClean="0">
                <a:solidFill>
                  <a:srgbClr val="FFFFFF"/>
                </a:solidFill>
              </a:rPr>
              <a:t>	   –  Je </a:t>
            </a:r>
            <a:r>
              <a:rPr lang="en-GB" sz="2400" dirty="0" err="1">
                <a:solidFill>
                  <a:srgbClr val="FFFFFF"/>
                </a:solidFill>
              </a:rPr>
              <a:t>suis</a:t>
            </a:r>
            <a:r>
              <a:rPr lang="en-GB" sz="2400" dirty="0">
                <a:solidFill>
                  <a:srgbClr val="FFFFFF"/>
                </a:solidFill>
              </a:rPr>
              <a:t> </a:t>
            </a:r>
            <a:r>
              <a:rPr lang="en-GB" sz="2400" dirty="0" err="1">
                <a:solidFill>
                  <a:srgbClr val="FFFFFF"/>
                </a:solidFill>
              </a:rPr>
              <a:t>Fran&amp;ccedil;ais</a:t>
            </a:r>
            <a:r>
              <a:rPr lang="en-GB" sz="2400" dirty="0">
                <a:solidFill>
                  <a:srgbClr val="FFFFFF"/>
                </a:solidFill>
              </a:rPr>
              <a:t>.</a:t>
            </a: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dirty="0">
                <a:solidFill>
                  <a:srgbClr val="FFFFFF"/>
                </a:solidFill>
              </a:rPr>
              <a:t>Marks &amp;amp; </a:t>
            </a:r>
            <a:r>
              <a:rPr lang="en-GB" sz="2400" dirty="0" err="1">
                <a:solidFill>
                  <a:srgbClr val="FFFFFF"/>
                </a:solidFill>
              </a:rPr>
              <a:t>Spencers</a:t>
            </a:r>
            <a:r>
              <a:rPr lang="en-GB" sz="2400" dirty="0">
                <a:solidFill>
                  <a:srgbClr val="FFFFFF"/>
                </a:solidFill>
              </a:rPr>
              <a:t>	</a:t>
            </a: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dirty="0">
                <a:solidFill>
                  <a:srgbClr val="FFFFFF"/>
                </a:solidFill>
              </a:rPr>
              <a:t>3 &amp;</a:t>
            </a:r>
            <a:r>
              <a:rPr lang="en-GB" sz="2400" dirty="0" err="1">
                <a:solidFill>
                  <a:srgbClr val="FFFFFF"/>
                </a:solidFill>
              </a:rPr>
              <a:t>lt</a:t>
            </a:r>
            <a:r>
              <a:rPr lang="en-GB" sz="2400" dirty="0">
                <a:solidFill>
                  <a:srgbClr val="FFFFFF"/>
                </a:solidFill>
              </a:rPr>
              <a:t>; 4</a:t>
            </a:r>
          </a:p>
          <a:p>
            <a:pPr marL="328613" indent="-317500" eaLnBrk="1" hangingPunct="1">
              <a:lnSpc>
                <a:spcPts val="2825"/>
              </a:lnSpc>
              <a:spcBef>
                <a:spcPts val="700"/>
              </a:spcBef>
              <a:buClrTx/>
              <a:buSzTx/>
              <a:buFontTx/>
              <a:buNone/>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en-GB"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ext Box 1"/>
          <p:cNvSpPr txBox="1">
            <a:spLocks noChangeArrowheads="1"/>
          </p:cNvSpPr>
          <p:nvPr/>
        </p:nvSpPr>
        <p:spPr bwMode="auto">
          <a:xfrm>
            <a:off x="457200" y="274638"/>
            <a:ext cx="8224838" cy="1138237"/>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the non breaking space</a:t>
            </a:r>
          </a:p>
        </p:txBody>
      </p:sp>
      <p:sp>
        <p:nvSpPr>
          <p:cNvPr id="89090" name="Text Box 2"/>
          <p:cNvSpPr txBox="1">
            <a:spLocks noChangeArrowheads="1"/>
          </p:cNvSpPr>
          <p:nvPr/>
        </p:nvSpPr>
        <p:spPr bwMode="auto">
          <a:xfrm>
            <a:off x="457200" y="1600200"/>
            <a:ext cx="8224838" cy="4521200"/>
          </a:xfrm>
          <a:prstGeom prst="rect">
            <a:avLst/>
          </a:prstGeom>
          <a:noFill/>
          <a:ln w="9525">
            <a:noFill/>
            <a:round/>
            <a:headEnd/>
            <a:tailEnd/>
          </a:ln>
          <a:effectLst/>
        </p:spPr>
        <p:txBody>
          <a:bodyPr lIns="0" tIns="0" rIns="0" bIns="0"/>
          <a:lstStyle/>
          <a:p>
            <a:pPr marL="328613" indent="-317500">
              <a:lnSpc>
                <a:spcPct val="105000"/>
              </a:lnSpc>
              <a:spcBef>
                <a:spcPts val="725"/>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Whitespace is usually collapsed by browsers. That is, two or more whitespace characters are treated just as one whitespace character. </a:t>
            </a:r>
          </a:p>
          <a:p>
            <a:pPr marL="328613" indent="-317500">
              <a:lnSpc>
                <a:spcPct val="105000"/>
              </a:lnSpc>
              <a:spcBef>
                <a:spcPts val="725"/>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The character &amp;#xA0; or &amp;nbsp; is the non-breaking space. It is not considered to be a whitespace character.</a:t>
            </a:r>
          </a:p>
          <a:p>
            <a:pPr marL="328613" indent="-317500">
              <a:lnSpc>
                <a:spcPct val="105000"/>
              </a:lnSpc>
              <a:spcBef>
                <a:spcPts val="725"/>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You can use the non-breaking space to build whitespace that does not collaps.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Homework</a:t>
            </a:r>
          </a:p>
        </p:txBody>
      </p:sp>
      <p:sp>
        <p:nvSpPr>
          <p:cNvPr id="90114" name="Text Box 2"/>
          <p:cNvSpPr txBox="1">
            <a:spLocks noChangeArrowheads="1"/>
          </p:cNvSpPr>
          <p:nvPr/>
        </p:nvSpPr>
        <p:spPr bwMode="auto">
          <a:xfrm>
            <a:off x="457200" y="1600200"/>
            <a:ext cx="8229600" cy="3267075"/>
          </a:xfrm>
          <a:prstGeom prst="rect">
            <a:avLst/>
          </a:prstGeom>
          <a:noFill/>
          <a:ln w="9525">
            <a:noFill/>
            <a:round/>
            <a:headEnd/>
            <a:tailEnd/>
          </a:ln>
          <a:effectLst/>
        </p:spPr>
        <p:txBody>
          <a:bodyPr lIns="90000" tIns="46800" rIns="90000" bIns="46800"/>
          <a:lstStyle/>
          <a:p>
            <a:pPr marL="328613" indent="-317500" eaLnBrk="1" hangingPunct="1">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rPr>
              <a:t>Look at course home page.</a:t>
            </a:r>
          </a:p>
          <a:p>
            <a:pPr marL="328613" indent="-317500" eaLnBrk="1" hangingPunct="1">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rPr>
              <a:t>Install winscp and browsers at home.</a:t>
            </a:r>
          </a:p>
          <a:p>
            <a:pPr marL="328613" indent="-317500" eaLnBrk="1" hangingPunct="1">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rPr>
              <a:t>Prepare a one-page max web site plan. Bring a printed copy with you next week.</a:t>
            </a:r>
          </a:p>
          <a:p>
            <a:pPr marL="328613" indent="-317500" eaLnBrk="1" hangingPunct="1">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rPr>
              <a:t>Prepare for quiz at the beginning of next lecture.</a:t>
            </a:r>
          </a:p>
          <a:p>
            <a:pPr marL="328613" indent="-317500" eaLnBrk="1" hangingPunct="1">
              <a:lnSpc>
                <a:spcPct val="110000"/>
              </a:lnSpc>
              <a:spcBef>
                <a:spcPts val="700"/>
              </a:spcBef>
              <a:buClrTx/>
              <a:buSzTx/>
              <a:buFontTx/>
              <a:buNone/>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ru-RU"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web site plan</a:t>
            </a:r>
          </a:p>
        </p:txBody>
      </p:sp>
      <p:sp>
        <p:nvSpPr>
          <p:cNvPr id="91138" name="Text Box 2"/>
          <p:cNvSpPr txBox="1">
            <a:spLocks noChangeArrowheads="1"/>
          </p:cNvSpPr>
          <p:nvPr/>
        </p:nvSpPr>
        <p:spPr bwMode="auto">
          <a:xfrm>
            <a:off x="457200" y="1600200"/>
            <a:ext cx="8226425" cy="3660775"/>
          </a:xfrm>
          <a:prstGeom prst="rect">
            <a:avLst/>
          </a:prstGeom>
          <a:noFill/>
          <a:ln w="9525">
            <a:noFill/>
            <a:round/>
            <a:headEnd/>
            <a:tailEnd/>
          </a:ln>
          <a:effectLst/>
        </p:spPr>
        <p:txBody>
          <a:bodyPr lIns="0" tIns="0" rIns="0" bIns="0"/>
          <a:lstStyle/>
          <a:p>
            <a:pPr marL="328613" indent="-317500" eaLnBrk="1" hangingPunct="1">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dirty="0">
                <a:solidFill>
                  <a:srgbClr val="FFFFFF"/>
                </a:solidFill>
              </a:rPr>
              <a:t>What is the intent of the web site?</a:t>
            </a:r>
          </a:p>
          <a:p>
            <a:pPr marL="328613" indent="-317500" eaLnBrk="1" hangingPunct="1">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dirty="0">
                <a:solidFill>
                  <a:srgbClr val="FFFFFF"/>
                </a:solidFill>
              </a:rPr>
              <a:t>Who commissioned the web site?</a:t>
            </a:r>
          </a:p>
          <a:p>
            <a:pPr marL="328613" indent="-317500" eaLnBrk="1" hangingPunct="1">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dirty="0">
                <a:solidFill>
                  <a:srgbClr val="FFFFFF"/>
                </a:solidFill>
              </a:rPr>
              <a:t>Whom is the site for?</a:t>
            </a:r>
          </a:p>
          <a:p>
            <a:pPr marL="328613" indent="-317500" eaLnBrk="1" hangingPunct="1">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dirty="0">
                <a:solidFill>
                  <a:srgbClr val="FFFFFF"/>
                </a:solidFill>
              </a:rPr>
              <a:t>What pages will be on the site?</a:t>
            </a:r>
          </a:p>
          <a:p>
            <a:pPr marL="731838" lvl="1" indent="-274638" eaLnBrk="1" hangingPunct="1">
              <a:lnSpc>
                <a:spcPct val="11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400" dirty="0">
                <a:solidFill>
                  <a:srgbClr val="FFFFFF"/>
                </a:solidFill>
              </a:rPr>
              <a:t>Name and very briefly describe each page.</a:t>
            </a:r>
          </a:p>
          <a:p>
            <a:pPr marL="731838" lvl="1" indent="-274638" eaLnBrk="1" hangingPunct="1">
              <a:lnSpc>
                <a:spcPct val="11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400" dirty="0">
                <a:solidFill>
                  <a:srgbClr val="FFFFFF"/>
                </a:solidFill>
              </a:rPr>
              <a:t>Establish link structure between pages.</a:t>
            </a:r>
          </a:p>
          <a:p>
            <a:pPr marL="328613" indent="-317500" eaLnBrk="1" hangingPunct="1">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dirty="0">
                <a:solidFill>
                  <a:srgbClr val="FFFFFF"/>
                </a:solidFill>
              </a:rPr>
              <a:t>Any special technical challenges?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0" tIns="0" rIns="0" bIns="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installing winscp</a:t>
            </a:r>
          </a:p>
        </p:txBody>
      </p:sp>
      <p:sp>
        <p:nvSpPr>
          <p:cNvPr id="92162" name="Text Box 2"/>
          <p:cNvSpPr txBox="1">
            <a:spLocks noChangeArrowheads="1"/>
          </p:cNvSpPr>
          <p:nvPr/>
        </p:nvSpPr>
        <p:spPr bwMode="auto">
          <a:xfrm>
            <a:off x="457200" y="1600200"/>
            <a:ext cx="8229600" cy="3930650"/>
          </a:xfrm>
          <a:prstGeom prst="rect">
            <a:avLst/>
          </a:prstGeom>
          <a:noFill/>
          <a:ln w="9525">
            <a:noFill/>
            <a:round/>
            <a:headEnd/>
            <a:tailEnd/>
          </a:ln>
          <a:effectLst/>
        </p:spPr>
        <p:txBody>
          <a:bodyPr lIns="0" tIns="0" rIns="0" bIns="0"/>
          <a:lstStyle/>
          <a:p>
            <a:pPr marL="328613" indent="-317500" eaLnBrk="1" hangingPunct="1">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 http://winscp.net/eng/download.php has </a:t>
            </a:r>
          </a:p>
          <a:p>
            <a:pPr marL="731838" lvl="1" indent="-274638" eaLnBrk="1" hangingPunct="1">
              <a:lnSpc>
                <a:spcPct val="11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dirty="0">
                <a:solidFill>
                  <a:srgbClr val="FFFFFF"/>
                </a:solidFill>
              </a:rPr>
              <a:t>“Installation package”, for use if you have administrator rights on the machine where you are installing to </a:t>
            </a:r>
          </a:p>
          <a:p>
            <a:pPr marL="731838" lvl="1" indent="-274638" eaLnBrk="1" hangingPunct="1">
              <a:lnSpc>
                <a:spcPct val="11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dirty="0">
                <a:solidFill>
                  <a:srgbClr val="FFFFFF"/>
                </a:solidFill>
              </a:rPr>
              <a:t>“Portable executable”, for use otherwise, i.e. to just download and run the application</a:t>
            </a:r>
          </a:p>
          <a:p>
            <a:pPr marL="328613" indent="-317500" eaLnBrk="1" hangingPunct="1">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At installation time, when/if asked about the default interface,  I suggest you use “Windows explorer style”, rather than the default “Norton commander style” . You can change that later.</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ext Box 1"/>
          <p:cNvSpPr txBox="1">
            <a:spLocks noChangeArrowheads="1"/>
          </p:cNvSpPr>
          <p:nvPr/>
        </p:nvSpPr>
        <p:spPr bwMode="auto">
          <a:xfrm>
            <a:off x="457200" y="274638"/>
            <a:ext cx="8224838" cy="1138237"/>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installing HTML-Kit</a:t>
            </a:r>
          </a:p>
        </p:txBody>
      </p:sp>
      <p:sp>
        <p:nvSpPr>
          <p:cNvPr id="93186" name="Text Box 2"/>
          <p:cNvSpPr txBox="1">
            <a:spLocks noChangeArrowheads="1"/>
          </p:cNvSpPr>
          <p:nvPr/>
        </p:nvSpPr>
        <p:spPr bwMode="auto">
          <a:xfrm>
            <a:off x="457200" y="1600200"/>
            <a:ext cx="8382000" cy="4521200"/>
          </a:xfrm>
          <a:prstGeom prst="rect">
            <a:avLst/>
          </a:prstGeom>
          <a:noFill/>
          <a:ln w="9525">
            <a:noFill/>
            <a:round/>
            <a:headEnd/>
            <a:tailEnd/>
          </a:ln>
          <a:effectLst/>
        </p:spPr>
        <p:txBody>
          <a:bodyPr lIns="0" tIns="0" rIns="0" bIns="0"/>
          <a:lstStyle/>
          <a:p>
            <a:pPr marL="328613" indent="-317500" eaLnBrk="1" hangingPunct="1">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dirty="0">
                <a:solidFill>
                  <a:srgbClr val="FFFFFF"/>
                </a:solidFill>
              </a:rPr>
              <a:t>There is free-to-download, but not open-source editor for HTML called HTML-Kit.</a:t>
            </a:r>
          </a:p>
          <a:p>
            <a:pPr marL="328613" indent="-317500" eaLnBrk="1" hangingPunct="1">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dirty="0">
                <a:solidFill>
                  <a:srgbClr val="FFFFFF"/>
                </a:solidFill>
              </a:rPr>
              <a:t>It is useful to run it as a default editor for all files that are related to web development</a:t>
            </a:r>
          </a:p>
          <a:p>
            <a:pPr marL="731838" lvl="1" indent="-274638" eaLnBrk="1" hangingPunct="1">
              <a:lnSpc>
                <a:spcPct val="11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dirty="0">
                <a:solidFill>
                  <a:srgbClr val="FFFFFF"/>
                </a:solidFill>
              </a:rPr>
              <a:t>HTML files</a:t>
            </a:r>
          </a:p>
          <a:p>
            <a:pPr marL="731838" lvl="1" indent="-274638" eaLnBrk="1" hangingPunct="1">
              <a:lnSpc>
                <a:spcPct val="11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dirty="0">
                <a:solidFill>
                  <a:srgbClr val="FFFFFF"/>
                </a:solidFill>
              </a:rPr>
              <a:t>CSS files</a:t>
            </a:r>
          </a:p>
          <a:p>
            <a:pPr marL="731838" lvl="1" indent="-274638" eaLnBrk="1" hangingPunct="1">
              <a:lnSpc>
                <a:spcPct val="11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dirty="0">
                <a:solidFill>
                  <a:srgbClr val="FFFFFF"/>
                </a:solidFill>
              </a:rPr>
              <a:t>PHP file (HTML with other stuff, for LIS651)‏</a:t>
            </a:r>
          </a:p>
          <a:p>
            <a:pPr marL="328613" indent="-317500" eaLnBrk="1" hangingPunct="1">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dirty="0">
                <a:solidFill>
                  <a:srgbClr val="FFFFFF"/>
                </a:solidFill>
              </a:rPr>
              <a:t>Instructions on how to do that are in http://openlib .org/home/</a:t>
            </a:r>
            <a:r>
              <a:rPr lang="en-US" sz="2800" dirty="0" err="1">
                <a:solidFill>
                  <a:srgbClr val="FFFFFF"/>
                </a:solidFill>
              </a:rPr>
              <a:t>krichel</a:t>
            </a:r>
            <a:r>
              <a:rPr lang="en-US" sz="2800" dirty="0">
                <a:solidFill>
                  <a:srgbClr val="FFFFFF"/>
                </a:solidFill>
              </a:rPr>
              <a:t>/courses/lis650/doc/software.html</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other stuff: installing “user agents”</a:t>
            </a:r>
          </a:p>
        </p:txBody>
      </p:sp>
      <p:sp>
        <p:nvSpPr>
          <p:cNvPr id="94210" name="Text Box 2"/>
          <p:cNvSpPr txBox="1">
            <a:spLocks noChangeArrowheads="1"/>
          </p:cNvSpPr>
          <p:nvPr/>
        </p:nvSpPr>
        <p:spPr bwMode="auto">
          <a:xfrm>
            <a:off x="457200" y="1600200"/>
            <a:ext cx="8534400" cy="4037013"/>
          </a:xfrm>
          <a:prstGeom prst="rect">
            <a:avLst/>
          </a:prstGeom>
          <a:noFill/>
          <a:ln w="9525">
            <a:noFill/>
            <a:round/>
            <a:headEnd/>
            <a:tailEnd/>
          </a:ln>
          <a:effectLst/>
        </p:spPr>
        <p:txBody>
          <a:bodyPr lIns="90000" tIns="46800" rIns="90000" bIns="46800"/>
          <a:lstStyle/>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Download and install a recent version of at least two browsers. I suggest</a:t>
            </a: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dirty="0">
                <a:solidFill>
                  <a:srgbClr val="FFFFFF"/>
                </a:solidFill>
              </a:rPr>
              <a:t>Mozilla Firefox from http://www.mozilla.org/products/firefox/</a:t>
            </a: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dirty="0">
                <a:solidFill>
                  <a:srgbClr val="FFFFFF"/>
                </a:solidFill>
              </a:rPr>
              <a:t>Opera from http://www.opera.com</a:t>
            </a: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dirty="0">
                <a:solidFill>
                  <a:srgbClr val="FFFFFF"/>
                </a:solidFill>
              </a:rPr>
              <a:t>K-</a:t>
            </a:r>
            <a:r>
              <a:rPr lang="en-GB" sz="2400" dirty="0" err="1">
                <a:solidFill>
                  <a:srgbClr val="FFFFFF"/>
                </a:solidFill>
              </a:rPr>
              <a:t>meleon</a:t>
            </a:r>
            <a:r>
              <a:rPr lang="en-GB" sz="2400" dirty="0">
                <a:solidFill>
                  <a:srgbClr val="FFFFFF"/>
                </a:solidFill>
              </a:rPr>
              <a:t> from http://kmeleon.sourceforge.net/</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You can also get</a:t>
            </a: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dirty="0">
                <a:solidFill>
                  <a:srgbClr val="FFFFFF"/>
                </a:solidFill>
              </a:rPr>
              <a:t>Internet Explorer			    – Safari</a:t>
            </a: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400" dirty="0">
                <a:solidFill>
                  <a:srgbClr val="FFFFFF"/>
                </a:solidFill>
              </a:rPr>
              <a:t>Chrome</a:t>
            </a:r>
            <a:r>
              <a:rPr lang="en-GB" sz="2400" dirty="0">
                <a:solidFill>
                  <a:srgbClr val="FFFFFF"/>
                </a:solidFill>
              </a:rPr>
              <a:t>					    – </a:t>
            </a:r>
            <a:r>
              <a:rPr lang="en-GB" sz="2400" dirty="0" err="1">
                <a:solidFill>
                  <a:srgbClr val="FFFFFF"/>
                </a:solidFill>
              </a:rPr>
              <a:t>Konqueror</a:t>
            </a:r>
            <a:endParaRPr lang="en-GB" sz="2400" dirty="0">
              <a:solidFill>
                <a:srgbClr val="FFFFFF"/>
              </a:solidFill>
            </a:endParaRPr>
          </a:p>
          <a:p>
            <a:pPr marL="328613" indent="-317500" eaLnBrk="1" hangingPunct="1">
              <a:lnSpc>
                <a:spcPct val="100000"/>
              </a:lnSpc>
              <a:spcBef>
                <a:spcPts val="600"/>
              </a:spcBef>
              <a:buClr>
                <a:srgbClr val="FFFFFF"/>
              </a:buClr>
              <a:buFont typeface="Arial" charset="0"/>
              <a:buNone/>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en-GB"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dirty="0" smtClean="0">
                <a:solidFill>
                  <a:srgbClr val="E3EBF1"/>
                </a:solidFill>
              </a:rPr>
              <a:t>learning </a:t>
            </a:r>
            <a:r>
              <a:rPr lang="en-GB" sz="4000" dirty="0" err="1" smtClean="0">
                <a:solidFill>
                  <a:srgbClr val="E3EBF1"/>
                </a:solidFill>
              </a:rPr>
              <a:t>WebSAD</a:t>
            </a:r>
            <a:endParaRPr lang="en-GB" sz="4000" dirty="0">
              <a:solidFill>
                <a:srgbClr val="E3EBF1"/>
              </a:solidFill>
            </a:endParaRPr>
          </a:p>
        </p:txBody>
      </p:sp>
      <p:sp>
        <p:nvSpPr>
          <p:cNvPr id="11266" name="Text Box 2"/>
          <p:cNvSpPr txBox="1">
            <a:spLocks noChangeArrowheads="1"/>
          </p:cNvSpPr>
          <p:nvPr/>
        </p:nvSpPr>
        <p:spPr bwMode="auto">
          <a:xfrm>
            <a:off x="457200" y="1219200"/>
            <a:ext cx="8229600" cy="4264025"/>
          </a:xfrm>
          <a:prstGeom prst="rect">
            <a:avLst/>
          </a:prstGeom>
          <a:noFill/>
          <a:ln w="9525">
            <a:noFill/>
            <a:round/>
            <a:headEnd/>
            <a:tailEnd/>
          </a:ln>
          <a:effectLst/>
        </p:spPr>
        <p:txBody>
          <a:bodyPr lIns="90000" tIns="46800" rIns="90000" bIns="46800"/>
          <a:lstStyle/>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err="1">
                <a:solidFill>
                  <a:srgbClr val="FFFFFF"/>
                </a:solidFill>
              </a:rPr>
              <a:t>WebSAD</a:t>
            </a:r>
            <a:r>
              <a:rPr lang="en-GB" sz="2800" dirty="0">
                <a:solidFill>
                  <a:srgbClr val="FFFFFF"/>
                </a:solidFill>
              </a:rPr>
              <a:t> combines many aspects:</a:t>
            </a: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dirty="0">
                <a:solidFill>
                  <a:srgbClr val="FFFFFF"/>
                </a:solidFill>
              </a:rPr>
              <a:t>Authoring pages</a:t>
            </a: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dirty="0">
                <a:solidFill>
                  <a:srgbClr val="FFFFFF"/>
                </a:solidFill>
              </a:rPr>
              <a:t>Work on the organization of data to fit onto pages</a:t>
            </a: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dirty="0">
                <a:solidFill>
                  <a:srgbClr val="FFFFFF"/>
                </a:solidFill>
              </a:rPr>
              <a:t>Set display style of different pages</a:t>
            </a: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dirty="0">
                <a:solidFill>
                  <a:srgbClr val="FFFFFF"/>
                </a:solidFill>
              </a:rPr>
              <a:t>Define look and feel of the site</a:t>
            </a: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dirty="0">
                <a:solidFill>
                  <a:srgbClr val="FFFFFF"/>
                </a:solidFill>
              </a:rPr>
              <a:t>Organize the contribution of data</a:t>
            </a: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dirty="0">
                <a:solidFill>
                  <a:srgbClr val="FFFFFF"/>
                </a:solidFill>
              </a:rPr>
              <a:t>Maintain a technical web installation</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Some of them can be learned in a course, but others can not. </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Emphasis has to be on learnable elements.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firefox extensions</a:t>
            </a:r>
          </a:p>
        </p:txBody>
      </p:sp>
      <p:sp>
        <p:nvSpPr>
          <p:cNvPr id="95234"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firebug is a web design extension for </a:t>
            </a:r>
            <a:r>
              <a:rPr lang="en-US" sz="2800" dirty="0" err="1">
                <a:solidFill>
                  <a:srgbClr val="FFFFFF"/>
                </a:solidFill>
              </a:rPr>
              <a:t>firefox</a:t>
            </a:r>
            <a:r>
              <a:rPr lang="en-US" sz="2800" dirty="0">
                <a:solidFill>
                  <a:srgbClr val="FFFFFF"/>
                </a:solidFill>
              </a:rPr>
              <a:t>. It is particularly useful for JavaScript .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"live http headers" is a </a:t>
            </a:r>
            <a:r>
              <a:rPr lang="en-US" sz="2800" dirty="0" err="1">
                <a:solidFill>
                  <a:srgbClr val="FFFFFF"/>
                </a:solidFill>
              </a:rPr>
              <a:t>firefox</a:t>
            </a:r>
            <a:r>
              <a:rPr lang="en-US" sz="2800" dirty="0">
                <a:solidFill>
                  <a:srgbClr val="FFFFFF"/>
                </a:solidFill>
              </a:rPr>
              <a:t> extensions to see </a:t>
            </a:r>
            <a:r>
              <a:rPr lang="en-US" sz="2800" dirty="0" smtClean="0">
                <a:solidFill>
                  <a:srgbClr val="FFFFFF"/>
                </a:solidFill>
              </a:rPr>
              <a:t>the http headers that come with a </a:t>
            </a:r>
            <a:r>
              <a:rPr lang="en-US" sz="2800" smtClean="0">
                <a:solidFill>
                  <a:srgbClr val="FFFFFF"/>
                </a:solidFill>
              </a:rPr>
              <a:t>web page. </a:t>
            </a:r>
            <a:endParaRPr lang="en-US" sz="2800">
              <a:solidFill>
                <a:srgbClr val="FFFFFF"/>
              </a:solidFill>
            </a:endParaRPr>
          </a:p>
          <a:p>
            <a:pPr marL="328613" indent="-317500">
              <a:lnSpc>
                <a:spcPct val="110000"/>
              </a:lnSpc>
              <a:spcBef>
                <a:spcPts val="70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dirty="0">
              <a:solidFill>
                <a:srgbClr val="FFFFFF"/>
              </a:solidFill>
            </a:endParaRPr>
          </a:p>
          <a:p>
            <a:pPr marL="328613" indent="-317500">
              <a:lnSpc>
                <a:spcPct val="110000"/>
              </a:lnSpc>
              <a:spcBef>
                <a:spcPts val="70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dirty="0">
              <a:solidFill>
                <a:srgbClr val="FFFFFF"/>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ext Box 1"/>
          <p:cNvSpPr txBox="1">
            <a:spLocks noChangeArrowheads="1"/>
          </p:cNvSpPr>
          <p:nvPr/>
        </p:nvSpPr>
        <p:spPr bwMode="auto">
          <a:xfrm>
            <a:off x="685800" y="1524000"/>
            <a:ext cx="7772400" cy="1933575"/>
          </a:xfrm>
          <a:prstGeom prst="rect">
            <a:avLst/>
          </a:prstGeom>
          <a:noFill/>
          <a:ln w="9525">
            <a:noFill/>
            <a:round/>
            <a:headEnd/>
            <a:tailEnd/>
          </a:ln>
          <a:effectLst/>
        </p:spPr>
        <p:txBody>
          <a:bodyPr lIns="90000" tIns="46800" rIns="90000" bIns="46800"/>
          <a:lstStyle/>
          <a:p>
            <a:pPr algn="ctr" eaLnBrk="1" hangingPunct="1">
              <a:lnSpc>
                <a:spcPct val="8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sz="4000">
                <a:solidFill>
                  <a:srgbClr val="E3EBF1"/>
                </a:solidFill>
              </a:rPr>
              <a:t>LIS650	part 1 </a:t>
            </a:r>
            <a:br>
              <a:rPr lang="en-US" sz="4000">
                <a:solidFill>
                  <a:srgbClr val="E3EBF1"/>
                </a:solidFill>
              </a:rPr>
            </a:br>
            <a:r>
              <a:rPr lang="en-US" sz="4000">
                <a:solidFill>
                  <a:srgbClr val="E3EBF1"/>
                </a:solidFill>
              </a:rPr>
              <a:t/>
            </a:r>
            <a:br>
              <a:rPr lang="en-US" sz="4000">
                <a:solidFill>
                  <a:srgbClr val="E3EBF1"/>
                </a:solidFill>
              </a:rPr>
            </a:br>
            <a:r>
              <a:rPr lang="en-US" sz="4000">
                <a:solidFill>
                  <a:srgbClr val="E3EBF1"/>
                </a:solidFill>
              </a:rPr>
              <a:t>XML and the HTML body</a:t>
            </a:r>
          </a:p>
        </p:txBody>
      </p:sp>
      <p:sp>
        <p:nvSpPr>
          <p:cNvPr id="97282" name="Text Box 2"/>
          <p:cNvSpPr txBox="1">
            <a:spLocks noChangeArrowheads="1"/>
          </p:cNvSpPr>
          <p:nvPr/>
        </p:nvSpPr>
        <p:spPr bwMode="auto">
          <a:xfrm>
            <a:off x="1371600" y="4648200"/>
            <a:ext cx="6400800" cy="898525"/>
          </a:xfrm>
          <a:prstGeom prst="rect">
            <a:avLst/>
          </a:prstGeom>
          <a:noFill/>
          <a:ln w="9525">
            <a:noFill/>
            <a:round/>
            <a:headEnd/>
            <a:tailEnd/>
          </a:ln>
          <a:effectLst/>
        </p:spPr>
        <p:txBody>
          <a:bodyPr lIns="90000" tIns="46800" rIns="90000" bIns="46800"/>
          <a:lstStyle/>
          <a:p>
            <a:pPr algn="ctr">
              <a:lnSpc>
                <a:spcPct val="84000"/>
              </a:lnSpc>
              <a:spcBef>
                <a:spcPts val="700"/>
              </a:spcBef>
              <a:tabLst>
                <a:tab pos="0" algn="l"/>
                <a:tab pos="442913" algn="l"/>
                <a:tab pos="900113" algn="l"/>
                <a:tab pos="1357313" algn="l"/>
                <a:tab pos="1814513" algn="l"/>
                <a:tab pos="2271713" algn="l"/>
                <a:tab pos="2728913" algn="l"/>
                <a:tab pos="3186113" algn="l"/>
                <a:tab pos="3643313" algn="l"/>
                <a:tab pos="4100513" algn="l"/>
                <a:tab pos="4557713" algn="l"/>
                <a:tab pos="5014913" algn="l"/>
                <a:tab pos="5472113" algn="l"/>
                <a:tab pos="5929313" algn="l"/>
                <a:tab pos="6386513" algn="l"/>
                <a:tab pos="6843713" algn="l"/>
                <a:tab pos="7300913" algn="l"/>
                <a:tab pos="7758113" algn="l"/>
                <a:tab pos="8215313" algn="l"/>
                <a:tab pos="8672513" algn="l"/>
                <a:tab pos="9129713" algn="l"/>
              </a:tabLst>
            </a:pPr>
            <a:r>
              <a:rPr lang="en-US" sz="2800" dirty="0">
                <a:solidFill>
                  <a:srgbClr val="FFFFFF"/>
                </a:solidFill>
              </a:rPr>
              <a:t>Thomas </a:t>
            </a:r>
            <a:r>
              <a:rPr lang="en-US" sz="2800" dirty="0" err="1" smtClean="0">
                <a:solidFill>
                  <a:srgbClr val="FFFFFF"/>
                </a:solidFill>
              </a:rPr>
              <a:t>Krichel</a:t>
            </a:r>
            <a:endParaRPr lang="en-US" sz="28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dirty="0">
                <a:solidFill>
                  <a:srgbClr val="E3EBF1"/>
                </a:solidFill>
              </a:rPr>
              <a:t>today</a:t>
            </a:r>
          </a:p>
        </p:txBody>
      </p:sp>
      <p:sp>
        <p:nvSpPr>
          <p:cNvPr id="98306"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smtClean="0">
                <a:solidFill>
                  <a:srgbClr val="FFFFFF"/>
                </a:solidFill>
              </a:rPr>
              <a:t>An introduction to XML</a:t>
            </a:r>
            <a:endParaRPr lang="en-US" sz="3200" dirty="0">
              <a:solidFill>
                <a:srgbClr val="FFFFFF"/>
              </a:solidFill>
            </a:endParaRPr>
          </a:p>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a:solidFill>
                  <a:srgbClr val="FFFFFF"/>
                </a:solidFill>
              </a:rPr>
              <a:t>M</a:t>
            </a:r>
            <a:r>
              <a:rPr lang="en-US" sz="3200" dirty="0" smtClean="0">
                <a:solidFill>
                  <a:srgbClr val="FFFFFF"/>
                </a:solidFill>
              </a:rPr>
              <a:t>ajor HTML, the body element.</a:t>
            </a:r>
            <a:endParaRPr lang="en-US" sz="3200" dirty="0">
              <a:solidFill>
                <a:srgbClr val="FFFFFF"/>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0" tIns="0" rIns="0" bIns="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XML</a:t>
            </a:r>
          </a:p>
        </p:txBody>
      </p:sp>
      <p:sp>
        <p:nvSpPr>
          <p:cNvPr id="99330" name="Text Box 2"/>
          <p:cNvSpPr txBox="1">
            <a:spLocks noChangeArrowheads="1"/>
          </p:cNvSpPr>
          <p:nvPr/>
        </p:nvSpPr>
        <p:spPr bwMode="auto">
          <a:xfrm>
            <a:off x="457200" y="1219200"/>
            <a:ext cx="8229600" cy="5216525"/>
          </a:xfrm>
          <a:prstGeom prst="rect">
            <a:avLst/>
          </a:prstGeom>
          <a:noFill/>
          <a:ln w="9525">
            <a:noFill/>
            <a:round/>
            <a:headEnd/>
            <a:tailEnd/>
          </a:ln>
          <a:effectLst/>
        </p:spPr>
        <p:txBody>
          <a:bodyPr lIns="0" tIns="0" rIns="0" bIns="0"/>
          <a:lstStyle/>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dirty="0">
                <a:solidFill>
                  <a:srgbClr val="FFFFFF"/>
                </a:solidFill>
              </a:rPr>
              <a:t>XML is an SGML application</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dirty="0">
                <a:solidFill>
                  <a:srgbClr val="FFFFFF"/>
                </a:solidFill>
              </a:rPr>
              <a:t>Every XML document is SGML, but not the opposite.</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dirty="0">
                <a:solidFill>
                  <a:srgbClr val="FFFFFF"/>
                </a:solidFill>
              </a:rPr>
              <a:t>Thus XML is like SGML but with many features removed.  </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dirty="0">
                <a:solidFill>
                  <a:srgbClr val="FFFFFF"/>
                </a:solidFill>
              </a:rPr>
              <a:t>XML defines the syntax that we will use to write HTML. We have to study that syntax in some detail, now.</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0" tIns="0" rIns="0" bIns="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nodes</a:t>
            </a:r>
          </a:p>
        </p:txBody>
      </p:sp>
      <p:sp>
        <p:nvSpPr>
          <p:cNvPr id="100354" name="Text Box 2"/>
          <p:cNvSpPr txBox="1">
            <a:spLocks noChangeArrowheads="1"/>
          </p:cNvSpPr>
          <p:nvPr/>
        </p:nvSpPr>
        <p:spPr bwMode="auto">
          <a:xfrm>
            <a:off x="457200" y="1600200"/>
            <a:ext cx="8229600" cy="4519613"/>
          </a:xfrm>
          <a:prstGeom prst="rect">
            <a:avLst/>
          </a:prstGeom>
          <a:noFill/>
          <a:ln w="9525">
            <a:noFill/>
            <a:round/>
            <a:headEnd/>
            <a:tailEnd/>
          </a:ln>
          <a:effectLst/>
        </p:spPr>
        <p:txBody>
          <a:bodyPr lIns="0" tIns="0" rIns="0" bIns="0"/>
          <a:lstStyle/>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dirty="0">
                <a:solidFill>
                  <a:srgbClr val="FFFFFF"/>
                </a:solidFill>
              </a:rPr>
              <a:t>“node” is a word used to characterize everything that can be put in the XML document. </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dirty="0">
                <a:solidFill>
                  <a:srgbClr val="FFFFFF"/>
                </a:solidFill>
              </a:rPr>
              <a:t>We will study the following types on nodes</a:t>
            </a: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400" dirty="0">
                <a:solidFill>
                  <a:srgbClr val="FFFFFF"/>
                </a:solidFill>
              </a:rPr>
              <a:t>character data</a:t>
            </a: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400" dirty="0">
                <a:solidFill>
                  <a:srgbClr val="FFFFFF"/>
                </a:solidFill>
              </a:rPr>
              <a:t>elements</a:t>
            </a: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400" dirty="0">
                <a:solidFill>
                  <a:srgbClr val="FFFFFF"/>
                </a:solidFill>
              </a:rPr>
              <a:t>attributes</a:t>
            </a: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400" dirty="0">
                <a:solidFill>
                  <a:srgbClr val="FFFFFF"/>
                </a:solidFill>
              </a:rPr>
              <a:t>comments</a:t>
            </a: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400" dirty="0">
                <a:solidFill>
                  <a:srgbClr val="FFFFFF"/>
                </a:solidFill>
              </a:rPr>
              <a:t>DTD declarations</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dirty="0">
                <a:solidFill>
                  <a:srgbClr val="FFFFFF"/>
                </a:solidFill>
              </a:rPr>
              <a:t>There are other types of nodes that we don't need to learn about here.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node type: character data</a:t>
            </a:r>
          </a:p>
        </p:txBody>
      </p:sp>
      <p:sp>
        <p:nvSpPr>
          <p:cNvPr id="101378" name="Text Box 2"/>
          <p:cNvSpPr txBox="1">
            <a:spLocks noChangeArrowheads="1"/>
          </p:cNvSpPr>
          <p:nvPr/>
        </p:nvSpPr>
        <p:spPr bwMode="auto">
          <a:xfrm>
            <a:off x="457200" y="1600200"/>
            <a:ext cx="8226425" cy="2914650"/>
          </a:xfrm>
          <a:prstGeom prst="rect">
            <a:avLst/>
          </a:prstGeom>
          <a:noFill/>
          <a:ln w="9525">
            <a:noFill/>
            <a:round/>
            <a:headEnd/>
            <a:tailEnd/>
          </a:ln>
          <a:effectLst/>
        </p:spPr>
        <p:txBody>
          <a:bodyPr lIns="0" tIns="0" rIns="0" bIns="0"/>
          <a:lstStyle/>
          <a:p>
            <a:pPr marL="328613" indent="-317500" eaLnBrk="1" hangingPunct="1">
              <a:lnSpc>
                <a:spcPts val="2825"/>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Character data is simply a sequence of characters.</a:t>
            </a:r>
          </a:p>
          <a:p>
            <a:pPr marL="328613" indent="-317500" eaLnBrk="1" hangingPunct="1">
              <a:lnSpc>
                <a:spcPts val="2825"/>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Examples</a:t>
            </a:r>
          </a:p>
          <a:p>
            <a:pPr marL="731838" lvl="1" indent="-274638" eaLnBrk="1" hangingPunct="1">
              <a:lnSpc>
                <a:spcPct val="104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dirty="0">
                <a:solidFill>
                  <a:srgbClr val="FFFFFF"/>
                </a:solidFill>
              </a:rPr>
              <a:t>“</a:t>
            </a:r>
            <a:r>
              <a:rPr lang="en-GB" sz="2400" dirty="0" err="1">
                <a:solidFill>
                  <a:srgbClr val="FFFFFF"/>
                </a:solidFill>
              </a:rPr>
              <a:t>abec</a:t>
            </a:r>
            <a:r>
              <a:rPr lang="en-GB" sz="2400" dirty="0">
                <a:solidFill>
                  <a:srgbClr val="FFFFFF"/>
                </a:solidFill>
              </a:rPr>
              <a:t>” </a:t>
            </a:r>
          </a:p>
          <a:p>
            <a:pPr marL="731838" lvl="1" indent="-274638" eaLnBrk="1" hangingPunct="1">
              <a:lnSpc>
                <a:spcPct val="104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dirty="0">
                <a:solidFill>
                  <a:srgbClr val="FFFFFF"/>
                </a:solidFill>
              </a:rPr>
              <a:t>“8 [[ + 2 </a:t>
            </a:r>
            <a:r>
              <a:rPr lang="en-GB" sz="2400" dirty="0" smtClean="0">
                <a:solidFill>
                  <a:srgbClr val="FFFFFF"/>
                </a:solidFill>
              </a:rPr>
              <a:t>¼”</a:t>
            </a:r>
          </a:p>
          <a:p>
            <a:pPr marL="731838" lvl="1" indent="-274638">
              <a:lnSpc>
                <a:spcPct val="104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ja-JP" altLang="en-US" sz="2400" smtClean="0">
                <a:solidFill>
                  <a:srgbClr val="FFFFFF"/>
                </a:solidFill>
              </a:rPr>
              <a:t> </a:t>
            </a:r>
            <a:r>
              <a:rPr lang="en-US" altLang="ja-JP" sz="2400" dirty="0" smtClean="0">
                <a:solidFill>
                  <a:srgbClr val="FFFFFF"/>
                </a:solidFill>
              </a:rPr>
              <a:t>“</a:t>
            </a:r>
            <a:r>
              <a:rPr lang="ja-JP" altLang="en-US" sz="2400" smtClean="0">
                <a:solidFill>
                  <a:srgbClr val="FFFFFF"/>
                </a:solidFill>
              </a:rPr>
              <a:t>一橋大学 </a:t>
            </a:r>
            <a:r>
              <a:rPr lang="en-US" altLang="ja-JP" sz="2400" dirty="0" smtClean="0">
                <a:solidFill>
                  <a:srgbClr val="FFFFFF"/>
                </a:solidFill>
              </a:rPr>
              <a:t>“</a:t>
            </a:r>
            <a:endParaRPr lang="en-GB" sz="2400" dirty="0">
              <a:solidFill>
                <a:srgbClr val="FFFFFF"/>
              </a:solidFill>
            </a:endParaRPr>
          </a:p>
          <a:p>
            <a:pPr marL="328613" indent="-317500" eaLnBrk="1" hangingPunct="1">
              <a:lnSpc>
                <a:spcPts val="2825"/>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At the end of the lecture, we will discuss character data again.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node type: XML elements</a:t>
            </a:r>
          </a:p>
        </p:txBody>
      </p:sp>
      <p:sp>
        <p:nvSpPr>
          <p:cNvPr id="102402" name="Text Box 2"/>
          <p:cNvSpPr txBox="1">
            <a:spLocks noChangeArrowheads="1"/>
          </p:cNvSpPr>
          <p:nvPr/>
        </p:nvSpPr>
        <p:spPr bwMode="auto">
          <a:xfrm>
            <a:off x="304800" y="1295400"/>
            <a:ext cx="8610600" cy="4394200"/>
          </a:xfrm>
          <a:prstGeom prst="rect">
            <a:avLst/>
          </a:prstGeom>
          <a:noFill/>
          <a:ln w="9525">
            <a:noFill/>
            <a:round/>
            <a:headEnd/>
            <a:tailEnd/>
          </a:ln>
          <a:effectLst/>
        </p:spPr>
        <p:txBody>
          <a:bodyPr lIns="90000" tIns="46800" rIns="90000" bIns="46800"/>
          <a:lstStyle/>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dirty="0">
                <a:solidFill>
                  <a:srgbClr val="FFFFFF"/>
                </a:solidFill>
              </a:rPr>
              <a:t>XML is based on elements. There are several ways of writing an element.</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dirty="0">
                <a:solidFill>
                  <a:srgbClr val="FFFFFF"/>
                </a:solidFill>
              </a:rPr>
              <a:t>The first way is write &lt;</a:t>
            </a:r>
            <a:r>
              <a:rPr lang="ru-RU" sz="2800" i="1" dirty="0">
                <a:solidFill>
                  <a:srgbClr val="FFFFFF"/>
                </a:solidFill>
              </a:rPr>
              <a:t>name</a:t>
            </a:r>
            <a:r>
              <a:rPr lang="ru-RU" sz="2800" dirty="0">
                <a:solidFill>
                  <a:srgbClr val="FFFFFF"/>
                </a:solidFill>
              </a:rPr>
              <a:t>/&gt;.</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dirty="0">
                <a:solidFill>
                  <a:srgbClr val="FFFFFF"/>
                </a:solidFill>
              </a:rPr>
              <a:t>Here </a:t>
            </a:r>
            <a:r>
              <a:rPr lang="ru-RU" sz="2800" i="1" dirty="0">
                <a:solidFill>
                  <a:srgbClr val="FFFFFF"/>
                </a:solidFill>
              </a:rPr>
              <a:t>name</a:t>
            </a:r>
            <a:r>
              <a:rPr lang="ru-RU" sz="2800" dirty="0">
                <a:solidFill>
                  <a:srgbClr val="FFFFFF"/>
                </a:solidFill>
              </a:rPr>
              <a:t> is the name of the element.</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dirty="0">
                <a:solidFill>
                  <a:srgbClr val="FFFFFF"/>
                </a:solidFill>
              </a:rPr>
              <a:t>Such an element is called an empty element. </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dirty="0">
                <a:solidFill>
                  <a:srgbClr val="FFFFFF"/>
                </a:solidFill>
              </a:rPr>
              <a:t>Example</a:t>
            </a:r>
            <a:r>
              <a:rPr lang="ru-RU" sz="2800" dirty="0" smtClean="0">
                <a:solidFill>
                  <a:srgbClr val="FFFFFF"/>
                </a:solidFill>
              </a:rPr>
              <a:t>:</a:t>
            </a:r>
            <a:r>
              <a:rPr lang="en-US" sz="2800" dirty="0" smtClean="0">
                <a:solidFill>
                  <a:srgbClr val="FFFFFF"/>
                </a:solidFill>
              </a:rPr>
              <a:t> </a:t>
            </a:r>
            <a:r>
              <a:rPr lang="ru-RU" sz="2400" dirty="0" smtClean="0">
                <a:solidFill>
                  <a:srgbClr val="FFFFFF"/>
                </a:solidFill>
              </a:rPr>
              <a:t>&lt;</a:t>
            </a:r>
            <a:r>
              <a:rPr lang="ru-RU" sz="2400" dirty="0">
                <a:solidFill>
                  <a:srgbClr val="FFFFFF"/>
                </a:solidFill>
              </a:rPr>
              <a:t>bang/&gt;</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dirty="0">
                <a:solidFill>
                  <a:srgbClr val="FFFFFF"/>
                </a:solidFill>
              </a:rPr>
              <a:t>This is an empty element, the name of which is  “bang”.</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0" tIns="0" rIns="0" bIns="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non-empty elements</a:t>
            </a:r>
          </a:p>
        </p:txBody>
      </p:sp>
      <p:sp>
        <p:nvSpPr>
          <p:cNvPr id="103426" name="Text Box 2"/>
          <p:cNvSpPr txBox="1">
            <a:spLocks noChangeArrowheads="1"/>
          </p:cNvSpPr>
          <p:nvPr/>
        </p:nvSpPr>
        <p:spPr bwMode="auto">
          <a:xfrm>
            <a:off x="457200" y="1295400"/>
            <a:ext cx="8229600" cy="5053013"/>
          </a:xfrm>
          <a:prstGeom prst="rect">
            <a:avLst/>
          </a:prstGeom>
          <a:noFill/>
          <a:ln w="9525">
            <a:noFill/>
            <a:round/>
            <a:headEnd/>
            <a:tailEnd/>
          </a:ln>
          <a:effectLst/>
        </p:spPr>
        <p:txBody>
          <a:bodyPr lIns="0" tIns="0" rIns="0" bIns="0"/>
          <a:lstStyle/>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rPr>
              <a:t>If </a:t>
            </a:r>
            <a:r>
              <a:rPr lang="en-GB" sz="2800" i="1">
                <a:solidFill>
                  <a:srgbClr val="FFFFFF"/>
                </a:solidFill>
              </a:rPr>
              <a:t>name</a:t>
            </a:r>
            <a:r>
              <a:rPr lang="en-GB" sz="2800">
                <a:solidFill>
                  <a:srgbClr val="FFFFFF"/>
                </a:solidFill>
              </a:rPr>
              <a:t> is the name of the element, you can give an element contents </a:t>
            </a:r>
            <a:r>
              <a:rPr lang="en-GB" sz="2800" i="1">
                <a:solidFill>
                  <a:srgbClr val="FFFFFF"/>
                </a:solidFill>
              </a:rPr>
              <a:t>contents </a:t>
            </a:r>
            <a:r>
              <a:rPr lang="en-GB" sz="2800">
                <a:solidFill>
                  <a:srgbClr val="FFFFFF"/>
                </a:solidFill>
              </a:rPr>
              <a:t>by writing &lt;</a:t>
            </a:r>
            <a:r>
              <a:rPr lang="en-GB" sz="2800" i="1">
                <a:solidFill>
                  <a:srgbClr val="FFFFFF"/>
                </a:solidFill>
              </a:rPr>
              <a:t>name&gt;contents&lt;</a:t>
            </a:r>
            <a:r>
              <a:rPr lang="en-GB" sz="2800">
                <a:solidFill>
                  <a:srgbClr val="FFFFFF"/>
                </a:solidFill>
              </a:rPr>
              <a:t>/</a:t>
            </a:r>
            <a:r>
              <a:rPr lang="en-GB" sz="2800" i="1">
                <a:solidFill>
                  <a:srgbClr val="FFFFFF"/>
                </a:solidFill>
              </a:rPr>
              <a:t>name&gt;.</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i="1">
                <a:solidFill>
                  <a:srgbClr val="FFFFFF"/>
                </a:solidFill>
              </a:rPr>
              <a:t>contents </a:t>
            </a:r>
            <a:r>
              <a:rPr lang="en-GB" sz="2800">
                <a:solidFill>
                  <a:srgbClr val="FFFFFF"/>
                </a:solidFill>
              </a:rPr>
              <a:t>is often simple character data</a:t>
            </a:r>
            <a:r>
              <a:rPr lang="en-GB" sz="2800" i="1">
                <a:solidFill>
                  <a:srgbClr val="FFFFFF"/>
                </a:solidFill>
              </a:rPr>
              <a:t>.</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rPr>
              <a:t>Here</a:t>
            </a:r>
            <a:r>
              <a:rPr lang="en-GB" sz="2800" i="1">
                <a:solidFill>
                  <a:srgbClr val="FFFFFF"/>
                </a:solidFill>
              </a:rPr>
              <a:t> &lt;name&gt; </a:t>
            </a:r>
            <a:r>
              <a:rPr lang="en-GB" sz="2800">
                <a:solidFill>
                  <a:srgbClr val="FFFFFF"/>
                </a:solidFill>
              </a:rPr>
              <a:t>is called a start tag</a:t>
            </a:r>
            <a:r>
              <a:rPr lang="en-GB" sz="2800" i="1">
                <a:solidFill>
                  <a:srgbClr val="FFFFFF"/>
                </a:solidFill>
              </a:rPr>
              <a:t>. &lt;</a:t>
            </a:r>
            <a:r>
              <a:rPr lang="en-GB" sz="2800">
                <a:solidFill>
                  <a:srgbClr val="FFFFFF"/>
                </a:solidFill>
              </a:rPr>
              <a:t>/</a:t>
            </a:r>
            <a:r>
              <a:rPr lang="en-GB" sz="2800" i="1">
                <a:solidFill>
                  <a:srgbClr val="FFFFFF"/>
                </a:solidFill>
              </a:rPr>
              <a:t>name&gt; </a:t>
            </a:r>
            <a:r>
              <a:rPr lang="en-GB" sz="2800">
                <a:solidFill>
                  <a:srgbClr val="FFFFFF"/>
                </a:solidFill>
              </a:rPr>
              <a:t>is called the end tag. Both tags surround the contents of the element. </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rPr>
              <a:t>Remember the previous slide? Then note that</a:t>
            </a:r>
            <a:r>
              <a:rPr lang="en-GB" sz="2800" i="1">
                <a:solidFill>
                  <a:srgbClr val="FFFFFF"/>
                </a:solidFill>
              </a:rPr>
              <a:t> &lt;name</a:t>
            </a:r>
            <a:r>
              <a:rPr lang="en-GB" sz="2800">
                <a:solidFill>
                  <a:srgbClr val="FFFFFF"/>
                </a:solidFill>
              </a:rPr>
              <a:t>/&gt;</a:t>
            </a:r>
            <a:r>
              <a:rPr lang="en-GB" sz="2800" i="1">
                <a:solidFill>
                  <a:srgbClr val="FFFFFF"/>
                </a:solidFill>
              </a:rPr>
              <a:t> </a:t>
            </a:r>
            <a:r>
              <a:rPr lang="en-GB" sz="2800">
                <a:solidFill>
                  <a:srgbClr val="FFFFFF"/>
                </a:solidFill>
              </a:rPr>
              <a:t>is just a shortcut for</a:t>
            </a:r>
            <a:r>
              <a:rPr lang="en-GB" sz="2800" i="1">
                <a:solidFill>
                  <a:srgbClr val="FFFFFF"/>
                </a:solidFill>
              </a:rPr>
              <a:t> &lt;name&gt;&lt;/name&gt;. </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rPr>
              <a:t>Elements within other elements are called child elements.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ext Box 1"/>
          <p:cNvSpPr txBox="1">
            <a:spLocks noChangeArrowheads="1"/>
          </p:cNvSpPr>
          <p:nvPr/>
        </p:nvSpPr>
        <p:spPr bwMode="auto">
          <a:xfrm>
            <a:off x="457200" y="274638"/>
            <a:ext cx="8224838" cy="1138237"/>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spot the difference</a:t>
            </a:r>
          </a:p>
        </p:txBody>
      </p:sp>
      <p:sp>
        <p:nvSpPr>
          <p:cNvPr id="104450" name="Text Box 2"/>
          <p:cNvSpPr txBox="1">
            <a:spLocks noChangeArrowheads="1"/>
          </p:cNvSpPr>
          <p:nvPr/>
        </p:nvSpPr>
        <p:spPr bwMode="auto">
          <a:xfrm>
            <a:off x="457200" y="1600200"/>
            <a:ext cx="8224838" cy="4521200"/>
          </a:xfrm>
          <a:prstGeom prst="rect">
            <a:avLst/>
          </a:prstGeom>
          <a:noFill/>
          <a:ln w="9525">
            <a:noFill/>
            <a:round/>
            <a:headEnd/>
            <a:tailEnd/>
          </a:ln>
          <a:effectLst/>
        </p:spPr>
        <p:txBody>
          <a:bodyPr lIns="0" tIns="0" rIns="0" bIns="0"/>
          <a:lstStyle/>
          <a:p>
            <a:pPr marL="328613" indent="-317500" eaLnBrk="1" hangingPunct="1">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a:solidFill>
                  <a:srgbClr val="FFFFFF"/>
                </a:solidFill>
              </a:rPr>
              <a:t>&lt;foo/&gt; is an empty element with the name “foo”.</a:t>
            </a:r>
          </a:p>
          <a:p>
            <a:pPr marL="328613" indent="-317500" eaLnBrk="1" hangingPunct="1">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a:solidFill>
                  <a:srgbClr val="FFFFFF"/>
                </a:solidFill>
              </a:rPr>
              <a:t>&lt;/foo&gt; is the closing tag of a non-empty element with the name “foo”. It can only appear in the document if there is an opening tag &lt;foo&gt; somewhere ahead of it. </a:t>
            </a:r>
          </a:p>
          <a:p>
            <a:pPr marL="328613" indent="-317500" eaLnBrk="1" hangingPunct="1">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a:solidFill>
                  <a:srgbClr val="FFFFFF"/>
                </a:solidFill>
              </a:rPr>
              <a:t>I know this notation is somewhat tricky. I can’t do anything about it.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element names</a:t>
            </a:r>
          </a:p>
        </p:txBody>
      </p:sp>
      <p:sp>
        <p:nvSpPr>
          <p:cNvPr id="105474"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The name of a element can start with any letter or with the underscore. After the starting character, the name may contain letters, numbers and underscores.</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The colon may also appear in an element name, but it has special significance.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smtClean="0">
                <a:solidFill>
                  <a:srgbClr val="FFFFFF"/>
                </a:solidFill>
              </a:rPr>
              <a:t>Element </a:t>
            </a:r>
            <a:r>
              <a:rPr lang="en-US" sz="2800" dirty="0">
                <a:solidFill>
                  <a:srgbClr val="FFFFFF"/>
                </a:solidFill>
              </a:rPr>
              <a:t>names </a:t>
            </a:r>
            <a:r>
              <a:rPr lang="en-US" sz="2800" dirty="0" smtClean="0">
                <a:solidFill>
                  <a:srgbClr val="FFFFFF"/>
                </a:solidFill>
              </a:rPr>
              <a:t>start </a:t>
            </a:r>
            <a:r>
              <a:rPr lang="en-US" sz="2800" dirty="0">
                <a:solidFill>
                  <a:srgbClr val="FFFFFF"/>
                </a:solidFill>
              </a:rPr>
              <a:t>with "xml" are reserved for special </a:t>
            </a:r>
            <a:r>
              <a:rPr lang="en-US" sz="2800" dirty="0" smtClean="0">
                <a:solidFill>
                  <a:srgbClr val="FFFFFF"/>
                </a:solidFill>
              </a:rPr>
              <a:t>purposes. You can not use them for your own purposes. </a:t>
            </a:r>
            <a:endParaRPr lang="en-US" sz="2800" dirty="0">
              <a:solidFill>
                <a:srgbClr val="FFFFFF"/>
              </a:solidFill>
            </a:endParaRPr>
          </a:p>
          <a:p>
            <a:pPr marL="328613" indent="-317500">
              <a:lnSpc>
                <a:spcPct val="110000"/>
              </a:lnSpc>
              <a:spcBef>
                <a:spcPts val="70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dirty="0">
              <a:solidFill>
                <a:srgbClr val="FFFFFF"/>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1132</TotalTime>
  <Words>29081</Words>
  <Application>Microsoft Office PowerPoint</Application>
  <PresentationFormat>On-screen Show (4:3)</PresentationFormat>
  <Paragraphs>2868</Paragraphs>
  <Slides>499</Slides>
  <Notes>496</Notes>
  <HiddenSlides>0</HiddenSlides>
  <MMClips>0</MMClips>
  <ScaleCrop>false</ScaleCrop>
  <HeadingPairs>
    <vt:vector size="4" baseType="variant">
      <vt:variant>
        <vt:lpstr>Theme</vt:lpstr>
      </vt:variant>
      <vt:variant>
        <vt:i4>1</vt:i4>
      </vt:variant>
      <vt:variant>
        <vt:lpstr>Slide Titles</vt:lpstr>
      </vt:variant>
      <vt:variant>
        <vt:i4>499</vt:i4>
      </vt:variant>
    </vt:vector>
  </HeadingPairs>
  <TitlesOfParts>
    <vt:vector size="500"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Slide 116</vt:lpstr>
      <vt:lpstr>Slide 117</vt:lpstr>
      <vt:lpstr>Slide 118</vt:lpstr>
      <vt:lpstr>Slide 119</vt:lpstr>
      <vt:lpstr>Slide 120</vt:lpstr>
      <vt:lpstr>Slide 121</vt:lpstr>
      <vt:lpstr>Slide 122</vt:lpstr>
      <vt:lpstr>Slide 123</vt:lpstr>
      <vt:lpstr>Slide 124</vt:lpstr>
      <vt:lpstr>Slide 125</vt:lpstr>
      <vt:lpstr>Slide 126</vt:lpstr>
      <vt:lpstr>Slide 127</vt:lpstr>
      <vt:lpstr>Slide 128</vt:lpstr>
      <vt:lpstr>Slide 129</vt:lpstr>
      <vt:lpstr>Slide 130</vt:lpstr>
      <vt:lpstr>Slide 131</vt:lpstr>
      <vt:lpstr>Slide 132</vt:lpstr>
      <vt:lpstr>Slide 133</vt:lpstr>
      <vt:lpstr>Slide 134</vt:lpstr>
      <vt:lpstr>Slide 135</vt:lpstr>
      <vt:lpstr>Slide 136</vt:lpstr>
      <vt:lpstr>Slide 137</vt:lpstr>
      <vt:lpstr>Slide 138</vt:lpstr>
      <vt:lpstr>Slide 139</vt:lpstr>
      <vt:lpstr>Slide 140</vt:lpstr>
      <vt:lpstr>Slide 141</vt:lpstr>
      <vt:lpstr>Slide 142</vt:lpstr>
      <vt:lpstr>Slide 143</vt:lpstr>
      <vt:lpstr>Slide 144</vt:lpstr>
      <vt:lpstr>Slide 145</vt:lpstr>
      <vt:lpstr>Slide 146</vt:lpstr>
      <vt:lpstr>Slide 147</vt:lpstr>
      <vt:lpstr>Slide 148</vt:lpstr>
      <vt:lpstr>Slide 149</vt:lpstr>
      <vt:lpstr>Slide 150</vt:lpstr>
      <vt:lpstr>Slide 151</vt:lpstr>
      <vt:lpstr>Slide 152</vt:lpstr>
      <vt:lpstr>Slide 153</vt:lpstr>
      <vt:lpstr>Slide 154</vt:lpstr>
      <vt:lpstr>Slide 155</vt:lpstr>
      <vt:lpstr>Slide 156</vt:lpstr>
      <vt:lpstr>Slide 157</vt:lpstr>
      <vt:lpstr>Slide 158</vt:lpstr>
      <vt:lpstr>Slide 159</vt:lpstr>
      <vt:lpstr>Slide 160</vt:lpstr>
      <vt:lpstr>Slide 161</vt:lpstr>
      <vt:lpstr>Slide 162</vt:lpstr>
      <vt:lpstr>Slide 163</vt:lpstr>
      <vt:lpstr>Slide 164</vt:lpstr>
      <vt:lpstr>Slide 165</vt:lpstr>
      <vt:lpstr>Slide 166</vt:lpstr>
      <vt:lpstr>Slide 167</vt:lpstr>
      <vt:lpstr>Slide 168</vt:lpstr>
      <vt:lpstr>Slide 169</vt:lpstr>
      <vt:lpstr>Slide 170</vt:lpstr>
      <vt:lpstr>Slide 171</vt:lpstr>
      <vt:lpstr>Slide 172</vt:lpstr>
      <vt:lpstr>Slide 173</vt:lpstr>
      <vt:lpstr>Slide 174</vt:lpstr>
      <vt:lpstr>Slide 175</vt:lpstr>
      <vt:lpstr>Slide 176</vt:lpstr>
      <vt:lpstr>Slide 177</vt:lpstr>
      <vt:lpstr>Slide 178</vt:lpstr>
      <vt:lpstr>Slide 179</vt:lpstr>
      <vt:lpstr>Slide 180</vt:lpstr>
      <vt:lpstr>Slide 181</vt:lpstr>
      <vt:lpstr>Slide 182</vt:lpstr>
      <vt:lpstr>Slide 183</vt:lpstr>
      <vt:lpstr>Slide 184</vt:lpstr>
      <vt:lpstr>Slide 185</vt:lpstr>
      <vt:lpstr>Slide 186</vt:lpstr>
      <vt:lpstr>Slide 187</vt:lpstr>
      <vt:lpstr>Slide 188</vt:lpstr>
      <vt:lpstr>Slide 189</vt:lpstr>
      <vt:lpstr>Slide 190</vt:lpstr>
      <vt:lpstr>Slide 191</vt:lpstr>
      <vt:lpstr>Slide 192</vt:lpstr>
      <vt:lpstr>Slide 193</vt:lpstr>
      <vt:lpstr>Slide 194</vt:lpstr>
      <vt:lpstr>Slide 195</vt:lpstr>
      <vt:lpstr>Slide 196</vt:lpstr>
      <vt:lpstr>Slide 197</vt:lpstr>
      <vt:lpstr>Slide 198</vt:lpstr>
      <vt:lpstr>Slide 199</vt:lpstr>
      <vt:lpstr>Slide 200</vt:lpstr>
      <vt:lpstr>Slide 201</vt:lpstr>
      <vt:lpstr>Slide 202</vt:lpstr>
      <vt:lpstr>Slide 203</vt:lpstr>
      <vt:lpstr>Slide 204</vt:lpstr>
      <vt:lpstr>Slide 205</vt:lpstr>
      <vt:lpstr>Slide 206</vt:lpstr>
      <vt:lpstr>Slide 207</vt:lpstr>
      <vt:lpstr>Slide 208</vt:lpstr>
      <vt:lpstr>Slide 209</vt:lpstr>
      <vt:lpstr>Slide 210</vt:lpstr>
      <vt:lpstr>Slide 211</vt:lpstr>
      <vt:lpstr>Slide 212</vt:lpstr>
      <vt:lpstr>Slide 213</vt:lpstr>
      <vt:lpstr>Slide 214</vt:lpstr>
      <vt:lpstr>Slide 215</vt:lpstr>
      <vt:lpstr>Slide 216</vt:lpstr>
      <vt:lpstr>Slide 217</vt:lpstr>
      <vt:lpstr>Slide 218</vt:lpstr>
      <vt:lpstr>Slide 219</vt:lpstr>
      <vt:lpstr>Slide 220</vt:lpstr>
      <vt:lpstr>Slide 221</vt:lpstr>
      <vt:lpstr>Slide 222</vt:lpstr>
      <vt:lpstr>Slide 223</vt:lpstr>
      <vt:lpstr>Slide 224</vt:lpstr>
      <vt:lpstr>Slide 225</vt:lpstr>
      <vt:lpstr>Slide 226</vt:lpstr>
      <vt:lpstr>Slide 227</vt:lpstr>
      <vt:lpstr>Slide 228</vt:lpstr>
      <vt:lpstr>Slide 229</vt:lpstr>
      <vt:lpstr>Slide 230</vt:lpstr>
      <vt:lpstr>Slide 231</vt:lpstr>
      <vt:lpstr>Slide 232</vt:lpstr>
      <vt:lpstr>Slide 233</vt:lpstr>
      <vt:lpstr>Slide 234</vt:lpstr>
      <vt:lpstr>Slide 235</vt:lpstr>
      <vt:lpstr>Slide 236</vt:lpstr>
      <vt:lpstr>Slide 237</vt:lpstr>
      <vt:lpstr>Slide 238</vt:lpstr>
      <vt:lpstr>Slide 239</vt:lpstr>
      <vt:lpstr>Slide 240</vt:lpstr>
      <vt:lpstr>Slide 241</vt:lpstr>
      <vt:lpstr>Slide 242</vt:lpstr>
      <vt:lpstr>Slide 243</vt:lpstr>
      <vt:lpstr>the table cell &lt;td&gt;</vt:lpstr>
      <vt:lpstr>the headers= attribute of &lt;td&gt;</vt:lpstr>
      <vt:lpstr>Slide 246</vt:lpstr>
      <vt:lpstr>values of scope= in &lt;th&gt; </vt:lpstr>
      <vt:lpstr>Slide 248</vt:lpstr>
      <vt:lpstr>Slide 249</vt:lpstr>
      <vt:lpstr>Slide 250</vt:lpstr>
      <vt:lpstr>Slide 251</vt:lpstr>
      <vt:lpstr>Slide 252</vt:lpstr>
      <vt:lpstr>Slide 253</vt:lpstr>
      <vt:lpstr>Slide 254</vt:lpstr>
      <vt:lpstr>Slide 255</vt:lpstr>
      <vt:lpstr>Slide 256</vt:lpstr>
      <vt:lpstr>Slide 257</vt:lpstr>
      <vt:lpstr>Slide 258</vt:lpstr>
      <vt:lpstr>Slide 259</vt:lpstr>
      <vt:lpstr>Slide 260</vt:lpstr>
      <vt:lpstr>Slide 261</vt:lpstr>
      <vt:lpstr>Slide 262</vt:lpstr>
      <vt:lpstr>Slide 263</vt:lpstr>
      <vt:lpstr>Slide 264</vt:lpstr>
      <vt:lpstr>Slide 265</vt:lpstr>
      <vt:lpstr>Slide 266</vt:lpstr>
      <vt:lpstr>Slide 267</vt:lpstr>
      <vt:lpstr>Slide 268</vt:lpstr>
      <vt:lpstr>Slide 269</vt:lpstr>
      <vt:lpstr>Slide 270</vt:lpstr>
      <vt:lpstr>Slide 271</vt:lpstr>
      <vt:lpstr>Slide 272</vt:lpstr>
      <vt:lpstr>Slide 273</vt:lpstr>
      <vt:lpstr>Slide 274</vt:lpstr>
      <vt:lpstr>Slide 275</vt:lpstr>
      <vt:lpstr>Slide 276</vt:lpstr>
      <vt:lpstr>Slide 277</vt:lpstr>
      <vt:lpstr>Slide 278</vt:lpstr>
      <vt:lpstr>Slide 279</vt:lpstr>
      <vt:lpstr>Slide 280</vt:lpstr>
      <vt:lpstr>Slide 281</vt:lpstr>
      <vt:lpstr>Slide 282</vt:lpstr>
      <vt:lpstr>Slide 283</vt:lpstr>
      <vt:lpstr>Slide 284</vt:lpstr>
      <vt:lpstr>Slide 285</vt:lpstr>
      <vt:lpstr>Slide 286</vt:lpstr>
      <vt:lpstr>Slide 287</vt:lpstr>
      <vt:lpstr>Slide 288</vt:lpstr>
      <vt:lpstr>Slide 289</vt:lpstr>
      <vt:lpstr>Slide 290</vt:lpstr>
      <vt:lpstr>Slide 291</vt:lpstr>
      <vt:lpstr>Slide 292</vt:lpstr>
      <vt:lpstr>Slide 293</vt:lpstr>
      <vt:lpstr>Slide 294</vt:lpstr>
      <vt:lpstr>Slide 295</vt:lpstr>
      <vt:lpstr>Slide 296</vt:lpstr>
      <vt:lpstr>Slide 297</vt:lpstr>
      <vt:lpstr>Slide 298</vt:lpstr>
      <vt:lpstr>Slide 299</vt:lpstr>
      <vt:lpstr>Slide 300</vt:lpstr>
      <vt:lpstr>Slide 301</vt:lpstr>
      <vt:lpstr>Slide 302</vt:lpstr>
      <vt:lpstr>Slide 303</vt:lpstr>
      <vt:lpstr>Slide 304</vt:lpstr>
      <vt:lpstr>Slide 305</vt:lpstr>
      <vt:lpstr>Slide 306</vt:lpstr>
      <vt:lpstr>Slide 307</vt:lpstr>
      <vt:lpstr>Slide 308</vt:lpstr>
      <vt:lpstr>Slide 309</vt:lpstr>
      <vt:lpstr>Slide 310</vt:lpstr>
      <vt:lpstr>Slide 311</vt:lpstr>
      <vt:lpstr>Slide 312</vt:lpstr>
      <vt:lpstr>Slide 313</vt:lpstr>
      <vt:lpstr>Slide 314</vt:lpstr>
      <vt:lpstr>Slide 315</vt:lpstr>
      <vt:lpstr>Slide 316</vt:lpstr>
      <vt:lpstr>Slide 317</vt:lpstr>
      <vt:lpstr>Slide 318</vt:lpstr>
      <vt:lpstr>Slide 319</vt:lpstr>
      <vt:lpstr>Slide 320</vt:lpstr>
      <vt:lpstr>Slide 321</vt:lpstr>
      <vt:lpstr>Slide 322</vt:lpstr>
      <vt:lpstr>Slide 323</vt:lpstr>
      <vt:lpstr>Slide 324</vt:lpstr>
      <vt:lpstr>Slide 325</vt:lpstr>
      <vt:lpstr>Slide 326</vt:lpstr>
      <vt:lpstr>Slide 327</vt:lpstr>
      <vt:lpstr>Slide 328</vt:lpstr>
      <vt:lpstr>Slide 329</vt:lpstr>
      <vt:lpstr>Slide 330</vt:lpstr>
      <vt:lpstr>Slide 331</vt:lpstr>
      <vt:lpstr>Slide 332</vt:lpstr>
      <vt:lpstr>Slide 333</vt:lpstr>
      <vt:lpstr>Slide 334</vt:lpstr>
      <vt:lpstr>Slide 335</vt:lpstr>
      <vt:lpstr>Slide 336</vt:lpstr>
      <vt:lpstr>Slide 337</vt:lpstr>
      <vt:lpstr>Slide 338</vt:lpstr>
      <vt:lpstr>Slide 339</vt:lpstr>
      <vt:lpstr>Slide 340</vt:lpstr>
      <vt:lpstr>Slide 341</vt:lpstr>
      <vt:lpstr>Slide 342</vt:lpstr>
      <vt:lpstr>Slide 343</vt:lpstr>
      <vt:lpstr>Slide 344</vt:lpstr>
      <vt:lpstr>Slide 345</vt:lpstr>
      <vt:lpstr>Slide 346</vt:lpstr>
      <vt:lpstr>Slide 347</vt:lpstr>
      <vt:lpstr>Slide 348</vt:lpstr>
      <vt:lpstr>Slide 349</vt:lpstr>
      <vt:lpstr>Slide 350</vt:lpstr>
      <vt:lpstr>Slide 351</vt:lpstr>
      <vt:lpstr>Slide 352</vt:lpstr>
      <vt:lpstr>Slide 353</vt:lpstr>
      <vt:lpstr>Slide 354</vt:lpstr>
      <vt:lpstr>Slide 355</vt:lpstr>
      <vt:lpstr>Slide 356</vt:lpstr>
      <vt:lpstr>Slide 357</vt:lpstr>
      <vt:lpstr>Slide 358</vt:lpstr>
      <vt:lpstr>Slide 359</vt:lpstr>
      <vt:lpstr>Slide 360</vt:lpstr>
      <vt:lpstr>Slide 361</vt:lpstr>
      <vt:lpstr>Slide 362</vt:lpstr>
      <vt:lpstr>Slide 363</vt:lpstr>
      <vt:lpstr>Slide 364</vt:lpstr>
      <vt:lpstr>Slide 365</vt:lpstr>
      <vt:lpstr>Slide 366</vt:lpstr>
      <vt:lpstr>Slide 367</vt:lpstr>
      <vt:lpstr>Slide 368</vt:lpstr>
      <vt:lpstr>Slide 369</vt:lpstr>
      <vt:lpstr>Slide 370</vt:lpstr>
      <vt:lpstr>Slide 371</vt:lpstr>
      <vt:lpstr>Slide 372</vt:lpstr>
      <vt:lpstr>Slide 373</vt:lpstr>
      <vt:lpstr>Slide 374</vt:lpstr>
      <vt:lpstr>Slide 375</vt:lpstr>
      <vt:lpstr>Slide 376</vt:lpstr>
      <vt:lpstr>Slide 377</vt:lpstr>
      <vt:lpstr>Slide 378</vt:lpstr>
      <vt:lpstr>Slide 379</vt:lpstr>
      <vt:lpstr>Slide 380</vt:lpstr>
      <vt:lpstr>Slide 381</vt:lpstr>
      <vt:lpstr>Slide 382</vt:lpstr>
      <vt:lpstr>Slide 383</vt:lpstr>
      <vt:lpstr>Slide 384</vt:lpstr>
      <vt:lpstr>Slide 385</vt:lpstr>
      <vt:lpstr>Slide 386</vt:lpstr>
      <vt:lpstr>Slide 387</vt:lpstr>
      <vt:lpstr>Slide 388</vt:lpstr>
      <vt:lpstr>Slide 389</vt:lpstr>
      <vt:lpstr>Slide 390</vt:lpstr>
      <vt:lpstr>Slide 391</vt:lpstr>
      <vt:lpstr>Slide 392</vt:lpstr>
      <vt:lpstr>Slide 393</vt:lpstr>
      <vt:lpstr>Slide 394</vt:lpstr>
      <vt:lpstr>Slide 395</vt:lpstr>
      <vt:lpstr>Slide 396</vt:lpstr>
      <vt:lpstr>Slide 397</vt:lpstr>
      <vt:lpstr>Slide 398</vt:lpstr>
      <vt:lpstr>Slide 399</vt:lpstr>
      <vt:lpstr>Slide 400</vt:lpstr>
      <vt:lpstr>Slide 401</vt:lpstr>
      <vt:lpstr>Slide 402</vt:lpstr>
      <vt:lpstr>Slide 403</vt:lpstr>
      <vt:lpstr>Slide 404</vt:lpstr>
      <vt:lpstr>Slide 405</vt:lpstr>
      <vt:lpstr>Slide 406</vt:lpstr>
      <vt:lpstr>Slide 407</vt:lpstr>
      <vt:lpstr>Slide 408</vt:lpstr>
      <vt:lpstr>Slide 409</vt:lpstr>
      <vt:lpstr>Slide 410</vt:lpstr>
      <vt:lpstr>Slide 411</vt:lpstr>
      <vt:lpstr>Slide 412</vt:lpstr>
      <vt:lpstr>Slide 413</vt:lpstr>
      <vt:lpstr>Slide 414</vt:lpstr>
      <vt:lpstr>Slide 415</vt:lpstr>
      <vt:lpstr>Slide 416</vt:lpstr>
      <vt:lpstr>Slide 417</vt:lpstr>
      <vt:lpstr>Slide 418</vt:lpstr>
      <vt:lpstr>Slide 419</vt:lpstr>
      <vt:lpstr>Slide 420</vt:lpstr>
      <vt:lpstr>Slide 421</vt:lpstr>
      <vt:lpstr>Slide 422</vt:lpstr>
      <vt:lpstr>Slide 423</vt:lpstr>
      <vt:lpstr>Slide 424</vt:lpstr>
      <vt:lpstr>Slide 425</vt:lpstr>
      <vt:lpstr>Slide 426</vt:lpstr>
      <vt:lpstr>Slide 427</vt:lpstr>
      <vt:lpstr>Slide 428</vt:lpstr>
      <vt:lpstr>Slide 429</vt:lpstr>
      <vt:lpstr>Slide 430</vt:lpstr>
      <vt:lpstr>Slide 431</vt:lpstr>
      <vt:lpstr>Slide 432</vt:lpstr>
      <vt:lpstr>Slide 433</vt:lpstr>
      <vt:lpstr>Slide 434</vt:lpstr>
      <vt:lpstr>Slide 435</vt:lpstr>
      <vt:lpstr>Slide 436</vt:lpstr>
      <vt:lpstr>Slide 437</vt:lpstr>
      <vt:lpstr>Slide 438</vt:lpstr>
      <vt:lpstr>Slide 439</vt:lpstr>
      <vt:lpstr>Slide 440</vt:lpstr>
      <vt:lpstr>Slide 441</vt:lpstr>
      <vt:lpstr>Slide 442</vt:lpstr>
      <vt:lpstr>Slide 443</vt:lpstr>
      <vt:lpstr>Slide 444</vt:lpstr>
      <vt:lpstr>Slide 445</vt:lpstr>
      <vt:lpstr>Slide 446</vt:lpstr>
      <vt:lpstr>Slide 447</vt:lpstr>
      <vt:lpstr>Slide 448</vt:lpstr>
      <vt:lpstr>Slide 449</vt:lpstr>
      <vt:lpstr>Slide 450</vt:lpstr>
      <vt:lpstr>Slide 451</vt:lpstr>
      <vt:lpstr>Slide 452</vt:lpstr>
      <vt:lpstr>Slide 453</vt:lpstr>
      <vt:lpstr>Slide 454</vt:lpstr>
      <vt:lpstr>Slide 455</vt:lpstr>
      <vt:lpstr>Slide 456</vt:lpstr>
      <vt:lpstr>Slide 457</vt:lpstr>
      <vt:lpstr>Slide 458</vt:lpstr>
      <vt:lpstr>Slide 459</vt:lpstr>
      <vt:lpstr>Slide 460</vt:lpstr>
      <vt:lpstr>Slide 461</vt:lpstr>
      <vt:lpstr>Slide 462</vt:lpstr>
      <vt:lpstr>Slide 463</vt:lpstr>
      <vt:lpstr>Slide 464</vt:lpstr>
      <vt:lpstr>Slide 465</vt:lpstr>
      <vt:lpstr>Slide 466</vt:lpstr>
      <vt:lpstr>Slide 467</vt:lpstr>
      <vt:lpstr>Slide 468</vt:lpstr>
      <vt:lpstr>Slide 469</vt:lpstr>
      <vt:lpstr>Slide 470</vt:lpstr>
      <vt:lpstr>Slide 471</vt:lpstr>
      <vt:lpstr>Slide 472</vt:lpstr>
      <vt:lpstr>Slide 473</vt:lpstr>
      <vt:lpstr>Slide 474</vt:lpstr>
      <vt:lpstr>Slide 475</vt:lpstr>
      <vt:lpstr>Slide 476</vt:lpstr>
      <vt:lpstr>Slide 477</vt:lpstr>
      <vt:lpstr>Slide 478</vt:lpstr>
      <vt:lpstr>Slide 479</vt:lpstr>
      <vt:lpstr>Slide 480</vt:lpstr>
      <vt:lpstr>Slide 481</vt:lpstr>
      <vt:lpstr>Slide 482</vt:lpstr>
      <vt:lpstr>Slide 483</vt:lpstr>
      <vt:lpstr>Slide 484</vt:lpstr>
      <vt:lpstr>Slide 485</vt:lpstr>
      <vt:lpstr>Slide 486</vt:lpstr>
      <vt:lpstr>Slide 487</vt:lpstr>
      <vt:lpstr>Slide 488</vt:lpstr>
      <vt:lpstr>Slide 489</vt:lpstr>
      <vt:lpstr>Slide 490</vt:lpstr>
      <vt:lpstr>Slide 491</vt:lpstr>
      <vt:lpstr>Slide 492</vt:lpstr>
      <vt:lpstr>Slide 493</vt:lpstr>
      <vt:lpstr>Slide 494</vt:lpstr>
      <vt:lpstr>Slide 495</vt:lpstr>
      <vt:lpstr>Slide 496</vt:lpstr>
      <vt:lpstr>Slide 497</vt:lpstr>
      <vt:lpstr>Slide 498</vt:lpstr>
      <vt:lpstr>Slide 499</vt:lpstr>
    </vt:vector>
  </TitlesOfParts>
  <Company>LIU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student</dc:creator>
  <cp:lastModifiedBy>Palmer</cp:lastModifiedBy>
  <cp:revision>95</cp:revision>
  <dcterms:created xsi:type="dcterms:W3CDTF">2010-01-27T21:33:58Z</dcterms:created>
  <dcterms:modified xsi:type="dcterms:W3CDTF">2010-10-29T22:09:20Z</dcterms:modified>
</cp:coreProperties>
</file>