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782" r:id="rId3"/>
    <p:sldId id="757" r:id="rId4"/>
    <p:sldId id="758" r:id="rId5"/>
    <p:sldId id="760" r:id="rId6"/>
    <p:sldId id="761" r:id="rId7"/>
    <p:sldId id="762" r:id="rId8"/>
    <p:sldId id="763" r:id="rId9"/>
    <p:sldId id="766" r:id="rId10"/>
    <p:sldId id="767" r:id="rId11"/>
    <p:sldId id="768" r:id="rId12"/>
    <p:sldId id="769" r:id="rId13"/>
    <p:sldId id="773" r:id="rId14"/>
    <p:sldId id="779" r:id="rId15"/>
    <p:sldId id="770" r:id="rId16"/>
    <p:sldId id="771" r:id="rId17"/>
    <p:sldId id="764" r:id="rId18"/>
    <p:sldId id="772" r:id="rId19"/>
    <p:sldId id="774" r:id="rId20"/>
    <p:sldId id="775" r:id="rId21"/>
    <p:sldId id="776" r:id="rId22"/>
    <p:sldId id="777" r:id="rId23"/>
    <p:sldId id="778" r:id="rId24"/>
    <p:sldId id="780" r:id="rId25"/>
    <p:sldId id="781" r:id="rId26"/>
    <p:sldId id="783" r:id="rId27"/>
    <p:sldId id="784" r:id="rId28"/>
    <p:sldId id="785" r:id="rId29"/>
    <p:sldId id="786" r:id="rId30"/>
    <p:sldId id="787" r:id="rId31"/>
    <p:sldId id="788" r:id="rId32"/>
    <p:sldId id="789" r:id="rId33"/>
    <p:sldId id="75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4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22378-075E-4063-BE03-41237C7747A3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72E37-FB88-439A-9A50-125B7357D6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1784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12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71009-919D-4BDD-98E2-7D1765C8F84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71009-919D-4BDD-98E2-7D1765C8F84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71009-919D-4BDD-98E2-7D1765C8F84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71009-919D-4BDD-98E2-7D1765C8F84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71009-919D-4BDD-98E2-7D1765C8F84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71009-919D-4BDD-98E2-7D1765C8F84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71009-919D-4BDD-98E2-7D1765C8F84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37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83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007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8622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024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021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3426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469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432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465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761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704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92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FDE19-4DC2-4B96-A545-9F415AA0ECDC}" type="datetimeFigureOut">
              <a:rPr lang="en-US" smtClean="0"/>
              <a:pPr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29108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 smtClean="0">
                <a:solidFill>
                  <a:srgbClr val="E3EBF1"/>
                </a:solidFill>
              </a:rPr>
              <a:t>LIS65</a:t>
            </a:r>
            <a:r>
              <a:rPr lang="en-US" sz="4000" dirty="0" smtClean="0">
                <a:solidFill>
                  <a:srgbClr val="E3EBF1"/>
                </a:solidFill>
              </a:rPr>
              <a:t>4</a:t>
            </a:r>
            <a:r>
              <a:rPr lang="ru-RU" sz="4000" dirty="0">
                <a:solidFill>
                  <a:srgbClr val="E3EBF1"/>
                </a:solidFill>
              </a:rPr>
              <a:t>	</a:t>
            </a:r>
            <a:r>
              <a:rPr lang="en-US" sz="4000" dirty="0" smtClean="0">
                <a:solidFill>
                  <a:srgbClr val="E3EBF1"/>
                </a:solidFill>
              </a:rPr>
              <a:t>lecture 1</a:t>
            </a:r>
            <a:r>
              <a:rPr lang="ru-RU" sz="4000" dirty="0">
                <a:solidFill>
                  <a:srgbClr val="E3EBF1"/>
                </a:solidFill>
              </a:rPr>
              <a:t/>
            </a:r>
            <a:br>
              <a:rPr lang="ru-RU" sz="4000" dirty="0">
                <a:solidFill>
                  <a:srgbClr val="E3EBF1"/>
                </a:solidFill>
              </a:rPr>
            </a:br>
            <a:r>
              <a:rPr lang="ru-RU" sz="4000" dirty="0">
                <a:solidFill>
                  <a:srgbClr val="E3EBF1"/>
                </a:solidFill>
              </a:rPr>
              <a:t/>
            </a:r>
            <a:br>
              <a:rPr lang="ru-RU" sz="4000" dirty="0">
                <a:solidFill>
                  <a:srgbClr val="E3EBF1"/>
                </a:solidFill>
              </a:rPr>
            </a:br>
            <a:r>
              <a:rPr lang="ru-RU" sz="4000" dirty="0">
                <a:solidFill>
                  <a:srgbClr val="E3EBF1"/>
                </a:solidFill>
              </a:rPr>
              <a:t>Introduction </a:t>
            </a:r>
            <a:endParaRPr lang="en-US" sz="4000" dirty="0">
              <a:solidFill>
                <a:srgbClr val="E3EBF1"/>
              </a:solidFill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100000"/>
              </a:lnSpc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Thomas </a:t>
            </a:r>
            <a:r>
              <a:rPr lang="en-GB" sz="2800" dirty="0" err="1" smtClean="0">
                <a:solidFill>
                  <a:srgbClr val="FFFFFF"/>
                </a:solidFill>
              </a:rPr>
              <a:t>Krichel</a:t>
            </a:r>
            <a:endParaRPr lang="en-GB" sz="2800" dirty="0" smtClean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>
                <a:solidFill>
                  <a:srgbClr val="FFFFFF"/>
                </a:solidFill>
              </a:rPr>
              <a:t>2011-09-07</a:t>
            </a:r>
            <a:endParaRPr lang="en-GB" sz="2800" dirty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benefits: </a:t>
            </a:r>
            <a:r>
              <a:rPr lang="en-US" dirty="0" err="1" smtClean="0"/>
              <a:t>findability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can be more easily found in digital than in print. </a:t>
            </a:r>
            <a:endParaRPr lang="en-US" dirty="0" smtClean="0"/>
          </a:p>
          <a:p>
            <a:r>
              <a:rPr lang="en-US" dirty="0" smtClean="0"/>
              <a:t>Some non-textual information is still only findable via metadata.</a:t>
            </a:r>
          </a:p>
          <a:p>
            <a:r>
              <a:rPr lang="en-US" dirty="0" smtClean="0"/>
              <a:t>But computer scientists are working on that.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benefits: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can be shared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Items can not be damaged.</a:t>
            </a:r>
          </a:p>
          <a:p>
            <a:r>
              <a:rPr lang="en-US" dirty="0" smtClean="0"/>
              <a:t>Items can not be stolen.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benefits: updating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can be kept up-to-date more easily. </a:t>
            </a:r>
          </a:p>
          <a:p>
            <a:r>
              <a:rPr lang="en-US" dirty="0" smtClean="0"/>
              <a:t>To update a book, you have to reprint all copies, and replace them.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can be created and manipulated in completely new ways.</a:t>
            </a:r>
          </a:p>
          <a:p>
            <a:r>
              <a:rPr lang="en-US" dirty="0" smtClean="0"/>
              <a:t>For example location information can be mixed up with subject information.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cost of storing print information is very high. It is a multiple of acquisition costs.</a:t>
            </a:r>
          </a:p>
          <a:p>
            <a:r>
              <a:rPr lang="en-US" dirty="0" smtClean="0"/>
              <a:t>Digital storage devices </a:t>
            </a:r>
            <a:r>
              <a:rPr lang="en-US" dirty="0" smtClean="0"/>
              <a:t>dec</a:t>
            </a:r>
            <a:r>
              <a:rPr lang="en-US" dirty="0" smtClean="0"/>
              <a:t>line  in price.</a:t>
            </a:r>
          </a:p>
          <a:p>
            <a:r>
              <a:rPr lang="en-US" dirty="0" smtClean="0"/>
              <a:t>But digital information manipulation requires skills that are not easy to procure.</a:t>
            </a:r>
          </a:p>
          <a:p>
            <a:r>
              <a:rPr lang="en-US" dirty="0" smtClean="0"/>
              <a:t>The overall cost comparison is difficult to assess.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drawback: preservation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Preserving information is easy on paper.</a:t>
            </a:r>
          </a:p>
          <a:p>
            <a:r>
              <a:rPr lang="en-US" dirty="0" smtClean="0"/>
              <a:t>Preserving digital information looks very hard. </a:t>
            </a:r>
          </a:p>
          <a:p>
            <a:r>
              <a:rPr lang="en-US" dirty="0" smtClean="0"/>
              <a:t>We will look at this issue in the course.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drawback: monopoly dangers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the information only needs to be kept in one copy, and others can access it, there are inherent dangers of the build-up of monopolies. </a:t>
            </a:r>
          </a:p>
          <a:p>
            <a:r>
              <a:rPr lang="en-US" dirty="0" smtClean="0"/>
              <a:t>One example is Google search engine.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drawbacks: free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the information is more easy to copy it is harder to police illegal sharing.</a:t>
            </a:r>
          </a:p>
          <a:p>
            <a:r>
              <a:rPr lang="en-US" dirty="0" smtClean="0"/>
              <a:t>Some creators and intermediaries are feeling the pinch. </a:t>
            </a:r>
          </a:p>
          <a:p>
            <a:r>
              <a:rPr lang="en-US" dirty="0" smtClean="0"/>
              <a:t>The newspaper industry is one.</a:t>
            </a:r>
          </a:p>
          <a:p>
            <a:r>
              <a:rPr lang="en-US" dirty="0" smtClean="0"/>
              <a:t>Physical libraries are one potential victim.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drawbacks: professional upheaval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Digital librarianship is as yet, largely undefined.</a:t>
            </a:r>
          </a:p>
          <a:p>
            <a:r>
              <a:rPr lang="en-US" dirty="0" smtClean="0"/>
              <a:t>This leads me to the next topic.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librarianship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Librarianship has always been a bicephal occupation. </a:t>
            </a:r>
          </a:p>
          <a:p>
            <a:r>
              <a:rPr lang="en-US" dirty="0" smtClean="0"/>
              <a:t>Libraries always have a collection and service aspect  them. </a:t>
            </a:r>
          </a:p>
          <a:p>
            <a:r>
              <a:rPr lang="en-US" dirty="0" smtClean="0"/>
              <a:t>Digital libraries are no different.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digital libraries</a:t>
            </a:r>
          </a:p>
          <a:p>
            <a:r>
              <a:rPr lang="en-US" dirty="0" smtClean="0"/>
              <a:t>digital librarianship</a:t>
            </a:r>
          </a:p>
          <a:p>
            <a:r>
              <a:rPr lang="en-US" dirty="0" smtClean="0"/>
              <a:t>a course on digital librarianship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 aspect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collection has to be managed an organized. </a:t>
            </a:r>
          </a:p>
          <a:p>
            <a:r>
              <a:rPr lang="en-US" dirty="0" smtClean="0"/>
              <a:t>The organizers deal with dead matter, documents. </a:t>
            </a:r>
          </a:p>
          <a:p>
            <a:r>
              <a:rPr lang="en-US" dirty="0" smtClean="0"/>
              <a:t>This organization is a scientific activity.</a:t>
            </a:r>
          </a:p>
          <a:p>
            <a:r>
              <a:rPr lang="en-US" dirty="0" smtClean="0"/>
              <a:t>Librarianship is a natural science. </a:t>
            </a:r>
          </a:p>
          <a:p>
            <a:r>
              <a:rPr lang="en-US" dirty="0" smtClean="0"/>
              <a:t>The librarian is a cataloger in a corner.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aspect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Users have to be shown how the library works.</a:t>
            </a:r>
          </a:p>
          <a:p>
            <a:r>
              <a:rPr lang="en-US" dirty="0" smtClean="0"/>
              <a:t>Librarians have to understand users’ needs to build services users want.</a:t>
            </a:r>
          </a:p>
          <a:p>
            <a:r>
              <a:rPr lang="en-US" dirty="0" smtClean="0"/>
              <a:t>All these are social activities.</a:t>
            </a:r>
          </a:p>
          <a:p>
            <a:r>
              <a:rPr lang="en-US" dirty="0" smtClean="0"/>
              <a:t>Librarianship is a social science.</a:t>
            </a:r>
          </a:p>
          <a:p>
            <a:r>
              <a:rPr lang="en-US" dirty="0" smtClean="0"/>
              <a:t>The librarian is a people service person.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information was hard to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Computers had to be driven by esoteric commands.</a:t>
            </a:r>
          </a:p>
          <a:p>
            <a:r>
              <a:rPr lang="en-US" dirty="0" smtClean="0"/>
              <a:t>Screens </a:t>
            </a:r>
            <a:r>
              <a:rPr lang="en-US" dirty="0" smtClean="0"/>
              <a:t>were </a:t>
            </a:r>
            <a:r>
              <a:rPr lang="en-US" dirty="0" smtClean="0"/>
              <a:t>hard </a:t>
            </a:r>
            <a:r>
              <a:rPr lang="en-US" dirty="0" smtClean="0"/>
              <a:t>to read from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Telephone lines where hard to get to work to transmit information</a:t>
            </a:r>
          </a:p>
          <a:p>
            <a:r>
              <a:rPr lang="en-US" dirty="0" smtClean="0"/>
              <a:t>Access costs to digital information was high.</a:t>
            </a:r>
          </a:p>
          <a:p>
            <a:r>
              <a:rPr lang="en-US" dirty="0" smtClean="0"/>
              <a:t>The service aspect was important.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digital information is becoming easier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Computers are more and more easy to use.</a:t>
            </a:r>
          </a:p>
          <a:p>
            <a:r>
              <a:rPr lang="en-US" dirty="0" smtClean="0"/>
              <a:t>Digital information providers tend to communicate directly with customers, bypassing libraries.</a:t>
            </a:r>
          </a:p>
          <a:p>
            <a:r>
              <a:rPr lang="en-US" dirty="0" smtClean="0"/>
              <a:t>Subject literacy becomes relatively more important than information literacy.</a:t>
            </a:r>
          </a:p>
          <a:p>
            <a:r>
              <a:rPr lang="en-US" dirty="0" smtClean="0"/>
              <a:t>The service aspect is being reduced over time.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collection aspect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items in the modern (19</a:t>
            </a:r>
            <a:r>
              <a:rPr lang="en-US" baseline="30000" dirty="0" smtClean="0"/>
              <a:t>th</a:t>
            </a:r>
            <a:r>
              <a:rPr lang="en-US" dirty="0" smtClean="0"/>
              <a:t>, 20</a:t>
            </a:r>
            <a:r>
              <a:rPr lang="en-US" baseline="30000" dirty="0" smtClean="0"/>
              <a:t>th</a:t>
            </a:r>
            <a:r>
              <a:rPr lang="en-US" dirty="0" smtClean="0"/>
              <a:t> century) are mass-produced. </a:t>
            </a:r>
          </a:p>
          <a:p>
            <a:r>
              <a:rPr lang="en-US" dirty="0" smtClean="0"/>
              <a:t>There is no mass production or  mass storage in the digital library. </a:t>
            </a:r>
            <a:endParaRPr lang="en-US" dirty="0" smtClean="0"/>
          </a:p>
          <a:p>
            <a:r>
              <a:rPr lang="en-US" dirty="0" smtClean="0"/>
              <a:t>The difference between publishers, archives and libraries become very blurred.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course on digital libraries?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initial thought is that a course on digital libraries is nonsensical.</a:t>
            </a:r>
          </a:p>
          <a:p>
            <a:r>
              <a:rPr lang="en-US" dirty="0" smtClean="0"/>
              <a:t>In the recent future, all libraries will be digital.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digital libraries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Literacy and use of digital media. </a:t>
            </a:r>
          </a:p>
          <a:p>
            <a:r>
              <a:rPr lang="en-US" dirty="0" smtClean="0"/>
              <a:t>The idea is to look at what digital libraries exist and how to use them. </a:t>
            </a:r>
          </a:p>
          <a:p>
            <a:r>
              <a:rPr lang="en-US" dirty="0" smtClean="0"/>
              <a:t>This is really already done in LIS511.</a:t>
            </a:r>
          </a:p>
          <a:p>
            <a:r>
              <a:rPr lang="en-US" dirty="0" smtClean="0"/>
              <a:t>The course has the </a:t>
            </a:r>
            <a:r>
              <a:rPr lang="en-US" dirty="0" smtClean="0"/>
              <a:t>“building” theme to it.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aspect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Building a </a:t>
            </a:r>
            <a:r>
              <a:rPr lang="en-US" dirty="0" smtClean="0"/>
              <a:t>digital library </a:t>
            </a:r>
            <a:r>
              <a:rPr lang="en-US" dirty="0" smtClean="0"/>
              <a:t>can basically take three </a:t>
            </a:r>
            <a:r>
              <a:rPr lang="en-US" dirty="0" smtClean="0"/>
              <a:t>for</a:t>
            </a:r>
          </a:p>
          <a:p>
            <a:pPr lvl="1"/>
            <a:r>
              <a:rPr lang="en-US" dirty="0" smtClean="0"/>
              <a:t>electronic </a:t>
            </a:r>
            <a:r>
              <a:rPr lang="en-US" dirty="0" smtClean="0"/>
              <a:t>resource </a:t>
            </a:r>
            <a:r>
              <a:rPr lang="en-US" dirty="0" smtClean="0"/>
              <a:t>management</a:t>
            </a:r>
          </a:p>
          <a:p>
            <a:pPr lvl="1"/>
            <a:r>
              <a:rPr lang="en-US" dirty="0" smtClean="0"/>
              <a:t>repository building</a:t>
            </a:r>
          </a:p>
          <a:p>
            <a:pPr lvl="1"/>
            <a:r>
              <a:rPr lang="en-US" dirty="0" smtClean="0"/>
              <a:t>cross-repository services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resource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Libraries license digital contents from providers and make them available.</a:t>
            </a:r>
          </a:p>
          <a:p>
            <a:r>
              <a:rPr lang="en-US" dirty="0" smtClean="0"/>
              <a:t>There are some minor technical issue</a:t>
            </a:r>
          </a:p>
          <a:p>
            <a:pPr lvl="1"/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integration with ILS</a:t>
            </a:r>
            <a:endParaRPr lang="en-US" dirty="0" smtClean="0"/>
          </a:p>
          <a:p>
            <a:r>
              <a:rPr lang="en-US" dirty="0" smtClean="0"/>
              <a:t>legal issues with the licensing</a:t>
            </a:r>
          </a:p>
          <a:p>
            <a:r>
              <a:rPr lang="en-US" dirty="0" smtClean="0"/>
              <a:t>minor training issues with users</a:t>
            </a:r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repository 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Libraries are building repositories of local digital or digitized contents. </a:t>
            </a:r>
          </a:p>
          <a:p>
            <a:r>
              <a:rPr lang="en-US" dirty="0" smtClean="0"/>
              <a:t>This is firmly on the technical side.</a:t>
            </a:r>
          </a:p>
          <a:p>
            <a:r>
              <a:rPr lang="en-US" dirty="0" smtClean="0"/>
              <a:t>It is the main focus of the LIS654 course as it has been developed in the past.</a:t>
            </a:r>
          </a:p>
          <a:p>
            <a:r>
              <a:rPr lang="en-US" dirty="0" smtClean="0"/>
              <a:t>We cover digitization as part of </a:t>
            </a:r>
            <a:r>
              <a:rPr lang="en-US" smtClean="0"/>
              <a:t>repository building.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at the start of digital libraries.</a:t>
            </a:r>
          </a:p>
          <a:p>
            <a:r>
              <a:rPr lang="en-US" dirty="0" smtClean="0"/>
              <a:t>The problem is that the technology is still expensive, the cost is still coming down.</a:t>
            </a:r>
          </a:p>
          <a:p>
            <a:r>
              <a:rPr lang="en-US" dirty="0" smtClean="0"/>
              <a:t>The opportunity is that we can build pioneering systems now, that will have a lasting social impact.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cross-repository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think of repositories as publishers, rather than libraries.</a:t>
            </a:r>
          </a:p>
          <a:p>
            <a:r>
              <a:rPr lang="en-US" dirty="0" smtClean="0"/>
              <a:t>D</a:t>
            </a:r>
            <a:r>
              <a:rPr lang="en-US" dirty="0" smtClean="0"/>
              <a:t>igital libraries are cross-repository datasets and services attached to them.</a:t>
            </a:r>
          </a:p>
          <a:p>
            <a:r>
              <a:rPr lang="en-US" dirty="0" smtClean="0"/>
              <a:t>This is where I have done almost all my work.</a:t>
            </a:r>
          </a:p>
          <a:p>
            <a:r>
              <a:rPr lang="en-US" dirty="0" smtClean="0"/>
              <a:t>It can not be done without custom computer programming. 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draws heavily on Brian Hoffman’s syllabus in Manhattan, Spring 2011.</a:t>
            </a:r>
          </a:p>
          <a:p>
            <a:r>
              <a:rPr lang="en-US" dirty="0" smtClean="0"/>
              <a:t>It  is sharply non-technical. It draws a line at web interfaces.</a:t>
            </a:r>
          </a:p>
          <a:p>
            <a:r>
              <a:rPr lang="en-US" dirty="0" smtClean="0"/>
              <a:t>One can argue that without computer programming, one can not be a digital librarian. </a:t>
            </a:r>
          </a:p>
          <a:p>
            <a:r>
              <a:rPr lang="en-US" dirty="0" smtClean="0"/>
              <a:t>But most digital libraries fail because of non-technical issues.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expertise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main expertise is in setting up completely new open-access digital library services and collections.</a:t>
            </a:r>
          </a:p>
          <a:p>
            <a:r>
              <a:rPr lang="en-US" dirty="0" smtClean="0"/>
              <a:t>In non-technical terms,  I can discuss how to set up these service and how they run.</a:t>
            </a:r>
          </a:p>
          <a:p>
            <a:r>
              <a:rPr lang="en-US" dirty="0" smtClean="0"/>
              <a:t>But I am reluctant to appear like a self-promoting pompous </a:t>
            </a:r>
            <a:r>
              <a:rPr lang="en-US" dirty="0" err="1" smtClean="0"/>
              <a:t>git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3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http://openlib.org/home/krichel</a:t>
            </a:r>
          </a:p>
        </p:txBody>
      </p:sp>
      <p:sp>
        <p:nvSpPr>
          <p:cNvPr id="520194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Please shutdown the computers when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you are done.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Thank you for your attention!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r>
              <a:rPr lang="en-US" dirty="0" smtClean="0"/>
              <a:t>Generally, we can think about digital libraries are </a:t>
            </a:r>
          </a:p>
          <a:p>
            <a:pPr lvl="1"/>
            <a:r>
              <a:rPr lang="en-US" dirty="0" smtClean="0"/>
              <a:t>information stored on a computer</a:t>
            </a:r>
            <a:endParaRPr lang="en-US" dirty="0"/>
          </a:p>
          <a:p>
            <a:pPr lvl="1"/>
            <a:r>
              <a:rPr lang="en-US" dirty="0" smtClean="0"/>
              <a:t>delivered via a network</a:t>
            </a:r>
          </a:p>
          <a:p>
            <a:pPr lvl="1"/>
            <a:r>
              <a:rPr lang="en-US" dirty="0" smtClean="0"/>
              <a:t>mimics existing libraries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lecture is to introduce the topic of digital libraries.</a:t>
            </a:r>
          </a:p>
          <a:p>
            <a:r>
              <a:rPr lang="en-US" dirty="0" smtClean="0"/>
              <a:t>Some of it is based on Bill Arm’s book, it’s introductory chapter.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r>
              <a:rPr lang="en-US" dirty="0" smtClean="0"/>
              <a:t>Generally, we can think about digital libraries are </a:t>
            </a:r>
          </a:p>
          <a:p>
            <a:pPr lvl="1"/>
            <a:r>
              <a:rPr lang="en-US" dirty="0" smtClean="0"/>
              <a:t>information stored on a computer</a:t>
            </a:r>
            <a:endParaRPr lang="en-US" dirty="0"/>
          </a:p>
          <a:p>
            <a:pPr lvl="1"/>
            <a:r>
              <a:rPr lang="en-US" dirty="0" smtClean="0"/>
              <a:t>delivered via a network</a:t>
            </a:r>
          </a:p>
          <a:p>
            <a:pPr lvl="1"/>
            <a:r>
              <a:rPr lang="en-US" dirty="0" smtClean="0"/>
              <a:t>mimics existing libraries</a:t>
            </a:r>
          </a:p>
          <a:p>
            <a:r>
              <a:rPr lang="en-US" dirty="0" smtClean="0"/>
              <a:t>As Arms puts it “a managed collection of information, with associated services, where the information is stored in digital formats and accessible over a network”.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at the start of digital libraries.</a:t>
            </a:r>
          </a:p>
          <a:p>
            <a:r>
              <a:rPr lang="en-US" dirty="0" smtClean="0"/>
              <a:t>The problem is that the technology is still expensive, the cost is still coming down.</a:t>
            </a:r>
          </a:p>
          <a:p>
            <a:r>
              <a:rPr lang="en-US" dirty="0" smtClean="0"/>
              <a:t>The opportunity is that we can build pioneering systems now, that will have a lasting social impact.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ISI journal citation report is based on two years of data of citations to journals.</a:t>
            </a:r>
          </a:p>
          <a:p>
            <a:r>
              <a:rPr lang="en-US" dirty="0" smtClean="0"/>
              <a:t>When Eugene Garfield founded it, he published the report in the second year of getting data.</a:t>
            </a:r>
          </a:p>
          <a:p>
            <a:r>
              <a:rPr lang="en-US" dirty="0" smtClean="0"/>
              <a:t>For the next issue, he chose the same horizon of data. </a:t>
            </a:r>
          </a:p>
          <a:p>
            <a:r>
              <a:rPr lang="en-US" dirty="0" smtClean="0"/>
              <a:t>Citation rankings of journals still use 2 years, almost 50 years after.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benefits: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Digital libraries bring the information closer to the user than physical libraries can</a:t>
            </a:r>
          </a:p>
          <a:p>
            <a:pPr lvl="1"/>
            <a:r>
              <a:rPr lang="en-US" dirty="0" smtClean="0"/>
              <a:t>physically</a:t>
            </a:r>
          </a:p>
          <a:p>
            <a:pPr lvl="1"/>
            <a:r>
              <a:rPr lang="en-US" dirty="0" smtClean="0"/>
              <a:t>temporarily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1166</Words>
  <Application>Microsoft Office PowerPoint</Application>
  <PresentationFormat>On-screen Show (4:3)</PresentationFormat>
  <Paragraphs>156</Paragraphs>
  <Slides>33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Slide 1</vt:lpstr>
      <vt:lpstr>contents</vt:lpstr>
      <vt:lpstr>prospects</vt:lpstr>
      <vt:lpstr>digital libraries</vt:lpstr>
      <vt:lpstr>introduction</vt:lpstr>
      <vt:lpstr>digital libraries</vt:lpstr>
      <vt:lpstr>prospects</vt:lpstr>
      <vt:lpstr>example</vt:lpstr>
      <vt:lpstr>benefits: availability</vt:lpstr>
      <vt:lpstr>benefits: findability</vt:lpstr>
      <vt:lpstr>benefits: sharing</vt:lpstr>
      <vt:lpstr>benefits: updating</vt:lpstr>
      <vt:lpstr>new media</vt:lpstr>
      <vt:lpstr>costs</vt:lpstr>
      <vt:lpstr>drawback: preservation</vt:lpstr>
      <vt:lpstr>drawback: monopoly dangers</vt:lpstr>
      <vt:lpstr>drawbacks: free information</vt:lpstr>
      <vt:lpstr>drawbacks: professional upheaval</vt:lpstr>
      <vt:lpstr>digital librarianship</vt:lpstr>
      <vt:lpstr>collection aspect</vt:lpstr>
      <vt:lpstr>service aspect</vt:lpstr>
      <vt:lpstr>digital information was hard to use</vt:lpstr>
      <vt:lpstr>digital information is becoming easier  </vt:lpstr>
      <vt:lpstr>the collection aspect</vt:lpstr>
      <vt:lpstr>a course on digital libraries?</vt:lpstr>
      <vt:lpstr>digital libraries course</vt:lpstr>
      <vt:lpstr>building aspect</vt:lpstr>
      <vt:lpstr>electronic resource management</vt:lpstr>
      <vt:lpstr>repository building</vt:lpstr>
      <vt:lpstr>cross-repository services</vt:lpstr>
      <vt:lpstr>course syllabus</vt:lpstr>
      <vt:lpstr>my expertise</vt:lpstr>
      <vt:lpstr>Slide 33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palmer</cp:lastModifiedBy>
  <cp:revision>73</cp:revision>
  <dcterms:created xsi:type="dcterms:W3CDTF">2011-03-03T20:54:23Z</dcterms:created>
  <dcterms:modified xsi:type="dcterms:W3CDTF">2011-09-07T22:15:42Z</dcterms:modified>
</cp:coreProperties>
</file>