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7" r:id="rId2"/>
    <p:sldId id="782" r:id="rId3"/>
    <p:sldId id="785" r:id="rId4"/>
    <p:sldId id="783" r:id="rId5"/>
    <p:sldId id="784" r:id="rId6"/>
    <p:sldId id="786" r:id="rId7"/>
    <p:sldId id="787" r:id="rId8"/>
    <p:sldId id="788" r:id="rId9"/>
    <p:sldId id="789" r:id="rId10"/>
    <p:sldId id="790" r:id="rId11"/>
    <p:sldId id="791" r:id="rId12"/>
    <p:sldId id="792" r:id="rId13"/>
    <p:sldId id="793" r:id="rId14"/>
    <p:sldId id="795" r:id="rId15"/>
    <p:sldId id="796" r:id="rId16"/>
    <p:sldId id="797" r:id="rId17"/>
    <p:sldId id="798" r:id="rId18"/>
    <p:sldId id="794" r:id="rId19"/>
    <p:sldId id="799" r:id="rId20"/>
    <p:sldId id="800" r:id="rId21"/>
    <p:sldId id="801" r:id="rId22"/>
    <p:sldId id="802" r:id="rId23"/>
    <p:sldId id="803" r:id="rId24"/>
    <p:sldId id="804" r:id="rId25"/>
    <p:sldId id="805" r:id="rId26"/>
    <p:sldId id="806" r:id="rId27"/>
    <p:sldId id="809" r:id="rId28"/>
    <p:sldId id="808" r:id="rId29"/>
    <p:sldId id="807" r:id="rId30"/>
    <p:sldId id="810" r:id="rId31"/>
    <p:sldId id="811" r:id="rId32"/>
    <p:sldId id="812" r:id="rId33"/>
    <p:sldId id="813" r:id="rId34"/>
    <p:sldId id="814" r:id="rId35"/>
    <p:sldId id="815" r:id="rId36"/>
    <p:sldId id="755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61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04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255198F-437F-48CA-8672-D9EC4AB7BE4D}" type="datetimeFigureOut">
              <a:rPr lang="en-US"/>
              <a:pPr>
                <a:defRPr/>
              </a:pPr>
              <a:t>9/14/2011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76256A3-273E-494A-8FA8-D9E434AE20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D9FB8-2E99-44F3-9FAF-EF86F0B911B6}" type="datetimeFigureOut">
              <a:rPr lang="en-US"/>
              <a:pPr>
                <a:defRPr/>
              </a:pPr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A5170-7D3A-49EB-82BB-5923575F1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1A6D8-70DA-41C6-82D8-518A94D40969}" type="datetimeFigureOut">
              <a:rPr lang="en-US"/>
              <a:pPr>
                <a:defRPr/>
              </a:pPr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A2CEB-B464-4CA0-8900-4F954BEAE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AB35D-CE2F-4C09-8825-292D4A09CD88}" type="datetimeFigureOut">
              <a:rPr lang="en-US"/>
              <a:pPr>
                <a:defRPr/>
              </a:pPr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C496C-9E3B-4A81-8AF3-2F9E24DA3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D0421-0061-45BE-81C6-181F41432256}" type="datetimeFigureOut">
              <a:rPr lang="en-US"/>
              <a:pPr>
                <a:defRPr/>
              </a:pPr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9A4DD-D856-409B-B4D6-CBAEA6E787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507EA-4272-49F8-9934-33A0983888FE}" type="datetimeFigureOut">
              <a:rPr lang="en-US"/>
              <a:pPr>
                <a:defRPr/>
              </a:pPr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03395-7581-4714-ACBC-78A50BB48C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D0048-7B70-4BE4-BF90-C2F287DAF22C}" type="datetimeFigureOut">
              <a:rPr lang="en-US"/>
              <a:pPr>
                <a:defRPr/>
              </a:pPr>
              <a:t>9/14/2011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DB6F3-67F3-4793-9AEC-210A15C1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A6B78-069B-4D7B-A793-E250D743257A}" type="datetimeFigureOut">
              <a:rPr lang="en-US"/>
              <a:pPr>
                <a:defRPr/>
              </a:pPr>
              <a:t>9/14/2011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934A5-3D49-4A04-BAB1-71D9E2B7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E29AC-6F85-4BCD-857D-351CB920D683}" type="datetimeFigureOut">
              <a:rPr lang="en-US"/>
              <a:pPr>
                <a:defRPr/>
              </a:pPr>
              <a:t>9/14/2011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84E79-D773-4B70-912C-7AD0232A3E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0DEAD-A7CD-44A8-8C05-DB6D067CE3CF}" type="datetimeFigureOut">
              <a:rPr lang="en-US"/>
              <a:pPr>
                <a:defRPr/>
              </a:pPr>
              <a:t>9/14/2011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3881D-9E39-4C7F-9543-C0E1DCA5A7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EED0F-DFA1-49C2-A875-6B7A323ED987}" type="datetimeFigureOut">
              <a:rPr lang="en-US"/>
              <a:pPr>
                <a:defRPr/>
              </a:pPr>
              <a:t>9/14/2011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808A5-C082-4CA2-A816-1293ECC9A5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9D357-9CA4-4A73-AE04-00BD51C3FA26}" type="datetimeFigureOut">
              <a:rPr lang="en-US"/>
              <a:pPr>
                <a:defRPr/>
              </a:pPr>
              <a:t>9/14/2011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6E6AD-DF14-4552-B44B-9A583A76F2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28CD264-A579-467A-9F41-8724CE80BBD7}" type="datetimeFigureOut">
              <a:rPr lang="en-US"/>
              <a:pPr>
                <a:defRPr/>
              </a:pPr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AC53039-135C-4B24-B339-C195858E2C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 dirty="0" smtClean="0">
                <a:solidFill>
                  <a:srgbClr val="E3EBF1"/>
                </a:solidFill>
                <a:latin typeface="Calibri" pitchFamily="34" charset="0"/>
              </a:rPr>
              <a:t>LIS65</a:t>
            </a: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4 </a:t>
            </a: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lecture </a:t>
            </a:r>
            <a:r>
              <a:rPr lang="en-US" sz="4000" dirty="0">
                <a:solidFill>
                  <a:srgbClr val="E3EBF1"/>
                </a:solidFill>
                <a:latin typeface="Calibri" pitchFamily="34" charset="0"/>
              </a:rPr>
              <a:t>2</a:t>
            </a: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 dirty="0">
                <a:solidFill>
                  <a:srgbClr val="E3EBF1"/>
                </a:solidFill>
                <a:latin typeface="Calibri" pitchFamily="34" charset="0"/>
              </a:rPr>
            </a:b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 dirty="0">
                <a:solidFill>
                  <a:srgbClr val="E3EBF1"/>
                </a:solidFill>
                <a:latin typeface="Calibri" pitchFamily="34" charset="0"/>
              </a:rPr>
            </a:br>
            <a:r>
              <a:rPr lang="en-US" sz="4000" dirty="0">
                <a:solidFill>
                  <a:srgbClr val="E3EBF1"/>
                </a:solidFill>
                <a:latin typeface="Calibri" pitchFamily="34" charset="0"/>
              </a:rPr>
              <a:t>history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>
                <a:solidFill>
                  <a:srgbClr val="FFFFFF"/>
                </a:solidFill>
                <a:latin typeface="Calibri" pitchFamily="34" charset="0"/>
              </a:rPr>
              <a:t>Thomas </a:t>
            </a:r>
            <a:r>
              <a:rPr lang="en-GB" sz="2800" dirty="0" err="1">
                <a:solidFill>
                  <a:srgbClr val="FFFFFF"/>
                </a:solidFill>
                <a:latin typeface="Calibri" pitchFamily="34" charset="0"/>
              </a:rPr>
              <a:t>Krichel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 smtClean="0">
                <a:solidFill>
                  <a:srgbClr val="FFFFFF"/>
                </a:solidFill>
                <a:latin typeface="Calibri" pitchFamily="34" charset="0"/>
              </a:rPr>
              <a:t>2011-09-14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sharing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An annotated trail between items can form a new item. That item can be shared. </a:t>
            </a:r>
          </a:p>
          <a:p>
            <a:r>
              <a:rPr lang="en-US" smtClean="0"/>
              <a:t>Bush envisioned that there would be a way for each memex to learn from all other memexes. </a:t>
            </a:r>
          </a:p>
          <a:p>
            <a:r>
              <a:rPr lang="en-US" smtClean="0"/>
              <a:t>Memex users would improve their thinking ability by its use. </a:t>
            </a:r>
          </a:p>
          <a:p>
            <a:r>
              <a:rPr lang="en-US" smtClean="0"/>
              <a:t>This would greatly increase the speed of scientific discoveries.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implementation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There is no evidence that anything like the memex was ever built.</a:t>
            </a:r>
          </a:p>
          <a:p>
            <a:r>
              <a:rPr lang="en-US" smtClean="0"/>
              <a:t>Microfilm was replaced by digitization.</a:t>
            </a:r>
          </a:p>
          <a:p>
            <a:r>
              <a:rPr lang="en-US" smtClean="0"/>
              <a:t>But the idea of associative trails or associative indexing has something to do with the hypermedia.</a:t>
            </a:r>
          </a:p>
          <a:p>
            <a:r>
              <a:rPr lang="en-US" smtClean="0"/>
              <a:t>The later goes back to Ted Nelson.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Licklider</a:t>
            </a:r>
          </a:p>
        </p:txBody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Joseph Carl Robnett Licklider (1915—1990) trained as a mathematician and psychologist and worked mainly at the MIT.</a:t>
            </a:r>
          </a:p>
          <a:p>
            <a:r>
              <a:rPr lang="en-US" smtClean="0"/>
              <a:t>The Council of Library Resources got funding from the Ford Foundation to examine how technology could help libraries.</a:t>
            </a:r>
          </a:p>
          <a:p>
            <a:r>
              <a:rPr lang="en-US" smtClean="0"/>
              <a:t>Work was undertaken by Bolt, Beranek and Newman (BBN) of later ARPA fame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basic idea</a:t>
            </a:r>
          </a:p>
        </p:txBody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idea was that one could store all knowledge in a single or distributed machine.</a:t>
            </a:r>
          </a:p>
          <a:p>
            <a:r>
              <a:rPr lang="en-US" smtClean="0"/>
              <a:t>How this should be done?</a:t>
            </a:r>
          </a:p>
          <a:p>
            <a:r>
              <a:rPr lang="en-US" smtClean="0"/>
              <a:t>Well first Lick estimated the corpus would be 10^14 bytes by the year 2000.</a:t>
            </a:r>
          </a:p>
          <a:p>
            <a:r>
              <a:rPr lang="en-US" smtClean="0"/>
              <a:t>That’s about 500 20TB systems. </a:t>
            </a:r>
          </a:p>
          <a:p>
            <a:r>
              <a:rPr lang="en-US" smtClean="0"/>
              <a:t>It could a be a central system with thin clients.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system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system was call “procognitive” meaning for the advancement of knowledge.</a:t>
            </a:r>
          </a:p>
          <a:p>
            <a:r>
              <a:rPr lang="en-US" smtClean="0"/>
              <a:t>It would not be based on documents, metadata and retrieval.</a:t>
            </a:r>
          </a:p>
          <a:p>
            <a:r>
              <a:rPr lang="en-US" smtClean="0"/>
              <a:t>It would process information into knowledge and questions into answers. </a:t>
            </a:r>
          </a:p>
          <a:p>
            <a:r>
              <a:rPr lang="en-US" smtClean="0"/>
              <a:t>Users transmit their knowledge to the system.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information to knowledge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 see how information can be processed into knowledge, Lick, looked at the human brain. He had studied cat brains in his PhD work.</a:t>
            </a:r>
          </a:p>
          <a:p>
            <a:r>
              <a:rPr lang="en-US" smtClean="0"/>
              <a:t>If it is possible to the process the body of information into knowledge structures, then questions can be answered by knowledge rather than be documents.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Lick on the brain</a:t>
            </a:r>
          </a:p>
        </p:txBody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brain receives stimuli and stores representations of them.</a:t>
            </a:r>
          </a:p>
          <a:p>
            <a:r>
              <a:rPr lang="en-US" smtClean="0"/>
              <a:t>The brain finds answers to question by processing stored memory on the basis of “schemata”, which are ways in which stored stimuli representations can be processed.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human processing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r>
              <a:rPr lang="en-US" smtClean="0"/>
              <a:t>Lick understood that current and foreseeable technology would not allow processing of documents into knowledge.</a:t>
            </a:r>
          </a:p>
          <a:p>
            <a:r>
              <a:rPr lang="en-US" smtClean="0"/>
              <a:t>This would be the job of set of librarian called “procognitive system specialists”.</a:t>
            </a:r>
          </a:p>
          <a:p>
            <a:r>
              <a:rPr lang="en-US" smtClean="0"/>
              <a:t>The would encode contents of documents in a knowledge language.</a:t>
            </a:r>
          </a:p>
          <a:p>
            <a:r>
              <a:rPr lang="en-US" smtClean="0"/>
              <a:t>They would watch for ambiguity warnings.</a:t>
            </a:r>
          </a:p>
          <a:p>
            <a:r>
              <a:rPr lang="en-US" smtClean="0"/>
              <a:t>Users would also provide feedback.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encoding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Surprisingly Lick still imagined the procognitive system be based on natural language.</a:t>
            </a:r>
          </a:p>
          <a:p>
            <a:r>
              <a:rPr lang="en-US" smtClean="0"/>
              <a:t>The hope was that artificial intelligence (AI) methods would be developed to extract information from documents.</a:t>
            </a:r>
          </a:p>
          <a:p>
            <a:r>
              <a:rPr lang="en-US" smtClean="0"/>
              <a:t>That hope seemed justified in the 60s when AI was in its infancy. 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to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attempts, in the 60s, tried to find the citation string in a database of citations.</a:t>
            </a:r>
          </a:p>
          <a:p>
            <a:r>
              <a:rPr lang="en-US" dirty="0" smtClean="0"/>
              <a:t>Thus this was more information retrieval on a small set of metadata than actual digital library work.</a:t>
            </a:r>
          </a:p>
          <a:p>
            <a:r>
              <a:rPr lang="en-US" dirty="0" smtClean="0"/>
              <a:t>Librarians preparing bibliographies for researchers were the prime users.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contents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some known old thinkers</a:t>
            </a:r>
          </a:p>
          <a:p>
            <a:pPr lvl="1" eaLnBrk="1" hangingPunct="1"/>
            <a:r>
              <a:rPr lang="en-US" smtClean="0"/>
              <a:t>Vannevar Bush</a:t>
            </a:r>
          </a:p>
          <a:p>
            <a:pPr lvl="1" eaLnBrk="1" hangingPunct="1"/>
            <a:r>
              <a:rPr lang="en-US" smtClean="0"/>
              <a:t>Joseph Carl Robnett Licklider, aka “Lick”</a:t>
            </a:r>
          </a:p>
          <a:p>
            <a:pPr eaLnBrk="1" hangingPunct="1"/>
            <a:r>
              <a:rPr lang="en-US" smtClean="0"/>
              <a:t>the birth of the repository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into 80s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80s the personal computer “came back”.</a:t>
            </a:r>
          </a:p>
          <a:p>
            <a:r>
              <a:rPr lang="en-US" dirty="0" smtClean="0"/>
              <a:t>Searching could be done of the full-texts of document.</a:t>
            </a:r>
          </a:p>
          <a:p>
            <a:r>
              <a:rPr lang="en-US" dirty="0" smtClean="0"/>
              <a:t>Browsing became available.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90s the Internet and the search engine came along.</a:t>
            </a:r>
          </a:p>
          <a:p>
            <a:r>
              <a:rPr lang="en-US" dirty="0" smtClean="0"/>
              <a:t>Initially search engines followed standard information retrieval principles. </a:t>
            </a:r>
          </a:p>
          <a:p>
            <a:r>
              <a:rPr lang="en-US" dirty="0" smtClean="0"/>
              <a:t>My first work, about 1993, was based on gopher access and WAIS indexing.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semantic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/>
          <a:lstStyle/>
          <a:p>
            <a:r>
              <a:rPr lang="en-US" dirty="0" smtClean="0"/>
              <a:t>The semantic web is the actual successor to Lick’s vision.</a:t>
            </a:r>
          </a:p>
          <a:p>
            <a:r>
              <a:rPr lang="en-US" dirty="0" smtClean="0"/>
              <a:t>It’s still not done.</a:t>
            </a:r>
          </a:p>
          <a:p>
            <a:r>
              <a:rPr lang="en-US" dirty="0" smtClean="0"/>
              <a:t>I speculate it will not be done for a long time.</a:t>
            </a:r>
          </a:p>
          <a:p>
            <a:r>
              <a:rPr lang="en-US" dirty="0" smtClean="0"/>
              <a:t>The reason is that while Lick thought Psychology and Computers, he did not think through the economics of operating such system as the ones that he proposed.</a:t>
            </a:r>
          </a:p>
          <a:p>
            <a:r>
              <a:rPr lang="en-US" dirty="0" smtClean="0"/>
              <a:t>He also had too optimistic a vision about AI.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in the trenches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we have seen early digital library visions have been inspired by the concern of access to scientific documents.</a:t>
            </a:r>
          </a:p>
          <a:p>
            <a:r>
              <a:rPr lang="en-US" dirty="0" smtClean="0"/>
              <a:t>The academic digital library was synonymous with the digital library.</a:t>
            </a:r>
          </a:p>
          <a:p>
            <a:r>
              <a:rPr lang="en-US" dirty="0" smtClean="0"/>
              <a:t>So all the progress was there, and pretty much is.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basically two types of academic documents.</a:t>
            </a:r>
          </a:p>
          <a:p>
            <a:r>
              <a:rPr lang="en-US" dirty="0" smtClean="0"/>
              <a:t>There are academic books and academic articles or papers. </a:t>
            </a:r>
          </a:p>
          <a:p>
            <a:r>
              <a:rPr lang="en-US" dirty="0" smtClean="0"/>
              <a:t>Both of them have been treated in different ways in the past, and continue to be treated differently at this time, maybe not for long.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books (monographs)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Books are (were) purchased by libraries. </a:t>
            </a:r>
          </a:p>
          <a:p>
            <a:r>
              <a:rPr lang="en-US" dirty="0" smtClean="0"/>
              <a:t>They were cataloged  into the local integrated library system</a:t>
            </a:r>
          </a:p>
          <a:p>
            <a:pPr lvl="1"/>
            <a:r>
              <a:rPr lang="en-US" dirty="0" smtClean="0"/>
              <a:t>locally or</a:t>
            </a:r>
          </a:p>
          <a:p>
            <a:pPr lvl="1"/>
            <a:r>
              <a:rPr lang="en-US" dirty="0" smtClean="0"/>
              <a:t>through shared cataloging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of them published in serials.</a:t>
            </a:r>
            <a:endParaRPr lang="en-US" dirty="0" smtClean="0"/>
          </a:p>
          <a:p>
            <a:r>
              <a:rPr lang="en-US" dirty="0" smtClean="0"/>
              <a:t>Libraries never catalogued them locally.</a:t>
            </a:r>
          </a:p>
          <a:p>
            <a:r>
              <a:rPr lang="en-US" dirty="0" smtClean="0"/>
              <a:t>They relied on third party services to provide abstracting and indexing services for them.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publishing academic 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en-US" dirty="0" smtClean="0"/>
              <a:t>ublishing academic papers go through a process of peer review.</a:t>
            </a:r>
          </a:p>
          <a:p>
            <a:r>
              <a:rPr lang="en-US" dirty="0" smtClean="0"/>
              <a:t>Papers are written for free by some academics. </a:t>
            </a:r>
          </a:p>
          <a:p>
            <a:r>
              <a:rPr lang="en-US" dirty="0" smtClean="0"/>
              <a:t>They are being reviewed for free by other academics.</a:t>
            </a:r>
          </a:p>
          <a:p>
            <a:r>
              <a:rPr lang="en-US" dirty="0" smtClean="0"/>
              <a:t>The profits from publishing go to publisher. Academic publishing is very profitable.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non-formal publication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academic disciplines have a tradition of informal publication of papers that have not peer-reviewed. </a:t>
            </a:r>
          </a:p>
          <a:p>
            <a:r>
              <a:rPr lang="en-US" dirty="0" smtClean="0"/>
              <a:t>These are </a:t>
            </a:r>
          </a:p>
          <a:p>
            <a:pPr lvl="1"/>
            <a:r>
              <a:rPr lang="en-US" dirty="0" smtClean="0"/>
              <a:t>mathematicians and physicists have preprints.</a:t>
            </a:r>
          </a:p>
          <a:p>
            <a:pPr lvl="1"/>
            <a:r>
              <a:rPr lang="en-US" dirty="0" smtClean="0"/>
              <a:t>computer scientists and economists have working papers.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preprints </a:t>
            </a:r>
            <a:r>
              <a:rPr lang="en-US" dirty="0" err="1" smtClean="0"/>
              <a:t>vs</a:t>
            </a:r>
            <a:r>
              <a:rPr lang="en-US" dirty="0" smtClean="0"/>
              <a:t> working 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dirty="0" smtClean="0"/>
              <a:t>Preprints were sent by academics  to colleagues.</a:t>
            </a:r>
          </a:p>
          <a:p>
            <a:r>
              <a:rPr lang="en-US" dirty="0" smtClean="0"/>
              <a:t>Working papers are issued by departments and sent other department by an exchange agreement.</a:t>
            </a:r>
          </a:p>
          <a:p>
            <a:r>
              <a:rPr lang="en-US" dirty="0" smtClean="0"/>
              <a:t>Whatever the mode of working, non-formal publication channels enabled librarians to build really digital libraries. </a:t>
            </a:r>
          </a:p>
          <a:p>
            <a:r>
              <a:rPr lang="en-US" dirty="0" smtClean="0"/>
              <a:t>Actually they were more built by their users.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background</a:t>
            </a:r>
          </a:p>
        </p:txBody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Vannevar Bush (1890—1974) directed the US office of Science Research and Development during WW2.</a:t>
            </a:r>
          </a:p>
          <a:p>
            <a:pPr eaLnBrk="1" hangingPunct="1"/>
            <a:r>
              <a:rPr lang="en-US" smtClean="0"/>
              <a:t>As the war ended he saw two problems</a:t>
            </a:r>
          </a:p>
          <a:p>
            <a:pPr lvl="1" eaLnBrk="1" hangingPunct="1"/>
            <a:r>
              <a:rPr lang="en-US" smtClean="0"/>
              <a:t>how to make the war time scientific reports available</a:t>
            </a:r>
          </a:p>
          <a:p>
            <a:pPr lvl="1" eaLnBrk="1" hangingPunct="1"/>
            <a:r>
              <a:rPr lang="en-US" smtClean="0"/>
              <a:t>find a new challenge for the scientists</a:t>
            </a:r>
          </a:p>
          <a:p>
            <a:pPr eaLnBrk="1" hangingPunct="1"/>
            <a:r>
              <a:rPr lang="en-US" smtClean="0"/>
              <a:t>He proposed a solution in “As we may think”.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xxx.lanl.gov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r>
              <a:rPr lang="en-US" dirty="0" smtClean="0"/>
              <a:t>This was/is a preprint server started by Paul </a:t>
            </a:r>
            <a:r>
              <a:rPr lang="en-US" dirty="0" err="1" smtClean="0"/>
              <a:t>Ginsparg</a:t>
            </a:r>
            <a:r>
              <a:rPr lang="en-US" dirty="0" smtClean="0"/>
              <a:t> at Los Alamos National Archives.</a:t>
            </a:r>
          </a:p>
          <a:p>
            <a:r>
              <a:rPr lang="en-US" dirty="0" smtClean="0"/>
              <a:t>It has been popular with physicists and mathematicians. </a:t>
            </a:r>
          </a:p>
          <a:p>
            <a:r>
              <a:rPr lang="en-US" dirty="0" smtClean="0"/>
              <a:t>It’s coverage with sub-disciplines varies.</a:t>
            </a:r>
          </a:p>
          <a:p>
            <a:r>
              <a:rPr lang="en-US" dirty="0" smtClean="0"/>
              <a:t>It became arXiv.org.</a:t>
            </a:r>
          </a:p>
          <a:p>
            <a:r>
              <a:rPr lang="en-US" dirty="0" smtClean="0"/>
              <a:t>It moved Cornell University in 2001.</a:t>
            </a:r>
          </a:p>
          <a:p>
            <a:r>
              <a:rPr lang="en-US" dirty="0" smtClean="0"/>
              <a:t>It is now run by Cornell University libraries.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NCSTRL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/>
          <a:lstStyle/>
          <a:p>
            <a:r>
              <a:rPr lang="en-US" dirty="0" smtClean="0"/>
              <a:t>was the network computer science technical report library, a DARPA/NSF funded project that built an infrastructure for publishing computer science working papers. </a:t>
            </a:r>
          </a:p>
          <a:p>
            <a:r>
              <a:rPr lang="en-US" dirty="0" smtClean="0"/>
              <a:t>Starting in 1993, it was built on a formal protocol called </a:t>
            </a:r>
            <a:r>
              <a:rPr lang="en-US" dirty="0" err="1" smtClean="0"/>
              <a:t>Dienst</a:t>
            </a:r>
            <a:r>
              <a:rPr lang="en-US" dirty="0" smtClean="0"/>
              <a:t>. This enables local and remote services. </a:t>
            </a:r>
          </a:p>
          <a:p>
            <a:r>
              <a:rPr lang="en-US" dirty="0" smtClean="0"/>
              <a:t>Implementation software was deployed at participating institutions.</a:t>
            </a:r>
          </a:p>
          <a:p>
            <a:r>
              <a:rPr lang="en-US" dirty="0" smtClean="0"/>
              <a:t>Collapsed completely when funding was gone.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a federated system based on metadata (ReDIF) and a transport protocol (Guildford Protocol), both written by yours truly.</a:t>
            </a:r>
          </a:p>
          <a:p>
            <a:r>
              <a:rPr lang="en-US" dirty="0" smtClean="0"/>
              <a:t>It can be run on a standard ftp or http software.</a:t>
            </a:r>
          </a:p>
          <a:p>
            <a:r>
              <a:rPr lang="en-US" dirty="0" smtClean="0"/>
              <a:t>RePEc archives don’t offer local services to end users.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UPSPROTO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In 2000, Herbert Van de </a:t>
            </a:r>
            <a:r>
              <a:rPr lang="en-US" dirty="0" err="1" smtClean="0"/>
              <a:t>Sompel</a:t>
            </a:r>
            <a:r>
              <a:rPr lang="en-US" dirty="0" smtClean="0"/>
              <a:t> started work to build a prototype system to provide the existing discipline-based digital libraries. </a:t>
            </a:r>
          </a:p>
          <a:p>
            <a:r>
              <a:rPr lang="en-US" dirty="0" smtClean="0"/>
              <a:t>The experience lead to the formation of a working group that created an </a:t>
            </a:r>
            <a:r>
              <a:rPr lang="en-US" dirty="0" err="1" smtClean="0"/>
              <a:t>interoperabilty</a:t>
            </a:r>
            <a:r>
              <a:rPr lang="en-US" dirty="0" smtClean="0"/>
              <a:t> protocol called the Open Archives Protocol for Public Metadata Harvesting. (OAI-PMH).</a:t>
            </a:r>
          </a:p>
          <a:p>
            <a:r>
              <a:rPr lang="en-US" dirty="0" smtClean="0"/>
              <a:t>I was part of that group. 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repositories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OAI-PMH has been so widely implemented in repositories that we can say that a repository is a collection of documents on a server that implements this protocol.</a:t>
            </a:r>
          </a:p>
          <a:p>
            <a:r>
              <a:rPr lang="en-US" dirty="0" smtClean="0"/>
              <a:t>The is no official lists, but counts for institutional repositories now go over 2000.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institutional repositories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 smtClean="0"/>
              <a:t>The initial purpose of the institutional repositories has been to make institutional research papers available.</a:t>
            </a:r>
          </a:p>
          <a:p>
            <a:r>
              <a:rPr lang="en-US" dirty="0" smtClean="0"/>
              <a:t>This would create open access to research papers. </a:t>
            </a:r>
          </a:p>
          <a:p>
            <a:r>
              <a:rPr lang="en-US" dirty="0" smtClean="0"/>
              <a:t>But the success of deposit of real scientific work has been muted.</a:t>
            </a:r>
          </a:p>
          <a:p>
            <a:r>
              <a:rPr lang="en-US" dirty="0" smtClean="0"/>
              <a:t>In the meantime there are other type of contents in IR.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 we may think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Vannevar Bush (1890—1974) wrote his famous essay in 1945. </a:t>
            </a:r>
          </a:p>
          <a:p>
            <a:pPr eaLnBrk="1" hangingPunct="1"/>
            <a:r>
              <a:rPr lang="en-US" smtClean="0"/>
              <a:t>It remains to date one of the most frequently cited papers in Library and Information Science.</a:t>
            </a:r>
          </a:p>
          <a:p>
            <a:pPr eaLnBrk="1" hangingPunct="1"/>
            <a:r>
              <a:rPr lang="en-US" smtClean="0"/>
              <a:t>I think this fame is somewhat undeserved.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scientific record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As scientists do more work, the “record” extends. This is good.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Recent advances in microfilm also made is possible to store more of the record in microfilm.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But with much research and increased specialization, “significant attainments become lost in the mass of the inconsequential”.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memex</a:t>
            </a:r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memex was a proposed desktop machine that would store millions of books in microfilm.</a:t>
            </a:r>
          </a:p>
          <a:p>
            <a:pPr eaLnBrk="1" hangingPunct="1"/>
            <a:r>
              <a:rPr lang="en-US" smtClean="0"/>
              <a:t>It would have a mechanism that would allow any known item from the collection rapidly.</a:t>
            </a:r>
          </a:p>
          <a:p>
            <a:pPr eaLnBrk="1" hangingPunct="1"/>
            <a:r>
              <a:rPr lang="en-US" smtClean="0"/>
              <a:t>But the problem is what items to look at?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organizing the collection</a:t>
            </a:r>
          </a:p>
        </p:txBody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Still today collections are organized hierarchically from class to subclass. Think of standard classification schemes.</a:t>
            </a:r>
          </a:p>
          <a:p>
            <a:pPr eaLnBrk="1" hangingPunct="1"/>
            <a:r>
              <a:rPr lang="en-US" smtClean="0"/>
              <a:t>Or in a list of words, in a mechanical form from letter to letter.</a:t>
            </a:r>
          </a:p>
          <a:p>
            <a:pPr eaLnBrk="1" hangingPunct="1"/>
            <a:r>
              <a:rPr lang="en-US" smtClean="0"/>
              <a:t>Bush rejected this, claiming that the brain does not work in that way.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brain, by Bush 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Bush thought that the brain works by association. </a:t>
            </a:r>
          </a:p>
          <a:p>
            <a:pPr eaLnBrk="1" hangingPunct="1"/>
            <a:r>
              <a:rPr lang="en-US" smtClean="0"/>
              <a:t>“With one item in its grasp, [the brain] snaps instantly to the next that is suggested by association of thought”.</a:t>
            </a:r>
          </a:p>
          <a:p>
            <a:pPr eaLnBrk="1" hangingPunct="1"/>
            <a:r>
              <a:rPr lang="en-US" smtClean="0"/>
              <a:t>This is done “in accordance with some intricate web of trails carried by the cells of the brain.”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memex as a brain</a:t>
            </a:r>
          </a:p>
        </p:txBody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Every time a document is added to the memex it is given an identifier.</a:t>
            </a:r>
          </a:p>
          <a:p>
            <a:pPr eaLnBrk="1" hangingPunct="1"/>
            <a:r>
              <a:rPr lang="en-US" smtClean="0"/>
              <a:t>Every time an item is consulted the user can associate with it other items. These associations are recorded. </a:t>
            </a:r>
          </a:p>
          <a:p>
            <a:pPr eaLnBrk="1" hangingPunct="1"/>
            <a:r>
              <a:rPr lang="en-US" smtClean="0"/>
              <a:t>Trails of associations can be annotated and copied.</a:t>
            </a:r>
          </a:p>
          <a:p>
            <a:pPr eaLnBrk="1" hangingPunct="1"/>
            <a:r>
              <a:rPr lang="en-US" smtClean="0"/>
              <a:t>Selection by association replaces indexing.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3259450</TotalTime>
  <Words>1658</Words>
  <Application>Microsoft Office PowerPoint</Application>
  <PresentationFormat>On-screen Show (4:3)</PresentationFormat>
  <Paragraphs>164</Paragraphs>
  <Slides>36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Slide 1</vt:lpstr>
      <vt:lpstr>contents</vt:lpstr>
      <vt:lpstr>background</vt:lpstr>
      <vt:lpstr>As we may think</vt:lpstr>
      <vt:lpstr>the scientific record</vt:lpstr>
      <vt:lpstr>the memex</vt:lpstr>
      <vt:lpstr>organizing the collection</vt:lpstr>
      <vt:lpstr>the brain, by Bush </vt:lpstr>
      <vt:lpstr>memex as a brain</vt:lpstr>
      <vt:lpstr>sharing</vt:lpstr>
      <vt:lpstr>implementation</vt:lpstr>
      <vt:lpstr>Licklider</vt:lpstr>
      <vt:lpstr>the basic idea</vt:lpstr>
      <vt:lpstr>the system</vt:lpstr>
      <vt:lpstr>information to knowledge</vt:lpstr>
      <vt:lpstr>Lick on the brain</vt:lpstr>
      <vt:lpstr>human processing</vt:lpstr>
      <vt:lpstr>encoding</vt:lpstr>
      <vt:lpstr>steps to implementation</vt:lpstr>
      <vt:lpstr>into 80s</vt:lpstr>
      <vt:lpstr>90s</vt:lpstr>
      <vt:lpstr>the semantic web</vt:lpstr>
      <vt:lpstr>back in the trenches</vt:lpstr>
      <vt:lpstr>academic documents</vt:lpstr>
      <vt:lpstr>academic books (monographs)</vt:lpstr>
      <vt:lpstr>academic papers</vt:lpstr>
      <vt:lpstr>publishing academic papers</vt:lpstr>
      <vt:lpstr>non-formal publication</vt:lpstr>
      <vt:lpstr>preprints vs working papers</vt:lpstr>
      <vt:lpstr>xxx.lanl.gov</vt:lpstr>
      <vt:lpstr>NCSTRL</vt:lpstr>
      <vt:lpstr>RePEc</vt:lpstr>
      <vt:lpstr>UPSPROTO</vt:lpstr>
      <vt:lpstr>repositories</vt:lpstr>
      <vt:lpstr>institutional repositories</vt:lpstr>
      <vt:lpstr>Slide 36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palmer</cp:lastModifiedBy>
  <cp:revision>126</cp:revision>
  <dcterms:created xsi:type="dcterms:W3CDTF">2011-03-03T20:54:23Z</dcterms:created>
  <dcterms:modified xsi:type="dcterms:W3CDTF">2011-09-14T21:59:14Z</dcterms:modified>
</cp:coreProperties>
</file>