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7" r:id="rId2"/>
    <p:sldId id="815" r:id="rId3"/>
    <p:sldId id="816" r:id="rId4"/>
    <p:sldId id="818" r:id="rId5"/>
    <p:sldId id="819" r:id="rId6"/>
    <p:sldId id="820" r:id="rId7"/>
    <p:sldId id="817" r:id="rId8"/>
    <p:sldId id="821" r:id="rId9"/>
    <p:sldId id="822" r:id="rId10"/>
    <p:sldId id="823" r:id="rId11"/>
    <p:sldId id="825" r:id="rId12"/>
    <p:sldId id="826" r:id="rId13"/>
    <p:sldId id="827" r:id="rId14"/>
    <p:sldId id="828" r:id="rId15"/>
    <p:sldId id="829" r:id="rId16"/>
    <p:sldId id="830" r:id="rId17"/>
    <p:sldId id="824" r:id="rId18"/>
    <p:sldId id="831" r:id="rId19"/>
    <p:sldId id="832" r:id="rId20"/>
    <p:sldId id="833" r:id="rId21"/>
    <p:sldId id="835" r:id="rId22"/>
    <p:sldId id="834" r:id="rId23"/>
    <p:sldId id="837" r:id="rId24"/>
    <p:sldId id="838" r:id="rId25"/>
    <p:sldId id="836" r:id="rId26"/>
    <p:sldId id="839" r:id="rId27"/>
    <p:sldId id="841" r:id="rId28"/>
    <p:sldId id="842" r:id="rId29"/>
    <p:sldId id="840" r:id="rId30"/>
    <p:sldId id="843" r:id="rId31"/>
    <p:sldId id="844" r:id="rId32"/>
    <p:sldId id="845" r:id="rId33"/>
    <p:sldId id="755" r:id="rId3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612" y="-78"/>
      </p:cViewPr>
      <p:guideLst>
        <p:guide orient="horz" pos="2160"/>
        <p:guide pos="2880"/>
      </p:guideLst>
    </p:cSldViewPr>
  </p:slideViewPr>
  <p:notesTextViewPr>
    <p:cViewPr>
      <p:scale>
        <a:sx n="1" d="1"/>
        <a:sy n="1" d="1"/>
      </p:scale>
      <p:origin x="0" y="0"/>
    </p:cViewPr>
  </p:notesTextViewPr>
  <p:sorterViewPr>
    <p:cViewPr>
      <p:scale>
        <a:sx n="100" d="100"/>
        <a:sy n="100" d="100"/>
      </p:scale>
      <p:origin x="0" y="90456"/>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3C491F8-92CD-4C17-8C7D-F93B3444CA49}" type="datetimeFigureOut">
              <a:rPr lang="en-US"/>
              <a:pPr>
                <a:defRPr/>
              </a:pPr>
              <a:t>9/21/2011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17531DDD-5683-4B88-B481-A4BE901DE96A}"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362" name="Text Box 1"/>
          <p:cNvSpPr txBox="1">
            <a:spLocks noChangeArrowheads="1"/>
          </p:cNvSpPr>
          <p:nvPr/>
        </p:nvSpPr>
        <p:spPr bwMode="auto">
          <a:xfrm>
            <a:off x="1143000" y="685800"/>
            <a:ext cx="4572000"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15363" name="Rectangle 2"/>
          <p:cNvSpPr>
            <a:spLocks noGrp="1" noChangeArrowheads="1"/>
          </p:cNvSpPr>
          <p:nvPr>
            <p:ph type="body"/>
          </p:nvPr>
        </p:nvSpPr>
        <p:spPr bwMode="auto">
          <a:xfrm>
            <a:off x="914400" y="4343400"/>
            <a:ext cx="5022850" cy="4108450"/>
          </a:xfrm>
          <a:noFill/>
        </p:spPr>
        <p:txBody>
          <a:bodyPr wrap="none" numCol="1" anchor="ctr"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Text Box 1"/>
          <p:cNvSpPr txBox="1">
            <a:spLocks noChangeArrowheads="1"/>
          </p:cNvSpPr>
          <p:nvPr/>
        </p:nvSpPr>
        <p:spPr bwMode="auto">
          <a:xfrm>
            <a:off x="1155700" y="685800"/>
            <a:ext cx="4548188" cy="3429000"/>
          </a:xfrm>
          <a:prstGeom prst="rect">
            <a:avLst/>
          </a:prstGeom>
          <a:solidFill>
            <a:srgbClr val="FFFFFF"/>
          </a:solidFill>
          <a:ln w="9360">
            <a:solidFill>
              <a:srgbClr val="000000"/>
            </a:solidFill>
            <a:miter lim="800000"/>
            <a:headEnd/>
            <a:tailEnd/>
          </a:ln>
        </p:spPr>
        <p:txBody>
          <a:bodyPr wrap="none" anchor="ctr"/>
          <a:lstStyle/>
          <a:p>
            <a:endParaRPr lang="en-US">
              <a:latin typeface="Calibri" pitchFamily="34" charset="0"/>
            </a:endParaRPr>
          </a:p>
        </p:txBody>
      </p:sp>
      <p:sp>
        <p:nvSpPr>
          <p:cNvPr id="26627" name="Rectangle 2"/>
          <p:cNvSpPr>
            <a:spLocks noGrp="1" noChangeArrowheads="1"/>
          </p:cNvSpPr>
          <p:nvPr>
            <p:ph type="body"/>
          </p:nvPr>
        </p:nvSpPr>
        <p:spPr bwMode="auto">
          <a:xfrm>
            <a:off x="914400" y="4344988"/>
            <a:ext cx="5019675" cy="4105275"/>
          </a:xfrm>
          <a:noFill/>
        </p:spPr>
        <p:txBody>
          <a:bodyPr wrap="none" numCol="1" anchor="ctr" anchorCtr="0" compatLnSpc="1">
            <a:prstTxWarp prst="textNoShape">
              <a:avLst/>
            </a:prstTxWarp>
          </a:bodyPr>
          <a:lstStyle/>
          <a:p>
            <a:pPr eaLnBrk="1" hangingPunct="1">
              <a:spcBef>
                <a:spcPts val="450"/>
              </a:spcBef>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endParaRPr lang="en-US" smtClean="0">
              <a:ea typeface="DejaVu Sans"/>
              <a:cs typeface="DejaVu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9410EFDF-EC92-4F0F-ACC6-4A8D14E9181A}" type="datetimeFigureOut">
              <a:rPr lang="en-US"/>
              <a:pPr>
                <a:defRPr/>
              </a:pPr>
              <a:t>9/21/2011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88A43C-1A20-46B9-80AE-860DA4094BE5}"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5DC79A6-4FE0-42AF-8449-2E7976D84663}" type="datetimeFigureOut">
              <a:rPr lang="en-US"/>
              <a:pPr>
                <a:defRPr/>
              </a:pPr>
              <a:t>9/21/2011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A09AD46-30A1-4477-B638-82505E5C545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38D4A00-23AE-4017-97A3-8FCAEEA4C6C4}" type="datetimeFigureOut">
              <a:rPr lang="en-US"/>
              <a:pPr>
                <a:defRPr/>
              </a:pPr>
              <a:t>9/21/2011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24FD356-5FBE-4B77-A8D6-5415B590E9F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B7FD13C-4B72-4B5C-9A56-891D128C172B}" type="datetimeFigureOut">
              <a:rPr lang="en-US"/>
              <a:pPr>
                <a:defRPr/>
              </a:pPr>
              <a:t>9/21/2011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B3715E8-5450-469F-A280-202C1DDB9539}"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DF06DD2C-D7CD-4BAE-BB03-011D0B680D91}" type="datetimeFigureOut">
              <a:rPr lang="en-US"/>
              <a:pPr>
                <a:defRPr/>
              </a:pPr>
              <a:t>9/21/2011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04AC99-5FB5-4776-A09D-6696E735370F}"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AB65BD8-553D-4F3E-A0BB-6C36B6E0ABB9}" type="datetimeFigureOut">
              <a:rPr lang="en-US"/>
              <a:pPr>
                <a:defRPr/>
              </a:pPr>
              <a:t>9/21/2011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406933-BB25-49E6-8975-1447C09DBB1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7808B604-E7D3-49D9-89FA-D9C57414197B}" type="datetimeFigureOut">
              <a:rPr lang="en-US"/>
              <a:pPr>
                <a:defRPr/>
              </a:pPr>
              <a:t>9/21/2011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3C7ACAD-6CE7-4DC3-BBEF-EA96A707C12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DB26A56-57B4-450E-81A0-771A332EA256}" type="datetimeFigureOut">
              <a:rPr lang="en-US"/>
              <a:pPr>
                <a:defRPr/>
              </a:pPr>
              <a:t>9/21/2011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05DBE184-5D0C-4755-95BF-7529499FC71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67BA51-495A-4E40-A964-AFA1E5D4BFC4}" type="datetimeFigureOut">
              <a:rPr lang="en-US"/>
              <a:pPr>
                <a:defRPr/>
              </a:pPr>
              <a:t>9/21/2011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B6B8D83-B95C-437C-B5C6-660E52B4C494}"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81D846-93C3-4F9A-9465-A1E87D04164F}" type="datetimeFigureOut">
              <a:rPr lang="en-US"/>
              <a:pPr>
                <a:defRPr/>
              </a:pPr>
              <a:t>9/21/2011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D6B5629-CF2B-4330-8050-4C5B7D3BF45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6E74C9F-2146-4B63-9191-52C98000C6AC}" type="datetimeFigureOut">
              <a:rPr lang="en-US"/>
              <a:pPr>
                <a:defRPr/>
              </a:pPr>
              <a:t>9/21/2011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E20F01D-0045-4676-A79D-CF99CB05AD0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D326BC3B-E41A-4898-87D5-0D473020CA8B}" type="datetimeFigureOut">
              <a:rPr lang="en-US"/>
              <a:pPr>
                <a:defRPr/>
              </a:pPr>
              <a:t>9/21/2011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039F043-5B64-4750-BC49-C77F8643F068}"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1"/>
          <p:cNvSpPr txBox="1">
            <a:spLocks noChangeArrowheads="1"/>
          </p:cNvSpPr>
          <p:nvPr/>
        </p:nvSpPr>
        <p:spPr bwMode="auto">
          <a:xfrm>
            <a:off x="685800" y="1371600"/>
            <a:ext cx="7772400" cy="2065338"/>
          </a:xfrm>
          <a:prstGeom prst="rect">
            <a:avLst/>
          </a:prstGeom>
          <a:noFill/>
          <a:ln w="9525">
            <a:noFill/>
            <a:round/>
            <a:headEnd/>
            <a:tailEnd/>
          </a:ln>
        </p:spPr>
        <p:txBody>
          <a:bodyPr lIns="90000" tIns="46800" rIns="90000" bIns="46800"/>
          <a:lstStyle/>
          <a:p>
            <a: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 pos="10515600" algn="l"/>
                <a:tab pos="10779125" algn="l"/>
              </a:tabLst>
            </a:pPr>
            <a:r>
              <a:rPr lang="ru-RU" sz="4000">
                <a:solidFill>
                  <a:srgbClr val="E3EBF1"/>
                </a:solidFill>
                <a:latin typeface="Calibri" pitchFamily="34" charset="0"/>
              </a:rPr>
              <a:t>LIS65</a:t>
            </a:r>
            <a:r>
              <a:rPr lang="en-US" sz="4000">
                <a:solidFill>
                  <a:srgbClr val="E3EBF1"/>
                </a:solidFill>
                <a:latin typeface="Calibri" pitchFamily="34" charset="0"/>
              </a:rPr>
              <a:t>4 lecture 3</a:t>
            </a:r>
            <a:r>
              <a:rPr lang="ru-RU" sz="4000">
                <a:solidFill>
                  <a:srgbClr val="E3EBF1"/>
                </a:solidFill>
                <a:latin typeface="Calibri" pitchFamily="34" charset="0"/>
              </a:rPr>
              <a:t/>
            </a:r>
            <a:br>
              <a:rPr lang="ru-RU" sz="4000">
                <a:solidFill>
                  <a:srgbClr val="E3EBF1"/>
                </a:solidFill>
                <a:latin typeface="Calibri" pitchFamily="34" charset="0"/>
              </a:rPr>
            </a:br>
            <a:r>
              <a:rPr lang="ru-RU" sz="4000">
                <a:solidFill>
                  <a:srgbClr val="E3EBF1"/>
                </a:solidFill>
                <a:latin typeface="Calibri" pitchFamily="34" charset="0"/>
              </a:rPr>
              <a:t/>
            </a:r>
            <a:br>
              <a:rPr lang="ru-RU" sz="4000">
                <a:solidFill>
                  <a:srgbClr val="E3EBF1"/>
                </a:solidFill>
                <a:latin typeface="Calibri" pitchFamily="34" charset="0"/>
              </a:rPr>
            </a:br>
            <a:r>
              <a:rPr lang="en-US" sz="4000">
                <a:solidFill>
                  <a:srgbClr val="E3EBF1"/>
                </a:solidFill>
                <a:latin typeface="Calibri" pitchFamily="34" charset="0"/>
              </a:rPr>
              <a:t>whaffle</a:t>
            </a:r>
          </a:p>
        </p:txBody>
      </p:sp>
      <p:sp>
        <p:nvSpPr>
          <p:cNvPr id="14338" name="Text Box 2"/>
          <p:cNvSpPr txBox="1">
            <a:spLocks noChangeArrowheads="1"/>
          </p:cNvSpPr>
          <p:nvPr/>
        </p:nvSpPr>
        <p:spPr bwMode="auto">
          <a:xfrm>
            <a:off x="1371600" y="4648200"/>
            <a:ext cx="6400800" cy="1035050"/>
          </a:xfrm>
          <a:prstGeom prst="rect">
            <a:avLst/>
          </a:prstGeom>
          <a:noFill/>
          <a:ln w="9525">
            <a:noFill/>
            <a:round/>
            <a:headEnd/>
            <a:tailEnd/>
          </a:ln>
        </p:spPr>
        <p:txBody>
          <a:bodyPr lIns="90000" tIns="46800" rIns="90000" bIns="46800"/>
          <a:lstStyle/>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Thomas Krichel</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r>
              <a:rPr lang="en-GB" sz="2800">
                <a:solidFill>
                  <a:srgbClr val="FFFFFF"/>
                </a:solidFill>
                <a:latin typeface="Calibri" pitchFamily="34" charset="0"/>
              </a:rPr>
              <a:t>2011-09-14</a:t>
            </a:r>
          </a:p>
          <a:p>
            <a:pPr algn="ctr">
              <a:spcBef>
                <a:spcPts val="700"/>
              </a:spcBef>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 pos="9601200" algn="l"/>
              </a:tabLst>
            </a:pPr>
            <a:endParaRPr lang="en-GB"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p:cNvSpPr>
          <p:nvPr>
            <p:ph type="title"/>
          </p:nvPr>
        </p:nvSpPr>
        <p:spPr/>
        <p:txBody>
          <a:bodyPr/>
          <a:lstStyle/>
          <a:p>
            <a:r>
              <a:rPr lang="en-US" sz="4000" smtClean="0"/>
              <a:t>“decision to build a digital repository”</a:t>
            </a:r>
          </a:p>
        </p:txBody>
      </p:sp>
      <p:sp>
        <p:nvSpPr>
          <p:cNvPr id="24578" name="Rectangle 3"/>
          <p:cNvSpPr>
            <a:spLocks noGrp="1"/>
          </p:cNvSpPr>
          <p:nvPr>
            <p:ph type="body" idx="1"/>
          </p:nvPr>
        </p:nvSpPr>
        <p:spPr>
          <a:xfrm>
            <a:off x="457200" y="1295400"/>
            <a:ext cx="8229600" cy="5410200"/>
          </a:xfrm>
        </p:spPr>
        <p:txBody>
          <a:bodyPr/>
          <a:lstStyle/>
          <a:p>
            <a:pPr>
              <a:lnSpc>
                <a:spcPct val="90000"/>
              </a:lnSpc>
            </a:pPr>
            <a:r>
              <a:rPr lang="en-US" smtClean="0"/>
              <a:t>“Although many people treat repositories as short-term projects that can be funded with grants and other non-recurring monies, the reality is …”</a:t>
            </a:r>
          </a:p>
          <a:p>
            <a:pPr>
              <a:lnSpc>
                <a:spcPct val="90000"/>
              </a:lnSpc>
            </a:pPr>
            <a:r>
              <a:rPr lang="en-US" smtClean="0"/>
              <a:t>Building the repository will cost a lot.</a:t>
            </a:r>
          </a:p>
          <a:p>
            <a:pPr>
              <a:lnSpc>
                <a:spcPct val="90000"/>
              </a:lnSpc>
            </a:pPr>
            <a:r>
              <a:rPr lang="en-US" smtClean="0"/>
              <a:t>Maintaining it is ok, if you have somebody on staff who has minimum system administration skills and you can pay for external hosting and local backup.</a:t>
            </a:r>
          </a:p>
          <a:p>
            <a:pPr>
              <a:lnSpc>
                <a:spcPct val="90000"/>
              </a:lnSpc>
            </a:pPr>
            <a:r>
              <a:rPr lang="en-US" smtClean="0"/>
              <a:t>Comparing the repository to new physical collection is not helpful.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p:txBody>
          <a:bodyPr/>
          <a:lstStyle/>
          <a:p>
            <a:r>
              <a:rPr lang="en-US" smtClean="0"/>
              <a:t>role of the repository</a:t>
            </a:r>
          </a:p>
        </p:txBody>
      </p:sp>
      <p:sp>
        <p:nvSpPr>
          <p:cNvPr id="28675" name="Rectangle 3"/>
          <p:cNvSpPr>
            <a:spLocks noGrp="1"/>
          </p:cNvSpPr>
          <p:nvPr>
            <p:ph type="body" idx="1"/>
          </p:nvPr>
        </p:nvSpPr>
        <p:spPr/>
        <p:txBody>
          <a:bodyPr/>
          <a:lstStyle/>
          <a:p>
            <a:r>
              <a:rPr lang="en-US" smtClean="0"/>
              <a:t>“more value is placed on the ability to locate and download remotely stored resources. In this sense, digital repositories are a logical outgrowth of traditional library services in response to challenges brought by network technology.”</a:t>
            </a:r>
          </a:p>
          <a:p>
            <a:r>
              <a:rPr lang="en-US" smtClean="0"/>
              <a:t>discuss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p:txBody>
          <a:bodyPr/>
          <a:lstStyle/>
          <a:p>
            <a:r>
              <a:rPr lang="en-US" sz="4000" smtClean="0"/>
              <a:t>example 1 (born digital) offered by RB</a:t>
            </a:r>
          </a:p>
        </p:txBody>
      </p:sp>
      <p:sp>
        <p:nvSpPr>
          <p:cNvPr id="29699" name="Rectangle 3"/>
          <p:cNvSpPr>
            <a:spLocks noGrp="1"/>
          </p:cNvSpPr>
          <p:nvPr>
            <p:ph type="body" idx="1"/>
          </p:nvPr>
        </p:nvSpPr>
        <p:spPr/>
        <p:txBody>
          <a:bodyPr/>
          <a:lstStyle/>
          <a:p>
            <a:r>
              <a:rPr lang="en-US" smtClean="0"/>
              <a:t>An example they point out is http://lcweb2.loc.gov/diglib/lcwa/html/elec2000/elec2000-browse.html</a:t>
            </a:r>
          </a:p>
          <a:p>
            <a:r>
              <a:rPr lang="en-US" smtClean="0"/>
              <a:t>This is well presented collection.</a:t>
            </a:r>
          </a:p>
          <a:p>
            <a:r>
              <a:rPr lang="en-US" smtClean="0"/>
              <a:t>It seem to carry over coding mistakes from the collection.</a:t>
            </a:r>
          </a:p>
          <a:p>
            <a:r>
              <a:rPr lang="en-US" smtClean="0"/>
              <a:t>There does not appear to be a harvesting interface.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p:txBody>
          <a:bodyPr/>
          <a:lstStyle/>
          <a:p>
            <a:r>
              <a:rPr lang="en-US" smtClean="0"/>
              <a:t>example 2</a:t>
            </a:r>
          </a:p>
        </p:txBody>
      </p:sp>
      <p:sp>
        <p:nvSpPr>
          <p:cNvPr id="30723" name="Rectangle 3"/>
          <p:cNvSpPr>
            <a:spLocks noGrp="1"/>
          </p:cNvSpPr>
          <p:nvPr>
            <p:ph type="body" idx="1"/>
          </p:nvPr>
        </p:nvSpPr>
        <p:spPr/>
        <p:txBody>
          <a:bodyPr/>
          <a:lstStyle/>
          <a:p>
            <a:r>
              <a:rPr lang="en-US" smtClean="0"/>
              <a:t>Locally to them, they look at http://oregondigital.org/digcol/corflood64/</a:t>
            </a:r>
          </a:p>
          <a:p>
            <a:r>
              <a:rPr lang="en-US" smtClean="0"/>
              <a:t>This is a ContentDM based digital image collection. </a:t>
            </a:r>
          </a:p>
          <a:p>
            <a:r>
              <a:rPr lang="en-US" smtClean="0"/>
              <a:t>This really is an archival collection.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p:txBody>
          <a:bodyPr/>
          <a:lstStyle/>
          <a:p>
            <a:r>
              <a:rPr lang="en-US" smtClean="0"/>
              <a:t>opportunity for libraries</a:t>
            </a:r>
          </a:p>
        </p:txBody>
      </p:sp>
      <p:sp>
        <p:nvSpPr>
          <p:cNvPr id="31747" name="Rectangle 3"/>
          <p:cNvSpPr>
            <a:spLocks noGrp="1"/>
          </p:cNvSpPr>
          <p:nvPr>
            <p:ph type="body" idx="1"/>
          </p:nvPr>
        </p:nvSpPr>
        <p:spPr/>
        <p:txBody>
          <a:bodyPr/>
          <a:lstStyle/>
          <a:p>
            <a:r>
              <a:rPr lang="en-US" smtClean="0"/>
              <a:t>Provide desktop access.</a:t>
            </a:r>
          </a:p>
          <a:p>
            <a:r>
              <a:rPr lang="en-US" smtClean="0"/>
              <a:t>Present the library as au-fait with technology.</a:t>
            </a:r>
          </a:p>
          <a:p>
            <a:r>
              <a:rPr lang="en-US" smtClean="0"/>
              <a:t>It is an occasion to set up skills. </a:t>
            </a:r>
          </a:p>
          <a:p>
            <a:r>
              <a:rPr lang="en-US" smtClean="0"/>
              <a:t>Expand the remit of the library to publication of locally produced materials. This latter point mainly applies to academic institutions but may be to others.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p:txBody>
          <a:bodyPr/>
          <a:lstStyle/>
          <a:p>
            <a:r>
              <a:rPr lang="en-US" smtClean="0"/>
              <a:t>problems with repositories</a:t>
            </a:r>
          </a:p>
        </p:txBody>
      </p:sp>
      <p:sp>
        <p:nvSpPr>
          <p:cNvPr id="32771" name="Rectangle 3"/>
          <p:cNvSpPr>
            <a:spLocks noGrp="1"/>
          </p:cNvSpPr>
          <p:nvPr>
            <p:ph type="body" idx="1"/>
          </p:nvPr>
        </p:nvSpPr>
        <p:spPr/>
        <p:txBody>
          <a:bodyPr/>
          <a:lstStyle/>
          <a:p>
            <a:r>
              <a:rPr lang="en-US" smtClean="0"/>
              <a:t>Tools are not stable.</a:t>
            </a:r>
          </a:p>
          <a:p>
            <a:r>
              <a:rPr lang="en-US" smtClean="0"/>
              <a:t>Migrations will be required.</a:t>
            </a:r>
          </a:p>
          <a:p>
            <a:r>
              <a:rPr lang="en-US" smtClean="0"/>
              <a:t>User expectations are high (erh…)</a:t>
            </a:r>
          </a:p>
          <a:p>
            <a:r>
              <a:rPr lang="en-US" smtClean="0"/>
              <a:t>Electronic resources are more difficult to work with.</a:t>
            </a:r>
          </a:p>
          <a:p>
            <a:r>
              <a:rPr lang="en-US" smtClean="0"/>
              <a:t>Staff adaptability or having enough competent staff is the biggest challenge.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p:nvPr>
        </p:nvSpPr>
        <p:spPr>
          <a:xfrm>
            <a:off x="457200" y="304800"/>
            <a:ext cx="8229600" cy="1143000"/>
          </a:xfrm>
        </p:spPr>
        <p:txBody>
          <a:bodyPr/>
          <a:lstStyle/>
          <a:p>
            <a:r>
              <a:rPr lang="en-US" smtClean="0"/>
              <a:t>repository purpose questions</a:t>
            </a:r>
          </a:p>
        </p:txBody>
      </p:sp>
      <p:sp>
        <p:nvSpPr>
          <p:cNvPr id="33795" name="Rectangle 3"/>
          <p:cNvSpPr>
            <a:spLocks noGrp="1"/>
          </p:cNvSpPr>
          <p:nvPr>
            <p:ph type="body" idx="1"/>
          </p:nvPr>
        </p:nvSpPr>
        <p:spPr>
          <a:xfrm>
            <a:off x="457200" y="1371600"/>
            <a:ext cx="8229600" cy="4800600"/>
          </a:xfrm>
        </p:spPr>
        <p:txBody>
          <a:bodyPr/>
          <a:lstStyle/>
          <a:p>
            <a:pPr>
              <a:lnSpc>
                <a:spcPct val="90000"/>
              </a:lnSpc>
            </a:pPr>
            <a:r>
              <a:rPr lang="en-US" dirty="0" smtClean="0"/>
              <a:t>What type of resources will it contain?</a:t>
            </a:r>
          </a:p>
          <a:p>
            <a:pPr>
              <a:lnSpc>
                <a:spcPct val="90000"/>
              </a:lnSpc>
            </a:pPr>
            <a:r>
              <a:rPr lang="en-US" dirty="0" smtClean="0"/>
              <a:t>How big is it supposed to grow?</a:t>
            </a:r>
          </a:p>
          <a:p>
            <a:pPr>
              <a:lnSpc>
                <a:spcPct val="90000"/>
              </a:lnSpc>
            </a:pPr>
            <a:r>
              <a:rPr lang="en-US" dirty="0" smtClean="0"/>
              <a:t>Who is going to use it and how?</a:t>
            </a:r>
          </a:p>
          <a:p>
            <a:pPr>
              <a:lnSpc>
                <a:spcPct val="90000"/>
              </a:lnSpc>
            </a:pPr>
            <a:r>
              <a:rPr lang="en-US" dirty="0" smtClean="0"/>
              <a:t>How </a:t>
            </a:r>
            <a:r>
              <a:rPr lang="en-US" dirty="0" smtClean="0"/>
              <a:t>can </a:t>
            </a:r>
            <a:r>
              <a:rPr lang="en-US" dirty="0" smtClean="0"/>
              <a:t>resources be protected against modification?</a:t>
            </a:r>
          </a:p>
          <a:p>
            <a:pPr>
              <a:lnSpc>
                <a:spcPct val="90000"/>
              </a:lnSpc>
            </a:pPr>
            <a:r>
              <a:rPr lang="en-US" dirty="0" smtClean="0"/>
              <a:t>How will access and IP right be managed?</a:t>
            </a:r>
          </a:p>
          <a:p>
            <a:pPr>
              <a:lnSpc>
                <a:spcPct val="90000"/>
              </a:lnSpc>
            </a:pPr>
            <a:r>
              <a:rPr lang="en-US" dirty="0" smtClean="0"/>
              <a:t>What systems will it see to interact with?</a:t>
            </a:r>
          </a:p>
          <a:p>
            <a:pPr>
              <a:lnSpc>
                <a:spcPct val="90000"/>
              </a:lnSpc>
            </a:pPr>
            <a:r>
              <a:rPr lang="en-US" dirty="0" smtClean="0"/>
              <a:t>What resources will be available to create and maintained it?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r>
              <a:rPr lang="en-US" dirty="0" smtClean="0"/>
              <a:t>expected use of the repository</a:t>
            </a:r>
            <a:endParaRPr lang="en-US" dirty="0" smtClean="0"/>
          </a:p>
        </p:txBody>
      </p:sp>
      <p:sp>
        <p:nvSpPr>
          <p:cNvPr id="27651" name="Rectangle 3"/>
          <p:cNvSpPr>
            <a:spLocks noGrp="1"/>
          </p:cNvSpPr>
          <p:nvPr>
            <p:ph type="body" idx="1"/>
          </p:nvPr>
        </p:nvSpPr>
        <p:spPr/>
        <p:txBody>
          <a:bodyPr/>
          <a:lstStyle/>
          <a:p>
            <a:r>
              <a:rPr lang="en-US" dirty="0" smtClean="0"/>
              <a:t>R&amp;B say that you have to make expectations about the use of the repository.</a:t>
            </a:r>
          </a:p>
          <a:p>
            <a:r>
              <a:rPr lang="en-US" dirty="0" smtClean="0"/>
              <a:t>What you, in principle, need to think about is how do you organize searching and browsing.</a:t>
            </a:r>
          </a:p>
          <a:p>
            <a:r>
              <a:rPr lang="en-US" dirty="0" smtClean="0"/>
              <a:t>Howeve</a:t>
            </a:r>
            <a:r>
              <a:rPr lang="en-US" dirty="0" smtClean="0"/>
              <a:t>r in practice it turns out that you will only be able to do what the repository software will be able to do, unless you can change the software. Changing software can be a tall order.</a:t>
            </a:r>
            <a:endParaRPr lang="en-U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searching</a:t>
            </a:r>
            <a:endParaRPr lang="en-US" dirty="0"/>
          </a:p>
        </p:txBody>
      </p:sp>
      <p:sp>
        <p:nvSpPr>
          <p:cNvPr id="3" name="Content Placeholder 2"/>
          <p:cNvSpPr>
            <a:spLocks noGrp="1"/>
          </p:cNvSpPr>
          <p:nvPr>
            <p:ph idx="1"/>
          </p:nvPr>
        </p:nvSpPr>
        <p:spPr>
          <a:xfrm>
            <a:off x="457200" y="1600200"/>
            <a:ext cx="8229600" cy="4800600"/>
          </a:xfrm>
        </p:spPr>
        <p:txBody>
          <a:bodyPr/>
          <a:lstStyle/>
          <a:p>
            <a:r>
              <a:rPr lang="en-US" dirty="0" smtClean="0"/>
              <a:t>You usually have resources and their descriptions. </a:t>
            </a:r>
            <a:endParaRPr lang="en-US" dirty="0" smtClean="0"/>
          </a:p>
          <a:p>
            <a:r>
              <a:rPr lang="en-US" dirty="0" smtClean="0"/>
              <a:t>The descriptions can be stored as BLOBs in a database.</a:t>
            </a:r>
          </a:p>
          <a:p>
            <a:r>
              <a:rPr lang="en-US" dirty="0" smtClean="0"/>
              <a:t>You need to extract the searchable from the descriptions to make them searchable in the database.</a:t>
            </a:r>
          </a:p>
          <a:p>
            <a:r>
              <a:rPr lang="en-US" dirty="0" smtClean="0"/>
              <a:t>Example: find pictures shot between 2011-04 and 2011-05.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browsing</a:t>
            </a:r>
            <a:endParaRPr lang="en-US" dirty="0"/>
          </a:p>
        </p:txBody>
      </p:sp>
      <p:sp>
        <p:nvSpPr>
          <p:cNvPr id="3" name="Content Placeholder 2"/>
          <p:cNvSpPr>
            <a:spLocks noGrp="1"/>
          </p:cNvSpPr>
          <p:nvPr>
            <p:ph idx="1"/>
          </p:nvPr>
        </p:nvSpPr>
        <p:spPr>
          <a:xfrm>
            <a:off x="457200" y="1371600"/>
            <a:ext cx="8229600" cy="4876800"/>
          </a:xfrm>
        </p:spPr>
        <p:txBody>
          <a:bodyPr/>
          <a:lstStyle/>
          <a:p>
            <a:r>
              <a:rPr lang="en-US" dirty="0" smtClean="0"/>
              <a:t>This is tougher.</a:t>
            </a:r>
          </a:p>
          <a:p>
            <a:r>
              <a:rPr lang="en-US" dirty="0" smtClean="0"/>
              <a:t>Here the data has to be discrete.</a:t>
            </a:r>
          </a:p>
          <a:p>
            <a:r>
              <a:rPr lang="en-US" dirty="0" smtClean="0"/>
              <a:t>Many times the same entity is referred to by different values, e.g. “Thomas </a:t>
            </a:r>
            <a:r>
              <a:rPr lang="en-US" dirty="0" err="1" smtClean="0"/>
              <a:t>Krichel</a:t>
            </a:r>
            <a:r>
              <a:rPr lang="en-US" dirty="0" smtClean="0"/>
              <a:t>” </a:t>
            </a:r>
            <a:r>
              <a:rPr lang="en-US" dirty="0" err="1" smtClean="0"/>
              <a:t>vs</a:t>
            </a:r>
            <a:r>
              <a:rPr lang="en-US" dirty="0" smtClean="0"/>
              <a:t> “</a:t>
            </a:r>
            <a:r>
              <a:rPr lang="ru-RU" dirty="0" smtClean="0"/>
              <a:t>Томас Крихель</a:t>
            </a:r>
            <a:r>
              <a:rPr lang="en-US" dirty="0" smtClean="0"/>
              <a:t>”, “The Magic Flute” </a:t>
            </a:r>
            <a:r>
              <a:rPr lang="en-US" dirty="0" err="1" smtClean="0"/>
              <a:t>vs</a:t>
            </a:r>
            <a:r>
              <a:rPr lang="en-US" dirty="0" smtClean="0"/>
              <a:t> “Die </a:t>
            </a:r>
            <a:r>
              <a:rPr lang="en-US" dirty="0" err="1" smtClean="0"/>
              <a:t>Z</a:t>
            </a:r>
            <a:r>
              <a:rPr lang="en-US" dirty="0" err="1" smtClean="0"/>
              <a:t>auberflöte</a:t>
            </a:r>
            <a:r>
              <a:rPr lang="en-US" dirty="0" smtClean="0"/>
              <a:t>”. </a:t>
            </a:r>
          </a:p>
          <a:p>
            <a:r>
              <a:rPr lang="en-US" dirty="0" smtClean="0"/>
              <a:t>If you want to have browsing by author, composer, work etc, you to, most likely manually, bring variant from together.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p:nvPr>
        </p:nvSpPr>
        <p:spPr/>
        <p:txBody>
          <a:bodyPr/>
          <a:lstStyle/>
          <a:p>
            <a:r>
              <a:rPr lang="en-US" smtClean="0"/>
              <a:t>readings</a:t>
            </a:r>
          </a:p>
        </p:txBody>
      </p:sp>
      <p:sp>
        <p:nvSpPr>
          <p:cNvPr id="16386" name="Content Placeholder 2"/>
          <p:cNvSpPr>
            <a:spLocks noGrp="1"/>
          </p:cNvSpPr>
          <p:nvPr>
            <p:ph idx="1"/>
          </p:nvPr>
        </p:nvSpPr>
        <p:spPr>
          <a:xfrm>
            <a:off x="457200" y="1371600"/>
            <a:ext cx="8229600" cy="4754563"/>
          </a:xfrm>
        </p:spPr>
        <p:txBody>
          <a:bodyPr/>
          <a:lstStyle/>
          <a:p>
            <a:r>
              <a:rPr lang="en-US" dirty="0" smtClean="0"/>
              <a:t>This slide set follows Reese and </a:t>
            </a:r>
            <a:r>
              <a:rPr lang="en-US" dirty="0" err="1" smtClean="0"/>
              <a:t>Barnerjee</a:t>
            </a:r>
            <a:r>
              <a:rPr lang="en-US" dirty="0" smtClean="0"/>
              <a:t> very closely. </a:t>
            </a:r>
          </a:p>
          <a:p>
            <a:r>
              <a:rPr lang="en-US" dirty="0" smtClean="0"/>
              <a:t>We want to get through the gist of what they have in </a:t>
            </a:r>
            <a:r>
              <a:rPr lang="en-US" dirty="0" smtClean="0"/>
              <a:t>chapters one and two. I skip the most trivial things as well as the stuff that will be covered in copyright and imaging lectures.</a:t>
            </a:r>
            <a:endParaRPr lang="en-US" dirty="0" smtClean="0"/>
          </a:p>
          <a:p>
            <a:r>
              <a:rPr lang="en-US" dirty="0" smtClean="0"/>
              <a:t>I have not been involved in repositories but I don’t buy a lot what they write.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backup</a:t>
            </a:r>
            <a:endParaRPr lang="en-US" dirty="0"/>
          </a:p>
        </p:txBody>
      </p:sp>
      <p:sp>
        <p:nvSpPr>
          <p:cNvPr id="3" name="Content Placeholder 2"/>
          <p:cNvSpPr>
            <a:spLocks noGrp="1"/>
          </p:cNvSpPr>
          <p:nvPr>
            <p:ph idx="1"/>
          </p:nvPr>
        </p:nvSpPr>
        <p:spPr/>
        <p:txBody>
          <a:bodyPr/>
          <a:lstStyle/>
          <a:p>
            <a:r>
              <a:rPr lang="en-US" dirty="0" smtClean="0"/>
              <a:t>This is more of a technical issue.</a:t>
            </a:r>
          </a:p>
          <a:p>
            <a:r>
              <a:rPr lang="en-US" dirty="0" smtClean="0"/>
              <a:t>You will need backup. My general prescription would be to run the repository itself with a 3</a:t>
            </a:r>
            <a:r>
              <a:rPr lang="en-US" baseline="30000" dirty="0" smtClean="0"/>
              <a:t>rd</a:t>
            </a:r>
            <a:r>
              <a:rPr lang="en-US" dirty="0" smtClean="0"/>
              <a:t> party provider.</a:t>
            </a:r>
          </a:p>
          <a:p>
            <a:r>
              <a:rPr lang="en-US" dirty="0" smtClean="0"/>
              <a:t>Locally, keep a staging (rather than production) server and a backup. They can both be on the same machine. </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a:t>
            </a:r>
            <a:r>
              <a:rPr lang="en-US" dirty="0" err="1" smtClean="0"/>
              <a:t>sensical</a:t>
            </a:r>
            <a:r>
              <a:rPr lang="en-US" dirty="0" smtClean="0"/>
              <a:t> </a:t>
            </a:r>
            <a:r>
              <a:rPr lang="en-US" dirty="0" err="1" smtClean="0"/>
              <a:t>sysadmin</a:t>
            </a:r>
            <a:r>
              <a:rPr lang="en-US" dirty="0" smtClean="0"/>
              <a:t> tips</a:t>
            </a:r>
            <a:endParaRPr lang="en-US" dirty="0"/>
          </a:p>
        </p:txBody>
      </p:sp>
      <p:sp>
        <p:nvSpPr>
          <p:cNvPr id="3" name="Content Placeholder 2"/>
          <p:cNvSpPr>
            <a:spLocks noGrp="1"/>
          </p:cNvSpPr>
          <p:nvPr>
            <p:ph idx="1"/>
          </p:nvPr>
        </p:nvSpPr>
        <p:spPr>
          <a:xfrm>
            <a:off x="457200" y="1371600"/>
            <a:ext cx="8229600" cy="4754563"/>
          </a:xfrm>
        </p:spPr>
        <p:txBody>
          <a:bodyPr/>
          <a:lstStyle/>
          <a:p>
            <a:r>
              <a:rPr lang="en-US" dirty="0" smtClean="0"/>
              <a:t>You need physical security for any server.</a:t>
            </a:r>
          </a:p>
          <a:p>
            <a:r>
              <a:rPr lang="en-US" dirty="0" smtClean="0"/>
              <a:t>You need to keep the software up-to-date. I do it, roughly, weekly.</a:t>
            </a:r>
          </a:p>
          <a:p>
            <a:r>
              <a:rPr lang="en-US" dirty="0" smtClean="0"/>
              <a:t>You need to join the mailing list for the repository software, and the security list for the operating system.</a:t>
            </a:r>
          </a:p>
          <a:p>
            <a:r>
              <a:rPr lang="en-US" dirty="0" smtClean="0"/>
              <a:t>Encrypted access to the server when authentication is required.</a:t>
            </a:r>
          </a:p>
          <a:p>
            <a:r>
              <a:rPr lang="en-US" dirty="0" smtClean="0"/>
              <a:t>Run minimal amount of software.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960438"/>
          </a:xfrm>
        </p:spPr>
        <p:txBody>
          <a:bodyPr/>
          <a:lstStyle/>
          <a:p>
            <a:r>
              <a:rPr lang="en-US" dirty="0" smtClean="0"/>
              <a:t>acquisitions</a:t>
            </a:r>
            <a:endParaRPr lang="en-US" dirty="0"/>
          </a:p>
        </p:txBody>
      </p:sp>
      <p:sp>
        <p:nvSpPr>
          <p:cNvPr id="3" name="Content Placeholder 2"/>
          <p:cNvSpPr>
            <a:spLocks noGrp="1"/>
          </p:cNvSpPr>
          <p:nvPr>
            <p:ph idx="1"/>
          </p:nvPr>
        </p:nvSpPr>
        <p:spPr>
          <a:xfrm>
            <a:off x="457200" y="1219200"/>
            <a:ext cx="8229600" cy="5181600"/>
          </a:xfrm>
        </p:spPr>
        <p:txBody>
          <a:bodyPr/>
          <a:lstStyle/>
          <a:p>
            <a:r>
              <a:rPr lang="en-US" dirty="0" smtClean="0"/>
              <a:t>Since paper publishing is expensive, publishers have to make exert some quality control. </a:t>
            </a:r>
          </a:p>
          <a:p>
            <a:r>
              <a:rPr lang="en-US" dirty="0" smtClean="0"/>
              <a:t>For physical collections, libraries have elaborate procedures. They have been evolving slowly for about 500 years. </a:t>
            </a:r>
          </a:p>
          <a:p>
            <a:r>
              <a:rPr lang="en-US" dirty="0" smtClean="0"/>
              <a:t>Libraries have catalogs, approval plans etc.</a:t>
            </a:r>
          </a:p>
          <a:p>
            <a:r>
              <a:rPr lang="en-US" dirty="0" smtClean="0"/>
              <a:t>These are of little help with digital materials.</a:t>
            </a:r>
          </a:p>
          <a:p>
            <a:r>
              <a:rPr lang="en-US" dirty="0" smtClean="0"/>
              <a:t>Most of the challenges of acquiring physical continue for digital assets, R&amp;B noted earlier.</a:t>
            </a:r>
          </a:p>
          <a:p>
            <a:endParaRPr lang="en-US"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advice</a:t>
            </a:r>
            <a:endParaRPr lang="en-US" dirty="0"/>
          </a:p>
        </p:txBody>
      </p:sp>
      <p:sp>
        <p:nvSpPr>
          <p:cNvPr id="3" name="Content Placeholder 2"/>
          <p:cNvSpPr>
            <a:spLocks noGrp="1"/>
          </p:cNvSpPr>
          <p:nvPr>
            <p:ph idx="1"/>
          </p:nvPr>
        </p:nvSpPr>
        <p:spPr/>
        <p:txBody>
          <a:bodyPr/>
          <a:lstStyle/>
          <a:p>
            <a:r>
              <a:rPr lang="en-US" dirty="0" smtClean="0"/>
              <a:t>Another cerebral fart of R&amp;B: “The value of a digital collection is measured by how well it helps people find what they need rather than by the number of items it contains</a:t>
            </a:r>
            <a:r>
              <a:rPr lang="en-US" dirty="0" smtClean="0"/>
              <a:t>.”</a:t>
            </a:r>
          </a:p>
          <a:p>
            <a:r>
              <a:rPr lang="en-US" dirty="0" smtClean="0"/>
              <a:t>They continue straight: “This </a:t>
            </a:r>
            <a:r>
              <a:rPr lang="en-US" dirty="0" smtClean="0"/>
              <a:t>means that to be useful, digital files must be selected and </a:t>
            </a:r>
            <a:r>
              <a:rPr lang="en-US" dirty="0" smtClean="0"/>
              <a:t>processed </a:t>
            </a:r>
            <a:r>
              <a:rPr lang="en-US" dirty="0" smtClean="0"/>
              <a:t>before they are stored.”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the collection</a:t>
            </a:r>
            <a:endParaRPr lang="en-US" dirty="0"/>
          </a:p>
        </p:txBody>
      </p:sp>
      <p:sp>
        <p:nvSpPr>
          <p:cNvPr id="3" name="Content Placeholder 2"/>
          <p:cNvSpPr>
            <a:spLocks noGrp="1"/>
          </p:cNvSpPr>
          <p:nvPr>
            <p:ph idx="1"/>
          </p:nvPr>
        </p:nvSpPr>
        <p:spPr/>
        <p:txBody>
          <a:bodyPr/>
          <a:lstStyle/>
          <a:p>
            <a:r>
              <a:rPr lang="en-US" dirty="0" smtClean="0"/>
              <a:t>P</a:t>
            </a:r>
            <a:r>
              <a:rPr lang="en-US" dirty="0" smtClean="0"/>
              <a:t>utting in resources into the repository because they are there?</a:t>
            </a:r>
          </a:p>
          <a:p>
            <a:r>
              <a:rPr lang="en-US" dirty="0" smtClean="0"/>
              <a:t>R</a:t>
            </a:r>
            <a:r>
              <a:rPr lang="en-US" dirty="0" smtClean="0"/>
              <a:t>ely on content providers to provide them?</a:t>
            </a:r>
          </a:p>
          <a:p>
            <a:r>
              <a:rPr lang="en-US" dirty="0" smtClean="0"/>
              <a:t>R</a:t>
            </a:r>
            <a:r>
              <a:rPr lang="en-US" dirty="0" smtClean="0"/>
              <a:t>ely on serendipity of library staff? </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R&amp;B questions to answer</a:t>
            </a:r>
            <a:endParaRPr lang="en-US" dirty="0"/>
          </a:p>
        </p:txBody>
      </p:sp>
      <p:sp>
        <p:nvSpPr>
          <p:cNvPr id="3" name="Content Placeholder 2"/>
          <p:cNvSpPr>
            <a:spLocks noGrp="1"/>
          </p:cNvSpPr>
          <p:nvPr>
            <p:ph idx="1"/>
          </p:nvPr>
        </p:nvSpPr>
        <p:spPr/>
        <p:txBody>
          <a:bodyPr/>
          <a:lstStyle/>
          <a:p>
            <a:r>
              <a:rPr lang="en-US" dirty="0" smtClean="0"/>
              <a:t>What resources are desired and where are they?</a:t>
            </a:r>
          </a:p>
          <a:p>
            <a:r>
              <a:rPr lang="en-US" dirty="0" smtClean="0"/>
              <a:t>How will different versions of a document be handled?</a:t>
            </a:r>
          </a:p>
          <a:p>
            <a:r>
              <a:rPr lang="en-US" dirty="0" smtClean="0"/>
              <a:t>Who should be involved in the selection process?</a:t>
            </a:r>
          </a:p>
          <a:p>
            <a:r>
              <a:rPr lang="en-US" dirty="0" smtClean="0"/>
              <a:t>What tools exist to help automatically detect resources?</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fragmented resources</a:t>
            </a:r>
            <a:endParaRPr lang="en-US" dirty="0"/>
          </a:p>
        </p:txBody>
      </p:sp>
      <p:sp>
        <p:nvSpPr>
          <p:cNvPr id="15" name="Content Placeholder 14"/>
          <p:cNvSpPr>
            <a:spLocks noGrp="1"/>
          </p:cNvSpPr>
          <p:nvPr>
            <p:ph idx="1"/>
          </p:nvPr>
        </p:nvSpPr>
        <p:spPr/>
        <p:txBody>
          <a:bodyPr/>
          <a:lstStyle/>
          <a:p>
            <a:r>
              <a:rPr lang="en-US" dirty="0" smtClean="0"/>
              <a:t>“Acquiring resources for a digital repository is an inherently complex endeavor because it is often unclear what needs to be archive in the first place. Electronic resources frequently lack obvious boundaries.” </a:t>
            </a:r>
          </a:p>
          <a:p>
            <a:pPr lvl="1"/>
            <a:r>
              <a:rPr lang="en-US" dirty="0" smtClean="0"/>
              <a:t>web pages</a:t>
            </a:r>
          </a:p>
          <a:p>
            <a:pPr lvl="1"/>
            <a:r>
              <a:rPr lang="en-US" dirty="0" smtClean="0"/>
              <a:t>dynamically generated resources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dealing with them</a:t>
            </a:r>
            <a:endParaRPr lang="en-US" dirty="0"/>
          </a:p>
        </p:txBody>
      </p:sp>
      <p:sp>
        <p:nvSpPr>
          <p:cNvPr id="3" name="Content Placeholder 2"/>
          <p:cNvSpPr>
            <a:spLocks noGrp="1"/>
          </p:cNvSpPr>
          <p:nvPr>
            <p:ph idx="1"/>
          </p:nvPr>
        </p:nvSpPr>
        <p:spPr>
          <a:xfrm>
            <a:off x="457200" y="1371600"/>
            <a:ext cx="8229600" cy="4876800"/>
          </a:xfrm>
        </p:spPr>
        <p:txBody>
          <a:bodyPr/>
          <a:lstStyle/>
          <a:p>
            <a:r>
              <a:rPr lang="en-US" dirty="0" smtClean="0"/>
              <a:t>R&amp;B suggest</a:t>
            </a:r>
          </a:p>
          <a:p>
            <a:pPr lvl="1"/>
            <a:r>
              <a:rPr lang="en-US" dirty="0" smtClean="0"/>
              <a:t>not include them?</a:t>
            </a:r>
          </a:p>
          <a:p>
            <a:pPr lvl="1"/>
            <a:r>
              <a:rPr lang="en-US" dirty="0" smtClean="0"/>
              <a:t>reformatting them?</a:t>
            </a:r>
          </a:p>
          <a:p>
            <a:pPr lvl="1"/>
            <a:r>
              <a:rPr lang="en-US" dirty="0" smtClean="0"/>
              <a:t>postpone dealing with them?</a:t>
            </a:r>
          </a:p>
          <a:p>
            <a:pPr lvl="1"/>
            <a:r>
              <a:rPr lang="en-US" dirty="0" smtClean="0"/>
              <a:t>contracting out?</a:t>
            </a:r>
          </a:p>
          <a:p>
            <a:r>
              <a:rPr lang="en-US" dirty="0" smtClean="0"/>
              <a:t>The Internet Archive’s </a:t>
            </a:r>
            <a:r>
              <a:rPr lang="en-US" dirty="0" err="1" smtClean="0"/>
              <a:t>Heritrix</a:t>
            </a:r>
            <a:r>
              <a:rPr lang="en-US" dirty="0" smtClean="0"/>
              <a:t> </a:t>
            </a:r>
            <a:r>
              <a:rPr lang="en-US" dirty="0" smtClean="0"/>
              <a:t>is </a:t>
            </a:r>
            <a:r>
              <a:rPr lang="en-US" dirty="0" smtClean="0"/>
              <a:t>a software that can deal with the archiving of web pages. </a:t>
            </a:r>
          </a:p>
          <a:p>
            <a:r>
              <a:rPr lang="en-US" dirty="0" smtClean="0"/>
              <a:t>The reformatting of links in proprietary file formats may be more difficult.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identification planning</a:t>
            </a:r>
            <a:endParaRPr lang="en-US" dirty="0"/>
          </a:p>
        </p:txBody>
      </p:sp>
      <p:sp>
        <p:nvSpPr>
          <p:cNvPr id="3" name="Content Placeholder 2"/>
          <p:cNvSpPr>
            <a:spLocks noGrp="1"/>
          </p:cNvSpPr>
          <p:nvPr>
            <p:ph idx="1"/>
          </p:nvPr>
        </p:nvSpPr>
        <p:spPr/>
        <p:txBody>
          <a:bodyPr/>
          <a:lstStyle/>
          <a:p>
            <a:r>
              <a:rPr lang="en-US" dirty="0" smtClean="0"/>
              <a:t>This is an important process of building archive. </a:t>
            </a:r>
          </a:p>
          <a:p>
            <a:r>
              <a:rPr lang="en-US" dirty="0" smtClean="0"/>
              <a:t>Anything that is considered a resource has to be given an identifier. </a:t>
            </a:r>
          </a:p>
          <a:p>
            <a:r>
              <a:rPr lang="en-US" dirty="0" smtClean="0"/>
              <a:t>Identifiers can be dumb or intelligent.</a:t>
            </a:r>
          </a:p>
          <a:p>
            <a:r>
              <a:rPr lang="en-US" dirty="0" smtClean="0"/>
              <a:t>Identification may be hierarchical and it can then be delegated. </a:t>
            </a:r>
          </a:p>
          <a:p>
            <a:r>
              <a:rPr lang="en-US" dirty="0" smtClean="0"/>
              <a:t>[I am leaving R&amp;B here.]</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dumb identifiers</a:t>
            </a:r>
            <a:endParaRPr lang="en-US" dirty="0"/>
          </a:p>
        </p:txBody>
      </p:sp>
      <p:sp>
        <p:nvSpPr>
          <p:cNvPr id="3" name="Content Placeholder 2"/>
          <p:cNvSpPr>
            <a:spLocks noGrp="1"/>
          </p:cNvSpPr>
          <p:nvPr>
            <p:ph idx="1"/>
          </p:nvPr>
        </p:nvSpPr>
        <p:spPr/>
        <p:txBody>
          <a:bodyPr/>
          <a:lstStyle/>
          <a:p>
            <a:r>
              <a:rPr lang="en-US" dirty="0" smtClean="0"/>
              <a:t>Dumb identifiers contain no information about the item that they are identify.</a:t>
            </a:r>
          </a:p>
          <a:p>
            <a:r>
              <a:rPr lang="en-US" dirty="0" smtClean="0"/>
              <a:t>For example a number can be used.</a:t>
            </a:r>
          </a:p>
          <a:p>
            <a:r>
              <a:rPr lang="en-US" dirty="0" smtClean="0"/>
              <a:t>Advantages</a:t>
            </a:r>
          </a:p>
          <a:p>
            <a:pPr lvl="1"/>
            <a:r>
              <a:rPr lang="en-US" dirty="0" smtClean="0"/>
              <a:t>easy to create</a:t>
            </a:r>
          </a:p>
          <a:p>
            <a:pPr lvl="1"/>
            <a:r>
              <a:rPr lang="en-US" dirty="0" smtClean="0"/>
              <a:t>no temptation to change</a:t>
            </a:r>
            <a:endParaRPr lang="en-US" dirty="0" smtClean="0"/>
          </a:p>
          <a:p>
            <a:r>
              <a:rPr lang="en-US" dirty="0" smtClean="0"/>
              <a:t>Problem</a:t>
            </a:r>
          </a:p>
          <a:p>
            <a:pPr lvl="1"/>
            <a:r>
              <a:rPr lang="en-US" dirty="0" smtClean="0"/>
              <a:t>not easy to relate to resource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p:cNvSpPr>
          <p:nvPr>
            <p:ph type="title"/>
          </p:nvPr>
        </p:nvSpPr>
        <p:spPr/>
        <p:txBody>
          <a:bodyPr/>
          <a:lstStyle/>
          <a:p>
            <a:r>
              <a:rPr lang="en-US" smtClean="0"/>
              <a:t>planning</a:t>
            </a:r>
          </a:p>
        </p:txBody>
      </p:sp>
      <p:sp>
        <p:nvSpPr>
          <p:cNvPr id="17410" name="Rectangle 3"/>
          <p:cNvSpPr>
            <a:spLocks noGrp="1"/>
          </p:cNvSpPr>
          <p:nvPr>
            <p:ph type="body" idx="1"/>
          </p:nvPr>
        </p:nvSpPr>
        <p:spPr>
          <a:xfrm>
            <a:off x="457200" y="1219200"/>
            <a:ext cx="8229600" cy="5257800"/>
          </a:xfrm>
        </p:spPr>
        <p:txBody>
          <a:bodyPr/>
          <a:lstStyle/>
          <a:p>
            <a:r>
              <a:rPr lang="en-US" smtClean="0"/>
              <a:t>“The ultimate success or failure of a digital repository is usually determined in the planning stage. A repository must be structured and organized that users can readily find and use diverse types of resources. It must be easy to maintain and capable of accommodating needs and resources that may not exist at the time the repository is designed.”</a:t>
            </a:r>
          </a:p>
          <a:p>
            <a:r>
              <a:rPr lang="en-US" smtClean="0"/>
              <a:t>Happy talk!</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intelligent identifiers</a:t>
            </a:r>
            <a:endParaRPr lang="en-US" dirty="0"/>
          </a:p>
        </p:txBody>
      </p:sp>
      <p:sp>
        <p:nvSpPr>
          <p:cNvPr id="3" name="Content Placeholder 2"/>
          <p:cNvSpPr>
            <a:spLocks noGrp="1"/>
          </p:cNvSpPr>
          <p:nvPr>
            <p:ph idx="1"/>
          </p:nvPr>
        </p:nvSpPr>
        <p:spPr/>
        <p:txBody>
          <a:bodyPr/>
          <a:lstStyle/>
          <a:p>
            <a:r>
              <a:rPr lang="en-US" dirty="0" smtClean="0"/>
              <a:t>They say something about the resource.</a:t>
            </a:r>
          </a:p>
          <a:p>
            <a:r>
              <a:rPr lang="en-US" dirty="0" smtClean="0"/>
              <a:t>Usually, any hierarchical identification structure has some intelligence built into it. </a:t>
            </a:r>
          </a:p>
          <a:p>
            <a:r>
              <a:rPr lang="en-US" dirty="0" smtClean="0"/>
              <a:t>But there is a temptation to change the handle when there is a change in the intelligent matter that the handle is built on.</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from RePEc</a:t>
            </a:r>
            <a:endParaRPr lang="en-US" dirty="0"/>
          </a:p>
        </p:txBody>
      </p:sp>
      <p:sp>
        <p:nvSpPr>
          <p:cNvPr id="3" name="Content Placeholder 2"/>
          <p:cNvSpPr>
            <a:spLocks noGrp="1"/>
          </p:cNvSpPr>
          <p:nvPr>
            <p:ph idx="1"/>
          </p:nvPr>
        </p:nvSpPr>
        <p:spPr>
          <a:xfrm>
            <a:off x="457200" y="1371600"/>
            <a:ext cx="8229600" cy="5105400"/>
          </a:xfrm>
        </p:spPr>
        <p:txBody>
          <a:bodyPr/>
          <a:lstStyle/>
          <a:p>
            <a:r>
              <a:rPr lang="en-US" dirty="0" smtClean="0"/>
              <a:t>The identification strategy was set by yours truly.</a:t>
            </a:r>
          </a:p>
          <a:p>
            <a:r>
              <a:rPr lang="en-US" dirty="0" smtClean="0"/>
              <a:t>It combine a centrally assigned archive code, an series code assigned by the archive, and a code of the paper in the series. </a:t>
            </a:r>
          </a:p>
          <a:p>
            <a:r>
              <a:rPr lang="en-US" dirty="0" smtClean="0"/>
              <a:t>This is problematic when series move between archives. </a:t>
            </a:r>
          </a:p>
          <a:p>
            <a:r>
              <a:rPr lang="en-US" dirty="0" smtClean="0"/>
              <a:t>I tried to later have the series code to be centrally assigned. </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of handle instability</a:t>
            </a:r>
            <a:endParaRPr lang="en-US" dirty="0"/>
          </a:p>
        </p:txBody>
      </p:sp>
      <p:sp>
        <p:nvSpPr>
          <p:cNvPr id="3" name="Content Placeholder 2"/>
          <p:cNvSpPr>
            <a:spLocks noGrp="1"/>
          </p:cNvSpPr>
          <p:nvPr>
            <p:ph idx="1"/>
          </p:nvPr>
        </p:nvSpPr>
        <p:spPr/>
        <p:txBody>
          <a:bodyPr/>
          <a:lstStyle/>
          <a:p>
            <a:r>
              <a:rPr lang="en-US" dirty="0" smtClean="0"/>
              <a:t>If handles change, </a:t>
            </a:r>
            <a:r>
              <a:rPr lang="en-US" smtClean="0"/>
              <a:t>there are </a:t>
            </a:r>
            <a:r>
              <a:rPr lang="en-US" dirty="0" smtClean="0"/>
              <a:t>problems with all services based on </a:t>
            </a:r>
            <a:r>
              <a:rPr lang="en-US" smtClean="0"/>
              <a:t>them.   </a:t>
            </a:r>
            <a:endParaRPr lang="en-US" dirty="0" smtClean="0"/>
          </a:p>
          <a:p>
            <a:r>
              <a:rPr lang="en-US" dirty="0" smtClean="0"/>
              <a:t>For example if you have an announcement service, the paper appears to be new.</a:t>
            </a:r>
          </a:p>
          <a:p>
            <a:r>
              <a:rPr lang="en-US" dirty="0" smtClean="0"/>
              <a:t>If you have an author claiming service, the author appears to loose a paper and has to select the paper again. </a:t>
            </a:r>
          </a:p>
          <a:p>
            <a:pPr>
              <a:buNone/>
            </a:pP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 Box 1"/>
          <p:cNvSpPr txBox="1">
            <a:spLocks noChangeArrowheads="1"/>
          </p:cNvSpPr>
          <p:nvPr/>
        </p:nvSpPr>
        <p:spPr bwMode="auto">
          <a:xfrm>
            <a:off x="685800" y="2130425"/>
            <a:ext cx="7772400" cy="1470025"/>
          </a:xfrm>
          <a:prstGeom prst="rect">
            <a:avLst/>
          </a:prstGeom>
          <a:noFill/>
          <a:ln w="9525">
            <a:noFill/>
            <a:round/>
            <a:headEnd/>
            <a:tailEnd/>
          </a:ln>
        </p:spPr>
        <p:txBody>
          <a:bodyPr lIns="90000" tIns="46800" rIns="90000" bIns="46800" anchor="ctr"/>
          <a:lstStyle/>
          <a:p>
            <a:pPr algn="ctr">
              <a:lnSpc>
                <a:spcPct val="84000"/>
              </a:lnSpc>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4000">
                <a:solidFill>
                  <a:srgbClr val="E3EBF1"/>
                </a:solidFill>
                <a:latin typeface="Calibri" pitchFamily="34" charset="0"/>
              </a:rPr>
              <a:t>http://openlib.org/home/krichel</a:t>
            </a:r>
          </a:p>
        </p:txBody>
      </p:sp>
      <p:sp>
        <p:nvSpPr>
          <p:cNvPr id="25602" name="Text Box 2"/>
          <p:cNvSpPr txBox="1">
            <a:spLocks noChangeArrowheads="1"/>
          </p:cNvSpPr>
          <p:nvPr/>
        </p:nvSpPr>
        <p:spPr bwMode="auto">
          <a:xfrm>
            <a:off x="1371600" y="3886200"/>
            <a:ext cx="6400800" cy="3048000"/>
          </a:xfrm>
          <a:prstGeom prst="rect">
            <a:avLst/>
          </a:prstGeom>
          <a:noFill/>
          <a:ln w="9525">
            <a:noFill/>
            <a:round/>
            <a:headEnd/>
            <a:tailEnd/>
          </a:ln>
        </p:spPr>
        <p:txBody>
          <a:bodyPr lIns="90000" tIns="46800" rIns="90000" bIns="46800"/>
          <a:lstStyle/>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Please shutdown the computers when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you are done.</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r>
              <a:rPr lang="en-US" sz="2800">
                <a:solidFill>
                  <a:srgbClr val="FFFFFF"/>
                </a:solidFill>
                <a:latin typeface="Calibri" pitchFamily="34" charset="0"/>
              </a:rPr>
              <a:t>Thank you for your attention!</a:t>
            </a: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a:p>
            <a:pPr algn="ctr">
              <a:lnSpc>
                <a:spcPct val="84000"/>
              </a:lnSpc>
              <a:spcBef>
                <a:spcPts val="700"/>
              </a:spcBef>
              <a:tabLst>
                <a:tab pos="457200" algn="l"/>
                <a:tab pos="900113" algn="l"/>
                <a:tab pos="1357313" algn="l"/>
                <a:tab pos="1814513" algn="l"/>
                <a:tab pos="2271713" algn="l"/>
                <a:tab pos="2728913" algn="l"/>
                <a:tab pos="3186113" algn="l"/>
                <a:tab pos="3643313" algn="l"/>
                <a:tab pos="4100513" algn="l"/>
                <a:tab pos="4557713" algn="l"/>
                <a:tab pos="5014913" algn="l"/>
                <a:tab pos="5472113" algn="l"/>
                <a:tab pos="5929313" algn="l"/>
                <a:tab pos="6386513" algn="l"/>
                <a:tab pos="6843713" algn="l"/>
                <a:tab pos="7300913" algn="l"/>
                <a:tab pos="7758113" algn="l"/>
                <a:tab pos="8215313" algn="l"/>
                <a:tab pos="8672513" algn="l"/>
                <a:tab pos="9129713" algn="l"/>
                <a:tab pos="9586913" algn="l"/>
              </a:tabLst>
            </a:pPr>
            <a:endParaRPr lang="en-US" sz="2800">
              <a:solidFill>
                <a:srgbClr val="FFFFFF"/>
              </a:solidFill>
              <a:latin typeface="Calibri" pitchFamily="34"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p:cNvSpPr>
          <p:nvPr>
            <p:ph type="title"/>
          </p:nvPr>
        </p:nvSpPr>
        <p:spPr/>
        <p:txBody>
          <a:bodyPr/>
          <a:lstStyle/>
          <a:p>
            <a:r>
              <a:rPr lang="en-US" smtClean="0"/>
              <a:t>planning importance</a:t>
            </a:r>
          </a:p>
        </p:txBody>
      </p:sp>
      <p:sp>
        <p:nvSpPr>
          <p:cNvPr id="18434" name="Rectangle 3"/>
          <p:cNvSpPr>
            <a:spLocks noGrp="1"/>
          </p:cNvSpPr>
          <p:nvPr>
            <p:ph type="body" idx="1"/>
          </p:nvPr>
        </p:nvSpPr>
        <p:spPr>
          <a:xfrm>
            <a:off x="457200" y="1371600"/>
            <a:ext cx="8229600" cy="4754563"/>
          </a:xfrm>
        </p:spPr>
        <p:txBody>
          <a:bodyPr/>
          <a:lstStyle/>
          <a:p>
            <a:r>
              <a:rPr lang="en-US" smtClean="0"/>
              <a:t>“The ultimate success or failure of a digital repository is usually determined in the planning stage.”</a:t>
            </a:r>
          </a:p>
          <a:p>
            <a:r>
              <a:rPr lang="en-US" smtClean="0"/>
              <a:t>It would be useful to have an example of a repository that failed because it was badly planned.</a:t>
            </a:r>
          </a:p>
          <a:p>
            <a:r>
              <a:rPr lang="en-US" smtClean="0"/>
              <a:t>The weak contents in many academic repositories suggests that all are badly planned?</a:t>
            </a:r>
          </a:p>
          <a:p>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p:cNvSpPr>
          <p:nvPr>
            <p:ph type="title"/>
          </p:nvPr>
        </p:nvSpPr>
        <p:spPr/>
        <p:txBody>
          <a:bodyPr/>
          <a:lstStyle/>
          <a:p>
            <a:r>
              <a:rPr lang="en-US" smtClean="0"/>
              <a:t>search</a:t>
            </a:r>
          </a:p>
        </p:txBody>
      </p:sp>
      <p:sp>
        <p:nvSpPr>
          <p:cNvPr id="19458" name="Rectangle 3"/>
          <p:cNvSpPr>
            <a:spLocks noGrp="1"/>
          </p:cNvSpPr>
          <p:nvPr>
            <p:ph type="body" idx="1"/>
          </p:nvPr>
        </p:nvSpPr>
        <p:spPr/>
        <p:txBody>
          <a:bodyPr/>
          <a:lstStyle/>
          <a:p>
            <a:r>
              <a:rPr lang="en-US" smtClean="0"/>
              <a:t>“A repository must be structured and organized that users can readily find and use diverse types of resources.” </a:t>
            </a:r>
          </a:p>
          <a:p>
            <a:r>
              <a:rPr lang="en-US" smtClean="0"/>
              <a:t>Users don’t search local repositories. They come in through search engines or aggregators (which are also found through search engines). Optimizing repositories for local findability is plain wrong.</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p:cNvSpPr>
          <p:nvPr>
            <p:ph type="title"/>
          </p:nvPr>
        </p:nvSpPr>
        <p:spPr/>
        <p:txBody>
          <a:bodyPr/>
          <a:lstStyle/>
          <a:p>
            <a:r>
              <a:rPr lang="en-US" smtClean="0"/>
              <a:t>capability</a:t>
            </a:r>
          </a:p>
        </p:txBody>
      </p:sp>
      <p:sp>
        <p:nvSpPr>
          <p:cNvPr id="20482" name="Rectangle 3"/>
          <p:cNvSpPr>
            <a:spLocks noGrp="1"/>
          </p:cNvSpPr>
          <p:nvPr>
            <p:ph type="body" idx="1"/>
          </p:nvPr>
        </p:nvSpPr>
        <p:spPr/>
        <p:txBody>
          <a:bodyPr/>
          <a:lstStyle/>
          <a:p>
            <a:r>
              <a:rPr lang="en-US" smtClean="0"/>
              <a:t>“capable of accommodating needs and resources that may not exist”</a:t>
            </a:r>
          </a:p>
          <a:p>
            <a:r>
              <a:rPr lang="en-US" smtClean="0"/>
              <a:t>It is impossible to do that. Making this sort of ideas a precondition for building a repository slows down progress with real task.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p:cNvSpPr>
          <p:nvPr>
            <p:ph type="title"/>
          </p:nvPr>
        </p:nvSpPr>
        <p:spPr/>
        <p:txBody>
          <a:bodyPr/>
          <a:lstStyle/>
          <a:p>
            <a:r>
              <a:rPr lang="en-US" smtClean="0"/>
              <a:t>parallel to physical</a:t>
            </a:r>
          </a:p>
        </p:txBody>
      </p:sp>
      <p:sp>
        <p:nvSpPr>
          <p:cNvPr id="21506" name="Rectangle 3"/>
          <p:cNvSpPr>
            <a:spLocks noGrp="1"/>
          </p:cNvSpPr>
          <p:nvPr>
            <p:ph type="body" idx="1"/>
          </p:nvPr>
        </p:nvSpPr>
        <p:spPr/>
        <p:txBody>
          <a:bodyPr/>
          <a:lstStyle/>
          <a:p>
            <a:r>
              <a:rPr lang="en-US" smtClean="0"/>
              <a:t>“Creating and managing a digital repository is similar to starting a new physical collection … new materials must be added while those that no longer support the mission of the repository should be removed”.</a:t>
            </a:r>
          </a:p>
          <a:p>
            <a:r>
              <a:rPr lang="en-US" smtClean="0"/>
              <a:t>The first idea holds people hostage to the past and the second is inimical to digital preservation.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p:cNvSpPr>
          <p:nvPr>
            <p:ph type="title"/>
          </p:nvPr>
        </p:nvSpPr>
        <p:spPr/>
        <p:txBody>
          <a:bodyPr/>
          <a:lstStyle/>
          <a:p>
            <a:r>
              <a:rPr lang="en-US" smtClean="0"/>
              <a:t>preservation</a:t>
            </a:r>
          </a:p>
        </p:txBody>
      </p:sp>
      <p:sp>
        <p:nvSpPr>
          <p:cNvPr id="22530" name="Rectangle 3"/>
          <p:cNvSpPr>
            <a:spLocks noGrp="1"/>
          </p:cNvSpPr>
          <p:nvPr>
            <p:ph type="body" idx="1"/>
          </p:nvPr>
        </p:nvSpPr>
        <p:spPr>
          <a:xfrm>
            <a:off x="457200" y="1341438"/>
            <a:ext cx="8229600" cy="4983162"/>
          </a:xfrm>
        </p:spPr>
        <p:txBody>
          <a:bodyPr/>
          <a:lstStyle/>
          <a:p>
            <a:r>
              <a:rPr lang="en-US" smtClean="0"/>
              <a:t>“one of the primary functions of digital repositories is to preserve electronic resources, though they must also provide a system for cataloging, indexing and retrieving digital materials”.</a:t>
            </a:r>
          </a:p>
          <a:p>
            <a:r>
              <a:rPr lang="en-US" smtClean="0"/>
              <a:t>We are still on page one, but have already a contradiction with statement of previous slide.</a:t>
            </a:r>
          </a:p>
          <a:p>
            <a:r>
              <a:rPr lang="en-US" smtClean="0"/>
              <a:t>“electronic resources” vs “digital materials”.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p:cNvSpPr>
          <p:nvPr>
            <p:ph type="title"/>
          </p:nvPr>
        </p:nvSpPr>
        <p:spPr/>
        <p:txBody>
          <a:bodyPr/>
          <a:lstStyle/>
          <a:p>
            <a:r>
              <a:rPr lang="en-US" smtClean="0"/>
              <a:t>missing here</a:t>
            </a:r>
          </a:p>
        </p:txBody>
      </p:sp>
      <p:sp>
        <p:nvSpPr>
          <p:cNvPr id="23554" name="Rectangle 3"/>
          <p:cNvSpPr>
            <a:spLocks noGrp="1"/>
          </p:cNvSpPr>
          <p:nvPr>
            <p:ph type="body" idx="1"/>
          </p:nvPr>
        </p:nvSpPr>
        <p:spPr/>
        <p:txBody>
          <a:bodyPr/>
          <a:lstStyle/>
          <a:p>
            <a:r>
              <a:rPr lang="en-US" smtClean="0"/>
              <a:t>There needs to be an analysis done of the functionalities of the repository.</a:t>
            </a:r>
          </a:p>
          <a:p>
            <a:r>
              <a:rPr lang="en-US" smtClean="0"/>
              <a:t>Some of the aims of the repository may be contradictory.</a:t>
            </a:r>
          </a:p>
          <a:p>
            <a:r>
              <a:rPr lang="en-US" smtClean="0"/>
              <a:t>Then a prioritization can take place between these different functionalities.</a:t>
            </a:r>
          </a:p>
          <a:p>
            <a:r>
              <a:rPr lang="en-US" smtClean="0"/>
              <a:t>This will allow to select an appropriate software.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3260023</TotalTime>
  <Words>1674</Words>
  <Application>Microsoft Office PowerPoint</Application>
  <PresentationFormat>On-screen Show (4:3)</PresentationFormat>
  <Paragraphs>154</Paragraphs>
  <Slides>33</Slides>
  <Notes>2</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Slide 1</vt:lpstr>
      <vt:lpstr>readings</vt:lpstr>
      <vt:lpstr>planning</vt:lpstr>
      <vt:lpstr>planning importance</vt:lpstr>
      <vt:lpstr>search</vt:lpstr>
      <vt:lpstr>capability</vt:lpstr>
      <vt:lpstr>parallel to physical</vt:lpstr>
      <vt:lpstr>preservation</vt:lpstr>
      <vt:lpstr>missing here</vt:lpstr>
      <vt:lpstr>“decision to build a digital repository”</vt:lpstr>
      <vt:lpstr>role of the repository</vt:lpstr>
      <vt:lpstr>example 1 (born digital) offered by RB</vt:lpstr>
      <vt:lpstr>example 2</vt:lpstr>
      <vt:lpstr>opportunity for libraries</vt:lpstr>
      <vt:lpstr>problems with repositories</vt:lpstr>
      <vt:lpstr>repository purpose questions</vt:lpstr>
      <vt:lpstr>expected use of the repository</vt:lpstr>
      <vt:lpstr>searching</vt:lpstr>
      <vt:lpstr>browsing</vt:lpstr>
      <vt:lpstr>backup</vt:lpstr>
      <vt:lpstr>common-sensical sysadmin tips</vt:lpstr>
      <vt:lpstr>acquisitions</vt:lpstr>
      <vt:lpstr>advice</vt:lpstr>
      <vt:lpstr>developing the collection</vt:lpstr>
      <vt:lpstr>R&amp;B questions to answer</vt:lpstr>
      <vt:lpstr>fragmented resources</vt:lpstr>
      <vt:lpstr>dealing with them</vt:lpstr>
      <vt:lpstr>identification planning</vt:lpstr>
      <vt:lpstr>dumb identifiers</vt:lpstr>
      <vt:lpstr>intelligent identifiers</vt:lpstr>
      <vt:lpstr>Example from RePEc</vt:lpstr>
      <vt:lpstr>problem of handle instability</vt:lpstr>
      <vt:lpstr>Slide 33</vt:lpstr>
    </vt:vector>
  </TitlesOfParts>
  <Company>LIU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student</dc:creator>
  <cp:lastModifiedBy>palmer</cp:lastModifiedBy>
  <cp:revision>181</cp:revision>
  <dcterms:created xsi:type="dcterms:W3CDTF">2011-03-03T20:54:23Z</dcterms:created>
  <dcterms:modified xsi:type="dcterms:W3CDTF">2011-09-21T21:31:04Z</dcterms:modified>
</cp:coreProperties>
</file>