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7" r:id="rId2"/>
    <p:sldId id="756" r:id="rId3"/>
    <p:sldId id="757" r:id="rId4"/>
    <p:sldId id="758" r:id="rId5"/>
    <p:sldId id="759" r:id="rId6"/>
    <p:sldId id="760" r:id="rId7"/>
    <p:sldId id="762" r:id="rId8"/>
    <p:sldId id="761" r:id="rId9"/>
    <p:sldId id="763" r:id="rId10"/>
    <p:sldId id="764" r:id="rId11"/>
    <p:sldId id="766" r:id="rId12"/>
    <p:sldId id="767" r:id="rId13"/>
    <p:sldId id="765" r:id="rId14"/>
    <p:sldId id="768" r:id="rId15"/>
    <p:sldId id="755" r:id="rId1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008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90456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03C491F8-92CD-4C17-8C7D-F93B3444CA49}" type="datetimeFigureOut">
              <a:rPr lang="en-US"/>
              <a:pPr>
                <a:defRPr/>
              </a:pPr>
              <a:t>10/11/2011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17531DDD-5683-4B88-B481-A4BE901DE9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4657704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15363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914400" y="4343400"/>
            <a:ext cx="5022850" cy="4108450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 Box 1"/>
          <p:cNvSpPr txBox="1">
            <a:spLocks noChangeArrowheads="1"/>
          </p:cNvSpPr>
          <p:nvPr/>
        </p:nvSpPr>
        <p:spPr bwMode="auto">
          <a:xfrm>
            <a:off x="1155700" y="685800"/>
            <a:ext cx="4548188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26627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914400" y="4344988"/>
            <a:ext cx="5019675" cy="4105275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mtClean="0">
              <a:ea typeface="DejaVu Sans"/>
              <a:cs typeface="DejaVu Sans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10EFDF-EC92-4F0F-ACC6-4A8D14E9181A}" type="datetimeFigureOut">
              <a:rPr lang="en-US"/>
              <a:pPr>
                <a:defRPr/>
              </a:pPr>
              <a:t>10/11/2011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88A43C-1A20-46B9-80AE-860DA4094B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DC79A6-4FE0-42AF-8449-2E7976D84663}" type="datetimeFigureOut">
              <a:rPr lang="en-US"/>
              <a:pPr>
                <a:defRPr/>
              </a:pPr>
              <a:t>10/11/2011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09AD46-30A1-4477-B638-82505E5C54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8D4A00-23AE-4017-97A3-8FCAEEA4C6C4}" type="datetimeFigureOut">
              <a:rPr lang="en-US"/>
              <a:pPr>
                <a:defRPr/>
              </a:pPr>
              <a:t>10/11/2011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4FD356-5FBE-4B77-A8D6-5415B590E9F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7FD13C-4B72-4B5C-9A56-891D128C172B}" type="datetimeFigureOut">
              <a:rPr lang="en-US"/>
              <a:pPr>
                <a:defRPr/>
              </a:pPr>
              <a:t>10/11/2011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3715E8-5450-469F-A280-202C1DDB95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06DD2C-D7CD-4BAE-BB03-011D0B680D91}" type="datetimeFigureOut">
              <a:rPr lang="en-US"/>
              <a:pPr>
                <a:defRPr/>
              </a:pPr>
              <a:t>10/11/2011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04AC99-5FB5-4776-A09D-6696E73537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B65BD8-553D-4F3E-A0BB-6C36B6E0ABB9}" type="datetimeFigureOut">
              <a:rPr lang="en-US"/>
              <a:pPr>
                <a:defRPr/>
              </a:pPr>
              <a:t>10/11/2011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406933-BB25-49E6-8975-1447C09DBB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08B604-E7D3-49D9-89FA-D9C57414197B}" type="datetimeFigureOut">
              <a:rPr lang="en-US"/>
              <a:pPr>
                <a:defRPr/>
              </a:pPr>
              <a:t>10/11/2011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C7ACAD-6CE7-4DC3-BBEF-EA96A707C1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B26A56-57B4-450E-81A0-771A332EA256}" type="datetimeFigureOut">
              <a:rPr lang="en-US"/>
              <a:pPr>
                <a:defRPr/>
              </a:pPr>
              <a:t>10/11/2011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DBE184-5D0C-4755-95BF-7529499FC7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67BA51-495A-4E40-A964-AFA1E5D4BFC4}" type="datetimeFigureOut">
              <a:rPr lang="en-US"/>
              <a:pPr>
                <a:defRPr/>
              </a:pPr>
              <a:t>10/11/2011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6B8D83-B95C-437C-B5C6-660E52B4C4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81D846-93C3-4F9A-9465-A1E87D04164F}" type="datetimeFigureOut">
              <a:rPr lang="en-US"/>
              <a:pPr>
                <a:defRPr/>
              </a:pPr>
              <a:t>10/11/2011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6B5629-CF2B-4330-8050-4C5B7D3BF4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E74C9F-2146-4B63-9191-52C98000C6AC}" type="datetimeFigureOut">
              <a:rPr lang="en-US"/>
              <a:pPr>
                <a:defRPr/>
              </a:pPr>
              <a:t>10/11/2011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20F01D-0045-4676-A79D-CF99CB05AD0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326BC3B-E41A-4898-87D5-0D473020CA8B}" type="datetimeFigureOut">
              <a:rPr lang="en-US"/>
              <a:pPr>
                <a:defRPr/>
              </a:pPr>
              <a:t>10/11/2011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039F043-5B64-4750-BC49-C77F8643F06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ext Box 1"/>
          <p:cNvSpPr txBox="1">
            <a:spLocks noChangeArrowheads="1"/>
          </p:cNvSpPr>
          <p:nvPr/>
        </p:nvSpPr>
        <p:spPr bwMode="auto">
          <a:xfrm>
            <a:off x="685800" y="1371600"/>
            <a:ext cx="7772400" cy="20653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  <a:tab pos="10779125" algn="l"/>
              </a:tabLst>
            </a:pPr>
            <a:r>
              <a:rPr lang="ru-RU" sz="4000" dirty="0">
                <a:solidFill>
                  <a:srgbClr val="E3EBF1"/>
                </a:solidFill>
                <a:latin typeface="Calibri" pitchFamily="34" charset="0"/>
              </a:rPr>
              <a:t>LIS65</a:t>
            </a:r>
            <a:r>
              <a:rPr lang="en-US" sz="4000" dirty="0">
                <a:solidFill>
                  <a:srgbClr val="E3EBF1"/>
                </a:solidFill>
                <a:latin typeface="Calibri" pitchFamily="34" charset="0"/>
              </a:rPr>
              <a:t>4 lecture </a:t>
            </a:r>
            <a:r>
              <a:rPr lang="en-US" sz="4000" dirty="0" smtClean="0">
                <a:solidFill>
                  <a:srgbClr val="E3EBF1"/>
                </a:solidFill>
                <a:latin typeface="Calibri" pitchFamily="34" charset="0"/>
              </a:rPr>
              <a:t>4</a:t>
            </a:r>
            <a:r>
              <a:rPr lang="ru-RU" sz="4000" dirty="0">
                <a:solidFill>
                  <a:srgbClr val="E3EBF1"/>
                </a:solidFill>
                <a:latin typeface="Calibri" pitchFamily="34" charset="0"/>
              </a:rPr>
              <a:t/>
            </a:r>
            <a:br>
              <a:rPr lang="ru-RU" sz="4000" dirty="0">
                <a:solidFill>
                  <a:srgbClr val="E3EBF1"/>
                </a:solidFill>
                <a:latin typeface="Calibri" pitchFamily="34" charset="0"/>
              </a:rPr>
            </a:br>
            <a:r>
              <a:rPr lang="ru-RU" sz="4000" dirty="0">
                <a:solidFill>
                  <a:srgbClr val="E3EBF1"/>
                </a:solidFill>
                <a:latin typeface="Calibri" pitchFamily="34" charset="0"/>
              </a:rPr>
              <a:t/>
            </a:r>
            <a:br>
              <a:rPr lang="ru-RU" sz="4000" dirty="0">
                <a:solidFill>
                  <a:srgbClr val="E3EBF1"/>
                </a:solidFill>
                <a:latin typeface="Calibri" pitchFamily="34" charset="0"/>
              </a:rPr>
            </a:br>
            <a:r>
              <a:rPr lang="en-US" sz="4000" dirty="0" smtClean="0">
                <a:solidFill>
                  <a:srgbClr val="E3EBF1"/>
                </a:solidFill>
                <a:latin typeface="Calibri" pitchFamily="34" charset="0"/>
              </a:rPr>
              <a:t>more on </a:t>
            </a:r>
            <a:r>
              <a:rPr lang="en-US" sz="4000" dirty="0" err="1" smtClean="0">
                <a:solidFill>
                  <a:srgbClr val="E3EBF1"/>
                </a:solidFill>
                <a:latin typeface="Calibri" pitchFamily="34" charset="0"/>
              </a:rPr>
              <a:t>omeka</a:t>
            </a:r>
            <a:endParaRPr lang="en-US" sz="4000" dirty="0">
              <a:solidFill>
                <a:srgbClr val="E3EBF1"/>
              </a:solidFill>
              <a:latin typeface="Calibri" pitchFamily="34" charset="0"/>
            </a:endParaRPr>
          </a:p>
        </p:txBody>
      </p:sp>
      <p:sp>
        <p:nvSpPr>
          <p:cNvPr id="14338" name="Text Box 2"/>
          <p:cNvSpPr txBox="1">
            <a:spLocks noChangeArrowheads="1"/>
          </p:cNvSpPr>
          <p:nvPr/>
        </p:nvSpPr>
        <p:spPr bwMode="auto">
          <a:xfrm>
            <a:off x="1371600" y="4648200"/>
            <a:ext cx="6400800" cy="10350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algn="ctr">
              <a:spcBef>
                <a:spcPts val="700"/>
              </a:spcBef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</a:pPr>
            <a:r>
              <a:rPr lang="en-GB" sz="2800" dirty="0">
                <a:solidFill>
                  <a:srgbClr val="FFFFFF"/>
                </a:solidFill>
                <a:latin typeface="Calibri" pitchFamily="34" charset="0"/>
              </a:rPr>
              <a:t>Thomas </a:t>
            </a:r>
            <a:r>
              <a:rPr lang="en-GB" sz="2800" dirty="0" err="1">
                <a:solidFill>
                  <a:srgbClr val="FFFFFF"/>
                </a:solidFill>
                <a:latin typeface="Calibri" pitchFamily="34" charset="0"/>
              </a:rPr>
              <a:t>Krichel</a:t>
            </a:r>
            <a:endParaRPr lang="en-GB" sz="2800" dirty="0">
              <a:solidFill>
                <a:srgbClr val="FFFFFF"/>
              </a:solidFill>
              <a:latin typeface="Calibri" pitchFamily="34" charset="0"/>
            </a:endParaRPr>
          </a:p>
          <a:p>
            <a:pPr algn="ctr">
              <a:spcBef>
                <a:spcPts val="700"/>
              </a:spcBef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</a:pPr>
            <a:r>
              <a:rPr lang="en-GB" sz="2800" smtClean="0">
                <a:solidFill>
                  <a:srgbClr val="FFFFFF"/>
                </a:solidFill>
                <a:latin typeface="Calibri" pitchFamily="34" charset="0"/>
              </a:rPr>
              <a:t>2011-10-06</a:t>
            </a:r>
            <a:endParaRPr lang="en-GB" sz="2800" dirty="0">
              <a:solidFill>
                <a:srgbClr val="FFFFFF"/>
              </a:solidFill>
              <a:latin typeface="Calibri" pitchFamily="34" charset="0"/>
            </a:endParaRPr>
          </a:p>
          <a:p>
            <a:pPr algn="ctr">
              <a:spcBef>
                <a:spcPts val="700"/>
              </a:spcBef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</a:pPr>
            <a:endParaRPr lang="en-GB" sz="2800" dirty="0">
              <a:solidFill>
                <a:srgbClr val="FFFFFF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257800"/>
          </a:xfrm>
        </p:spPr>
        <p:txBody>
          <a:bodyPr/>
          <a:lstStyle/>
          <a:p>
            <a:r>
              <a:rPr lang="en-US" dirty="0" smtClean="0"/>
              <a:t>The name of your columns has been recognized and you are asked to match it to the </a:t>
            </a:r>
            <a:r>
              <a:rPr lang="en-US" dirty="0" err="1" smtClean="0"/>
              <a:t>omeka</a:t>
            </a:r>
            <a:r>
              <a:rPr lang="en-US" dirty="0" smtClean="0"/>
              <a:t> information.</a:t>
            </a:r>
          </a:p>
          <a:p>
            <a:r>
              <a:rPr lang="en-US" dirty="0" smtClean="0"/>
              <a:t>You  have three option</a:t>
            </a:r>
          </a:p>
          <a:p>
            <a:pPr lvl="1"/>
            <a:r>
              <a:rPr lang="en-US" dirty="0" smtClean="0"/>
              <a:t>match to a metadata element</a:t>
            </a:r>
          </a:p>
          <a:p>
            <a:pPr lvl="1"/>
            <a:r>
              <a:rPr lang="en-US" dirty="0" smtClean="0"/>
              <a:t>match to tags</a:t>
            </a:r>
          </a:p>
          <a:p>
            <a:pPr lvl="1"/>
            <a:r>
              <a:rPr lang="en-US" dirty="0" smtClean="0"/>
              <a:t>mach to a file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map to element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Map To Element”</a:t>
            </a:r>
          </a:p>
          <a:p>
            <a:pPr lvl="1"/>
            <a:r>
              <a:rPr lang="en-US" dirty="0" smtClean="0"/>
              <a:t>Dublin Core (common) </a:t>
            </a:r>
          </a:p>
          <a:p>
            <a:pPr lvl="1"/>
            <a:r>
              <a:rPr lang="en-US" dirty="0" smtClean="0"/>
              <a:t>Item-type dependent fields</a:t>
            </a:r>
          </a:p>
          <a:p>
            <a:r>
              <a:rPr lang="en-US" dirty="0" smtClean="0"/>
              <a:t>“Use HTML” means interpret value as HTML</a:t>
            </a:r>
          </a:p>
          <a:p>
            <a:pPr lvl="1"/>
            <a:r>
              <a:rPr lang="en-US" dirty="0" smtClean="0"/>
              <a:t>“File” Don’t map to metadata, interpret values as file</a:t>
            </a:r>
          </a:p>
          <a:p>
            <a:r>
              <a:rPr lang="en-US" dirty="0" smtClean="0"/>
              <a:t>You can match to several metadata field at once.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match to tags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1" indent="-342900">
              <a:buFont typeface="Arial" charset="0"/>
              <a:buChar char="•"/>
            </a:pPr>
            <a:r>
              <a:rPr lang="en-US" sz="3600" dirty="0" smtClean="0"/>
              <a:t>“Tags” Don’t map to element, interpret values as tags. </a:t>
            </a:r>
          </a:p>
          <a:p>
            <a:pPr marL="342900" lvl="1" indent="-342900">
              <a:buFont typeface="Arial" charset="0"/>
              <a:buChar char="•"/>
            </a:pPr>
            <a:r>
              <a:rPr lang="en-US" sz="3600" dirty="0" smtClean="0"/>
              <a:t>Note that tag have to be separated by the tag separator that you have fixed in your general settings. Otherwise a tag string can not be parsed into separate tags. </a:t>
            </a:r>
          </a:p>
          <a:p>
            <a:endParaRPr lang="en-US" sz="4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match to file for uploads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“File” values have to be URLs starting with http.  </a:t>
            </a:r>
          </a:p>
          <a:p>
            <a:pPr lvl="1"/>
            <a:r>
              <a:rPr lang="en-US" dirty="0" smtClean="0"/>
              <a:t>Pointers to files on </a:t>
            </a:r>
            <a:r>
              <a:rPr lang="en-US" dirty="0" err="1" smtClean="0"/>
              <a:t>wotan</a:t>
            </a:r>
            <a:r>
              <a:rPr lang="en-US" dirty="0" smtClean="0"/>
              <a:t> are not supported.</a:t>
            </a:r>
          </a:p>
          <a:p>
            <a:pPr lvl="1"/>
            <a:r>
              <a:rPr lang="en-US" dirty="0" smtClean="0"/>
              <a:t>No big deal because Thomas has given you the web site. </a:t>
            </a:r>
          </a:p>
          <a:p>
            <a:r>
              <a:rPr lang="en-US" dirty="0" err="1" smtClean="0"/>
              <a:t>Omeka</a:t>
            </a:r>
            <a:r>
              <a:rPr lang="en-US" dirty="0" smtClean="0"/>
              <a:t> will fire up a browser and fetch the file from the web.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successful import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600" dirty="0" smtClean="0"/>
              <a:t>If the import is successful,</a:t>
            </a:r>
          </a:p>
          <a:p>
            <a:pPr lvl="1"/>
            <a:r>
              <a:rPr lang="en-US" sz="3200" dirty="0" smtClean="0"/>
              <a:t> go to the public interface with another web browser window</a:t>
            </a:r>
          </a:p>
          <a:p>
            <a:pPr lvl="1"/>
            <a:r>
              <a:rPr lang="en-US" sz="3200" dirty="0" smtClean="0"/>
              <a:t>check you like the result</a:t>
            </a:r>
          </a:p>
          <a:p>
            <a:r>
              <a:rPr lang="en-US" sz="3600" dirty="0" smtClean="0"/>
              <a:t>If you don’t like what you see, hit the undo link in the </a:t>
            </a:r>
            <a:r>
              <a:rPr lang="en-US" sz="3600" dirty="0" err="1" smtClean="0"/>
              <a:t>csv</a:t>
            </a:r>
            <a:r>
              <a:rPr lang="en-US" sz="3600" dirty="0" smtClean="0"/>
              <a:t> import screen. That link may not be available later.</a:t>
            </a:r>
            <a:endParaRPr lang="en-US" sz="3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Text Box 1"/>
          <p:cNvSpPr txBox="1">
            <a:spLocks noChangeArrowheads="1"/>
          </p:cNvSpPr>
          <p:nvPr/>
        </p:nvSpPr>
        <p:spPr bwMode="auto">
          <a:xfrm>
            <a:off x="685800" y="2130425"/>
            <a:ext cx="7772400" cy="14700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ctr">
              <a:lnSpc>
                <a:spcPct val="8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>
                <a:solidFill>
                  <a:srgbClr val="E3EBF1"/>
                </a:solidFill>
                <a:latin typeface="Calibri" pitchFamily="34" charset="0"/>
              </a:rPr>
              <a:t>http://openlib.org/home/krichel</a:t>
            </a:r>
          </a:p>
        </p:txBody>
      </p:sp>
      <p:sp>
        <p:nvSpPr>
          <p:cNvPr id="25602" name="Text Box 2"/>
          <p:cNvSpPr txBox="1">
            <a:spLocks noChangeArrowheads="1"/>
          </p:cNvSpPr>
          <p:nvPr/>
        </p:nvSpPr>
        <p:spPr bwMode="auto">
          <a:xfrm>
            <a:off x="1371600" y="3886200"/>
            <a:ext cx="6400800" cy="3048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algn="ctr">
              <a:lnSpc>
                <a:spcPct val="84000"/>
              </a:lnSpc>
              <a:spcBef>
                <a:spcPts val="700"/>
              </a:spcBef>
              <a:tabLst>
                <a:tab pos="457200" algn="l"/>
                <a:tab pos="900113" algn="l"/>
                <a:tab pos="1357313" algn="l"/>
                <a:tab pos="1814513" algn="l"/>
                <a:tab pos="2271713" algn="l"/>
                <a:tab pos="2728913" algn="l"/>
                <a:tab pos="3186113" algn="l"/>
                <a:tab pos="3643313" algn="l"/>
                <a:tab pos="4100513" algn="l"/>
                <a:tab pos="4557713" algn="l"/>
                <a:tab pos="5014913" algn="l"/>
                <a:tab pos="5472113" algn="l"/>
                <a:tab pos="5929313" algn="l"/>
                <a:tab pos="6386513" algn="l"/>
                <a:tab pos="6843713" algn="l"/>
                <a:tab pos="7300913" algn="l"/>
                <a:tab pos="7758113" algn="l"/>
                <a:tab pos="8215313" algn="l"/>
                <a:tab pos="8672513" algn="l"/>
                <a:tab pos="9129713" algn="l"/>
                <a:tab pos="9586913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Please shutdown the computers when</a:t>
            </a:r>
          </a:p>
          <a:p>
            <a:pPr algn="ctr">
              <a:lnSpc>
                <a:spcPct val="84000"/>
              </a:lnSpc>
              <a:spcBef>
                <a:spcPts val="700"/>
              </a:spcBef>
              <a:tabLst>
                <a:tab pos="457200" algn="l"/>
                <a:tab pos="900113" algn="l"/>
                <a:tab pos="1357313" algn="l"/>
                <a:tab pos="1814513" algn="l"/>
                <a:tab pos="2271713" algn="l"/>
                <a:tab pos="2728913" algn="l"/>
                <a:tab pos="3186113" algn="l"/>
                <a:tab pos="3643313" algn="l"/>
                <a:tab pos="4100513" algn="l"/>
                <a:tab pos="4557713" algn="l"/>
                <a:tab pos="5014913" algn="l"/>
                <a:tab pos="5472113" algn="l"/>
                <a:tab pos="5929313" algn="l"/>
                <a:tab pos="6386513" algn="l"/>
                <a:tab pos="6843713" algn="l"/>
                <a:tab pos="7300913" algn="l"/>
                <a:tab pos="7758113" algn="l"/>
                <a:tab pos="8215313" algn="l"/>
                <a:tab pos="8672513" algn="l"/>
                <a:tab pos="9129713" algn="l"/>
                <a:tab pos="9586913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you are done.</a:t>
            </a:r>
          </a:p>
          <a:p>
            <a:pPr algn="ctr">
              <a:lnSpc>
                <a:spcPct val="84000"/>
              </a:lnSpc>
              <a:spcBef>
                <a:spcPts val="700"/>
              </a:spcBef>
              <a:tabLst>
                <a:tab pos="457200" algn="l"/>
                <a:tab pos="900113" algn="l"/>
                <a:tab pos="1357313" algn="l"/>
                <a:tab pos="1814513" algn="l"/>
                <a:tab pos="2271713" algn="l"/>
                <a:tab pos="2728913" algn="l"/>
                <a:tab pos="3186113" algn="l"/>
                <a:tab pos="3643313" algn="l"/>
                <a:tab pos="4100513" algn="l"/>
                <a:tab pos="4557713" algn="l"/>
                <a:tab pos="5014913" algn="l"/>
                <a:tab pos="5472113" algn="l"/>
                <a:tab pos="5929313" algn="l"/>
                <a:tab pos="6386513" algn="l"/>
                <a:tab pos="6843713" algn="l"/>
                <a:tab pos="7300913" algn="l"/>
                <a:tab pos="7758113" algn="l"/>
                <a:tab pos="8215313" algn="l"/>
                <a:tab pos="8672513" algn="l"/>
                <a:tab pos="9129713" algn="l"/>
                <a:tab pos="9586913" algn="l"/>
              </a:tabLst>
            </a:pPr>
            <a:endParaRPr lang="en-US" sz="2800">
              <a:solidFill>
                <a:srgbClr val="FFFFFF"/>
              </a:solidFill>
              <a:latin typeface="Calibri" pitchFamily="34" charset="0"/>
            </a:endParaRPr>
          </a:p>
          <a:p>
            <a:pPr algn="ctr">
              <a:lnSpc>
                <a:spcPct val="84000"/>
              </a:lnSpc>
              <a:spcBef>
                <a:spcPts val="700"/>
              </a:spcBef>
              <a:tabLst>
                <a:tab pos="457200" algn="l"/>
                <a:tab pos="900113" algn="l"/>
                <a:tab pos="1357313" algn="l"/>
                <a:tab pos="1814513" algn="l"/>
                <a:tab pos="2271713" algn="l"/>
                <a:tab pos="2728913" algn="l"/>
                <a:tab pos="3186113" algn="l"/>
                <a:tab pos="3643313" algn="l"/>
                <a:tab pos="4100513" algn="l"/>
                <a:tab pos="4557713" algn="l"/>
                <a:tab pos="5014913" algn="l"/>
                <a:tab pos="5472113" algn="l"/>
                <a:tab pos="5929313" algn="l"/>
                <a:tab pos="6386513" algn="l"/>
                <a:tab pos="6843713" algn="l"/>
                <a:tab pos="7300913" algn="l"/>
                <a:tab pos="7758113" algn="l"/>
                <a:tab pos="8215313" algn="l"/>
                <a:tab pos="8672513" algn="l"/>
                <a:tab pos="9129713" algn="l"/>
                <a:tab pos="9586913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Thank you for your attention!</a:t>
            </a:r>
          </a:p>
          <a:p>
            <a:pPr algn="ctr">
              <a:lnSpc>
                <a:spcPct val="84000"/>
              </a:lnSpc>
              <a:spcBef>
                <a:spcPts val="700"/>
              </a:spcBef>
              <a:tabLst>
                <a:tab pos="457200" algn="l"/>
                <a:tab pos="900113" algn="l"/>
                <a:tab pos="1357313" algn="l"/>
                <a:tab pos="1814513" algn="l"/>
                <a:tab pos="2271713" algn="l"/>
                <a:tab pos="2728913" algn="l"/>
                <a:tab pos="3186113" algn="l"/>
                <a:tab pos="3643313" algn="l"/>
                <a:tab pos="4100513" algn="l"/>
                <a:tab pos="4557713" algn="l"/>
                <a:tab pos="5014913" algn="l"/>
                <a:tab pos="5472113" algn="l"/>
                <a:tab pos="5929313" algn="l"/>
                <a:tab pos="6386513" algn="l"/>
                <a:tab pos="6843713" algn="l"/>
                <a:tab pos="7300913" algn="l"/>
                <a:tab pos="7758113" algn="l"/>
                <a:tab pos="8215313" algn="l"/>
                <a:tab pos="8672513" algn="l"/>
                <a:tab pos="9129713" algn="l"/>
                <a:tab pos="9586913" algn="l"/>
              </a:tabLst>
            </a:pPr>
            <a:endParaRPr lang="en-US" sz="2800">
              <a:solidFill>
                <a:srgbClr val="FFFFFF"/>
              </a:solidFill>
              <a:latin typeface="Calibri" pitchFamily="34" charset="0"/>
            </a:endParaRPr>
          </a:p>
          <a:p>
            <a:pPr algn="ctr">
              <a:lnSpc>
                <a:spcPct val="84000"/>
              </a:lnSpc>
              <a:spcBef>
                <a:spcPts val="700"/>
              </a:spcBef>
              <a:tabLst>
                <a:tab pos="457200" algn="l"/>
                <a:tab pos="900113" algn="l"/>
                <a:tab pos="1357313" algn="l"/>
                <a:tab pos="1814513" algn="l"/>
                <a:tab pos="2271713" algn="l"/>
                <a:tab pos="2728913" algn="l"/>
                <a:tab pos="3186113" algn="l"/>
                <a:tab pos="3643313" algn="l"/>
                <a:tab pos="4100513" algn="l"/>
                <a:tab pos="4557713" algn="l"/>
                <a:tab pos="5014913" algn="l"/>
                <a:tab pos="5472113" algn="l"/>
                <a:tab pos="5929313" algn="l"/>
                <a:tab pos="6386513" algn="l"/>
                <a:tab pos="6843713" algn="l"/>
                <a:tab pos="7300913" algn="l"/>
                <a:tab pos="7758113" algn="l"/>
                <a:tab pos="8215313" algn="l"/>
                <a:tab pos="8672513" algn="l"/>
                <a:tab pos="9129713" algn="l"/>
                <a:tab pos="9586913" algn="l"/>
              </a:tabLst>
            </a:pPr>
            <a:endParaRPr lang="en-US" sz="2800">
              <a:solidFill>
                <a:srgbClr val="FFFFFF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plugin</a:t>
            </a:r>
            <a:r>
              <a:rPr lang="en-US" dirty="0" smtClean="0"/>
              <a:t>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 demonstrating the CSV import </a:t>
            </a:r>
            <a:r>
              <a:rPr lang="en-US" dirty="0" err="1" smtClean="0"/>
              <a:t>plugin</a:t>
            </a:r>
            <a:r>
              <a:rPr lang="en-US" dirty="0" smtClean="0"/>
              <a:t>.</a:t>
            </a:r>
          </a:p>
          <a:p>
            <a:r>
              <a:rPr lang="en-US" dirty="0" smtClean="0"/>
              <a:t>I do this because I hate interacting with a computer.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CVS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Comma-separated values are a simple text format to represent a table. </a:t>
            </a:r>
          </a:p>
          <a:p>
            <a:r>
              <a:rPr lang="en-US" dirty="0" smtClean="0"/>
              <a:t>The table is a sequence of lines.</a:t>
            </a:r>
          </a:p>
          <a:p>
            <a:r>
              <a:rPr lang="en-US" dirty="0" smtClean="0"/>
              <a:t>The first line contains field names.</a:t>
            </a:r>
          </a:p>
          <a:p>
            <a:r>
              <a:rPr lang="en-US" dirty="0" smtClean="0"/>
              <a:t>The next line contains field values.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comma separation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separation of fields is done by comma. </a:t>
            </a:r>
          </a:p>
          <a:p>
            <a:r>
              <a:rPr lang="en-US" dirty="0" smtClean="0"/>
              <a:t>If the value contains a comma, it has to be surrounded by double quotes.</a:t>
            </a:r>
          </a:p>
          <a:p>
            <a:r>
              <a:rPr lang="en-US" dirty="0" smtClean="0"/>
              <a:t>Example table of economists</a:t>
            </a:r>
          </a:p>
          <a:p>
            <a:pPr lvl="1">
              <a:buNone/>
            </a:pPr>
            <a:r>
              <a:rPr lang="en-US" dirty="0" smtClean="0"/>
              <a:t>Name, Birthday</a:t>
            </a:r>
          </a:p>
          <a:p>
            <a:pPr lvl="1">
              <a:buNone/>
            </a:pPr>
            <a:r>
              <a:rPr lang="en-US" dirty="0" smtClean="0"/>
              <a:t>“</a:t>
            </a:r>
            <a:r>
              <a:rPr lang="en-US" dirty="0" err="1" smtClean="0"/>
              <a:t>Krichel</a:t>
            </a:r>
            <a:r>
              <a:rPr lang="en-US" dirty="0" smtClean="0"/>
              <a:t>, Thomas”, 1965-06-05</a:t>
            </a:r>
          </a:p>
          <a:p>
            <a:pPr lvl="1">
              <a:buNone/>
            </a:pPr>
            <a:r>
              <a:rPr lang="en-US" dirty="0" smtClean="0"/>
              <a:t>“Marx, Karl Heinrich”, 1818-05-05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CSV </a:t>
            </a:r>
            <a:r>
              <a:rPr lang="en-US" dirty="0" err="1" smtClean="0"/>
              <a:t>plugin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CSV </a:t>
            </a:r>
            <a:r>
              <a:rPr lang="en-US" dirty="0" err="1" smtClean="0"/>
              <a:t>plugin</a:t>
            </a:r>
            <a:r>
              <a:rPr lang="en-US" dirty="0" smtClean="0"/>
              <a:t> allows you to upload a CSV file.</a:t>
            </a:r>
          </a:p>
          <a:p>
            <a:r>
              <a:rPr lang="en-US" dirty="0" smtClean="0"/>
              <a:t>That file will describe resources you want to include in your collection.</a:t>
            </a:r>
          </a:p>
          <a:p>
            <a:r>
              <a:rPr lang="en-US" dirty="0" smtClean="0"/>
              <a:t>The resources can then be included in bulk into your </a:t>
            </a:r>
            <a:r>
              <a:rPr lang="en-US" dirty="0" err="1" smtClean="0"/>
              <a:t>omeka</a:t>
            </a:r>
            <a:r>
              <a:rPr lang="en-US" dirty="0" smtClean="0"/>
              <a:t> installation. 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install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410200"/>
          </a:xfrm>
        </p:spPr>
        <p:txBody>
          <a:bodyPr/>
          <a:lstStyle/>
          <a:p>
            <a:r>
              <a:rPr lang="en-US" dirty="0" smtClean="0"/>
              <a:t>Local computer way</a:t>
            </a:r>
          </a:p>
          <a:p>
            <a:pPr lvl="1"/>
            <a:r>
              <a:rPr lang="en-US" dirty="0" smtClean="0"/>
              <a:t>Download the </a:t>
            </a:r>
            <a:r>
              <a:rPr lang="en-US" dirty="0" err="1" smtClean="0"/>
              <a:t>plugin</a:t>
            </a:r>
            <a:r>
              <a:rPr lang="en-US" dirty="0" smtClean="0"/>
              <a:t> from its URL, say </a:t>
            </a:r>
            <a:r>
              <a:rPr lang="en-US" i="1" dirty="0" smtClean="0"/>
              <a:t>URL </a:t>
            </a:r>
            <a:r>
              <a:rPr lang="en-US" dirty="0" smtClean="0"/>
              <a:t>to your local machine. </a:t>
            </a:r>
          </a:p>
          <a:p>
            <a:pPr lvl="1"/>
            <a:r>
              <a:rPr lang="en-US" dirty="0" smtClean="0"/>
              <a:t>Upload unzipped </a:t>
            </a:r>
            <a:r>
              <a:rPr lang="en-US" dirty="0" err="1" smtClean="0"/>
              <a:t>plugin</a:t>
            </a:r>
            <a:r>
              <a:rPr lang="en-US" dirty="0" smtClean="0"/>
              <a:t> directory to ssh://user@wotan.liu.edu/omeka/plugins</a:t>
            </a:r>
          </a:p>
          <a:p>
            <a:r>
              <a:rPr lang="en-US" dirty="0" smtClean="0"/>
              <a:t>On </a:t>
            </a:r>
            <a:r>
              <a:rPr lang="en-US" dirty="0" err="1" smtClean="0"/>
              <a:t>wotan</a:t>
            </a:r>
            <a:endParaRPr lang="en-US" dirty="0" smtClean="0"/>
          </a:p>
          <a:p>
            <a:pPr lvl="1"/>
            <a:r>
              <a:rPr lang="en-US" dirty="0" err="1" smtClean="0"/>
              <a:t>cd</a:t>
            </a:r>
            <a:r>
              <a:rPr lang="en-US" dirty="0" smtClean="0"/>
              <a:t> </a:t>
            </a:r>
            <a:r>
              <a:rPr lang="en-US" dirty="0" err="1" smtClean="0"/>
              <a:t>omeka</a:t>
            </a:r>
            <a:r>
              <a:rPr lang="en-US" dirty="0" smtClean="0"/>
              <a:t>/</a:t>
            </a:r>
            <a:r>
              <a:rPr lang="en-US" dirty="0" err="1" smtClean="0"/>
              <a:t>plugins</a:t>
            </a:r>
            <a:endParaRPr lang="en-US" dirty="0" smtClean="0"/>
          </a:p>
          <a:p>
            <a:pPr lvl="1"/>
            <a:r>
              <a:rPr lang="en-US" dirty="0" smtClean="0"/>
              <a:t>GET </a:t>
            </a:r>
            <a:r>
              <a:rPr lang="en-US" i="1" dirty="0" smtClean="0"/>
              <a:t>URL </a:t>
            </a:r>
            <a:r>
              <a:rPr lang="en-US" dirty="0" smtClean="0"/>
              <a:t>&gt; csv.zip</a:t>
            </a:r>
          </a:p>
          <a:p>
            <a:pPr lvl="1"/>
            <a:r>
              <a:rPr lang="en-US" dirty="0" smtClean="0"/>
              <a:t>unzip csv.zip</a:t>
            </a:r>
          </a:p>
          <a:p>
            <a:pPr lvl="1"/>
            <a:r>
              <a:rPr lang="en-US" dirty="0" err="1" smtClean="0"/>
              <a:t>rm</a:t>
            </a:r>
            <a:r>
              <a:rPr lang="en-US" dirty="0" smtClean="0"/>
              <a:t> csv.zip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activate </a:t>
            </a:r>
            <a:r>
              <a:rPr lang="en-US" dirty="0" err="1" smtClean="0"/>
              <a:t>plugin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029200"/>
          </a:xfrm>
        </p:spPr>
        <p:txBody>
          <a:bodyPr/>
          <a:lstStyle/>
          <a:p>
            <a:r>
              <a:rPr lang="en-US" dirty="0" smtClean="0"/>
              <a:t>From the main menu, look for “Manage </a:t>
            </a:r>
            <a:r>
              <a:rPr lang="en-US" dirty="0" err="1" smtClean="0"/>
              <a:t>Plugins</a:t>
            </a:r>
            <a:r>
              <a:rPr lang="en-US" dirty="0" smtClean="0"/>
              <a:t>”.</a:t>
            </a:r>
          </a:p>
          <a:p>
            <a:r>
              <a:rPr lang="en-US" dirty="0" smtClean="0"/>
              <a:t>Look for “CSV Import”. If this is not there, you have not put the </a:t>
            </a:r>
            <a:r>
              <a:rPr lang="en-US" dirty="0" err="1" smtClean="0"/>
              <a:t>plugin</a:t>
            </a:r>
            <a:r>
              <a:rPr lang="en-US" dirty="0" smtClean="0"/>
              <a:t> files into the right place. </a:t>
            </a:r>
          </a:p>
          <a:p>
            <a:r>
              <a:rPr lang="en-US" dirty="0" smtClean="0"/>
              <a:t>Click “install” next to it.</a:t>
            </a:r>
          </a:p>
          <a:p>
            <a:r>
              <a:rPr lang="en-US" dirty="0" smtClean="0"/>
              <a:t>Accept the defaults on the next screen.</a:t>
            </a:r>
          </a:p>
          <a:p>
            <a:r>
              <a:rPr lang="en-US" dirty="0" smtClean="0"/>
              <a:t>You now see the “CSV Import” option on the top.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compose and upload the </a:t>
            </a:r>
            <a:r>
              <a:rPr lang="en-US" dirty="0" err="1" smtClean="0"/>
              <a:t>csv</a:t>
            </a:r>
            <a:r>
              <a:rPr lang="en-US" dirty="0" smtClean="0"/>
              <a:t> file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/>
          <a:lstStyle/>
          <a:p>
            <a:r>
              <a:rPr lang="en-US" dirty="0" smtClean="0"/>
              <a:t>A sample </a:t>
            </a:r>
            <a:r>
              <a:rPr lang="en-US" dirty="0" err="1" smtClean="0"/>
              <a:t>csv</a:t>
            </a:r>
            <a:r>
              <a:rPr lang="en-US" dirty="0" smtClean="0"/>
              <a:t> file is at http://wotan.liu.edu/home/krichel/courses/ lis654/examples/</a:t>
            </a:r>
            <a:r>
              <a:rPr lang="en-US" dirty="0" err="1" smtClean="0"/>
              <a:t>csv</a:t>
            </a:r>
            <a:r>
              <a:rPr lang="en-US" dirty="0" smtClean="0"/>
              <a:t>/ manhattan.csv</a:t>
            </a:r>
          </a:p>
          <a:p>
            <a:r>
              <a:rPr lang="en-US" dirty="0" smtClean="0"/>
              <a:t>You have to place it into the </a:t>
            </a:r>
            <a:r>
              <a:rPr lang="en-US" dirty="0" err="1" smtClean="0"/>
              <a:t>omeka</a:t>
            </a:r>
            <a:r>
              <a:rPr lang="en-US" dirty="0" smtClean="0"/>
              <a:t>/</a:t>
            </a:r>
            <a:r>
              <a:rPr lang="en-US" dirty="0" err="1" smtClean="0"/>
              <a:t>plugins</a:t>
            </a:r>
            <a:r>
              <a:rPr lang="en-US" dirty="0" smtClean="0"/>
              <a:t>/</a:t>
            </a:r>
            <a:r>
              <a:rPr lang="en-US" dirty="0" err="1" smtClean="0"/>
              <a:t>CsvImport</a:t>
            </a:r>
            <a:r>
              <a:rPr lang="en-US" dirty="0" smtClean="0"/>
              <a:t>/</a:t>
            </a:r>
            <a:r>
              <a:rPr lang="en-US" dirty="0" err="1" smtClean="0"/>
              <a:t>csv_files</a:t>
            </a:r>
            <a:r>
              <a:rPr lang="en-US" dirty="0" smtClean="0"/>
              <a:t>/  folder of your home directory.  Delete test.csv. </a:t>
            </a:r>
          </a:p>
          <a:p>
            <a:r>
              <a:rPr lang="en-US" dirty="0" smtClean="0"/>
              <a:t>I don’t think that the name matters, but avoid blanks and other exotic characters in the name and give it the ending “.</a:t>
            </a:r>
            <a:r>
              <a:rPr lang="en-US" dirty="0" err="1" smtClean="0"/>
              <a:t>csv</a:t>
            </a:r>
            <a:r>
              <a:rPr lang="en-US" dirty="0" smtClean="0"/>
              <a:t>”.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steps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Step 1: Select File and Item Settings</a:t>
            </a:r>
          </a:p>
          <a:p>
            <a:pPr lvl="1"/>
            <a:r>
              <a:rPr lang="en-US" dirty="0" smtClean="0"/>
              <a:t>CSV File </a:t>
            </a:r>
          </a:p>
          <a:p>
            <a:pPr lvl="1"/>
            <a:r>
              <a:rPr lang="en-US" dirty="0" smtClean="0"/>
              <a:t>Item Type </a:t>
            </a:r>
          </a:p>
          <a:p>
            <a:pPr lvl="1"/>
            <a:r>
              <a:rPr lang="en-US" dirty="0" smtClean="0"/>
              <a:t>Collection </a:t>
            </a:r>
          </a:p>
          <a:p>
            <a:r>
              <a:rPr lang="en-US" dirty="0" smtClean="0"/>
              <a:t>After that step, the CSV file is read and checked to have the proper format. </a:t>
            </a:r>
          </a:p>
          <a:p>
            <a:r>
              <a:rPr lang="en-US" dirty="0" smtClean="0"/>
              <a:t>If that check fails you have to edit the file. 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3260455</TotalTime>
  <Words>610</Words>
  <Application>Microsoft Office PowerPoint</Application>
  <PresentationFormat>On-screen Show (4:3)</PresentationFormat>
  <Paragraphs>79</Paragraphs>
  <Slides>15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Slide 1</vt:lpstr>
      <vt:lpstr>plugin example</vt:lpstr>
      <vt:lpstr>CVS</vt:lpstr>
      <vt:lpstr>comma separation</vt:lpstr>
      <vt:lpstr>CSV plugin</vt:lpstr>
      <vt:lpstr>install</vt:lpstr>
      <vt:lpstr>activate plugin</vt:lpstr>
      <vt:lpstr>compose and upload the csv file</vt:lpstr>
      <vt:lpstr>steps 1</vt:lpstr>
      <vt:lpstr>step 2</vt:lpstr>
      <vt:lpstr>map to element</vt:lpstr>
      <vt:lpstr>match to tags </vt:lpstr>
      <vt:lpstr>match to file for uploads </vt:lpstr>
      <vt:lpstr>successful import</vt:lpstr>
      <vt:lpstr>Slide 15</vt:lpstr>
    </vt:vector>
  </TitlesOfParts>
  <Company>LIU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student</dc:creator>
  <cp:lastModifiedBy>palmer</cp:lastModifiedBy>
  <cp:revision>236</cp:revision>
  <dcterms:created xsi:type="dcterms:W3CDTF">2011-03-03T20:54:23Z</dcterms:created>
  <dcterms:modified xsi:type="dcterms:W3CDTF">2011-10-11T21:56:40Z</dcterms:modified>
</cp:coreProperties>
</file>