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7" r:id="rId2"/>
    <p:sldId id="769" r:id="rId3"/>
    <p:sldId id="770" r:id="rId4"/>
    <p:sldId id="771" r:id="rId5"/>
    <p:sldId id="772" r:id="rId6"/>
    <p:sldId id="773" r:id="rId7"/>
    <p:sldId id="774" r:id="rId8"/>
    <p:sldId id="775" r:id="rId9"/>
    <p:sldId id="776" r:id="rId10"/>
    <p:sldId id="777" r:id="rId11"/>
    <p:sldId id="778" r:id="rId12"/>
    <p:sldId id="779" r:id="rId13"/>
    <p:sldId id="780" r:id="rId14"/>
    <p:sldId id="781" r:id="rId15"/>
    <p:sldId id="782" r:id="rId16"/>
    <p:sldId id="783" r:id="rId17"/>
    <p:sldId id="784" r:id="rId18"/>
    <p:sldId id="785" r:id="rId19"/>
    <p:sldId id="795" r:id="rId20"/>
    <p:sldId id="791" r:id="rId21"/>
    <p:sldId id="792" r:id="rId22"/>
    <p:sldId id="793" r:id="rId23"/>
    <p:sldId id="794" r:id="rId24"/>
    <p:sldId id="790" r:id="rId25"/>
    <p:sldId id="797" r:id="rId26"/>
    <p:sldId id="798" r:id="rId27"/>
    <p:sldId id="799" r:id="rId28"/>
    <p:sldId id="800" r:id="rId29"/>
    <p:sldId id="796" r:id="rId30"/>
    <p:sldId id="755" r:id="rId3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7" d="100"/>
          <a:sy n="57" d="100"/>
        </p:scale>
        <p:origin x="-258" y="-96"/>
      </p:cViewPr>
      <p:guideLst>
        <p:guide orient="horz" pos="2160"/>
        <p:guide pos="2880"/>
      </p:guideLst>
    </p:cSldViewPr>
  </p:slideViewPr>
  <p:notesTextViewPr>
    <p:cViewPr>
      <p:scale>
        <a:sx n="1" d="1"/>
        <a:sy n="1" d="1"/>
      </p:scale>
      <p:origin x="0" y="0"/>
    </p:cViewPr>
  </p:notesTextViewPr>
  <p:sorterViewPr>
    <p:cViewPr>
      <p:scale>
        <a:sx n="100" d="100"/>
        <a:sy n="100" d="100"/>
      </p:scale>
      <p:origin x="0" y="9045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03C491F8-92CD-4C17-8C7D-F93B3444CA49}" type="datetimeFigureOut">
              <a:rPr lang="en-US"/>
              <a:pPr>
                <a:defRPr/>
              </a:pPr>
              <a:t>10/13/2011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17531DDD-5683-4B88-B481-A4BE901DE96A}" type="slidenum">
              <a:rPr lang="en-US"/>
              <a:pPr>
                <a:defRPr/>
              </a:pPr>
              <a:t>‹#›</a:t>
            </a:fld>
            <a:endParaRPr lang="en-US"/>
          </a:p>
        </p:txBody>
      </p:sp>
    </p:spTree>
    <p:extLst>
      <p:ext uri="{BB962C8B-B14F-4D97-AF65-F5344CB8AC3E}">
        <p14:creationId xmlns:p14="http://schemas.microsoft.com/office/powerpoint/2010/main" val="214657704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5363" name="Rectangle 2"/>
          <p:cNvSpPr>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6627" name="Rectangle 2"/>
          <p:cNvSpPr>
            <a:spLocks noGrp="1" noChangeArrowheads="1"/>
          </p:cNvSpPr>
          <p:nvPr>
            <p:ph type="body"/>
          </p:nvPr>
        </p:nvSpPr>
        <p:spPr bwMode="auto">
          <a:xfrm>
            <a:off x="914400" y="4344988"/>
            <a:ext cx="5019675" cy="4105275"/>
          </a:xfrm>
          <a:noFill/>
        </p:spPr>
        <p:txBody>
          <a:bodyPr wrap="none" numCol="1" anchor="ctr" anchorCtr="0" compatLnSpc="1">
            <a:prstTxWarp prst="textNoShape">
              <a:avLst/>
            </a:prstTxWarp>
          </a:bodyPr>
          <a:lstStyle/>
          <a:p>
            <a:pPr eaLnBrk="1" hangingPunct="1">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9410EFDF-EC92-4F0F-ACC6-4A8D14E9181A}" type="datetimeFigureOut">
              <a:rPr lang="en-US"/>
              <a:pPr>
                <a:defRPr/>
              </a:pPr>
              <a:t>10/13/2011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C88A43C-1A20-46B9-80AE-860DA4094BE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5DC79A6-4FE0-42AF-8449-2E7976D84663}" type="datetimeFigureOut">
              <a:rPr lang="en-US"/>
              <a:pPr>
                <a:defRPr/>
              </a:pPr>
              <a:t>10/13/2011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A09AD46-30A1-4477-B638-82505E5C545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38D4A00-23AE-4017-97A3-8FCAEEA4C6C4}" type="datetimeFigureOut">
              <a:rPr lang="en-US"/>
              <a:pPr>
                <a:defRPr/>
              </a:pPr>
              <a:t>10/13/2011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24FD356-5FBE-4B77-A8D6-5415B590E9F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B7FD13C-4B72-4B5C-9A56-891D128C172B}" type="datetimeFigureOut">
              <a:rPr lang="en-US"/>
              <a:pPr>
                <a:defRPr/>
              </a:pPr>
              <a:t>10/13/2011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B3715E8-5450-469F-A280-202C1DDB9539}"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F06DD2C-D7CD-4BAE-BB03-011D0B680D91}" type="datetimeFigureOut">
              <a:rPr lang="en-US"/>
              <a:pPr>
                <a:defRPr/>
              </a:pPr>
              <a:t>10/13/2011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504AC99-5FB5-4776-A09D-6696E735370F}"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6AB65BD8-553D-4F3E-A0BB-6C36B6E0ABB9}" type="datetimeFigureOut">
              <a:rPr lang="en-US"/>
              <a:pPr>
                <a:defRPr/>
              </a:pPr>
              <a:t>10/13/2011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E406933-BB25-49E6-8975-1447C09DBB1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7808B604-E7D3-49D9-89FA-D9C57414197B}" type="datetimeFigureOut">
              <a:rPr lang="en-US"/>
              <a:pPr>
                <a:defRPr/>
              </a:pPr>
              <a:t>10/13/2011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B3C7ACAD-6CE7-4DC3-BBEF-EA96A707C12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7DB26A56-57B4-450E-81A0-771A332EA256}" type="datetimeFigureOut">
              <a:rPr lang="en-US"/>
              <a:pPr>
                <a:defRPr/>
              </a:pPr>
              <a:t>10/13/2011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5DBE184-5D0C-4755-95BF-7529499FC71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467BA51-495A-4E40-A964-AFA1E5D4BFC4}" type="datetimeFigureOut">
              <a:rPr lang="en-US"/>
              <a:pPr>
                <a:defRPr/>
              </a:pPr>
              <a:t>10/13/2011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DB6B8D83-B95C-437C-B5C6-660E52B4C49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F81D846-93C3-4F9A-9465-A1E87D04164F}" type="datetimeFigureOut">
              <a:rPr lang="en-US"/>
              <a:pPr>
                <a:defRPr/>
              </a:pPr>
              <a:t>10/13/2011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D6B5629-CF2B-4330-8050-4C5B7D3BF456}"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6E74C9F-2146-4B63-9191-52C98000C6AC}" type="datetimeFigureOut">
              <a:rPr lang="en-US"/>
              <a:pPr>
                <a:defRPr/>
              </a:pPr>
              <a:t>10/13/2011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E20F01D-0045-4676-A79D-CF99CB05AD05}"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D326BC3B-E41A-4898-87D5-0D473020CA8B}" type="datetimeFigureOut">
              <a:rPr lang="en-US"/>
              <a:pPr>
                <a:defRPr/>
              </a:pPr>
              <a:t>10/13/2011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D039F043-5B64-4750-BC49-C77F8643F068}"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ext Box 1"/>
          <p:cNvSpPr txBox="1">
            <a:spLocks noChangeArrowheads="1"/>
          </p:cNvSpPr>
          <p:nvPr/>
        </p:nvSpPr>
        <p:spPr bwMode="auto">
          <a:xfrm>
            <a:off x="685800" y="1371600"/>
            <a:ext cx="7772400" cy="2065338"/>
          </a:xfrm>
          <a:prstGeom prst="rect">
            <a:avLst/>
          </a:prstGeom>
          <a:noFill/>
          <a:ln w="9525">
            <a:noFill/>
            <a:round/>
            <a:headEnd/>
            <a:tailEnd/>
          </a:ln>
        </p:spPr>
        <p:txBody>
          <a:bodyPr lIns="90000" tIns="46800" rIns="90000" bIns="46800"/>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 pos="10515600" algn="l"/>
                <a:tab pos="10779125" algn="l"/>
              </a:tabLst>
            </a:pPr>
            <a:r>
              <a:rPr lang="ru-RU" sz="4000" dirty="0">
                <a:solidFill>
                  <a:srgbClr val="E3EBF1"/>
                </a:solidFill>
                <a:latin typeface="Calibri" pitchFamily="34" charset="0"/>
              </a:rPr>
              <a:t>LIS65</a:t>
            </a:r>
            <a:r>
              <a:rPr lang="en-US" sz="4000" dirty="0">
                <a:solidFill>
                  <a:srgbClr val="E3EBF1"/>
                </a:solidFill>
                <a:latin typeface="Calibri" pitchFamily="34" charset="0"/>
              </a:rPr>
              <a:t>4 </a:t>
            </a:r>
            <a:r>
              <a:rPr lang="en-US" sz="4000" dirty="0" smtClean="0">
                <a:solidFill>
                  <a:srgbClr val="E3EBF1"/>
                </a:solidFill>
                <a:latin typeface="Calibri" pitchFamily="34" charset="0"/>
              </a:rPr>
              <a:t>lecture 5</a:t>
            </a:r>
          </a:p>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 pos="10515600" algn="l"/>
                <a:tab pos="10779125" algn="l"/>
              </a:tabLst>
            </a:pPr>
            <a:r>
              <a:rPr lang="en-US" sz="4000" dirty="0" smtClean="0">
                <a:solidFill>
                  <a:srgbClr val="E3EBF1"/>
                </a:solidFill>
                <a:latin typeface="Calibri" pitchFamily="34" charset="0"/>
              </a:rPr>
              <a:t>DC </a:t>
            </a:r>
            <a:r>
              <a:rPr lang="en-US" sz="4000" smtClean="0">
                <a:solidFill>
                  <a:srgbClr val="E3EBF1"/>
                </a:solidFill>
                <a:latin typeface="Calibri" pitchFamily="34" charset="0"/>
              </a:rPr>
              <a:t>metadata and  </a:t>
            </a:r>
            <a:r>
              <a:rPr lang="en-US" sz="4000" dirty="0" err="1" smtClean="0">
                <a:solidFill>
                  <a:srgbClr val="E3EBF1"/>
                </a:solidFill>
                <a:latin typeface="Calibri" pitchFamily="34" charset="0"/>
              </a:rPr>
              <a:t>omeka</a:t>
            </a:r>
            <a:r>
              <a:rPr lang="en-US" sz="4000" dirty="0" smtClean="0">
                <a:solidFill>
                  <a:srgbClr val="E3EBF1"/>
                </a:solidFill>
                <a:latin typeface="Calibri" pitchFamily="34" charset="0"/>
              </a:rPr>
              <a:t> tables</a:t>
            </a:r>
            <a:endParaRPr lang="en-US" sz="4000" dirty="0">
              <a:solidFill>
                <a:srgbClr val="E3EBF1"/>
              </a:solidFill>
              <a:latin typeface="Calibri" pitchFamily="34" charset="0"/>
            </a:endParaRPr>
          </a:p>
        </p:txBody>
      </p:sp>
      <p:sp>
        <p:nvSpPr>
          <p:cNvPr id="14338" name="Text Box 2"/>
          <p:cNvSpPr txBox="1">
            <a:spLocks noChangeArrowheads="1"/>
          </p:cNvSpPr>
          <p:nvPr/>
        </p:nvSpPr>
        <p:spPr bwMode="auto">
          <a:xfrm>
            <a:off x="1371600" y="4648200"/>
            <a:ext cx="6400800" cy="1035050"/>
          </a:xfrm>
          <a:prstGeom prst="rect">
            <a:avLst/>
          </a:prstGeom>
          <a:noFill/>
          <a:ln w="9525">
            <a:noFill/>
            <a:round/>
            <a:headEnd/>
            <a:tailEnd/>
          </a:ln>
        </p:spPr>
        <p:txBody>
          <a:bodyPr lIns="90000" tIns="46800" rIns="90000" bIns="46800"/>
          <a:lstStyle/>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dirty="0">
                <a:solidFill>
                  <a:srgbClr val="FFFFFF"/>
                </a:solidFill>
                <a:latin typeface="Calibri" pitchFamily="34" charset="0"/>
              </a:rPr>
              <a:t>Thomas </a:t>
            </a:r>
            <a:r>
              <a:rPr lang="en-GB" sz="2800" dirty="0" err="1">
                <a:solidFill>
                  <a:srgbClr val="FFFFFF"/>
                </a:solidFill>
                <a:latin typeface="Calibri" pitchFamily="34" charset="0"/>
              </a:rPr>
              <a:t>Krichel</a:t>
            </a:r>
            <a:endParaRPr lang="en-GB" sz="2800" dirty="0">
              <a:solidFill>
                <a:srgbClr val="FFFFFF"/>
              </a:solidFill>
              <a:latin typeface="Calibri" pitchFamily="34" charset="0"/>
            </a:endParaRPr>
          </a:p>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smtClean="0">
                <a:solidFill>
                  <a:srgbClr val="FFFFFF"/>
                </a:solidFill>
                <a:latin typeface="Calibri" pitchFamily="34" charset="0"/>
              </a:rPr>
              <a:t>2011-10-13</a:t>
            </a:r>
            <a:endParaRPr lang="en-GB" sz="2800" dirty="0">
              <a:solidFill>
                <a:srgbClr val="FFFFFF"/>
              </a:solidFill>
              <a:latin typeface="Calibri" pitchFamily="34" charset="0"/>
            </a:endParaRPr>
          </a:p>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endParaRPr lang="en-GB" sz="2800" dirty="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dublin</a:t>
            </a:r>
            <a:r>
              <a:rPr lang="en-US" dirty="0" smtClean="0"/>
              <a:t> core: creator</a:t>
            </a:r>
            <a:endParaRPr lang="en-US" dirty="0"/>
          </a:p>
        </p:txBody>
      </p:sp>
      <p:sp>
        <p:nvSpPr>
          <p:cNvPr id="3" name="Content Placeholder 2"/>
          <p:cNvSpPr>
            <a:spLocks noGrp="1"/>
          </p:cNvSpPr>
          <p:nvPr>
            <p:ph idx="1"/>
          </p:nvPr>
        </p:nvSpPr>
        <p:spPr/>
        <p:txBody>
          <a:bodyPr/>
          <a:lstStyle/>
          <a:p>
            <a:r>
              <a:rPr lang="en-US" dirty="0" smtClean="0"/>
              <a:t>“An entity primarily responsible for making the content of the resource. Examples of a Creator include a person, an organization, or a service. Typically the name of the Creator should be used to indicate the entity.”</a:t>
            </a:r>
          </a:p>
          <a:p>
            <a:r>
              <a:rPr lang="en-US" i="1" dirty="0" smtClean="0"/>
              <a:t>“</a:t>
            </a:r>
            <a:r>
              <a:rPr lang="en-US" dirty="0" smtClean="0"/>
              <a:t>Creators should be listed separately, preferably in the same order that they appear in the publication.”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dublin</a:t>
            </a:r>
            <a:r>
              <a:rPr lang="en-US" dirty="0" smtClean="0"/>
              <a:t> core: publisher</a:t>
            </a:r>
            <a:endParaRPr lang="en-US" dirty="0"/>
          </a:p>
        </p:txBody>
      </p:sp>
      <p:sp>
        <p:nvSpPr>
          <p:cNvPr id="3" name="Content Placeholder 2"/>
          <p:cNvSpPr>
            <a:spLocks noGrp="1"/>
          </p:cNvSpPr>
          <p:nvPr>
            <p:ph idx="1"/>
          </p:nvPr>
        </p:nvSpPr>
        <p:spPr/>
        <p:txBody>
          <a:bodyPr/>
          <a:lstStyle/>
          <a:p>
            <a:r>
              <a:rPr lang="en-US" dirty="0" smtClean="0"/>
              <a:t>“The entity responsible for making the resource available. Examples of a Publisher include a person, an organization, or a service. Typically, the name of a Publisher should be used to indicate the entity.”</a:t>
            </a:r>
          </a:p>
          <a:p>
            <a:r>
              <a:rPr lang="en-US" i="1" dirty="0" smtClean="0"/>
              <a:t>“</a:t>
            </a:r>
            <a:r>
              <a:rPr lang="en-US" dirty="0" smtClean="0"/>
              <a:t>The intent of specifying this field is to identify the entity that provides access to the resource.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dublin</a:t>
            </a:r>
            <a:r>
              <a:rPr lang="en-US" dirty="0" smtClean="0"/>
              <a:t> core: contributor</a:t>
            </a:r>
            <a:endParaRPr lang="en-US" dirty="0"/>
          </a:p>
        </p:txBody>
      </p:sp>
      <p:sp>
        <p:nvSpPr>
          <p:cNvPr id="3" name="Content Placeholder 2"/>
          <p:cNvSpPr>
            <a:spLocks noGrp="1"/>
          </p:cNvSpPr>
          <p:nvPr>
            <p:ph idx="1"/>
          </p:nvPr>
        </p:nvSpPr>
        <p:spPr/>
        <p:txBody>
          <a:bodyPr/>
          <a:lstStyle/>
          <a:p>
            <a:r>
              <a:rPr lang="en-US" dirty="0" smtClean="0"/>
              <a:t>An </a:t>
            </a:r>
            <a:r>
              <a:rPr lang="en-US" dirty="0"/>
              <a:t>entity responsible for making contributions to the content of the resource. Examples of a Contributor include a person, an organization or a service. Typically, the name of </a:t>
            </a:r>
            <a:r>
              <a:rPr lang="en-US" dirty="0" smtClean="0"/>
              <a:t>Contributor </a:t>
            </a:r>
            <a:r>
              <a:rPr lang="en-US" dirty="0"/>
              <a:t>should be </a:t>
            </a:r>
            <a:r>
              <a:rPr lang="en-US" dirty="0" smtClean="0"/>
              <a:t>used”. </a:t>
            </a:r>
          </a:p>
          <a:p>
            <a:r>
              <a:rPr lang="en-US" dirty="0" smtClean="0"/>
              <a:t>“The </a:t>
            </a:r>
            <a:r>
              <a:rPr lang="en-US" dirty="0"/>
              <a:t>same general guidelines for using names of persons or organizations as Creators apply here</a:t>
            </a:r>
            <a:r>
              <a:rPr lang="en-US" dirty="0" smtClean="0"/>
              <a:t>.” </a:t>
            </a:r>
            <a:endParaRPr lang="en-US" dirty="0"/>
          </a:p>
        </p:txBody>
      </p:sp>
    </p:spTree>
    <p:extLst>
      <p:ext uri="{BB962C8B-B14F-4D97-AF65-F5344CB8AC3E}">
        <p14:creationId xmlns:p14="http://schemas.microsoft.com/office/powerpoint/2010/main" val="27097376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960438"/>
          </a:xfrm>
        </p:spPr>
        <p:txBody>
          <a:bodyPr/>
          <a:lstStyle/>
          <a:p>
            <a:r>
              <a:rPr lang="en-US" dirty="0" err="1" smtClean="0"/>
              <a:t>dublin</a:t>
            </a:r>
            <a:r>
              <a:rPr lang="en-US" dirty="0" smtClean="0"/>
              <a:t> core: rights</a:t>
            </a:r>
            <a:endParaRPr lang="en-US" dirty="0"/>
          </a:p>
        </p:txBody>
      </p:sp>
      <p:sp>
        <p:nvSpPr>
          <p:cNvPr id="3" name="Content Placeholder 2"/>
          <p:cNvSpPr>
            <a:spLocks noGrp="1"/>
          </p:cNvSpPr>
          <p:nvPr>
            <p:ph idx="1"/>
          </p:nvPr>
        </p:nvSpPr>
        <p:spPr>
          <a:xfrm>
            <a:off x="457200" y="1143000"/>
            <a:ext cx="8229600" cy="5410200"/>
          </a:xfrm>
        </p:spPr>
        <p:txBody>
          <a:bodyPr/>
          <a:lstStyle/>
          <a:p>
            <a:r>
              <a:rPr lang="en-US" dirty="0" smtClean="0"/>
              <a:t>“Information </a:t>
            </a:r>
            <a:r>
              <a:rPr lang="en-US" dirty="0"/>
              <a:t>about rights held in and over the resource. Typically a Rights element will contain a rights management statement for the resource, or reference a service providing such information</a:t>
            </a:r>
            <a:r>
              <a:rPr lang="en-US" dirty="0" smtClean="0"/>
              <a:t>.” </a:t>
            </a:r>
          </a:p>
          <a:p>
            <a:r>
              <a:rPr lang="en-US" dirty="0" smtClean="0"/>
              <a:t>“Rights </a:t>
            </a:r>
            <a:r>
              <a:rPr lang="en-US" dirty="0"/>
              <a:t>information often encompasses Intellectual Property Rights (IPR), Copyright, and various Property Rights. If the rights element is absent, no assumptions can be made about the status of these and other rights with respect to the resource</a:t>
            </a:r>
            <a:r>
              <a:rPr lang="en-US" dirty="0" smtClean="0"/>
              <a:t>.”</a:t>
            </a:r>
            <a:endParaRPr lang="en-US" dirty="0"/>
          </a:p>
          <a:p>
            <a:endParaRPr lang="en-US" dirty="0"/>
          </a:p>
          <a:p>
            <a:r>
              <a:rPr lang="en-US" dirty="0"/>
              <a:t>Guidelines for content creation:</a:t>
            </a:r>
          </a:p>
          <a:p>
            <a:endParaRPr lang="en-US" dirty="0"/>
          </a:p>
          <a:p>
            <a:r>
              <a:rPr lang="en-US" dirty="0"/>
              <a:t>The Rights element may be used for either a textual statement or a URL pointing to a rights statement, or a combination, when a brief statement and a more lengthy one are available.</a:t>
            </a:r>
          </a:p>
        </p:txBody>
      </p:sp>
    </p:spTree>
    <p:extLst>
      <p:ext uri="{BB962C8B-B14F-4D97-AF65-F5344CB8AC3E}">
        <p14:creationId xmlns:p14="http://schemas.microsoft.com/office/powerpoint/2010/main" val="16082397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dublin</a:t>
            </a:r>
            <a:r>
              <a:rPr lang="en-US" dirty="0" smtClean="0"/>
              <a:t> core: date</a:t>
            </a:r>
            <a:endParaRPr lang="en-US" dirty="0"/>
          </a:p>
        </p:txBody>
      </p:sp>
      <p:sp>
        <p:nvSpPr>
          <p:cNvPr id="3" name="Content Placeholder 2"/>
          <p:cNvSpPr>
            <a:spLocks noGrp="1"/>
          </p:cNvSpPr>
          <p:nvPr>
            <p:ph idx="1"/>
          </p:nvPr>
        </p:nvSpPr>
        <p:spPr/>
        <p:txBody>
          <a:bodyPr/>
          <a:lstStyle/>
          <a:p>
            <a:r>
              <a:rPr lang="en-US" dirty="0" smtClean="0"/>
              <a:t>“A </a:t>
            </a:r>
            <a:r>
              <a:rPr lang="en-US" dirty="0"/>
              <a:t>date associated with an event in the life cycle of the resource. Typically, Date will be associated with the creation or availability of the resource. Recommended best practice for encoding the date value is defined in a profile of ISO </a:t>
            </a:r>
            <a:r>
              <a:rPr lang="en-US" dirty="0" smtClean="0"/>
              <a:t>8601” “and </a:t>
            </a:r>
            <a:r>
              <a:rPr lang="en-US" dirty="0"/>
              <a:t>follows the </a:t>
            </a:r>
            <a:r>
              <a:rPr lang="en-US" i="1" dirty="0"/>
              <a:t>YYYY-MM-DD</a:t>
            </a:r>
            <a:r>
              <a:rPr lang="en-US" dirty="0"/>
              <a:t> format</a:t>
            </a:r>
            <a:r>
              <a:rPr lang="en-US" dirty="0" smtClean="0"/>
              <a:t>.”</a:t>
            </a:r>
            <a:endParaRPr lang="en-US" dirty="0"/>
          </a:p>
          <a:p>
            <a:pPr marL="0" indent="0">
              <a:buNone/>
            </a:pPr>
            <a:endParaRPr lang="en-US" dirty="0"/>
          </a:p>
        </p:txBody>
      </p:sp>
    </p:spTree>
    <p:extLst>
      <p:ext uri="{BB962C8B-B14F-4D97-AF65-F5344CB8AC3E}">
        <p14:creationId xmlns:p14="http://schemas.microsoft.com/office/powerpoint/2010/main" val="23054519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dublin</a:t>
            </a:r>
            <a:r>
              <a:rPr lang="en-US" dirty="0" smtClean="0"/>
              <a:t> core: format</a:t>
            </a:r>
            <a:endParaRPr lang="en-US" dirty="0"/>
          </a:p>
        </p:txBody>
      </p:sp>
      <p:sp>
        <p:nvSpPr>
          <p:cNvPr id="3" name="Content Placeholder 2"/>
          <p:cNvSpPr>
            <a:spLocks noGrp="1"/>
          </p:cNvSpPr>
          <p:nvPr>
            <p:ph idx="1"/>
          </p:nvPr>
        </p:nvSpPr>
        <p:spPr>
          <a:xfrm>
            <a:off x="304800" y="1371600"/>
            <a:ext cx="8534400" cy="4953000"/>
          </a:xfrm>
        </p:spPr>
        <p:txBody>
          <a:bodyPr/>
          <a:lstStyle/>
          <a:p>
            <a:r>
              <a:rPr lang="en-US" dirty="0" smtClean="0"/>
              <a:t>“The </a:t>
            </a:r>
            <a:r>
              <a:rPr lang="en-US" dirty="0"/>
              <a:t>physical or digital manifestation of the resource. Typically, Format may include the media-type or dimensions of the resource. Examples of dimensions include size and duration</a:t>
            </a:r>
            <a:r>
              <a:rPr lang="en-US" dirty="0" smtClean="0"/>
              <a:t>.” </a:t>
            </a:r>
            <a:endParaRPr lang="en-US" dirty="0"/>
          </a:p>
          <a:p>
            <a:r>
              <a:rPr lang="en-US" dirty="0" smtClean="0"/>
              <a:t>“Recommended </a:t>
            </a:r>
            <a:r>
              <a:rPr lang="en-US" dirty="0"/>
              <a:t>best practice is to select a value from a controlled vocabulary (for example, the list of Internet Media </a:t>
            </a:r>
            <a:r>
              <a:rPr lang="en-US" dirty="0" smtClean="0"/>
              <a:t>Types </a:t>
            </a:r>
            <a:r>
              <a:rPr lang="en-US" dirty="0"/>
              <a:t>[http://www.iana.org/ assignments/media-types</a:t>
            </a:r>
            <a:r>
              <a:rPr lang="en-US" dirty="0" smtClean="0"/>
              <a:t>/]” </a:t>
            </a:r>
            <a:endParaRPr lang="en-US" dirty="0"/>
          </a:p>
          <a:p>
            <a:endParaRPr lang="en-US" dirty="0"/>
          </a:p>
          <a:p>
            <a:r>
              <a:rPr lang="en-US" dirty="0"/>
              <a:t>Guidelines for content creation:</a:t>
            </a:r>
          </a:p>
          <a:p>
            <a:endParaRPr lang="en-US" dirty="0"/>
          </a:p>
          <a:p>
            <a:r>
              <a:rPr lang="en-US" dirty="0"/>
              <a:t>In addition to the specific physical or electronic media format, information concerning the size of a resource may be included in the content of the Format element if available. In resource discovery size, extent or medium of the resource might be used as a criterion to select resources of interest, since a user may need to evaluate whether they can make use of the resource within the infrastructure available to them.</a:t>
            </a:r>
          </a:p>
          <a:p>
            <a:endParaRPr lang="en-US" dirty="0"/>
          </a:p>
          <a:p>
            <a:r>
              <a:rPr lang="en-US" dirty="0"/>
              <a:t>When more than one category of format information is included in a single record, they should go in separate iterations of the element.</a:t>
            </a:r>
          </a:p>
        </p:txBody>
      </p:sp>
    </p:spTree>
    <p:extLst>
      <p:ext uri="{BB962C8B-B14F-4D97-AF65-F5344CB8AC3E}">
        <p14:creationId xmlns:p14="http://schemas.microsoft.com/office/powerpoint/2010/main" val="19056993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dublin</a:t>
            </a:r>
            <a:r>
              <a:rPr lang="en-US" dirty="0" smtClean="0"/>
              <a:t> core: identifier</a:t>
            </a:r>
            <a:endParaRPr lang="en-US" dirty="0"/>
          </a:p>
        </p:txBody>
      </p:sp>
      <p:sp>
        <p:nvSpPr>
          <p:cNvPr id="3" name="Content Placeholder 2"/>
          <p:cNvSpPr>
            <a:spLocks noGrp="1"/>
          </p:cNvSpPr>
          <p:nvPr>
            <p:ph idx="1"/>
          </p:nvPr>
        </p:nvSpPr>
        <p:spPr/>
        <p:txBody>
          <a:bodyPr/>
          <a:lstStyle/>
          <a:p>
            <a:r>
              <a:rPr lang="en-US" i="1" dirty="0" smtClean="0"/>
              <a:t>“</a:t>
            </a:r>
            <a:r>
              <a:rPr lang="en-US" dirty="0" smtClean="0"/>
              <a:t>An </a:t>
            </a:r>
            <a:r>
              <a:rPr lang="en-US" dirty="0"/>
              <a:t>unambiguous reference to the resource within a given context. Recommended best practice is to identify the resource by means of a string or number conforming to a formal identification system. Examples of formal identification systems include the Uniform Resource Identifier (URI</a:t>
            </a:r>
            <a:r>
              <a:rPr lang="en-US" dirty="0" smtClean="0"/>
              <a:t>)” …</a:t>
            </a:r>
            <a:endParaRPr lang="en-US" dirty="0"/>
          </a:p>
          <a:p>
            <a:endParaRPr lang="en-US" dirty="0"/>
          </a:p>
        </p:txBody>
      </p:sp>
    </p:spTree>
    <p:extLst>
      <p:ext uri="{BB962C8B-B14F-4D97-AF65-F5344CB8AC3E}">
        <p14:creationId xmlns:p14="http://schemas.microsoft.com/office/powerpoint/2010/main" val="34944195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dublin</a:t>
            </a:r>
            <a:r>
              <a:rPr lang="en-US" dirty="0" smtClean="0"/>
              <a:t> core: language</a:t>
            </a:r>
            <a:endParaRPr lang="en-US" dirty="0"/>
          </a:p>
        </p:txBody>
      </p:sp>
      <p:sp>
        <p:nvSpPr>
          <p:cNvPr id="3" name="Content Placeholder 2"/>
          <p:cNvSpPr>
            <a:spLocks noGrp="1"/>
          </p:cNvSpPr>
          <p:nvPr>
            <p:ph idx="1"/>
          </p:nvPr>
        </p:nvSpPr>
        <p:spPr/>
        <p:txBody>
          <a:bodyPr/>
          <a:lstStyle/>
          <a:p>
            <a:r>
              <a:rPr lang="en-US" dirty="0" smtClean="0"/>
              <a:t>“A </a:t>
            </a:r>
            <a:r>
              <a:rPr lang="en-US" dirty="0"/>
              <a:t>language of the intellectual content of the resource. Recommended best practice for the values of the Language element is defined by RFC 3066 [RFC 3066, http://www.ietf.org/rfc/ rfc3066.txt] which, in conjunction with ISO 639 [ISO 639, http://www.oasis- open.org/cover/iso639a.html]), defines two- and three-letter primary language tags with optional </a:t>
            </a:r>
            <a:r>
              <a:rPr lang="en-US" dirty="0" err="1"/>
              <a:t>subtags</a:t>
            </a:r>
            <a:r>
              <a:rPr lang="en-US" dirty="0" smtClean="0"/>
              <a:t>.” </a:t>
            </a:r>
            <a:endParaRPr lang="en-US" dirty="0"/>
          </a:p>
        </p:txBody>
      </p:sp>
    </p:spTree>
    <p:extLst>
      <p:ext uri="{BB962C8B-B14F-4D97-AF65-F5344CB8AC3E}">
        <p14:creationId xmlns:p14="http://schemas.microsoft.com/office/powerpoint/2010/main" val="38526353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item type specific metadata</a:t>
            </a:r>
            <a:endParaRPr lang="en-US" dirty="0"/>
          </a:p>
        </p:txBody>
      </p:sp>
      <p:sp>
        <p:nvSpPr>
          <p:cNvPr id="3" name="Content Placeholder 2"/>
          <p:cNvSpPr>
            <a:spLocks noGrp="1"/>
          </p:cNvSpPr>
          <p:nvPr>
            <p:ph idx="1"/>
          </p:nvPr>
        </p:nvSpPr>
        <p:spPr/>
        <p:txBody>
          <a:bodyPr/>
          <a:lstStyle/>
          <a:p>
            <a:r>
              <a:rPr lang="en-US" dirty="0" smtClean="0"/>
              <a:t>There are a bunch of different types that are built-in.</a:t>
            </a:r>
          </a:p>
          <a:p>
            <a:r>
              <a:rPr lang="en-US" dirty="0" smtClean="0"/>
              <a:t>Each type takes Dublin Core metadata as well as some extra metadata</a:t>
            </a:r>
          </a:p>
          <a:p>
            <a:r>
              <a:rPr lang="en-US" dirty="0" smtClean="0"/>
              <a:t>These item-specific metadata fields can be changed using the web interface. </a:t>
            </a:r>
          </a:p>
        </p:txBody>
      </p:sp>
    </p:spTree>
    <p:extLst>
      <p:ext uri="{BB962C8B-B14F-4D97-AF65-F5344CB8AC3E}">
        <p14:creationId xmlns:p14="http://schemas.microsoft.com/office/powerpoint/2010/main" val="1854981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omeka</a:t>
            </a:r>
            <a:r>
              <a:rPr lang="en-US" dirty="0" smtClean="0"/>
              <a:t> item types</a:t>
            </a:r>
            <a:endParaRPr lang="en-US" dirty="0"/>
          </a:p>
        </p:txBody>
      </p:sp>
      <p:sp>
        <p:nvSpPr>
          <p:cNvPr id="3" name="Content Placeholder 2"/>
          <p:cNvSpPr>
            <a:spLocks noGrp="1"/>
          </p:cNvSpPr>
          <p:nvPr>
            <p:ph idx="1"/>
          </p:nvPr>
        </p:nvSpPr>
        <p:spPr/>
        <p:txBody>
          <a:bodyPr/>
          <a:lstStyle/>
          <a:p>
            <a:r>
              <a:rPr lang="en-US" dirty="0"/>
              <a:t>Document 	A resource containing textual data.</a:t>
            </a:r>
          </a:p>
          <a:p>
            <a:r>
              <a:rPr lang="en-US" dirty="0"/>
              <a:t>Moving Image A series of visual representations that, when shown in succession, impart an impression of motion.</a:t>
            </a:r>
          </a:p>
          <a:p>
            <a:r>
              <a:rPr lang="en-US" dirty="0"/>
              <a:t>Oral History 	A resource containing historical information obtained in interviews with persons having firsthand knowledge.</a:t>
            </a:r>
          </a:p>
          <a:p>
            <a:pPr marL="0" indent="0">
              <a:buNone/>
            </a:pPr>
            <a:endParaRPr lang="en-US" dirty="0"/>
          </a:p>
          <a:p>
            <a:endParaRPr lang="en-US" dirty="0"/>
          </a:p>
        </p:txBody>
      </p:sp>
    </p:spTree>
    <p:extLst>
      <p:ext uri="{BB962C8B-B14F-4D97-AF65-F5344CB8AC3E}">
        <p14:creationId xmlns:p14="http://schemas.microsoft.com/office/powerpoint/2010/main" val="4899960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Dublin Core data</a:t>
            </a:r>
            <a:endParaRPr lang="en-US" dirty="0"/>
          </a:p>
        </p:txBody>
      </p:sp>
      <p:sp>
        <p:nvSpPr>
          <p:cNvPr id="3" name="Content Placeholder 2"/>
          <p:cNvSpPr>
            <a:spLocks noGrp="1"/>
          </p:cNvSpPr>
          <p:nvPr>
            <p:ph idx="1"/>
          </p:nvPr>
        </p:nvSpPr>
        <p:spPr/>
        <p:txBody>
          <a:bodyPr/>
          <a:lstStyle/>
          <a:p>
            <a:r>
              <a:rPr lang="en-US" dirty="0" smtClean="0"/>
              <a:t>Dublin Core is a metadata set that is used in </a:t>
            </a:r>
            <a:r>
              <a:rPr lang="en-US" dirty="0" err="1" smtClean="0"/>
              <a:t>omeka</a:t>
            </a:r>
            <a:r>
              <a:rPr lang="en-US" dirty="0" smtClean="0"/>
              <a:t>.</a:t>
            </a:r>
          </a:p>
          <a:p>
            <a:r>
              <a:rPr lang="en-US" dirty="0" smtClean="0"/>
              <a:t>This is the common set for all types. </a:t>
            </a:r>
          </a:p>
          <a:p>
            <a:r>
              <a:rPr lang="en-US" dirty="0" smtClean="0"/>
              <a:t>We need to review the official meaning of these elements here. </a:t>
            </a:r>
          </a:p>
          <a:p>
            <a:r>
              <a:rPr lang="en-US" dirty="0" smtClean="0"/>
              <a:t>I quote from Hillman’s Dublin core usage guide. http://dublincore.org/documents/usageguide/elements.shtml</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omeka</a:t>
            </a:r>
            <a:r>
              <a:rPr lang="en-US" dirty="0" smtClean="0"/>
              <a:t> item types</a:t>
            </a:r>
            <a:endParaRPr lang="en-US" dirty="0"/>
          </a:p>
        </p:txBody>
      </p:sp>
      <p:sp>
        <p:nvSpPr>
          <p:cNvPr id="3" name="Content Placeholder 2"/>
          <p:cNvSpPr>
            <a:spLocks noGrp="1"/>
          </p:cNvSpPr>
          <p:nvPr>
            <p:ph idx="1"/>
          </p:nvPr>
        </p:nvSpPr>
        <p:spPr/>
        <p:txBody>
          <a:bodyPr/>
          <a:lstStyle/>
          <a:p>
            <a:r>
              <a:rPr lang="en-US" dirty="0"/>
              <a:t>Sound 	A resource whose content is primarily intended to be rendered as audio</a:t>
            </a:r>
            <a:r>
              <a:rPr lang="en-US" dirty="0" smtClean="0"/>
              <a:t>.</a:t>
            </a:r>
            <a:endParaRPr lang="en-US" dirty="0"/>
          </a:p>
          <a:p>
            <a:r>
              <a:rPr lang="en-US" dirty="0"/>
              <a:t>Still Image 	A static visual representation. Examples of still images are: paintings, drawings, graphic designs, plans and maps. </a:t>
            </a:r>
          </a:p>
          <a:p>
            <a:r>
              <a:rPr lang="en-US" dirty="0"/>
              <a:t>Website 	A resource comprising of a web page or web pages and all related assets ( such as images, sound and video files, etc. ). </a:t>
            </a:r>
          </a:p>
        </p:txBody>
      </p:sp>
    </p:spTree>
    <p:extLst>
      <p:ext uri="{BB962C8B-B14F-4D97-AF65-F5344CB8AC3E}">
        <p14:creationId xmlns:p14="http://schemas.microsoft.com/office/powerpoint/2010/main" val="36764317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omeka</a:t>
            </a:r>
            <a:r>
              <a:rPr lang="en-US" dirty="0" smtClean="0"/>
              <a:t> item types</a:t>
            </a:r>
            <a:endParaRPr lang="en-US" dirty="0"/>
          </a:p>
        </p:txBody>
      </p:sp>
      <p:sp>
        <p:nvSpPr>
          <p:cNvPr id="3" name="Content Placeholder 2"/>
          <p:cNvSpPr>
            <a:spLocks noGrp="1"/>
          </p:cNvSpPr>
          <p:nvPr>
            <p:ph idx="1"/>
          </p:nvPr>
        </p:nvSpPr>
        <p:spPr/>
        <p:txBody>
          <a:bodyPr/>
          <a:lstStyle/>
          <a:p>
            <a:r>
              <a:rPr lang="en-US" dirty="0"/>
              <a:t>Event 	A non-persistent, time-based occurrence. Metadata for an event provides descriptive information that is the basis for discovery of the purpose, location, duration, and responsible agents associated with an event. Examples include an exhibition, webcast, conference, workshop, open day, performance, battle, trial, wedding, tea party, conflagration. 	</a:t>
            </a:r>
          </a:p>
        </p:txBody>
      </p:sp>
    </p:spTree>
    <p:extLst>
      <p:ext uri="{BB962C8B-B14F-4D97-AF65-F5344CB8AC3E}">
        <p14:creationId xmlns:p14="http://schemas.microsoft.com/office/powerpoint/2010/main" val="14774658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omeka</a:t>
            </a:r>
            <a:r>
              <a:rPr lang="en-US" dirty="0" smtClean="0"/>
              <a:t> item types</a:t>
            </a:r>
            <a:endParaRPr lang="en-US" dirty="0"/>
          </a:p>
        </p:txBody>
      </p:sp>
      <p:sp>
        <p:nvSpPr>
          <p:cNvPr id="3" name="Content Placeholder 2"/>
          <p:cNvSpPr>
            <a:spLocks noGrp="1"/>
          </p:cNvSpPr>
          <p:nvPr>
            <p:ph idx="1"/>
          </p:nvPr>
        </p:nvSpPr>
        <p:spPr/>
        <p:txBody>
          <a:bodyPr/>
          <a:lstStyle/>
          <a:p>
            <a:r>
              <a:rPr lang="en-US" dirty="0"/>
              <a:t>Email 	A resource containing textual messages and binary attachments sent electronically from one person to another or one person to many people. </a:t>
            </a:r>
          </a:p>
          <a:p>
            <a:r>
              <a:rPr lang="en-US" dirty="0"/>
              <a:t>Lesson Plan 	Instructional materials</a:t>
            </a:r>
            <a:r>
              <a:rPr lang="en-US" dirty="0" smtClean="0"/>
              <a:t>.</a:t>
            </a:r>
            <a:endParaRPr lang="en-US" dirty="0"/>
          </a:p>
          <a:p>
            <a:r>
              <a:rPr lang="en-US" dirty="0"/>
              <a:t>Hyperlink 	Title, URL, Description or annotation</a:t>
            </a:r>
            <a:r>
              <a:rPr lang="en-US" dirty="0" smtClean="0"/>
              <a:t>.</a:t>
            </a:r>
            <a:endParaRPr lang="en-US" dirty="0"/>
          </a:p>
        </p:txBody>
      </p:sp>
    </p:spTree>
    <p:extLst>
      <p:ext uri="{BB962C8B-B14F-4D97-AF65-F5344CB8AC3E}">
        <p14:creationId xmlns:p14="http://schemas.microsoft.com/office/powerpoint/2010/main" val="6769957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omeka</a:t>
            </a:r>
            <a:r>
              <a:rPr lang="en-US" dirty="0" smtClean="0"/>
              <a:t> item types</a:t>
            </a:r>
            <a:endParaRPr lang="en-US" dirty="0"/>
          </a:p>
        </p:txBody>
      </p:sp>
      <p:sp>
        <p:nvSpPr>
          <p:cNvPr id="3" name="Content Placeholder 2"/>
          <p:cNvSpPr>
            <a:spLocks noGrp="1"/>
          </p:cNvSpPr>
          <p:nvPr>
            <p:ph idx="1"/>
          </p:nvPr>
        </p:nvSpPr>
        <p:spPr/>
        <p:txBody>
          <a:bodyPr/>
          <a:lstStyle/>
          <a:p>
            <a:r>
              <a:rPr lang="en-US" dirty="0"/>
              <a:t>Person 	An individual, biographical data, birth and death, etc</a:t>
            </a:r>
            <a:r>
              <a:rPr lang="en-US" i="1" dirty="0"/>
              <a:t>.</a:t>
            </a:r>
          </a:p>
          <a:p>
            <a:r>
              <a:rPr lang="en-US" dirty="0" smtClean="0"/>
              <a:t>Interactive </a:t>
            </a:r>
            <a:r>
              <a:rPr lang="en-US" dirty="0"/>
              <a:t>Resource 	A resource requiring interaction from the user to be understood, executed, or experienced. Examples include forms on Web pages, applets, multimedia learning objects, chat services, or virtual reality environments</a:t>
            </a:r>
          </a:p>
          <a:p>
            <a:endParaRPr lang="en-US" dirty="0"/>
          </a:p>
          <a:p>
            <a:endParaRPr lang="en-US" dirty="0"/>
          </a:p>
          <a:p>
            <a:endParaRPr lang="en-US" dirty="0"/>
          </a:p>
        </p:txBody>
      </p:sp>
    </p:spTree>
    <p:extLst>
      <p:ext uri="{BB962C8B-B14F-4D97-AF65-F5344CB8AC3E}">
        <p14:creationId xmlns:p14="http://schemas.microsoft.com/office/powerpoint/2010/main" val="11405663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omeka</a:t>
            </a:r>
            <a:r>
              <a:rPr lang="en-US" dirty="0" smtClean="0"/>
              <a:t> items and files</a:t>
            </a:r>
            <a:endParaRPr lang="en-US" dirty="0"/>
          </a:p>
        </p:txBody>
      </p:sp>
      <p:sp>
        <p:nvSpPr>
          <p:cNvPr id="3" name="Content Placeholder 2"/>
          <p:cNvSpPr>
            <a:spLocks noGrp="1"/>
          </p:cNvSpPr>
          <p:nvPr>
            <p:ph idx="1"/>
          </p:nvPr>
        </p:nvSpPr>
        <p:spPr/>
        <p:txBody>
          <a:bodyPr/>
          <a:lstStyle/>
          <a:p>
            <a:r>
              <a:rPr lang="en-US" dirty="0" err="1" smtClean="0"/>
              <a:t>Omeka</a:t>
            </a:r>
            <a:r>
              <a:rPr lang="en-US" dirty="0" smtClean="0"/>
              <a:t> has items.</a:t>
            </a:r>
          </a:p>
          <a:p>
            <a:r>
              <a:rPr lang="en-US" dirty="0" err="1" smtClean="0"/>
              <a:t>Omeka</a:t>
            </a:r>
            <a:r>
              <a:rPr lang="en-US" dirty="0" smtClean="0"/>
              <a:t> also has files. They attach to items.</a:t>
            </a:r>
          </a:p>
          <a:p>
            <a:r>
              <a:rPr lang="en-US" dirty="0" err="1" smtClean="0"/>
              <a:t>Omeka</a:t>
            </a:r>
            <a:r>
              <a:rPr lang="en-US" dirty="0" smtClean="0"/>
              <a:t> sometimes needs to collectively refer to items and types. </a:t>
            </a:r>
          </a:p>
          <a:p>
            <a:pPr lvl="1"/>
            <a:r>
              <a:rPr lang="en-US" dirty="0" smtClean="0"/>
              <a:t>In the database tables, the aggregate is called “records”. This is confusing.</a:t>
            </a:r>
          </a:p>
          <a:p>
            <a:pPr lvl="1"/>
            <a:r>
              <a:rPr lang="en-US" dirty="0" smtClean="0"/>
              <a:t>I will call them “itofis” here. </a:t>
            </a:r>
          </a:p>
          <a:p>
            <a:r>
              <a:rPr lang="en-US" dirty="0" smtClean="0"/>
              <a:t>This allows me to discuss the tables.</a:t>
            </a:r>
            <a:endParaRPr lang="en-US" dirty="0"/>
          </a:p>
        </p:txBody>
      </p:sp>
    </p:spTree>
    <p:extLst>
      <p:ext uri="{BB962C8B-B14F-4D97-AF65-F5344CB8AC3E}">
        <p14:creationId xmlns:p14="http://schemas.microsoft.com/office/powerpoint/2010/main" val="40368785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table: </a:t>
            </a:r>
            <a:r>
              <a:rPr lang="en-US" dirty="0" err="1" smtClean="0"/>
              <a:t>omeka_items</a:t>
            </a:r>
            <a:endParaRPr lang="en-US" dirty="0"/>
          </a:p>
        </p:txBody>
      </p:sp>
      <p:sp>
        <p:nvSpPr>
          <p:cNvPr id="3" name="Content Placeholder 2"/>
          <p:cNvSpPr>
            <a:spLocks noGrp="1"/>
          </p:cNvSpPr>
          <p:nvPr>
            <p:ph idx="1"/>
          </p:nvPr>
        </p:nvSpPr>
        <p:spPr/>
        <p:txBody>
          <a:bodyPr/>
          <a:lstStyle/>
          <a:p>
            <a:r>
              <a:rPr lang="en-US" dirty="0" smtClean="0"/>
              <a:t>This table contains all the items you have in your installation. </a:t>
            </a:r>
            <a:endParaRPr lang="en-US" dirty="0"/>
          </a:p>
        </p:txBody>
      </p:sp>
    </p:spTree>
    <p:extLst>
      <p:ext uri="{BB962C8B-B14F-4D97-AF65-F5344CB8AC3E}">
        <p14:creationId xmlns:p14="http://schemas.microsoft.com/office/powerpoint/2010/main" val="14468268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table: </a:t>
            </a:r>
            <a:r>
              <a:rPr lang="en-US" dirty="0" err="1" smtClean="0"/>
              <a:t>omeka_tags</a:t>
            </a:r>
            <a:endParaRPr lang="en-US" dirty="0"/>
          </a:p>
        </p:txBody>
      </p:sp>
      <p:sp>
        <p:nvSpPr>
          <p:cNvPr id="3" name="Content Placeholder 2"/>
          <p:cNvSpPr>
            <a:spLocks noGrp="1"/>
          </p:cNvSpPr>
          <p:nvPr>
            <p:ph idx="1"/>
          </p:nvPr>
        </p:nvSpPr>
        <p:spPr/>
        <p:txBody>
          <a:bodyPr/>
          <a:lstStyle/>
          <a:p>
            <a:r>
              <a:rPr lang="en-US" dirty="0" smtClean="0"/>
              <a:t>This contains all the tags there are in the </a:t>
            </a:r>
            <a:r>
              <a:rPr lang="en-US" dirty="0" err="1" smtClean="0"/>
              <a:t>omeka</a:t>
            </a:r>
            <a:r>
              <a:rPr lang="en-US" dirty="0" smtClean="0"/>
              <a:t> installation. </a:t>
            </a:r>
          </a:p>
          <a:p>
            <a:r>
              <a:rPr lang="en-US" dirty="0" smtClean="0"/>
              <a:t>If a new tag is found, it is added. </a:t>
            </a:r>
            <a:endParaRPr lang="en-US" dirty="0"/>
          </a:p>
        </p:txBody>
      </p:sp>
    </p:spTree>
    <p:extLst>
      <p:ext uri="{BB962C8B-B14F-4D97-AF65-F5344CB8AC3E}">
        <p14:creationId xmlns:p14="http://schemas.microsoft.com/office/powerpoint/2010/main" val="2364991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table: </a:t>
            </a:r>
            <a:r>
              <a:rPr lang="en-US" dirty="0" err="1" smtClean="0"/>
              <a:t>omeka_taggings</a:t>
            </a:r>
            <a:endParaRPr lang="en-US" dirty="0"/>
          </a:p>
        </p:txBody>
      </p:sp>
      <p:sp>
        <p:nvSpPr>
          <p:cNvPr id="3" name="Content Placeholder 2"/>
          <p:cNvSpPr>
            <a:spLocks noGrp="1"/>
          </p:cNvSpPr>
          <p:nvPr>
            <p:ph idx="1"/>
          </p:nvPr>
        </p:nvSpPr>
        <p:spPr/>
        <p:txBody>
          <a:bodyPr/>
          <a:lstStyle/>
          <a:p>
            <a:r>
              <a:rPr lang="en-US" dirty="0" smtClean="0"/>
              <a:t>This table records which items has been given which tag. </a:t>
            </a:r>
            <a:endParaRPr lang="en-US" dirty="0"/>
          </a:p>
          <a:p>
            <a:r>
              <a:rPr lang="en-US" dirty="0" smtClean="0"/>
              <a:t>There is one record for all tagging instances.  </a:t>
            </a:r>
            <a:endParaRPr lang="en-US" dirty="0"/>
          </a:p>
        </p:txBody>
      </p:sp>
    </p:spTree>
    <p:extLst>
      <p:ext uri="{BB962C8B-B14F-4D97-AF65-F5344CB8AC3E}">
        <p14:creationId xmlns:p14="http://schemas.microsoft.com/office/powerpoint/2010/main" val="22728286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omeka_files</a:t>
            </a:r>
            <a:endParaRPr lang="en-US" dirty="0"/>
          </a:p>
        </p:txBody>
      </p:sp>
      <p:sp>
        <p:nvSpPr>
          <p:cNvPr id="3" name="Content Placeholder 2"/>
          <p:cNvSpPr>
            <a:spLocks noGrp="1"/>
          </p:cNvSpPr>
          <p:nvPr>
            <p:ph idx="1"/>
          </p:nvPr>
        </p:nvSpPr>
        <p:spPr/>
        <p:txBody>
          <a:bodyPr/>
          <a:lstStyle/>
          <a:p>
            <a:r>
              <a:rPr lang="en-US" dirty="0" smtClean="0"/>
              <a:t>It’s a friend of the </a:t>
            </a:r>
            <a:r>
              <a:rPr lang="en-US" dirty="0" err="1" smtClean="0"/>
              <a:t>omeka_items</a:t>
            </a:r>
            <a:r>
              <a:rPr lang="en-US" dirty="0" smtClean="0"/>
              <a:t> table.</a:t>
            </a:r>
          </a:p>
          <a:p>
            <a:r>
              <a:rPr lang="en-US" dirty="0" smtClean="0"/>
              <a:t>It contains all the information about files.</a:t>
            </a:r>
            <a:endParaRPr lang="en-US" dirty="0"/>
          </a:p>
        </p:txBody>
      </p:sp>
    </p:spTree>
    <p:extLst>
      <p:ext uri="{BB962C8B-B14F-4D97-AF65-F5344CB8AC3E}">
        <p14:creationId xmlns:p14="http://schemas.microsoft.com/office/powerpoint/2010/main" val="228288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omeka_element_texts</a:t>
            </a:r>
            <a:endParaRPr lang="en-US" dirty="0"/>
          </a:p>
        </p:txBody>
      </p:sp>
      <p:sp>
        <p:nvSpPr>
          <p:cNvPr id="3" name="Content Placeholder 2"/>
          <p:cNvSpPr>
            <a:spLocks noGrp="1"/>
          </p:cNvSpPr>
          <p:nvPr>
            <p:ph idx="1"/>
          </p:nvPr>
        </p:nvSpPr>
        <p:spPr/>
        <p:txBody>
          <a:bodyPr/>
          <a:lstStyle/>
          <a:p>
            <a:r>
              <a:rPr lang="en-US" dirty="0" err="1" smtClean="0"/>
              <a:t>omeka_element_texts</a:t>
            </a:r>
            <a:r>
              <a:rPr lang="en-US" dirty="0" smtClean="0"/>
              <a:t> contains the values of all the metadata for all itofis. </a:t>
            </a:r>
          </a:p>
          <a:p>
            <a:r>
              <a:rPr lang="en-US" dirty="0" smtClean="0"/>
              <a:t>It does not matter whether the metadata applies to items or </a:t>
            </a:r>
            <a:r>
              <a:rPr lang="en-US" smtClean="0"/>
              <a:t>files.  </a:t>
            </a:r>
            <a:endParaRPr lang="en-US" dirty="0" smtClean="0"/>
          </a:p>
          <a:p>
            <a:pPr marL="0" indent="0">
              <a:buNone/>
            </a:pPr>
            <a:endParaRPr lang="en-US" dirty="0"/>
          </a:p>
        </p:txBody>
      </p:sp>
    </p:spTree>
    <p:extLst>
      <p:ext uri="{BB962C8B-B14F-4D97-AF65-F5344CB8AC3E}">
        <p14:creationId xmlns:p14="http://schemas.microsoft.com/office/powerpoint/2010/main" val="18700409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dublin</a:t>
            </a:r>
            <a:r>
              <a:rPr lang="en-US" dirty="0" smtClean="0"/>
              <a:t> core: title</a:t>
            </a:r>
            <a:endParaRPr lang="en-US" dirty="0"/>
          </a:p>
        </p:txBody>
      </p:sp>
      <p:sp>
        <p:nvSpPr>
          <p:cNvPr id="3" name="Content Placeholder 2"/>
          <p:cNvSpPr>
            <a:spLocks noGrp="1"/>
          </p:cNvSpPr>
          <p:nvPr>
            <p:ph idx="1"/>
          </p:nvPr>
        </p:nvSpPr>
        <p:spPr/>
        <p:txBody>
          <a:bodyPr/>
          <a:lstStyle/>
          <a:p>
            <a:r>
              <a:rPr lang="en-US" i="1" dirty="0" smtClean="0"/>
              <a:t>“</a:t>
            </a:r>
            <a:r>
              <a:rPr lang="en-US" dirty="0" smtClean="0"/>
              <a:t>The name given to the resource. Typically, a Title will be a name by which the resource is formally known.”</a:t>
            </a:r>
          </a:p>
          <a:p>
            <a:r>
              <a:rPr lang="en-US" dirty="0" smtClean="0"/>
              <a:t>“If in doubt about what constitutes the title, repeat the Title element.”</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ext Box 1"/>
          <p:cNvSpPr txBox="1">
            <a:spLocks noChangeArrowheads="1"/>
          </p:cNvSpPr>
          <p:nvPr/>
        </p:nvSpPr>
        <p:spPr bwMode="auto">
          <a:xfrm>
            <a:off x="685800" y="2130425"/>
            <a:ext cx="7772400" cy="1470025"/>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http://openlib.org/home/krichel</a:t>
            </a:r>
          </a:p>
        </p:txBody>
      </p:sp>
      <p:sp>
        <p:nvSpPr>
          <p:cNvPr id="25602" name="Text Box 2"/>
          <p:cNvSpPr txBox="1">
            <a:spLocks noChangeArrowheads="1"/>
          </p:cNvSpPr>
          <p:nvPr/>
        </p:nvSpPr>
        <p:spPr bwMode="auto">
          <a:xfrm>
            <a:off x="1371600" y="3886200"/>
            <a:ext cx="6400800" cy="3048000"/>
          </a:xfrm>
          <a:prstGeom prst="rect">
            <a:avLst/>
          </a:prstGeom>
          <a:noFill/>
          <a:ln w="9525">
            <a:noFill/>
            <a:round/>
            <a:headEnd/>
            <a:tailEnd/>
          </a:ln>
        </p:spPr>
        <p:txBody>
          <a:bodyPr lIns="90000" tIns="46800" rIns="90000" bIns="46800"/>
          <a:lstStyle/>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Please shutdown the computers when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you are done.</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Thank you for your attention!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dublin</a:t>
            </a:r>
            <a:r>
              <a:rPr lang="en-US" dirty="0" smtClean="0"/>
              <a:t> core: subject</a:t>
            </a:r>
            <a:endParaRPr lang="en-US" dirty="0"/>
          </a:p>
        </p:txBody>
      </p:sp>
      <p:sp>
        <p:nvSpPr>
          <p:cNvPr id="3" name="Content Placeholder 2"/>
          <p:cNvSpPr>
            <a:spLocks noGrp="1"/>
          </p:cNvSpPr>
          <p:nvPr>
            <p:ph idx="1"/>
          </p:nvPr>
        </p:nvSpPr>
        <p:spPr/>
        <p:txBody>
          <a:bodyPr/>
          <a:lstStyle/>
          <a:p>
            <a:r>
              <a:rPr lang="en-US" i="1" dirty="0" smtClean="0"/>
              <a:t>“</a:t>
            </a:r>
            <a:r>
              <a:rPr lang="en-US" dirty="0" smtClean="0"/>
              <a:t>The topic of the content of the resource. Typically, a Subject will be expressed as keywords or key phrases or classification codes that describe the topic of the resource. Recommended best practice is to select a value from a controlled vocabulary or formal classification scheme.”</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dublin</a:t>
            </a:r>
            <a:r>
              <a:rPr lang="en-US" dirty="0" smtClean="0"/>
              <a:t> core: description</a:t>
            </a:r>
            <a:endParaRPr lang="en-US" dirty="0"/>
          </a:p>
        </p:txBody>
      </p:sp>
      <p:sp>
        <p:nvSpPr>
          <p:cNvPr id="3" name="Content Placeholder 2"/>
          <p:cNvSpPr>
            <a:spLocks noGrp="1"/>
          </p:cNvSpPr>
          <p:nvPr>
            <p:ph idx="1"/>
          </p:nvPr>
        </p:nvSpPr>
        <p:spPr/>
        <p:txBody>
          <a:bodyPr/>
          <a:lstStyle/>
          <a:p>
            <a:r>
              <a:rPr lang="en-US" i="1" dirty="0" smtClean="0"/>
              <a:t>“</a:t>
            </a:r>
            <a:r>
              <a:rPr lang="en-US" dirty="0" smtClean="0"/>
              <a:t>An account of the content of the resource. Description may include but is not limited to: an abstract, table of contents, reference to a graphical representation of content or a free-text account of the content.”</a:t>
            </a:r>
          </a:p>
          <a:p>
            <a:r>
              <a:rPr lang="en-US" dirty="0" smtClean="0"/>
              <a:t>“Use full sentences.”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dublin</a:t>
            </a:r>
            <a:r>
              <a:rPr lang="en-US" dirty="0" smtClean="0"/>
              <a:t> core: type</a:t>
            </a:r>
            <a:endParaRPr lang="en-US" dirty="0"/>
          </a:p>
        </p:txBody>
      </p:sp>
      <p:sp>
        <p:nvSpPr>
          <p:cNvPr id="3" name="Content Placeholder 2"/>
          <p:cNvSpPr>
            <a:spLocks noGrp="1"/>
          </p:cNvSpPr>
          <p:nvPr>
            <p:ph idx="1"/>
          </p:nvPr>
        </p:nvSpPr>
        <p:spPr>
          <a:xfrm>
            <a:off x="457200" y="1447800"/>
            <a:ext cx="8229600" cy="4678363"/>
          </a:xfrm>
        </p:spPr>
        <p:txBody>
          <a:bodyPr/>
          <a:lstStyle/>
          <a:p>
            <a:r>
              <a:rPr lang="en-US" dirty="0" smtClean="0"/>
              <a:t>“The nature or genre of the content of the resource. Type includes terms describing general categories, functions, genres, or aggregation levels for content. Recommended best practice is to select a value from a controlled vocabulary (for example, the </a:t>
            </a:r>
            <a:r>
              <a:rPr lang="en-US" dirty="0" err="1" smtClean="0"/>
              <a:t>DCMIType</a:t>
            </a:r>
            <a:r>
              <a:rPr lang="en-US" dirty="0" smtClean="0"/>
              <a:t> vocabulary ). To describe the physical or digital manifestation of the resource, use the FORMAT element.”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dublin</a:t>
            </a:r>
            <a:r>
              <a:rPr lang="en-US" dirty="0" smtClean="0"/>
              <a:t> core: source</a:t>
            </a:r>
            <a:endParaRPr lang="en-US" dirty="0"/>
          </a:p>
        </p:txBody>
      </p:sp>
      <p:sp>
        <p:nvSpPr>
          <p:cNvPr id="3" name="Content Placeholder 2"/>
          <p:cNvSpPr>
            <a:spLocks noGrp="1"/>
          </p:cNvSpPr>
          <p:nvPr>
            <p:ph idx="1"/>
          </p:nvPr>
        </p:nvSpPr>
        <p:spPr/>
        <p:txBody>
          <a:bodyPr/>
          <a:lstStyle/>
          <a:p>
            <a:r>
              <a:rPr lang="en-US" i="1" dirty="0" smtClean="0"/>
              <a:t>“</a:t>
            </a:r>
            <a:r>
              <a:rPr lang="en-US" dirty="0" smtClean="0"/>
              <a:t>A Reference to a resource from which the present resource is derived. The present resource may be derived from the Source resource in whole or part. Recommended best practice is to reference the resource by means of a string or number conforming to a formal identification system”… “include in this area information about a resource that is related intellectually to the described resource but does not fit easily into a Relation element.”</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dublin</a:t>
            </a:r>
            <a:r>
              <a:rPr lang="en-US" dirty="0" smtClean="0"/>
              <a:t> core: relation</a:t>
            </a:r>
            <a:endParaRPr lang="en-US" dirty="0"/>
          </a:p>
        </p:txBody>
      </p:sp>
      <p:sp>
        <p:nvSpPr>
          <p:cNvPr id="3" name="Content Placeholder 2"/>
          <p:cNvSpPr>
            <a:spLocks noGrp="1"/>
          </p:cNvSpPr>
          <p:nvPr>
            <p:ph idx="1"/>
          </p:nvPr>
        </p:nvSpPr>
        <p:spPr/>
        <p:txBody>
          <a:bodyPr/>
          <a:lstStyle/>
          <a:p>
            <a:r>
              <a:rPr lang="en-US" dirty="0" smtClean="0"/>
              <a:t>“A reference to a related resource. Recommended best practice is to reference the resource by means of a string or number conforming to a formal identification system.”</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dublin</a:t>
            </a:r>
            <a:r>
              <a:rPr lang="en-US" dirty="0" smtClean="0"/>
              <a:t> core: coverage</a:t>
            </a:r>
            <a:endParaRPr lang="en-US" dirty="0"/>
          </a:p>
        </p:txBody>
      </p:sp>
      <p:sp>
        <p:nvSpPr>
          <p:cNvPr id="3" name="Content Placeholder 2"/>
          <p:cNvSpPr>
            <a:spLocks noGrp="1"/>
          </p:cNvSpPr>
          <p:nvPr>
            <p:ph idx="1"/>
          </p:nvPr>
        </p:nvSpPr>
        <p:spPr/>
        <p:txBody>
          <a:bodyPr/>
          <a:lstStyle/>
          <a:p>
            <a:r>
              <a:rPr lang="en-US" dirty="0" smtClean="0"/>
              <a:t>“The extent or scope of the content of the resource. Coverage will typically include spatial location (a place name or geographic co-ordinates), temporal period (a period label, date, or date range) or jurisdiction (such as a named administrative entity). Recommended best practice is to select a value from a controlled vocabulary.</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3260484</TotalTime>
  <Words>1361</Words>
  <Application>Microsoft Office PowerPoint</Application>
  <PresentationFormat>On-screen Show (4:3)</PresentationFormat>
  <Paragraphs>104</Paragraphs>
  <Slides>30</Slides>
  <Notes>2</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PowerPoint Presentation</vt:lpstr>
      <vt:lpstr>Dublin Core data</vt:lpstr>
      <vt:lpstr>dublin core: title</vt:lpstr>
      <vt:lpstr>dublin core: subject</vt:lpstr>
      <vt:lpstr>dublin core: description</vt:lpstr>
      <vt:lpstr>dublin core: type</vt:lpstr>
      <vt:lpstr>dublin core: source</vt:lpstr>
      <vt:lpstr>dublin core: relation</vt:lpstr>
      <vt:lpstr>dublin core: coverage</vt:lpstr>
      <vt:lpstr>dublin core: creator</vt:lpstr>
      <vt:lpstr>dublin core: publisher</vt:lpstr>
      <vt:lpstr>dublin core: contributor</vt:lpstr>
      <vt:lpstr>dublin core: rights</vt:lpstr>
      <vt:lpstr>dublin core: date</vt:lpstr>
      <vt:lpstr>dublin core: format</vt:lpstr>
      <vt:lpstr>dublin core: identifier</vt:lpstr>
      <vt:lpstr>dublin core: language</vt:lpstr>
      <vt:lpstr>item type specific metadata</vt:lpstr>
      <vt:lpstr>omeka item types</vt:lpstr>
      <vt:lpstr>omeka item types</vt:lpstr>
      <vt:lpstr>omeka item types</vt:lpstr>
      <vt:lpstr>omeka item types</vt:lpstr>
      <vt:lpstr>omeka item types</vt:lpstr>
      <vt:lpstr>omeka items and files</vt:lpstr>
      <vt:lpstr>table: omeka_items</vt:lpstr>
      <vt:lpstr>table: omeka_tags</vt:lpstr>
      <vt:lpstr>table: omeka_taggings</vt:lpstr>
      <vt:lpstr>omeka_files</vt:lpstr>
      <vt:lpstr>omeka_element_texts</vt:lpstr>
      <vt:lpstr>PowerPoint Presentation</vt:lpstr>
    </vt:vector>
  </TitlesOfParts>
  <Company>LIU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student</dc:creator>
  <cp:lastModifiedBy>tkrichel</cp:lastModifiedBy>
  <cp:revision>240</cp:revision>
  <dcterms:created xsi:type="dcterms:W3CDTF">2011-03-03T20:54:23Z</dcterms:created>
  <dcterms:modified xsi:type="dcterms:W3CDTF">2011-10-13T21:41:44Z</dcterms:modified>
</cp:coreProperties>
</file>