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2"/>
  </p:sldMasterIdLst>
  <p:sldIdLst>
    <p:sldId id="256" r:id="rId3"/>
    <p:sldId id="257" r:id="rId4"/>
    <p:sldId id="258" r:id="rId5"/>
    <p:sldId id="259" r:id="rId6"/>
    <p:sldId id="260" r:id="rId7"/>
    <p:sldId id="261" r:id="rId8"/>
    <p:sldId id="262" r:id="rId9"/>
    <p:sldId id="266" r:id="rId10"/>
    <p:sldId id="267" r:id="rId11"/>
    <p:sldId id="270" r:id="rId12"/>
    <p:sldId id="269" r:id="rId13"/>
    <p:sldId id="264" r:id="rId14"/>
    <p:sldId id="263" r:id="rId15"/>
    <p:sldId id="265" r:id="rId16"/>
    <p:sldId id="268"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4265" autoAdjust="0"/>
    <p:restoredTop sz="94660"/>
  </p:normalViewPr>
  <p:slideViewPr>
    <p:cSldViewPr>
      <p:cViewPr>
        <p:scale>
          <a:sx n="68" d="100"/>
          <a:sy n="68" d="100"/>
        </p:scale>
        <p:origin x="-1944"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368F794F-8037-4E29-AB74-4B760D6C78C3}" type="datetimeFigureOut">
              <a:rPr lang="en-US" smtClean="0"/>
              <a:t>11/3/2011</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9CAD5834-9D5F-4437-968B-06EECBAB99EE}" type="slidenum">
              <a:rPr lang="en-US" smtClean="0"/>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68F794F-8037-4E29-AB74-4B760D6C78C3}" type="datetimeFigureOut">
              <a:rPr lang="en-US" smtClean="0"/>
              <a:t>11/3/2011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CAD5834-9D5F-4437-968B-06EECBAB99E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68F794F-8037-4E29-AB74-4B760D6C78C3}" type="datetimeFigureOut">
              <a:rPr lang="en-US" smtClean="0"/>
              <a:t>11/3/2011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CAD5834-9D5F-4437-968B-06EECBAB99E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68F794F-8037-4E29-AB74-4B760D6C78C3}" type="datetimeFigureOut">
              <a:rPr lang="en-US" smtClean="0"/>
              <a:t>11/3/2011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CAD5834-9D5F-4437-968B-06EECBAB99E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368F794F-8037-4E29-AB74-4B760D6C78C3}" type="datetimeFigureOut">
              <a:rPr lang="en-US" smtClean="0"/>
              <a:t>11/3/2011</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9CAD5834-9D5F-4437-968B-06EECBAB99EE}" type="slidenum">
              <a:rPr lang="en-US" smtClean="0"/>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68F794F-8037-4E29-AB74-4B760D6C78C3}" type="datetimeFigureOut">
              <a:rPr lang="en-US" smtClean="0"/>
              <a:t>11/3/2011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9CAD5834-9D5F-4437-968B-06EECBAB99EE}" type="slidenum">
              <a:rPr lang="en-US" smtClean="0"/>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68F794F-8037-4E29-AB74-4B760D6C78C3}" type="datetimeFigureOut">
              <a:rPr lang="en-US" smtClean="0"/>
              <a:t>11/3/2011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9CAD5834-9D5F-4437-968B-06EECBAB99E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368F794F-8037-4E29-AB74-4B760D6C78C3}" type="datetimeFigureOut">
              <a:rPr lang="en-US" smtClean="0"/>
              <a:t>11/3/2011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CAD5834-9D5F-4437-968B-06EECBAB99EE}" type="slidenum">
              <a:rPr lang="en-US" smtClean="0"/>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68F794F-8037-4E29-AB74-4B760D6C78C3}" type="datetimeFigureOut">
              <a:rPr lang="en-US" smtClean="0"/>
              <a:t>11/3/2011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CAD5834-9D5F-4437-968B-06EECBAB99E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368F794F-8037-4E29-AB74-4B760D6C78C3}" type="datetimeFigureOut">
              <a:rPr lang="en-US" smtClean="0"/>
              <a:t>11/3/2011</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9CAD5834-9D5F-4437-968B-06EECBAB99EE}" type="slidenum">
              <a:rPr lang="en-US" smtClean="0"/>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368F794F-8037-4E29-AB74-4B760D6C78C3}" type="datetimeFigureOut">
              <a:rPr lang="en-US" smtClean="0"/>
              <a:t>11/3/2011</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9CAD5834-9D5F-4437-968B-06EECBAB99EE}" type="slidenum">
              <a:rPr lang="en-US" smtClean="0"/>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368F794F-8037-4E29-AB74-4B760D6C78C3}" type="datetimeFigureOut">
              <a:rPr lang="en-US" smtClean="0"/>
              <a:t>11/3/2011</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9CAD5834-9D5F-4437-968B-06EECBAB99EE}" type="slidenum">
              <a:rPr lang="en-US" smtClean="0"/>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wotan.liu.edu/omeka/cathg/about" TargetMode="Externa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hyperlink" Target="http://www.php.net/manual/en/"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omeka.org/forums/forum/plugin" TargetMode="External"/><Relationship Id="rId2" Type="http://schemas.openxmlformats.org/officeDocument/2006/relationships/hyperlink" Target="http://omeka.org/codex/Plugins/SimplePage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omeka.org/add-ons/plugins/simple-pages/"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w3.org/wiki/HTML/Training" TargetMode="External"/><Relationship Id="rId2" Type="http://schemas.openxmlformats.org/officeDocument/2006/relationships/hyperlink" Target="http://www.w3.org/standards/webdesign/"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143000"/>
            <a:ext cx="8763000" cy="1470025"/>
          </a:xfrm>
        </p:spPr>
        <p:txBody>
          <a:bodyPr>
            <a:normAutofit fontScale="90000"/>
          </a:bodyPr>
          <a:lstStyle/>
          <a:p>
            <a:r>
              <a:rPr lang="en-US" dirty="0" smtClean="0"/>
              <a:t>SimplePages </a:t>
            </a:r>
            <a:br>
              <a:rPr lang="en-US" dirty="0" smtClean="0"/>
            </a:br>
            <a:r>
              <a:rPr lang="en-US" dirty="0" smtClean="0"/>
              <a:t>for Omeka</a:t>
            </a:r>
            <a:endParaRPr lang="en-US" dirty="0"/>
          </a:p>
        </p:txBody>
      </p:sp>
      <p:sp>
        <p:nvSpPr>
          <p:cNvPr id="3" name="Subtitle 2"/>
          <p:cNvSpPr>
            <a:spLocks noGrp="1"/>
          </p:cNvSpPr>
          <p:nvPr>
            <p:ph type="subTitle" idx="1"/>
          </p:nvPr>
        </p:nvSpPr>
        <p:spPr>
          <a:xfrm>
            <a:off x="0" y="5105400"/>
            <a:ext cx="9144000" cy="1752600"/>
          </a:xfrm>
        </p:spPr>
        <p:txBody>
          <a:bodyPr/>
          <a:lstStyle/>
          <a:p>
            <a:r>
              <a:rPr lang="en-US" dirty="0" smtClean="0"/>
              <a:t>Catherine Gorden</a:t>
            </a:r>
            <a:br>
              <a:rPr lang="en-US" dirty="0" smtClean="0"/>
            </a:br>
            <a:r>
              <a:rPr lang="en-US" dirty="0" smtClean="0"/>
              <a:t>LIS654</a:t>
            </a:r>
            <a:br>
              <a:rPr lang="en-US" dirty="0" smtClean="0"/>
            </a:br>
            <a:r>
              <a:rPr lang="en-US" dirty="0" smtClean="0"/>
              <a:t>November 3, 2011</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763000" cy="1173162"/>
          </a:xfrm>
        </p:spPr>
        <p:txBody>
          <a:bodyPr>
            <a:normAutofit fontScale="90000"/>
          </a:bodyPr>
          <a:lstStyle/>
          <a:p>
            <a:r>
              <a:rPr lang="en-US" dirty="0" smtClean="0"/>
              <a:t>Example as a published </a:t>
            </a:r>
            <a:r>
              <a:rPr lang="en-US" dirty="0"/>
              <a:t>web page</a:t>
            </a:r>
            <a:r>
              <a:rPr lang="en-US" dirty="0" smtClean="0"/>
              <a:t>:</a:t>
            </a:r>
            <a:endParaRPr lang="en-US" dirty="0"/>
          </a:p>
        </p:txBody>
      </p:sp>
      <p:pic>
        <p:nvPicPr>
          <p:cNvPr id="3" name="Picture 2">
            <a:hlinkClick r:id="rId2"/>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6005" y="1600200"/>
            <a:ext cx="6681188" cy="4952490"/>
          </a:xfrm>
          <a:prstGeom prst="rect">
            <a:avLst/>
          </a:prstGeom>
          <a:effectLst>
            <a:outerShdw blurRad="190500" dist="38100" dir="2700000" sx="103000" sy="103000" algn="tl" rotWithShape="0">
              <a:prstClr val="black">
                <a:alpha val="50000"/>
              </a:prstClr>
            </a:outerShdw>
          </a:effectLst>
        </p:spPr>
      </p:pic>
    </p:spTree>
    <p:extLst>
      <p:ext uri="{BB962C8B-B14F-4D97-AF65-F5344CB8AC3E}">
        <p14:creationId xmlns:p14="http://schemas.microsoft.com/office/powerpoint/2010/main" val="417509264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PHP</a:t>
            </a:r>
            <a:endParaRPr lang="en-US" dirty="0"/>
          </a:p>
        </p:txBody>
      </p:sp>
      <p:sp>
        <p:nvSpPr>
          <p:cNvPr id="3" name="Content Placeholder 2"/>
          <p:cNvSpPr>
            <a:spLocks noGrp="1"/>
          </p:cNvSpPr>
          <p:nvPr>
            <p:ph idx="1"/>
          </p:nvPr>
        </p:nvSpPr>
        <p:spPr/>
        <p:txBody>
          <a:bodyPr>
            <a:normAutofit lnSpcReduction="10000"/>
          </a:bodyPr>
          <a:lstStyle/>
          <a:p>
            <a:r>
              <a:rPr lang="en-US" dirty="0" smtClean="0"/>
              <a:t>According </a:t>
            </a:r>
            <a:r>
              <a:rPr lang="en-US" dirty="0"/>
              <a:t>to </a:t>
            </a:r>
            <a:r>
              <a:rPr lang="en-US" dirty="0" smtClean="0"/>
              <a:t>php.net, </a:t>
            </a:r>
            <a:r>
              <a:rPr lang="en-US" dirty="0"/>
              <a:t>PHP, which stands for "PHP: Hypertext Preprocessor" is a widely-used Open Source general-purpose scripting language that is especially suited for Web development and can be embedded into HTML. Its syntax draws upon C, Java, and Perl, and is easy to learn. </a:t>
            </a:r>
            <a:endParaRPr lang="en-US" dirty="0" smtClean="0"/>
          </a:p>
          <a:p>
            <a:r>
              <a:rPr lang="en-US" dirty="0" smtClean="0"/>
              <a:t>A Manual for PHP can be found at:</a:t>
            </a:r>
            <a:br>
              <a:rPr lang="en-US" dirty="0" smtClean="0"/>
            </a:br>
            <a:r>
              <a:rPr lang="en-US" dirty="0" smtClean="0">
                <a:hlinkClick r:id="rId2"/>
              </a:rPr>
              <a:t>http://www.php.net/manual/en/</a:t>
            </a:r>
            <a:r>
              <a:rPr lang="en-US" dirty="0" smtClean="0"/>
              <a:t> </a:t>
            </a:r>
            <a:endParaRPr lang="en-US" dirty="0"/>
          </a:p>
        </p:txBody>
      </p:sp>
    </p:spTree>
    <p:extLst>
      <p:ext uri="{BB962C8B-B14F-4D97-AF65-F5344CB8AC3E}">
        <p14:creationId xmlns:p14="http://schemas.microsoft.com/office/powerpoint/2010/main" val="1362823414"/>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Parent Field</a:t>
            </a:r>
            <a:endParaRPr lang="en-US" b="1" dirty="0"/>
          </a:p>
        </p:txBody>
      </p:sp>
      <p:sp>
        <p:nvSpPr>
          <p:cNvPr id="3" name="Content Placeholder 2"/>
          <p:cNvSpPr>
            <a:spLocks noGrp="1"/>
          </p:cNvSpPr>
          <p:nvPr>
            <p:ph idx="1"/>
          </p:nvPr>
        </p:nvSpPr>
        <p:spPr/>
        <p:txBody>
          <a:bodyPr/>
          <a:lstStyle/>
          <a:p>
            <a:r>
              <a:rPr lang="en-US" dirty="0" smtClean="0"/>
              <a:t>Drop down field that gives the choice of making the new page a subpage of the main page (No Parent Option) or subpage of an already existing (parent) page.</a:t>
            </a:r>
          </a:p>
          <a:p>
            <a:r>
              <a:rPr lang="en-US" dirty="0" smtClean="0"/>
              <a:t>This is a nice option for creating a hierarchy of pages or nested pages.</a:t>
            </a:r>
            <a:endParaRPr lang="en-US" dirty="0"/>
          </a:p>
        </p:txBody>
      </p:sp>
    </p:spTree>
    <p:extLst>
      <p:ext uri="{BB962C8B-B14F-4D97-AF65-F5344CB8AC3E}">
        <p14:creationId xmlns:p14="http://schemas.microsoft.com/office/powerpoint/2010/main" val="54039569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Additional Form Fields</a:t>
            </a:r>
            <a:endParaRPr lang="en-US" dirty="0"/>
          </a:p>
        </p:txBody>
      </p:sp>
      <p:sp>
        <p:nvSpPr>
          <p:cNvPr id="3" name="Content Placeholder 2"/>
          <p:cNvSpPr>
            <a:spLocks noGrp="1"/>
          </p:cNvSpPr>
          <p:nvPr>
            <p:ph idx="1"/>
          </p:nvPr>
        </p:nvSpPr>
        <p:spPr/>
        <p:txBody>
          <a:bodyPr>
            <a:normAutofit/>
          </a:bodyPr>
          <a:lstStyle/>
          <a:p>
            <a:pPr marL="457200" indent="-457200">
              <a:buFont typeface="Arial" pitchFamily="34" charset="0"/>
              <a:buChar char="•"/>
            </a:pPr>
            <a:r>
              <a:rPr lang="en-US" b="1" dirty="0" smtClean="0"/>
              <a:t>Order</a:t>
            </a:r>
          </a:p>
          <a:p>
            <a:pPr marL="857250" lvl="1" indent="-457200">
              <a:buFont typeface="Arial" pitchFamily="34" charset="0"/>
              <a:buChar char="•"/>
            </a:pPr>
            <a:r>
              <a:rPr lang="en-US" sz="2400" dirty="0" smtClean="0"/>
              <a:t>Give each webpage created a numeric value to designate page order.</a:t>
            </a:r>
          </a:p>
          <a:p>
            <a:pPr marL="857250" lvl="1" indent="-457200">
              <a:buFont typeface="Arial" pitchFamily="34" charset="0"/>
              <a:buChar char="•"/>
            </a:pPr>
            <a:r>
              <a:rPr lang="en-US" sz="2400" dirty="0" smtClean="0"/>
              <a:t>The order of the page is relative to the other pages with the same parent page.</a:t>
            </a:r>
            <a:endParaRPr lang="en-US" sz="2400" dirty="0"/>
          </a:p>
          <a:p>
            <a:pPr marL="457200" indent="-457200">
              <a:buFont typeface="Arial" pitchFamily="34" charset="0"/>
              <a:buChar char="•"/>
            </a:pPr>
            <a:r>
              <a:rPr lang="en-US" b="1" dirty="0"/>
              <a:t>Add link to this page to the primary navigation</a:t>
            </a:r>
            <a:r>
              <a:rPr lang="en-US" b="1" dirty="0" smtClean="0"/>
              <a:t>?</a:t>
            </a:r>
          </a:p>
          <a:p>
            <a:pPr marL="857250" lvl="1" indent="-457200">
              <a:buFont typeface="Arial" pitchFamily="34" charset="0"/>
              <a:buChar char="•"/>
            </a:pPr>
            <a:r>
              <a:rPr lang="en-US" sz="2400" dirty="0" smtClean="0"/>
              <a:t>Checkbox</a:t>
            </a:r>
          </a:p>
          <a:p>
            <a:pPr marL="857250" lvl="1" indent="-457200">
              <a:buFont typeface="Arial" pitchFamily="34" charset="0"/>
              <a:buChar char="•"/>
            </a:pPr>
            <a:r>
              <a:rPr lang="en-US" sz="2400" dirty="0" smtClean="0"/>
              <a:t>Select to have a link for the new webpage added to the sites navigation menu</a:t>
            </a:r>
            <a:endParaRPr lang="en-US" sz="2400" dirty="0"/>
          </a:p>
          <a:p>
            <a:pPr marL="0" indent="0">
              <a:buNone/>
            </a:pPr>
            <a:endParaRPr lang="en-US" dirty="0"/>
          </a:p>
        </p:txBody>
      </p:sp>
    </p:spTree>
    <p:extLst>
      <p:ext uri="{BB962C8B-B14F-4D97-AF65-F5344CB8AC3E}">
        <p14:creationId xmlns:p14="http://schemas.microsoft.com/office/powerpoint/2010/main" val="3863819045"/>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Additional Form Fields</a:t>
            </a:r>
          </a:p>
        </p:txBody>
      </p:sp>
      <p:sp>
        <p:nvSpPr>
          <p:cNvPr id="3" name="Content Placeholder 2"/>
          <p:cNvSpPr>
            <a:spLocks noGrp="1"/>
          </p:cNvSpPr>
          <p:nvPr>
            <p:ph idx="1"/>
          </p:nvPr>
        </p:nvSpPr>
        <p:spPr/>
        <p:txBody>
          <a:bodyPr>
            <a:normAutofit/>
          </a:bodyPr>
          <a:lstStyle/>
          <a:p>
            <a:pPr marL="457200" indent="-457200">
              <a:buFont typeface="Arial" pitchFamily="34" charset="0"/>
              <a:buChar char="•"/>
            </a:pPr>
            <a:r>
              <a:rPr lang="en-US" b="1" dirty="0"/>
              <a:t>Make this page the home page</a:t>
            </a:r>
            <a:r>
              <a:rPr lang="en-US" b="1" dirty="0" smtClean="0"/>
              <a:t>?</a:t>
            </a:r>
          </a:p>
          <a:p>
            <a:pPr marL="857250" lvl="1" indent="-457200">
              <a:buFont typeface="Arial" pitchFamily="34" charset="0"/>
              <a:buChar char="•"/>
            </a:pPr>
            <a:r>
              <a:rPr lang="en-US" sz="2400" dirty="0" smtClean="0"/>
              <a:t>Check box</a:t>
            </a:r>
          </a:p>
          <a:p>
            <a:pPr marL="857250" lvl="1" indent="-457200">
              <a:buFont typeface="Arial" pitchFamily="34" charset="0"/>
              <a:buChar char="•"/>
            </a:pPr>
            <a:r>
              <a:rPr lang="en-US" sz="2400" dirty="0" smtClean="0"/>
              <a:t>Designate a customized page as the home page for the </a:t>
            </a:r>
            <a:r>
              <a:rPr lang="en-US" sz="2400" dirty="0"/>
              <a:t>O</a:t>
            </a:r>
            <a:r>
              <a:rPr lang="en-US" sz="2400" dirty="0" smtClean="0"/>
              <a:t>meka site.</a:t>
            </a:r>
            <a:endParaRPr lang="en-US" sz="2400" dirty="0"/>
          </a:p>
          <a:p>
            <a:pPr marL="457200" indent="-457200">
              <a:buFont typeface="Arial" pitchFamily="34" charset="0"/>
              <a:buChar char="•"/>
            </a:pPr>
            <a:r>
              <a:rPr lang="en-US" b="1" dirty="0"/>
              <a:t>Publish this page</a:t>
            </a:r>
            <a:r>
              <a:rPr lang="en-US" b="1" dirty="0" smtClean="0"/>
              <a:t>?</a:t>
            </a:r>
          </a:p>
          <a:p>
            <a:pPr marL="857250" lvl="1" indent="-457200">
              <a:buFont typeface="Arial" pitchFamily="34" charset="0"/>
              <a:buChar char="•"/>
            </a:pPr>
            <a:r>
              <a:rPr lang="en-US" sz="2400" dirty="0" smtClean="0"/>
              <a:t>Check box</a:t>
            </a:r>
          </a:p>
          <a:p>
            <a:pPr marL="857250" lvl="1" indent="-457200">
              <a:buFont typeface="Arial" pitchFamily="34" charset="0"/>
              <a:buChar char="•"/>
            </a:pPr>
            <a:r>
              <a:rPr lang="en-US" sz="2400" dirty="0" smtClean="0"/>
              <a:t>Check when the new page is complete and ready to be viewed in the public </a:t>
            </a:r>
            <a:r>
              <a:rPr lang="en-US" sz="2400" dirty="0"/>
              <a:t>O</a:t>
            </a:r>
            <a:r>
              <a:rPr lang="en-US" sz="2400" dirty="0" smtClean="0"/>
              <a:t>meka site.</a:t>
            </a:r>
          </a:p>
          <a:p>
            <a:pPr marL="857250" lvl="1" indent="-457200">
              <a:buFont typeface="Arial" pitchFamily="34" charset="0"/>
              <a:buChar char="•"/>
            </a:pPr>
            <a:endParaRPr lang="en-US" sz="2400" dirty="0"/>
          </a:p>
          <a:p>
            <a:pPr marL="0" indent="0">
              <a:buNone/>
            </a:pPr>
            <a:endParaRPr lang="en-US" dirty="0"/>
          </a:p>
          <a:p>
            <a:endParaRPr lang="en-US" dirty="0"/>
          </a:p>
        </p:txBody>
      </p:sp>
    </p:spTree>
    <p:extLst>
      <p:ext uri="{BB962C8B-B14F-4D97-AF65-F5344CB8AC3E}">
        <p14:creationId xmlns:p14="http://schemas.microsoft.com/office/powerpoint/2010/main" val="80890420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Save the Page</a:t>
            </a:r>
            <a:endParaRPr lang="en-US" dirty="0"/>
          </a:p>
        </p:txBody>
      </p:sp>
      <p:sp>
        <p:nvSpPr>
          <p:cNvPr id="3" name="Content Placeholder 2"/>
          <p:cNvSpPr>
            <a:spLocks noGrp="1"/>
          </p:cNvSpPr>
          <p:nvPr>
            <p:ph idx="1"/>
          </p:nvPr>
        </p:nvSpPr>
        <p:spPr/>
        <p:txBody>
          <a:bodyPr/>
          <a:lstStyle/>
          <a:p>
            <a:r>
              <a:rPr lang="en-US" dirty="0" smtClean="0"/>
              <a:t>At the bottom of the form page there are two buttons:</a:t>
            </a:r>
          </a:p>
          <a:p>
            <a:pPr lvl="1"/>
            <a:r>
              <a:rPr lang="en-US" dirty="0" smtClean="0"/>
              <a:t>A green button to save the page</a:t>
            </a:r>
          </a:p>
          <a:p>
            <a:pPr lvl="2"/>
            <a:r>
              <a:rPr lang="en-US" dirty="0"/>
              <a:t>N</a:t>
            </a:r>
            <a:r>
              <a:rPr lang="en-US" dirty="0" smtClean="0"/>
              <a:t>avigating away from the page without clicking the save button will result in the loss of any information entered into the form.</a:t>
            </a:r>
          </a:p>
          <a:p>
            <a:pPr lvl="2"/>
            <a:r>
              <a:rPr lang="en-US" dirty="0" smtClean="0"/>
              <a:t>It is possible to save the page without publishing it to the public site.</a:t>
            </a:r>
          </a:p>
          <a:p>
            <a:pPr lvl="1"/>
            <a:r>
              <a:rPr lang="en-US" dirty="0" smtClean="0"/>
              <a:t>A red button to delete the page</a:t>
            </a:r>
          </a:p>
        </p:txBody>
      </p:sp>
    </p:spTree>
    <p:extLst>
      <p:ext uri="{BB962C8B-B14F-4D97-AF65-F5344CB8AC3E}">
        <p14:creationId xmlns:p14="http://schemas.microsoft.com/office/powerpoint/2010/main" val="503122207"/>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Information</a:t>
            </a:r>
            <a:endParaRPr lang="en-US" dirty="0"/>
          </a:p>
        </p:txBody>
      </p:sp>
      <p:sp>
        <p:nvSpPr>
          <p:cNvPr id="3" name="Content Placeholder 2"/>
          <p:cNvSpPr>
            <a:spLocks noGrp="1"/>
          </p:cNvSpPr>
          <p:nvPr>
            <p:ph idx="1"/>
          </p:nvPr>
        </p:nvSpPr>
        <p:spPr/>
        <p:txBody>
          <a:bodyPr/>
          <a:lstStyle/>
          <a:p>
            <a:r>
              <a:rPr lang="en-US" dirty="0" smtClean="0"/>
              <a:t>Omeka offers additional information on SimplePages at:</a:t>
            </a:r>
            <a:br>
              <a:rPr lang="en-US" dirty="0" smtClean="0"/>
            </a:br>
            <a:r>
              <a:rPr lang="en-US" dirty="0" smtClean="0">
                <a:hlinkClick r:id="rId2"/>
              </a:rPr>
              <a:t>http://omeka.org/codex/Plugins/SimplePages</a:t>
            </a:r>
            <a:r>
              <a:rPr lang="en-US" dirty="0" smtClean="0"/>
              <a:t> </a:t>
            </a:r>
          </a:p>
          <a:p>
            <a:r>
              <a:rPr lang="en-US" dirty="0" smtClean="0"/>
              <a:t>Omeka also offers a support forum for SimplePages at: </a:t>
            </a:r>
            <a:r>
              <a:rPr lang="en-US" dirty="0" smtClean="0">
                <a:hlinkClick r:id="rId3"/>
              </a:rPr>
              <a:t>http://omeka.org/forums/forum/plugin</a:t>
            </a:r>
            <a:r>
              <a:rPr lang="en-US" dirty="0" smtClean="0"/>
              <a:t> </a:t>
            </a:r>
          </a:p>
        </p:txBody>
      </p:sp>
    </p:spTree>
    <p:extLst>
      <p:ext uri="{BB962C8B-B14F-4D97-AF65-F5344CB8AC3E}">
        <p14:creationId xmlns:p14="http://schemas.microsoft.com/office/powerpoint/2010/main" val="383048685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SimplePages Definition</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smtClean="0"/>
              <a:t>SimplePages is a plugin for Omeka that allows content to be added to an </a:t>
            </a:r>
            <a:r>
              <a:rPr lang="en-US" dirty="0"/>
              <a:t>O</a:t>
            </a:r>
            <a:r>
              <a:rPr lang="en-US" dirty="0" smtClean="0"/>
              <a:t>meka site by creating webpages using a simple form. </a:t>
            </a:r>
          </a:p>
          <a:p>
            <a:r>
              <a:rPr lang="en-US" dirty="0" smtClean="0"/>
              <a:t>The SimplePages form creates a new page</a:t>
            </a:r>
            <a:r>
              <a:rPr lang="en-US" dirty="0"/>
              <a:t> </a:t>
            </a:r>
            <a:r>
              <a:rPr lang="en-US" dirty="0" smtClean="0"/>
              <a:t>within the </a:t>
            </a:r>
            <a:r>
              <a:rPr lang="en-US" dirty="0"/>
              <a:t>O</a:t>
            </a:r>
            <a:r>
              <a:rPr lang="en-US" dirty="0" smtClean="0"/>
              <a:t>meka template.</a:t>
            </a:r>
          </a:p>
          <a:p>
            <a:r>
              <a:rPr lang="en-US" dirty="0" smtClean="0"/>
              <a:t>The SimplePages form creates a navigation button and slug for the new page.</a:t>
            </a:r>
          </a:p>
          <a:p>
            <a:r>
              <a:rPr lang="en-US" dirty="0" smtClean="0"/>
              <a:t>SimplePages allows the creation of content using plain text, HTML, or PHP.</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Started</a:t>
            </a:r>
            <a:endParaRPr lang="en-US" dirty="0"/>
          </a:p>
        </p:txBody>
      </p:sp>
      <p:sp>
        <p:nvSpPr>
          <p:cNvPr id="3" name="Content Placeholder 2"/>
          <p:cNvSpPr>
            <a:spLocks noGrp="1"/>
          </p:cNvSpPr>
          <p:nvPr>
            <p:ph sz="half" idx="1"/>
          </p:nvPr>
        </p:nvSpPr>
        <p:spPr/>
        <p:txBody>
          <a:bodyPr>
            <a:normAutofit lnSpcReduction="10000"/>
          </a:bodyPr>
          <a:lstStyle/>
          <a:p>
            <a:r>
              <a:rPr lang="en-US" dirty="0" smtClean="0"/>
              <a:t>After installing the SimplePages plug-in within Omeka and new tab titled Simple Pages will appear in the Omeka Administrator.</a:t>
            </a:r>
          </a:p>
          <a:p>
            <a:pPr marL="457200" lvl="1" indent="0">
              <a:buNone/>
            </a:pPr>
            <a:r>
              <a:rPr lang="en-US" dirty="0" smtClean="0">
                <a:solidFill>
                  <a:schemeClr val="tx1">
                    <a:lumMod val="75000"/>
                    <a:lumOff val="25000"/>
                  </a:schemeClr>
                </a:solidFill>
              </a:rPr>
              <a:t/>
            </a:r>
            <a:br>
              <a:rPr lang="en-US" dirty="0" smtClean="0">
                <a:solidFill>
                  <a:schemeClr val="tx1">
                    <a:lumMod val="75000"/>
                    <a:lumOff val="25000"/>
                  </a:schemeClr>
                </a:solidFill>
              </a:rPr>
            </a:br>
            <a:r>
              <a:rPr lang="en-US" sz="2000" dirty="0" smtClean="0">
                <a:solidFill>
                  <a:schemeClr val="tx1">
                    <a:lumMod val="75000"/>
                    <a:lumOff val="25000"/>
                  </a:schemeClr>
                </a:solidFill>
              </a:rPr>
              <a:t>(SimplePages can be downloaded at</a:t>
            </a:r>
            <a:r>
              <a:rPr lang="en-US" sz="2000" dirty="0">
                <a:solidFill>
                  <a:schemeClr val="tx1">
                    <a:lumMod val="75000"/>
                    <a:lumOff val="25000"/>
                  </a:schemeClr>
                </a:solidFill>
              </a:rPr>
              <a:t>: </a:t>
            </a:r>
            <a:r>
              <a:rPr lang="en-US" sz="2000" dirty="0">
                <a:solidFill>
                  <a:schemeClr val="tx1">
                    <a:lumMod val="75000"/>
                    <a:lumOff val="25000"/>
                  </a:schemeClr>
                </a:solidFill>
                <a:hlinkClick r:id="rId2"/>
              </a:rPr>
              <a:t>http://omeka.org/add-ons/plugins/simple-pages</a:t>
            </a:r>
            <a:r>
              <a:rPr lang="en-US" sz="2000" dirty="0" smtClean="0">
                <a:solidFill>
                  <a:schemeClr val="tx1">
                    <a:lumMod val="75000"/>
                    <a:lumOff val="25000"/>
                  </a:schemeClr>
                </a:solidFill>
                <a:hlinkClick r:id="rId2"/>
              </a:rPr>
              <a:t>/</a:t>
            </a:r>
            <a:r>
              <a:rPr lang="en-US" sz="2000" dirty="0" smtClean="0">
                <a:solidFill>
                  <a:schemeClr val="tx1">
                    <a:lumMod val="75000"/>
                    <a:lumOff val="25000"/>
                  </a:schemeClr>
                </a:solidFill>
              </a:rPr>
              <a:t>)</a:t>
            </a:r>
            <a:endParaRPr lang="en-US" sz="2000" dirty="0">
              <a:solidFill>
                <a:schemeClr val="tx1">
                  <a:lumMod val="75000"/>
                  <a:lumOff val="25000"/>
                </a:schemeClr>
              </a:solidFill>
            </a:endParaRPr>
          </a:p>
        </p:txBody>
      </p:sp>
      <p:pic>
        <p:nvPicPr>
          <p:cNvPr id="5" name="Content Placeholder 4"/>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572000" y="1752600"/>
            <a:ext cx="4038600" cy="3164722"/>
          </a:xfrm>
          <a:effectLst>
            <a:outerShdw blurRad="177800" dist="38100" dir="2700000" sx="102000" sy="102000" algn="tl" rotWithShape="0">
              <a:schemeClr val="bg1">
                <a:alpha val="58000"/>
              </a:schemeClr>
            </a:outerShdw>
          </a:effectLst>
        </p:spPr>
      </p:pic>
    </p:spTree>
    <p:extLst>
      <p:ext uri="{BB962C8B-B14F-4D97-AF65-F5344CB8AC3E}">
        <p14:creationId xmlns:p14="http://schemas.microsoft.com/office/powerpoint/2010/main" val="1163332536"/>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SimplePages</a:t>
            </a:r>
            <a:endParaRPr lang="en-US" dirty="0"/>
          </a:p>
        </p:txBody>
      </p:sp>
      <p:sp>
        <p:nvSpPr>
          <p:cNvPr id="3" name="Content Placeholder 2"/>
          <p:cNvSpPr>
            <a:spLocks noGrp="1"/>
          </p:cNvSpPr>
          <p:nvPr>
            <p:ph sz="half" idx="1"/>
          </p:nvPr>
        </p:nvSpPr>
        <p:spPr/>
        <p:txBody>
          <a:bodyPr>
            <a:normAutofit lnSpcReduction="10000"/>
          </a:bodyPr>
          <a:lstStyle/>
          <a:p>
            <a:pPr marL="0" indent="0">
              <a:buNone/>
            </a:pPr>
            <a:r>
              <a:rPr lang="en-US" dirty="0" smtClean="0"/>
              <a:t>The SimplePages tab opens with two choices:</a:t>
            </a:r>
          </a:p>
          <a:p>
            <a:r>
              <a:rPr lang="en-US" dirty="0" smtClean="0"/>
              <a:t>Create a new page.</a:t>
            </a:r>
          </a:p>
          <a:p>
            <a:r>
              <a:rPr lang="en-US" dirty="0" smtClean="0"/>
              <a:t>Edit a pre-existing demo page.</a:t>
            </a:r>
          </a:p>
          <a:p>
            <a:pPr marL="0" indent="0">
              <a:buNone/>
            </a:pPr>
            <a:r>
              <a:rPr lang="en-US" dirty="0" smtClean="0"/>
              <a:t>Both options will lead to the same form for building website content within the Omeka site.</a:t>
            </a:r>
            <a:endParaRPr lang="en-US" dirty="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648200" y="1768753"/>
            <a:ext cx="4038600" cy="3565247"/>
          </a:xfrm>
          <a:effectLst>
            <a:outerShdw blurRad="190500" dist="38100" dir="2700000" sx="102000" sy="102000" algn="tl" rotWithShape="0">
              <a:schemeClr val="bg1">
                <a:alpha val="50000"/>
              </a:schemeClr>
            </a:outerShdw>
          </a:effectLst>
        </p:spPr>
      </p:pic>
    </p:spTree>
    <p:extLst>
      <p:ext uri="{BB962C8B-B14F-4D97-AF65-F5344CB8AC3E}">
        <p14:creationId xmlns:p14="http://schemas.microsoft.com/office/powerpoint/2010/main" val="2445597327"/>
      </p:ext>
    </p:extLst>
  </p:cSld>
  <p:clrMapOvr>
    <a:masterClrMapping/>
  </p:clrMapOvr>
  <mc:AlternateContent xmlns:mc="http://schemas.openxmlformats.org/markup-compatibility/2006" xmlns:p14="http://schemas.microsoft.com/office/powerpoint/2010/main">
    <mc:Choice Requires="p14">
      <p:transition spd="slow" p14:dur="800">
        <p:diamond/>
      </p:transition>
    </mc:Choice>
    <mc:Fallback xmlns="">
      <p:transition spd="slow">
        <p:diamond/>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4724400" cy="1143000"/>
          </a:xfrm>
        </p:spPr>
        <p:txBody>
          <a:bodyPr>
            <a:normAutofit fontScale="90000"/>
          </a:bodyPr>
          <a:lstStyle/>
          <a:p>
            <a:r>
              <a:rPr lang="en-US" dirty="0" smtClean="0"/>
              <a:t>SimplePages Form</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876800" y="533400"/>
            <a:ext cx="3683239" cy="3200400"/>
          </a:xfrm>
          <a:effectLst/>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76800" y="3733800"/>
            <a:ext cx="3683239" cy="2895600"/>
          </a:xfrm>
          <a:prstGeom prst="rect">
            <a:avLst/>
          </a:prstGeom>
          <a:effectLst/>
        </p:spPr>
      </p:pic>
      <p:sp>
        <p:nvSpPr>
          <p:cNvPr id="6" name="TextBox 5"/>
          <p:cNvSpPr txBox="1"/>
          <p:nvPr/>
        </p:nvSpPr>
        <p:spPr>
          <a:xfrm>
            <a:off x="152400" y="1524000"/>
            <a:ext cx="4724400" cy="4832092"/>
          </a:xfrm>
          <a:prstGeom prst="rect">
            <a:avLst/>
          </a:prstGeom>
          <a:noFill/>
        </p:spPr>
        <p:txBody>
          <a:bodyPr wrap="square" rtlCol="0">
            <a:spAutoFit/>
          </a:bodyPr>
          <a:lstStyle/>
          <a:p>
            <a:r>
              <a:rPr lang="en-US" sz="2800" dirty="0" smtClean="0"/>
              <a:t>The form field options include:</a:t>
            </a:r>
          </a:p>
          <a:p>
            <a:pPr marL="457200" indent="-457200">
              <a:buFont typeface="Arial" pitchFamily="34" charset="0"/>
              <a:buChar char="•"/>
            </a:pPr>
            <a:r>
              <a:rPr lang="en-US" sz="2800" dirty="0" smtClean="0"/>
              <a:t>Title</a:t>
            </a:r>
          </a:p>
          <a:p>
            <a:pPr marL="457200" indent="-457200">
              <a:buFont typeface="Arial" pitchFamily="34" charset="0"/>
              <a:buChar char="•"/>
            </a:pPr>
            <a:r>
              <a:rPr lang="en-US" sz="2800" dirty="0" smtClean="0"/>
              <a:t>Slug</a:t>
            </a:r>
          </a:p>
          <a:p>
            <a:pPr marL="457200" indent="-457200">
              <a:buFont typeface="Arial" pitchFamily="34" charset="0"/>
              <a:buChar char="•"/>
            </a:pPr>
            <a:r>
              <a:rPr lang="en-US" sz="2800" dirty="0" smtClean="0"/>
              <a:t>Text</a:t>
            </a:r>
          </a:p>
          <a:p>
            <a:pPr marL="457200" indent="-457200">
              <a:buFont typeface="Arial" pitchFamily="34" charset="0"/>
              <a:buChar char="•"/>
            </a:pPr>
            <a:r>
              <a:rPr lang="en-US" sz="2800" dirty="0" smtClean="0"/>
              <a:t>Parent</a:t>
            </a:r>
          </a:p>
          <a:p>
            <a:pPr marL="457200" indent="-457200">
              <a:buFont typeface="Arial" pitchFamily="34" charset="0"/>
              <a:buChar char="•"/>
            </a:pPr>
            <a:r>
              <a:rPr lang="en-US" sz="2800" dirty="0" smtClean="0"/>
              <a:t>Order</a:t>
            </a:r>
          </a:p>
          <a:p>
            <a:pPr marL="457200" indent="-457200">
              <a:buFont typeface="Arial" pitchFamily="34" charset="0"/>
              <a:buChar char="•"/>
            </a:pPr>
            <a:r>
              <a:rPr lang="en-US" sz="2800" dirty="0" smtClean="0"/>
              <a:t>Add link to this page to the primary navigation?</a:t>
            </a:r>
          </a:p>
          <a:p>
            <a:pPr marL="457200" indent="-457200">
              <a:buFont typeface="Arial" pitchFamily="34" charset="0"/>
              <a:buChar char="•"/>
            </a:pPr>
            <a:r>
              <a:rPr lang="en-US" sz="2800" dirty="0" smtClean="0"/>
              <a:t>Make this page the home page?</a:t>
            </a:r>
          </a:p>
          <a:p>
            <a:pPr marL="457200" indent="-457200">
              <a:buFont typeface="Arial" pitchFamily="34" charset="0"/>
              <a:buChar char="•"/>
            </a:pPr>
            <a:r>
              <a:rPr lang="en-US" sz="2800" dirty="0" smtClean="0"/>
              <a:t>Publish this page?</a:t>
            </a:r>
            <a:endParaRPr lang="en-US" sz="2800" dirty="0"/>
          </a:p>
        </p:txBody>
      </p:sp>
    </p:spTree>
    <p:extLst>
      <p:ext uri="{BB962C8B-B14F-4D97-AF65-F5344CB8AC3E}">
        <p14:creationId xmlns:p14="http://schemas.microsoft.com/office/powerpoint/2010/main" val="180148283"/>
      </p:ext>
    </p:extLst>
  </p:cSld>
  <p:clrMapOvr>
    <a:masterClrMapping/>
  </p:clrMapOvr>
  <mc:AlternateContent xmlns:mc="http://schemas.openxmlformats.org/markup-compatibility/2006" xmlns:p14="http://schemas.microsoft.com/office/powerpoint/2010/main">
    <mc:Choice Requires="p14">
      <p:transition spd="slow" p14:dur="3000">
        <p14:shred dir="out"/>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Title </a:t>
            </a:r>
            <a:r>
              <a:rPr lang="en-US" dirty="0" smtClean="0"/>
              <a:t>and </a:t>
            </a:r>
            <a:r>
              <a:rPr lang="en-US" b="1" dirty="0" smtClean="0"/>
              <a:t>The Slug Fields</a:t>
            </a:r>
            <a:endParaRPr lang="en-US" b="1" dirty="0"/>
          </a:p>
        </p:txBody>
      </p:sp>
      <p:sp>
        <p:nvSpPr>
          <p:cNvPr id="3" name="Content Placeholder 2"/>
          <p:cNvSpPr>
            <a:spLocks noGrp="1"/>
          </p:cNvSpPr>
          <p:nvPr>
            <p:ph idx="1"/>
          </p:nvPr>
        </p:nvSpPr>
        <p:spPr>
          <a:xfrm>
            <a:off x="457200" y="1600200"/>
            <a:ext cx="8229600" cy="4983163"/>
          </a:xfrm>
        </p:spPr>
        <p:txBody>
          <a:bodyPr>
            <a:normAutofit/>
          </a:bodyPr>
          <a:lstStyle/>
          <a:p>
            <a:r>
              <a:rPr lang="en-US" dirty="0" smtClean="0"/>
              <a:t>Title:</a:t>
            </a:r>
          </a:p>
          <a:p>
            <a:pPr lvl="1"/>
            <a:r>
              <a:rPr lang="en-US" sz="2400" dirty="0" smtClean="0"/>
              <a:t>A plain text </a:t>
            </a:r>
            <a:r>
              <a:rPr lang="en-US" sz="2400" dirty="0"/>
              <a:t>f</a:t>
            </a:r>
            <a:r>
              <a:rPr lang="en-US" sz="2400" dirty="0" smtClean="0"/>
              <a:t>ield</a:t>
            </a:r>
          </a:p>
          <a:p>
            <a:pPr lvl="1"/>
            <a:r>
              <a:rPr lang="en-US" sz="2400" dirty="0" smtClean="0"/>
              <a:t>The page title field is the only required field within the form.</a:t>
            </a:r>
          </a:p>
          <a:p>
            <a:r>
              <a:rPr lang="en-US" dirty="0" smtClean="0"/>
              <a:t>Slug:</a:t>
            </a:r>
          </a:p>
          <a:p>
            <a:pPr lvl="1"/>
            <a:r>
              <a:rPr lang="en-US" sz="2400" dirty="0" smtClean="0"/>
              <a:t>A plain text field </a:t>
            </a:r>
            <a:endParaRPr lang="en-US" sz="2400" dirty="0"/>
          </a:p>
          <a:p>
            <a:pPr lvl="1"/>
            <a:r>
              <a:rPr lang="en-US" sz="2400" dirty="0" smtClean="0"/>
              <a:t>The Slug is the name added to the </a:t>
            </a:r>
            <a:r>
              <a:rPr lang="en-US" sz="2400" dirty="0" err="1" smtClean="0"/>
              <a:t>url</a:t>
            </a:r>
            <a:r>
              <a:rPr lang="en-US" sz="2400" dirty="0" smtClean="0"/>
              <a:t> for this specific page. i.e. if your URL is www.mysite.com/about_us.htm, </a:t>
            </a:r>
            <a:r>
              <a:rPr lang="en-US" sz="2400" dirty="0" err="1" smtClean="0"/>
              <a:t>about_us</a:t>
            </a:r>
            <a:r>
              <a:rPr lang="en-US" sz="2400" dirty="0" smtClean="0"/>
              <a:t> </a:t>
            </a:r>
            <a:r>
              <a:rPr lang="en-US" sz="2400" dirty="0" smtClean="0"/>
              <a:t>would be the slug for the </a:t>
            </a:r>
            <a:r>
              <a:rPr lang="en-US" sz="2400" dirty="0" smtClean="0"/>
              <a:t>new page</a:t>
            </a:r>
            <a:r>
              <a:rPr lang="en-US" sz="2400" dirty="0" smtClean="0"/>
              <a:t>.</a:t>
            </a:r>
          </a:p>
          <a:p>
            <a:pPr lvl="1"/>
            <a:r>
              <a:rPr lang="en-US" sz="2400" dirty="0" smtClean="0"/>
              <a:t>Omeka will automatically create the slug from the Title Field if this field is left blank.</a:t>
            </a:r>
            <a:endParaRPr lang="en-US" sz="2400" dirty="0"/>
          </a:p>
        </p:txBody>
      </p:sp>
    </p:spTree>
    <p:extLst>
      <p:ext uri="{BB962C8B-B14F-4D97-AF65-F5344CB8AC3E}">
        <p14:creationId xmlns:p14="http://schemas.microsoft.com/office/powerpoint/2010/main" val="3167366663"/>
      </p:ext>
    </p:extLst>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Text Field</a:t>
            </a:r>
            <a:endParaRPr lang="en-US" b="1" dirty="0"/>
          </a:p>
        </p:txBody>
      </p:sp>
      <p:sp>
        <p:nvSpPr>
          <p:cNvPr id="3" name="Content Placeholder 2"/>
          <p:cNvSpPr>
            <a:spLocks noGrp="1"/>
          </p:cNvSpPr>
          <p:nvPr>
            <p:ph idx="1"/>
          </p:nvPr>
        </p:nvSpPr>
        <p:spPr/>
        <p:txBody>
          <a:bodyPr/>
          <a:lstStyle/>
          <a:p>
            <a:r>
              <a:rPr lang="en-US" dirty="0" smtClean="0"/>
              <a:t>The Text Field is optional, however it contains the content of the webpage.</a:t>
            </a:r>
          </a:p>
          <a:p>
            <a:r>
              <a:rPr lang="en-US" dirty="0" smtClean="0"/>
              <a:t>Information can be added to this field using:</a:t>
            </a:r>
          </a:p>
          <a:p>
            <a:pPr lvl="1"/>
            <a:r>
              <a:rPr lang="en-US" dirty="0" smtClean="0"/>
              <a:t>Plain Text</a:t>
            </a:r>
          </a:p>
          <a:p>
            <a:pPr lvl="1"/>
            <a:r>
              <a:rPr lang="en-US" dirty="0" smtClean="0"/>
              <a:t>HTML Code</a:t>
            </a:r>
          </a:p>
          <a:p>
            <a:pPr lvl="1"/>
            <a:r>
              <a:rPr lang="en-US" dirty="0" smtClean="0"/>
              <a:t>PHP</a:t>
            </a:r>
          </a:p>
          <a:p>
            <a:endParaRPr lang="en-US" dirty="0" smtClean="0"/>
          </a:p>
          <a:p>
            <a:endParaRPr lang="en-US" dirty="0"/>
          </a:p>
        </p:txBody>
      </p:sp>
    </p:spTree>
    <p:extLst>
      <p:ext uri="{BB962C8B-B14F-4D97-AF65-F5344CB8AC3E}">
        <p14:creationId xmlns:p14="http://schemas.microsoft.com/office/powerpoint/2010/main" val="536127525"/>
      </p:ext>
    </p:extLst>
  </p:cSld>
  <p:clrMapOvr>
    <a:masterClrMapping/>
  </p:clrMapOvr>
  <mc:AlternateContent xmlns:mc="http://schemas.openxmlformats.org/markup-compatibility/2006" xmlns:p14="http://schemas.microsoft.com/office/powerpoint/2010/main">
    <mc:Choice Requires="p14">
      <p:transition spd="slow" p14:dur="4000">
        <p14:vortex dir="d"/>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HTML</a:t>
            </a:r>
            <a:endParaRPr lang="en-US" dirty="0"/>
          </a:p>
        </p:txBody>
      </p:sp>
      <p:sp>
        <p:nvSpPr>
          <p:cNvPr id="3" name="Content Placeholder 2"/>
          <p:cNvSpPr>
            <a:spLocks noGrp="1"/>
          </p:cNvSpPr>
          <p:nvPr>
            <p:ph idx="1"/>
          </p:nvPr>
        </p:nvSpPr>
        <p:spPr/>
        <p:txBody>
          <a:bodyPr>
            <a:normAutofit/>
          </a:bodyPr>
          <a:lstStyle/>
          <a:p>
            <a:r>
              <a:rPr lang="en-US" dirty="0" smtClean="0"/>
              <a:t>According to the w3.org web design standards HTML is the language for describing the structure of web pages.</a:t>
            </a:r>
          </a:p>
          <a:p>
            <a:r>
              <a:rPr lang="en-US" dirty="0" smtClean="0"/>
              <a:t>The Web Design Standards can be found at </a:t>
            </a:r>
            <a:r>
              <a:rPr lang="en-US" sz="3000" dirty="0" smtClean="0">
                <a:hlinkClick r:id="rId2"/>
              </a:rPr>
              <a:t>http://www.w3.org/standards/webdesign/</a:t>
            </a:r>
            <a:endParaRPr lang="en-US" sz="3000" dirty="0" smtClean="0"/>
          </a:p>
          <a:p>
            <a:r>
              <a:rPr lang="en-US" dirty="0" smtClean="0"/>
              <a:t>Tutorials on how write HTML can be found at </a:t>
            </a:r>
            <a:r>
              <a:rPr lang="en-US" dirty="0" smtClean="0">
                <a:hlinkClick r:id="rId3"/>
              </a:rPr>
              <a:t>http://www.w3.org/wiki/HTML/Training</a:t>
            </a:r>
            <a:endParaRPr lang="en-US" dirty="0" smtClean="0"/>
          </a:p>
          <a:p>
            <a:endParaRPr lang="en-US" dirty="0"/>
          </a:p>
        </p:txBody>
      </p:sp>
    </p:spTree>
    <p:extLst>
      <p:ext uri="{BB962C8B-B14F-4D97-AF65-F5344CB8AC3E}">
        <p14:creationId xmlns:p14="http://schemas.microsoft.com/office/powerpoint/2010/main" val="3501329387"/>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HTML Example</a:t>
            </a:r>
            <a:endParaRPr lang="en-US" dirty="0"/>
          </a:p>
        </p:txBody>
      </p:sp>
      <p:sp>
        <p:nvSpPr>
          <p:cNvPr id="3" name="Content Placeholder 2"/>
          <p:cNvSpPr>
            <a:spLocks noGrp="1"/>
          </p:cNvSpPr>
          <p:nvPr>
            <p:ph sz="half" idx="1"/>
          </p:nvPr>
        </p:nvSpPr>
        <p:spPr>
          <a:xfrm>
            <a:off x="457200" y="1447800"/>
            <a:ext cx="8305800" cy="5334000"/>
          </a:xfrm>
        </p:spPr>
        <p:txBody>
          <a:bodyPr>
            <a:normAutofit/>
          </a:bodyPr>
          <a:lstStyle/>
          <a:p>
            <a:pPr marL="0" indent="0">
              <a:buNone/>
            </a:pPr>
            <a:r>
              <a:rPr lang="en-US" sz="1600" b="1" dirty="0" smtClean="0">
                <a:solidFill>
                  <a:schemeClr val="accent6">
                    <a:lumMod val="10000"/>
                  </a:schemeClr>
                </a:solidFill>
              </a:rPr>
              <a:t>&lt;</a:t>
            </a:r>
            <a:r>
              <a:rPr lang="en-US" sz="1600" b="1" dirty="0">
                <a:solidFill>
                  <a:schemeClr val="accent6">
                    <a:lumMod val="10000"/>
                  </a:schemeClr>
                </a:solidFill>
              </a:rPr>
              <a:t>p</a:t>
            </a:r>
            <a:r>
              <a:rPr lang="en-US" sz="1600" b="1" dirty="0" smtClean="0">
                <a:solidFill>
                  <a:schemeClr val="accent6">
                    <a:lumMod val="10000"/>
                  </a:schemeClr>
                </a:solidFill>
              </a:rPr>
              <a:t>&gt; </a:t>
            </a:r>
            <a:r>
              <a:rPr lang="en-US" sz="1600" b="1" dirty="0" smtClean="0"/>
              <a:t>Patchogue</a:t>
            </a:r>
            <a:r>
              <a:rPr lang="en-US" sz="1600" b="1" dirty="0"/>
              <a:t>, NY is located on the south shore of Long Island approximately 60 miles east of Manhattan. Early settlers were attracted to the location because of the potential to build mills on the local rivers. In 1812 Patchogue consisted of 75 residents and two roads, Main Street (Montauk Highway) and The Lane (Ocean Avenue). Patchogue became an incorporated village in 1893. By 1900 the population had grown to 2,926. At the time of the 2010 US Census the population the Village of Patchogue included 11,798 people. </a:t>
            </a:r>
            <a:r>
              <a:rPr lang="en-US" sz="1600" b="1" dirty="0">
                <a:solidFill>
                  <a:schemeClr val="accent6">
                    <a:lumMod val="10000"/>
                  </a:schemeClr>
                </a:solidFill>
              </a:rPr>
              <a:t>&lt;/p&gt;</a:t>
            </a:r>
          </a:p>
          <a:p>
            <a:pPr marL="0" indent="0">
              <a:buNone/>
            </a:pPr>
            <a:r>
              <a:rPr lang="en-US" sz="1600" b="1" dirty="0" smtClean="0"/>
              <a:t/>
            </a:r>
            <a:br>
              <a:rPr lang="en-US" sz="1600" b="1" dirty="0" smtClean="0"/>
            </a:br>
            <a:r>
              <a:rPr lang="en-US" sz="1600" b="1" dirty="0" smtClean="0">
                <a:solidFill>
                  <a:schemeClr val="accent6">
                    <a:lumMod val="10000"/>
                  </a:schemeClr>
                </a:solidFill>
              </a:rPr>
              <a:t>&lt;</a:t>
            </a:r>
            <a:r>
              <a:rPr lang="en-US" sz="1600" b="1" dirty="0">
                <a:solidFill>
                  <a:schemeClr val="accent6">
                    <a:lumMod val="10000"/>
                  </a:schemeClr>
                </a:solidFill>
              </a:rPr>
              <a:t>p</a:t>
            </a:r>
            <a:r>
              <a:rPr lang="en-US" sz="1600" b="1" dirty="0" smtClean="0">
                <a:solidFill>
                  <a:schemeClr val="accent6">
                    <a:lumMod val="10000"/>
                  </a:schemeClr>
                </a:solidFill>
              </a:rPr>
              <a:t>&gt; </a:t>
            </a:r>
            <a:r>
              <a:rPr lang="en-US" sz="1600" b="1" dirty="0" smtClean="0"/>
              <a:t>Link </a:t>
            </a:r>
            <a:r>
              <a:rPr lang="en-US" sz="1600" b="1" dirty="0"/>
              <a:t>to additional information on the History of Patchogue, NY at</a:t>
            </a:r>
            <a:r>
              <a:rPr lang="en-US" sz="1600" b="1" dirty="0" smtClean="0"/>
              <a:t>: </a:t>
            </a:r>
            <a:r>
              <a:rPr lang="en-US" sz="1600" b="1" dirty="0" smtClean="0">
                <a:solidFill>
                  <a:schemeClr val="accent6">
                    <a:lumMod val="10000"/>
                  </a:schemeClr>
                </a:solidFill>
              </a:rPr>
              <a:t>&lt;/p&gt;</a:t>
            </a:r>
            <a:endParaRPr lang="en-US" sz="1600" b="1" dirty="0">
              <a:solidFill>
                <a:schemeClr val="accent6">
                  <a:lumMod val="10000"/>
                </a:schemeClr>
              </a:solidFill>
            </a:endParaRPr>
          </a:p>
          <a:p>
            <a:pPr marL="0" indent="0">
              <a:buNone/>
            </a:pPr>
            <a:r>
              <a:rPr lang="en-US" sz="1600" b="1" dirty="0">
                <a:solidFill>
                  <a:schemeClr val="accent6">
                    <a:lumMod val="10000"/>
                  </a:schemeClr>
                </a:solidFill>
              </a:rPr>
              <a:t>&lt;</a:t>
            </a:r>
            <a:r>
              <a:rPr lang="en-US" sz="1600" b="1" dirty="0" err="1">
                <a:solidFill>
                  <a:schemeClr val="accent6">
                    <a:lumMod val="10000"/>
                  </a:schemeClr>
                </a:solidFill>
              </a:rPr>
              <a:t>ul</a:t>
            </a:r>
            <a:r>
              <a:rPr lang="en-US" sz="1600" b="1" dirty="0">
                <a:solidFill>
                  <a:schemeClr val="accent6">
                    <a:lumMod val="10000"/>
                  </a:schemeClr>
                </a:solidFill>
              </a:rPr>
              <a:t>&gt;</a:t>
            </a:r>
          </a:p>
          <a:p>
            <a:pPr marL="0" indent="0">
              <a:buNone/>
            </a:pPr>
            <a:r>
              <a:rPr lang="en-US" sz="1600" b="1" dirty="0">
                <a:solidFill>
                  <a:schemeClr val="accent6">
                    <a:lumMod val="10000"/>
                  </a:schemeClr>
                </a:solidFill>
              </a:rPr>
              <a:t>&lt;li&gt; &lt;a </a:t>
            </a:r>
            <a:r>
              <a:rPr lang="en-US" sz="1600" b="1" dirty="0" err="1">
                <a:solidFill>
                  <a:schemeClr val="accent6">
                    <a:lumMod val="10000"/>
                  </a:schemeClr>
                </a:solidFill>
              </a:rPr>
              <a:t>href</a:t>
            </a:r>
            <a:r>
              <a:rPr lang="en-US" sz="1600" b="1" dirty="0">
                <a:solidFill>
                  <a:schemeClr val="accent6">
                    <a:lumMod val="10000"/>
                  </a:schemeClr>
                </a:solidFill>
              </a:rPr>
              <a:t>="http://www.patchogue.com/patchoguehistory.htm"&gt; </a:t>
            </a:r>
            <a:r>
              <a:rPr lang="en-US" sz="1600" b="1" dirty="0"/>
              <a:t>Patchogue History: Queen City of Long Island's South Shore</a:t>
            </a:r>
            <a:r>
              <a:rPr lang="en-US" sz="1600" b="1" dirty="0">
                <a:solidFill>
                  <a:schemeClr val="accent6">
                    <a:lumMod val="10000"/>
                  </a:schemeClr>
                </a:solidFill>
              </a:rPr>
              <a:t>&lt;/a&gt;&lt;/li&gt;</a:t>
            </a:r>
          </a:p>
          <a:p>
            <a:pPr marL="0" indent="0">
              <a:buNone/>
            </a:pPr>
            <a:r>
              <a:rPr lang="en-US" sz="1600" b="1" dirty="0">
                <a:solidFill>
                  <a:schemeClr val="accent6">
                    <a:lumMod val="10000"/>
                  </a:schemeClr>
                </a:solidFill>
              </a:rPr>
              <a:t>&lt;li&gt;&lt;a </a:t>
            </a:r>
            <a:r>
              <a:rPr lang="en-US" sz="1600" b="1" dirty="0" err="1">
                <a:solidFill>
                  <a:schemeClr val="accent6">
                    <a:lumMod val="10000"/>
                  </a:schemeClr>
                </a:solidFill>
              </a:rPr>
              <a:t>href</a:t>
            </a:r>
            <a:r>
              <a:rPr lang="en-US" sz="1600" b="1" dirty="0">
                <a:solidFill>
                  <a:schemeClr val="accent6">
                    <a:lumMod val="10000"/>
                  </a:schemeClr>
                </a:solidFill>
              </a:rPr>
              <a:t>="http://www.greaterpatchoguehistoricalsociety.com"&gt; </a:t>
            </a:r>
            <a:r>
              <a:rPr lang="en-US" sz="1600" b="1" dirty="0"/>
              <a:t>Greater Patchogue Historical Society</a:t>
            </a:r>
            <a:r>
              <a:rPr lang="en-US" sz="1600" b="1" dirty="0">
                <a:solidFill>
                  <a:schemeClr val="accent6">
                    <a:lumMod val="10000"/>
                  </a:schemeClr>
                </a:solidFill>
              </a:rPr>
              <a:t>&lt;/a&gt;&lt;/li&gt;</a:t>
            </a:r>
          </a:p>
          <a:p>
            <a:pPr marL="0" indent="0">
              <a:buNone/>
            </a:pPr>
            <a:r>
              <a:rPr lang="en-US" sz="1600" b="1" dirty="0">
                <a:solidFill>
                  <a:schemeClr val="accent6">
                    <a:lumMod val="10000"/>
                  </a:schemeClr>
                </a:solidFill>
              </a:rPr>
              <a:t>&lt;li&gt;&lt;a </a:t>
            </a:r>
            <a:r>
              <a:rPr lang="en-US" sz="1600" b="1" dirty="0" err="1">
                <a:solidFill>
                  <a:schemeClr val="accent6">
                    <a:lumMod val="10000"/>
                  </a:schemeClr>
                </a:solidFill>
              </a:rPr>
              <a:t>href</a:t>
            </a:r>
            <a:r>
              <a:rPr lang="en-US" sz="1600" b="1" dirty="0">
                <a:solidFill>
                  <a:schemeClr val="accent6">
                    <a:lumMod val="10000"/>
                  </a:schemeClr>
                </a:solidFill>
              </a:rPr>
              <a:t>="http://www.pmlib.org/localpmhistory"&gt; </a:t>
            </a:r>
            <a:r>
              <a:rPr lang="en-US" sz="1600" b="1" dirty="0"/>
              <a:t>Patchogue-Medford Library: Patchogue-Medford Area History</a:t>
            </a:r>
            <a:r>
              <a:rPr lang="en-US" sz="1600" b="1" dirty="0">
                <a:solidFill>
                  <a:schemeClr val="accent6">
                    <a:lumMod val="10000"/>
                  </a:schemeClr>
                </a:solidFill>
              </a:rPr>
              <a:t>&lt;/a&gt;&lt;/li&gt;</a:t>
            </a:r>
          </a:p>
          <a:p>
            <a:pPr marL="0" indent="0">
              <a:buNone/>
            </a:pPr>
            <a:r>
              <a:rPr lang="en-US" sz="1600" b="1" dirty="0">
                <a:solidFill>
                  <a:schemeClr val="accent6">
                    <a:lumMod val="10000"/>
                  </a:schemeClr>
                </a:solidFill>
              </a:rPr>
              <a:t>&lt;li&gt;&lt;a </a:t>
            </a:r>
            <a:r>
              <a:rPr lang="en-US" sz="1600" b="1" dirty="0" err="1">
                <a:solidFill>
                  <a:schemeClr val="accent6">
                    <a:lumMod val="10000"/>
                  </a:schemeClr>
                </a:solidFill>
              </a:rPr>
              <a:t>href</a:t>
            </a:r>
            <a:r>
              <a:rPr lang="en-US" sz="1600" b="1" dirty="0">
                <a:solidFill>
                  <a:schemeClr val="accent6">
                    <a:lumMod val="10000"/>
                  </a:schemeClr>
                </a:solidFill>
              </a:rPr>
              <a:t>="http://www.patchoguevillage.org/"&gt; </a:t>
            </a:r>
            <a:r>
              <a:rPr lang="en-US" sz="1600" b="1" dirty="0"/>
              <a:t>The Incorporated Village of Patchogue</a:t>
            </a:r>
            <a:r>
              <a:rPr lang="en-US" sz="1600" b="1" dirty="0">
                <a:solidFill>
                  <a:schemeClr val="accent6">
                    <a:lumMod val="10000"/>
                  </a:schemeClr>
                </a:solidFill>
              </a:rPr>
              <a:t>&lt;/a&gt;&lt;/li&gt;</a:t>
            </a:r>
          </a:p>
          <a:p>
            <a:pPr marL="0" indent="0">
              <a:buNone/>
            </a:pPr>
            <a:r>
              <a:rPr lang="en-US" sz="1600" b="1" dirty="0">
                <a:solidFill>
                  <a:schemeClr val="accent6">
                    <a:lumMod val="10000"/>
                  </a:schemeClr>
                </a:solidFill>
              </a:rPr>
              <a:t>&lt;li&gt;&lt;a </a:t>
            </a:r>
            <a:r>
              <a:rPr lang="en-US" sz="1600" b="1" dirty="0" err="1">
                <a:solidFill>
                  <a:schemeClr val="accent6">
                    <a:lumMod val="10000"/>
                  </a:schemeClr>
                </a:solidFill>
              </a:rPr>
              <a:t>href</a:t>
            </a:r>
            <a:r>
              <a:rPr lang="en-US" sz="1600" b="1" dirty="0">
                <a:solidFill>
                  <a:schemeClr val="accent6">
                    <a:lumMod val="10000"/>
                  </a:schemeClr>
                </a:solidFill>
              </a:rPr>
              <a:t>="http://en.wikipedia.org/wiki/Patchogue,_</a:t>
            </a:r>
            <a:r>
              <a:rPr lang="en-US" sz="1600" b="1" dirty="0" err="1">
                <a:solidFill>
                  <a:schemeClr val="accent6">
                    <a:lumMod val="10000"/>
                  </a:schemeClr>
                </a:solidFill>
              </a:rPr>
              <a:t>New_York</a:t>
            </a:r>
            <a:r>
              <a:rPr lang="en-US" sz="1600" b="1" dirty="0">
                <a:solidFill>
                  <a:schemeClr val="accent6">
                    <a:lumMod val="10000"/>
                  </a:schemeClr>
                </a:solidFill>
              </a:rPr>
              <a:t>"&gt; </a:t>
            </a:r>
            <a:r>
              <a:rPr lang="en-US" sz="1600" b="1" dirty="0"/>
              <a:t>Wikipedia: Patchogue, New York</a:t>
            </a:r>
            <a:r>
              <a:rPr lang="en-US" sz="1600" b="1" dirty="0">
                <a:solidFill>
                  <a:schemeClr val="accent6">
                    <a:lumMod val="10000"/>
                  </a:schemeClr>
                </a:solidFill>
              </a:rPr>
              <a:t>&lt;/a</a:t>
            </a:r>
            <a:r>
              <a:rPr lang="en-US" sz="1600" b="1" dirty="0" smtClean="0">
                <a:solidFill>
                  <a:schemeClr val="accent6">
                    <a:lumMod val="10000"/>
                  </a:schemeClr>
                </a:solidFill>
              </a:rPr>
              <a:t>&gt;&lt;/li&gt;</a:t>
            </a:r>
            <a:endParaRPr lang="en-US" sz="1600" b="1" dirty="0">
              <a:solidFill>
                <a:schemeClr val="accent6">
                  <a:lumMod val="10000"/>
                </a:schemeClr>
              </a:solidFill>
            </a:endParaRPr>
          </a:p>
          <a:p>
            <a:pPr marL="0" indent="0">
              <a:buNone/>
            </a:pPr>
            <a:r>
              <a:rPr lang="en-US" sz="1600" b="1" dirty="0">
                <a:solidFill>
                  <a:schemeClr val="accent6">
                    <a:lumMod val="10000"/>
                  </a:schemeClr>
                </a:solidFill>
              </a:rPr>
              <a:t>&lt;/</a:t>
            </a:r>
            <a:r>
              <a:rPr lang="en-US" sz="1600" b="1" dirty="0" err="1">
                <a:solidFill>
                  <a:schemeClr val="accent6">
                    <a:lumMod val="10000"/>
                  </a:schemeClr>
                </a:solidFill>
              </a:rPr>
              <a:t>ul</a:t>
            </a:r>
            <a:r>
              <a:rPr lang="en-US" sz="1600" b="1" dirty="0">
                <a:solidFill>
                  <a:schemeClr val="accent6">
                    <a:lumMod val="10000"/>
                  </a:schemeClr>
                </a:solidFill>
              </a:rPr>
              <a:t>&gt;</a:t>
            </a:r>
            <a:endParaRPr lang="en-US" sz="1600" b="1" dirty="0" smtClean="0">
              <a:solidFill>
                <a:schemeClr val="accent6">
                  <a:lumMod val="10000"/>
                </a:schemeClr>
              </a:solidFill>
            </a:endParaRPr>
          </a:p>
          <a:p>
            <a:pPr marL="400050" lvl="1" indent="0">
              <a:buNone/>
            </a:pPr>
            <a:endParaRPr lang="en-US" dirty="0"/>
          </a:p>
        </p:txBody>
      </p:sp>
    </p:spTree>
    <p:extLst>
      <p:ext uri="{BB962C8B-B14F-4D97-AF65-F5344CB8AC3E}">
        <p14:creationId xmlns:p14="http://schemas.microsoft.com/office/powerpoint/2010/main" val="1782206353"/>
      </p:ext>
    </p:extLst>
  </p:cSld>
  <p:clrMapOvr>
    <a:masterClrMapping/>
  </p:clrMapOvr>
  <mc:AlternateContent xmlns:mc="http://schemas.openxmlformats.org/markup-compatibility/2006" xmlns:p14="http://schemas.microsoft.com/office/powerpoint/2010/main">
    <mc:Choice Requires="p14">
      <p:transition spd="slow" p14:dur="3900">
        <p14:glitter/>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Custom 3">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002060"/>
      </a:hlink>
      <a:folHlink>
        <a:srgbClr val="002060"/>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18EFDD31-065A-4FE7-976E-81A20F2829F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Foundry</Template>
  <TotalTime>1205</TotalTime>
  <Words>732</Words>
  <Application>Microsoft Office PowerPoint</Application>
  <PresentationFormat>On-screen Show (4:3)</PresentationFormat>
  <Paragraphs>84</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Foundry</vt:lpstr>
      <vt:lpstr>SimplePages  for Omeka</vt:lpstr>
      <vt:lpstr>SimplePages Definition</vt:lpstr>
      <vt:lpstr>Getting Started</vt:lpstr>
      <vt:lpstr>SimplePages</vt:lpstr>
      <vt:lpstr>SimplePages Form</vt:lpstr>
      <vt:lpstr>The Title and The Slug Fields</vt:lpstr>
      <vt:lpstr>The Text Field</vt:lpstr>
      <vt:lpstr>HTML</vt:lpstr>
      <vt:lpstr>HTML Example</vt:lpstr>
      <vt:lpstr>Example as a published web page:</vt:lpstr>
      <vt:lpstr>PHP</vt:lpstr>
      <vt:lpstr>The Parent Field</vt:lpstr>
      <vt:lpstr>Additional Form Fields</vt:lpstr>
      <vt:lpstr>Additional Form Fields</vt:lpstr>
      <vt:lpstr>Save the Page</vt:lpstr>
      <vt:lpstr>More Information</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Simple Pages for Omeka</dc:title>
  <dc:creator>cat</dc:creator>
  <cp:lastModifiedBy>cat</cp:lastModifiedBy>
  <cp:revision>42</cp:revision>
  <dcterms:created xsi:type="dcterms:W3CDTF">2011-10-30T22:57:51Z</dcterms:created>
  <dcterms:modified xsi:type="dcterms:W3CDTF">2011-11-03T22:36:16Z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TC300011119990</vt:lpwstr>
  </property>
</Properties>
</file>